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5" r:id="rId3"/>
    <p:sldId id="346" r:id="rId4"/>
    <p:sldId id="341" r:id="rId5"/>
    <p:sldId id="305" r:id="rId6"/>
    <p:sldId id="323" r:id="rId7"/>
    <p:sldId id="324" r:id="rId8"/>
    <p:sldId id="318" r:id="rId9"/>
    <p:sldId id="301" r:id="rId10"/>
    <p:sldId id="296" r:id="rId11"/>
    <p:sldId id="328" r:id="rId12"/>
    <p:sldId id="303" r:id="rId13"/>
    <p:sldId id="343" r:id="rId14"/>
    <p:sldId id="329" r:id="rId15"/>
    <p:sldId id="304" r:id="rId16"/>
    <p:sldId id="344" r:id="rId17"/>
    <p:sldId id="330" r:id="rId18"/>
    <p:sldId id="307" r:id="rId19"/>
    <p:sldId id="300" r:id="rId20"/>
    <p:sldId id="325" r:id="rId21"/>
    <p:sldId id="347" r:id="rId22"/>
    <p:sldId id="345" r:id="rId23"/>
    <p:sldId id="313" r:id="rId24"/>
    <p:sldId id="312" r:id="rId25"/>
    <p:sldId id="319" r:id="rId26"/>
    <p:sldId id="320" r:id="rId27"/>
    <p:sldId id="297" r:id="rId28"/>
    <p:sldId id="348" r:id="rId29"/>
    <p:sldId id="283" r:id="rId30"/>
    <p:sldId id="317" r:id="rId31"/>
    <p:sldId id="273" r:id="rId32"/>
    <p:sldId id="306" r:id="rId33"/>
    <p:sldId id="298" r:id="rId34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84AEFF"/>
    <a:srgbClr val="1F33AB"/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/>
    <p:restoredTop sz="85510"/>
  </p:normalViewPr>
  <p:slideViewPr>
    <p:cSldViewPr snapToGrid="0" snapToObjects="1">
      <p:cViewPr varScale="1">
        <p:scale>
          <a:sx n="130" d="100"/>
          <a:sy n="130" d="100"/>
        </p:scale>
        <p:origin x="192" y="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mouseX</a:t>
            </a:r>
            <a:r>
              <a:rPr lang="en-GB" dirty="0"/>
              <a:t> </a:t>
            </a:r>
            <a:r>
              <a:rPr lang="en-GB" dirty="0" err="1"/>
              <a:t>mouseY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put</a:t>
            </a:r>
            <a:r>
              <a:rPr lang="en-GB" baseline="0" dirty="0"/>
              <a:t> an ellipse() in the draw function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mousePressed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Background() // clears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1469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endParaRPr lang="en-IE" dirty="0"/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  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560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A: No…it just calls them once,</a:t>
            </a:r>
            <a:r>
              <a:rPr lang="en-IE" baseline="0" dirty="0"/>
              <a:t> in setup();  there was no need to call them repeatedly in draw().</a:t>
            </a:r>
            <a:endParaRPr lang="en-IE" dirty="0"/>
          </a:p>
          <a:p>
            <a:endParaRPr lang="en-IE" dirty="0"/>
          </a:p>
          <a:p>
            <a:r>
              <a:rPr lang="en-IE" dirty="0"/>
              <a:t>//https://processing.org/tutorials/interactivity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size(500,400);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fill(45,45,45);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 {</a:t>
            </a:r>
          </a:p>
          <a:p>
            <a:r>
              <a:rPr lang="en-IE" dirty="0"/>
              <a:t>    background(0);</a:t>
            </a:r>
          </a:p>
          <a:p>
            <a:r>
              <a:rPr lang="en-IE" dirty="0"/>
              <a:t>  }</a:t>
            </a:r>
          </a:p>
          <a:p>
            <a:endParaRPr lang="en-IE" dirty="0"/>
          </a:p>
          <a:p>
            <a:r>
              <a:rPr lang="en-IE" dirty="0"/>
              <a:t>  //stroke(255);</a:t>
            </a:r>
          </a:p>
          <a:p>
            <a:r>
              <a:rPr lang="en-IE" dirty="0"/>
              <a:t>  //fill(45,45,45);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 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560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size(500, 400);</a:t>
            </a:r>
          </a:p>
          <a:p>
            <a:r>
              <a:rPr lang="en-IE" dirty="0"/>
              <a:t>background(0);</a:t>
            </a:r>
          </a:p>
          <a:p>
            <a:r>
              <a:rPr lang="en-IE" dirty="0"/>
              <a:t>stroke(153);</a:t>
            </a:r>
          </a:p>
          <a:p>
            <a:r>
              <a:rPr lang="en-IE" dirty="0" err="1"/>
              <a:t>strokeWeight</a:t>
            </a:r>
            <a:r>
              <a:rPr lang="en-IE" dirty="0"/>
              <a:t>(4);</a:t>
            </a:r>
          </a:p>
          <a:p>
            <a:endParaRPr lang="en-IE" dirty="0"/>
          </a:p>
          <a:p>
            <a:r>
              <a:rPr lang="en-IE" dirty="0" err="1"/>
              <a:t>int</a:t>
            </a:r>
            <a:r>
              <a:rPr lang="en-IE" dirty="0"/>
              <a:t> a = 50;</a:t>
            </a:r>
          </a:p>
          <a:p>
            <a:r>
              <a:rPr lang="en-IE" dirty="0" err="1"/>
              <a:t>int</a:t>
            </a:r>
            <a:r>
              <a:rPr lang="en-IE" dirty="0"/>
              <a:t> b = 120;</a:t>
            </a:r>
          </a:p>
          <a:p>
            <a:r>
              <a:rPr lang="en-IE" dirty="0" err="1"/>
              <a:t>int</a:t>
            </a:r>
            <a:r>
              <a:rPr lang="en-IE" dirty="0"/>
              <a:t> c = 180;</a:t>
            </a:r>
          </a:p>
          <a:p>
            <a:endParaRPr lang="en-IE" dirty="0"/>
          </a:p>
          <a:p>
            <a:r>
              <a:rPr lang="en-IE" dirty="0"/>
              <a:t>line(a, b, </a:t>
            </a:r>
            <a:r>
              <a:rPr lang="en-IE" dirty="0" err="1"/>
              <a:t>a+c</a:t>
            </a:r>
            <a:r>
              <a:rPr lang="en-IE" dirty="0"/>
              <a:t>, b);</a:t>
            </a:r>
          </a:p>
          <a:p>
            <a:r>
              <a:rPr lang="en-IE" dirty="0"/>
              <a:t>line(a, b+10, </a:t>
            </a:r>
            <a:r>
              <a:rPr lang="en-IE" dirty="0" err="1"/>
              <a:t>a+c</a:t>
            </a:r>
            <a:r>
              <a:rPr lang="en-IE" dirty="0"/>
              <a:t>, b+10);</a:t>
            </a:r>
          </a:p>
          <a:p>
            <a:r>
              <a:rPr lang="en-IE" dirty="0"/>
              <a:t>line(a, b+20, </a:t>
            </a:r>
            <a:r>
              <a:rPr lang="en-IE" dirty="0" err="1"/>
              <a:t>a+c</a:t>
            </a:r>
            <a:r>
              <a:rPr lang="en-IE" dirty="0"/>
              <a:t>, b+20);</a:t>
            </a:r>
          </a:p>
          <a:p>
            <a:r>
              <a:rPr lang="en-IE" dirty="0"/>
              <a:t>line(a, b+30, </a:t>
            </a:r>
            <a:r>
              <a:rPr lang="en-IE" dirty="0" err="1"/>
              <a:t>a+c</a:t>
            </a:r>
            <a:r>
              <a:rPr lang="en-IE" dirty="0"/>
              <a:t>, b+30);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352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size(400, 200);</a:t>
            </a:r>
          </a:p>
          <a:p>
            <a:r>
              <a:rPr lang="en-IE" dirty="0"/>
              <a:t>background(0);</a:t>
            </a:r>
          </a:p>
          <a:p>
            <a:r>
              <a:rPr lang="en-IE" dirty="0"/>
              <a:t>stroke(153);</a:t>
            </a:r>
          </a:p>
          <a:p>
            <a:r>
              <a:rPr lang="en-IE" dirty="0" err="1"/>
              <a:t>strokeWeight</a:t>
            </a:r>
            <a:r>
              <a:rPr lang="en-IE" dirty="0"/>
              <a:t>(4);</a:t>
            </a:r>
          </a:p>
          <a:p>
            <a:endParaRPr lang="en-IE" dirty="0"/>
          </a:p>
          <a:p>
            <a:r>
              <a:rPr lang="en-IE" dirty="0" err="1"/>
              <a:t>int</a:t>
            </a:r>
            <a:r>
              <a:rPr lang="en-IE" dirty="0"/>
              <a:t> a = 50;</a:t>
            </a:r>
          </a:p>
          <a:p>
            <a:r>
              <a:rPr lang="en-IE" dirty="0" err="1"/>
              <a:t>int</a:t>
            </a:r>
            <a:r>
              <a:rPr lang="en-IE" dirty="0"/>
              <a:t> b = 1500;</a:t>
            </a:r>
          </a:p>
          <a:p>
            <a:r>
              <a:rPr lang="en-IE" dirty="0" err="1"/>
              <a:t>int</a:t>
            </a:r>
            <a:r>
              <a:rPr lang="en-IE" dirty="0"/>
              <a:t> c = 4;</a:t>
            </a:r>
          </a:p>
          <a:p>
            <a:endParaRPr lang="en-IE" dirty="0"/>
          </a:p>
          <a:p>
            <a:r>
              <a:rPr lang="en-IE" dirty="0"/>
              <a:t>line(a, b/10, a*c, b/10);</a:t>
            </a:r>
          </a:p>
          <a:p>
            <a:r>
              <a:rPr lang="en-IE" dirty="0"/>
              <a:t>line(a, b/20, a*c, b/20);</a:t>
            </a:r>
          </a:p>
          <a:p>
            <a:r>
              <a:rPr lang="en-IE" dirty="0"/>
              <a:t>line(a, b/30, a*c, b/30);</a:t>
            </a:r>
          </a:p>
          <a:p>
            <a:r>
              <a:rPr lang="en-IE" dirty="0"/>
              <a:t>line(a, b/40, a*c, b/40);</a:t>
            </a:r>
          </a:p>
          <a:p>
            <a:r>
              <a:rPr lang="en-IE" dirty="0"/>
              <a:t>line(a, b/50, a*c, b/50);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352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81B23-C832-43C5-9B50-044EE2C12CE3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98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A1:  31</a:t>
            </a:r>
          </a:p>
          <a:p>
            <a:r>
              <a:rPr lang="en-IE" dirty="0"/>
              <a:t>A2:  21</a:t>
            </a:r>
          </a:p>
          <a:p>
            <a:r>
              <a:rPr lang="en-IE" dirty="0"/>
              <a:t>A3:  43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81B23-C832-43C5-9B50-044EE2C12CE3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98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Draw attention</a:t>
            </a:r>
            <a:r>
              <a:rPr lang="en-IE" baseline="0" dirty="0"/>
              <a:t> to the spelling of CENTER…</a:t>
            </a:r>
            <a:r>
              <a:rPr lang="en-IE" baseline="0" dirty="0" err="1"/>
              <a:t>american</a:t>
            </a:r>
            <a:r>
              <a:rPr lang="en-IE" baseline="0" dirty="0"/>
              <a:t> spelling.  We won’t be using the CENTER one, just left and right.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86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00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fill(128);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(45,45,34,34); 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else{</a:t>
            </a:r>
          </a:p>
          <a:p>
            <a:r>
              <a:rPr lang="en-IE" dirty="0"/>
              <a:t>    ellipse(45,45,34,34);     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35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stroke(255);</a:t>
            </a:r>
          </a:p>
          <a:p>
            <a:r>
              <a:rPr lang="en-IE" dirty="0"/>
              <a:t>  fill(128);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){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(45,45,34,34); 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else{</a:t>
            </a:r>
          </a:p>
          <a:p>
            <a:r>
              <a:rPr lang="en-IE" dirty="0"/>
              <a:t>    ellipse(45,45,34,34);     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014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} 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 == true) {</a:t>
            </a:r>
          </a:p>
          <a:p>
            <a:r>
              <a:rPr lang="en-IE" dirty="0"/>
              <a:t>    fill(255); // White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fill(0); // Black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(25, 25, 50, 50);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827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} 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</a:t>
            </a:r>
            <a:r>
              <a:rPr lang="en-IE" dirty="0" err="1"/>
              <a:t>mousePressed</a:t>
            </a:r>
            <a:r>
              <a:rPr lang="en-IE" dirty="0"/>
              <a:t> == true) {</a:t>
            </a:r>
          </a:p>
          <a:p>
            <a:r>
              <a:rPr lang="en-IE" dirty="0"/>
              <a:t>    fill(255); // White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fill(0); // Black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(25, 25, 50, 50);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63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Nested IF:</a:t>
            </a:r>
          </a:p>
          <a:p>
            <a:r>
              <a:rPr lang="en-IE" dirty="0"/>
              <a:t>If</a:t>
            </a:r>
            <a:r>
              <a:rPr lang="en-IE" baseline="0" dirty="0"/>
              <a:t> statement inside and if statement</a:t>
            </a:r>
          </a:p>
          <a:p>
            <a:endParaRPr lang="en-IE" baseline="0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 </a:t>
            </a:r>
          </a:p>
          <a:p>
            <a:r>
              <a:rPr lang="en-IE" dirty="0"/>
              <a:t>   if (</a:t>
            </a:r>
            <a:r>
              <a:rPr lang="en-IE" dirty="0" err="1"/>
              <a:t>mousePressed</a:t>
            </a:r>
            <a:r>
              <a:rPr lang="en-IE" dirty="0"/>
              <a:t>){</a:t>
            </a:r>
          </a:p>
          <a:p>
            <a:r>
              <a:rPr lang="en-IE" dirty="0"/>
              <a:t>       if (</a:t>
            </a:r>
            <a:r>
              <a:rPr lang="en-IE" dirty="0" err="1"/>
              <a:t>mouseButton</a:t>
            </a:r>
            <a:r>
              <a:rPr lang="en-IE" dirty="0"/>
              <a:t> == LEFT) </a:t>
            </a:r>
          </a:p>
          <a:p>
            <a:r>
              <a:rPr lang="en-IE" dirty="0"/>
              <a:t>            fill(0);     // black</a:t>
            </a:r>
          </a:p>
          <a:p>
            <a:r>
              <a:rPr lang="en-IE" dirty="0"/>
              <a:t>       else if (</a:t>
            </a:r>
            <a:r>
              <a:rPr lang="en-IE" dirty="0" err="1"/>
              <a:t>mouseButton</a:t>
            </a:r>
            <a:r>
              <a:rPr lang="en-IE" dirty="0"/>
              <a:t> == RIGHT)</a:t>
            </a:r>
          </a:p>
          <a:p>
            <a:r>
              <a:rPr lang="en-IE" dirty="0"/>
              <a:t>            fill(255);   // whit</a:t>
            </a:r>
          </a:p>
          <a:p>
            <a:r>
              <a:rPr lang="en-IE" dirty="0"/>
              <a:t>   }        </a:t>
            </a:r>
          </a:p>
          <a:p>
            <a:r>
              <a:rPr lang="en-IE" dirty="0"/>
              <a:t>   else { </a:t>
            </a:r>
          </a:p>
          <a:p>
            <a:r>
              <a:rPr lang="en-IE" dirty="0"/>
              <a:t>       fill(126);   // </a:t>
            </a:r>
            <a:r>
              <a:rPr lang="en-IE" dirty="0" err="1"/>
              <a:t>gray</a:t>
            </a:r>
            <a:endParaRPr lang="en-IE" dirty="0"/>
          </a:p>
          <a:p>
            <a:r>
              <a:rPr lang="en-IE" dirty="0"/>
              <a:t>    }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(25, 25, 50, 50);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6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Nested IF:</a:t>
            </a:r>
          </a:p>
          <a:p>
            <a:r>
              <a:rPr lang="en-IE" dirty="0"/>
              <a:t>If</a:t>
            </a:r>
            <a:r>
              <a:rPr lang="en-IE" baseline="0" dirty="0"/>
              <a:t> statement inside and if statement</a:t>
            </a:r>
          </a:p>
          <a:p>
            <a:endParaRPr lang="en-IE" baseline="0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 </a:t>
            </a:r>
          </a:p>
          <a:p>
            <a:r>
              <a:rPr lang="en-IE" dirty="0"/>
              <a:t>   if (</a:t>
            </a:r>
            <a:r>
              <a:rPr lang="en-IE" dirty="0" err="1"/>
              <a:t>mousePressed</a:t>
            </a:r>
            <a:r>
              <a:rPr lang="en-IE" dirty="0"/>
              <a:t>){</a:t>
            </a:r>
          </a:p>
          <a:p>
            <a:r>
              <a:rPr lang="en-IE" dirty="0"/>
              <a:t>       if (</a:t>
            </a:r>
            <a:r>
              <a:rPr lang="en-IE" dirty="0" err="1"/>
              <a:t>mouseButton</a:t>
            </a:r>
            <a:r>
              <a:rPr lang="en-IE" dirty="0"/>
              <a:t> == LEFT) </a:t>
            </a:r>
          </a:p>
          <a:p>
            <a:r>
              <a:rPr lang="en-IE" dirty="0"/>
              <a:t>            fill(0);     // black</a:t>
            </a:r>
          </a:p>
          <a:p>
            <a:r>
              <a:rPr lang="en-IE" dirty="0"/>
              <a:t>       else if (</a:t>
            </a:r>
            <a:r>
              <a:rPr lang="en-IE" dirty="0" err="1"/>
              <a:t>mouseButton</a:t>
            </a:r>
            <a:r>
              <a:rPr lang="en-IE" dirty="0"/>
              <a:t> == RIGHT)</a:t>
            </a:r>
          </a:p>
          <a:p>
            <a:r>
              <a:rPr lang="en-IE" dirty="0"/>
              <a:t>            fill(255);   // whit</a:t>
            </a:r>
          </a:p>
          <a:p>
            <a:r>
              <a:rPr lang="en-IE" dirty="0"/>
              <a:t>   }        </a:t>
            </a:r>
          </a:p>
          <a:p>
            <a:r>
              <a:rPr lang="en-IE" dirty="0"/>
              <a:t>   else { </a:t>
            </a:r>
          </a:p>
          <a:p>
            <a:r>
              <a:rPr lang="en-IE" dirty="0"/>
              <a:t>       fill(126);   // </a:t>
            </a:r>
            <a:r>
              <a:rPr lang="en-IE" dirty="0" err="1"/>
              <a:t>gray</a:t>
            </a:r>
            <a:endParaRPr lang="en-IE" dirty="0"/>
          </a:p>
          <a:p>
            <a:r>
              <a:rPr lang="en-IE" dirty="0"/>
              <a:t>    }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(25, 25, 50, 50);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5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4118587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651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EA2F-5519-0340-897A-376FB9BA843A}" type="datetime1">
              <a:rPr lang="en-IE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0919-A82B-3E41-B796-4576370FD4A5}" type="datetime1">
              <a:rPr lang="en-IE" smtClean="0"/>
              <a:t>18/09/2023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8585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2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51971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  <p:sldLayoutId id="2147483670" r:id="rId5"/>
  </p:sldLayoutIdLst>
  <p:transition spd="med"/>
  <p:hf hdr="0" dt="0"/>
  <p:txStyles>
    <p:titleStyle>
      <a:lvl1pPr>
        <a:defRPr sz="28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interactivit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refer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3.5 - Code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22341" r="16923" b="32978"/>
          <a:stretch/>
        </p:blipFill>
        <p:spPr bwMode="auto">
          <a:xfrm>
            <a:off x="509002" y="885593"/>
            <a:ext cx="3844620" cy="3759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FD5D-D252-8BF5-4B83-D13AABD53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ECDF1-10D2-A68A-5861-CCB45203BA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BDB48-2093-B157-74DD-1F8FE2E9D307}"/>
              </a:ext>
            </a:extLst>
          </p:cNvPr>
          <p:cNvSpPr/>
          <p:nvPr/>
        </p:nvSpPr>
        <p:spPr>
          <a:xfrm>
            <a:off x="5432038" y="1058004"/>
            <a:ext cx="1657350" cy="30274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C30FCB-BFC6-82AD-5B9E-FBCA5067E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5717789" y="2658204"/>
            <a:ext cx="1064525" cy="1187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D892010-3885-52EF-4AB5-F4D132AFC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5734180" y="1343754"/>
            <a:ext cx="1013346" cy="1177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696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B5AFB-E883-FD1E-BA46-3CC5296AF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22341" r="16923" b="32978"/>
          <a:stretch/>
        </p:blipFill>
        <p:spPr bwMode="auto">
          <a:xfrm>
            <a:off x="509002" y="885593"/>
            <a:ext cx="3844620" cy="3759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B4A195-4FEF-7DE0-E27E-5F13D68D81A8}"/>
              </a:ext>
            </a:extLst>
          </p:cNvPr>
          <p:cNvSpPr/>
          <p:nvPr/>
        </p:nvSpPr>
        <p:spPr>
          <a:xfrm>
            <a:off x="5432038" y="1058004"/>
            <a:ext cx="1657350" cy="30274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4C67117-6014-023A-8FAA-758A51D85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5717789" y="2658204"/>
            <a:ext cx="1064525" cy="1187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D829D374-F4F4-DA25-5DFE-62E5FF447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5734180" y="1343754"/>
            <a:ext cx="1013346" cy="1177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3.5 -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551" y="3086829"/>
            <a:ext cx="2686050" cy="13701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743200" y="2191953"/>
            <a:ext cx="3256156" cy="12396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33182" y="3342732"/>
            <a:ext cx="2966174" cy="730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F38AC-8131-3F96-8C72-6F516B25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CA50-5A9D-A7D4-637E-87A98C0DE0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4475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58419" y="1019719"/>
            <a:ext cx="1657350" cy="30274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Processing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58559"/>
            <a:ext cx="4280542" cy="3727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342900" lvl="1" indent="0">
              <a:buNone/>
            </a:pPr>
            <a:endParaRPr lang="en-IE" dirty="0"/>
          </a:p>
          <a:p>
            <a:r>
              <a:rPr lang="en-IE" dirty="0"/>
              <a:t>If the mouse is pressed:</a:t>
            </a:r>
          </a:p>
          <a:p>
            <a:pPr lvl="1"/>
            <a:r>
              <a:rPr lang="en-IE" dirty="0"/>
              <a:t>set the fill to white and draw a square.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otherwise set the fill to black and draw a square.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5844169" y="2677069"/>
            <a:ext cx="1044055" cy="1156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5844168" y="1305469"/>
            <a:ext cx="1044055" cy="119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9BB7C-68F3-A5DE-1CDB-0385A33B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F3090-36E7-D18E-3339-806458D35B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3310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3186" r="17391" b="32459"/>
          <a:stretch/>
        </p:blipFill>
        <p:spPr bwMode="auto">
          <a:xfrm>
            <a:off x="459389" y="889685"/>
            <a:ext cx="3755308" cy="3364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A6C8C-1279-4FCA-AED6-1389438C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6F3E2-B470-3567-005D-39B27B2284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3A0D9-FD1B-6376-B33A-023FD3B7EB6C}"/>
              </a:ext>
            </a:extLst>
          </p:cNvPr>
          <p:cNvSpPr/>
          <p:nvPr/>
        </p:nvSpPr>
        <p:spPr>
          <a:xfrm>
            <a:off x="5558419" y="1019719"/>
            <a:ext cx="1657350" cy="30274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AB82A8-210C-CD8E-EA78-88E76BED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5844169" y="2677069"/>
            <a:ext cx="1044055" cy="1156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38D8B5E-AEB0-9600-3DC2-9DBCB573B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5844168" y="1305469"/>
            <a:ext cx="1044055" cy="119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673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976DD49-BB4B-7725-EA12-6FE9DB7E0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3186" r="17391" b="32459"/>
          <a:stretch/>
        </p:blipFill>
        <p:spPr bwMode="auto">
          <a:xfrm>
            <a:off x="459389" y="889685"/>
            <a:ext cx="3755308" cy="3364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8EB617-78D8-40C7-AB05-73CECCE76807}"/>
              </a:ext>
            </a:extLst>
          </p:cNvPr>
          <p:cNvSpPr/>
          <p:nvPr/>
        </p:nvSpPr>
        <p:spPr>
          <a:xfrm>
            <a:off x="5558419" y="1019719"/>
            <a:ext cx="1657350" cy="30274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ABF59AD-D53E-BE90-DAC8-50F5B10A4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5844169" y="2677069"/>
            <a:ext cx="1044055" cy="1156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3B049CB1-D146-DDF5-0DBD-C7A89B90F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5844168" y="1305469"/>
            <a:ext cx="1044055" cy="119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3.6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449" y="2605668"/>
            <a:ext cx="3028717" cy="118574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929054" y="2022088"/>
            <a:ext cx="3144644" cy="9441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929054" y="3374033"/>
            <a:ext cx="314464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61342-2462-2C5E-EA1F-D6AFC7B9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3077-CD1D-69FD-0636-5597F28995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78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5980" y="894052"/>
            <a:ext cx="1200150" cy="36207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Processing Example 3.7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41" y="857250"/>
            <a:ext cx="4954870" cy="3657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0" indent="0">
              <a:buNone/>
            </a:pPr>
            <a:endParaRPr lang="en-IE" sz="1125" dirty="0"/>
          </a:p>
          <a:p>
            <a:r>
              <a:rPr lang="en-IE" dirty="0"/>
              <a:t>If the LEFT button on the mouse is pressed, set the fill to black and draw a square.  As soon as the LEFT button is released, grey fill the square.</a:t>
            </a:r>
          </a:p>
          <a:p>
            <a:pPr marL="342900" lvl="1" indent="0">
              <a:buNone/>
            </a:pPr>
            <a:endParaRPr lang="en-IE" dirty="0"/>
          </a:p>
          <a:p>
            <a:r>
              <a:rPr lang="en-IE" dirty="0"/>
              <a:t>If the RIGHT button on the mouse is pressed, set the fill to white and draw a square. As soon as the  RIGHT button is released, grey fill the square.</a:t>
            </a:r>
          </a:p>
          <a:p>
            <a:pPr lvl="1"/>
            <a:endParaRPr lang="en-IE" dirty="0"/>
          </a:p>
          <a:p>
            <a:r>
              <a:rPr lang="en-IE" dirty="0"/>
              <a:t>If no mouse button is pressed, set the fill to grey and draw a square.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327400" y="1066231"/>
            <a:ext cx="817280" cy="9056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299917" y="2228850"/>
            <a:ext cx="844763" cy="96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6313020" y="3429000"/>
            <a:ext cx="831661" cy="940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BE900-993C-C361-8485-888F6A8C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52B1F-236F-9807-579E-165FE439ED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28837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1778" r="17187" b="29748"/>
          <a:stretch/>
        </p:blipFill>
        <p:spPr bwMode="auto">
          <a:xfrm>
            <a:off x="467886" y="878458"/>
            <a:ext cx="3486150" cy="3723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3B274-7128-7958-6954-1A1B504F5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5962D-F359-105D-1212-32A432DD8E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08CF4-893B-6361-AE35-7C3871419890}"/>
              </a:ext>
            </a:extLst>
          </p:cNvPr>
          <p:cNvSpPr/>
          <p:nvPr/>
        </p:nvSpPr>
        <p:spPr>
          <a:xfrm>
            <a:off x="6115980" y="894052"/>
            <a:ext cx="1200150" cy="36207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207FD2-E089-CBBD-CEB4-290B1EE76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327400" y="1066231"/>
            <a:ext cx="817280" cy="9056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8833E7B-05F2-C852-99CC-9842AB3BF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299917" y="2228850"/>
            <a:ext cx="844763" cy="96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318707F-A67B-AF94-58EE-61B2CEB50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6313020" y="3429000"/>
            <a:ext cx="831661" cy="940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37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FFC17ED-8654-FE42-8A0F-0570F820D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1778" r="17187" b="29748"/>
          <a:stretch/>
        </p:blipFill>
        <p:spPr bwMode="auto">
          <a:xfrm>
            <a:off x="467886" y="878458"/>
            <a:ext cx="3486150" cy="3723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BF55AC-C0AD-87BE-DC0A-7AECFA6B6796}"/>
              </a:ext>
            </a:extLst>
          </p:cNvPr>
          <p:cNvSpPr/>
          <p:nvPr/>
        </p:nvSpPr>
        <p:spPr>
          <a:xfrm>
            <a:off x="6115980" y="894052"/>
            <a:ext cx="1200150" cy="36207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13F28CA-F0F3-92C1-FAC4-6E84D6A02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327400" y="1066231"/>
            <a:ext cx="817280" cy="9056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3A959B28-BFA2-E841-940C-29C5B9F0C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299917" y="2228850"/>
            <a:ext cx="844763" cy="96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4963EEB-2FEC-852B-264C-2B89486A6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6313020" y="3429000"/>
            <a:ext cx="831661" cy="940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3.7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648" y="2469856"/>
            <a:ext cx="2789510" cy="90199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473258" y="1672114"/>
            <a:ext cx="2854142" cy="10853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473258" y="2757450"/>
            <a:ext cx="2957279" cy="4000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973659" y="3873190"/>
            <a:ext cx="3456878" cy="931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65787" y="1486505"/>
            <a:ext cx="87289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Nested </a:t>
            </a:r>
          </a:p>
          <a:p>
            <a:r>
              <a:rPr lang="en-GB" sz="1500" dirty="0">
                <a:solidFill>
                  <a:srgbClr val="FF0000"/>
                </a:solidFill>
              </a:rPr>
              <a:t>if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2676293" y="1968516"/>
            <a:ext cx="178419" cy="3841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AAA1F-067D-D9A3-ACEC-4F9EB7EAF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6D39-AE19-ED16-3300-D9148B84C9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8737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Processing Example 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32" y="841044"/>
            <a:ext cx="5252258" cy="39168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  <a:endParaRPr lang="en-IE" sz="1125" dirty="0"/>
          </a:p>
          <a:p>
            <a:pPr lvl="1">
              <a:buSzPct val="90000"/>
              <a:buFont typeface="Wingdings" pitchFamily="2" charset="2"/>
              <a:buChar char="q"/>
            </a:pPr>
            <a:r>
              <a:rPr lang="en-IE" dirty="0"/>
              <a:t>Draw a circle on the mouse (</a:t>
            </a:r>
            <a:r>
              <a:rPr lang="en-IE" dirty="0" err="1"/>
              <a:t>x,y</a:t>
            </a:r>
            <a:r>
              <a:rPr lang="en-IE" dirty="0"/>
              <a:t>) coordinates.</a:t>
            </a:r>
          </a:p>
          <a:p>
            <a:pPr lvl="1">
              <a:buSzPct val="90000"/>
              <a:buFont typeface="Wingdings" pitchFamily="2" charset="2"/>
              <a:buChar char="q"/>
            </a:pPr>
            <a:r>
              <a:rPr lang="en-IE" dirty="0"/>
              <a:t>Each time you move the mouse, </a:t>
            </a:r>
            <a:br>
              <a:rPr lang="en-IE" dirty="0"/>
            </a:br>
            <a:r>
              <a:rPr lang="en-IE" dirty="0"/>
              <a:t>draw a new circle.</a:t>
            </a:r>
          </a:p>
          <a:p>
            <a:pPr lvl="1">
              <a:buSzPct val="90000"/>
              <a:buFont typeface="Wingdings" pitchFamily="2" charset="2"/>
              <a:buChar char="q"/>
            </a:pPr>
            <a:r>
              <a:rPr lang="en-IE" dirty="0"/>
              <a:t>All the circles remain in the sketch </a:t>
            </a:r>
            <a:br>
              <a:rPr lang="en-IE" dirty="0"/>
            </a:br>
            <a:r>
              <a:rPr lang="en-IE" dirty="0"/>
              <a:t>until you press a mouse button.</a:t>
            </a:r>
          </a:p>
          <a:p>
            <a:pPr lvl="1">
              <a:buSzPct val="90000"/>
              <a:buFont typeface="Wingdings" pitchFamily="2" charset="2"/>
              <a:buChar char="q"/>
            </a:pPr>
            <a:r>
              <a:rPr lang="en-IE" dirty="0"/>
              <a:t>When you press a mouse button, </a:t>
            </a:r>
            <a:br>
              <a:rPr lang="en-IE" dirty="0"/>
            </a:br>
            <a:r>
              <a:rPr lang="en-IE" dirty="0"/>
              <a:t>the sketch is cleared </a:t>
            </a:r>
            <a:br>
              <a:rPr lang="en-IE" dirty="0"/>
            </a:br>
            <a:r>
              <a:rPr lang="en-IE" dirty="0"/>
              <a:t>and a single circle is drawn at the mouse (</a:t>
            </a:r>
            <a:r>
              <a:rPr lang="en-IE" dirty="0" err="1"/>
              <a:t>x,y</a:t>
            </a:r>
            <a:r>
              <a:rPr lang="en-IE" dirty="0"/>
              <a:t>) coordinates.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946E-2B25-5B37-1B7C-ECF073EE8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F4727-8E3F-A8D6-27A0-189C55466B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50FAB-8AE3-C359-6678-4FC168A384C4}"/>
              </a:ext>
            </a:extLst>
          </p:cNvPr>
          <p:cNvSpPr/>
          <p:nvPr/>
        </p:nvSpPr>
        <p:spPr>
          <a:xfrm>
            <a:off x="5701990" y="818224"/>
            <a:ext cx="1428750" cy="2686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4F852F6-F3A8-6636-3EA0-730D274AB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5850079" y="2304124"/>
            <a:ext cx="1172361" cy="101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1B233F7-3665-5362-7449-1B861D7FA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5853405" y="989673"/>
            <a:ext cx="1172361" cy="989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547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3.8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0175" y="4326709"/>
            <a:ext cx="29577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050" dirty="0">
                <a:hlinkClick r:id="rId3"/>
              </a:rPr>
              <a:t>https://processing.org/tutorials/interactivity/</a:t>
            </a:r>
            <a:r>
              <a:rPr lang="en-IE" sz="105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595" r="11593" b="28779"/>
          <a:stretch/>
        </p:blipFill>
        <p:spPr bwMode="auto">
          <a:xfrm>
            <a:off x="514350" y="887546"/>
            <a:ext cx="4114800" cy="35577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1701" y="3400194"/>
            <a:ext cx="1828800" cy="40305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4819D-D3CB-3EA9-349C-7B61F1DF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6353-9419-2DF8-B73B-778250A777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74EA0-858D-1407-1CE9-4638DCC1DDD4}"/>
              </a:ext>
            </a:extLst>
          </p:cNvPr>
          <p:cNvSpPr/>
          <p:nvPr/>
        </p:nvSpPr>
        <p:spPr>
          <a:xfrm>
            <a:off x="5701990" y="818224"/>
            <a:ext cx="1428750" cy="2686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B91A4E3-D927-F03B-FFF7-D617CC8C4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5850079" y="2304124"/>
            <a:ext cx="1172361" cy="101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1F41FE-FDF8-0C7F-AC37-A3E7E5B02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5853405" y="989673"/>
            <a:ext cx="1172361" cy="989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47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067" y="266518"/>
            <a:ext cx="2735314" cy="441380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Conditional Mouse Events &amp; </a:t>
            </a:r>
          </a:p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Processing Example 3.8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918" y="3584244"/>
            <a:ext cx="456456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b="1" dirty="0"/>
              <a:t>We moved the stroke and fill function calls to the setup() function.</a:t>
            </a:r>
          </a:p>
          <a:p>
            <a:r>
              <a:rPr lang="en-IE" sz="1800" b="1" i="1" dirty="0">
                <a:solidFill>
                  <a:srgbClr val="FF0000"/>
                </a:solidFill>
              </a:rPr>
              <a:t>Q: </a:t>
            </a:r>
            <a:r>
              <a:rPr lang="en-IE" sz="1800" b="1" i="1" dirty="0"/>
              <a:t>Does this change the functionality of our sketch?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21131" r="19118" b="28143"/>
          <a:stretch/>
        </p:blipFill>
        <p:spPr bwMode="auto">
          <a:xfrm>
            <a:off x="536785" y="861641"/>
            <a:ext cx="3600450" cy="3753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ircular Arrow 4"/>
          <p:cNvSpPr/>
          <p:nvPr/>
        </p:nvSpPr>
        <p:spPr>
          <a:xfrm rot="4651085" flipH="1">
            <a:off x="1249103" y="1796530"/>
            <a:ext cx="2200442" cy="2188045"/>
          </a:xfrm>
          <a:prstGeom prst="circularArrow">
            <a:avLst>
              <a:gd name="adj1" fmla="val 3539"/>
              <a:gd name="adj2" fmla="val 981388"/>
              <a:gd name="adj3" fmla="val 20435076"/>
              <a:gd name="adj4" fmla="val 9473438"/>
              <a:gd name="adj5" fmla="val 749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5BF85-B0AB-1FCD-D303-DB25A5B5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4AEF-1732-6963-E9D8-72102902BA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51A57-2F7F-0B56-46C0-DE51BD3427F9}"/>
              </a:ext>
            </a:extLst>
          </p:cNvPr>
          <p:cNvSpPr/>
          <p:nvPr/>
        </p:nvSpPr>
        <p:spPr>
          <a:xfrm>
            <a:off x="5701990" y="818224"/>
            <a:ext cx="1428750" cy="26860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66DFAAB-A92E-55FA-8335-F4973F47D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5850079" y="2304124"/>
            <a:ext cx="1172361" cy="101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DD44BF6-5E76-F2EE-0E49-99C88165E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5853405" y="989673"/>
            <a:ext cx="1172361" cy="989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679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80" y="511445"/>
            <a:ext cx="6263639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Recap : Arithmetic Operators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251470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Recap: Arithmetic Operators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204367"/>
              </p:ext>
            </p:extLst>
          </p:nvPr>
        </p:nvGraphicFramePr>
        <p:xfrm>
          <a:off x="882396" y="944304"/>
          <a:ext cx="6707125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Arithmetic</a:t>
                      </a:r>
                      <a:r>
                        <a:rPr lang="en-IE" sz="2100" baseline="0" dirty="0"/>
                        <a:t> Operator</a:t>
                      </a:r>
                      <a:endParaRPr lang="en-IE" sz="2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Explanation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Example(s)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IE" sz="4100" dirty="0"/>
                        <a:t> +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Addition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100" dirty="0"/>
                        <a:t>6 + 2</a:t>
                      </a:r>
                    </a:p>
                    <a:p>
                      <a:r>
                        <a:rPr lang="en-IE" sz="2100" dirty="0" err="1"/>
                        <a:t>amountOwed</a:t>
                      </a:r>
                      <a:r>
                        <a:rPr lang="en-IE" sz="2100" baseline="0" dirty="0"/>
                        <a:t>  + 10</a:t>
                      </a:r>
                      <a:endParaRPr lang="en-IE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IE" sz="4100" dirty="0"/>
                        <a:t> -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Subtraction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100" dirty="0"/>
                        <a:t>6 – 2</a:t>
                      </a:r>
                    </a:p>
                    <a:p>
                      <a:r>
                        <a:rPr lang="en-IE" sz="2100" dirty="0" err="1"/>
                        <a:t>amountOwed</a:t>
                      </a:r>
                      <a:r>
                        <a:rPr lang="en-IE" sz="2100" dirty="0"/>
                        <a:t>  – 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IE" sz="4100" dirty="0"/>
                        <a:t> *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Multiplication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100" dirty="0"/>
                        <a:t>6 * 2</a:t>
                      </a:r>
                    </a:p>
                    <a:p>
                      <a:r>
                        <a:rPr lang="en-IE" sz="2100" dirty="0" err="1"/>
                        <a:t>amountOwed</a:t>
                      </a:r>
                      <a:r>
                        <a:rPr lang="en-IE" sz="2100" dirty="0"/>
                        <a:t> </a:t>
                      </a:r>
                      <a:r>
                        <a:rPr lang="en-IE" sz="2100" baseline="0" dirty="0"/>
                        <a:t> *</a:t>
                      </a:r>
                      <a:r>
                        <a:rPr lang="en-IE" sz="2100" dirty="0"/>
                        <a:t> 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IE" sz="4100" dirty="0"/>
                        <a:t> /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100" dirty="0"/>
                        <a:t>Division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100" dirty="0"/>
                        <a:t>6 / 2</a:t>
                      </a:r>
                    </a:p>
                    <a:p>
                      <a:r>
                        <a:rPr lang="en-IE" sz="2100" dirty="0" err="1"/>
                        <a:t>amountOwed</a:t>
                      </a:r>
                      <a:r>
                        <a:rPr lang="en-IE" sz="2100" dirty="0"/>
                        <a:t> </a:t>
                      </a:r>
                      <a:r>
                        <a:rPr lang="en-IE" sz="2100" baseline="0" dirty="0"/>
                        <a:t> / </a:t>
                      </a:r>
                      <a:r>
                        <a:rPr lang="en-IE" sz="2100" dirty="0"/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A0BB-663A-EBBE-0F92-E1113F394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094A-CDF4-0547-D85D-ECA6D6DCCF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1970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973" y="4444441"/>
            <a:ext cx="6325771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E" sz="1688" dirty="0"/>
              <a:t>Based on the Processing Example: Basics </a:t>
            </a:r>
            <a:r>
              <a:rPr lang="en-IE" sz="1688" dirty="0">
                <a:sym typeface="Wingdings" panose="05000000000000000000" pitchFamily="2" charset="2"/>
              </a:rPr>
              <a:t></a:t>
            </a:r>
            <a:r>
              <a:rPr lang="en-IE" sz="1688" dirty="0"/>
              <a:t> Data </a:t>
            </a:r>
            <a:r>
              <a:rPr lang="en-IE" sz="1688" dirty="0">
                <a:sym typeface="Wingdings" panose="05000000000000000000" pitchFamily="2" charset="2"/>
              </a:rPr>
              <a:t> </a:t>
            </a:r>
            <a:r>
              <a:rPr lang="en-IE" sz="1688" dirty="0"/>
              <a:t>Variables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32728" r="78393" b="35009"/>
          <a:stretch/>
        </p:blipFill>
        <p:spPr bwMode="auto">
          <a:xfrm>
            <a:off x="489724" y="918549"/>
            <a:ext cx="3200400" cy="3426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23661" r="18877" b="19866"/>
          <a:stretch/>
        </p:blipFill>
        <p:spPr bwMode="auto">
          <a:xfrm>
            <a:off x="4137103" y="918549"/>
            <a:ext cx="3591641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83AEC-621B-E7BB-93C9-71585ACB9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6414-84DF-1661-D24F-71BA386EEA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D22FC5-CDE0-3142-81B9-783ABFC1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Recap: Arithmetic Operators </a:t>
            </a:r>
          </a:p>
        </p:txBody>
      </p:sp>
    </p:spTree>
    <p:extLst>
      <p:ext uri="{BB962C8B-B14F-4D97-AF65-F5344CB8AC3E}">
        <p14:creationId xmlns:p14="http://schemas.microsoft.com/office/powerpoint/2010/main" val="26966929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25670" r="79240" b="40625"/>
          <a:stretch/>
        </p:blipFill>
        <p:spPr bwMode="auto">
          <a:xfrm>
            <a:off x="487962" y="891612"/>
            <a:ext cx="2726726" cy="3216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9" t="23661" r="26280" b="44940"/>
          <a:stretch/>
        </p:blipFill>
        <p:spPr bwMode="auto">
          <a:xfrm>
            <a:off x="4044245" y="1043359"/>
            <a:ext cx="393273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6DB1F-ADA8-A7BD-AEBE-61D871718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E0D23-6928-C6E7-777C-AD97E2CB80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CADE44-34CA-9B5D-5E95-100AE007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Recap: Arithmetic Operators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9AF9-1CE2-62E2-67B9-60A9FB71F8A1}"/>
              </a:ext>
            </a:extLst>
          </p:cNvPr>
          <p:cNvSpPr/>
          <p:nvPr/>
        </p:nvSpPr>
        <p:spPr>
          <a:xfrm>
            <a:off x="1402973" y="4444441"/>
            <a:ext cx="6325771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E" sz="1688" dirty="0"/>
              <a:t>Based on the Processing Example: Basics </a:t>
            </a:r>
            <a:r>
              <a:rPr lang="en-IE" sz="1688" dirty="0">
                <a:sym typeface="Wingdings" panose="05000000000000000000" pitchFamily="2" charset="2"/>
              </a:rPr>
              <a:t></a:t>
            </a:r>
            <a:r>
              <a:rPr lang="en-IE" sz="1688" dirty="0"/>
              <a:t> Data </a:t>
            </a:r>
            <a:r>
              <a:rPr lang="en-IE" sz="1688" dirty="0">
                <a:sym typeface="Wingdings" panose="05000000000000000000" pitchFamily="2" charset="2"/>
              </a:rPr>
              <a:t> </a:t>
            </a:r>
            <a:r>
              <a:rPr lang="en-IE" sz="1688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4530249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7942219" cy="4299943"/>
          </a:xfrm>
        </p:spPr>
        <p:txBody>
          <a:bodyPr>
            <a:normAutofit/>
          </a:bodyPr>
          <a:lstStyle/>
          <a:p>
            <a:r>
              <a:rPr lang="en-IE" dirty="0"/>
              <a:t>If you want to keep track of how many times something happens, you are keeping a </a:t>
            </a:r>
            <a:r>
              <a:rPr lang="en-IE" b="1" dirty="0">
                <a:solidFill>
                  <a:srgbClr val="0368FF"/>
                </a:solidFill>
              </a:rPr>
              <a:t>running total</a:t>
            </a:r>
            <a:r>
              <a:rPr lang="en-IE" dirty="0"/>
              <a:t>. For example</a:t>
            </a:r>
          </a:p>
          <a:p>
            <a:endParaRPr lang="en-IE" dirty="0"/>
          </a:p>
          <a:p>
            <a:pPr lvl="1"/>
            <a:r>
              <a:rPr lang="en-IE" dirty="0"/>
              <a:t>The number of times you drew a line on the computer screen  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As each line is drawn, you add one to your </a:t>
            </a:r>
            <a:r>
              <a:rPr lang="en-IE" dirty="0">
                <a:solidFill>
                  <a:srgbClr val="0368FF"/>
                </a:solidFill>
              </a:rPr>
              <a:t>counter</a:t>
            </a:r>
            <a:r>
              <a:rPr lang="en-IE" dirty="0"/>
              <a:t> </a:t>
            </a:r>
            <a:r>
              <a:rPr lang="en-IE" dirty="0">
                <a:solidFill>
                  <a:srgbClr val="0368FF"/>
                </a:solidFill>
              </a:rPr>
              <a:t>variable</a:t>
            </a:r>
            <a:r>
              <a:rPr lang="en-IE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1507-7556-4F20-7689-E35307238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36F10-7298-81E8-F9EA-B773115260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6369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27" y="845634"/>
            <a:ext cx="3814073" cy="394335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endParaRPr lang="en-IE" dirty="0"/>
          </a:p>
          <a:p>
            <a:pPr marL="0" indent="0" algn="l">
              <a:buNone/>
            </a:pPr>
            <a:endParaRPr lang="en-IE" dirty="0"/>
          </a:p>
          <a:p>
            <a:pPr marL="0" indent="0" algn="l">
              <a:buNone/>
            </a:pPr>
            <a:endParaRPr lang="en-IE" dirty="0"/>
          </a:p>
          <a:p>
            <a:pPr marL="0" indent="0" algn="l">
              <a:buNone/>
            </a:pPr>
            <a:endParaRPr lang="en-IE" dirty="0"/>
          </a:p>
          <a:p>
            <a:pPr marL="0" indent="0" algn="l">
              <a:buNone/>
            </a:pPr>
            <a:endParaRPr lang="en-IE" dirty="0"/>
          </a:p>
          <a:p>
            <a:pPr marL="0" indent="0" algn="l">
              <a:buNone/>
            </a:pPr>
            <a:endParaRPr lang="en-IE" dirty="0"/>
          </a:p>
          <a:p>
            <a:pPr marL="0" indent="0" algn="l">
              <a:buNone/>
            </a:pP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75"/>
            <a:ext cx="33718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390" y="937251"/>
            <a:ext cx="3431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This code declares a new variable of type </a:t>
            </a:r>
            <a:r>
              <a:rPr lang="en-IE" sz="1500" b="1" dirty="0">
                <a:solidFill>
                  <a:srgbClr val="0368FF"/>
                </a:solidFill>
              </a:rPr>
              <a:t>int</a:t>
            </a:r>
            <a:r>
              <a:rPr lang="en-IE" sz="1500" dirty="0"/>
              <a:t> called </a:t>
            </a:r>
            <a:r>
              <a:rPr lang="en-IE" sz="1500" b="1" dirty="0" err="1">
                <a:solidFill>
                  <a:srgbClr val="0368FF"/>
                </a:solidFill>
              </a:rPr>
              <a:t>frameRedraws</a:t>
            </a:r>
            <a:r>
              <a:rPr lang="en-IE" sz="1500" dirty="0"/>
              <a:t> and initialises it to 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391" y="2050933"/>
            <a:ext cx="33700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One is added to the </a:t>
            </a:r>
            <a:r>
              <a:rPr lang="en-IE" sz="1500" b="1" dirty="0" err="1">
                <a:solidFill>
                  <a:srgbClr val="0368FF"/>
                </a:solidFill>
              </a:rPr>
              <a:t>frameRedraws</a:t>
            </a:r>
            <a:r>
              <a:rPr lang="en-IE" sz="1500" dirty="0">
                <a:solidFill>
                  <a:srgbClr val="00B050"/>
                </a:solidFill>
              </a:rPr>
              <a:t> </a:t>
            </a:r>
            <a:r>
              <a:rPr lang="en-IE" sz="1500" dirty="0"/>
              <a:t>variable each time the </a:t>
            </a:r>
            <a:r>
              <a:rPr lang="en-IE" sz="1500" dirty="0">
                <a:solidFill>
                  <a:srgbClr val="FF0000"/>
                </a:solidFill>
              </a:rPr>
              <a:t>draw() </a:t>
            </a:r>
            <a:r>
              <a:rPr lang="en-IE" sz="1500" dirty="0"/>
              <a:t>method is called.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391" y="3164614"/>
            <a:ext cx="3594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The value of </a:t>
            </a:r>
            <a:r>
              <a:rPr lang="en-IE" sz="1500" b="1" dirty="0" err="1">
                <a:solidFill>
                  <a:srgbClr val="0368FF"/>
                </a:solidFill>
              </a:rPr>
              <a:t>frameRedraws</a:t>
            </a:r>
            <a:r>
              <a:rPr lang="en-IE" sz="1500" dirty="0">
                <a:solidFill>
                  <a:srgbClr val="00B050"/>
                </a:solidFill>
              </a:rPr>
              <a:t> </a:t>
            </a:r>
            <a:r>
              <a:rPr lang="en-IE" sz="1500" dirty="0"/>
              <a:t>is then printed to the console.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390" y="4047462"/>
            <a:ext cx="3594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b="1" dirty="0" err="1">
                <a:solidFill>
                  <a:srgbClr val="0368FF"/>
                </a:solidFill>
              </a:rPr>
              <a:t>frameRedraws</a:t>
            </a:r>
            <a:r>
              <a:rPr lang="en-IE" sz="1500" dirty="0">
                <a:solidFill>
                  <a:srgbClr val="00B050"/>
                </a:solidFill>
              </a:rPr>
              <a:t> </a:t>
            </a:r>
            <a:r>
              <a:rPr lang="en-IE" sz="1500" dirty="0"/>
              <a:t>is a </a:t>
            </a:r>
            <a:r>
              <a:rPr lang="en-IE" sz="1500" b="1" dirty="0"/>
              <a:t>“running total” </a:t>
            </a:r>
            <a:r>
              <a:rPr lang="en-IE" sz="1500" dirty="0"/>
              <a:t>of the number of frame redraws.</a:t>
            </a:r>
            <a:endParaRPr lang="en-GB" sz="15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830483" y="1220584"/>
            <a:ext cx="1213413" cy="20137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791416" y="1898023"/>
            <a:ext cx="1352084" cy="4369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830483" y="2035705"/>
            <a:ext cx="1313017" cy="12294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114801" y="3571710"/>
            <a:ext cx="800099" cy="5694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2B1CF-6AE8-3E44-3BAE-6D7AD7401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07BF8F-BDB4-9783-20CF-1C12176895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2C0D0BE-0024-7BED-5FDA-66A1783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333356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74514"/>
            <a:ext cx="8146298" cy="3394472"/>
          </a:xfrm>
        </p:spPr>
        <p:txBody>
          <a:bodyPr/>
          <a:lstStyle/>
          <a:p>
            <a:r>
              <a:rPr lang="en-IE" dirty="0"/>
              <a:t>These examples are straightforward uses of the arithmetic operators</a:t>
            </a:r>
          </a:p>
          <a:p>
            <a:endParaRPr lang="en-IE" dirty="0"/>
          </a:p>
          <a:p>
            <a:r>
              <a:rPr lang="en-IE" dirty="0"/>
              <a:t>However, we typically want to do more complex calculations involving many arithmetic operators</a:t>
            </a:r>
          </a:p>
          <a:p>
            <a:endParaRPr lang="en-IE" dirty="0"/>
          </a:p>
          <a:p>
            <a:r>
              <a:rPr lang="en-IE" dirty="0"/>
              <a:t>To do this, we need to understand the </a:t>
            </a:r>
            <a:r>
              <a:rPr lang="en-IE" b="1" dirty="0">
                <a:solidFill>
                  <a:srgbClr val="FF0000"/>
                </a:solidFill>
              </a:rPr>
              <a:t>Order of Evaluation</a:t>
            </a:r>
            <a:endParaRPr lang="en-I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47932-CBD2-11D2-B20C-E193411B1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53008-7F3F-FBE8-0E68-2376153B22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520729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511445"/>
            <a:ext cx="4018788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Order of Evaluation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27559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Order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2400299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B</a:t>
            </a:r>
            <a:r>
              <a:rPr lang="en-IE" dirty="0"/>
              <a:t>rackets </a:t>
            </a:r>
            <a:r>
              <a:rPr lang="en-IE" b="1" dirty="0"/>
              <a:t>()</a:t>
            </a:r>
          </a:p>
          <a:p>
            <a:r>
              <a:rPr lang="en-IE" b="1" dirty="0">
                <a:solidFill>
                  <a:srgbClr val="FF0000"/>
                </a:solidFill>
              </a:rPr>
              <a:t>M</a:t>
            </a:r>
            <a:r>
              <a:rPr lang="en-IE" dirty="0"/>
              <a:t>ultiplication (</a:t>
            </a:r>
            <a:r>
              <a:rPr lang="en-IE" b="1" dirty="0"/>
              <a:t>*</a:t>
            </a:r>
            <a:r>
              <a:rPr lang="en-IE" dirty="0"/>
              <a:t>)</a:t>
            </a:r>
          </a:p>
          <a:p>
            <a:r>
              <a:rPr lang="en-IE" b="1" dirty="0">
                <a:solidFill>
                  <a:srgbClr val="FF0000"/>
                </a:solidFill>
              </a:rPr>
              <a:t>D</a:t>
            </a:r>
            <a:r>
              <a:rPr lang="en-IE" dirty="0"/>
              <a:t>ivision (</a:t>
            </a:r>
            <a:r>
              <a:rPr lang="en-IE" b="1" dirty="0"/>
              <a:t>/</a:t>
            </a:r>
            <a:r>
              <a:rPr lang="en-IE" dirty="0"/>
              <a:t>)</a:t>
            </a:r>
          </a:p>
          <a:p>
            <a:r>
              <a:rPr lang="en-IE" b="1" dirty="0">
                <a:solidFill>
                  <a:srgbClr val="FF0000"/>
                </a:solidFill>
              </a:rPr>
              <a:t>A</a:t>
            </a:r>
            <a:r>
              <a:rPr lang="en-IE" dirty="0"/>
              <a:t>ddition (</a:t>
            </a:r>
            <a:r>
              <a:rPr lang="en-IE" b="1" dirty="0"/>
              <a:t>+</a:t>
            </a:r>
            <a:r>
              <a:rPr lang="en-IE" dirty="0"/>
              <a:t>)</a:t>
            </a:r>
          </a:p>
          <a:p>
            <a:r>
              <a:rPr lang="en-IE" b="1" dirty="0">
                <a:solidFill>
                  <a:srgbClr val="FF0000"/>
                </a:solidFill>
              </a:rPr>
              <a:t>S</a:t>
            </a:r>
            <a:r>
              <a:rPr lang="en-IE" dirty="0"/>
              <a:t>ubtraction (</a:t>
            </a:r>
            <a:r>
              <a:rPr lang="en-IE" b="1" dirty="0"/>
              <a:t>-</a:t>
            </a:r>
            <a:r>
              <a:rPr lang="en-IE" dirty="0"/>
              <a:t>)</a:t>
            </a:r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5900" y="3429000"/>
            <a:ext cx="6172200" cy="146327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sz="2400" dirty="0"/>
          </a:p>
          <a:p>
            <a:pPr marL="0" indent="0" algn="ctr">
              <a:buNone/>
            </a:pPr>
            <a:r>
              <a:rPr lang="en-IE" sz="2400" dirty="0" err="1">
                <a:solidFill>
                  <a:srgbClr val="FF0000"/>
                </a:solidFill>
              </a:rPr>
              <a:t>B</a:t>
            </a:r>
            <a:r>
              <a:rPr lang="en-IE" sz="2400" dirty="0" err="1"/>
              <a:t>o</a:t>
            </a:r>
            <a:r>
              <a:rPr lang="en-IE" sz="2400" dirty="0" err="1">
                <a:solidFill>
                  <a:srgbClr val="FF0000"/>
                </a:solidFill>
              </a:rPr>
              <a:t>MDAS</a:t>
            </a:r>
            <a:endParaRPr lang="en-IE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E" sz="2400" dirty="0">
                <a:solidFill>
                  <a:srgbClr val="FF0000"/>
                </a:solidFill>
              </a:rPr>
              <a:t>B</a:t>
            </a:r>
            <a:r>
              <a:rPr lang="en-IE" sz="2400" dirty="0"/>
              <a:t>uy </a:t>
            </a:r>
            <a:r>
              <a:rPr lang="en-IE" sz="2400" dirty="0">
                <a:solidFill>
                  <a:srgbClr val="FF0000"/>
                </a:solidFill>
              </a:rPr>
              <a:t>M</a:t>
            </a:r>
            <a:r>
              <a:rPr lang="en-IE" sz="2400" dirty="0"/>
              <a:t>e </a:t>
            </a:r>
            <a:r>
              <a:rPr lang="en-IE" sz="2400" dirty="0" err="1">
                <a:solidFill>
                  <a:srgbClr val="FF0000"/>
                </a:solidFill>
              </a:rPr>
              <a:t>D</a:t>
            </a:r>
            <a:r>
              <a:rPr lang="en-IE" sz="2400" dirty="0" err="1"/>
              <a:t>imsum</a:t>
            </a:r>
            <a:r>
              <a:rPr lang="en-IE" sz="2400" dirty="0"/>
              <a:t> </a:t>
            </a:r>
            <a:r>
              <a:rPr lang="en-IE" sz="2400" dirty="0">
                <a:solidFill>
                  <a:srgbClr val="FF0000"/>
                </a:solidFill>
              </a:rPr>
              <a:t>A</a:t>
            </a:r>
            <a:r>
              <a:rPr lang="en-IE" sz="2400" dirty="0"/>
              <a:t>nd </a:t>
            </a:r>
            <a:r>
              <a:rPr lang="en-IE" sz="2400" dirty="0">
                <a:solidFill>
                  <a:srgbClr val="FF0000"/>
                </a:solidFill>
              </a:rPr>
              <a:t>S</a:t>
            </a:r>
            <a:r>
              <a:rPr lang="en-IE" sz="2400" dirty="0"/>
              <a:t>oup </a:t>
            </a:r>
            <a:r>
              <a:rPr lang="en-IE" sz="2400" dirty="0">
                <a:sym typeface="Wingdings" pitchFamily="2" charset="2"/>
              </a:rPr>
              <a:t></a:t>
            </a:r>
            <a:endParaRPr lang="en-IE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2AF1-FA9F-85A8-261E-4C8D09D64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A7B1-60F5-9EB0-03CB-DF0C4FECBAD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5249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A-BE9E-4D04-2451-E715F6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D6FB-AF6E-8217-F9F7-1F14B2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9"/>
            <a:ext cx="7678616" cy="3618714"/>
          </a:xfrm>
        </p:spPr>
        <p:txBody>
          <a:bodyPr/>
          <a:lstStyle/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Mouse Events</a:t>
            </a:r>
          </a:p>
          <a:p>
            <a:pPr marL="0" indent="0" algn="l" rtl="0">
              <a:spcBef>
                <a:spcPts val="377"/>
              </a:spcBef>
              <a:buClr>
                <a:srgbClr val="0368FF"/>
              </a:buClr>
              <a:buSzPct val="100000"/>
              <a:buNone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Recap: Arithmetic Operators</a:t>
            </a:r>
          </a:p>
          <a:p>
            <a:pPr marL="0" indent="0" algn="l" rtl="0">
              <a:spcBef>
                <a:spcPts val="377"/>
              </a:spcBef>
              <a:buClr>
                <a:srgbClr val="0368FF"/>
              </a:buClr>
              <a:buSzPct val="100000"/>
              <a:buNone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3200" dirty="0"/>
              <a:t>Order of Evaluation</a:t>
            </a:r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201E-8983-5C5E-8827-2194B58BE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0C4F-E4E1-59F1-E8DB-B1C6155E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232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Order of Evaluation - </a:t>
            </a:r>
            <a:r>
              <a:rPr lang="en-IE" b="1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2457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What are the results of these calculations?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	Q1: 		3+6*5-2</a:t>
            </a:r>
          </a:p>
          <a:p>
            <a:r>
              <a:rPr lang="en-IE" dirty="0"/>
              <a:t>	Q2:		3+6*(5-2)</a:t>
            </a:r>
          </a:p>
          <a:p>
            <a:r>
              <a:rPr lang="en-IE" dirty="0"/>
              <a:t>	Q3:		(3+6)*5-2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C8B1A-B07D-F858-AB23-E39CEE94D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6A7B2-2B72-F4A3-89AD-8D15C1A4DE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3294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DA33-6A55-3F7B-CB2A-2A3E2DC2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5F5A-01DD-FA49-FBC6-527C89ACD1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39ED-8593-7F43-D541-258F68EC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56B-831A-1D02-7BFF-9E0748AFAB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5115" y="511445"/>
            <a:ext cx="3293770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Mouse Events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What is an event?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i="1" dirty="0"/>
              <a:t>“…an action such as </a:t>
            </a:r>
          </a:p>
          <a:p>
            <a:pPr marL="0" indent="0" algn="ctr">
              <a:buNone/>
            </a:pPr>
            <a:r>
              <a:rPr lang="en-IE" i="1" dirty="0"/>
              <a:t>a key being pressed, </a:t>
            </a:r>
          </a:p>
          <a:p>
            <a:pPr marL="0" indent="0" algn="ctr">
              <a:buNone/>
            </a:pPr>
            <a:r>
              <a:rPr lang="en-IE" i="1" dirty="0"/>
              <a:t>the mouse moving, </a:t>
            </a:r>
          </a:p>
          <a:p>
            <a:pPr marL="0" indent="0" algn="ctr">
              <a:buNone/>
            </a:pPr>
            <a:r>
              <a:rPr lang="en-IE" i="1" dirty="0"/>
              <a:t>or a new piece of data </a:t>
            </a:r>
          </a:p>
          <a:p>
            <a:pPr marL="0" indent="0" algn="ctr">
              <a:buNone/>
            </a:pPr>
            <a:r>
              <a:rPr lang="en-IE" i="1" dirty="0"/>
              <a:t>becoming available to read.”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5083" y="4299942"/>
            <a:ext cx="1992854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688" dirty="0"/>
              <a:t>(</a:t>
            </a:r>
            <a:r>
              <a:rPr lang="en-IE" sz="1688" dirty="0" err="1"/>
              <a:t>Reas</a:t>
            </a:r>
            <a:r>
              <a:rPr lang="en-IE" sz="1688" dirty="0"/>
              <a:t> &amp; Fry, 2014)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1395-9B6F-2B8B-A486-E16DA9EA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E1AF-C942-B535-6A17-A9A92F5E99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344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What happens when an event is “fired”?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i="1" dirty="0"/>
              <a:t>“An event </a:t>
            </a:r>
            <a:r>
              <a:rPr lang="en-IE" b="1" i="1" dirty="0">
                <a:solidFill>
                  <a:srgbClr val="FF0000"/>
                </a:solidFill>
              </a:rPr>
              <a:t>interrupts</a:t>
            </a:r>
            <a:r>
              <a:rPr lang="en-IE" i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IE" i="1" dirty="0"/>
              <a:t>the normal flow </a:t>
            </a:r>
          </a:p>
          <a:p>
            <a:pPr marL="0" indent="0" algn="ctr">
              <a:buNone/>
            </a:pPr>
            <a:r>
              <a:rPr lang="en-IE" i="1" dirty="0"/>
              <a:t>of a program </a:t>
            </a:r>
          </a:p>
          <a:p>
            <a:pPr marL="0" indent="0" algn="ctr">
              <a:buNone/>
            </a:pPr>
            <a:r>
              <a:rPr lang="en-IE" i="1" dirty="0"/>
              <a:t>to run the code</a:t>
            </a:r>
          </a:p>
          <a:p>
            <a:pPr marL="0" indent="0" algn="ctr">
              <a:buNone/>
            </a:pPr>
            <a:r>
              <a:rPr lang="en-IE" i="1" dirty="0"/>
              <a:t> within an </a:t>
            </a:r>
            <a:r>
              <a:rPr lang="en-IE" b="1" i="1" dirty="0">
                <a:solidFill>
                  <a:srgbClr val="0368FF"/>
                </a:solidFill>
              </a:rPr>
              <a:t>event block</a:t>
            </a:r>
            <a:r>
              <a:rPr lang="en-IE" i="1" dirty="0"/>
              <a:t>”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A52C8-E8AE-1C8A-F18B-CBD65BAE5B71}"/>
              </a:ext>
            </a:extLst>
          </p:cNvPr>
          <p:cNvSpPr/>
          <p:nvPr/>
        </p:nvSpPr>
        <p:spPr>
          <a:xfrm>
            <a:off x="6175083" y="4299942"/>
            <a:ext cx="1992854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688" dirty="0"/>
              <a:t>(</a:t>
            </a:r>
            <a:r>
              <a:rPr lang="en-IE" sz="1688" dirty="0" err="1"/>
              <a:t>Reas</a:t>
            </a:r>
            <a:r>
              <a:rPr lang="en-IE" sz="1688" dirty="0"/>
              <a:t> &amp; Fry, 2014)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4D6F-B725-ADC0-BBB5-C459ADE9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78F2-ACBD-A5EA-1DE6-5F6EDDBCAC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29407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Mouse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008800"/>
              </p:ext>
            </p:extLst>
          </p:nvPr>
        </p:nvGraphicFramePr>
        <p:xfrm>
          <a:off x="861398" y="884827"/>
          <a:ext cx="6840676" cy="384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/>
                        <a:t>Mouse</a:t>
                      </a:r>
                      <a:r>
                        <a:rPr lang="en-IE" sz="1800" baseline="0" dirty="0"/>
                        <a:t> Variables</a:t>
                      </a:r>
                      <a:endParaRPr lang="en-IE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/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IE" sz="2100" dirty="0" err="1">
                          <a:solidFill>
                            <a:srgbClr val="FF0000"/>
                          </a:solidFill>
                        </a:rPr>
                        <a:t>mousePressed</a:t>
                      </a:r>
                      <a:endParaRPr lang="en-IE" sz="2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b="1" i="1" dirty="0">
                          <a:solidFill>
                            <a:srgbClr val="0368FF"/>
                          </a:solidFill>
                        </a:rPr>
                        <a:t>true</a:t>
                      </a:r>
                      <a:r>
                        <a:rPr lang="en-IE" sz="1800" b="1" i="1" baseline="0" dirty="0"/>
                        <a:t> </a:t>
                      </a:r>
                      <a:r>
                        <a:rPr lang="en-IE" sz="1800" baseline="0" dirty="0"/>
                        <a:t>if any mouse button is pressed, </a:t>
                      </a:r>
                      <a:br>
                        <a:rPr lang="en-IE" sz="1800" baseline="0" dirty="0"/>
                      </a:br>
                      <a:r>
                        <a:rPr lang="en-IE" sz="1800" b="1" i="1" baseline="0" dirty="0">
                          <a:solidFill>
                            <a:srgbClr val="0368FF"/>
                          </a:solidFill>
                        </a:rPr>
                        <a:t>false</a:t>
                      </a:r>
                      <a:r>
                        <a:rPr lang="en-IE" sz="1800" b="1" i="1" baseline="0" dirty="0"/>
                        <a:t> </a:t>
                      </a:r>
                      <a:r>
                        <a:rPr lang="en-IE" sz="1800" baseline="0" dirty="0"/>
                        <a:t>otherwise.</a:t>
                      </a:r>
                    </a:p>
                    <a:p>
                      <a:endParaRPr lang="en-IE" sz="1800" baseline="0" dirty="0"/>
                    </a:p>
                    <a:p>
                      <a:r>
                        <a:rPr lang="en-IE" sz="1800" baseline="0" dirty="0"/>
                        <a:t>Note: this variable reverts to </a:t>
                      </a:r>
                      <a:r>
                        <a:rPr lang="en-IE" sz="1800" b="1" i="1" baseline="0" dirty="0">
                          <a:solidFill>
                            <a:srgbClr val="0368FF"/>
                          </a:solidFill>
                        </a:rPr>
                        <a:t>false</a:t>
                      </a:r>
                      <a:r>
                        <a:rPr lang="en-IE" sz="1800" b="1" i="1" baseline="0" dirty="0"/>
                        <a:t> </a:t>
                      </a:r>
                      <a:r>
                        <a:rPr lang="en-IE" sz="1800" baseline="0" dirty="0"/>
                        <a:t>as soon as the button is released.  </a:t>
                      </a:r>
                      <a:br>
                        <a:rPr lang="en-IE" sz="1800" baseline="0" dirty="0"/>
                      </a:br>
                      <a:endParaRPr lang="en-IE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IE" sz="2100" dirty="0" err="1">
                          <a:solidFill>
                            <a:srgbClr val="FF0000"/>
                          </a:solidFill>
                        </a:rPr>
                        <a:t>mouseButton</a:t>
                      </a:r>
                      <a:endParaRPr lang="en-IE" sz="2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Can have the value</a:t>
                      </a:r>
                      <a:r>
                        <a:rPr lang="en-IE" sz="1800" baseline="0" dirty="0"/>
                        <a:t> </a:t>
                      </a:r>
                      <a:r>
                        <a:rPr lang="en-IE" sz="1800" b="1" baseline="0" dirty="0">
                          <a:solidFill>
                            <a:srgbClr val="0368FF"/>
                          </a:solidFill>
                        </a:rPr>
                        <a:t>LEFT</a:t>
                      </a:r>
                      <a:r>
                        <a:rPr lang="en-IE" sz="1800" baseline="0" dirty="0"/>
                        <a:t>, </a:t>
                      </a:r>
                      <a:r>
                        <a:rPr lang="en-IE" sz="1800" b="1" baseline="0" dirty="0">
                          <a:solidFill>
                            <a:srgbClr val="0368FF"/>
                          </a:solidFill>
                        </a:rPr>
                        <a:t>RIGHT</a:t>
                      </a:r>
                      <a:r>
                        <a:rPr lang="en-IE" sz="1800" b="1" baseline="0" dirty="0"/>
                        <a:t> </a:t>
                      </a:r>
                      <a:r>
                        <a:rPr lang="en-IE" sz="1800" baseline="0" dirty="0"/>
                        <a:t>and </a:t>
                      </a:r>
                      <a:r>
                        <a:rPr lang="en-IE" sz="1800" b="1" baseline="0" dirty="0">
                          <a:solidFill>
                            <a:srgbClr val="0368FF"/>
                          </a:solidFill>
                        </a:rPr>
                        <a:t>CENTER</a:t>
                      </a:r>
                      <a:r>
                        <a:rPr lang="en-IE" sz="1800" baseline="0" dirty="0"/>
                        <a:t>, depending on the mouse button most recently pressed.</a:t>
                      </a:r>
                    </a:p>
                    <a:p>
                      <a:endParaRPr lang="en-IE" sz="1800" baseline="0" dirty="0"/>
                    </a:p>
                    <a:p>
                      <a:r>
                        <a:rPr lang="en-IE" sz="1800" baseline="0" dirty="0"/>
                        <a:t>Note: this variable retains its value until a </a:t>
                      </a:r>
                      <a:r>
                        <a:rPr lang="en-IE" sz="1800" u="sng" baseline="0" dirty="0">
                          <a:solidFill>
                            <a:srgbClr val="0368FF"/>
                          </a:solidFill>
                        </a:rPr>
                        <a:t>different</a:t>
                      </a:r>
                      <a:r>
                        <a:rPr lang="en-IE" sz="1800" baseline="0" dirty="0"/>
                        <a:t> mouse button is pressed.</a:t>
                      </a:r>
                      <a:endParaRPr lang="en-IE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7A72-E976-15B8-88DF-27E67D773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FAD6-A2D9-6B4D-43B4-ACC4F7F847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71379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Mouse and keyboard events only work when a program has </a:t>
            </a:r>
            <a:r>
              <a:rPr lang="en-IE" sz="2800" dirty="0">
                <a:solidFill>
                  <a:srgbClr val="FF0000"/>
                </a:solidFill>
              </a:rPr>
              <a:t>draw()</a:t>
            </a:r>
          </a:p>
          <a:p>
            <a:endParaRPr lang="en-IE" sz="2800" dirty="0"/>
          </a:p>
          <a:p>
            <a:r>
              <a:rPr lang="en-IE" sz="2800" dirty="0"/>
              <a:t>Without </a:t>
            </a:r>
            <a:r>
              <a:rPr lang="en-IE" sz="2800" dirty="0">
                <a:solidFill>
                  <a:srgbClr val="FF0000"/>
                </a:solidFill>
              </a:rPr>
              <a:t>draw()</a:t>
            </a:r>
            <a:r>
              <a:rPr lang="en-IE" sz="2800" dirty="0"/>
              <a:t>,</a:t>
            </a:r>
            <a:r>
              <a:rPr lang="en-IE" sz="2800" dirty="0">
                <a:solidFill>
                  <a:srgbClr val="FF0000"/>
                </a:solidFill>
              </a:rPr>
              <a:t> </a:t>
            </a:r>
            <a:r>
              <a:rPr lang="en-IE" sz="2800" dirty="0"/>
              <a:t>the code is only run once and then stops “</a:t>
            </a:r>
            <a:r>
              <a:rPr lang="en-IE" sz="2800" dirty="0">
                <a:solidFill>
                  <a:srgbClr val="0368FF"/>
                </a:solidFill>
              </a:rPr>
              <a:t>listening</a:t>
            </a:r>
            <a:r>
              <a:rPr lang="en-IE" sz="2800" dirty="0"/>
              <a:t>” for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7907" y="4391343"/>
            <a:ext cx="4535294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688" dirty="0"/>
              <a:t>Source: </a:t>
            </a:r>
            <a:r>
              <a:rPr lang="en-IE" sz="1688" dirty="0">
                <a:hlinkClick r:id="rId2"/>
              </a:rPr>
              <a:t>https://processing.org/reference/</a:t>
            </a:r>
            <a:r>
              <a:rPr lang="en-IE" sz="1688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387A-9F93-02E0-D68C-C556F2E6D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F543-59F1-5E62-828D-BFDBCB1317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9345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32038" y="1058004"/>
            <a:ext cx="1657350" cy="30274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Processing Example 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12" y="874514"/>
            <a:ext cx="435140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342900" lvl="1" indent="0">
              <a:buNone/>
            </a:pPr>
            <a:endParaRPr lang="en-IE" sz="675" dirty="0"/>
          </a:p>
          <a:p>
            <a:r>
              <a:rPr lang="en-IE" dirty="0"/>
              <a:t>If the mouse is pressed:	</a:t>
            </a:r>
          </a:p>
          <a:p>
            <a:pPr marL="0" indent="0">
              <a:buNone/>
            </a:pPr>
            <a:endParaRPr lang="en-IE" sz="675" dirty="0"/>
          </a:p>
          <a:p>
            <a:pPr lvl="1"/>
            <a:r>
              <a:rPr lang="en-IE" dirty="0"/>
              <a:t>draw a grey square with a white outline.</a:t>
            </a:r>
          </a:p>
          <a:p>
            <a:pPr marL="342900" lvl="1" indent="0">
              <a:buNone/>
            </a:pPr>
            <a:endParaRPr lang="en-IE" dirty="0"/>
          </a:p>
          <a:p>
            <a:pPr lvl="1"/>
            <a:r>
              <a:rPr lang="en-IE" dirty="0"/>
              <a:t>otherwise draw a grey circle with a white outline.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5717789" y="2658204"/>
            <a:ext cx="1064525" cy="1187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5734180" y="1343754"/>
            <a:ext cx="1013346" cy="1177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6701-331D-54F0-EFFE-DA2E78ECE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1E4A-2234-5F6A-A6E8-0E6C0630BA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66352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13595</TotalTime>
  <Words>2032</Words>
  <Application>Microsoft Macintosh PowerPoint</Application>
  <PresentationFormat>On-screen Show (16:9)</PresentationFormat>
  <Paragraphs>413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Avenir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Programming Fundamentals 1</vt:lpstr>
      <vt:lpstr>PowerPoint Presentation</vt:lpstr>
      <vt:lpstr>Agenda</vt:lpstr>
      <vt:lpstr>Mouse Events</vt:lpstr>
      <vt:lpstr>What is an event?</vt:lpstr>
      <vt:lpstr>What happens when an event is “fired”?</vt:lpstr>
      <vt:lpstr>Mouse Events</vt:lpstr>
      <vt:lpstr>Mouse Events</vt:lpstr>
      <vt:lpstr>Processing Example 3.5</vt:lpstr>
      <vt:lpstr>Processing Example 3.5 - Code</vt:lpstr>
      <vt:lpstr>Processing Example 3.5 - Code</vt:lpstr>
      <vt:lpstr>Processing Example 3.6</vt:lpstr>
      <vt:lpstr>Processing Example 3.6</vt:lpstr>
      <vt:lpstr>Processing Example 3.6</vt:lpstr>
      <vt:lpstr>Processing Example 3.7</vt:lpstr>
      <vt:lpstr>Processing Example 3.7</vt:lpstr>
      <vt:lpstr>Processing Example 3.7</vt:lpstr>
      <vt:lpstr>Processing Example 3.8</vt:lpstr>
      <vt:lpstr>Processing Example 3.8</vt:lpstr>
      <vt:lpstr>Processing Example 3.8</vt:lpstr>
      <vt:lpstr>Recap : Arithmetic Operators</vt:lpstr>
      <vt:lpstr>Recap: Arithmetic Operators </vt:lpstr>
      <vt:lpstr>Recap: Arithmetic Operators </vt:lpstr>
      <vt:lpstr>Recap: Arithmetic Operators </vt:lpstr>
      <vt:lpstr>Arithmetic Operators</vt:lpstr>
      <vt:lpstr>Arithmetic Operators</vt:lpstr>
      <vt:lpstr>Arithmetic Operators</vt:lpstr>
      <vt:lpstr>Order of Evaluation</vt:lpstr>
      <vt:lpstr>Order of Evaluation</vt:lpstr>
      <vt:lpstr>Order of Evaluation - Quiz</vt:lpstr>
      <vt:lpstr>Questions?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107</cp:revision>
  <dcterms:created xsi:type="dcterms:W3CDTF">2019-01-29T16:40:14Z</dcterms:created>
  <dcterms:modified xsi:type="dcterms:W3CDTF">2023-09-21T00:40:12Z</dcterms:modified>
</cp:coreProperties>
</file>