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65" r:id="rId3"/>
    <p:sldId id="346" r:id="rId4"/>
    <p:sldId id="341" r:id="rId5"/>
    <p:sldId id="362" r:id="rId6"/>
    <p:sldId id="368" r:id="rId7"/>
    <p:sldId id="367" r:id="rId8"/>
    <p:sldId id="363" r:id="rId9"/>
    <p:sldId id="364" r:id="rId10"/>
    <p:sldId id="468" r:id="rId11"/>
    <p:sldId id="369" r:id="rId12"/>
    <p:sldId id="370" r:id="rId13"/>
    <p:sldId id="371" r:id="rId14"/>
    <p:sldId id="349" r:id="rId15"/>
    <p:sldId id="347" r:id="rId16"/>
    <p:sldId id="372" r:id="rId17"/>
    <p:sldId id="382" r:id="rId18"/>
    <p:sldId id="361" r:id="rId19"/>
    <p:sldId id="350" r:id="rId20"/>
    <p:sldId id="374" r:id="rId21"/>
    <p:sldId id="352" r:id="rId22"/>
    <p:sldId id="375" r:id="rId23"/>
    <p:sldId id="376" r:id="rId24"/>
    <p:sldId id="377" r:id="rId25"/>
    <p:sldId id="378" r:id="rId26"/>
    <p:sldId id="355" r:id="rId27"/>
    <p:sldId id="356" r:id="rId28"/>
    <p:sldId id="469" r:id="rId29"/>
    <p:sldId id="358" r:id="rId30"/>
    <p:sldId id="359" r:id="rId31"/>
    <p:sldId id="470" r:id="rId32"/>
    <p:sldId id="273" r:id="rId33"/>
    <p:sldId id="306" r:id="rId34"/>
    <p:sldId id="298" r:id="rId35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8FF"/>
    <a:srgbClr val="84AEFF"/>
    <a:srgbClr val="1F33AB"/>
    <a:srgbClr val="0E9647"/>
    <a:srgbClr val="FDE111"/>
    <a:srgbClr val="EDEDED"/>
    <a:srgbClr val="1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78"/>
    <p:restoredTop sz="85442"/>
  </p:normalViewPr>
  <p:slideViewPr>
    <p:cSldViewPr snapToGrid="0" snapToObjects="1">
      <p:cViewPr varScale="1">
        <p:scale>
          <a:sx n="139" d="100"/>
          <a:sy n="139" d="100"/>
        </p:scale>
        <p:origin x="107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287012" rtl="0">
              <a:lnSpc>
                <a:spcPct val="125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A0F6F-1FD8-4CF9-AA31-05D272E1D501}" type="slidenum">
              <a:rPr lang="en-GB"/>
              <a:pPr/>
              <a:t>18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61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//https://processing.org/tutorials/interactivity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size(500,400);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  stroke(255);</a:t>
            </a:r>
          </a:p>
          <a:p>
            <a:r>
              <a:rPr lang="en-IE" dirty="0"/>
              <a:t>  fill(45,45,45);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</a:t>
            </a:r>
            <a:r>
              <a:rPr lang="en-IE" dirty="0" err="1"/>
              <a:t>int</a:t>
            </a:r>
            <a:r>
              <a:rPr lang="en-IE" dirty="0"/>
              <a:t> diameter = 100;  //create a new variable</a:t>
            </a:r>
          </a:p>
          <a:p>
            <a:r>
              <a:rPr lang="en-IE" dirty="0"/>
              <a:t>  if (</a:t>
            </a:r>
            <a:r>
              <a:rPr lang="en-IE" dirty="0" err="1"/>
              <a:t>mousePressed</a:t>
            </a:r>
            <a:r>
              <a:rPr lang="en-IE" dirty="0"/>
              <a:t>) {</a:t>
            </a:r>
          </a:p>
          <a:p>
            <a:r>
              <a:rPr lang="en-IE" dirty="0"/>
              <a:t>    diameter = diameter - 10;</a:t>
            </a:r>
          </a:p>
          <a:p>
            <a:r>
              <a:rPr lang="en-IE" dirty="0"/>
              <a:t>    background(0);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  //use diameter variable to set the size of the circle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diameter, diameter);</a:t>
            </a:r>
          </a:p>
          <a:p>
            <a:r>
              <a:rPr lang="en-IE" dirty="0"/>
              <a:t> 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0071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//https://processing.org/tutorials/interactivity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size(500,400);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  stroke(255);</a:t>
            </a:r>
          </a:p>
          <a:p>
            <a:r>
              <a:rPr lang="en-IE" dirty="0"/>
              <a:t>  fill(45,45,45);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</a:t>
            </a:r>
            <a:r>
              <a:rPr lang="en-IE" dirty="0" err="1"/>
              <a:t>int</a:t>
            </a:r>
            <a:r>
              <a:rPr lang="en-IE" dirty="0"/>
              <a:t> diameter = 100;  //create a new variable</a:t>
            </a:r>
          </a:p>
          <a:p>
            <a:r>
              <a:rPr lang="en-IE" dirty="0"/>
              <a:t>  if (</a:t>
            </a:r>
            <a:r>
              <a:rPr lang="en-IE" dirty="0" err="1"/>
              <a:t>mousePressed</a:t>
            </a:r>
            <a:r>
              <a:rPr lang="en-IE" dirty="0"/>
              <a:t>) {</a:t>
            </a:r>
          </a:p>
          <a:p>
            <a:r>
              <a:rPr lang="en-IE" dirty="0"/>
              <a:t>    diameter = diameter - 10;</a:t>
            </a:r>
          </a:p>
          <a:p>
            <a:r>
              <a:rPr lang="en-IE" dirty="0"/>
              <a:t>    background(0);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  //use diameter variable to set the size of the circle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diameter, diameter);</a:t>
            </a:r>
          </a:p>
          <a:p>
            <a:r>
              <a:rPr lang="en-IE" dirty="0"/>
              <a:t> 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5796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A0F6F-1FD8-4CF9-AA31-05D272E1D501}" type="slidenum">
              <a:rPr lang="en-GB"/>
              <a:pPr/>
              <a:t>21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6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//https://processing.org/tutorials/interactivity</a:t>
            </a:r>
          </a:p>
          <a:p>
            <a:r>
              <a:rPr lang="en-IE" dirty="0" err="1"/>
              <a:t>int</a:t>
            </a:r>
            <a:r>
              <a:rPr lang="en-IE" dirty="0"/>
              <a:t> diameter = 100;  //create a new global variable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size(500,400);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  stroke(255);</a:t>
            </a:r>
          </a:p>
          <a:p>
            <a:r>
              <a:rPr lang="en-IE" dirty="0"/>
              <a:t>  fill(45,45,45);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//</a:t>
            </a:r>
            <a:r>
              <a:rPr lang="en-IE" dirty="0" err="1"/>
              <a:t>int</a:t>
            </a:r>
            <a:r>
              <a:rPr lang="en-IE" dirty="0"/>
              <a:t> diameter = 100;  //create a new local variable</a:t>
            </a:r>
          </a:p>
          <a:p>
            <a:r>
              <a:rPr lang="en-IE" dirty="0"/>
              <a:t>  if (</a:t>
            </a:r>
            <a:r>
              <a:rPr lang="en-IE" dirty="0" err="1"/>
              <a:t>mousePressed</a:t>
            </a:r>
            <a:r>
              <a:rPr lang="en-IE" dirty="0"/>
              <a:t>) {</a:t>
            </a:r>
          </a:p>
          <a:p>
            <a:r>
              <a:rPr lang="en-IE" dirty="0"/>
              <a:t>    diameter = diameter - 10;</a:t>
            </a:r>
          </a:p>
          <a:p>
            <a:r>
              <a:rPr lang="en-IE" dirty="0"/>
              <a:t>    background(0);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  //use diameter variable to set the size of the circle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diameter, diameter);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961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060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5386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5066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int</a:t>
            </a:r>
            <a:r>
              <a:rPr lang="en-IE" dirty="0"/>
              <a:t> diameter = 100;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size(500,400);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  stroke(255);</a:t>
            </a:r>
          </a:p>
          <a:p>
            <a:r>
              <a:rPr lang="en-IE" dirty="0"/>
              <a:t>  fill(45,45,45); 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if ((</a:t>
            </a:r>
            <a:r>
              <a:rPr lang="en-IE" dirty="0" err="1"/>
              <a:t>mousePressed</a:t>
            </a:r>
            <a:r>
              <a:rPr lang="en-IE" dirty="0"/>
              <a:t>) &amp;&amp; (diameter &gt; 20)){</a:t>
            </a:r>
          </a:p>
          <a:p>
            <a:r>
              <a:rPr lang="en-IE" dirty="0"/>
              <a:t>    diameter = diameter - 10;</a:t>
            </a:r>
          </a:p>
          <a:p>
            <a:r>
              <a:rPr lang="en-IE" dirty="0"/>
              <a:t>    background(0);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diameter, diameter);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9979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int</a:t>
            </a:r>
            <a:r>
              <a:rPr lang="en-IE" dirty="0"/>
              <a:t> diameter = 100;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size(500,400);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  stroke(255);</a:t>
            </a:r>
          </a:p>
          <a:p>
            <a:r>
              <a:rPr lang="en-IE" dirty="0"/>
              <a:t>  fill(45,45,45); </a:t>
            </a:r>
          </a:p>
          <a:p>
            <a:r>
              <a:rPr lang="en-IE" dirty="0"/>
              <a:t>  </a:t>
            </a:r>
            <a:r>
              <a:rPr lang="en-IE" dirty="0" err="1"/>
              <a:t>frameRate</a:t>
            </a:r>
            <a:r>
              <a:rPr lang="en-IE" dirty="0"/>
              <a:t>(20); //slow down the frame refresh, </a:t>
            </a:r>
          </a:p>
          <a:p>
            <a:r>
              <a:rPr lang="en-IE" dirty="0"/>
              <a:t>                 //from default 60 to 20 per second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if ((</a:t>
            </a:r>
            <a:r>
              <a:rPr lang="en-IE" dirty="0" err="1"/>
              <a:t>mousePressed</a:t>
            </a:r>
            <a:r>
              <a:rPr lang="en-IE" dirty="0"/>
              <a:t>) &amp;&amp; (diameter &gt; 20)){</a:t>
            </a:r>
          </a:p>
          <a:p>
            <a:r>
              <a:rPr lang="en-IE" dirty="0"/>
              <a:t>    diameter = diameter - 10;</a:t>
            </a:r>
          </a:p>
          <a:p>
            <a:r>
              <a:rPr lang="en-IE" dirty="0"/>
              <a:t>    background(0);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diameter, diameter);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20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print("Hello ");</a:t>
            </a:r>
          </a:p>
          <a:p>
            <a:r>
              <a:rPr lang="en-IE" dirty="0" err="1"/>
              <a:t>println</a:t>
            </a:r>
            <a:r>
              <a:rPr lang="en-IE" dirty="0"/>
              <a:t>("there");</a:t>
            </a:r>
          </a:p>
          <a:p>
            <a:endParaRPr lang="en-IE" dirty="0"/>
          </a:p>
          <a:p>
            <a:r>
              <a:rPr lang="en-IE" dirty="0" err="1"/>
              <a:t>println</a:t>
            </a:r>
            <a:r>
              <a:rPr lang="en-IE" dirty="0"/>
              <a:t>("This is advancing the cursor onto the next line");</a:t>
            </a:r>
          </a:p>
          <a:p>
            <a:r>
              <a:rPr lang="en-IE" dirty="0" err="1"/>
              <a:t>println</a:t>
            </a:r>
            <a:r>
              <a:rPr lang="en-IE" dirty="0"/>
              <a:t>("And this is also advancing the cursor to the next line");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0867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We will cover loops in the next lecture.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8932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4BDCC-1B69-4379-AD71-AF0260C358FD}" type="slidenum">
              <a:rPr lang="en-GB"/>
              <a:pPr/>
              <a:t>30</a:t>
            </a:fld>
            <a:endParaRPr lang="en-GB"/>
          </a:p>
        </p:txBody>
      </p:sp>
      <p:sp>
        <p:nvSpPr>
          <p:cNvPr id="1218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GB" sz="1200" b="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rPr>
              <a:t>Objects First with Java</a:t>
            </a:r>
          </a:p>
        </p:txBody>
      </p:sp>
      <p:sp>
        <p:nvSpPr>
          <p:cNvPr id="121859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r>
              <a:rPr lang="en-GB" sz="1200" b="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rPr>
              <a:t>© David J. Barnes and Michael Kölling</a:t>
            </a:r>
          </a:p>
        </p:txBody>
      </p:sp>
      <p:sp>
        <p:nvSpPr>
          <p:cNvPr id="12186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EC1CCF03-FCF0-45D4-961C-29AE295685E2}" type="slidenum">
              <a:rPr lang="en-GB" sz="1200" b="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rPr>
              <a:pPr algn="r" eaLnBrk="1" hangingPunct="1"/>
              <a:t>30</a:t>
            </a:fld>
            <a:endParaRPr lang="en-GB" sz="1200" b="0">
              <a:solidFill>
                <a:schemeClr val="tx1"/>
              </a:solidFill>
              <a:latin typeface="Times New Roman" pitchFamily="28" charset="0"/>
              <a:ea typeface="ＭＳ Ｐゴシック" pitchFamily="28" charset="-128"/>
            </a:endParaRPr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7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4BDCC-1B69-4379-AD71-AF0260C358FD}" type="slidenum">
              <a:rPr lang="en-GB"/>
              <a:pPr/>
              <a:t>31</a:t>
            </a:fld>
            <a:endParaRPr lang="en-GB"/>
          </a:p>
        </p:txBody>
      </p:sp>
      <p:sp>
        <p:nvSpPr>
          <p:cNvPr id="1218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GB" sz="1200" b="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rPr>
              <a:t>Objects First with Java</a:t>
            </a:r>
          </a:p>
        </p:txBody>
      </p:sp>
      <p:sp>
        <p:nvSpPr>
          <p:cNvPr id="121859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r>
              <a:rPr lang="en-GB" sz="1200" b="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rPr>
              <a:t>© David J. Barnes and Michael Kölling</a:t>
            </a:r>
          </a:p>
        </p:txBody>
      </p:sp>
      <p:sp>
        <p:nvSpPr>
          <p:cNvPr id="12186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EC1CCF03-FCF0-45D4-961C-29AE295685E2}" type="slidenum">
              <a:rPr lang="en-GB" sz="1200" b="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rPr>
              <a:pPr algn="r" eaLnBrk="1" hangingPunct="1"/>
              <a:t>31</a:t>
            </a:fld>
            <a:endParaRPr lang="en-GB" sz="1200" b="0">
              <a:solidFill>
                <a:schemeClr val="tx1"/>
              </a:solidFill>
              <a:latin typeface="Times New Roman" pitchFamily="28" charset="0"/>
              <a:ea typeface="ＭＳ Ｐゴシック" pitchFamily="28" charset="-128"/>
            </a:endParaRPr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7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println</a:t>
            </a:r>
            <a:r>
              <a:rPr lang="en-IE" dirty="0"/>
              <a:t>("Hello World");</a:t>
            </a:r>
          </a:p>
          <a:p>
            <a:r>
              <a:rPr lang="en-IE" dirty="0" err="1"/>
              <a:t>println</a:t>
            </a:r>
            <a:r>
              <a:rPr lang="en-IE" dirty="0"/>
              <a:t>("Hello " + "World");</a:t>
            </a:r>
          </a:p>
          <a:p>
            <a:r>
              <a:rPr lang="en-IE" dirty="0" err="1"/>
              <a:t>println</a:t>
            </a:r>
            <a:r>
              <a:rPr lang="en-IE" dirty="0"/>
              <a:t>("Hell" + "o World");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74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myAge</a:t>
            </a:r>
            <a:r>
              <a:rPr lang="en-IE" dirty="0"/>
              <a:t> = 20;</a:t>
            </a:r>
          </a:p>
          <a:p>
            <a:r>
              <a:rPr lang="en-IE" dirty="0" err="1"/>
              <a:t>println</a:t>
            </a:r>
            <a:r>
              <a:rPr lang="en-IE" dirty="0"/>
              <a:t>("I am " + </a:t>
            </a:r>
            <a:r>
              <a:rPr lang="en-IE" dirty="0" err="1"/>
              <a:t>myAge</a:t>
            </a:r>
            <a:r>
              <a:rPr lang="en-IE" dirty="0"/>
              <a:t> + " years of age");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273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992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//https://processing.org/tutorials/interactivity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size(500,400);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</a:t>
            </a:r>
          </a:p>
          <a:p>
            <a:r>
              <a:rPr lang="en-IE" dirty="0"/>
              <a:t>  if (</a:t>
            </a:r>
            <a:r>
              <a:rPr lang="en-IE" dirty="0" err="1"/>
              <a:t>mousePressed</a:t>
            </a:r>
            <a:r>
              <a:rPr lang="en-IE" dirty="0"/>
              <a:t>) {</a:t>
            </a:r>
          </a:p>
          <a:p>
            <a:r>
              <a:rPr lang="en-IE" dirty="0"/>
              <a:t>    background(0);</a:t>
            </a:r>
          </a:p>
          <a:p>
            <a:r>
              <a:rPr lang="en-IE" dirty="0"/>
              <a:t>  }</a:t>
            </a:r>
          </a:p>
          <a:p>
            <a:endParaRPr lang="en-IE" dirty="0"/>
          </a:p>
          <a:p>
            <a:r>
              <a:rPr lang="en-IE" dirty="0"/>
              <a:t>  stroke(255);</a:t>
            </a:r>
          </a:p>
          <a:p>
            <a:r>
              <a:rPr lang="en-IE" dirty="0"/>
              <a:t>  fill(45,45,45);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100, 100);</a:t>
            </a:r>
          </a:p>
          <a:p>
            <a:r>
              <a:rPr lang="en-IE" dirty="0"/>
              <a:t>  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626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//https://processing.org/tutorials/interactivity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size(500,400);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</a:t>
            </a:r>
          </a:p>
          <a:p>
            <a:r>
              <a:rPr lang="en-IE" dirty="0"/>
              <a:t>  if (</a:t>
            </a:r>
            <a:r>
              <a:rPr lang="en-IE" dirty="0" err="1"/>
              <a:t>mousePressed</a:t>
            </a:r>
            <a:r>
              <a:rPr lang="en-IE" dirty="0"/>
              <a:t>) {</a:t>
            </a:r>
          </a:p>
          <a:p>
            <a:r>
              <a:rPr lang="en-IE" dirty="0"/>
              <a:t>    background(0);</a:t>
            </a:r>
          </a:p>
          <a:p>
            <a:r>
              <a:rPr lang="en-IE" dirty="0"/>
              <a:t>  }</a:t>
            </a:r>
          </a:p>
          <a:p>
            <a:endParaRPr lang="en-IE" dirty="0"/>
          </a:p>
          <a:p>
            <a:r>
              <a:rPr lang="en-IE" dirty="0"/>
              <a:t>  stroke(255);</a:t>
            </a:r>
          </a:p>
          <a:p>
            <a:r>
              <a:rPr lang="en-IE" dirty="0"/>
              <a:t>  fill(45,45,45);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100, 100);</a:t>
            </a:r>
          </a:p>
          <a:p>
            <a:r>
              <a:rPr lang="en-IE" dirty="0"/>
              <a:t>  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864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//https://processing.org/tutorials/interactivity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size(500,400);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  stroke(255);</a:t>
            </a:r>
          </a:p>
          <a:p>
            <a:r>
              <a:rPr lang="en-IE" dirty="0"/>
              <a:t>  fill(45,45,45);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</a:t>
            </a:r>
            <a:r>
              <a:rPr lang="en-IE" dirty="0" err="1"/>
              <a:t>int</a:t>
            </a:r>
            <a:r>
              <a:rPr lang="en-IE" dirty="0"/>
              <a:t> diameter = 100;  //create a new variable</a:t>
            </a:r>
          </a:p>
          <a:p>
            <a:r>
              <a:rPr lang="en-IE" dirty="0"/>
              <a:t>  if (</a:t>
            </a:r>
            <a:r>
              <a:rPr lang="en-IE" dirty="0" err="1"/>
              <a:t>mousePressed</a:t>
            </a:r>
            <a:r>
              <a:rPr lang="en-IE" dirty="0"/>
              <a:t>) {</a:t>
            </a:r>
          </a:p>
          <a:p>
            <a:r>
              <a:rPr lang="en-IE" dirty="0"/>
              <a:t>    background(0);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  //use diameter variable to set the size of the circle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diameter, diameter);</a:t>
            </a:r>
          </a:p>
          <a:p>
            <a:r>
              <a:rPr lang="en-IE" dirty="0"/>
              <a:t> 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9808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A0F6F-1FD8-4CF9-AA31-05D272E1D501}" type="slidenum">
              <a:rPr lang="en-GB"/>
              <a:pPr/>
              <a:t>17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a variable must be defined before it can be used.</a:t>
            </a:r>
          </a:p>
        </p:txBody>
      </p:sp>
    </p:spTree>
    <p:extLst>
      <p:ext uri="{BB962C8B-B14F-4D97-AF65-F5344CB8AC3E}">
        <p14:creationId xmlns:p14="http://schemas.microsoft.com/office/powerpoint/2010/main" val="279276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613319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4970252" y="3114062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4963941" y="2144699"/>
            <a:ext cx="3954521" cy="1046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IE" sz="1800" b="1" i="0" baseline="0" dirty="0"/>
              <a:t>Mr. 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  <a:br>
              <a:rPr lang="en-IE" sz="1600" b="1" i="0" baseline="0" dirty="0"/>
            </a:br>
            <a:r>
              <a:rPr lang="en-IE" sz="1800" dirty="0" err="1">
                <a:solidFill>
                  <a:schemeClr val="tx1"/>
                </a:solidFill>
              </a:rPr>
              <a:t>Dr.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Siobhán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Drohan</a:t>
            </a:r>
            <a:endParaRPr lang="en-IE" sz="1800" dirty="0">
              <a:solidFill>
                <a:schemeClr val="tx1"/>
              </a:solidFill>
            </a:endParaRPr>
          </a:p>
          <a:p>
            <a:pPr algn="l"/>
            <a:r>
              <a:rPr lang="en-IE" sz="1800" dirty="0">
                <a:solidFill>
                  <a:schemeClr val="tx1"/>
                </a:solidFill>
              </a:rPr>
              <a:t>Ms. Mairead Meagher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Programming Fundamentals 1</a:t>
            </a:r>
          </a:p>
        </p:txBody>
      </p:sp>
    </p:spTree>
    <p:extLst>
      <p:ext uri="{BB962C8B-B14F-4D97-AF65-F5344CB8AC3E}">
        <p14:creationId xmlns:p14="http://schemas.microsoft.com/office/powerpoint/2010/main" val="31244221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 baseline="0"/>
            </a:lvl1pPr>
          </a:lstStyle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368FF"/>
              </a:buClr>
              <a:defRPr/>
            </a:lvl1pPr>
            <a:lvl2pPr>
              <a:buClr>
                <a:srgbClr val="0368FF"/>
              </a:buClr>
              <a:defRPr/>
            </a:lvl2pPr>
            <a:lvl3pPr>
              <a:buClr>
                <a:srgbClr val="0368FF"/>
              </a:buClr>
              <a:defRPr/>
            </a:lvl3pPr>
            <a:lvl4pPr>
              <a:buClr>
                <a:srgbClr val="0368FF"/>
              </a:buClr>
              <a:defRPr/>
            </a:lvl4pPr>
            <a:lvl5pPr>
              <a:buClr>
                <a:srgbClr val="0368FF"/>
              </a:buClr>
              <a:defRPr/>
            </a:lvl5pPr>
          </a:lstStyle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E51DA-9AF5-F835-204E-B5376FB7A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6552-8ABC-2684-8EA3-A12C826F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C3EAD-3ACD-68D9-A159-986D3E0E55D6}"/>
              </a:ext>
            </a:extLst>
          </p:cNvPr>
          <p:cNvSpPr/>
          <p:nvPr userDrawn="1"/>
        </p:nvSpPr>
        <p:spPr>
          <a:xfrm>
            <a:off x="375385" y="683393"/>
            <a:ext cx="7324826" cy="32725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1451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366737" rtl="0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5401" y="55577"/>
            <a:ext cx="525609" cy="5256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3" r:id="rId2"/>
    <p:sldLayoutId id="2147483668" r:id="rId3"/>
    <p:sldLayoutId id="2147483669" r:id="rId4"/>
  </p:sldLayoutIdLst>
  <p:transition spd="med"/>
  <p:hf hdr="0" dt="0"/>
  <p:txStyles>
    <p:titleStyle>
      <a:lvl1pPr>
        <a:defRPr sz="2800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A5DAE-8FD5-49CE-E28B-6EDA2BB1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47" y="1010648"/>
            <a:ext cx="7893844" cy="1077818"/>
          </a:xfrm>
        </p:spPr>
        <p:txBody>
          <a:bodyPr/>
          <a:lstStyle/>
          <a:p>
            <a:pPr algn="r" defTabSz="366688" rtl="0"/>
            <a:r>
              <a:rPr lang="en-US" sz="3200" dirty="0"/>
              <a:t>Programming Fundamentals 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6763" y="511445"/>
            <a:ext cx="3246120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Variable Scope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4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01786" y="1140715"/>
            <a:ext cx="1428750" cy="2686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Recap: Processing Example 3.8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72" y="874514"/>
            <a:ext cx="5674644" cy="3871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/>
              <a:t>Functionality:</a:t>
            </a:r>
            <a:endParaRPr lang="en-IE" sz="1125" dirty="0"/>
          </a:p>
          <a:p>
            <a:pPr lvl="1"/>
            <a:r>
              <a:rPr lang="en-IE" dirty="0"/>
              <a:t>Draw a circle on the mouse (</a:t>
            </a:r>
            <a:r>
              <a:rPr lang="en-IE" dirty="0" err="1"/>
              <a:t>x,y</a:t>
            </a:r>
            <a:r>
              <a:rPr lang="en-IE" dirty="0"/>
              <a:t>) coordinates.</a:t>
            </a:r>
          </a:p>
          <a:p>
            <a:pPr lvl="1"/>
            <a:r>
              <a:rPr lang="en-IE" dirty="0"/>
              <a:t>Each time you move the mouse, draw a new circle.</a:t>
            </a:r>
          </a:p>
          <a:p>
            <a:pPr lvl="1"/>
            <a:r>
              <a:rPr lang="en-IE" dirty="0"/>
              <a:t>All the circles remain in the sketch until you press a mouse button.</a:t>
            </a:r>
          </a:p>
          <a:p>
            <a:pPr lvl="1"/>
            <a:r>
              <a:rPr lang="en-IE" dirty="0"/>
              <a:t>When you press a mouse button, the sketch is cleared and a single circle is drawn at the mouse (</a:t>
            </a:r>
            <a:r>
              <a:rPr lang="en-IE" dirty="0" err="1"/>
              <a:t>x,y</a:t>
            </a:r>
            <a:r>
              <a:rPr lang="en-IE" dirty="0"/>
              <a:t>) coordinates.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6549875" y="2626615"/>
            <a:ext cx="1172361" cy="1012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6553201" y="1312164"/>
            <a:ext cx="1172361" cy="989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CA930-D581-CBFB-72DB-8F08A4951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FA46B-E3F6-24A3-23B1-9C89C67F5D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791547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Recap: Processing Example 3.8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1D0C5-C5CB-4458-9220-2A5A7D95E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7" t="22429" r="14367" b="22014"/>
          <a:stretch/>
        </p:blipFill>
        <p:spPr>
          <a:xfrm>
            <a:off x="489204" y="882396"/>
            <a:ext cx="4806600" cy="3697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CB11D-A95A-0648-1155-FEFC057C7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94731-6C38-DC75-156A-90D425C027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D5E24-DA68-FD69-0B54-019CDA92E078}"/>
              </a:ext>
            </a:extLst>
          </p:cNvPr>
          <p:cNvSpPr/>
          <p:nvPr/>
        </p:nvSpPr>
        <p:spPr>
          <a:xfrm>
            <a:off x="6401786" y="1140715"/>
            <a:ext cx="1428750" cy="2686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F7397B9-D49B-7F31-B844-47F7E2BC9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6549875" y="2626615"/>
            <a:ext cx="1172361" cy="1012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D53154A-DE59-D8FA-C224-97BC54E15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6553201" y="1312164"/>
            <a:ext cx="1172361" cy="989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9477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4DCF10-120B-66C0-636B-5E0B0D48D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7" t="22429" r="14367" b="22014"/>
          <a:stretch/>
        </p:blipFill>
        <p:spPr>
          <a:xfrm>
            <a:off x="489204" y="882396"/>
            <a:ext cx="4806600" cy="3697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Recap: Processing Example 3.8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5805" y="1026141"/>
            <a:ext cx="2090986" cy="19433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solidFill>
                  <a:schemeClr val="tx1"/>
                </a:solidFill>
              </a:rPr>
              <a:t>In this example, we have “hard coded” the value of 100 for the diameter of the circle.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B042A-67B8-04A2-A326-D6C40D9FD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D0194-65CE-E08F-C6E0-84F2CCD422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93D34D6-FF1F-7792-DC26-86C98B958625}"/>
              </a:ext>
            </a:extLst>
          </p:cNvPr>
          <p:cNvSpPr/>
          <p:nvPr/>
        </p:nvSpPr>
        <p:spPr>
          <a:xfrm rot="8189969">
            <a:off x="3481514" y="2841515"/>
            <a:ext cx="2937450" cy="160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</p:spTree>
    <p:extLst>
      <p:ext uri="{BB962C8B-B14F-4D97-AF65-F5344CB8AC3E}">
        <p14:creationId xmlns:p14="http://schemas.microsoft.com/office/powerpoint/2010/main" val="31623638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Processing Example 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4A501-3F7E-4034-BAF4-326E0D38D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2" t="22222" r="4768" b="22222"/>
          <a:stretch/>
        </p:blipFill>
        <p:spPr>
          <a:xfrm>
            <a:off x="1125913" y="942975"/>
            <a:ext cx="4756023" cy="3257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65E7E-C69E-4B0C-B50A-A3CA3600D976}"/>
              </a:ext>
            </a:extLst>
          </p:cNvPr>
          <p:cNvSpPr/>
          <p:nvPr/>
        </p:nvSpPr>
        <p:spPr>
          <a:xfrm>
            <a:off x="6409944" y="987551"/>
            <a:ext cx="2249424" cy="17647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solidFill>
                  <a:schemeClr val="tx1"/>
                </a:solidFill>
              </a:rPr>
              <a:t>Here, we have replaced the “hard coded” 100 with a variable </a:t>
            </a:r>
            <a:r>
              <a:rPr lang="en-IE" sz="1800" dirty="0">
                <a:solidFill>
                  <a:srgbClr val="FF0000"/>
                </a:solidFill>
              </a:rPr>
              <a:t>diameter</a:t>
            </a:r>
            <a:r>
              <a:rPr lang="en-IE" sz="1800" dirty="0">
                <a:solidFill>
                  <a:schemeClr val="tx1"/>
                </a:solidFill>
              </a:rPr>
              <a:t>, whose value is </a:t>
            </a:r>
            <a:r>
              <a:rPr lang="en-IE" sz="1800" dirty="0">
                <a:solidFill>
                  <a:srgbClr val="FF0000"/>
                </a:solidFill>
              </a:rPr>
              <a:t>100</a:t>
            </a:r>
            <a:r>
              <a:rPr lang="en-IE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9BDC4-9187-9509-3024-83E2C7E68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34A1-042C-A5EB-7DC4-F0CA150AC9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6D67F73-3884-3C04-8099-3E4EDFBC68E9}"/>
              </a:ext>
            </a:extLst>
          </p:cNvPr>
          <p:cNvSpPr/>
          <p:nvPr/>
        </p:nvSpPr>
        <p:spPr>
          <a:xfrm>
            <a:off x="237881" y="2756989"/>
            <a:ext cx="951418" cy="136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D921D0-7BE2-A3F7-D07C-A1535D439A82}"/>
              </a:ext>
            </a:extLst>
          </p:cNvPr>
          <p:cNvSpPr/>
          <p:nvPr/>
        </p:nvSpPr>
        <p:spPr>
          <a:xfrm>
            <a:off x="239451" y="3644681"/>
            <a:ext cx="951418" cy="136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</p:spTree>
    <p:extLst>
      <p:ext uri="{BB962C8B-B14F-4D97-AF65-F5344CB8AC3E}">
        <p14:creationId xmlns:p14="http://schemas.microsoft.com/office/powerpoint/2010/main" val="378580011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Local Scope – diameter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</a:t>
            </a:r>
            <a:r>
              <a:rPr lang="en-IE" dirty="0">
                <a:solidFill>
                  <a:srgbClr val="FF0000"/>
                </a:solidFill>
              </a:rPr>
              <a:t>diameter</a:t>
            </a:r>
            <a:r>
              <a:rPr lang="en-IE" dirty="0"/>
              <a:t> variable is declared in the draw() function </a:t>
            </a:r>
            <a:br>
              <a:rPr lang="en-IE" dirty="0"/>
            </a:br>
            <a:r>
              <a:rPr lang="en-IE" dirty="0"/>
              <a:t>i.e. it is a </a:t>
            </a:r>
            <a:r>
              <a:rPr lang="en-IE" b="1" i="1" dirty="0">
                <a:solidFill>
                  <a:srgbClr val="0368FF"/>
                </a:solidFill>
              </a:rPr>
              <a:t>local</a:t>
            </a:r>
            <a:r>
              <a:rPr lang="en-IE" dirty="0"/>
              <a:t> variable.</a:t>
            </a:r>
          </a:p>
          <a:p>
            <a:r>
              <a:rPr lang="en-IE" dirty="0"/>
              <a:t>It is only “alive” while the draw() function is running. 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080AF-3CA4-4282-9202-13FD7E3CB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8" t="35555" r="22197" b="33333"/>
          <a:stretch/>
        </p:blipFill>
        <p:spPr>
          <a:xfrm>
            <a:off x="1060704" y="2311588"/>
            <a:ext cx="6057900" cy="2292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35A4C-4E91-9A0E-2631-2BAE347DD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515CF-B227-3EBF-7307-B7C056D817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14692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Local Scope – diameter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Each time the draw() function:</a:t>
            </a:r>
          </a:p>
          <a:p>
            <a:pPr lvl="1"/>
            <a:r>
              <a:rPr lang="en-IE" dirty="0"/>
              <a:t>finishes running, the </a:t>
            </a:r>
            <a:r>
              <a:rPr lang="en-IE" dirty="0">
                <a:solidFill>
                  <a:srgbClr val="FF0000"/>
                </a:solidFill>
              </a:rPr>
              <a:t>diameter</a:t>
            </a:r>
            <a:r>
              <a:rPr lang="en-IE" dirty="0"/>
              <a:t> variable is destroyed.</a:t>
            </a:r>
          </a:p>
          <a:p>
            <a:pPr lvl="1"/>
            <a:r>
              <a:rPr lang="en-IE" dirty="0"/>
              <a:t>is called, the </a:t>
            </a:r>
            <a:r>
              <a:rPr lang="en-IE" dirty="0">
                <a:solidFill>
                  <a:srgbClr val="FF0000"/>
                </a:solidFill>
              </a:rPr>
              <a:t>diameter</a:t>
            </a:r>
            <a:r>
              <a:rPr lang="en-IE" dirty="0"/>
              <a:t> variable is re-created.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4BF9C-3643-1861-35FC-38EADE777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048E9-0FED-DC05-D5D6-E76BBB5129D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E5C62-6550-5EEB-7703-EB34FC9B8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8" t="35555" r="22197" b="33333"/>
          <a:stretch/>
        </p:blipFill>
        <p:spPr>
          <a:xfrm>
            <a:off x="1060704" y="2311588"/>
            <a:ext cx="6057900" cy="2292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24516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– scope rules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874764"/>
            <a:ext cx="8538152" cy="37063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scope</a:t>
            </a:r>
            <a:r>
              <a:rPr lang="en-US" dirty="0"/>
              <a:t> of a local variable is the </a:t>
            </a:r>
            <a:r>
              <a:rPr lang="en-US" b="1" dirty="0"/>
              <a:t>block</a:t>
            </a:r>
            <a:r>
              <a:rPr lang="en-US" dirty="0"/>
              <a:t> it is declared in.  A block is delimited by the </a:t>
            </a:r>
            <a:r>
              <a:rPr lang="en-US" b="1" dirty="0"/>
              <a:t>curly braces {}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 program can have many </a:t>
            </a:r>
            <a:r>
              <a:rPr lang="en-US" b="1" dirty="0"/>
              <a:t>nested blocks</a:t>
            </a:r>
            <a:r>
              <a:rPr 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27443" y="2088155"/>
            <a:ext cx="7604760" cy="2492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/>
            <a:endParaRPr lang="en-US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l"/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 number =  int(random(40));  	//This gives a random number between (and including) 0 and 39.</a:t>
            </a:r>
          </a:p>
          <a:p>
            <a:pPr lvl="1" algn="l"/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(number &lt; 10) </a:t>
            </a:r>
          </a:p>
          <a:p>
            <a:pPr lvl="1" algn="l"/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pPr lvl="1" algn="l"/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j = 40;</a:t>
            </a:r>
          </a:p>
          <a:p>
            <a:pPr lvl="1" algn="l"/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println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(“number is : " + number + " and j is :  " + j);</a:t>
            </a:r>
          </a:p>
          <a:p>
            <a:pPr lvl="1" algn="l"/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lvl="1" algn="l"/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else if (number &gt;=10) </a:t>
            </a:r>
          </a:p>
          <a:p>
            <a:pPr lvl="1" algn="l"/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pPr lvl="1" algn="l"/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x = 30;</a:t>
            </a:r>
          </a:p>
          <a:p>
            <a:pPr lvl="1" algn="l"/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println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(“number is : " + number + " and x is :  " + x);</a:t>
            </a:r>
          </a:p>
          <a:p>
            <a:pPr lvl="1" algn="l"/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lvl="1" algn="l"/>
            <a:endParaRPr lang="en-I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50E7DA-6B1B-64AA-8D33-CA0A6DAC9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E40881-298A-D5E0-D3F1-EBD1B4D2B0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E1E52-1ED7-1FB8-049F-B868AFAE01AD}"/>
              </a:ext>
            </a:extLst>
          </p:cNvPr>
          <p:cNvSpPr/>
          <p:nvPr/>
        </p:nvSpPr>
        <p:spPr>
          <a:xfrm>
            <a:off x="747522" y="2258432"/>
            <a:ext cx="3824478" cy="21306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18594-AAE1-DE83-6912-2DA1FF7DE20B}"/>
              </a:ext>
            </a:extLst>
          </p:cNvPr>
          <p:cNvSpPr txBox="1"/>
          <p:nvPr/>
        </p:nvSpPr>
        <p:spPr>
          <a:xfrm>
            <a:off x="5097458" y="2520942"/>
            <a:ext cx="198914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bg1"/>
                </a:solidFill>
              </a:rPr>
              <a:t>Outer block – </a:t>
            </a:r>
            <a:r>
              <a:rPr lang="en-IE" sz="1200" dirty="0">
                <a:solidFill>
                  <a:srgbClr val="FF0000"/>
                </a:solidFill>
              </a:rPr>
              <a:t>number</a:t>
            </a:r>
            <a:r>
              <a:rPr lang="en-IE" sz="1200" dirty="0">
                <a:solidFill>
                  <a:schemeClr val="bg1"/>
                </a:solidFill>
              </a:rPr>
              <a:t> is available here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68EB744-C0FA-6F81-B844-08E366E7445B}"/>
              </a:ext>
            </a:extLst>
          </p:cNvPr>
          <p:cNvSpPr/>
          <p:nvPr/>
        </p:nvSpPr>
        <p:spPr>
          <a:xfrm flipV="1">
            <a:off x="4597178" y="2696129"/>
            <a:ext cx="41345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9A2E1-3129-71CF-E82A-4CD9C906B864}"/>
              </a:ext>
            </a:extLst>
          </p:cNvPr>
          <p:cNvSpPr/>
          <p:nvPr/>
        </p:nvSpPr>
        <p:spPr>
          <a:xfrm>
            <a:off x="808260" y="2696129"/>
            <a:ext cx="3656867" cy="748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0BF89-AE7E-21F3-5CF7-2BC045881994}"/>
              </a:ext>
            </a:extLst>
          </p:cNvPr>
          <p:cNvSpPr/>
          <p:nvPr/>
        </p:nvSpPr>
        <p:spPr>
          <a:xfrm>
            <a:off x="808260" y="3599246"/>
            <a:ext cx="3656867" cy="783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F1E3-32D7-4A8B-8FD2-E658D152BCE9}"/>
              </a:ext>
            </a:extLst>
          </p:cNvPr>
          <p:cNvSpPr/>
          <p:nvPr/>
        </p:nvSpPr>
        <p:spPr>
          <a:xfrm>
            <a:off x="5487004" y="3142815"/>
            <a:ext cx="2430270" cy="912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200" dirty="0">
                <a:solidFill>
                  <a:schemeClr val="bg1"/>
                </a:solidFill>
              </a:rPr>
              <a:t>Two inner blocks – </a:t>
            </a:r>
            <a:r>
              <a:rPr lang="en-IE" sz="1200" dirty="0">
                <a:solidFill>
                  <a:srgbClr val="FF0000"/>
                </a:solidFill>
              </a:rPr>
              <a:t>number</a:t>
            </a:r>
            <a:r>
              <a:rPr lang="en-IE" sz="1200" b="1" dirty="0">
                <a:solidFill>
                  <a:schemeClr val="bg1"/>
                </a:solidFill>
              </a:rPr>
              <a:t> </a:t>
            </a:r>
            <a:r>
              <a:rPr lang="en-IE" sz="1200" dirty="0">
                <a:solidFill>
                  <a:schemeClr val="bg1"/>
                </a:solidFill>
              </a:rPr>
              <a:t>is available in </a:t>
            </a:r>
            <a:r>
              <a:rPr lang="en-IE" sz="1200" b="1" dirty="0">
                <a:solidFill>
                  <a:schemeClr val="bg1"/>
                </a:solidFill>
              </a:rPr>
              <a:t>both</a:t>
            </a:r>
            <a:r>
              <a:rPr lang="en-IE" sz="1200" dirty="0">
                <a:solidFill>
                  <a:schemeClr val="bg1"/>
                </a:solidFill>
              </a:rPr>
              <a:t>.  Each has its own </a:t>
            </a:r>
            <a:r>
              <a:rPr lang="en-IE" sz="1200" b="1" u="sng" dirty="0">
                <a:solidFill>
                  <a:schemeClr val="bg1"/>
                </a:solidFill>
              </a:rPr>
              <a:t>local</a:t>
            </a:r>
            <a:r>
              <a:rPr lang="en-IE" sz="1200" dirty="0">
                <a:solidFill>
                  <a:schemeClr val="bg1"/>
                </a:solidFill>
              </a:rPr>
              <a:t> variable too.  First block has </a:t>
            </a:r>
            <a:r>
              <a:rPr lang="en-IE" sz="1200" b="1" dirty="0">
                <a:solidFill>
                  <a:srgbClr val="FF0000"/>
                </a:solidFill>
              </a:rPr>
              <a:t>j</a:t>
            </a:r>
            <a:r>
              <a:rPr lang="en-IE" sz="1200" dirty="0">
                <a:solidFill>
                  <a:schemeClr val="bg1"/>
                </a:solidFill>
              </a:rPr>
              <a:t>, second block has </a:t>
            </a:r>
            <a:r>
              <a:rPr lang="en-IE" sz="1200" b="1" dirty="0">
                <a:solidFill>
                  <a:srgbClr val="FF0000"/>
                </a:solidFill>
              </a:rPr>
              <a:t>x</a:t>
            </a:r>
            <a:r>
              <a:rPr lang="en-IE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4CEB3CD-A571-581C-7485-9EB64479F9A1}"/>
              </a:ext>
            </a:extLst>
          </p:cNvPr>
          <p:cNvSpPr/>
          <p:nvPr/>
        </p:nvSpPr>
        <p:spPr>
          <a:xfrm>
            <a:off x="4470988" y="3239666"/>
            <a:ext cx="933451" cy="64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C75646F-A774-160A-A00E-9D4A0B09AAD6}"/>
              </a:ext>
            </a:extLst>
          </p:cNvPr>
          <p:cNvSpPr/>
          <p:nvPr/>
        </p:nvSpPr>
        <p:spPr>
          <a:xfrm>
            <a:off x="4477084" y="3702962"/>
            <a:ext cx="933451" cy="64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</p:spTree>
    <p:extLst>
      <p:ext uri="{BB962C8B-B14F-4D97-AF65-F5344CB8AC3E}">
        <p14:creationId xmlns:p14="http://schemas.microsoft.com/office/powerpoint/2010/main" val="2627865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variables – scope rules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97307" y="866837"/>
            <a:ext cx="8492692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lifetime</a:t>
            </a:r>
            <a:r>
              <a:rPr lang="en-US" dirty="0"/>
              <a:t> of a local variable is the time of execution of the block it is declared in.</a:t>
            </a:r>
          </a:p>
          <a:p>
            <a:pPr>
              <a:lnSpc>
                <a:spcPct val="90000"/>
              </a:lnSpc>
            </a:pPr>
            <a:r>
              <a:rPr lang="en-US" dirty="0"/>
              <a:t>Trying to access a local variable outside its scope will trigger a syntax error e.g.: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85799" y="2385644"/>
            <a:ext cx="4967866" cy="2430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68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</a:t>
            </a:r>
          </a:p>
          <a:p>
            <a:pPr algn="l"/>
            <a:r>
              <a:rPr lang="en-IE" sz="168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pPr algn="l"/>
            <a:r>
              <a:rPr lang="en-IE" sz="168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if (</a:t>
            </a:r>
            <a:r>
              <a:rPr lang="en-IE" sz="1688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168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algn="l"/>
            <a:r>
              <a:rPr lang="en-IE" sz="168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{</a:t>
            </a:r>
          </a:p>
          <a:p>
            <a:pPr algn="l"/>
            <a:r>
              <a:rPr lang="en-IE" sz="168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</a:t>
            </a:r>
            <a:r>
              <a:rPr lang="en-IE" sz="1688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sz="1688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diameter = 100;</a:t>
            </a:r>
          </a:p>
          <a:p>
            <a:pPr algn="l"/>
            <a:r>
              <a:rPr lang="en-IE" sz="1688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</a:t>
            </a:r>
            <a:r>
              <a:rPr lang="en-IE" sz="168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background(0);</a:t>
            </a:r>
          </a:p>
          <a:p>
            <a:pPr algn="l"/>
            <a:r>
              <a:rPr lang="en-IE" sz="168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}</a:t>
            </a:r>
          </a:p>
          <a:p>
            <a:pPr algn="l"/>
            <a:r>
              <a:rPr lang="en-IE" sz="168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ellipse(</a:t>
            </a:r>
            <a:r>
              <a:rPr lang="en-IE" sz="1688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168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1688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168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1688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sz="168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pPr algn="l"/>
            <a:r>
              <a:rPr lang="en-IE" sz="168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2" name="Explosion 1 1"/>
          <p:cNvSpPr/>
          <p:nvPr/>
        </p:nvSpPr>
        <p:spPr>
          <a:xfrm>
            <a:off x="5732277" y="2752019"/>
            <a:ext cx="2435659" cy="1200150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3" name="TextBox 2"/>
          <p:cNvSpPr txBox="1"/>
          <p:nvPr/>
        </p:nvSpPr>
        <p:spPr>
          <a:xfrm>
            <a:off x="6189478" y="3116729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dirty="0"/>
              <a:t>Syntax Error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4106021" y="3750733"/>
            <a:ext cx="1626256" cy="4444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178817" y="3750733"/>
            <a:ext cx="553460" cy="3783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06FE-A014-77B9-8CB4-53F7BF277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D711C-26A8-F848-5E6D-2EF3E77113A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93561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Processing Example 4.2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60F73-34EF-4239-9859-E891E8965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1" t="22515" r="22962" b="20785"/>
          <a:stretch/>
        </p:blipFill>
        <p:spPr>
          <a:xfrm>
            <a:off x="501650" y="878417"/>
            <a:ext cx="52578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229350" y="1045223"/>
            <a:ext cx="2533649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100" dirty="0"/>
              <a:t>Using our 4.1 code, we now want to reduce the diameter size by 10 each time the mouse is pressed.  </a:t>
            </a:r>
          </a:p>
          <a:p>
            <a:pPr algn="ctr"/>
            <a:endParaRPr lang="en-IE" sz="2100" dirty="0"/>
          </a:p>
          <a:p>
            <a:pPr algn="ctr"/>
            <a:r>
              <a:rPr lang="en-IE" sz="2100" b="1" dirty="0">
                <a:solidFill>
                  <a:srgbClr val="FF0000"/>
                </a:solidFill>
              </a:rPr>
              <a:t>Q:</a:t>
            </a:r>
            <a:r>
              <a:rPr lang="en-IE" sz="2100" dirty="0"/>
              <a:t> Is this correct?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D30465-D85B-462F-9702-52E42C18417E}"/>
              </a:ext>
            </a:extLst>
          </p:cNvPr>
          <p:cNvCxnSpPr>
            <a:cxnSpLocks/>
          </p:cNvCxnSpPr>
          <p:nvPr/>
        </p:nvCxnSpPr>
        <p:spPr>
          <a:xfrm flipH="1">
            <a:off x="4794250" y="3581400"/>
            <a:ext cx="1435100" cy="508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6A184-DE31-01F1-D3D3-149A6B086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1C9DF-5FED-2BDF-78B4-ED7324816E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92978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5F8875-BE14-6F78-797D-7623587C6E38}"/>
              </a:ext>
            </a:extLst>
          </p:cNvPr>
          <p:cNvCxnSpPr/>
          <p:nvPr/>
        </p:nvCxnSpPr>
        <p:spPr>
          <a:xfrm>
            <a:off x="192024" y="2240280"/>
            <a:ext cx="8705088" cy="0"/>
          </a:xfrm>
          <a:prstGeom prst="line">
            <a:avLst/>
          </a:prstGeom>
          <a:noFill/>
          <a:ln w="15875" cap="flat">
            <a:solidFill>
              <a:srgbClr val="84AEFF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itle 2">
            <a:extLst>
              <a:ext uri="{FF2B5EF4-FFF2-40B4-BE49-F238E27FC236}">
                <a16:creationId xmlns:a16="http://schemas.microsoft.com/office/drawing/2014/main" id="{F3D22CC2-63B9-5CB6-174A-205E5A7B9B8B}"/>
              </a:ext>
            </a:extLst>
          </p:cNvPr>
          <p:cNvSpPr txBox="1">
            <a:spLocks/>
          </p:cNvSpPr>
          <p:nvPr/>
        </p:nvSpPr>
        <p:spPr>
          <a:xfrm>
            <a:off x="192024" y="1269402"/>
            <a:ext cx="7772401" cy="10630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endParaRPr lang="en-IE" sz="2800" dirty="0">
              <a:solidFill>
                <a:schemeClr val="tx1"/>
              </a:solidFill>
            </a:endParaRPr>
          </a:p>
          <a:p>
            <a:pPr algn="l" defTabSz="914400"/>
            <a:r>
              <a:rPr lang="en-IE" sz="2800" dirty="0">
                <a:solidFill>
                  <a:schemeClr val="tx1"/>
                </a:solidFill>
              </a:rPr>
              <a:t>Introduction to Processing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C56AC-B899-2568-9517-5FD54D9A7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3067" y="303843"/>
            <a:ext cx="2735314" cy="43391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2B49638-F999-2A91-FA44-4A9EC7335E24}"/>
              </a:ext>
            </a:extLst>
          </p:cNvPr>
          <p:cNvSpPr txBox="1">
            <a:spLocks/>
          </p:cNvSpPr>
          <p:nvPr/>
        </p:nvSpPr>
        <p:spPr>
          <a:xfrm>
            <a:off x="192024" y="2262468"/>
            <a:ext cx="7772401" cy="16116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r>
              <a:rPr lang="en-IE" sz="2400" dirty="0">
                <a:solidFill>
                  <a:schemeClr val="bg1">
                    <a:lumMod val="75000"/>
                  </a:schemeClr>
                </a:solidFill>
              </a:rPr>
              <a:t>Scope of variables, Printing and </a:t>
            </a:r>
            <a:br>
              <a:rPr lang="en-I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IE" sz="2400" dirty="0">
                <a:solidFill>
                  <a:schemeClr val="bg1">
                    <a:lumMod val="75000"/>
                  </a:schemeClr>
                </a:solidFill>
              </a:rPr>
              <a:t>Compound Assignment Statements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E400-A0C7-BE1B-44A0-8F17F3B2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DE2ED-9613-EC3D-7D95-0004F92FA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9061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E6E82E-6056-A1F2-0C15-CBBFA456D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1" t="22515" r="22962" b="20785"/>
          <a:stretch/>
        </p:blipFill>
        <p:spPr>
          <a:xfrm>
            <a:off x="501650" y="878417"/>
            <a:ext cx="52578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Processing Example 4.2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B00BE5-BBAA-4B85-B5EF-7EBD36F57D08}"/>
              </a:ext>
            </a:extLst>
          </p:cNvPr>
          <p:cNvCxnSpPr>
            <a:cxnSpLocks/>
          </p:cNvCxnSpPr>
          <p:nvPr/>
        </p:nvCxnSpPr>
        <p:spPr>
          <a:xfrm flipH="1">
            <a:off x="3651549" y="3302000"/>
            <a:ext cx="18409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544806-E1C8-43AF-B692-5CEBF1E8FBA9}"/>
              </a:ext>
            </a:extLst>
          </p:cNvPr>
          <p:cNvSpPr txBox="1"/>
          <p:nvPr/>
        </p:nvSpPr>
        <p:spPr>
          <a:xfrm>
            <a:off x="6005742" y="892846"/>
            <a:ext cx="2999917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800" b="1" dirty="0">
                <a:solidFill>
                  <a:srgbClr val="FF0000"/>
                </a:solidFill>
              </a:rPr>
              <a:t>A: </a:t>
            </a:r>
            <a:r>
              <a:rPr lang="en-IE" sz="1800" b="1" dirty="0"/>
              <a:t>We have a bug in our logic.  </a:t>
            </a:r>
          </a:p>
          <a:p>
            <a:r>
              <a:rPr lang="en-IE" sz="1800" dirty="0"/>
              <a:t>As the </a:t>
            </a:r>
            <a:r>
              <a:rPr lang="en-IE" sz="1800" b="1" dirty="0">
                <a:solidFill>
                  <a:srgbClr val="FF0000"/>
                </a:solidFill>
              </a:rPr>
              <a:t>diameter</a:t>
            </a:r>
            <a:r>
              <a:rPr lang="en-IE" sz="1800" dirty="0">
                <a:solidFill>
                  <a:srgbClr val="FF0000"/>
                </a:solidFill>
              </a:rPr>
              <a:t> </a:t>
            </a:r>
            <a:r>
              <a:rPr lang="en-IE" sz="1800" dirty="0"/>
              <a:t>variable is re-created each time draw() is called, its value will be reset to 100 and will lose our previous decrement of 10.  Our circle will keep resetting itself to a diameter of 100.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CA4A1-31DB-8849-A969-74AB8B500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7C950-A9BD-3B09-7E73-0532E808876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405212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 – scope rules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95535" y="874513"/>
            <a:ext cx="8545265" cy="373981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0368FF"/>
                </a:solidFill>
              </a:rPr>
              <a:t>scope</a:t>
            </a:r>
            <a:r>
              <a:rPr lang="en-US" sz="2800" dirty="0"/>
              <a:t> of the </a:t>
            </a:r>
            <a:r>
              <a:rPr lang="en-US" sz="2800" b="1" dirty="0">
                <a:solidFill>
                  <a:srgbClr val="FF0000"/>
                </a:solidFill>
              </a:rPr>
              <a:t>diameter</a:t>
            </a:r>
            <a:r>
              <a:rPr lang="en-US" sz="2800" dirty="0"/>
              <a:t> variable is too narrow;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 soon as draw() finishes running, the local variable is destroyed and we loose all data.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draw() is called again, the diameter variable is recreated and its value is set to 100.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We need a </a:t>
            </a:r>
            <a:r>
              <a:rPr lang="en-US" sz="2800" b="1" dirty="0">
                <a:solidFill>
                  <a:srgbClr val="FF0000"/>
                </a:solidFill>
              </a:rPr>
              <a:t>diameter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variable that lives for the </a:t>
            </a:r>
            <a:r>
              <a:rPr lang="en-US" sz="2800" b="1" dirty="0">
                <a:solidFill>
                  <a:srgbClr val="0368FF"/>
                </a:solidFill>
              </a:rPr>
              <a:t>lifetime</a:t>
            </a:r>
            <a:r>
              <a:rPr lang="en-US" sz="2800" dirty="0"/>
              <a:t> of a sketch i.e.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rgbClr val="0368FF"/>
                </a:solidFill>
              </a:rPr>
              <a:t>global</a:t>
            </a:r>
            <a:r>
              <a:rPr lang="en-US" dirty="0"/>
              <a:t> variable.</a:t>
            </a:r>
          </a:p>
          <a:p>
            <a:pPr marL="342900" lvl="1" indent="0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2D5674-86FC-33CD-58F7-7531BCF2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482D8-38E7-1DAE-455C-5DB3A27507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0744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00505" y="191358"/>
            <a:ext cx="2955149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800" b="1" dirty="0"/>
              <a:t>Let’s try fix the bug</a:t>
            </a:r>
          </a:p>
          <a:p>
            <a:pPr algn="ctr"/>
            <a:endParaRPr lang="en-IE" sz="1800" dirty="0"/>
          </a:p>
          <a:p>
            <a:pPr algn="ctr"/>
            <a:r>
              <a:rPr lang="en-IE" sz="1800" dirty="0"/>
              <a:t>We established that the </a:t>
            </a:r>
            <a:r>
              <a:rPr lang="en-IE" sz="1800" b="1" dirty="0">
                <a:solidFill>
                  <a:srgbClr val="00B050"/>
                </a:solidFill>
              </a:rPr>
              <a:t>scope</a:t>
            </a:r>
            <a:r>
              <a:rPr lang="en-IE" sz="1800" dirty="0"/>
              <a:t> of the </a:t>
            </a:r>
            <a:r>
              <a:rPr lang="en-IE" sz="1800" b="1" dirty="0">
                <a:solidFill>
                  <a:srgbClr val="00B050"/>
                </a:solidFill>
              </a:rPr>
              <a:t>local</a:t>
            </a:r>
            <a:r>
              <a:rPr lang="en-IE" sz="1800" dirty="0"/>
              <a:t>  </a:t>
            </a:r>
            <a:r>
              <a:rPr lang="en-IE" sz="1800" dirty="0">
                <a:solidFill>
                  <a:srgbClr val="FF0000"/>
                </a:solidFill>
              </a:rPr>
              <a:t>diameter</a:t>
            </a:r>
            <a:r>
              <a:rPr lang="en-IE" sz="1800" dirty="0"/>
              <a:t> variable was too narrow; </a:t>
            </a:r>
            <a:br>
              <a:rPr lang="en-IE" sz="1800" dirty="0"/>
            </a:br>
            <a:r>
              <a:rPr lang="en-IE" sz="1800" dirty="0">
                <a:solidFill>
                  <a:srgbClr val="FF0000"/>
                </a:solidFill>
              </a:rPr>
              <a:t>diameter</a:t>
            </a:r>
            <a:r>
              <a:rPr lang="en-IE" sz="1800" dirty="0"/>
              <a:t> is recreated each time draw() is called and its value is set to 100.</a:t>
            </a:r>
          </a:p>
          <a:p>
            <a:pPr algn="ctr"/>
            <a:endParaRPr lang="en-IE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503051" y="191358"/>
            <a:ext cx="2955149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800" b="1" dirty="0"/>
              <a:t>Let’s try fix the bug</a:t>
            </a:r>
          </a:p>
          <a:p>
            <a:pPr algn="ctr"/>
            <a:endParaRPr lang="en-IE" sz="1800" dirty="0"/>
          </a:p>
          <a:p>
            <a:pPr algn="ctr"/>
            <a:r>
              <a:rPr lang="en-IE" sz="1800" dirty="0"/>
              <a:t>We established that the </a:t>
            </a:r>
            <a:r>
              <a:rPr lang="en-IE" sz="1800" b="1" dirty="0">
                <a:solidFill>
                  <a:srgbClr val="00B050"/>
                </a:solidFill>
              </a:rPr>
              <a:t>scope</a:t>
            </a:r>
            <a:r>
              <a:rPr lang="en-IE" sz="1800" dirty="0"/>
              <a:t> of the </a:t>
            </a:r>
            <a:r>
              <a:rPr lang="en-IE" sz="1800" b="1" dirty="0">
                <a:solidFill>
                  <a:srgbClr val="00B050"/>
                </a:solidFill>
              </a:rPr>
              <a:t>local</a:t>
            </a:r>
            <a:r>
              <a:rPr lang="en-IE" sz="1800" dirty="0"/>
              <a:t>  </a:t>
            </a:r>
            <a:r>
              <a:rPr lang="en-IE" sz="1800" dirty="0">
                <a:solidFill>
                  <a:srgbClr val="FF0000"/>
                </a:solidFill>
              </a:rPr>
              <a:t>diameter</a:t>
            </a:r>
            <a:r>
              <a:rPr lang="en-IE" sz="1800" dirty="0"/>
              <a:t> variable was too narrow; </a:t>
            </a:r>
            <a:br>
              <a:rPr lang="en-IE" sz="1800" dirty="0"/>
            </a:br>
            <a:r>
              <a:rPr lang="en-IE" sz="1800" dirty="0">
                <a:solidFill>
                  <a:srgbClr val="FF0000"/>
                </a:solidFill>
              </a:rPr>
              <a:t>diameter</a:t>
            </a:r>
            <a:r>
              <a:rPr lang="en-IE" sz="1800" dirty="0"/>
              <a:t> is recreated each time draw() is called and its value is set to 100.</a:t>
            </a:r>
          </a:p>
          <a:p>
            <a:pPr algn="ctr"/>
            <a:endParaRPr lang="en-IE" sz="1800" dirty="0"/>
          </a:p>
          <a:p>
            <a:pPr algn="ctr"/>
            <a:r>
              <a:rPr lang="en-IE" sz="1800" dirty="0"/>
              <a:t>Comment out the local </a:t>
            </a:r>
            <a:r>
              <a:rPr lang="en-IE" sz="1800" dirty="0">
                <a:solidFill>
                  <a:srgbClr val="FF0000"/>
                </a:solidFill>
              </a:rPr>
              <a:t>diameter</a:t>
            </a:r>
            <a:r>
              <a:rPr lang="en-IE" sz="1800" dirty="0"/>
              <a:t> variable and instead make it </a:t>
            </a:r>
            <a:r>
              <a:rPr lang="en-IE" sz="1800" b="1" dirty="0">
                <a:solidFill>
                  <a:srgbClr val="00B050"/>
                </a:solidFill>
              </a:rPr>
              <a:t>global</a:t>
            </a:r>
            <a:r>
              <a:rPr lang="en-IE" sz="1800" dirty="0"/>
              <a:t> scope.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Processing Example 4.3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B01D7-9187-4AE0-B44C-1E495AE41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21112" r="24268" b="24444"/>
          <a:stretch/>
        </p:blipFill>
        <p:spPr>
          <a:xfrm>
            <a:off x="425086" y="953015"/>
            <a:ext cx="4291904" cy="30484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9F13DA-70B4-41FD-ABC5-1B2539706EEE}"/>
              </a:ext>
            </a:extLst>
          </p:cNvPr>
          <p:cNvCxnSpPr>
            <a:cxnSpLocks/>
          </p:cNvCxnSpPr>
          <p:nvPr/>
        </p:nvCxnSpPr>
        <p:spPr>
          <a:xfrm flipH="1" flipV="1">
            <a:off x="2571038" y="3005043"/>
            <a:ext cx="1568805" cy="25659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 flipH="1" flipV="1">
            <a:off x="1940106" y="1274579"/>
            <a:ext cx="3402361" cy="217825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FCDDC-F320-9CFC-AE08-6C7A1A9CA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D32FC-84F0-E1EC-1E4D-2D6489B12B5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3259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0AB484-368F-6967-3E11-1B04D6170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21112" r="24268" b="24444"/>
          <a:stretch/>
        </p:blipFill>
        <p:spPr>
          <a:xfrm>
            <a:off x="427569" y="944033"/>
            <a:ext cx="4291904" cy="3048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Processing Example 4.3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 flipH="1" flipV="1">
            <a:off x="1968501" y="1261532"/>
            <a:ext cx="2914296" cy="175699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35FF-E8EA-4C0D-B542-03511FB564CD}"/>
              </a:ext>
            </a:extLst>
          </p:cNvPr>
          <p:cNvCxnSpPr>
            <a:cxnSpLocks/>
          </p:cNvCxnSpPr>
          <p:nvPr/>
        </p:nvCxnSpPr>
        <p:spPr>
          <a:xfrm flipH="1" flipV="1">
            <a:off x="2882901" y="3147482"/>
            <a:ext cx="1999896" cy="1143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A9CB9-7008-E96A-0F35-0F4DE6F3E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E7E58-3F44-08A6-F549-A36F1BFC38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2CE9A-FCD4-7AA1-6355-B49771649F0C}"/>
              </a:ext>
            </a:extLst>
          </p:cNvPr>
          <p:cNvSpPr txBox="1"/>
          <p:nvPr/>
        </p:nvSpPr>
        <p:spPr>
          <a:xfrm>
            <a:off x="5501221" y="197192"/>
            <a:ext cx="2400300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800" b="1" dirty="0"/>
              <a:t>But we still have a bug</a:t>
            </a:r>
          </a:p>
          <a:p>
            <a:pPr algn="ctr"/>
            <a:endParaRPr lang="en-IE" sz="1800" dirty="0"/>
          </a:p>
          <a:p>
            <a:pPr algn="ctr"/>
            <a:r>
              <a:rPr lang="en-IE" sz="1800" dirty="0"/>
              <a:t>The </a:t>
            </a:r>
            <a:r>
              <a:rPr lang="en-IE" sz="1800" dirty="0">
                <a:solidFill>
                  <a:srgbClr val="FF0000"/>
                </a:solidFill>
              </a:rPr>
              <a:t>diameter </a:t>
            </a:r>
            <a:r>
              <a:rPr lang="en-IE" sz="1800" dirty="0"/>
              <a:t>variable is decreased each time we press the mouse.  Correct?</a:t>
            </a:r>
          </a:p>
          <a:p>
            <a:pPr algn="ctr"/>
            <a:endParaRPr lang="en-IE" sz="1800" dirty="0"/>
          </a:p>
          <a:p>
            <a:pPr algn="ctr"/>
            <a:r>
              <a:rPr lang="en-IE" sz="1800" dirty="0"/>
              <a:t> </a:t>
            </a:r>
            <a:r>
              <a:rPr lang="en-IE" sz="1800" b="1" dirty="0">
                <a:solidFill>
                  <a:srgbClr val="FF0000"/>
                </a:solidFill>
              </a:rPr>
              <a:t>Q: </a:t>
            </a:r>
            <a:r>
              <a:rPr lang="en-IE" sz="1800" dirty="0"/>
              <a:t>However, what happens when the mouse pressing reduces the value of </a:t>
            </a:r>
            <a:r>
              <a:rPr lang="en-IE" sz="1800" dirty="0">
                <a:solidFill>
                  <a:srgbClr val="FF0000"/>
                </a:solidFill>
              </a:rPr>
              <a:t>diameter </a:t>
            </a:r>
            <a:r>
              <a:rPr lang="en-IE" sz="1800" dirty="0"/>
              <a:t>to zero?</a:t>
            </a:r>
          </a:p>
        </p:txBody>
      </p:sp>
    </p:spTree>
    <p:extLst>
      <p:ext uri="{BB962C8B-B14F-4D97-AF65-F5344CB8AC3E}">
        <p14:creationId xmlns:p14="http://schemas.microsoft.com/office/powerpoint/2010/main" val="21102758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Processing Example 4.3</a:t>
            </a:r>
          </a:p>
        </p:txBody>
      </p:sp>
      <p:sp>
        <p:nvSpPr>
          <p:cNvPr id="5" name="TextBox 4"/>
          <p:cNvSpPr txBox="1"/>
          <p:nvPr/>
        </p:nvSpPr>
        <p:spPr>
          <a:xfrm rot="2084444">
            <a:off x="891078" y="2680635"/>
            <a:ext cx="150877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800" b="1" dirty="0"/>
              <a:t>Mouse presses over time…</a:t>
            </a:r>
            <a:endParaRPr lang="en-IE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2611D6-0E37-4DF1-9FF5-BA968B03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83" y="875551"/>
            <a:ext cx="1472184" cy="1314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07004D-6A06-498B-892B-846411AFB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483" y="1508684"/>
            <a:ext cx="1352169" cy="1207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B65FCC-5F44-4606-ABF6-CCE78B01C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179" y="2338047"/>
            <a:ext cx="1285875" cy="1148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1AB04D-13FA-4E28-A099-1EDD2107C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306" y="2899194"/>
            <a:ext cx="1390928" cy="1241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E0DE16-5936-4B01-B4D7-90775BB1C0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4605" y="3498549"/>
            <a:ext cx="1419606" cy="126750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22E0009-512C-4B8D-8E99-E98B428A9E9D}"/>
              </a:ext>
            </a:extLst>
          </p:cNvPr>
          <p:cNvSpPr/>
          <p:nvPr/>
        </p:nvSpPr>
        <p:spPr>
          <a:xfrm rot="2021737">
            <a:off x="2154238" y="3679331"/>
            <a:ext cx="1284872" cy="50238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D20F8-B478-0C57-F324-4545C155D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52328-254C-366C-44D7-02A25E025BB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6771B-0B06-25B8-B0C4-3F659F5AD077}"/>
              </a:ext>
            </a:extLst>
          </p:cNvPr>
          <p:cNvSpPr txBox="1"/>
          <p:nvPr/>
        </p:nvSpPr>
        <p:spPr>
          <a:xfrm>
            <a:off x="5501217" y="205663"/>
            <a:ext cx="2400300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800" b="1" dirty="0"/>
              <a:t>But we still have a bug</a:t>
            </a:r>
          </a:p>
          <a:p>
            <a:pPr algn="ctr"/>
            <a:endParaRPr lang="en-IE" sz="1800" dirty="0"/>
          </a:p>
          <a:p>
            <a:pPr algn="ctr"/>
            <a:r>
              <a:rPr lang="en-IE" sz="1800" dirty="0"/>
              <a:t>We can see that the </a:t>
            </a:r>
            <a:r>
              <a:rPr lang="en-IE" sz="1800" dirty="0">
                <a:solidFill>
                  <a:srgbClr val="FF0000"/>
                </a:solidFill>
              </a:rPr>
              <a:t>diameter </a:t>
            </a:r>
            <a:r>
              <a:rPr lang="en-IE" sz="1800" dirty="0"/>
              <a:t>variable is decreased as we press the mouse…however, when it reaches zero, the diameter of the circle starts growing!</a:t>
            </a:r>
          </a:p>
        </p:txBody>
      </p:sp>
    </p:spTree>
    <p:extLst>
      <p:ext uri="{BB962C8B-B14F-4D97-AF65-F5344CB8AC3E}">
        <p14:creationId xmlns:p14="http://schemas.microsoft.com/office/powerpoint/2010/main" val="190310573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Processing Example 4.3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0712-2D14-5F2A-92B5-92F9F885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https://</a:t>
            </a:r>
            <a:r>
              <a:rPr lang="en-IE" dirty="0" err="1"/>
              <a:t>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1F3D-5FB6-0660-029A-078D185D164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25</a:t>
            </a:fld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8AA7B-409D-9E74-F03E-34EDC018A24A}"/>
              </a:ext>
            </a:extLst>
          </p:cNvPr>
          <p:cNvSpPr txBox="1"/>
          <p:nvPr/>
        </p:nvSpPr>
        <p:spPr>
          <a:xfrm rot="2084444">
            <a:off x="891078" y="2680635"/>
            <a:ext cx="150877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800" b="1" dirty="0"/>
              <a:t>Mouse presses over time…</a:t>
            </a:r>
            <a:endParaRPr lang="en-IE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955A51-6EF2-3EA9-8138-F093F8B2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83" y="875551"/>
            <a:ext cx="1472184" cy="1314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77969E-4C7B-11AB-FE8A-7289859A0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483" y="1508684"/>
            <a:ext cx="1352169" cy="12072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3DC400-5529-D400-7306-132D99C82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179" y="2338047"/>
            <a:ext cx="1285875" cy="1148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0C254D-2715-7C56-1DB8-0170B10BF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306" y="2899194"/>
            <a:ext cx="1390928" cy="1241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4C25F6-6B92-5E97-4391-B545EADA0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4605" y="3498549"/>
            <a:ext cx="1419606" cy="1267505"/>
          </a:xfrm>
          <a:prstGeom prst="rect">
            <a:avLst/>
          </a:prstGeom>
        </p:spPr>
      </p:pic>
      <p:sp>
        <p:nvSpPr>
          <p:cNvPr id="19" name="Arrow: Right 12">
            <a:extLst>
              <a:ext uri="{FF2B5EF4-FFF2-40B4-BE49-F238E27FC236}">
                <a16:creationId xmlns:a16="http://schemas.microsoft.com/office/drawing/2014/main" id="{77C88230-C47A-A8A1-29E5-320E076ABBAA}"/>
              </a:ext>
            </a:extLst>
          </p:cNvPr>
          <p:cNvSpPr/>
          <p:nvPr/>
        </p:nvSpPr>
        <p:spPr>
          <a:xfrm rot="2021737">
            <a:off x="2154238" y="3679331"/>
            <a:ext cx="1284872" cy="50238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723928-3B89-A964-0A1D-6C97DBDE959F}"/>
              </a:ext>
            </a:extLst>
          </p:cNvPr>
          <p:cNvSpPr txBox="1"/>
          <p:nvPr/>
        </p:nvSpPr>
        <p:spPr>
          <a:xfrm>
            <a:off x="5501216" y="211916"/>
            <a:ext cx="2956985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800" b="1" dirty="0"/>
              <a:t>What is happening?</a:t>
            </a:r>
          </a:p>
          <a:p>
            <a:pPr algn="ctr"/>
            <a:endParaRPr lang="en-IE" sz="1800" b="1" dirty="0"/>
          </a:p>
          <a:p>
            <a:pPr algn="ctr"/>
            <a:r>
              <a:rPr lang="en-IE" sz="1800" dirty="0"/>
              <a:t>The </a:t>
            </a:r>
            <a:r>
              <a:rPr lang="en-IE" sz="1800" dirty="0">
                <a:solidFill>
                  <a:srgbClr val="FF0000"/>
                </a:solidFill>
              </a:rPr>
              <a:t>width </a:t>
            </a:r>
            <a:r>
              <a:rPr lang="en-IE" sz="1800" dirty="0"/>
              <a:t>and </a:t>
            </a:r>
            <a:r>
              <a:rPr lang="en-IE" sz="1800" dirty="0">
                <a:solidFill>
                  <a:srgbClr val="FF0000"/>
                </a:solidFill>
              </a:rPr>
              <a:t>height</a:t>
            </a:r>
            <a:r>
              <a:rPr lang="en-IE" sz="1800" dirty="0"/>
              <a:t> in the ellipse function are </a:t>
            </a:r>
            <a:r>
              <a:rPr lang="en-IE" sz="1800" b="1" dirty="0"/>
              <a:t>absolute values </a:t>
            </a:r>
            <a:br>
              <a:rPr lang="en-IE" sz="1800" b="1" dirty="0"/>
            </a:br>
            <a:r>
              <a:rPr lang="en-IE" sz="1800" dirty="0"/>
              <a:t>(negative sign is dropped).  </a:t>
            </a:r>
          </a:p>
          <a:p>
            <a:pPr algn="ctr"/>
            <a:r>
              <a:rPr lang="en-IE" sz="1800" dirty="0"/>
              <a:t>So, even though </a:t>
            </a:r>
            <a:r>
              <a:rPr lang="en-IE" sz="1800" dirty="0">
                <a:solidFill>
                  <a:srgbClr val="FF0000"/>
                </a:solidFill>
              </a:rPr>
              <a:t>diameter </a:t>
            </a:r>
            <a:r>
              <a:rPr lang="en-IE" sz="1800" dirty="0"/>
              <a:t>had a value of say, -50, the </a:t>
            </a:r>
            <a:r>
              <a:rPr lang="en-IE" sz="1800" b="1" dirty="0"/>
              <a:t>magnitude</a:t>
            </a:r>
            <a:r>
              <a:rPr lang="en-IE" sz="1800" dirty="0"/>
              <a:t> is all that is used when drawing the ellipse…i.e. 50.</a:t>
            </a:r>
          </a:p>
        </p:txBody>
      </p:sp>
    </p:spTree>
    <p:extLst>
      <p:ext uri="{BB962C8B-B14F-4D97-AF65-F5344CB8AC3E}">
        <p14:creationId xmlns:p14="http://schemas.microsoft.com/office/powerpoint/2010/main" val="35732403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Processing Example 4.4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EFE3D-DA8A-40CD-9D8E-EC47F9EF1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59" t="21375" r="29868" b="27778"/>
          <a:stretch/>
        </p:blipFill>
        <p:spPr>
          <a:xfrm>
            <a:off x="460665" y="956036"/>
            <a:ext cx="4689837" cy="3231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052764" y="520526"/>
            <a:ext cx="371475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800" b="1" dirty="0"/>
              <a:t>In the </a:t>
            </a:r>
            <a:r>
              <a:rPr lang="en-IE" sz="1800" b="1" dirty="0">
                <a:solidFill>
                  <a:srgbClr val="FF0000"/>
                </a:solidFill>
              </a:rPr>
              <a:t>ellipse </a:t>
            </a:r>
            <a:r>
              <a:rPr lang="en-IE" sz="1800" b="1" dirty="0"/>
              <a:t>function, the width and height are absolute values (negative sign is dropped).</a:t>
            </a:r>
          </a:p>
          <a:p>
            <a:pPr algn="ctr"/>
            <a:endParaRPr lang="en-IE" sz="1800" dirty="0"/>
          </a:p>
          <a:p>
            <a:pPr algn="ctr"/>
            <a:r>
              <a:rPr lang="en-IE" sz="1800" dirty="0"/>
              <a:t>To handle this logic bug, we need to stop reducing the </a:t>
            </a:r>
            <a:r>
              <a:rPr lang="en-IE" sz="1800" dirty="0">
                <a:solidFill>
                  <a:srgbClr val="FF0000"/>
                </a:solidFill>
              </a:rPr>
              <a:t>diameter </a:t>
            </a:r>
            <a:r>
              <a:rPr lang="en-IE" sz="1800" dirty="0"/>
              <a:t>by 10 when we reach a certain value, say 20.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19285C-C64C-4428-968C-07BBB98942E6}"/>
              </a:ext>
            </a:extLst>
          </p:cNvPr>
          <p:cNvCxnSpPr>
            <a:cxnSpLocks/>
          </p:cNvCxnSpPr>
          <p:nvPr/>
        </p:nvCxnSpPr>
        <p:spPr>
          <a:xfrm flipH="1">
            <a:off x="3856567" y="2343714"/>
            <a:ext cx="1312985" cy="526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9E598-35DB-45F6-8C95-F29A026F86F4}"/>
              </a:ext>
            </a:extLst>
          </p:cNvPr>
          <p:cNvCxnSpPr/>
          <p:nvPr/>
        </p:nvCxnSpPr>
        <p:spPr>
          <a:xfrm>
            <a:off x="2599267" y="3139459"/>
            <a:ext cx="1600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B7C564-5AE2-7A56-E0A1-DEF605CE245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2673E0F-2CC8-D3A4-8DCB-C0A96821A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14688" y="4895886"/>
            <a:ext cx="2430270" cy="241102"/>
          </a:xfrm>
        </p:spPr>
        <p:txBody>
          <a:bodyPr/>
          <a:lstStyle/>
          <a:p>
            <a:r>
              <a:rPr lang="en-IE" dirty="0"/>
              <a:t>https://</a:t>
            </a:r>
            <a:r>
              <a:rPr lang="en-IE" dirty="0" err="1"/>
              <a:t>processing.org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873770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Processing Example 4.4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76DA6-1563-48D3-BB56-2FA135D1B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2" t="20266" r="27869" b="30000"/>
          <a:stretch/>
        </p:blipFill>
        <p:spPr>
          <a:xfrm>
            <a:off x="474783" y="897467"/>
            <a:ext cx="4588283" cy="3309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644958" y="277284"/>
            <a:ext cx="2714946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00" b="1" dirty="0"/>
              <a:t>When you run this code, it appears the reduction is larger than 10 when we press the mouse?</a:t>
            </a:r>
          </a:p>
          <a:p>
            <a:endParaRPr lang="en-IE" sz="1600" dirty="0"/>
          </a:p>
          <a:p>
            <a:r>
              <a:rPr lang="en-IE" sz="1600" dirty="0"/>
              <a:t>Why?  The default frame rate is 60 refreshes of the screen per second i.e. draw() is called 60 times per second. </a:t>
            </a:r>
          </a:p>
          <a:p>
            <a:endParaRPr lang="en-IE" sz="1600" dirty="0"/>
          </a:p>
          <a:p>
            <a:r>
              <a:rPr lang="en-IE" sz="1600" dirty="0"/>
              <a:t>You can change the frame rate by calling the </a:t>
            </a:r>
            <a:r>
              <a:rPr lang="en-IE" sz="1600" b="1" dirty="0" err="1">
                <a:solidFill>
                  <a:srgbClr val="FF0000"/>
                </a:solidFill>
              </a:rPr>
              <a:t>frameRate</a:t>
            </a:r>
            <a:r>
              <a:rPr lang="en-IE" sz="1600" b="1" dirty="0">
                <a:solidFill>
                  <a:srgbClr val="FF0000"/>
                </a:solidFill>
              </a:rPr>
              <a:t>()</a:t>
            </a:r>
            <a:r>
              <a:rPr lang="en-IE" sz="1600" dirty="0">
                <a:solidFill>
                  <a:srgbClr val="FF0000"/>
                </a:solidFill>
              </a:rPr>
              <a:t> </a:t>
            </a:r>
            <a:r>
              <a:rPr lang="en-IE" sz="1600" dirty="0"/>
              <a:t>function.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1109BA-B85A-4F83-955C-1975957C58A2}"/>
              </a:ext>
            </a:extLst>
          </p:cNvPr>
          <p:cNvCxnSpPr>
            <a:cxnSpLocks/>
          </p:cNvCxnSpPr>
          <p:nvPr/>
        </p:nvCxnSpPr>
        <p:spPr>
          <a:xfrm flipH="1" flipV="1">
            <a:off x="1892303" y="2436288"/>
            <a:ext cx="3822697" cy="95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D9DB6D-2338-4652-A2C2-D587E229D95D}"/>
              </a:ext>
            </a:extLst>
          </p:cNvPr>
          <p:cNvCxnSpPr>
            <a:cxnSpLocks/>
          </p:cNvCxnSpPr>
          <p:nvPr/>
        </p:nvCxnSpPr>
        <p:spPr>
          <a:xfrm>
            <a:off x="666750" y="2387605"/>
            <a:ext cx="10858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B276F-8F7D-AD2E-96EB-2110EC46A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F81E4-B7C4-73FB-5450-65ED3B7F0E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006261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32" y="511445"/>
            <a:ext cx="7260336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Compound Assignment Statements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63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note on </a:t>
            </a:r>
            <a:r>
              <a:rPr lang="en-IE" dirty="0" err="1"/>
              <a:t>i</a:t>
            </a:r>
            <a:r>
              <a:rPr lang="en-IE" dirty="0"/>
              <a:t>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b="1" dirty="0"/>
              <a:t>post-body action </a:t>
            </a:r>
            <a:r>
              <a:rPr lang="en-IE" dirty="0"/>
              <a:t>in this for loop is</a:t>
            </a:r>
            <a:r>
              <a:rPr lang="en-IE" dirty="0">
                <a:solidFill>
                  <a:srgbClr val="FF0000"/>
                </a:solidFill>
              </a:rPr>
              <a:t> </a:t>
            </a:r>
            <a:r>
              <a:rPr lang="en-IE" dirty="0" err="1">
                <a:solidFill>
                  <a:srgbClr val="FF0000"/>
                </a:solidFill>
              </a:rPr>
              <a:t>i</a:t>
            </a:r>
            <a:r>
              <a:rPr lang="en-IE" dirty="0">
                <a:solidFill>
                  <a:srgbClr val="FF0000"/>
                </a:solidFill>
              </a:rPr>
              <a:t>++</a:t>
            </a:r>
            <a:r>
              <a:rPr lang="en-IE" dirty="0"/>
              <a:t>.</a:t>
            </a:r>
          </a:p>
          <a:p>
            <a:r>
              <a:rPr lang="en-IE" dirty="0"/>
              <a:t>This is called a compound assignment statement. </a:t>
            </a:r>
          </a:p>
          <a:p>
            <a:r>
              <a:rPr lang="en-IE" dirty="0"/>
              <a:t>It is a shortcut for </a:t>
            </a:r>
            <a:r>
              <a:rPr lang="en-IE" dirty="0" err="1">
                <a:solidFill>
                  <a:srgbClr val="FF0000"/>
                </a:solidFill>
              </a:rPr>
              <a:t>i</a:t>
            </a:r>
            <a:r>
              <a:rPr lang="en-IE" dirty="0">
                <a:solidFill>
                  <a:srgbClr val="FF0000"/>
                </a:solidFill>
              </a:rPr>
              <a:t> = </a:t>
            </a:r>
            <a:r>
              <a:rPr lang="en-IE" dirty="0" err="1">
                <a:solidFill>
                  <a:srgbClr val="FF0000"/>
                </a:solidFill>
              </a:rPr>
              <a:t>i</a:t>
            </a:r>
            <a:r>
              <a:rPr lang="en-IE" dirty="0">
                <a:solidFill>
                  <a:srgbClr val="FF0000"/>
                </a:solidFill>
              </a:rPr>
              <a:t> + 1</a:t>
            </a:r>
            <a:r>
              <a:rPr lang="en-IE" dirty="0"/>
              <a:t>.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229504" y="2583491"/>
            <a:ext cx="4644495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l"/>
            <a:r>
              <a:rPr lang="en-IE" sz="2100" dirty="0"/>
              <a:t>for(</a:t>
            </a:r>
            <a:r>
              <a:rPr lang="en-IE" sz="2100" dirty="0" err="1"/>
              <a:t>int</a:t>
            </a:r>
            <a:r>
              <a:rPr lang="en-IE" sz="2100" dirty="0"/>
              <a:t> </a:t>
            </a:r>
            <a:r>
              <a:rPr lang="en-IE" sz="2100" dirty="0" err="1"/>
              <a:t>i</a:t>
            </a:r>
            <a:r>
              <a:rPr lang="en-IE" sz="2100" dirty="0"/>
              <a:t> = 0; </a:t>
            </a:r>
            <a:r>
              <a:rPr lang="en-IE" sz="2100" dirty="0" err="1"/>
              <a:t>i</a:t>
            </a:r>
            <a:r>
              <a:rPr lang="en-IE" sz="2100" dirty="0"/>
              <a:t> &lt; 4; </a:t>
            </a:r>
            <a:r>
              <a:rPr lang="en-IE" sz="2100" dirty="0" err="1">
                <a:solidFill>
                  <a:srgbClr val="FF0000"/>
                </a:solidFill>
              </a:rPr>
              <a:t>i</a:t>
            </a:r>
            <a:r>
              <a:rPr lang="en-IE" sz="2100" dirty="0">
                <a:solidFill>
                  <a:srgbClr val="FF0000"/>
                </a:solidFill>
              </a:rPr>
              <a:t>++</a:t>
            </a:r>
            <a:r>
              <a:rPr lang="en-IE" sz="2100" dirty="0"/>
              <a:t>) </a:t>
            </a:r>
          </a:p>
          <a:p>
            <a:pPr algn="l"/>
            <a:r>
              <a:rPr lang="en-IE" sz="2100" dirty="0"/>
              <a:t>{</a:t>
            </a:r>
          </a:p>
          <a:p>
            <a:pPr algn="l"/>
            <a:r>
              <a:rPr lang="en-IE" sz="2100" dirty="0"/>
              <a:t>    </a:t>
            </a:r>
            <a:r>
              <a:rPr lang="en-IE" sz="2100" dirty="0" err="1"/>
              <a:t>rect</a:t>
            </a:r>
            <a:r>
              <a:rPr lang="en-IE" sz="2100" dirty="0"/>
              <a:t>(50, </a:t>
            </a:r>
            <a:r>
              <a:rPr lang="en-IE" sz="2100" dirty="0" err="1"/>
              <a:t>yCoordinate</a:t>
            </a:r>
            <a:r>
              <a:rPr lang="en-IE" sz="2100" dirty="0"/>
              <a:t>, 500, 10);</a:t>
            </a:r>
          </a:p>
          <a:p>
            <a:pPr algn="l"/>
            <a:r>
              <a:rPr lang="en-IE" sz="2100" dirty="0"/>
              <a:t>    </a:t>
            </a:r>
            <a:r>
              <a:rPr lang="en-IE" sz="2100" dirty="0" err="1"/>
              <a:t>yCoordinate</a:t>
            </a:r>
            <a:r>
              <a:rPr lang="en-IE" sz="2100" dirty="0"/>
              <a:t> = </a:t>
            </a:r>
            <a:r>
              <a:rPr lang="en-IE" sz="2100" dirty="0" err="1"/>
              <a:t>yCoordinate</a:t>
            </a:r>
            <a:r>
              <a:rPr lang="en-IE" sz="2100" dirty="0"/>
              <a:t> + 20;</a:t>
            </a:r>
          </a:p>
          <a:p>
            <a:pPr algn="l"/>
            <a:r>
              <a:rPr lang="en-IE" sz="21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82F7-DA12-CECC-49A6-75FBA2192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01DD-D9F2-B2CE-A512-992884DBFE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849696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8B8A-BE9E-4D04-2451-E715F6A9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D6FB-AF6E-8217-F9F7-1F14B2F6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7" y="843559"/>
            <a:ext cx="7979342" cy="3618714"/>
          </a:xfrm>
        </p:spPr>
        <p:txBody>
          <a:bodyPr/>
          <a:lstStyle/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r>
              <a:rPr lang="en-US" sz="3200" dirty="0"/>
              <a:t>Use of </a:t>
            </a:r>
            <a:r>
              <a:rPr lang="en-US" sz="2800" b="1" dirty="0" err="1">
                <a:solidFill>
                  <a:srgbClr val="0368FF"/>
                </a:solidFill>
                <a:latin typeface="Monaco" pitchFamily="2" charset="77"/>
              </a:rPr>
              <a:t>println</a:t>
            </a:r>
            <a:r>
              <a:rPr lang="en-US" sz="2800" b="1" dirty="0">
                <a:solidFill>
                  <a:srgbClr val="0368FF"/>
                </a:solidFill>
                <a:latin typeface="Monaco" pitchFamily="2" charset="77"/>
              </a:rPr>
              <a:t>()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368FF"/>
                </a:solidFill>
                <a:latin typeface="Monaco" pitchFamily="2" charset="77"/>
              </a:rPr>
              <a:t>text() </a:t>
            </a:r>
            <a:r>
              <a:rPr lang="en-US" sz="3200" dirty="0"/>
              <a:t>in Processing</a:t>
            </a:r>
          </a:p>
          <a:p>
            <a:pPr marL="0" indent="0" algn="l" rtl="0">
              <a:spcBef>
                <a:spcPts val="377"/>
              </a:spcBef>
              <a:buClr>
                <a:srgbClr val="0368FF"/>
              </a:buClr>
              <a:buSzPct val="100000"/>
              <a:buNone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r>
              <a:rPr lang="en-US" sz="3200" dirty="0"/>
              <a:t>Variable Scope</a:t>
            </a:r>
          </a:p>
          <a:p>
            <a:pPr marL="0" indent="0" algn="l" rtl="0">
              <a:spcBef>
                <a:spcPts val="377"/>
              </a:spcBef>
              <a:buClr>
                <a:srgbClr val="0368FF"/>
              </a:buClr>
              <a:buSzPct val="100000"/>
              <a:buNone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r>
              <a:rPr lang="en-US" sz="3200" dirty="0"/>
              <a:t>Compound Assignment Statements</a:t>
            </a:r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2201E-8983-5C5E-8827-2194B58BEE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0C4F-E4E1-59F1-E8DB-B1C6155ED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6232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Assignment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2E5A0-1650-AD35-83F0-0166C8C512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FE173-A7AD-3E48-9FEE-8E80770A1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48534"/>
              </p:ext>
            </p:extLst>
          </p:nvPr>
        </p:nvGraphicFramePr>
        <p:xfrm>
          <a:off x="1167061" y="1383303"/>
          <a:ext cx="6229350" cy="280035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 rtl="0"/>
                      <a:endParaRPr lang="en-IE" sz="2100" b="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100" b="0" dirty="0"/>
                        <a:t>Full</a:t>
                      </a:r>
                      <a:r>
                        <a:rPr lang="en-IE" sz="2100" b="0" baseline="0" dirty="0"/>
                        <a:t> statement</a:t>
                      </a:r>
                      <a:endParaRPr lang="en-IE" sz="2100" b="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100" b="0" dirty="0"/>
                        <a:t>Shortcut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3">
                <a:tc rowSpan="4">
                  <a:txBody>
                    <a:bodyPr/>
                    <a:lstStyle/>
                    <a:p>
                      <a:endParaRPr lang="en-IE" sz="2100" dirty="0"/>
                    </a:p>
                    <a:p>
                      <a:endParaRPr lang="en-IE" sz="1400" dirty="0"/>
                    </a:p>
                    <a:p>
                      <a:r>
                        <a:rPr lang="en-IE" sz="2100" dirty="0"/>
                        <a:t>Mathematical</a:t>
                      </a:r>
                      <a:r>
                        <a:rPr lang="en-IE" sz="2100" baseline="0" dirty="0"/>
                        <a:t> shortcuts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x = x + a; 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x </a:t>
                      </a:r>
                      <a:r>
                        <a:rPr lang="en-US" sz="2100" b="1" dirty="0"/>
                        <a:t>+=</a:t>
                      </a:r>
                      <a:r>
                        <a:rPr lang="en-US" sz="2100" dirty="0"/>
                        <a:t> a;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03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x = x - a; 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 </a:t>
                      </a:r>
                      <a:r>
                        <a:rPr lang="en-US" sz="2100" b="1" dirty="0"/>
                        <a:t>-=</a:t>
                      </a:r>
                      <a:r>
                        <a:rPr lang="en-US" sz="2100" dirty="0"/>
                        <a:t> a; 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03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x = x * a; 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x </a:t>
                      </a:r>
                      <a:r>
                        <a:rPr lang="en-US" sz="2100" b="1" dirty="0"/>
                        <a:t>*=</a:t>
                      </a:r>
                      <a:r>
                        <a:rPr lang="en-US" sz="2100" dirty="0"/>
                        <a:t> a;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03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x = x/a; 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 </a:t>
                      </a:r>
                      <a:r>
                        <a:rPr lang="en-US" sz="2100" b="1" dirty="0"/>
                        <a:t>/= </a:t>
                      </a:r>
                      <a:r>
                        <a:rPr lang="en-US" sz="2100" dirty="0"/>
                        <a:t>a;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68"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100" dirty="0"/>
                        <a:t>Increment shortcut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 = x+1; 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/>
                        <a:t>x</a:t>
                      </a:r>
                      <a:r>
                        <a:rPr lang="en-US" sz="2100" b="1" dirty="0"/>
                        <a:t>++</a:t>
                      </a:r>
                      <a:r>
                        <a:rPr lang="en-US" sz="2100" dirty="0"/>
                        <a:t>;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100" dirty="0"/>
                        <a:t>Decrement shortcut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 = x - 1; 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x</a:t>
                      </a:r>
                      <a:r>
                        <a:rPr lang="en-US" sz="2100" b="1" dirty="0"/>
                        <a:t>--</a:t>
                      </a:r>
                      <a:r>
                        <a:rPr lang="en-US" sz="2100" dirty="0"/>
                        <a:t>;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1876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Assignment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2E5A0-1650-AD35-83F0-0166C8C512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FE173-A7AD-3E48-9FEE-8E80770A1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08748"/>
              </p:ext>
            </p:extLst>
          </p:nvPr>
        </p:nvGraphicFramePr>
        <p:xfrm>
          <a:off x="1167061" y="1383303"/>
          <a:ext cx="6229350" cy="280035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 rtl="0"/>
                      <a:endParaRPr lang="en-IE" sz="2100" b="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100" b="0" dirty="0"/>
                        <a:t>Full</a:t>
                      </a:r>
                      <a:r>
                        <a:rPr lang="en-IE" sz="2100" b="0" baseline="0" dirty="0"/>
                        <a:t> statement</a:t>
                      </a:r>
                      <a:endParaRPr lang="en-IE" sz="2100" b="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100" b="0" dirty="0"/>
                        <a:t>Shortcut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3">
                <a:tc rowSpan="4">
                  <a:txBody>
                    <a:bodyPr/>
                    <a:lstStyle/>
                    <a:p>
                      <a:endParaRPr lang="en-IE" sz="2100" dirty="0"/>
                    </a:p>
                    <a:p>
                      <a:endParaRPr lang="en-IE" sz="1400" dirty="0"/>
                    </a:p>
                    <a:p>
                      <a:r>
                        <a:rPr lang="en-IE" sz="2100" dirty="0"/>
                        <a:t>Mathematical</a:t>
                      </a:r>
                      <a:r>
                        <a:rPr lang="en-IE" sz="2100" baseline="0" dirty="0"/>
                        <a:t> shortcuts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x = x + a; 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x </a:t>
                      </a:r>
                      <a:r>
                        <a:rPr lang="en-US" sz="2100" b="1" dirty="0"/>
                        <a:t>+=</a:t>
                      </a:r>
                      <a:r>
                        <a:rPr lang="en-US" sz="2100" dirty="0"/>
                        <a:t> a;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03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x = x - a; 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 </a:t>
                      </a:r>
                      <a:r>
                        <a:rPr lang="en-US" sz="2100" b="1" dirty="0"/>
                        <a:t>-=</a:t>
                      </a:r>
                      <a:r>
                        <a:rPr lang="en-US" sz="2100" dirty="0"/>
                        <a:t> a; 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03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x = x * a; 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x </a:t>
                      </a:r>
                      <a:r>
                        <a:rPr lang="en-US" sz="2100" b="1" dirty="0"/>
                        <a:t>*=</a:t>
                      </a:r>
                      <a:r>
                        <a:rPr lang="en-US" sz="2100" dirty="0"/>
                        <a:t> a;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03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x = x/a; 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 </a:t>
                      </a:r>
                      <a:r>
                        <a:rPr lang="en-US" sz="2100" b="1" dirty="0"/>
                        <a:t>/= </a:t>
                      </a:r>
                      <a:r>
                        <a:rPr lang="en-US" sz="2100" dirty="0"/>
                        <a:t>a;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68"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100" dirty="0"/>
                        <a:t>Increment shortcut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 = x+1; 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/>
                        <a:t>x</a:t>
                      </a:r>
                      <a:r>
                        <a:rPr lang="en-US" sz="2100" b="1" dirty="0"/>
                        <a:t>++</a:t>
                      </a:r>
                      <a:r>
                        <a:rPr lang="en-US" sz="2100" dirty="0"/>
                        <a:t>;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100" dirty="0"/>
                        <a:t>Decrement shortcut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 = x - 1; 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x</a:t>
                      </a:r>
                      <a:r>
                        <a:rPr lang="en-US" sz="2100" b="1" dirty="0"/>
                        <a:t>--</a:t>
                      </a:r>
                      <a:r>
                        <a:rPr lang="en-US" sz="2100" dirty="0"/>
                        <a:t>;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onut 3">
            <a:extLst>
              <a:ext uri="{FF2B5EF4-FFF2-40B4-BE49-F238E27FC236}">
                <a16:creationId xmlns:a16="http://schemas.microsoft.com/office/drawing/2014/main" id="{AD1E3BD8-37F3-D9B7-6EB7-3052454EC211}"/>
              </a:ext>
            </a:extLst>
          </p:cNvPr>
          <p:cNvSpPr/>
          <p:nvPr/>
        </p:nvSpPr>
        <p:spPr>
          <a:xfrm>
            <a:off x="6515182" y="1428749"/>
            <a:ext cx="518586" cy="2978659"/>
          </a:xfrm>
          <a:prstGeom prst="donut">
            <a:avLst>
              <a:gd name="adj" fmla="val 390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05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Questions?</a:t>
            </a:r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43050"/>
            <a:ext cx="3257550" cy="263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3DA33-6A55-3F7B-CB2A-2A3E2DC2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F5F5A-01DD-FA49-FBC6-527C89ACD1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354987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</a:t>
            </a:r>
            <a:r>
              <a:rPr lang="en-IE" baseline="30000" dirty="0"/>
              <a:t>nd</a:t>
            </a:r>
            <a:r>
              <a:rPr lang="en-IE" dirty="0"/>
              <a:t> Edition, MIT Press, London.</a:t>
            </a:r>
          </a:p>
          <a:p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B39ED-8593-7F43-D541-258F68ECF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B856B-831A-1D02-7BFF-9E0748AFAB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29807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4886AB6-DCB6-9645-8125-CA11F5791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" r="1" b="1"/>
          <a:stretch/>
        </p:blipFill>
        <p:spPr>
          <a:xfrm>
            <a:off x="1347374" y="473974"/>
            <a:ext cx="5821443" cy="4007299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solidFill>
            <a:srgbClr val="FDE111"/>
          </a:solidFill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7" name="Picture 6" descr="A close up of a toy&#13;&#10;&#13;&#10;Description automatically generated">
            <a:extLst>
              <a:ext uri="{FF2B5EF4-FFF2-40B4-BE49-F238E27FC236}">
                <a16:creationId xmlns:a16="http://schemas.microsoft.com/office/drawing/2014/main" id="{2D47C071-A929-7E49-8327-BB4D84AA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095032"/>
            <a:ext cx="628034" cy="7724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9B5407-EB5B-AF48-8192-C2BB3AEC3F33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025A5-5106-3945-8404-F8F73E40F972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E905818B-C982-6824-2D72-82CAA50EB15F}"/>
              </a:ext>
            </a:extLst>
          </p:cNvPr>
          <p:cNvSpPr/>
          <p:nvPr/>
        </p:nvSpPr>
        <p:spPr>
          <a:xfrm>
            <a:off x="3119770" y="255925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E12D8E3-B5EB-1F63-44BF-C8DFC4B7792B}"/>
              </a:ext>
            </a:extLst>
          </p:cNvPr>
          <p:cNvSpPr/>
          <p:nvPr/>
        </p:nvSpPr>
        <p:spPr>
          <a:xfrm rot="10800000">
            <a:off x="1199184" y="241101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A07139-B4B0-117B-EC27-2D3496445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11445"/>
            <a:ext cx="6912864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Use of </a:t>
            </a:r>
            <a:r>
              <a:rPr lang="en-IE" sz="3600" dirty="0" err="1">
                <a:solidFill>
                  <a:schemeClr val="tx1"/>
                </a:solidFill>
              </a:rPr>
              <a:t>println</a:t>
            </a:r>
            <a:r>
              <a:rPr lang="en-IE" sz="3600" dirty="0">
                <a:solidFill>
                  <a:schemeClr val="tx1"/>
                </a:solidFill>
              </a:rPr>
              <a:t>(), text() in Processing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3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05156"/>
            <a:ext cx="6172200" cy="857250"/>
          </a:xfrm>
        </p:spPr>
        <p:txBody>
          <a:bodyPr/>
          <a:lstStyle/>
          <a:p>
            <a:r>
              <a:rPr lang="en-IE" b="1" dirty="0" err="1"/>
              <a:t>println</a:t>
            </a:r>
            <a:r>
              <a:rPr lang="en-IE" b="1" dirty="0"/>
              <a:t>() </a:t>
            </a:r>
            <a:r>
              <a:rPr lang="en-IE" dirty="0"/>
              <a:t>and </a:t>
            </a:r>
            <a:r>
              <a:rPr lang="en-IE" b="1" dirty="0"/>
              <a:t>text() </a:t>
            </a:r>
            <a:r>
              <a:rPr lang="en-IE" dirty="0"/>
              <a:t>in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666168" cy="4299943"/>
          </a:xfrm>
        </p:spPr>
        <p:txBody>
          <a:bodyPr/>
          <a:lstStyle/>
          <a:p>
            <a:r>
              <a:rPr lang="en-IE" sz="2800" dirty="0"/>
              <a:t>To print a message to the </a:t>
            </a:r>
            <a:r>
              <a:rPr lang="en-IE" sz="2800" dirty="0">
                <a:solidFill>
                  <a:srgbClr val="FF0000"/>
                </a:solidFill>
              </a:rPr>
              <a:t>console</a:t>
            </a:r>
            <a:r>
              <a:rPr lang="en-IE" sz="2800" dirty="0"/>
              <a:t> in Processing, use:</a:t>
            </a:r>
          </a:p>
          <a:p>
            <a:pPr lvl="1"/>
            <a:r>
              <a:rPr lang="en-IE" sz="2800" b="1" dirty="0"/>
              <a:t>print()  </a:t>
            </a:r>
          </a:p>
          <a:p>
            <a:pPr lvl="1"/>
            <a:r>
              <a:rPr lang="en-IE" sz="2800" b="1" dirty="0" err="1"/>
              <a:t>println</a:t>
            </a:r>
            <a:r>
              <a:rPr lang="en-IE" sz="2800" b="1" dirty="0"/>
              <a:t>()</a:t>
            </a:r>
          </a:p>
          <a:p>
            <a:r>
              <a:rPr lang="en-IE" sz="2800" dirty="0"/>
              <a:t>Both take a String as input, </a:t>
            </a:r>
          </a:p>
          <a:p>
            <a:pPr lvl="1"/>
            <a:r>
              <a:rPr lang="en-IE" sz="2800" dirty="0"/>
              <a:t>(more on this in later lectures).</a:t>
            </a:r>
          </a:p>
          <a:p>
            <a:r>
              <a:rPr lang="en-IE" sz="2800" dirty="0"/>
              <a:t>To print onto the </a:t>
            </a:r>
            <a:r>
              <a:rPr lang="en-IE" sz="2800" dirty="0">
                <a:solidFill>
                  <a:srgbClr val="FF0000"/>
                </a:solidFill>
              </a:rPr>
              <a:t>display window</a:t>
            </a:r>
            <a:r>
              <a:rPr lang="en-IE" sz="2800" dirty="0"/>
              <a:t>, use:</a:t>
            </a:r>
          </a:p>
          <a:p>
            <a:pPr lvl="1"/>
            <a:r>
              <a:rPr lang="en-IE" sz="2800" b="1" dirty="0"/>
              <a:t>text()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0D71D-B084-C665-BE98-705654C87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C671F-0525-996F-F62D-6B333961A1B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8519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6F6B81-8269-429E-BDFD-4A679C738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638"/>
            <a:ext cx="6302022" cy="50292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93E74-5AAE-0A16-BBB9-3B8F37C4B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E91CE-9866-637B-77C3-46DBF406BA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466712-9293-35F8-5ED7-5C2DAACB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105156"/>
            <a:ext cx="6172200" cy="857250"/>
          </a:xfrm>
        </p:spPr>
        <p:txBody>
          <a:bodyPr/>
          <a:lstStyle/>
          <a:p>
            <a:r>
              <a:rPr lang="en-IE" b="1" dirty="0" err="1"/>
              <a:t>println</a:t>
            </a:r>
            <a:r>
              <a:rPr lang="en-IE" b="1" dirty="0"/>
              <a:t>() </a:t>
            </a:r>
            <a:r>
              <a:rPr lang="en-IE" dirty="0"/>
              <a:t>and </a:t>
            </a:r>
            <a:r>
              <a:rPr lang="en-IE" b="1" dirty="0"/>
              <a:t>text() </a:t>
            </a:r>
            <a:r>
              <a:rPr lang="en-IE" dirty="0"/>
              <a:t>in Processing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C56C6E-F78D-B1AE-D894-F00E3BCD56B3}"/>
              </a:ext>
            </a:extLst>
          </p:cNvPr>
          <p:cNvCxnSpPr>
            <a:cxnSpLocks/>
          </p:cNvCxnSpPr>
          <p:nvPr/>
        </p:nvCxnSpPr>
        <p:spPr>
          <a:xfrm flipH="1">
            <a:off x="1808808" y="1835668"/>
            <a:ext cx="167282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9A001C-ABF9-AE11-CB93-0653FE1BC953}"/>
              </a:ext>
            </a:extLst>
          </p:cNvPr>
          <p:cNvCxnSpPr>
            <a:cxnSpLocks/>
          </p:cNvCxnSpPr>
          <p:nvPr/>
        </p:nvCxnSpPr>
        <p:spPr>
          <a:xfrm flipH="1">
            <a:off x="3863278" y="3318235"/>
            <a:ext cx="836414" cy="9322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1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650" y="1428751"/>
            <a:ext cx="6172200" cy="3394472"/>
          </a:xfrm>
        </p:spPr>
        <p:txBody>
          <a:bodyPr/>
          <a:lstStyle/>
          <a:p>
            <a:pPr marL="342900" lvl="1" indent="0">
              <a:buNone/>
            </a:pPr>
            <a:endParaRPr lang="en-IE" dirty="0"/>
          </a:p>
          <a:p>
            <a:pPr marL="342900" lvl="1" indent="0">
              <a:buNone/>
            </a:pPr>
            <a:endParaRPr lang="en-IE" dirty="0"/>
          </a:p>
          <a:p>
            <a:pPr marL="342900" lvl="1" indent="0">
              <a:buNone/>
            </a:pP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C879B-A113-461A-8892-D459649E8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2270" y="-50722"/>
            <a:ext cx="6500651" cy="51877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0E08FF-505C-430F-8B30-07E6CDBD78B4}"/>
              </a:ext>
            </a:extLst>
          </p:cNvPr>
          <p:cNvSpPr/>
          <p:nvPr/>
        </p:nvSpPr>
        <p:spPr>
          <a:xfrm>
            <a:off x="422038" y="1577340"/>
            <a:ext cx="1780232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sz="2100" dirty="0"/>
              <a:t>Each statement prints the same output.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239F4-EB5C-777F-81E5-4B92E8F4C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419D6-1B20-B8C5-6B3F-54AA677864E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C05799E-37DA-B4A0-C2B7-71D1BDE9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105156"/>
            <a:ext cx="2173928" cy="857250"/>
          </a:xfrm>
        </p:spPr>
        <p:txBody>
          <a:bodyPr/>
          <a:lstStyle/>
          <a:p>
            <a:r>
              <a:rPr lang="en-IE" b="1" dirty="0" err="1"/>
              <a:t>println</a:t>
            </a:r>
            <a:r>
              <a:rPr lang="en-IE" b="1" dirty="0"/>
              <a:t>()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B69018-3687-3781-76F6-43F20AF6DDD1}"/>
              </a:ext>
            </a:extLst>
          </p:cNvPr>
          <p:cNvCxnSpPr>
            <a:cxnSpLocks/>
          </p:cNvCxnSpPr>
          <p:nvPr/>
        </p:nvCxnSpPr>
        <p:spPr>
          <a:xfrm flipH="1">
            <a:off x="4920878" y="1428751"/>
            <a:ext cx="167282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F4556D-C041-FD40-9A27-0F5BDDB45670}"/>
              </a:ext>
            </a:extLst>
          </p:cNvPr>
          <p:cNvCxnSpPr>
            <a:cxnSpLocks/>
          </p:cNvCxnSpPr>
          <p:nvPr/>
        </p:nvCxnSpPr>
        <p:spPr>
          <a:xfrm flipH="1">
            <a:off x="4241174" y="2843784"/>
            <a:ext cx="1403784" cy="109651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162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" y="1514270"/>
            <a:ext cx="1714500" cy="14858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E" dirty="0"/>
              <a:t>We can use variables in the print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3275-6968-27DD-C097-640408B21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209EB-1F8A-62CE-2C5F-E91FF521F4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094CC5-1DF6-737B-503C-46B1D4E34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2271" y="-50722"/>
            <a:ext cx="6500648" cy="518771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9B16B65-965F-F7A8-495A-EAA54464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105156"/>
            <a:ext cx="2173928" cy="857250"/>
          </a:xfrm>
        </p:spPr>
        <p:txBody>
          <a:bodyPr/>
          <a:lstStyle/>
          <a:p>
            <a:r>
              <a:rPr lang="en-IE" b="1" dirty="0" err="1"/>
              <a:t>println</a:t>
            </a:r>
            <a:r>
              <a:rPr lang="en-IE" b="1" dirty="0"/>
              <a:t>()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2A7829-0EC8-80E9-EC16-1918401A8B93}"/>
              </a:ext>
            </a:extLst>
          </p:cNvPr>
          <p:cNvCxnSpPr>
            <a:cxnSpLocks/>
          </p:cNvCxnSpPr>
          <p:nvPr/>
        </p:nvCxnSpPr>
        <p:spPr>
          <a:xfrm flipH="1">
            <a:off x="5644958" y="1373887"/>
            <a:ext cx="167282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5B4EA1-1C9B-B72F-8351-0A2EFB0FFF7B}"/>
              </a:ext>
            </a:extLst>
          </p:cNvPr>
          <p:cNvCxnSpPr>
            <a:cxnSpLocks/>
          </p:cNvCxnSpPr>
          <p:nvPr/>
        </p:nvCxnSpPr>
        <p:spPr>
          <a:xfrm flipH="1">
            <a:off x="4241174" y="2843784"/>
            <a:ext cx="1403784" cy="109651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nut 3">
            <a:extLst>
              <a:ext uri="{FF2B5EF4-FFF2-40B4-BE49-F238E27FC236}">
                <a16:creationId xmlns:a16="http://schemas.microsoft.com/office/drawing/2014/main" id="{430E80F1-25B6-0243-373F-E17F36B7E716}"/>
              </a:ext>
            </a:extLst>
          </p:cNvPr>
          <p:cNvSpPr/>
          <p:nvPr/>
        </p:nvSpPr>
        <p:spPr>
          <a:xfrm>
            <a:off x="3863969" y="1121284"/>
            <a:ext cx="754410" cy="505206"/>
          </a:xfrm>
          <a:prstGeom prst="donut">
            <a:avLst>
              <a:gd name="adj" fmla="val 7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14" name="Donut 3">
            <a:extLst>
              <a:ext uri="{FF2B5EF4-FFF2-40B4-BE49-F238E27FC236}">
                <a16:creationId xmlns:a16="http://schemas.microsoft.com/office/drawing/2014/main" id="{07C0A552-5850-D091-AFD8-83CAC8862F37}"/>
              </a:ext>
            </a:extLst>
          </p:cNvPr>
          <p:cNvSpPr/>
          <p:nvPr/>
        </p:nvSpPr>
        <p:spPr>
          <a:xfrm>
            <a:off x="3099490" y="3903726"/>
            <a:ext cx="594686" cy="380619"/>
          </a:xfrm>
          <a:prstGeom prst="donut">
            <a:avLst>
              <a:gd name="adj" fmla="val 7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99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text() </a:t>
            </a:r>
            <a:r>
              <a:rPr lang="en-IE" dirty="0"/>
              <a:t>in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181536" cy="4299943"/>
          </a:xfrm>
        </p:spPr>
        <p:txBody>
          <a:bodyPr>
            <a:normAutofit/>
          </a:bodyPr>
          <a:lstStyle/>
          <a:p>
            <a:r>
              <a:rPr lang="en-IE" sz="2800" b="1" dirty="0"/>
              <a:t>text() </a:t>
            </a:r>
            <a:r>
              <a:rPr lang="en-IE" sz="2800" dirty="0"/>
              <a:t>is used to draw text on the display window.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567" y="1449073"/>
            <a:ext cx="3732731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rgbClr val="000000"/>
                </a:solidFill>
                <a:latin typeface="Monaco"/>
              </a:rPr>
              <a:t>textSize</a:t>
            </a:r>
            <a:r>
              <a:rPr lang="en-US" altLang="en-US" sz="1800" dirty="0">
                <a:solidFill>
                  <a:srgbClr val="000000"/>
                </a:solidFill>
                <a:latin typeface="Monaco"/>
              </a:rPr>
              <a:t>(32);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Monaco"/>
              </a:rPr>
              <a:t>text("word", 10, 30);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Monaco"/>
              </a:rPr>
              <a:t>fill(0, 102, 153);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Monaco"/>
              </a:rPr>
              <a:t>text("word", 10, 60);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Monaco"/>
              </a:rPr>
              <a:t>fill(0, 102, 153, 51);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monaco"/>
              </a:rPr>
              <a:t>text("word", 10, 90 );</a:t>
            </a:r>
            <a:r>
              <a:rPr lang="en-US" altLang="en-US" sz="600" b="1" dirty="0">
                <a:solidFill>
                  <a:schemeClr val="tx1"/>
                </a:solidFill>
              </a:rPr>
              <a:t> </a:t>
            </a:r>
            <a:endParaRPr lang="en-US" altLang="en-US" sz="45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8839" y="1017058"/>
            <a:ext cx="3091594" cy="345228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59148" y="2225702"/>
            <a:ext cx="88983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08180" y="3094084"/>
            <a:ext cx="167509" cy="382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394" y="3531075"/>
            <a:ext cx="1714500" cy="871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sz="1688" dirty="0"/>
              <a:t>Text to be written (also in String format)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143000" y="-40272"/>
            <a:ext cx="542853" cy="3555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68959" tIns="0" rIns="68580" bIns="146401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6858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05298" y="3687070"/>
            <a:ext cx="2075136" cy="611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sz="1688" dirty="0"/>
              <a:t>x, y co-ordinates on screen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3100302" y="3116554"/>
            <a:ext cx="355795" cy="495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9D77-427A-995C-C0CD-50ADD2E89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F273-E68F-C966-6B87-B9FC784548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2914808" y="3151776"/>
            <a:ext cx="0" cy="460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43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12788</TotalTime>
  <Words>2463</Words>
  <Application>Microsoft Macintosh PowerPoint</Application>
  <PresentationFormat>On-screen Show (16:9)</PresentationFormat>
  <Paragraphs>453</Paragraphs>
  <Slides>34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Arial Unicode MS</vt:lpstr>
      <vt:lpstr>Arial</vt:lpstr>
      <vt:lpstr>Avenir</vt:lpstr>
      <vt:lpstr>Calibri</vt:lpstr>
      <vt:lpstr>Helvetica</vt:lpstr>
      <vt:lpstr>Helvetica Light</vt:lpstr>
      <vt:lpstr>Helvetica Neue</vt:lpstr>
      <vt:lpstr>Helvetica Neue Light</vt:lpstr>
      <vt:lpstr>Helvetica Neue UltraLight</vt:lpstr>
      <vt:lpstr>monaco</vt:lpstr>
      <vt:lpstr>monaco</vt:lpstr>
      <vt:lpstr>Times New Roman</vt:lpstr>
      <vt:lpstr>Wingdings</vt:lpstr>
      <vt:lpstr>White</vt:lpstr>
      <vt:lpstr>Programming Fundamentals 1</vt:lpstr>
      <vt:lpstr>PowerPoint Presentation</vt:lpstr>
      <vt:lpstr>Agenda</vt:lpstr>
      <vt:lpstr>Use of println(), text() in Processing</vt:lpstr>
      <vt:lpstr>println() and text() in Processing</vt:lpstr>
      <vt:lpstr>println() and text() in Processing</vt:lpstr>
      <vt:lpstr>println()</vt:lpstr>
      <vt:lpstr>println()</vt:lpstr>
      <vt:lpstr>text() in processing</vt:lpstr>
      <vt:lpstr>Variable Scope</vt:lpstr>
      <vt:lpstr>Recap: Processing Example 3.8</vt:lpstr>
      <vt:lpstr>Recap: Processing Example 3.8</vt:lpstr>
      <vt:lpstr>Recap: Processing Example 3.8</vt:lpstr>
      <vt:lpstr>Processing Example 4.1</vt:lpstr>
      <vt:lpstr>Local Scope – diameter variable</vt:lpstr>
      <vt:lpstr>Local Scope – diameter variable</vt:lpstr>
      <vt:lpstr>Local variables – scope rules</vt:lpstr>
      <vt:lpstr>Local variables – scope rules</vt:lpstr>
      <vt:lpstr>Processing Example 4.2</vt:lpstr>
      <vt:lpstr>Processing Example 4.2</vt:lpstr>
      <vt:lpstr>Global variables – scope rules</vt:lpstr>
      <vt:lpstr>Processing Example 4.3</vt:lpstr>
      <vt:lpstr>Processing Example 4.3</vt:lpstr>
      <vt:lpstr>Processing Example 4.3</vt:lpstr>
      <vt:lpstr>Processing Example 4.3</vt:lpstr>
      <vt:lpstr>Processing Example 4.4</vt:lpstr>
      <vt:lpstr>Processing Example 4.4</vt:lpstr>
      <vt:lpstr>Compound Assignment Statements</vt:lpstr>
      <vt:lpstr>A note on i++</vt:lpstr>
      <vt:lpstr>Compound Assignment Statements</vt:lpstr>
      <vt:lpstr>Compound Assignment Statements</vt:lpstr>
      <vt:lpstr>Questions?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119</cp:revision>
  <dcterms:created xsi:type="dcterms:W3CDTF">2019-01-29T16:40:14Z</dcterms:created>
  <dcterms:modified xsi:type="dcterms:W3CDTF">2024-09-22T06:48:25Z</dcterms:modified>
</cp:coreProperties>
</file>