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65" r:id="rId3"/>
    <p:sldId id="346" r:id="rId4"/>
    <p:sldId id="341" r:id="rId5"/>
    <p:sldId id="363" r:id="rId6"/>
    <p:sldId id="372" r:id="rId7"/>
    <p:sldId id="370" r:id="rId8"/>
    <p:sldId id="391" r:id="rId9"/>
    <p:sldId id="373" r:id="rId10"/>
    <p:sldId id="469" r:id="rId11"/>
    <p:sldId id="468" r:id="rId12"/>
    <p:sldId id="364" r:id="rId13"/>
    <p:sldId id="382" r:id="rId14"/>
    <p:sldId id="383" r:id="rId15"/>
    <p:sldId id="384" r:id="rId16"/>
    <p:sldId id="386" r:id="rId17"/>
    <p:sldId id="395" r:id="rId18"/>
    <p:sldId id="387" r:id="rId19"/>
    <p:sldId id="390" r:id="rId20"/>
    <p:sldId id="393" r:id="rId21"/>
    <p:sldId id="273" r:id="rId22"/>
    <p:sldId id="306" r:id="rId23"/>
    <p:sldId id="298" r:id="rId24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8FF"/>
    <a:srgbClr val="1F33AB"/>
    <a:srgbClr val="84AEFF"/>
    <a:srgbClr val="0E9647"/>
    <a:srgbClr val="FDE111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98"/>
    <p:restoredTop sz="85442"/>
  </p:normalViewPr>
  <p:slideViewPr>
    <p:cSldViewPr snapToGrid="0" snapToObjects="1">
      <p:cViewPr varScale="1">
        <p:scale>
          <a:sx n="139" d="100"/>
          <a:sy n="139" d="100"/>
        </p:scale>
        <p:origin x="83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287012" rtl="0">
              <a:lnSpc>
                <a:spcPct val="125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dirty="0" err="1"/>
              <a:t>int</a:t>
            </a:r>
            <a:r>
              <a:rPr lang="en-IE" sz="1200" dirty="0"/>
              <a:t> </a:t>
            </a:r>
            <a:r>
              <a:rPr lang="en-IE" sz="1100" dirty="0" err="1"/>
              <a:t>yCoordinate</a:t>
            </a:r>
            <a:r>
              <a:rPr lang="en-IE" sz="1200" dirty="0"/>
              <a:t> = 60;</a:t>
            </a:r>
          </a:p>
          <a:p>
            <a:endParaRPr lang="en-IE" sz="1200" dirty="0"/>
          </a:p>
          <a:p>
            <a:r>
              <a:rPr lang="en-IE" sz="1200" dirty="0"/>
              <a:t>size(600, 300);</a:t>
            </a:r>
          </a:p>
          <a:p>
            <a:r>
              <a:rPr lang="en-IE" sz="1200" dirty="0"/>
              <a:t>background(102);</a:t>
            </a:r>
          </a:p>
          <a:p>
            <a:r>
              <a:rPr lang="en-IE" sz="1200" dirty="0"/>
              <a:t>fill(255);</a:t>
            </a:r>
          </a:p>
          <a:p>
            <a:r>
              <a:rPr lang="en-IE" sz="1200" dirty="0" err="1"/>
              <a:t>noStroke</a:t>
            </a:r>
            <a:r>
              <a:rPr lang="en-IE" sz="1200" dirty="0"/>
              <a:t>();</a:t>
            </a:r>
          </a:p>
          <a:p>
            <a:endParaRPr lang="en-IE" sz="1200" dirty="0"/>
          </a:p>
          <a:p>
            <a:r>
              <a:rPr lang="en-IE" sz="1200" dirty="0" err="1"/>
              <a:t>int</a:t>
            </a:r>
            <a:r>
              <a:rPr lang="en-IE" sz="1200" dirty="0"/>
              <a:t> </a:t>
            </a:r>
            <a:r>
              <a:rPr lang="en-IE" sz="1200" dirty="0" err="1"/>
              <a:t>i</a:t>
            </a:r>
            <a:r>
              <a:rPr lang="en-IE" sz="1200" dirty="0"/>
              <a:t> = 0; </a:t>
            </a:r>
          </a:p>
          <a:p>
            <a:r>
              <a:rPr lang="en-IE" sz="1200" dirty="0"/>
              <a:t>while(</a:t>
            </a:r>
            <a:r>
              <a:rPr lang="en-IE" sz="1200" dirty="0" err="1"/>
              <a:t>i</a:t>
            </a:r>
            <a:r>
              <a:rPr lang="en-IE" sz="1200" dirty="0"/>
              <a:t> &lt; 4)</a:t>
            </a:r>
          </a:p>
          <a:p>
            <a:r>
              <a:rPr lang="en-IE" sz="1200" dirty="0"/>
              <a:t>{</a:t>
            </a:r>
          </a:p>
          <a:p>
            <a:r>
              <a:rPr lang="en-IE" sz="1200" dirty="0"/>
              <a:t>    </a:t>
            </a:r>
            <a:r>
              <a:rPr lang="en-IE" sz="1200" dirty="0" err="1"/>
              <a:t>rect</a:t>
            </a:r>
            <a:r>
              <a:rPr lang="en-IE" sz="1200" dirty="0"/>
              <a:t>(50, </a:t>
            </a:r>
            <a:r>
              <a:rPr lang="en-IE" sz="1200" dirty="0" err="1"/>
              <a:t>yCoordinate</a:t>
            </a:r>
            <a:r>
              <a:rPr lang="en-IE" sz="1200" dirty="0"/>
              <a:t>, 500, 10);</a:t>
            </a:r>
          </a:p>
          <a:p>
            <a:r>
              <a:rPr lang="en-IE" sz="1200" dirty="0"/>
              <a:t>    </a:t>
            </a:r>
            <a:r>
              <a:rPr lang="en-IE" sz="1200" dirty="0" err="1"/>
              <a:t>yCoordinate</a:t>
            </a:r>
            <a:r>
              <a:rPr lang="en-IE" sz="1200" dirty="0"/>
              <a:t> += 20;</a:t>
            </a:r>
          </a:p>
          <a:p>
            <a:r>
              <a:rPr lang="en-IE" sz="1200" dirty="0"/>
              <a:t>    </a:t>
            </a:r>
            <a:r>
              <a:rPr lang="en-IE" sz="1200" dirty="0" err="1"/>
              <a:t>i</a:t>
            </a:r>
            <a:r>
              <a:rPr lang="en-IE" sz="1200" dirty="0"/>
              <a:t>++;</a:t>
            </a:r>
          </a:p>
          <a:p>
            <a:r>
              <a:rPr lang="en-IE" sz="1200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004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dirty="0" err="1"/>
              <a:t>int</a:t>
            </a:r>
            <a:r>
              <a:rPr lang="en-IE" sz="1200" dirty="0"/>
              <a:t> </a:t>
            </a:r>
            <a:r>
              <a:rPr lang="en-IE" sz="1100" dirty="0" err="1"/>
              <a:t>yCoordinate</a:t>
            </a:r>
            <a:r>
              <a:rPr lang="en-IE" sz="1200" dirty="0"/>
              <a:t> = 60;</a:t>
            </a:r>
          </a:p>
          <a:p>
            <a:endParaRPr lang="en-IE" sz="1200" dirty="0"/>
          </a:p>
          <a:p>
            <a:r>
              <a:rPr lang="en-IE" sz="1200" dirty="0"/>
              <a:t>size(600, 300);</a:t>
            </a:r>
          </a:p>
          <a:p>
            <a:r>
              <a:rPr lang="en-IE" sz="1200" dirty="0"/>
              <a:t>background(102);</a:t>
            </a:r>
          </a:p>
          <a:p>
            <a:r>
              <a:rPr lang="en-IE" sz="1200" dirty="0"/>
              <a:t>fill(255);</a:t>
            </a:r>
          </a:p>
          <a:p>
            <a:r>
              <a:rPr lang="en-IE" sz="1200" dirty="0" err="1"/>
              <a:t>noStroke</a:t>
            </a:r>
            <a:r>
              <a:rPr lang="en-IE" sz="1200" dirty="0"/>
              <a:t>();</a:t>
            </a:r>
          </a:p>
          <a:p>
            <a:endParaRPr lang="en-IE" sz="1200" dirty="0"/>
          </a:p>
          <a:p>
            <a:r>
              <a:rPr lang="en-IE" sz="1200" dirty="0" err="1"/>
              <a:t>int</a:t>
            </a:r>
            <a:r>
              <a:rPr lang="en-IE" sz="1200" dirty="0"/>
              <a:t> </a:t>
            </a:r>
            <a:r>
              <a:rPr lang="en-IE" sz="1200" dirty="0" err="1"/>
              <a:t>i</a:t>
            </a:r>
            <a:r>
              <a:rPr lang="en-IE" sz="1200" dirty="0"/>
              <a:t> = 0; </a:t>
            </a:r>
          </a:p>
          <a:p>
            <a:r>
              <a:rPr lang="en-IE" sz="1200" dirty="0"/>
              <a:t>while(</a:t>
            </a:r>
            <a:r>
              <a:rPr lang="en-IE" sz="1200" dirty="0" err="1"/>
              <a:t>i</a:t>
            </a:r>
            <a:r>
              <a:rPr lang="en-IE" sz="1200" dirty="0"/>
              <a:t> &lt; 4)</a:t>
            </a:r>
          </a:p>
          <a:p>
            <a:r>
              <a:rPr lang="en-IE" sz="1200" dirty="0"/>
              <a:t>{</a:t>
            </a:r>
          </a:p>
          <a:p>
            <a:r>
              <a:rPr lang="en-IE" sz="1200" dirty="0"/>
              <a:t>    </a:t>
            </a:r>
            <a:r>
              <a:rPr lang="en-IE" sz="1200" dirty="0" err="1"/>
              <a:t>rect</a:t>
            </a:r>
            <a:r>
              <a:rPr lang="en-IE" sz="1200" dirty="0"/>
              <a:t>(50, </a:t>
            </a:r>
            <a:r>
              <a:rPr lang="en-IE" sz="1200" dirty="0" err="1"/>
              <a:t>yCoordinate</a:t>
            </a:r>
            <a:r>
              <a:rPr lang="en-IE" sz="1200" dirty="0"/>
              <a:t>, 500, 10);</a:t>
            </a:r>
          </a:p>
          <a:p>
            <a:r>
              <a:rPr lang="en-IE" sz="1200" dirty="0"/>
              <a:t>    </a:t>
            </a:r>
            <a:r>
              <a:rPr lang="en-IE" sz="1200" dirty="0" err="1"/>
              <a:t>yCoordinate</a:t>
            </a:r>
            <a:r>
              <a:rPr lang="en-IE" sz="1200" dirty="0"/>
              <a:t> += 20;</a:t>
            </a:r>
          </a:p>
          <a:p>
            <a:r>
              <a:rPr lang="en-IE" sz="1200" dirty="0"/>
              <a:t>    </a:t>
            </a:r>
            <a:r>
              <a:rPr lang="en-IE" sz="1200" dirty="0" err="1"/>
              <a:t>i</a:t>
            </a:r>
            <a:r>
              <a:rPr lang="en-IE" sz="1200" dirty="0"/>
              <a:t>++;</a:t>
            </a:r>
          </a:p>
          <a:p>
            <a:r>
              <a:rPr lang="en-IE" sz="1200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6402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dirty="0"/>
              <a:t>size(600, 300);</a:t>
            </a:r>
          </a:p>
          <a:p>
            <a:r>
              <a:rPr lang="en-IE" sz="1200" dirty="0"/>
              <a:t>background(102);</a:t>
            </a:r>
          </a:p>
          <a:p>
            <a:r>
              <a:rPr lang="en-IE" sz="1200" dirty="0"/>
              <a:t>fill(255);</a:t>
            </a:r>
          </a:p>
          <a:p>
            <a:r>
              <a:rPr lang="en-IE" sz="1200" dirty="0" err="1"/>
              <a:t>noStroke</a:t>
            </a:r>
            <a:r>
              <a:rPr lang="en-IE" sz="1200" dirty="0"/>
              <a:t>();</a:t>
            </a:r>
          </a:p>
          <a:p>
            <a:endParaRPr lang="en-IE" sz="1200" dirty="0"/>
          </a:p>
          <a:p>
            <a:r>
              <a:rPr lang="en-IE" sz="1200" dirty="0" err="1"/>
              <a:t>int</a:t>
            </a:r>
            <a:r>
              <a:rPr lang="en-IE" sz="1200" dirty="0"/>
              <a:t> </a:t>
            </a:r>
            <a:r>
              <a:rPr lang="en-IE" sz="1200" dirty="0" err="1"/>
              <a:t>i</a:t>
            </a:r>
            <a:r>
              <a:rPr lang="en-IE" sz="1200" dirty="0"/>
              <a:t> = 60; </a:t>
            </a:r>
          </a:p>
          <a:p>
            <a:r>
              <a:rPr lang="en-IE" sz="1200" dirty="0"/>
              <a:t>while(</a:t>
            </a:r>
            <a:r>
              <a:rPr lang="en-IE" sz="1200" dirty="0" err="1"/>
              <a:t>i</a:t>
            </a:r>
            <a:r>
              <a:rPr lang="en-IE" sz="1200" dirty="0"/>
              <a:t>  &lt;= 120)</a:t>
            </a:r>
          </a:p>
          <a:p>
            <a:r>
              <a:rPr lang="en-IE" sz="1200" dirty="0"/>
              <a:t>{</a:t>
            </a:r>
          </a:p>
          <a:p>
            <a:r>
              <a:rPr lang="en-IE" sz="1200" dirty="0"/>
              <a:t>    </a:t>
            </a:r>
            <a:r>
              <a:rPr lang="en-IE" sz="1200" dirty="0" err="1"/>
              <a:t>rect</a:t>
            </a:r>
            <a:r>
              <a:rPr lang="en-IE" sz="1200" dirty="0"/>
              <a:t>(50, </a:t>
            </a:r>
            <a:r>
              <a:rPr lang="en-IE" sz="1200" dirty="0" err="1"/>
              <a:t>i</a:t>
            </a:r>
            <a:r>
              <a:rPr lang="en-IE" sz="1200" dirty="0"/>
              <a:t>, 500, 10);</a:t>
            </a:r>
          </a:p>
          <a:p>
            <a:r>
              <a:rPr lang="en-IE" sz="1200" dirty="0"/>
              <a:t>    </a:t>
            </a:r>
            <a:r>
              <a:rPr lang="en-IE" sz="1200" dirty="0" err="1"/>
              <a:t>i</a:t>
            </a:r>
            <a:r>
              <a:rPr lang="en-IE" sz="1200" dirty="0"/>
              <a:t> += 20;</a:t>
            </a:r>
          </a:p>
          <a:p>
            <a:r>
              <a:rPr lang="en-IE" sz="1200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802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Objects First with Java</a:t>
            </a:r>
          </a:p>
        </p:txBody>
      </p:sp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762EAF62-C546-4744-BC24-2CCA716ACD46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28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Objects First with Java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F5C823C-3053-4D97-8BDB-829229CD9DB8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0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Objects First with Java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F5C823C-3053-4D97-8BDB-829229CD9DB8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8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Objects First with Java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F5C823C-3053-4D97-8BDB-829229CD9DB8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We add 20 because its 10 for the height</a:t>
            </a:r>
            <a:r>
              <a:rPr lang="en-US" altLang="en-US" baseline="0" dirty="0"/>
              <a:t> of the rectangle +10 for the gap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126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Objects First with Java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F5C823C-3053-4D97-8BDB-829229CD9DB8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We add 20 because its 10 for the height</a:t>
            </a:r>
            <a:r>
              <a:rPr lang="en-US" altLang="en-US" baseline="0" dirty="0"/>
              <a:t> of the rectangle +10 for the gap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326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00790-568A-44AB-A948-643E31985A48}" type="slidenum">
              <a:rPr lang="en-GB"/>
              <a:pPr/>
              <a:t>13</a:t>
            </a:fld>
            <a:endParaRPr lang="en-GB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6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Objects First with Java</a:t>
            </a:r>
          </a:p>
        </p:txBody>
      </p:sp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96C53C0E-6DE2-48FF-AFC8-5B6F7D1351EB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The “update the LCV” should always update it so that the Boolean condition will eventually evaluation to false. </a:t>
            </a:r>
          </a:p>
        </p:txBody>
      </p:sp>
    </p:spTree>
    <p:extLst>
      <p:ext uri="{BB962C8B-B14F-4D97-AF65-F5344CB8AC3E}">
        <p14:creationId xmlns:p14="http://schemas.microsoft.com/office/powerpoint/2010/main" val="396799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206F4-4E20-479E-ABC0-0EB3661565C0}" type="slidenum">
              <a:rPr lang="en-GB"/>
              <a:pPr/>
              <a:t>15</a:t>
            </a:fld>
            <a:endParaRPr lang="en-GB"/>
          </a:p>
        </p:txBody>
      </p:sp>
      <p:sp>
        <p:nvSpPr>
          <p:cNvPr id="160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613319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4970252" y="3114062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4963941" y="2144699"/>
            <a:ext cx="3954521" cy="1046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IE" sz="1800" b="1" i="0" baseline="0" dirty="0"/>
              <a:t>Mr. 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  <a:br>
              <a:rPr lang="en-IE" sz="1600" b="1" i="0" baseline="0" dirty="0"/>
            </a:br>
            <a:r>
              <a:rPr lang="en-IE" sz="1800" dirty="0" err="1">
                <a:solidFill>
                  <a:schemeClr val="tx1"/>
                </a:solidFill>
              </a:rPr>
              <a:t>Dr.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Siobhán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Drohan</a:t>
            </a:r>
            <a:endParaRPr lang="en-IE" sz="1800" dirty="0">
              <a:solidFill>
                <a:schemeClr val="tx1"/>
              </a:solidFill>
            </a:endParaRPr>
          </a:p>
          <a:p>
            <a:pPr algn="l"/>
            <a:r>
              <a:rPr lang="en-IE" sz="1800" dirty="0">
                <a:solidFill>
                  <a:schemeClr val="tx1"/>
                </a:solidFill>
              </a:rPr>
              <a:t>Ms. Mairead Meagher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Programming Fundamentals 1</a:t>
            </a:r>
          </a:p>
        </p:txBody>
      </p:sp>
    </p:spTree>
    <p:extLst>
      <p:ext uri="{BB962C8B-B14F-4D97-AF65-F5344CB8AC3E}">
        <p14:creationId xmlns:p14="http://schemas.microsoft.com/office/powerpoint/2010/main" val="31244221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 baseline="0"/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368FF"/>
              </a:buClr>
              <a:defRPr/>
            </a:lvl1pPr>
            <a:lvl2pPr>
              <a:buClr>
                <a:srgbClr val="0368FF"/>
              </a:buClr>
              <a:defRPr/>
            </a:lvl2pPr>
            <a:lvl3pPr>
              <a:buClr>
                <a:srgbClr val="0368FF"/>
              </a:buClr>
              <a:defRPr/>
            </a:lvl3pPr>
            <a:lvl4pPr>
              <a:buClr>
                <a:srgbClr val="0368FF"/>
              </a:buClr>
              <a:defRPr/>
            </a:lvl4pPr>
            <a:lvl5pPr>
              <a:buClr>
                <a:srgbClr val="0368FF"/>
              </a:buClr>
              <a:defRPr/>
            </a:lvl5pPr>
          </a:lstStyle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E51DA-9AF5-F835-204E-B5376FB7A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6552-8ABC-2684-8EA3-A12C826F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C3EAD-3ACD-68D9-A159-986D3E0E55D6}"/>
              </a:ext>
            </a:extLst>
          </p:cNvPr>
          <p:cNvSpPr/>
          <p:nvPr userDrawn="1"/>
        </p:nvSpPr>
        <p:spPr>
          <a:xfrm>
            <a:off x="375385" y="683393"/>
            <a:ext cx="7324826" cy="32725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451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8585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4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366737" rtl="0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5401" y="55577"/>
            <a:ext cx="525609" cy="5256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68" r:id="rId3"/>
    <p:sldLayoutId id="2147483669" r:id="rId4"/>
    <p:sldLayoutId id="2147483670" r:id="rId5"/>
  </p:sldLayoutIdLst>
  <p:transition spd="med"/>
  <p:hf hdr="0" dt="0"/>
  <p:txStyles>
    <p:titleStyle>
      <a:lvl1pPr>
        <a:defRPr sz="28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A5DAE-8FD5-49CE-E28B-6EDA2BB1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47" y="1010648"/>
            <a:ext cx="7893844" cy="1077818"/>
          </a:xfrm>
        </p:spPr>
        <p:txBody>
          <a:bodyPr/>
          <a:lstStyle/>
          <a:p>
            <a:pPr algn="r" defTabSz="366688" rtl="0"/>
            <a:r>
              <a:rPr lang="en-US" sz="3200" dirty="0"/>
              <a:t>Programming Fundamentals 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 of loop</a:t>
            </a: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536" y="877824"/>
            <a:ext cx="8026088" cy="38290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Draw a rectangle 4 times that has a gap of 10 pixels between each one.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With a loop:</a:t>
            </a:r>
          </a:p>
          <a:p>
            <a:pPr lvl="5">
              <a:lnSpc>
                <a:spcPct val="90000"/>
              </a:lnSpc>
            </a:pPr>
            <a:endParaRPr lang="en-US" altLang="en-US" sz="1050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do this 4 times </a:t>
            </a:r>
            <a:br>
              <a:rPr lang="en-US" altLang="en-US" dirty="0"/>
            </a:br>
            <a:r>
              <a:rPr lang="en-US" altLang="en-US" dirty="0"/>
              <a:t>(adding 20 onto the </a:t>
            </a:r>
            <a:br>
              <a:rPr lang="en-US" altLang="en-US" dirty="0"/>
            </a:br>
            <a:r>
              <a:rPr lang="en-US" altLang="en-US" dirty="0" err="1"/>
              <a:t>yCoordinate</a:t>
            </a:r>
            <a:r>
              <a:rPr lang="en-US" altLang="en-US" dirty="0"/>
              <a:t> variable </a:t>
            </a:r>
            <a:br>
              <a:rPr lang="en-US" altLang="en-US" dirty="0"/>
            </a:br>
            <a:r>
              <a:rPr lang="en-US" altLang="en-US" dirty="0"/>
              <a:t>each time). </a:t>
            </a:r>
          </a:p>
          <a:p>
            <a:pPr lvl="1">
              <a:lnSpc>
                <a:spcPct val="90000"/>
              </a:lnSpc>
            </a:pPr>
            <a:endParaRPr lang="en-US" altLang="en-US" sz="825" dirty="0"/>
          </a:p>
          <a:p>
            <a:pPr lvl="1">
              <a:lnSpc>
                <a:spcPct val="90000"/>
              </a:lnSpc>
              <a:buNone/>
            </a:pPr>
            <a:r>
              <a:rPr lang="en-IE" dirty="0"/>
              <a:t>		</a:t>
            </a:r>
            <a:r>
              <a:rPr lang="en-IE" b="1" dirty="0" err="1"/>
              <a:t>rect</a:t>
            </a:r>
            <a:r>
              <a:rPr lang="en-IE" b="1" dirty="0"/>
              <a:t>(50, </a:t>
            </a:r>
            <a:r>
              <a:rPr lang="en-IE" b="1" dirty="0" err="1">
                <a:solidFill>
                  <a:srgbClr val="FF0000"/>
                </a:solidFill>
              </a:rPr>
              <a:t>yCoordinate</a:t>
            </a:r>
            <a:r>
              <a:rPr lang="en-IE" b="1" dirty="0">
                <a:solidFill>
                  <a:srgbClr val="FF0000"/>
                </a:solidFill>
              </a:rPr>
              <a:t>,</a:t>
            </a:r>
            <a:r>
              <a:rPr lang="en-IE" b="1" dirty="0"/>
              <a:t> 500, 10);</a:t>
            </a:r>
          </a:p>
          <a:p>
            <a:pPr lvl="1">
              <a:lnSpc>
                <a:spcPct val="90000"/>
              </a:lnSpc>
              <a:buNone/>
            </a:pPr>
            <a:endParaRPr lang="en-IE" b="1" i="1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E853B-CD4A-0CE7-0F50-EC963C341645}"/>
              </a:ext>
            </a:extLst>
          </p:cNvPr>
          <p:cNvSpPr txBox="1"/>
          <p:nvPr/>
        </p:nvSpPr>
        <p:spPr>
          <a:xfrm>
            <a:off x="4939066" y="1945362"/>
            <a:ext cx="3090672" cy="1963807"/>
          </a:xfrm>
          <a:prstGeom prst="rect">
            <a:avLst/>
          </a:prstGeom>
          <a:solidFill>
            <a:srgbClr val="84AEFF"/>
          </a:solidFill>
          <a:ln w="25400" cap="flat">
            <a:solidFill>
              <a:srgbClr val="1F33AB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anchor="ctr">
            <a:spAutoFit/>
          </a:bodyPr>
          <a:lstStyle/>
          <a:p>
            <a:pPr lvl="2">
              <a:lnSpc>
                <a:spcPct val="90000"/>
              </a:lnSpc>
            </a:pPr>
            <a:r>
              <a:rPr lang="en-IE" b="1" i="1" dirty="0">
                <a:solidFill>
                  <a:schemeClr val="bg1"/>
                </a:solidFill>
              </a:rPr>
              <a:t>We will learn a little more about</a:t>
            </a:r>
            <a:br>
              <a:rPr lang="en-IE" b="1" i="1" dirty="0">
                <a:solidFill>
                  <a:schemeClr val="bg1"/>
                </a:solidFill>
              </a:rPr>
            </a:br>
            <a:r>
              <a:rPr lang="en-IE" b="1" i="1" dirty="0">
                <a:solidFill>
                  <a:schemeClr val="bg1"/>
                </a:solidFill>
              </a:rPr>
              <a:t>loops and then we will write the</a:t>
            </a:r>
            <a:br>
              <a:rPr lang="en-IE" b="1" i="1" dirty="0">
                <a:solidFill>
                  <a:schemeClr val="bg1"/>
                </a:solidFill>
              </a:rPr>
            </a:br>
            <a:r>
              <a:rPr lang="en-IE" b="1" i="1" dirty="0">
                <a:solidFill>
                  <a:schemeClr val="bg1"/>
                </a:solidFill>
              </a:rPr>
              <a:t>code to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786318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964" y="511445"/>
            <a:ext cx="5148072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Use of loops (while loops)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8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Loops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3200" dirty="0"/>
              <a:t>There are three types of loop in (Java) programming:</a:t>
            </a:r>
          </a:p>
          <a:p>
            <a:endParaRPr lang="en-IE" sz="3200" dirty="0"/>
          </a:p>
          <a:p>
            <a:pPr lvl="1"/>
            <a:r>
              <a:rPr lang="en-IE" sz="3200" b="1" dirty="0">
                <a:solidFill>
                  <a:srgbClr val="0368FF"/>
                </a:solidFill>
              </a:rPr>
              <a:t>while</a:t>
            </a:r>
            <a:r>
              <a:rPr lang="en-IE" sz="3200" dirty="0"/>
              <a:t> loops</a:t>
            </a:r>
          </a:p>
          <a:p>
            <a:pPr lvl="1"/>
            <a:r>
              <a:rPr lang="en-IE" sz="3200" b="1" dirty="0">
                <a:solidFill>
                  <a:srgbClr val="0368FF"/>
                </a:solidFill>
              </a:rPr>
              <a:t>for</a:t>
            </a:r>
            <a:r>
              <a:rPr lang="en-IE" sz="3200" dirty="0"/>
              <a:t> loops</a:t>
            </a:r>
          </a:p>
          <a:p>
            <a:pPr lvl="1"/>
            <a:r>
              <a:rPr lang="en-IE" sz="3200" b="1" dirty="0">
                <a:solidFill>
                  <a:srgbClr val="0368FF"/>
                </a:solidFill>
              </a:rPr>
              <a:t>do while</a:t>
            </a:r>
            <a:r>
              <a:rPr lang="en-IE" sz="3200" dirty="0">
                <a:solidFill>
                  <a:srgbClr val="0368FF"/>
                </a:solidFill>
              </a:rPr>
              <a:t> </a:t>
            </a:r>
            <a:r>
              <a:rPr lang="en-IE" sz="3200" dirty="0"/>
              <a:t>loops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87448490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 </a:t>
            </a:r>
            <a:r>
              <a:rPr lang="en-US" dirty="0"/>
              <a:t>pseudo code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723859" y="1661699"/>
            <a:ext cx="267205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/>
              <a:t>while(</a:t>
            </a:r>
            <a:r>
              <a:rPr lang="en-US" sz="2000" b="1" i="1" dirty="0"/>
              <a:t>loop condition</a:t>
            </a:r>
            <a:r>
              <a:rPr lang="en-US" sz="2000" b="1" dirty="0"/>
              <a:t>) {</a:t>
            </a:r>
          </a:p>
          <a:p>
            <a:pPr algn="l">
              <a:spcBef>
                <a:spcPct val="50000"/>
              </a:spcBef>
            </a:pPr>
            <a:r>
              <a:rPr lang="en-US" sz="2000" b="1" i="1" dirty="0"/>
              <a:t>	loop body</a:t>
            </a:r>
            <a:br>
              <a:rPr lang="en-US" sz="2000" b="1" i="1" dirty="0"/>
            </a:br>
            <a:r>
              <a:rPr lang="en-US" sz="2000" b="1" dirty="0"/>
              <a:t>} 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755375" y="4125516"/>
            <a:ext cx="5795177" cy="3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88" dirty="0">
                <a:latin typeface="Trebuchet MS" pitchFamily="-32" charset="0"/>
              </a:rPr>
              <a:t>while we wish to continue, do the things in the </a:t>
            </a:r>
            <a:r>
              <a:rPr lang="en-US" sz="1688" b="1" dirty="0">
                <a:latin typeface="Trebuchet MS" pitchFamily="-32" charset="0"/>
              </a:rPr>
              <a:t>loop body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6315077" y="1220549"/>
            <a:ext cx="1924812" cy="342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88" dirty="0" err="1">
                <a:solidFill>
                  <a:srgbClr val="FF0000"/>
                </a:solidFill>
                <a:latin typeface="Trebuchet MS" pitchFamily="-32" charset="0"/>
              </a:rPr>
              <a:t>boolean</a:t>
            </a:r>
            <a:r>
              <a:rPr lang="en-US" sz="1688" dirty="0">
                <a:solidFill>
                  <a:srgbClr val="0368FF"/>
                </a:solidFill>
                <a:latin typeface="Trebuchet MS" pitchFamily="-32" charset="0"/>
              </a:rPr>
              <a:t> condition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5248656" y="1463437"/>
            <a:ext cx="931311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66737" rtl="0"/>
            <a:endParaRPr lang="en-IE" sz="1688" dirty="0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685800" y="1187193"/>
            <a:ext cx="1428750" cy="342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88" b="1" dirty="0">
                <a:solidFill>
                  <a:srgbClr val="FF0000"/>
                </a:solidFill>
              </a:rPr>
              <a:t>while</a:t>
            </a:r>
            <a:r>
              <a:rPr lang="en-US" sz="1688" dirty="0">
                <a:solidFill>
                  <a:srgbClr val="0368FF"/>
                </a:solidFill>
                <a:latin typeface="Times New Roman" pitchFamily="-32" charset="0"/>
              </a:rPr>
              <a:t> </a:t>
            </a:r>
            <a:r>
              <a:rPr lang="en-US" sz="1688" dirty="0">
                <a:solidFill>
                  <a:srgbClr val="0368FF"/>
                </a:solidFill>
                <a:latin typeface="Trebuchet MS" pitchFamily="-32" charset="0"/>
              </a:rPr>
              <a:t>keyword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2208437" y="1434165"/>
            <a:ext cx="685800" cy="2857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66737" rtl="0"/>
            <a:endParaRPr lang="en-IE" sz="1688" dirty="0"/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5439303" y="2385087"/>
            <a:ext cx="2779776" cy="342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88" dirty="0">
                <a:solidFill>
                  <a:srgbClr val="0368FF"/>
                </a:solidFill>
                <a:latin typeface="Trebuchet MS" pitchFamily="-32" charset="0"/>
              </a:rPr>
              <a:t>Statements to be repeated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4572000" y="2595399"/>
            <a:ext cx="742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66737" rtl="0"/>
            <a:endParaRPr lang="en-IE" sz="1688"/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1845755" y="3730335"/>
            <a:ext cx="5614415" cy="38954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1688" dirty="0">
                <a:solidFill>
                  <a:srgbClr val="0368FF"/>
                </a:solidFill>
                <a:latin typeface="Trebuchet MS" pitchFamily="-32" charset="0"/>
              </a:rPr>
              <a:t>Pseudo-code expression of the actions of a while loop</a:t>
            </a: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2624421" y="946222"/>
            <a:ext cx="3067439" cy="2857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88" dirty="0">
                <a:solidFill>
                  <a:srgbClr val="0368FF"/>
                </a:solidFill>
                <a:latin typeface="Trebuchet MS" pitchFamily="-32" charset="0"/>
              </a:rPr>
              <a:t>General form of a while loop</a:t>
            </a:r>
          </a:p>
        </p:txBody>
      </p:sp>
      <p:sp>
        <p:nvSpPr>
          <p:cNvPr id="18457" name="AutoShape 25"/>
          <p:cNvSpPr>
            <a:spLocks noChangeArrowheads="1"/>
          </p:cNvSpPr>
          <p:nvPr/>
        </p:nvSpPr>
        <p:spPr bwMode="auto">
          <a:xfrm flipH="1" flipV="1">
            <a:off x="1977390" y="1719072"/>
            <a:ext cx="742950" cy="976143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366737" rtl="0"/>
            <a:endParaRPr lang="en-IE" sz="1688"/>
          </a:p>
        </p:txBody>
      </p:sp>
    </p:spTree>
    <p:extLst>
      <p:ext uri="{BB962C8B-B14F-4D97-AF65-F5344CB8AC3E}">
        <p14:creationId xmlns:p14="http://schemas.microsoft.com/office/powerpoint/2010/main" val="604770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9" grpId="0" animBg="1"/>
      <p:bldP spid="18440" grpId="0" animBg="1"/>
      <p:bldP spid="18442" grpId="0" animBg="1"/>
      <p:bldP spid="18443" grpId="0" animBg="1"/>
      <p:bldP spid="18445" grpId="0" animBg="1"/>
      <p:bldP spid="18446" grpId="0" animBg="1"/>
      <p:bldP spid="184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Construction of while loop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09" y="1021378"/>
            <a:ext cx="7045452" cy="2800350"/>
          </a:xfrm>
          <a:ln w="50800">
            <a:solidFill>
              <a:srgbClr val="0368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ea typeface="MS PGothic" pitchFamily="34" charset="-128"/>
              </a:rPr>
              <a:t>  </a:t>
            </a:r>
            <a:r>
              <a:rPr lang="en-US" altLang="en-US" dirty="0">
                <a:solidFill>
                  <a:srgbClr val="0368FF"/>
                </a:solidFill>
                <a:ea typeface="MS PGothic" pitchFamily="34" charset="-128"/>
              </a:rPr>
              <a:t>Declare </a:t>
            </a:r>
            <a:r>
              <a:rPr lang="en-US" altLang="en-US" b="1" dirty="0">
                <a:solidFill>
                  <a:srgbClr val="0368FF"/>
                </a:solidFill>
                <a:ea typeface="MS PGothic" pitchFamily="34" charset="-128"/>
              </a:rPr>
              <a:t>and</a:t>
            </a:r>
            <a:r>
              <a:rPr lang="en-US" altLang="en-US" dirty="0">
                <a:solidFill>
                  <a:srgbClr val="0368FF"/>
                </a:solidFill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0368FF"/>
                </a:solidFill>
                <a:ea typeface="MS PGothic" pitchFamily="34" charset="-128"/>
              </a:rPr>
              <a:t>initialise</a:t>
            </a:r>
            <a:r>
              <a:rPr lang="en-US" altLang="en-US" dirty="0">
                <a:solidFill>
                  <a:srgbClr val="0368FF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ea typeface="MS PGothic" pitchFamily="34" charset="-128"/>
              </a:rPr>
              <a:t>loop control variable (LCV)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ea typeface="MS PGothic" pitchFamily="34" charset="-128"/>
              </a:rPr>
              <a:t>  </a:t>
            </a:r>
            <a:r>
              <a:rPr lang="en-US" altLang="en-US" dirty="0">
                <a:solidFill>
                  <a:srgbClr val="0368FF"/>
                </a:solidFill>
                <a:ea typeface="MS PGothic" pitchFamily="34" charset="-128"/>
              </a:rPr>
              <a:t>while(</a:t>
            </a:r>
            <a:r>
              <a:rPr lang="en-US" altLang="en-US" dirty="0" err="1">
                <a:solidFill>
                  <a:srgbClr val="0368FF"/>
                </a:solidFill>
                <a:ea typeface="MS PGothic" pitchFamily="34" charset="-128"/>
              </a:rPr>
              <a:t>boolean</a:t>
            </a:r>
            <a:r>
              <a:rPr lang="en-US" altLang="en-US" dirty="0">
                <a:solidFill>
                  <a:srgbClr val="0368FF"/>
                </a:solidFill>
                <a:ea typeface="MS PGothic" pitchFamily="34" charset="-128"/>
              </a:rPr>
              <a:t> condition based on LCV is true)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368FF"/>
                </a:solidFill>
                <a:ea typeface="MS PGothic" pitchFamily="34" charset="-128"/>
              </a:rPr>
              <a:t>  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368FF"/>
                </a:solidFill>
                <a:ea typeface="MS PGothic" pitchFamily="34" charset="-128"/>
              </a:rPr>
              <a:t>         “</a:t>
            </a:r>
            <a:r>
              <a:rPr lang="en-US" altLang="ja-JP" dirty="0">
                <a:solidFill>
                  <a:srgbClr val="0368FF"/>
                </a:solidFill>
              </a:rPr>
              <a:t>do the job to be repeated</a:t>
            </a:r>
            <a:r>
              <a:rPr lang="en-US" altLang="en-US" dirty="0">
                <a:solidFill>
                  <a:srgbClr val="0368FF"/>
                </a:solidFill>
                <a:ea typeface="MS PGothic" pitchFamily="34" charset="-128"/>
              </a:rPr>
              <a:t>”</a:t>
            </a:r>
            <a:endParaRPr lang="en-US" altLang="ja-JP" dirty="0">
              <a:solidFill>
                <a:srgbClr val="0368FF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368FF"/>
                </a:solidFill>
                <a:ea typeface="MS PGothic" pitchFamily="34" charset="-128"/>
              </a:rPr>
              <a:t>         “update the LCV”</a:t>
            </a:r>
            <a:endParaRPr lang="en-US" altLang="ja-JP" dirty="0">
              <a:solidFill>
                <a:srgbClr val="0368FF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368FF"/>
                </a:solidFill>
                <a:ea typeface="MS PGothic" pitchFamily="34" charset="-128"/>
              </a:rPr>
              <a:t>  }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7956261" y="4376909"/>
            <a:ext cx="184731" cy="35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endParaRPr lang="en-US" altLang="en-US" sz="1688"/>
          </a:p>
        </p:txBody>
      </p:sp>
      <p:sp>
        <p:nvSpPr>
          <p:cNvPr id="4" name="TextBox 3"/>
          <p:cNvSpPr txBox="1"/>
          <p:nvPr/>
        </p:nvSpPr>
        <p:spPr>
          <a:xfrm>
            <a:off x="1518885" y="4071860"/>
            <a:ext cx="58293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This structure should </a:t>
            </a:r>
            <a:r>
              <a:rPr lang="en-US" sz="2400" u="sng" dirty="0"/>
              <a:t>always</a:t>
            </a:r>
            <a:r>
              <a:rPr lang="en-US" sz="2400" dirty="0"/>
              <a:t> be used</a:t>
            </a:r>
          </a:p>
        </p:txBody>
      </p:sp>
    </p:spTree>
    <p:extLst>
      <p:ext uri="{BB962C8B-B14F-4D97-AF65-F5344CB8AC3E}">
        <p14:creationId xmlns:p14="http://schemas.microsoft.com/office/powerpoint/2010/main" val="15441702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368FF"/>
                </a:solidFill>
                <a:latin typeface="Courier New" pitchFamily="28" charset="0"/>
              </a:rPr>
              <a:t>while</a:t>
            </a:r>
            <a:r>
              <a:rPr lang="en-US" dirty="0"/>
              <a:t> loop Flowchart</a:t>
            </a:r>
          </a:p>
        </p:txBody>
      </p:sp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1593056" y="1196580"/>
            <a:ext cx="2807494" cy="2975372"/>
            <a:chOff x="2010" y="1005"/>
            <a:chExt cx="2358" cy="2499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 rot="2701371">
              <a:off x="2016" y="1728"/>
              <a:ext cx="720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10800000" vert="eaVert" wrap="none" anchor="ctr"/>
            <a:lstStyle/>
            <a:p>
              <a:pPr eaLnBrk="1" hangingPunct="1"/>
              <a:endParaRPr lang="en-US" sz="1350">
                <a:solidFill>
                  <a:schemeClr val="tx1"/>
                </a:solidFill>
                <a:latin typeface="Times New Roman" pitchFamily="28" charset="0"/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3552" y="1968"/>
              <a:ext cx="816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/>
              <a:r>
                <a:rPr lang="en-US" sz="1350" dirty="0">
                  <a:solidFill>
                    <a:schemeClr val="tx1"/>
                  </a:solidFill>
                  <a:latin typeface="Times New Roman" pitchFamily="28" charset="0"/>
                </a:rPr>
                <a:t>statement(s)</a:t>
              </a:r>
            </a:p>
          </p:txBody>
        </p:sp>
        <p:sp>
          <p:nvSpPr>
            <p:cNvPr id="159750" name="Text Box 6"/>
            <p:cNvSpPr txBox="1">
              <a:spLocks noChangeArrowheads="1"/>
            </p:cNvSpPr>
            <p:nvPr/>
          </p:nvSpPr>
          <p:spPr bwMode="auto">
            <a:xfrm>
              <a:off x="3003" y="1776"/>
              <a:ext cx="3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350">
                  <a:solidFill>
                    <a:schemeClr val="tx1"/>
                  </a:solidFill>
                  <a:latin typeface="Times New Roman" pitchFamily="28" charset="0"/>
                </a:rPr>
                <a:t>true</a:t>
              </a:r>
            </a:p>
          </p:txBody>
        </p:sp>
        <p:sp>
          <p:nvSpPr>
            <p:cNvPr id="159751" name="Line 7"/>
            <p:cNvSpPr>
              <a:spLocks noChangeShapeType="1"/>
            </p:cNvSpPr>
            <p:nvPr/>
          </p:nvSpPr>
          <p:spPr bwMode="auto">
            <a:xfrm>
              <a:off x="2376" y="259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88"/>
            </a:p>
          </p:txBody>
        </p:sp>
        <p:cxnSp>
          <p:nvCxnSpPr>
            <p:cNvPr id="159752" name="AutoShape 8"/>
            <p:cNvCxnSpPr>
              <a:cxnSpLocks noChangeShapeType="1"/>
            </p:cNvCxnSpPr>
            <p:nvPr/>
          </p:nvCxnSpPr>
          <p:spPr bwMode="auto">
            <a:xfrm rot="10800000">
              <a:off x="2352" y="1005"/>
              <a:ext cx="1704" cy="960"/>
            </a:xfrm>
            <a:prstGeom prst="bentConnector3">
              <a:avLst>
                <a:gd name="adj1" fmla="val 5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59753" name="Line 9"/>
            <p:cNvSpPr>
              <a:spLocks noChangeShapeType="1"/>
            </p:cNvSpPr>
            <p:nvPr/>
          </p:nvSpPr>
          <p:spPr bwMode="auto">
            <a:xfrm>
              <a:off x="2366" y="1008"/>
              <a:ext cx="0" cy="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88"/>
            </a:p>
          </p:txBody>
        </p:sp>
        <p:sp>
          <p:nvSpPr>
            <p:cNvPr id="159754" name="Text Box 10"/>
            <p:cNvSpPr txBox="1">
              <a:spLocks noChangeArrowheads="1"/>
            </p:cNvSpPr>
            <p:nvPr/>
          </p:nvSpPr>
          <p:spPr bwMode="auto">
            <a:xfrm>
              <a:off x="2010" y="1860"/>
              <a:ext cx="769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350" dirty="0" err="1">
                  <a:solidFill>
                    <a:schemeClr val="tx1"/>
                  </a:solidFill>
                  <a:latin typeface="Courier New" pitchFamily="28" charset="0"/>
                </a:rPr>
                <a:t>boolean</a:t>
              </a:r>
              <a:endParaRPr lang="en-US" sz="1350" dirty="0">
                <a:solidFill>
                  <a:schemeClr val="tx1"/>
                </a:solidFill>
                <a:latin typeface="Courier New" pitchFamily="28" charset="0"/>
              </a:endParaRPr>
            </a:p>
            <a:p>
              <a:pPr eaLnBrk="1" hangingPunct="1"/>
              <a:r>
                <a:rPr lang="en-US" sz="1350" dirty="0">
                  <a:solidFill>
                    <a:schemeClr val="tx1"/>
                  </a:solidFill>
                  <a:latin typeface="Times New Roman" pitchFamily="28" charset="0"/>
                </a:rPr>
                <a:t>condition?</a:t>
              </a:r>
            </a:p>
          </p:txBody>
        </p:sp>
        <p:sp>
          <p:nvSpPr>
            <p:cNvPr id="159755" name="Text Box 11"/>
            <p:cNvSpPr txBox="1">
              <a:spLocks noChangeArrowheads="1"/>
            </p:cNvSpPr>
            <p:nvPr/>
          </p:nvSpPr>
          <p:spPr bwMode="auto">
            <a:xfrm>
              <a:off x="2427" y="2880"/>
              <a:ext cx="4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350">
                  <a:solidFill>
                    <a:schemeClr val="tx1"/>
                  </a:solidFill>
                  <a:latin typeface="Times New Roman" pitchFamily="28" charset="0"/>
                </a:rPr>
                <a:t>false</a:t>
              </a:r>
            </a:p>
          </p:txBody>
        </p:sp>
        <p:sp>
          <p:nvSpPr>
            <p:cNvPr id="159756" name="Line 12"/>
            <p:cNvSpPr>
              <a:spLocks noChangeShapeType="1"/>
            </p:cNvSpPr>
            <p:nvPr/>
          </p:nvSpPr>
          <p:spPr bwMode="auto">
            <a:xfrm flipV="1">
              <a:off x="2928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88"/>
            </a:p>
          </p:txBody>
        </p:sp>
      </p:grp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743452" y="1046918"/>
            <a:ext cx="4050643" cy="25853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l"/>
            <a:r>
              <a:rPr lang="en-IE" sz="1800" dirty="0" err="1"/>
              <a:t>int</a:t>
            </a:r>
            <a:r>
              <a:rPr lang="en-IE" sz="1800" dirty="0"/>
              <a:t> </a:t>
            </a:r>
            <a:r>
              <a:rPr lang="en-IE" sz="1800" dirty="0" err="1"/>
              <a:t>yCoordinate</a:t>
            </a:r>
            <a:r>
              <a:rPr lang="en-IE" sz="1800" dirty="0"/>
              <a:t> = 60;</a:t>
            </a:r>
          </a:p>
          <a:p>
            <a:pPr algn="l"/>
            <a:endParaRPr lang="en-IE" sz="1800" dirty="0"/>
          </a:p>
          <a:p>
            <a:pPr algn="l"/>
            <a:r>
              <a:rPr lang="en-IE" sz="1800" b="1" dirty="0" err="1">
                <a:solidFill>
                  <a:srgbClr val="FF0000"/>
                </a:solidFill>
              </a:rPr>
              <a:t>int</a:t>
            </a:r>
            <a:r>
              <a:rPr lang="en-IE" sz="1800" b="1" dirty="0">
                <a:solidFill>
                  <a:srgbClr val="FF0000"/>
                </a:solidFill>
              </a:rPr>
              <a:t> </a:t>
            </a:r>
            <a:r>
              <a:rPr lang="en-IE" sz="1800" b="1" dirty="0" err="1">
                <a:solidFill>
                  <a:srgbClr val="FF0000"/>
                </a:solidFill>
              </a:rPr>
              <a:t>i</a:t>
            </a:r>
            <a:r>
              <a:rPr lang="en-IE" sz="1800" b="1" dirty="0">
                <a:solidFill>
                  <a:srgbClr val="FF0000"/>
                </a:solidFill>
              </a:rPr>
              <a:t> = 0;    	</a:t>
            </a:r>
            <a:r>
              <a:rPr lang="en-IE" sz="18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IE" sz="1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IE" sz="1800" dirty="0">
                <a:solidFill>
                  <a:schemeClr val="bg1">
                    <a:lumMod val="50000"/>
                  </a:schemeClr>
                </a:solidFill>
              </a:rPr>
              <a:t> is the LCV</a:t>
            </a:r>
          </a:p>
          <a:p>
            <a:pPr algn="l"/>
            <a:r>
              <a:rPr lang="en-IE" sz="1800" dirty="0"/>
              <a:t>while(</a:t>
            </a:r>
            <a:r>
              <a:rPr lang="en-IE" sz="1800" b="1" dirty="0" err="1">
                <a:solidFill>
                  <a:srgbClr val="FF0000"/>
                </a:solidFill>
              </a:rPr>
              <a:t>i</a:t>
            </a:r>
            <a:r>
              <a:rPr lang="en-IE" sz="1800" b="1" dirty="0">
                <a:solidFill>
                  <a:srgbClr val="FF0000"/>
                </a:solidFill>
              </a:rPr>
              <a:t> &lt; 4</a:t>
            </a:r>
            <a:r>
              <a:rPr lang="en-IE" sz="1800" dirty="0"/>
              <a:t>)</a:t>
            </a:r>
          </a:p>
          <a:p>
            <a:pPr algn="l"/>
            <a:r>
              <a:rPr lang="en-IE" sz="1800" dirty="0"/>
              <a:t>{</a:t>
            </a:r>
          </a:p>
          <a:p>
            <a:pPr algn="l"/>
            <a:r>
              <a:rPr lang="en-IE" sz="1800" dirty="0"/>
              <a:t>    </a:t>
            </a:r>
            <a:r>
              <a:rPr lang="en-IE" sz="1800" dirty="0" err="1"/>
              <a:t>rect</a:t>
            </a:r>
            <a:r>
              <a:rPr lang="en-IE" sz="1800" dirty="0"/>
              <a:t>(50, </a:t>
            </a:r>
            <a:r>
              <a:rPr lang="en-IE" sz="1800" dirty="0" err="1"/>
              <a:t>yCoordinate</a:t>
            </a:r>
            <a:r>
              <a:rPr lang="en-IE" sz="1800" dirty="0"/>
              <a:t>, 500, 10);</a:t>
            </a:r>
          </a:p>
          <a:p>
            <a:pPr algn="l"/>
            <a:r>
              <a:rPr lang="en-IE" sz="1800" dirty="0"/>
              <a:t>    </a:t>
            </a:r>
            <a:r>
              <a:rPr lang="en-IE" sz="1800" dirty="0" err="1"/>
              <a:t>yCoordinate</a:t>
            </a:r>
            <a:r>
              <a:rPr lang="en-IE" sz="1800" dirty="0"/>
              <a:t> += 20;</a:t>
            </a:r>
          </a:p>
          <a:p>
            <a:pPr algn="l"/>
            <a:r>
              <a:rPr lang="en-IE" sz="1800" dirty="0"/>
              <a:t>    </a:t>
            </a:r>
            <a:r>
              <a:rPr lang="en-IE" sz="1800" b="1" dirty="0" err="1">
                <a:solidFill>
                  <a:srgbClr val="FF0000"/>
                </a:solidFill>
              </a:rPr>
              <a:t>i</a:t>
            </a:r>
            <a:r>
              <a:rPr lang="en-IE" sz="1800" b="1" dirty="0">
                <a:solidFill>
                  <a:srgbClr val="FF0000"/>
                </a:solidFill>
              </a:rPr>
              <a:t>++</a:t>
            </a:r>
            <a:r>
              <a:rPr lang="en-IE" sz="1800" dirty="0"/>
              <a:t>;</a:t>
            </a:r>
          </a:p>
          <a:p>
            <a:pPr algn="l"/>
            <a:r>
              <a:rPr lang="en-IE" sz="1800" dirty="0"/>
              <a:t>}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5787605" y="3429002"/>
            <a:ext cx="2516631" cy="137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08289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154EA-15E3-473D-94E7-1034545A2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4" t="19853" r="44731" b="38889"/>
          <a:stretch/>
        </p:blipFill>
        <p:spPr>
          <a:xfrm>
            <a:off x="472336" y="889907"/>
            <a:ext cx="4435566" cy="3593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0A791C1-DF0A-2A12-E444-B7737AAE0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5787605" y="3429002"/>
            <a:ext cx="2516631" cy="137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5173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AF51D-EDC7-E141-DCA9-813980D85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4" t="19853" r="44731" b="38889"/>
          <a:stretch/>
        </p:blipFill>
        <p:spPr>
          <a:xfrm>
            <a:off x="472336" y="889907"/>
            <a:ext cx="4435566" cy="3593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3499" y="1257300"/>
            <a:ext cx="3617945" cy="1708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100" b="1" dirty="0">
                <a:solidFill>
                  <a:srgbClr val="FF0000"/>
                </a:solidFill>
              </a:rPr>
              <a:t>Q: </a:t>
            </a:r>
            <a:r>
              <a:rPr lang="en-IE" sz="2100" dirty="0"/>
              <a:t>Could we remove the </a:t>
            </a:r>
            <a:r>
              <a:rPr lang="en-IE" sz="2100" b="1" dirty="0" err="1">
                <a:solidFill>
                  <a:srgbClr val="0368FF"/>
                </a:solidFill>
              </a:rPr>
              <a:t>yCoordinate</a:t>
            </a:r>
            <a:r>
              <a:rPr lang="en-IE" sz="2100" dirty="0"/>
              <a:t> variable and rework the code to still produce the four lines using the while loop?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410" y="887174"/>
            <a:ext cx="1350605" cy="3143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F1D4-66B4-456E-B3C3-36392DAB0043}"/>
              </a:ext>
            </a:extLst>
          </p:cNvPr>
          <p:cNvSpPr/>
          <p:nvPr/>
        </p:nvSpPr>
        <p:spPr>
          <a:xfrm>
            <a:off x="1904417" y="3275831"/>
            <a:ext cx="1350605" cy="3143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89483-E8AD-4E01-BE7D-636CE1B8E044}"/>
              </a:ext>
            </a:extLst>
          </p:cNvPr>
          <p:cNvSpPr/>
          <p:nvPr/>
        </p:nvSpPr>
        <p:spPr>
          <a:xfrm>
            <a:off x="879409" y="3521809"/>
            <a:ext cx="1350605" cy="3143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316868-456F-05BC-D2FB-F2EFFE502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5787605" y="3429002"/>
            <a:ext cx="2516631" cy="137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264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1062" y="1476964"/>
            <a:ext cx="365132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b="1" dirty="0">
                <a:solidFill>
                  <a:srgbClr val="FF0000"/>
                </a:solidFill>
              </a:rPr>
              <a:t>A:</a:t>
            </a:r>
            <a:r>
              <a:rPr lang="en-IE" sz="2400" dirty="0"/>
              <a:t> Yes. Here is the solution with </a:t>
            </a:r>
            <a:r>
              <a:rPr lang="en-IE" sz="2400" i="1" dirty="0"/>
              <a:t>no</a:t>
            </a:r>
            <a:r>
              <a:rPr lang="en-IE" sz="2400" dirty="0"/>
              <a:t> </a:t>
            </a:r>
            <a:r>
              <a:rPr lang="en-IE" sz="2400" b="1" dirty="0" err="1">
                <a:solidFill>
                  <a:srgbClr val="0368FF"/>
                </a:solidFill>
              </a:rPr>
              <a:t>yCoordinate</a:t>
            </a:r>
            <a:r>
              <a:rPr lang="en-IE" sz="2400" dirty="0"/>
              <a:t> variable.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12106-5FD7-42C1-9513-B79EED695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2" t="19676" r="57378" b="48889"/>
          <a:stretch/>
        </p:blipFill>
        <p:spPr>
          <a:xfrm>
            <a:off x="553645" y="1058487"/>
            <a:ext cx="3651323" cy="3026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FB58CB7-2E60-6BAC-DCE2-4791B024B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5787605" y="3429002"/>
            <a:ext cx="2516631" cy="137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388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dirty="0"/>
              <a:t>Some Study Exercises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48CC93-7B76-4C16-BDEF-42550E0894EE}"/>
              </a:ext>
            </a:extLst>
          </p:cNvPr>
          <p:cNvSpPr txBox="1">
            <a:spLocks/>
          </p:cNvSpPr>
          <p:nvPr/>
        </p:nvSpPr>
        <p:spPr>
          <a:xfrm>
            <a:off x="1666681" y="895414"/>
            <a:ext cx="6382138" cy="6039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400" dirty="0"/>
              <a:t>This basic while loop, produces this output.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1DED4-B41A-4E2B-9131-DE340047536C}"/>
              </a:ext>
            </a:extLst>
          </p:cNvPr>
          <p:cNvSpPr/>
          <p:nvPr/>
        </p:nvSpPr>
        <p:spPr>
          <a:xfrm>
            <a:off x="681286" y="1540301"/>
            <a:ext cx="3600450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/>
            <a:r>
              <a:rPr lang="en-IE" sz="2400" dirty="0" err="1"/>
              <a:t>int</a:t>
            </a:r>
            <a:r>
              <a:rPr lang="en-IE" sz="2400" dirty="0"/>
              <a:t> </a:t>
            </a:r>
            <a:r>
              <a:rPr lang="en-IE" sz="2400" dirty="0" err="1"/>
              <a:t>i</a:t>
            </a:r>
            <a:r>
              <a:rPr lang="en-IE" sz="2400" dirty="0"/>
              <a:t> = 1;</a:t>
            </a:r>
          </a:p>
          <a:p>
            <a:pPr lvl="1" algn="l"/>
            <a:endParaRPr lang="en-IE" sz="2400" dirty="0"/>
          </a:p>
          <a:p>
            <a:pPr lvl="1" algn="l"/>
            <a:r>
              <a:rPr lang="en-IE" sz="2400" dirty="0"/>
              <a:t>while (</a:t>
            </a:r>
            <a:r>
              <a:rPr lang="en-IE" sz="2400" dirty="0" err="1"/>
              <a:t>i</a:t>
            </a:r>
            <a:r>
              <a:rPr lang="en-IE" sz="2400" dirty="0"/>
              <a:t> &lt;=5)</a:t>
            </a:r>
          </a:p>
          <a:p>
            <a:pPr lvl="1" algn="l"/>
            <a:r>
              <a:rPr lang="en-IE" sz="2400" dirty="0"/>
              <a:t>  {</a:t>
            </a:r>
          </a:p>
          <a:p>
            <a:pPr lvl="1" algn="l"/>
            <a:r>
              <a:rPr lang="en-IE" sz="2400" dirty="0"/>
              <a:t>    </a:t>
            </a:r>
            <a:r>
              <a:rPr lang="en-IE" sz="2400" dirty="0" err="1"/>
              <a:t>println</a:t>
            </a:r>
            <a:r>
              <a:rPr lang="en-IE" sz="2400" dirty="0"/>
              <a:t>("Hello World");</a:t>
            </a:r>
          </a:p>
          <a:p>
            <a:pPr lvl="1" algn="l"/>
            <a:r>
              <a:rPr lang="en-IE" sz="2400" dirty="0"/>
              <a:t>    </a:t>
            </a:r>
            <a:r>
              <a:rPr lang="en-IE" sz="2400" dirty="0" err="1"/>
              <a:t>i</a:t>
            </a:r>
            <a:r>
              <a:rPr lang="en-IE" sz="2400" dirty="0"/>
              <a:t>++;</a:t>
            </a:r>
          </a:p>
          <a:p>
            <a:pPr lvl="1" algn="l"/>
            <a:r>
              <a:rPr lang="en-IE" sz="2400" dirty="0"/>
              <a:t> 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90A57B-33E4-4A35-92CE-914468E73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5555" r="75887" b="5556"/>
          <a:stretch/>
        </p:blipFill>
        <p:spPr>
          <a:xfrm>
            <a:off x="5351107" y="2157807"/>
            <a:ext cx="2134523" cy="144264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718ADE5-6291-4684-8C1F-1B57D1E1A5F4}"/>
              </a:ext>
            </a:extLst>
          </p:cNvPr>
          <p:cNvSpPr/>
          <p:nvPr/>
        </p:nvSpPr>
        <p:spPr>
          <a:xfrm>
            <a:off x="4393705" y="2621954"/>
            <a:ext cx="857250" cy="51435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</p:spTree>
    <p:extLst>
      <p:ext uri="{BB962C8B-B14F-4D97-AF65-F5344CB8AC3E}">
        <p14:creationId xmlns:p14="http://schemas.microsoft.com/office/powerpoint/2010/main" val="19374283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5F8875-BE14-6F78-797D-7623587C6E38}"/>
              </a:ext>
            </a:extLst>
          </p:cNvPr>
          <p:cNvCxnSpPr/>
          <p:nvPr/>
        </p:nvCxnSpPr>
        <p:spPr>
          <a:xfrm>
            <a:off x="192024" y="2240280"/>
            <a:ext cx="8705088" cy="0"/>
          </a:xfrm>
          <a:prstGeom prst="line">
            <a:avLst/>
          </a:prstGeom>
          <a:noFill/>
          <a:ln w="15875" cap="flat">
            <a:solidFill>
              <a:srgbClr val="84AE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F3D22CC2-63B9-5CB6-174A-205E5A7B9B8B}"/>
              </a:ext>
            </a:extLst>
          </p:cNvPr>
          <p:cNvSpPr txBox="1">
            <a:spLocks/>
          </p:cNvSpPr>
          <p:nvPr/>
        </p:nvSpPr>
        <p:spPr>
          <a:xfrm>
            <a:off x="192024" y="1269402"/>
            <a:ext cx="7772401" cy="10630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endParaRPr lang="en-IE" sz="2800" dirty="0">
              <a:solidFill>
                <a:schemeClr val="tx1"/>
              </a:solidFill>
            </a:endParaRPr>
          </a:p>
          <a:p>
            <a:pPr algn="l" defTabSz="914400"/>
            <a:r>
              <a:rPr lang="en-IE" sz="2800" dirty="0">
                <a:solidFill>
                  <a:schemeClr val="tx1"/>
                </a:solidFill>
              </a:rPr>
              <a:t>Introduction to Processing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C56AC-B899-2568-9517-5FD54D9A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827" y="303843"/>
            <a:ext cx="2703793" cy="43391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2B49638-F999-2A91-FA44-4A9EC7335E24}"/>
              </a:ext>
            </a:extLst>
          </p:cNvPr>
          <p:cNvSpPr txBox="1">
            <a:spLocks/>
          </p:cNvSpPr>
          <p:nvPr/>
        </p:nvSpPr>
        <p:spPr>
          <a:xfrm>
            <a:off x="192024" y="2262468"/>
            <a:ext cx="7772401" cy="16116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Iteration in Programming – </a:t>
            </a:r>
            <a:br>
              <a:rPr lang="en-I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While Loops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E400-A0C7-BE1B-44A0-8F17F3B2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DE2ED-9613-EC3D-7D95-0004F92FA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061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dirty="0"/>
              <a:t>Some Study 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5" y="874514"/>
            <a:ext cx="7966010" cy="3394472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IE" sz="2800" dirty="0"/>
              <a:t>Change the code so that “Hello World” is printed out 10 times. </a:t>
            </a:r>
          </a:p>
          <a:p>
            <a:pPr marL="385763" indent="-385763">
              <a:buFont typeface="+mj-lt"/>
              <a:buAutoNum type="arabicPeriod"/>
            </a:pPr>
            <a:r>
              <a:rPr lang="en-IE" sz="2800" dirty="0"/>
              <a:t>Change the code so that the numbers from 1 to 10 (inclusive) are printed out, one line at a time.</a:t>
            </a:r>
          </a:p>
          <a:p>
            <a:pPr marL="385763" indent="-385763">
              <a:buFont typeface="+mj-lt"/>
              <a:buAutoNum type="arabicPeriod"/>
            </a:pPr>
            <a:r>
              <a:rPr lang="en-IE" sz="2800" dirty="0"/>
              <a:t>Change the code so that the numbers from 10 to 1 are printed out. </a:t>
            </a:r>
          </a:p>
          <a:p>
            <a:pPr marL="0" indent="0">
              <a:buNone/>
            </a:pP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5189444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43050"/>
            <a:ext cx="3257550" cy="26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3DA33-6A55-3F7B-CB2A-2A3E2DC2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5F5A-01DD-FA49-FBC6-527C89ACD1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</a:t>
            </a:r>
            <a:r>
              <a:rPr lang="en-IE" baseline="30000" dirty="0"/>
              <a:t>nd</a:t>
            </a:r>
            <a:r>
              <a:rPr lang="en-IE" dirty="0"/>
              <a:t> Edition, MIT Press, London.</a:t>
            </a:r>
          </a:p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B39ED-8593-7F43-D541-258F68ECF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B856B-831A-1D02-7BFF-9E0748AFAB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29807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4886AB6-DCB6-9645-8125-CA11F579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1" b="1"/>
          <a:stretch/>
        </p:blipFill>
        <p:spPr>
          <a:xfrm>
            <a:off x="1347374" y="473974"/>
            <a:ext cx="5821443" cy="4007299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solidFill>
            <a:srgbClr val="FDE111"/>
          </a:solidFill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7" name="Picture 6" descr="A close up of a toy&#13;&#10;&#13;&#10;Description automatically generated">
            <a:extLst>
              <a:ext uri="{FF2B5EF4-FFF2-40B4-BE49-F238E27FC236}">
                <a16:creationId xmlns:a16="http://schemas.microsoft.com/office/drawing/2014/main" id="{2D47C071-A929-7E49-8327-BB4D84AA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95032"/>
            <a:ext cx="628034" cy="772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9B5407-EB5B-AF48-8192-C2BB3AEC3F33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025A5-5106-3945-8404-F8F73E40F972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905818B-C982-6824-2D72-82CAA50EB15F}"/>
              </a:ext>
            </a:extLst>
          </p:cNvPr>
          <p:cNvSpPr/>
          <p:nvPr/>
        </p:nvSpPr>
        <p:spPr>
          <a:xfrm>
            <a:off x="3119770" y="255925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E12D8E3-B5EB-1F63-44BF-C8DFC4B7792B}"/>
              </a:ext>
            </a:extLst>
          </p:cNvPr>
          <p:cNvSpPr/>
          <p:nvPr/>
        </p:nvSpPr>
        <p:spPr>
          <a:xfrm rot="10800000">
            <a:off x="1199184" y="241101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07139-B4B0-117B-EC27-2D3496445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8B8A-BE9E-4D04-2451-E715F6A9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D6FB-AF6E-8217-F9F7-1F14B2F6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9"/>
            <a:ext cx="8382703" cy="3618714"/>
          </a:xfrm>
        </p:spPr>
        <p:txBody>
          <a:bodyPr/>
          <a:lstStyle/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r>
              <a:rPr lang="en-US" sz="3200" dirty="0"/>
              <a:t>Repetition in Programming – Intro to looping</a:t>
            </a:r>
          </a:p>
          <a:p>
            <a:pPr marL="0" indent="0" algn="l" rtl="0">
              <a:spcBef>
                <a:spcPts val="377"/>
              </a:spcBef>
              <a:buClr>
                <a:srgbClr val="0368FF"/>
              </a:buClr>
              <a:buSzPct val="100000"/>
              <a:buNone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r>
              <a:rPr lang="en-US" sz="3200" dirty="0"/>
              <a:t>Use of loops (</a:t>
            </a:r>
            <a:r>
              <a:rPr lang="en-US" sz="3200" dirty="0">
                <a:solidFill>
                  <a:srgbClr val="0368FF"/>
                </a:solidFill>
                <a:latin typeface="Monaco" pitchFamily="2" charset="77"/>
              </a:rPr>
              <a:t>while</a:t>
            </a:r>
            <a:r>
              <a:rPr lang="en-US" sz="3200" dirty="0"/>
              <a:t> loops)</a:t>
            </a:r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2201E-8983-5C5E-8827-2194B58BEE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0C4F-E4E1-59F1-E8DB-B1C6155ED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6232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511445"/>
            <a:ext cx="8805672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Repetition in Programming – Intro to looping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3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Recap: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A </a:t>
            </a:r>
            <a:r>
              <a:rPr lang="en-IE" sz="2800" dirty="0" err="1"/>
              <a:t>boolean</a:t>
            </a:r>
            <a:r>
              <a:rPr lang="en-IE" sz="2800" dirty="0"/>
              <a:t> condition is an expression that evaluates to either true or false e.g.</a:t>
            </a:r>
          </a:p>
          <a:p>
            <a:pPr marL="0" indent="0">
              <a:buNone/>
            </a:pP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b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IE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50 </a:t>
            </a:r>
          </a:p>
          <a:p>
            <a:pPr marL="0" indent="0">
              <a:buNone/>
            </a:pPr>
            <a:endParaRPr lang="en-IE" sz="2800" dirty="0"/>
          </a:p>
          <a:p>
            <a:r>
              <a:rPr lang="en-IE" sz="2800" dirty="0"/>
              <a:t>Boolean conditions can be used to control:</a:t>
            </a:r>
          </a:p>
          <a:p>
            <a:pPr lvl="1"/>
            <a:r>
              <a:rPr lang="en-IE" sz="2800" dirty="0"/>
              <a:t>Selection i.e. if statements and </a:t>
            </a:r>
          </a:p>
          <a:p>
            <a:pPr lvl="1"/>
            <a:r>
              <a:rPr lang="en-IE" sz="2800" dirty="0"/>
              <a:t>Iteration i.e. loops (we will look at these now).</a:t>
            </a:r>
          </a:p>
        </p:txBody>
      </p:sp>
    </p:spTree>
    <p:extLst>
      <p:ext uri="{BB962C8B-B14F-4D97-AF65-F5344CB8AC3E}">
        <p14:creationId xmlns:p14="http://schemas.microsoft.com/office/powerpoint/2010/main" val="4178950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Repetition in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090096" cy="42999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Computers are very good at repetition.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calculate pay </a:t>
            </a:r>
            <a:r>
              <a:rPr lang="en-US" altLang="en-US" dirty="0"/>
              <a:t>for 1000 employees.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You should use the same </a:t>
            </a:r>
            <a:r>
              <a:rPr lang="en-US" altLang="en-US" dirty="0">
                <a:solidFill>
                  <a:srgbClr val="FF0000"/>
                </a:solidFill>
              </a:rPr>
              <a:t>calculate pay </a:t>
            </a:r>
            <a:r>
              <a:rPr lang="en-US" altLang="en-US" dirty="0"/>
              <a:t>algorithm 1000 times.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You don’t write the </a:t>
            </a:r>
            <a:r>
              <a:rPr lang="en-US" altLang="en-US" dirty="0">
                <a:solidFill>
                  <a:srgbClr val="FF0000"/>
                </a:solidFill>
              </a:rPr>
              <a:t>calculate pay </a:t>
            </a:r>
            <a:r>
              <a:rPr lang="en-US" altLang="en-US" dirty="0"/>
              <a:t>algorithm 1000 times; </a:t>
            </a:r>
            <a:r>
              <a:rPr lang="en-US" altLang="en-US" b="1" i="1" dirty="0"/>
              <a:t>instead</a:t>
            </a:r>
            <a:r>
              <a:rPr lang="en-US" altLang="en-US" dirty="0"/>
              <a:t> you include it in a loop.</a:t>
            </a:r>
          </a:p>
        </p:txBody>
      </p:sp>
    </p:spTree>
    <p:extLst>
      <p:ext uri="{BB962C8B-B14F-4D97-AF65-F5344CB8AC3E}">
        <p14:creationId xmlns:p14="http://schemas.microsoft.com/office/powerpoint/2010/main" val="16590296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 of loop</a:t>
            </a: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536" y="874514"/>
            <a:ext cx="7450016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Draw a rectangle 4 times that has a gap of 10 pixels between each one.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3200" dirty="0"/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4875738" y="2241290"/>
            <a:ext cx="3256270" cy="177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4048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 of loop</a:t>
            </a: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536" y="874514"/>
            <a:ext cx="7907216" cy="38346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Draw a rectangle 4 times that has a gap of 10 pixels between each one.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Without loop: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  <a:buNone/>
            </a:pPr>
            <a:r>
              <a:rPr lang="en-IE" dirty="0"/>
              <a:t>		</a:t>
            </a:r>
            <a:r>
              <a:rPr lang="en-IE" dirty="0" err="1"/>
              <a:t>rect</a:t>
            </a:r>
            <a:r>
              <a:rPr lang="en-IE" dirty="0"/>
              <a:t>(50, </a:t>
            </a:r>
            <a:r>
              <a:rPr lang="en-IE" dirty="0">
                <a:solidFill>
                  <a:srgbClr val="FF0000"/>
                </a:solidFill>
              </a:rPr>
              <a:t>60</a:t>
            </a:r>
            <a:r>
              <a:rPr lang="en-IE" dirty="0"/>
              <a:t>, 500, 10);</a:t>
            </a:r>
          </a:p>
          <a:p>
            <a:pPr lvl="1">
              <a:lnSpc>
                <a:spcPct val="90000"/>
              </a:lnSpc>
              <a:buNone/>
            </a:pPr>
            <a:r>
              <a:rPr lang="en-IE" dirty="0"/>
              <a:t>		</a:t>
            </a:r>
            <a:r>
              <a:rPr lang="en-IE" dirty="0" err="1"/>
              <a:t>rect</a:t>
            </a:r>
            <a:r>
              <a:rPr lang="en-IE" dirty="0"/>
              <a:t>(50, </a:t>
            </a:r>
            <a:r>
              <a:rPr lang="en-IE" dirty="0">
                <a:solidFill>
                  <a:srgbClr val="FF0000"/>
                </a:solidFill>
              </a:rPr>
              <a:t>80</a:t>
            </a:r>
            <a:r>
              <a:rPr lang="en-IE" dirty="0"/>
              <a:t>, 500, 10);</a:t>
            </a:r>
          </a:p>
          <a:p>
            <a:pPr lvl="1">
              <a:lnSpc>
                <a:spcPct val="90000"/>
              </a:lnSpc>
              <a:buNone/>
            </a:pPr>
            <a:r>
              <a:rPr lang="en-IE" dirty="0"/>
              <a:t>		</a:t>
            </a:r>
            <a:r>
              <a:rPr lang="en-IE" dirty="0" err="1"/>
              <a:t>rect</a:t>
            </a:r>
            <a:r>
              <a:rPr lang="en-IE" dirty="0"/>
              <a:t>(50, </a:t>
            </a:r>
            <a:r>
              <a:rPr lang="en-IE" dirty="0">
                <a:solidFill>
                  <a:srgbClr val="FF0000"/>
                </a:solidFill>
              </a:rPr>
              <a:t>100</a:t>
            </a:r>
            <a:r>
              <a:rPr lang="en-IE" dirty="0"/>
              <a:t>, 500, 10);</a:t>
            </a:r>
          </a:p>
          <a:p>
            <a:pPr lvl="1">
              <a:lnSpc>
                <a:spcPct val="90000"/>
              </a:lnSpc>
              <a:buNone/>
            </a:pPr>
            <a:r>
              <a:rPr lang="en-IE" dirty="0"/>
              <a:t>		</a:t>
            </a:r>
            <a:r>
              <a:rPr lang="en-IE" dirty="0" err="1"/>
              <a:t>rect</a:t>
            </a:r>
            <a:r>
              <a:rPr lang="en-IE" dirty="0"/>
              <a:t>(50, </a:t>
            </a:r>
            <a:r>
              <a:rPr lang="en-IE" dirty="0">
                <a:solidFill>
                  <a:srgbClr val="FF0000"/>
                </a:solidFill>
              </a:rPr>
              <a:t>120</a:t>
            </a:r>
            <a:r>
              <a:rPr lang="en-IE" dirty="0"/>
              <a:t>, 500, 10);</a:t>
            </a:r>
            <a:endParaRPr lang="en-US" altLang="en-US" dirty="0"/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8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74D3B63-77E5-8C95-BAC5-AEC7A155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4875738" y="2241290"/>
            <a:ext cx="3256270" cy="177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0260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 of loop</a:t>
            </a: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536" y="877824"/>
            <a:ext cx="8026088" cy="38290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Draw a rectangle 4 times that has a gap of 10 pixels between each one.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With a loop:</a:t>
            </a:r>
          </a:p>
          <a:p>
            <a:pPr lvl="5">
              <a:lnSpc>
                <a:spcPct val="90000"/>
              </a:lnSpc>
            </a:pPr>
            <a:endParaRPr lang="en-US" altLang="en-US" sz="1050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do this 4 times </a:t>
            </a:r>
            <a:br>
              <a:rPr lang="en-US" altLang="en-US" dirty="0"/>
            </a:br>
            <a:r>
              <a:rPr lang="en-US" altLang="en-US" dirty="0"/>
              <a:t>(adding 20 onto the </a:t>
            </a:r>
            <a:br>
              <a:rPr lang="en-US" altLang="en-US" dirty="0"/>
            </a:br>
            <a:r>
              <a:rPr lang="en-US" altLang="en-US" dirty="0" err="1"/>
              <a:t>yCoordinate</a:t>
            </a:r>
            <a:r>
              <a:rPr lang="en-US" altLang="en-US" dirty="0"/>
              <a:t> variable </a:t>
            </a:r>
            <a:br>
              <a:rPr lang="en-US" altLang="en-US" dirty="0"/>
            </a:br>
            <a:r>
              <a:rPr lang="en-US" altLang="en-US" dirty="0"/>
              <a:t>each time). </a:t>
            </a:r>
          </a:p>
          <a:p>
            <a:pPr lvl="1">
              <a:lnSpc>
                <a:spcPct val="90000"/>
              </a:lnSpc>
            </a:pPr>
            <a:endParaRPr lang="en-US" altLang="en-US" sz="825" dirty="0"/>
          </a:p>
          <a:p>
            <a:pPr lvl="1">
              <a:lnSpc>
                <a:spcPct val="90000"/>
              </a:lnSpc>
              <a:buNone/>
            </a:pPr>
            <a:r>
              <a:rPr lang="en-IE" dirty="0"/>
              <a:t>		</a:t>
            </a:r>
            <a:r>
              <a:rPr lang="en-IE" b="1" dirty="0" err="1"/>
              <a:t>rect</a:t>
            </a:r>
            <a:r>
              <a:rPr lang="en-IE" b="1" dirty="0"/>
              <a:t>(50, </a:t>
            </a:r>
            <a:r>
              <a:rPr lang="en-IE" b="1" dirty="0" err="1">
                <a:solidFill>
                  <a:srgbClr val="FF0000"/>
                </a:solidFill>
              </a:rPr>
              <a:t>yCoordinate</a:t>
            </a:r>
            <a:r>
              <a:rPr lang="en-IE" b="1" dirty="0">
                <a:solidFill>
                  <a:srgbClr val="FF0000"/>
                </a:solidFill>
              </a:rPr>
              <a:t>,</a:t>
            </a:r>
            <a:r>
              <a:rPr lang="en-IE" b="1" dirty="0"/>
              <a:t> 500, 10);</a:t>
            </a:r>
          </a:p>
          <a:p>
            <a:pPr lvl="1">
              <a:lnSpc>
                <a:spcPct val="90000"/>
              </a:lnSpc>
              <a:buNone/>
            </a:pPr>
            <a:endParaRPr lang="en-IE" b="1" i="1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26E433-6D28-9DE6-EB9A-B8FE9C76C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4875738" y="2241290"/>
            <a:ext cx="3256270" cy="177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43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13586</TotalTime>
  <Words>1066</Words>
  <Application>Microsoft Macintosh PowerPoint</Application>
  <PresentationFormat>On-screen Show (16:9)</PresentationFormat>
  <Paragraphs>196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Arial Unicode MS</vt:lpstr>
      <vt:lpstr>MS PGothic</vt:lpstr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Monaco</vt:lpstr>
      <vt:lpstr>Times New Roman</vt:lpstr>
      <vt:lpstr>Trebuchet MS</vt:lpstr>
      <vt:lpstr>Wingdings</vt:lpstr>
      <vt:lpstr>White</vt:lpstr>
      <vt:lpstr>Programming Fundamentals 1</vt:lpstr>
      <vt:lpstr>PowerPoint Presentation</vt:lpstr>
      <vt:lpstr>Agenda</vt:lpstr>
      <vt:lpstr>Repetition in Programming – Intro to looping</vt:lpstr>
      <vt:lpstr>Recap: Boolean conditions</vt:lpstr>
      <vt:lpstr>Repetition in Programming</vt:lpstr>
      <vt:lpstr>Form of loop</vt:lpstr>
      <vt:lpstr>Form of loop</vt:lpstr>
      <vt:lpstr>Form of loop</vt:lpstr>
      <vt:lpstr>Form of loop</vt:lpstr>
      <vt:lpstr>Use of loops (while loops)</vt:lpstr>
      <vt:lpstr>Loops in Programming</vt:lpstr>
      <vt:lpstr>while loop pseudo code</vt:lpstr>
      <vt:lpstr>Construction of while loop</vt:lpstr>
      <vt:lpstr>while loop Flowchart</vt:lpstr>
      <vt:lpstr>Processing Example 4.5</vt:lpstr>
      <vt:lpstr>Processing Example 4.5</vt:lpstr>
      <vt:lpstr>Processing Example 4.6</vt:lpstr>
      <vt:lpstr>Some Study Exercises </vt:lpstr>
      <vt:lpstr>Some Study Exercises </vt:lpstr>
      <vt:lpstr>Questions?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125</cp:revision>
  <dcterms:created xsi:type="dcterms:W3CDTF">2019-01-29T16:40:14Z</dcterms:created>
  <dcterms:modified xsi:type="dcterms:W3CDTF">2024-09-22T06:54:32Z</dcterms:modified>
</cp:coreProperties>
</file>