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465" r:id="rId3"/>
    <p:sldId id="346" r:id="rId4"/>
    <p:sldId id="341" r:id="rId5"/>
    <p:sldId id="391" r:id="rId6"/>
    <p:sldId id="423" r:id="rId7"/>
    <p:sldId id="392" r:id="rId8"/>
    <p:sldId id="426" r:id="rId9"/>
    <p:sldId id="469" r:id="rId10"/>
    <p:sldId id="394" r:id="rId11"/>
    <p:sldId id="395" r:id="rId12"/>
    <p:sldId id="396" r:id="rId13"/>
    <p:sldId id="397" r:id="rId14"/>
    <p:sldId id="398" r:id="rId15"/>
    <p:sldId id="399" r:id="rId16"/>
    <p:sldId id="466" r:id="rId17"/>
    <p:sldId id="401" r:id="rId18"/>
    <p:sldId id="467" r:id="rId19"/>
    <p:sldId id="405" r:id="rId20"/>
    <p:sldId id="424" r:id="rId21"/>
    <p:sldId id="470" r:id="rId22"/>
    <p:sldId id="407" r:id="rId23"/>
    <p:sldId id="408" r:id="rId24"/>
    <p:sldId id="468" r:id="rId25"/>
    <p:sldId id="410" r:id="rId26"/>
    <p:sldId id="425" r:id="rId27"/>
    <p:sldId id="411" r:id="rId28"/>
    <p:sldId id="412" r:id="rId29"/>
    <p:sldId id="414" r:id="rId30"/>
    <p:sldId id="415" r:id="rId31"/>
    <p:sldId id="416" r:id="rId32"/>
    <p:sldId id="417" r:id="rId33"/>
    <p:sldId id="418" r:id="rId34"/>
    <p:sldId id="419" r:id="rId35"/>
    <p:sldId id="273" r:id="rId36"/>
    <p:sldId id="306" r:id="rId37"/>
    <p:sldId id="298" r:id="rId38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8FF"/>
    <a:srgbClr val="194699"/>
    <a:srgbClr val="1F33AB"/>
    <a:srgbClr val="84AEFF"/>
    <a:srgbClr val="0E9647"/>
    <a:srgbClr val="FDE111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4"/>
    <p:restoredTop sz="85467"/>
  </p:normalViewPr>
  <p:slideViewPr>
    <p:cSldViewPr snapToGrid="0" snapToObjects="1">
      <p:cViewPr varScale="1">
        <p:scale>
          <a:sx n="63" d="100"/>
          <a:sy n="63" d="100"/>
        </p:scale>
        <p:origin x="184" y="8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9/20/24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287012" rtl="0">
              <a:lnSpc>
                <a:spcPct val="125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dirty="0">
                <a:solidFill>
                  <a:schemeClr val="tx1"/>
                </a:solidFill>
              </a:rPr>
              <a:t>size(600, 300);</a:t>
            </a:r>
          </a:p>
          <a:p>
            <a:r>
              <a:rPr lang="en-IE" sz="1200" dirty="0">
                <a:solidFill>
                  <a:schemeClr val="tx1"/>
                </a:solidFill>
              </a:rPr>
              <a:t>background(102);</a:t>
            </a:r>
          </a:p>
          <a:p>
            <a:r>
              <a:rPr lang="en-IE" sz="1200" dirty="0">
                <a:solidFill>
                  <a:schemeClr val="tx1"/>
                </a:solidFill>
              </a:rPr>
              <a:t>fill(255);</a:t>
            </a:r>
          </a:p>
          <a:p>
            <a:r>
              <a:rPr lang="en-IE" sz="1200" dirty="0" err="1">
                <a:solidFill>
                  <a:schemeClr val="tx1"/>
                </a:solidFill>
              </a:rPr>
              <a:t>noStroke</a:t>
            </a:r>
            <a:r>
              <a:rPr lang="en-IE" sz="1200" dirty="0">
                <a:solidFill>
                  <a:schemeClr val="tx1"/>
                </a:solidFill>
              </a:rPr>
              <a:t>();</a:t>
            </a:r>
          </a:p>
          <a:p>
            <a:endParaRPr lang="en-IE" sz="1200" dirty="0">
              <a:solidFill>
                <a:schemeClr val="tx1"/>
              </a:solidFill>
            </a:endParaRPr>
          </a:p>
          <a:p>
            <a:r>
              <a:rPr lang="en-IE" sz="1200" dirty="0">
                <a:solidFill>
                  <a:schemeClr val="tx1"/>
                </a:solidFill>
              </a:rPr>
              <a:t>for(</a:t>
            </a:r>
            <a:r>
              <a:rPr lang="en-IE" sz="1200" dirty="0" err="1">
                <a:solidFill>
                  <a:schemeClr val="tx1"/>
                </a:solidFill>
              </a:rPr>
              <a:t>int</a:t>
            </a:r>
            <a:r>
              <a:rPr lang="en-IE" sz="1200" dirty="0">
                <a:solidFill>
                  <a:schemeClr val="tx1"/>
                </a:solidFill>
              </a:rPr>
              <a:t> </a:t>
            </a:r>
            <a:r>
              <a:rPr lang="en-IE" sz="1200" dirty="0" err="1">
                <a:solidFill>
                  <a:schemeClr val="tx1"/>
                </a:solidFill>
              </a:rPr>
              <a:t>i</a:t>
            </a:r>
            <a:r>
              <a:rPr lang="en-IE" sz="1200" dirty="0">
                <a:solidFill>
                  <a:schemeClr val="tx1"/>
                </a:solidFill>
              </a:rPr>
              <a:t> = 60; </a:t>
            </a:r>
            <a:r>
              <a:rPr lang="en-IE" sz="1200" dirty="0" err="1">
                <a:solidFill>
                  <a:schemeClr val="tx1"/>
                </a:solidFill>
              </a:rPr>
              <a:t>i</a:t>
            </a:r>
            <a:r>
              <a:rPr lang="en-IE" sz="1200" dirty="0">
                <a:solidFill>
                  <a:schemeClr val="tx1"/>
                </a:solidFill>
              </a:rPr>
              <a:t> &lt;= 120; </a:t>
            </a:r>
            <a:r>
              <a:rPr lang="en-IE" sz="1200" dirty="0" err="1">
                <a:solidFill>
                  <a:schemeClr val="tx1"/>
                </a:solidFill>
              </a:rPr>
              <a:t>i</a:t>
            </a:r>
            <a:r>
              <a:rPr lang="en-IE" sz="1200" dirty="0">
                <a:solidFill>
                  <a:schemeClr val="tx1"/>
                </a:solidFill>
              </a:rPr>
              <a:t> = </a:t>
            </a:r>
            <a:r>
              <a:rPr lang="en-IE" sz="1200" dirty="0" err="1">
                <a:solidFill>
                  <a:schemeClr val="tx1"/>
                </a:solidFill>
              </a:rPr>
              <a:t>i</a:t>
            </a:r>
            <a:r>
              <a:rPr lang="en-IE" sz="1200" dirty="0">
                <a:solidFill>
                  <a:schemeClr val="tx1"/>
                </a:solidFill>
              </a:rPr>
              <a:t> + 20) </a:t>
            </a:r>
          </a:p>
          <a:p>
            <a:r>
              <a:rPr lang="en-IE" sz="1200" dirty="0">
                <a:solidFill>
                  <a:schemeClr val="tx1"/>
                </a:solidFill>
              </a:rPr>
              <a:t>{</a:t>
            </a:r>
          </a:p>
          <a:p>
            <a:r>
              <a:rPr lang="en-IE" sz="1200" dirty="0">
                <a:solidFill>
                  <a:schemeClr val="tx1"/>
                </a:solidFill>
              </a:rPr>
              <a:t>    </a:t>
            </a:r>
            <a:r>
              <a:rPr lang="en-IE" sz="1200" dirty="0" err="1">
                <a:solidFill>
                  <a:schemeClr val="tx1"/>
                </a:solidFill>
              </a:rPr>
              <a:t>rect</a:t>
            </a:r>
            <a:r>
              <a:rPr lang="en-IE" sz="1200" dirty="0">
                <a:solidFill>
                  <a:schemeClr val="tx1"/>
                </a:solidFill>
              </a:rPr>
              <a:t>(50, </a:t>
            </a:r>
            <a:r>
              <a:rPr lang="en-IE" sz="1200" dirty="0" err="1">
                <a:solidFill>
                  <a:schemeClr val="tx1"/>
                </a:solidFill>
              </a:rPr>
              <a:t>i</a:t>
            </a:r>
            <a:r>
              <a:rPr lang="en-IE" sz="1200" dirty="0">
                <a:solidFill>
                  <a:schemeClr val="tx1"/>
                </a:solidFill>
              </a:rPr>
              <a:t>, 500, 10);</a:t>
            </a:r>
          </a:p>
          <a:p>
            <a:r>
              <a:rPr lang="en-IE" sz="1200" dirty="0">
                <a:solidFill>
                  <a:schemeClr val="tx1"/>
                </a:solidFill>
              </a:rPr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1732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2046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287012" rtl="0">
              <a:lnSpc>
                <a:spcPct val="125000"/>
              </a:lnSpc>
            </a:pPr>
            <a:endParaRPr lang="en-US" dirty="0"/>
          </a:p>
          <a:p>
            <a:pPr algn="l" defTabSz="287012" rtl="0">
              <a:lnSpc>
                <a:spcPct val="12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2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33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7896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287012" rtl="0">
              <a:lnSpc>
                <a:spcPct val="125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231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94B09-ABD4-4EEF-A962-0F0C103FC470}" type="slidenum">
              <a:rPr lang="en-GB"/>
              <a:pPr/>
              <a:t>5</a:t>
            </a:fld>
            <a:endParaRPr lang="en-GB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7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dirty="0" err="1"/>
              <a:t>int</a:t>
            </a:r>
            <a:r>
              <a:rPr lang="en-IE" sz="1200" dirty="0"/>
              <a:t> </a:t>
            </a:r>
            <a:r>
              <a:rPr lang="en-IE" sz="1100" dirty="0"/>
              <a:t>yCoordinate</a:t>
            </a:r>
            <a:r>
              <a:rPr lang="en-IE" sz="1200" dirty="0"/>
              <a:t> = 60;</a:t>
            </a:r>
          </a:p>
          <a:p>
            <a:endParaRPr lang="en-IE" sz="1200" dirty="0"/>
          </a:p>
          <a:p>
            <a:r>
              <a:rPr lang="en-IE" sz="1200" dirty="0"/>
              <a:t>size(600, 300);</a:t>
            </a:r>
          </a:p>
          <a:p>
            <a:r>
              <a:rPr lang="en-IE" sz="1200" dirty="0"/>
              <a:t>background(102);</a:t>
            </a:r>
          </a:p>
          <a:p>
            <a:r>
              <a:rPr lang="en-IE" sz="1200" dirty="0"/>
              <a:t>fill(255);</a:t>
            </a:r>
          </a:p>
          <a:p>
            <a:r>
              <a:rPr lang="en-IE" sz="1200" dirty="0" err="1"/>
              <a:t>noStroke</a:t>
            </a:r>
            <a:r>
              <a:rPr lang="en-IE" sz="1200" dirty="0"/>
              <a:t>();</a:t>
            </a:r>
          </a:p>
          <a:p>
            <a:endParaRPr lang="en-IE" sz="1200" dirty="0"/>
          </a:p>
          <a:p>
            <a:r>
              <a:rPr lang="en-IE" sz="1200" dirty="0" err="1"/>
              <a:t>int</a:t>
            </a:r>
            <a:r>
              <a:rPr lang="en-IE" sz="1200" dirty="0"/>
              <a:t> </a:t>
            </a:r>
            <a:r>
              <a:rPr lang="en-IE" sz="1200" dirty="0" err="1"/>
              <a:t>i</a:t>
            </a:r>
            <a:r>
              <a:rPr lang="en-IE" sz="1200" dirty="0"/>
              <a:t> = 0; </a:t>
            </a:r>
          </a:p>
          <a:p>
            <a:r>
              <a:rPr lang="en-IE" sz="1200" dirty="0"/>
              <a:t>while(</a:t>
            </a:r>
            <a:r>
              <a:rPr lang="en-IE" sz="1200" dirty="0" err="1"/>
              <a:t>i</a:t>
            </a:r>
            <a:r>
              <a:rPr lang="en-IE" sz="1200" dirty="0"/>
              <a:t> &lt; 4)</a:t>
            </a:r>
          </a:p>
          <a:p>
            <a:r>
              <a:rPr lang="en-IE" sz="1200" dirty="0"/>
              <a:t>{</a:t>
            </a:r>
          </a:p>
          <a:p>
            <a:r>
              <a:rPr lang="en-IE" sz="1200" dirty="0"/>
              <a:t>    </a:t>
            </a:r>
            <a:r>
              <a:rPr lang="en-IE" sz="1200" dirty="0" err="1"/>
              <a:t>rect</a:t>
            </a:r>
            <a:r>
              <a:rPr lang="en-IE" sz="1200" dirty="0"/>
              <a:t>(50, yCoordinate, 500, 10);</a:t>
            </a:r>
          </a:p>
          <a:p>
            <a:r>
              <a:rPr lang="en-IE" sz="1200" dirty="0"/>
              <a:t>    yCoordinate += 20;</a:t>
            </a:r>
          </a:p>
          <a:p>
            <a:r>
              <a:rPr lang="en-IE" sz="1200" dirty="0"/>
              <a:t>    </a:t>
            </a:r>
            <a:r>
              <a:rPr lang="en-IE" sz="1200" dirty="0" err="1"/>
              <a:t>i</a:t>
            </a:r>
            <a:r>
              <a:rPr lang="en-IE" sz="1200" dirty="0"/>
              <a:t>++;</a:t>
            </a:r>
          </a:p>
          <a:p>
            <a:r>
              <a:rPr lang="en-IE" sz="1200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95175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IE" sz="2400" dirty="0" err="1"/>
              <a:t>int</a:t>
            </a:r>
            <a:r>
              <a:rPr lang="en-IE" sz="2400" dirty="0"/>
              <a:t> yCoordinate = 60;</a:t>
            </a:r>
          </a:p>
          <a:p>
            <a:pPr lvl="1"/>
            <a:endParaRPr lang="en-IE" sz="2400" dirty="0"/>
          </a:p>
          <a:p>
            <a:pPr lvl="1"/>
            <a:r>
              <a:rPr lang="en-IE" sz="2400" dirty="0"/>
              <a:t>size(600, 300);</a:t>
            </a:r>
          </a:p>
          <a:p>
            <a:pPr lvl="1"/>
            <a:r>
              <a:rPr lang="en-IE" sz="2400" dirty="0"/>
              <a:t>background(102);</a:t>
            </a:r>
          </a:p>
          <a:p>
            <a:pPr lvl="1"/>
            <a:r>
              <a:rPr lang="en-IE" sz="2400" dirty="0"/>
              <a:t>fill(255);</a:t>
            </a:r>
          </a:p>
          <a:p>
            <a:pPr lvl="1"/>
            <a:r>
              <a:rPr lang="en-IE" sz="2400" dirty="0" err="1"/>
              <a:t>noStroke</a:t>
            </a:r>
            <a:r>
              <a:rPr lang="en-IE" sz="2400" dirty="0"/>
              <a:t>();</a:t>
            </a:r>
          </a:p>
          <a:p>
            <a:pPr lvl="1"/>
            <a:endParaRPr lang="en-IE" sz="2400" dirty="0"/>
          </a:p>
          <a:p>
            <a:pPr lvl="1"/>
            <a:r>
              <a:rPr lang="en-IE" sz="2400" dirty="0"/>
              <a:t>for(</a:t>
            </a:r>
            <a:r>
              <a:rPr lang="en-IE" sz="2400" dirty="0" err="1"/>
              <a:t>int</a:t>
            </a:r>
            <a:r>
              <a:rPr lang="en-IE" sz="2400" dirty="0"/>
              <a:t> </a:t>
            </a:r>
            <a:r>
              <a:rPr lang="en-IE" sz="2400" dirty="0" err="1"/>
              <a:t>i</a:t>
            </a:r>
            <a:r>
              <a:rPr lang="en-IE" sz="2400" dirty="0"/>
              <a:t> = 0; </a:t>
            </a:r>
            <a:r>
              <a:rPr lang="en-IE" sz="2400" dirty="0" err="1"/>
              <a:t>i</a:t>
            </a:r>
            <a:r>
              <a:rPr lang="en-IE" sz="2400" dirty="0"/>
              <a:t> &lt; 4; </a:t>
            </a:r>
            <a:r>
              <a:rPr lang="en-IE" sz="2400" dirty="0" err="1"/>
              <a:t>i</a:t>
            </a:r>
            <a:r>
              <a:rPr lang="en-IE" sz="2400" dirty="0"/>
              <a:t>++) </a:t>
            </a:r>
          </a:p>
          <a:p>
            <a:pPr lvl="1"/>
            <a:r>
              <a:rPr lang="en-IE" sz="2400" dirty="0"/>
              <a:t>{</a:t>
            </a:r>
          </a:p>
          <a:p>
            <a:pPr lvl="1"/>
            <a:r>
              <a:rPr lang="en-IE" sz="2400" dirty="0"/>
              <a:t>    </a:t>
            </a:r>
            <a:r>
              <a:rPr lang="en-IE" sz="2400" dirty="0" err="1"/>
              <a:t>rect</a:t>
            </a:r>
            <a:r>
              <a:rPr lang="en-IE" sz="2400" dirty="0"/>
              <a:t>(50, yCoordinate, 500, 10);</a:t>
            </a:r>
          </a:p>
          <a:p>
            <a:pPr lvl="1"/>
            <a:r>
              <a:rPr lang="en-IE" sz="2400" dirty="0"/>
              <a:t>    yCoordinate = yCoordinate + 20;</a:t>
            </a:r>
          </a:p>
          <a:p>
            <a:pPr lvl="1"/>
            <a:r>
              <a:rPr lang="en-IE" sz="2400" dirty="0"/>
              <a:t>}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6428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923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9929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Objects First with Java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David J. Barnes and Michael Kölling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38E75-D771-4949-A2DD-38DCCCFCA310}" type="slidenum">
              <a:rPr lang="en-GB"/>
              <a:pPr/>
              <a:t>11</a:t>
            </a:fld>
            <a:endParaRPr lang="en-GB"/>
          </a:p>
        </p:txBody>
      </p:sp>
      <p:sp>
        <p:nvSpPr>
          <p:cNvPr id="162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IE" sz="1200" dirty="0"/>
              <a:t>for(</a:t>
            </a:r>
            <a:r>
              <a:rPr lang="en-IE" sz="1200" dirty="0" err="1"/>
              <a:t>int</a:t>
            </a:r>
            <a:r>
              <a:rPr lang="en-IE" sz="1200" dirty="0"/>
              <a:t> </a:t>
            </a:r>
            <a:r>
              <a:rPr lang="en-IE" sz="1200" dirty="0" err="1"/>
              <a:t>i</a:t>
            </a:r>
            <a:r>
              <a:rPr lang="en-IE" sz="1200" dirty="0"/>
              <a:t> = 0; </a:t>
            </a:r>
            <a:r>
              <a:rPr lang="en-IE" sz="1200" dirty="0" err="1"/>
              <a:t>i</a:t>
            </a:r>
            <a:r>
              <a:rPr lang="en-IE" sz="1200" dirty="0"/>
              <a:t> &lt; 4; </a:t>
            </a:r>
            <a:r>
              <a:rPr lang="en-IE" sz="1200" dirty="0" err="1"/>
              <a:t>i</a:t>
            </a:r>
            <a:r>
              <a:rPr lang="en-IE" sz="1200" dirty="0"/>
              <a:t>++) </a:t>
            </a:r>
          </a:p>
          <a:p>
            <a:r>
              <a:rPr lang="en-IE" sz="1200" dirty="0"/>
              <a:t>{</a:t>
            </a:r>
          </a:p>
          <a:p>
            <a:r>
              <a:rPr lang="en-IE" sz="1200" dirty="0"/>
              <a:t>    </a:t>
            </a:r>
            <a:r>
              <a:rPr lang="en-IE" sz="1200" dirty="0" err="1"/>
              <a:t>rect</a:t>
            </a:r>
            <a:r>
              <a:rPr lang="en-IE" sz="1200" dirty="0"/>
              <a:t>(50, yCoordinate, 500, 10);</a:t>
            </a:r>
          </a:p>
          <a:p>
            <a:r>
              <a:rPr lang="en-IE" sz="1200" dirty="0"/>
              <a:t>    yCoordinate = yCoordinate + 20;</a:t>
            </a:r>
          </a:p>
          <a:p>
            <a:r>
              <a:rPr lang="en-IE" sz="12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481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IE" sz="2400" dirty="0" err="1"/>
              <a:t>int</a:t>
            </a:r>
            <a:r>
              <a:rPr lang="en-IE" sz="2400" dirty="0"/>
              <a:t> yCoordinate = 60;</a:t>
            </a:r>
          </a:p>
          <a:p>
            <a:pPr lvl="1"/>
            <a:endParaRPr lang="en-IE" sz="2400" dirty="0"/>
          </a:p>
          <a:p>
            <a:pPr lvl="1"/>
            <a:r>
              <a:rPr lang="en-IE" sz="2400" dirty="0"/>
              <a:t>size(600, 300);</a:t>
            </a:r>
          </a:p>
          <a:p>
            <a:pPr lvl="1"/>
            <a:r>
              <a:rPr lang="en-IE" sz="2400" dirty="0"/>
              <a:t>background(102);</a:t>
            </a:r>
          </a:p>
          <a:p>
            <a:pPr lvl="1"/>
            <a:r>
              <a:rPr lang="en-IE" sz="2400" dirty="0"/>
              <a:t>fill(255);</a:t>
            </a:r>
          </a:p>
          <a:p>
            <a:pPr lvl="1"/>
            <a:r>
              <a:rPr lang="en-IE" sz="2400" dirty="0" err="1"/>
              <a:t>noStroke</a:t>
            </a:r>
            <a:r>
              <a:rPr lang="en-IE" sz="2400" dirty="0"/>
              <a:t>();</a:t>
            </a:r>
          </a:p>
          <a:p>
            <a:pPr lvl="1"/>
            <a:endParaRPr lang="en-IE" sz="2400" dirty="0"/>
          </a:p>
          <a:p>
            <a:pPr lvl="1"/>
            <a:r>
              <a:rPr lang="en-IE" sz="2400" dirty="0"/>
              <a:t>for(</a:t>
            </a:r>
            <a:r>
              <a:rPr lang="en-IE" sz="2400" dirty="0" err="1"/>
              <a:t>int</a:t>
            </a:r>
            <a:r>
              <a:rPr lang="en-IE" sz="2400" dirty="0"/>
              <a:t> </a:t>
            </a:r>
            <a:r>
              <a:rPr lang="en-IE" sz="2400" dirty="0" err="1"/>
              <a:t>i</a:t>
            </a:r>
            <a:r>
              <a:rPr lang="en-IE" sz="2400" dirty="0"/>
              <a:t> = 0; </a:t>
            </a:r>
            <a:r>
              <a:rPr lang="en-IE" sz="2400" dirty="0" err="1"/>
              <a:t>i</a:t>
            </a:r>
            <a:r>
              <a:rPr lang="en-IE" sz="2400" dirty="0"/>
              <a:t> &lt; 4; </a:t>
            </a:r>
            <a:r>
              <a:rPr lang="en-IE" sz="2400" dirty="0" err="1"/>
              <a:t>i</a:t>
            </a:r>
            <a:r>
              <a:rPr lang="en-IE" sz="2400" dirty="0"/>
              <a:t>++) </a:t>
            </a:r>
          </a:p>
          <a:p>
            <a:pPr lvl="1"/>
            <a:r>
              <a:rPr lang="en-IE" sz="2400" dirty="0"/>
              <a:t>{</a:t>
            </a:r>
          </a:p>
          <a:p>
            <a:pPr lvl="1"/>
            <a:r>
              <a:rPr lang="en-IE" sz="2400" dirty="0"/>
              <a:t>    </a:t>
            </a:r>
            <a:r>
              <a:rPr lang="en-IE" sz="2400" dirty="0" err="1"/>
              <a:t>rect</a:t>
            </a:r>
            <a:r>
              <a:rPr lang="en-IE" sz="2400" dirty="0"/>
              <a:t>(50, yCoordinate, 500, 10);</a:t>
            </a:r>
          </a:p>
          <a:p>
            <a:pPr lvl="1"/>
            <a:r>
              <a:rPr lang="en-IE" sz="2400" dirty="0"/>
              <a:t>    yCoordinate = yCoordinate + 20;</a:t>
            </a:r>
          </a:p>
          <a:p>
            <a:pPr lvl="1"/>
            <a:r>
              <a:rPr lang="en-IE" sz="2400" dirty="0"/>
              <a:t>}</a:t>
            </a:r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6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613319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4970252" y="3114062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4963941" y="2144699"/>
            <a:ext cx="3954521" cy="1046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IE" sz="1800" b="1" i="0" baseline="0" dirty="0"/>
              <a:t>Mr. 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  <a:br>
              <a:rPr lang="en-IE" sz="1600" b="1" i="0" baseline="0" dirty="0"/>
            </a:br>
            <a:r>
              <a:rPr lang="en-IE" sz="1800" dirty="0" err="1">
                <a:solidFill>
                  <a:schemeClr val="tx1"/>
                </a:solidFill>
              </a:rPr>
              <a:t>Dr.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Siobhán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Drohan</a:t>
            </a:r>
            <a:endParaRPr lang="en-IE" sz="1800" dirty="0">
              <a:solidFill>
                <a:schemeClr val="tx1"/>
              </a:solidFill>
            </a:endParaRPr>
          </a:p>
          <a:p>
            <a:pPr algn="l"/>
            <a:r>
              <a:rPr lang="en-IE" sz="1800" dirty="0">
                <a:solidFill>
                  <a:schemeClr val="tx1"/>
                </a:solidFill>
              </a:rPr>
              <a:t>Ms. Mairead Meagher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Programming Fundamentals 1</a:t>
            </a:r>
          </a:p>
        </p:txBody>
      </p:sp>
    </p:spTree>
    <p:extLst>
      <p:ext uri="{BB962C8B-B14F-4D97-AF65-F5344CB8AC3E}">
        <p14:creationId xmlns:p14="http://schemas.microsoft.com/office/powerpoint/2010/main" val="31244221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 baseline="0"/>
            </a:lvl1pPr>
          </a:lstStyle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368FF"/>
              </a:buClr>
              <a:defRPr/>
            </a:lvl1pPr>
            <a:lvl2pPr>
              <a:buClr>
                <a:srgbClr val="0368FF"/>
              </a:buClr>
              <a:defRPr/>
            </a:lvl2pPr>
            <a:lvl3pPr>
              <a:buClr>
                <a:srgbClr val="0368FF"/>
              </a:buClr>
              <a:defRPr/>
            </a:lvl3pPr>
            <a:lvl4pPr>
              <a:buClr>
                <a:srgbClr val="0368FF"/>
              </a:buClr>
              <a:defRPr/>
            </a:lvl4pPr>
            <a:lvl5pPr>
              <a:buClr>
                <a:srgbClr val="0368FF"/>
              </a:buClr>
              <a:defRPr/>
            </a:lvl5pPr>
          </a:lstStyle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E51DA-9AF5-F835-204E-B5376FB7A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6552-8ABC-2684-8EA3-A12C826F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C3EAD-3ACD-68D9-A159-986D3E0E55D6}"/>
              </a:ext>
            </a:extLst>
          </p:cNvPr>
          <p:cNvSpPr/>
          <p:nvPr userDrawn="1"/>
        </p:nvSpPr>
        <p:spPr>
          <a:xfrm>
            <a:off x="375385" y="683393"/>
            <a:ext cx="7324826" cy="32725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451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60ED-514F-624A-B804-2F15D9C607F1}" type="datetime1">
              <a:rPr lang="en-IE" smtClean="0"/>
              <a:t>20/09/2024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7F1D-F172-084F-8A9F-A84A22E012C0}" type="datetime1">
              <a:rPr lang="en-IE" smtClean="0"/>
              <a:t>20/09/2024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085850"/>
            <a:ext cx="8305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04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366737" rtl="0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 dirty="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5401" y="55577"/>
            <a:ext cx="525609" cy="5256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68" r:id="rId3"/>
    <p:sldLayoutId id="2147483669" r:id="rId4"/>
    <p:sldLayoutId id="2147483670" r:id="rId5"/>
  </p:sldLayoutIdLst>
  <p:transition spd="med"/>
  <p:hf hdr="0" dt="0"/>
  <p:txStyles>
    <p:titleStyle>
      <a:lvl1pPr>
        <a:defRPr sz="2800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A5DAE-8FD5-49CE-E28B-6EDA2BB1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747" y="1010648"/>
            <a:ext cx="7893844" cy="1077818"/>
          </a:xfrm>
        </p:spPr>
        <p:txBody>
          <a:bodyPr/>
          <a:lstStyle/>
          <a:p>
            <a:pPr algn="r" defTabSz="366688" rtl="0"/>
            <a:r>
              <a:rPr lang="en-US" sz="3200" dirty="0"/>
              <a:t>Programming Fundamentals 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For loop syntax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22600"/>
              </p:ext>
            </p:extLst>
          </p:nvPr>
        </p:nvGraphicFramePr>
        <p:xfrm>
          <a:off x="1062703" y="2072006"/>
          <a:ext cx="6799807" cy="21259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6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438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initialization</a:t>
                      </a:r>
                      <a:endParaRPr lang="en-IE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0" dirty="0" err="1"/>
                        <a:t>int</a:t>
                      </a:r>
                      <a:r>
                        <a:rPr lang="en-IE" sz="2400" b="0" dirty="0"/>
                        <a:t> </a:t>
                      </a:r>
                      <a:r>
                        <a:rPr lang="en-IE" sz="2400" b="0" dirty="0" err="1"/>
                        <a:t>i</a:t>
                      </a:r>
                      <a:r>
                        <a:rPr lang="en-IE" sz="2400" b="0" dirty="0"/>
                        <a:t> = 0;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500" b="0" dirty="0" err="1"/>
                        <a:t>Initialise</a:t>
                      </a:r>
                      <a:r>
                        <a:rPr lang="en-US" sz="1500" b="0" dirty="0"/>
                        <a:t> a loop control variable</a:t>
                      </a:r>
                      <a:r>
                        <a:rPr lang="en-US" sz="1500" b="0" baseline="0" dirty="0"/>
                        <a:t> (LCV) e.g. </a:t>
                      </a:r>
                      <a:r>
                        <a:rPr lang="en-US" sz="1500" b="0" baseline="0" dirty="0" err="1"/>
                        <a:t>i</a:t>
                      </a:r>
                      <a:r>
                        <a:rPr lang="en-US" sz="1500" b="0" baseline="0" dirty="0"/>
                        <a:t>.</a:t>
                      </a:r>
                    </a:p>
                    <a:p>
                      <a:r>
                        <a:rPr lang="en-US" sz="1500" b="0" dirty="0"/>
                        <a:t>It can include a variable declaration.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rgbClr val="00B050"/>
                          </a:solidFill>
                        </a:rPr>
                        <a:t>boolean</a:t>
                      </a: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 condition</a:t>
                      </a:r>
                      <a:endParaRPr lang="en-IE" sz="1800" b="1" dirty="0">
                        <a:solidFill>
                          <a:srgbClr val="00B05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0" dirty="0" err="1"/>
                        <a:t>i</a:t>
                      </a:r>
                      <a:r>
                        <a:rPr lang="en-IE" sz="2400" b="0" dirty="0"/>
                        <a:t> &lt; 4;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Is a valid </a:t>
                      </a:r>
                      <a:r>
                        <a:rPr lang="en-US" sz="1500" b="0" dirty="0" err="1"/>
                        <a:t>boolean</a:t>
                      </a:r>
                      <a:r>
                        <a:rPr lang="en-US" sz="1500" b="0" dirty="0"/>
                        <a:t> condition</a:t>
                      </a:r>
                      <a:r>
                        <a:rPr lang="en-US" sz="1500" b="0" baseline="0" dirty="0"/>
                        <a:t> that typically tests the loop control variable (LCV).</a:t>
                      </a:r>
                      <a:endParaRPr lang="en-US" sz="15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</a:rPr>
                        <a:t>post-body action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2400" b="0" dirty="0" err="1"/>
                        <a:t>i</a:t>
                      </a:r>
                      <a:r>
                        <a:rPr lang="en-IE" sz="2400" b="0" dirty="0"/>
                        <a:t>++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A change to the loop control variable (LCV).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/>
                        <a:t>Contains</a:t>
                      </a:r>
                      <a:r>
                        <a:rPr lang="en-US" sz="1500" b="0" baseline="0" dirty="0"/>
                        <a:t> an assignment statement.</a:t>
                      </a:r>
                      <a:endParaRPr lang="en-US" sz="1500" b="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2A92FC2-2504-453E-9EEB-B56CCDBE4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6" t="40770" r="59610" b="53072"/>
          <a:stretch/>
        </p:blipFill>
        <p:spPr>
          <a:xfrm>
            <a:off x="2286001" y="986156"/>
            <a:ext cx="4275965" cy="675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D0544-E9D1-B4DF-88EC-B1351D965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ADBBB-E39C-5509-DE5C-85CEB215482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756010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368FF"/>
                </a:solidFill>
                <a:latin typeface="Courier New" pitchFamily="28" charset="0"/>
              </a:rPr>
              <a:t>for</a:t>
            </a:r>
            <a:r>
              <a:rPr lang="en-US" dirty="0"/>
              <a:t> Loop Flowchart</a:t>
            </a:r>
          </a:p>
        </p:txBody>
      </p:sp>
      <p:grpSp>
        <p:nvGrpSpPr>
          <p:cNvPr id="161795" name="Group 3"/>
          <p:cNvGrpSpPr>
            <a:grpSpLocks/>
          </p:cNvGrpSpPr>
          <p:nvPr/>
        </p:nvGrpSpPr>
        <p:grpSpPr bwMode="auto">
          <a:xfrm>
            <a:off x="953285" y="1040800"/>
            <a:ext cx="4888706" cy="3028950"/>
            <a:chOff x="1126" y="1008"/>
            <a:chExt cx="4106" cy="2544"/>
          </a:xfrm>
        </p:grpSpPr>
        <p:sp>
          <p:nvSpPr>
            <p:cNvPr id="161796" name="Rectangle 4"/>
            <p:cNvSpPr>
              <a:spLocks noChangeArrowheads="1"/>
            </p:cNvSpPr>
            <p:nvPr/>
          </p:nvSpPr>
          <p:spPr bwMode="auto">
            <a:xfrm rot="2701371">
              <a:off x="1152" y="1728"/>
              <a:ext cx="720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10800000" vert="eaVert" wrap="none" anchor="ctr"/>
            <a:lstStyle/>
            <a:p>
              <a:pPr eaLnBrk="1" hangingPunct="1"/>
              <a:endParaRPr lang="en-US" sz="1350">
                <a:solidFill>
                  <a:schemeClr val="tx1"/>
                </a:solidFill>
                <a:latin typeface="Times New Roman" pitchFamily="28" charset="0"/>
              </a:endParaRPr>
            </a:p>
          </p:txBody>
        </p:sp>
        <p:sp>
          <p:nvSpPr>
            <p:cNvPr id="161797" name="Rectangle 5"/>
            <p:cNvSpPr>
              <a:spLocks noChangeArrowheads="1"/>
            </p:cNvSpPr>
            <p:nvPr/>
          </p:nvSpPr>
          <p:spPr bwMode="auto">
            <a:xfrm>
              <a:off x="2544" y="1968"/>
              <a:ext cx="120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/>
              <a:r>
                <a:rPr lang="en-US" sz="1350" dirty="0">
                  <a:solidFill>
                    <a:schemeClr val="tx1"/>
                  </a:solidFill>
                  <a:latin typeface="Times New Roman" pitchFamily="28" charset="0"/>
                </a:rPr>
                <a:t>statement(s)</a:t>
              </a:r>
            </a:p>
          </p:txBody>
        </p:sp>
        <p:sp>
          <p:nvSpPr>
            <p:cNvPr id="161798" name="Text Box 6"/>
            <p:cNvSpPr txBox="1">
              <a:spLocks noChangeArrowheads="1"/>
            </p:cNvSpPr>
            <p:nvPr/>
          </p:nvSpPr>
          <p:spPr bwMode="auto">
            <a:xfrm>
              <a:off x="2043" y="1881"/>
              <a:ext cx="38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350" dirty="0">
                  <a:solidFill>
                    <a:schemeClr val="tx1"/>
                  </a:solidFill>
                  <a:latin typeface="Times New Roman" pitchFamily="28" charset="0"/>
                </a:rPr>
                <a:t>true</a:t>
              </a:r>
            </a:p>
          </p:txBody>
        </p:sp>
        <p:sp>
          <p:nvSpPr>
            <p:cNvPr id="161799" name="Line 7"/>
            <p:cNvSpPr>
              <a:spLocks noChangeShapeType="1"/>
            </p:cNvSpPr>
            <p:nvPr/>
          </p:nvSpPr>
          <p:spPr bwMode="auto">
            <a:xfrm>
              <a:off x="1506" y="264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88"/>
            </a:p>
          </p:txBody>
        </p:sp>
        <p:cxnSp>
          <p:nvCxnSpPr>
            <p:cNvPr id="161800" name="AutoShape 8"/>
            <p:cNvCxnSpPr>
              <a:cxnSpLocks noChangeShapeType="1"/>
              <a:stCxn id="161805" idx="0"/>
            </p:cNvCxnSpPr>
            <p:nvPr/>
          </p:nvCxnSpPr>
          <p:spPr bwMode="auto">
            <a:xfrm rot="5400000" flipH="1">
              <a:off x="2628" y="-36"/>
              <a:ext cx="960" cy="304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61801" name="Line 9"/>
            <p:cNvSpPr>
              <a:spLocks noChangeShapeType="1"/>
            </p:cNvSpPr>
            <p:nvPr/>
          </p:nvSpPr>
          <p:spPr bwMode="auto">
            <a:xfrm>
              <a:off x="1536" y="100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88"/>
            </a:p>
          </p:txBody>
        </p:sp>
        <p:sp>
          <p:nvSpPr>
            <p:cNvPr id="161802" name="Text Box 10"/>
            <p:cNvSpPr txBox="1">
              <a:spLocks noChangeArrowheads="1"/>
            </p:cNvSpPr>
            <p:nvPr/>
          </p:nvSpPr>
          <p:spPr bwMode="auto">
            <a:xfrm>
              <a:off x="1126" y="1884"/>
              <a:ext cx="769" cy="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350" dirty="0" err="1">
                  <a:solidFill>
                    <a:schemeClr val="tx1"/>
                  </a:solidFill>
                  <a:latin typeface="Courier New" pitchFamily="28" charset="0"/>
                </a:rPr>
                <a:t>boolean</a:t>
              </a:r>
              <a:endParaRPr lang="en-US" sz="1350" dirty="0">
                <a:solidFill>
                  <a:schemeClr val="tx1"/>
                </a:solidFill>
                <a:latin typeface="Courier New" pitchFamily="28" charset="0"/>
              </a:endParaRPr>
            </a:p>
            <a:p>
              <a:pPr eaLnBrk="1" hangingPunct="1"/>
              <a:r>
                <a:rPr lang="en-US" sz="1350" dirty="0">
                  <a:solidFill>
                    <a:schemeClr val="tx1"/>
                  </a:solidFill>
                  <a:latin typeface="Times New Roman" pitchFamily="28" charset="0"/>
                </a:rPr>
                <a:t>condition?</a:t>
              </a:r>
            </a:p>
          </p:txBody>
        </p:sp>
        <p:sp>
          <p:nvSpPr>
            <p:cNvPr id="161803" name="Text Box 11"/>
            <p:cNvSpPr txBox="1">
              <a:spLocks noChangeArrowheads="1"/>
            </p:cNvSpPr>
            <p:nvPr/>
          </p:nvSpPr>
          <p:spPr bwMode="auto">
            <a:xfrm>
              <a:off x="1515" y="2880"/>
              <a:ext cx="43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350" dirty="0">
                  <a:solidFill>
                    <a:schemeClr val="tx1"/>
                  </a:solidFill>
                  <a:latin typeface="Times New Roman" pitchFamily="28" charset="0"/>
                </a:rPr>
                <a:t>false</a:t>
              </a:r>
            </a:p>
          </p:txBody>
        </p:sp>
        <p:sp>
          <p:nvSpPr>
            <p:cNvPr id="161804" name="Line 12"/>
            <p:cNvSpPr>
              <a:spLocks noChangeShapeType="1"/>
            </p:cNvSpPr>
            <p:nvPr/>
          </p:nvSpPr>
          <p:spPr bwMode="auto">
            <a:xfrm flipV="1">
              <a:off x="2064" y="21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88"/>
            </a:p>
          </p:txBody>
        </p:sp>
        <p:sp>
          <p:nvSpPr>
            <p:cNvPr id="161805" name="Rectangle 13"/>
            <p:cNvSpPr>
              <a:spLocks noChangeArrowheads="1"/>
            </p:cNvSpPr>
            <p:nvPr/>
          </p:nvSpPr>
          <p:spPr bwMode="auto">
            <a:xfrm>
              <a:off x="4032" y="1968"/>
              <a:ext cx="1200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eaLnBrk="1" hangingPunct="1"/>
              <a:r>
                <a:rPr lang="en-US" sz="1350" dirty="0">
                  <a:solidFill>
                    <a:schemeClr val="tx1"/>
                  </a:solidFill>
                  <a:latin typeface="Times New Roman" pitchFamily="28" charset="0"/>
                </a:rPr>
                <a:t>update</a:t>
              </a:r>
            </a:p>
          </p:txBody>
        </p:sp>
        <p:sp>
          <p:nvSpPr>
            <p:cNvPr id="161806" name="Line 14"/>
            <p:cNvSpPr>
              <a:spLocks noChangeShapeType="1"/>
            </p:cNvSpPr>
            <p:nvPr/>
          </p:nvSpPr>
          <p:spPr bwMode="auto">
            <a:xfrm>
              <a:off x="3792" y="211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 sz="1688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23B5B4C-5F7B-4330-A1F6-DE4B2FE0B8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6" t="41676" r="46164" b="41111"/>
          <a:stretch/>
        </p:blipFill>
        <p:spPr>
          <a:xfrm>
            <a:off x="2428844" y="2822480"/>
            <a:ext cx="4676205" cy="14758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6364248" y="944349"/>
            <a:ext cx="1992203" cy="108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9CE50E-D349-D53F-BDA7-EA4125B64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E1952C-AD51-34DE-FCCD-3ACC6714C3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915611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99AB30-C7A9-4272-93DA-285DA970B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6" t="21744" r="46164" b="41111"/>
          <a:stretch/>
        </p:blipFill>
        <p:spPr>
          <a:xfrm>
            <a:off x="477605" y="896462"/>
            <a:ext cx="4363494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Returning to: Processing Example 4.7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5858697" y="2950841"/>
            <a:ext cx="23092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8285" y="935359"/>
            <a:ext cx="3421969" cy="1708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100" b="1" dirty="0">
                <a:solidFill>
                  <a:srgbClr val="FF0000"/>
                </a:solidFill>
              </a:rPr>
              <a:t>Q: </a:t>
            </a:r>
            <a:r>
              <a:rPr lang="en-IE" sz="2100" dirty="0"/>
              <a:t>Do we need the </a:t>
            </a:r>
            <a:r>
              <a:rPr lang="en-IE" sz="2100" dirty="0">
                <a:solidFill>
                  <a:srgbClr val="FF0000"/>
                </a:solidFill>
              </a:rPr>
              <a:t>yCoordinate</a:t>
            </a:r>
            <a:r>
              <a:rPr lang="en-IE" sz="2100" dirty="0"/>
              <a:t> variable?  </a:t>
            </a:r>
            <a:br>
              <a:rPr lang="en-IE" sz="2100" dirty="0"/>
            </a:br>
            <a:endParaRPr lang="en-IE" sz="2100" dirty="0"/>
          </a:p>
          <a:p>
            <a:r>
              <a:rPr lang="en-IE" sz="2100" dirty="0"/>
              <a:t>Can you think of a different approach using a </a:t>
            </a:r>
            <a:r>
              <a:rPr lang="en-IE" sz="2100" dirty="0">
                <a:solidFill>
                  <a:srgbClr val="FF0000"/>
                </a:solidFill>
              </a:rPr>
              <a:t>for</a:t>
            </a:r>
            <a:r>
              <a:rPr lang="en-IE" sz="2100" dirty="0"/>
              <a:t> loop?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0AE0D-1D86-1170-8962-C03801EA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80F7-9205-893B-10CE-1CF7922E7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613485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Processing Example 4.8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362E5-1DEF-4DBC-83A2-88E09180F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3" t="21552" r="45207" b="50000"/>
          <a:stretch/>
        </p:blipFill>
        <p:spPr>
          <a:xfrm>
            <a:off x="510859" y="1049931"/>
            <a:ext cx="4296324" cy="2193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C20509-9C70-4031-8446-4B72F8172C54}"/>
              </a:ext>
            </a:extLst>
          </p:cNvPr>
          <p:cNvSpPr txBox="1"/>
          <p:nvPr/>
        </p:nvSpPr>
        <p:spPr>
          <a:xfrm>
            <a:off x="5339562" y="953388"/>
            <a:ext cx="3423995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2100" b="1" dirty="0">
                <a:solidFill>
                  <a:srgbClr val="FF0000"/>
                </a:solidFill>
              </a:rPr>
              <a:t>A: </a:t>
            </a:r>
            <a:r>
              <a:rPr lang="en-IE" sz="2100" dirty="0"/>
              <a:t>We can eliminate the </a:t>
            </a:r>
            <a:r>
              <a:rPr lang="en-IE" sz="2100" dirty="0">
                <a:solidFill>
                  <a:srgbClr val="FF0000"/>
                </a:solidFill>
              </a:rPr>
              <a:t>yCoordinate</a:t>
            </a:r>
            <a:r>
              <a:rPr lang="en-IE" sz="2100" dirty="0"/>
              <a:t> variable by setting the </a:t>
            </a:r>
            <a:r>
              <a:rPr lang="en-IE" sz="2100" dirty="0" err="1">
                <a:solidFill>
                  <a:srgbClr val="FF0000"/>
                </a:solidFill>
              </a:rPr>
              <a:t>i</a:t>
            </a:r>
            <a:r>
              <a:rPr lang="en-IE" sz="2100" dirty="0"/>
              <a:t> variable to 60 and incrementing it by 20.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 flipH="1">
            <a:off x="2077702" y="1334891"/>
            <a:ext cx="1745879" cy="918641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F788-59C4-8D47-A5BC-AB1BA92FA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D199F62-FABF-AC94-6AAB-7FF45C3D05F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195643-7989-1D8D-7310-348F90728131}"/>
              </a:ext>
            </a:extLst>
          </p:cNvPr>
          <p:cNvCxnSpPr>
            <a:cxnSpLocks/>
          </p:cNvCxnSpPr>
          <p:nvPr/>
        </p:nvCxnSpPr>
        <p:spPr>
          <a:xfrm flipH="1" flipV="1">
            <a:off x="2082214" y="3021683"/>
            <a:ext cx="327263" cy="456119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BEEF26F7-46B1-E0B2-F18A-87D591643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5858697" y="2950841"/>
            <a:ext cx="230924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41362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loop:  all parts are optional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666" y="990063"/>
            <a:ext cx="3086100" cy="18288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Font typeface="Times" pitchFamily="28" charset="0"/>
              <a:buNone/>
            </a:pPr>
            <a:r>
              <a:rPr lang="en-US" dirty="0"/>
              <a:t>for (  ;  ;  )</a:t>
            </a:r>
          </a:p>
          <a:p>
            <a:pPr>
              <a:buFont typeface="Times" pitchFamily="28" charset="0"/>
              <a:buNone/>
            </a:pPr>
            <a:r>
              <a:rPr lang="en-US" dirty="0"/>
              <a:t>{</a:t>
            </a:r>
          </a:p>
          <a:p>
            <a:pPr>
              <a:buFont typeface="Times" pitchFamily="28" charset="0"/>
              <a:buNone/>
            </a:pPr>
            <a:r>
              <a:rPr lang="en-US" dirty="0"/>
              <a:t>      // statements  here</a:t>
            </a:r>
          </a:p>
          <a:p>
            <a:pPr>
              <a:buFont typeface="Times" pitchFamily="28" charset="0"/>
              <a:buNone/>
            </a:pPr>
            <a:r>
              <a:rPr lang="en-US" dirty="0"/>
              <a:t>}</a:t>
            </a:r>
          </a:p>
          <a:p>
            <a:pPr>
              <a:buFont typeface="Times" pitchFamily="28" charset="0"/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36742" y="2585446"/>
            <a:ext cx="354330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Times" pitchFamily="28" charset="0"/>
              <a:buNone/>
            </a:pPr>
            <a:r>
              <a:rPr lang="en-US" sz="2700" dirty="0"/>
              <a:t>This is an infinite loop…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3FE65E-7F9B-5E6D-AE03-7F7C9185D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9E27D-C937-E693-B715-D298F40538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72189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52" y="28204"/>
            <a:ext cx="4705906" cy="6858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E" dirty="0"/>
              <a:t>For loops can be nested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731" y="1630566"/>
            <a:ext cx="6062905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000" dirty="0"/>
              <a:t>for (</a:t>
            </a:r>
            <a:r>
              <a:rPr lang="en-IE" sz="2000" dirty="0" err="1"/>
              <a:t>int</a:t>
            </a:r>
            <a:r>
              <a:rPr lang="en-IE" sz="2000" dirty="0"/>
              <a:t> </a:t>
            </a:r>
            <a:r>
              <a:rPr lang="en-IE" sz="2000" dirty="0" err="1"/>
              <a:t>i</a:t>
            </a:r>
            <a:r>
              <a:rPr lang="en-IE" sz="2000" dirty="0"/>
              <a:t>=0; </a:t>
            </a:r>
            <a:r>
              <a:rPr lang="en-IE" sz="2000" dirty="0" err="1"/>
              <a:t>i</a:t>
            </a:r>
            <a:r>
              <a:rPr lang="en-IE" sz="2000" dirty="0"/>
              <a:t> &lt; 4; </a:t>
            </a:r>
            <a:r>
              <a:rPr lang="en-IE" sz="2000" dirty="0" err="1"/>
              <a:t>i</a:t>
            </a:r>
            <a:r>
              <a:rPr lang="en-IE" sz="2000" dirty="0"/>
              <a:t>++)</a:t>
            </a:r>
          </a:p>
          <a:p>
            <a:pPr algn="l"/>
            <a:r>
              <a:rPr lang="en-IE" sz="2000" dirty="0"/>
              <a:t>     for (</a:t>
            </a:r>
            <a:r>
              <a:rPr lang="en-IE" sz="2000" dirty="0" err="1"/>
              <a:t>int</a:t>
            </a:r>
            <a:r>
              <a:rPr lang="en-IE" sz="2000" dirty="0"/>
              <a:t> j=0; j &lt; 4; </a:t>
            </a:r>
            <a:r>
              <a:rPr lang="en-IE" sz="2000" dirty="0" err="1"/>
              <a:t>j++</a:t>
            </a:r>
            <a:r>
              <a:rPr lang="en-IE" sz="2000" dirty="0"/>
              <a:t>)</a:t>
            </a:r>
          </a:p>
          <a:p>
            <a:pPr algn="l"/>
            <a:r>
              <a:rPr lang="en-IE" sz="2000" dirty="0"/>
              <a:t>        </a:t>
            </a:r>
            <a:r>
              <a:rPr lang="en-IE" sz="2000" dirty="0" err="1"/>
              <a:t>println</a:t>
            </a:r>
            <a:r>
              <a:rPr lang="en-IE" sz="2000" dirty="0"/>
              <a:t>("The value of </a:t>
            </a:r>
            <a:r>
              <a:rPr lang="en-IE" sz="2000" dirty="0" err="1"/>
              <a:t>i</a:t>
            </a:r>
            <a:r>
              <a:rPr lang="en-IE" sz="2000" dirty="0"/>
              <a:t> is: " + </a:t>
            </a:r>
            <a:r>
              <a:rPr lang="en-IE" sz="2000" dirty="0" err="1"/>
              <a:t>i</a:t>
            </a:r>
            <a:r>
              <a:rPr lang="en-IE" sz="2000" dirty="0"/>
              <a:t> + " and j is: " + j);</a:t>
            </a:r>
          </a:p>
        </p:txBody>
      </p:sp>
      <p:sp>
        <p:nvSpPr>
          <p:cNvPr id="5" name="Rectangle 4"/>
          <p:cNvSpPr/>
          <p:nvPr/>
        </p:nvSpPr>
        <p:spPr>
          <a:xfrm>
            <a:off x="6381610" y="690987"/>
            <a:ext cx="2564659" cy="35394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0 and j is: 0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0 and j is: 1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0 and j is: 2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0 and j is: 3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1 and j is: 0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1 and j is: 1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1 and j is: 2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1 and j is: 3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2 and j is: 0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2 and j is: 1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2 and j is: 2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2 and j is: 3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3 and j is: 0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3 and j is: 1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3 and j is: 2</a:t>
            </a:r>
          </a:p>
          <a:p>
            <a:pPr algn="ctr"/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value of </a:t>
            </a:r>
            <a:r>
              <a:rPr lang="en-IE" sz="1400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IE" sz="14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is: 3 and j is: 3</a:t>
            </a:r>
            <a:endParaRPr lang="en-IE" sz="165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Donut 5"/>
          <p:cNvSpPr/>
          <p:nvPr/>
        </p:nvSpPr>
        <p:spPr>
          <a:xfrm>
            <a:off x="3462163" y="29276"/>
            <a:ext cx="1810653" cy="839312"/>
          </a:xfrm>
          <a:prstGeom prst="donut">
            <a:avLst>
              <a:gd name="adj" fmla="val 7374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88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328249-52C4-6C8A-4936-FEFD62A21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13AD8-A0D3-1780-FEAE-B5E6A640FD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4A2E00-4B9A-41DB-3EF6-B3E9CAAAC326}"/>
              </a:ext>
            </a:extLst>
          </p:cNvPr>
          <p:cNvCxnSpPr>
            <a:cxnSpLocks/>
          </p:cNvCxnSpPr>
          <p:nvPr/>
        </p:nvCxnSpPr>
        <p:spPr>
          <a:xfrm flipH="1">
            <a:off x="2804311" y="1820606"/>
            <a:ext cx="558569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4E3114-91DA-0741-CB30-3DF24BE3DA55}"/>
              </a:ext>
            </a:extLst>
          </p:cNvPr>
          <p:cNvCxnSpPr>
            <a:cxnSpLocks/>
          </p:cNvCxnSpPr>
          <p:nvPr/>
        </p:nvCxnSpPr>
        <p:spPr>
          <a:xfrm flipH="1">
            <a:off x="3102715" y="2138397"/>
            <a:ext cx="558569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253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736" y="485452"/>
            <a:ext cx="7882528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/>
              <a:t>Comparative use of while and for loops</a:t>
            </a:r>
            <a:endParaRPr lang="en-IE" sz="36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01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E" b="1" dirty="0">
                <a:solidFill>
                  <a:srgbClr val="0368FF"/>
                </a:solidFill>
                <a:latin typeface="Courier New" pitchFamily="28" charset="0"/>
              </a:rPr>
              <a:t>for</a:t>
            </a:r>
            <a:r>
              <a:rPr lang="en-IE" dirty="0"/>
              <a:t> versus </a:t>
            </a:r>
            <a:r>
              <a:rPr lang="en-US" b="1" dirty="0">
                <a:solidFill>
                  <a:srgbClr val="0368FF"/>
                </a:solidFill>
                <a:latin typeface="Courier New" pitchFamily="28" charset="0"/>
              </a:rPr>
              <a:t>while</a:t>
            </a:r>
            <a:r>
              <a:rPr lang="en-US" dirty="0"/>
              <a:t> </a:t>
            </a:r>
            <a:endParaRPr lang="en-IE" dirty="0"/>
          </a:p>
        </p:txBody>
      </p:sp>
      <p:sp>
        <p:nvSpPr>
          <p:cNvPr id="3" name="Rectangle 2"/>
          <p:cNvSpPr/>
          <p:nvPr/>
        </p:nvSpPr>
        <p:spPr>
          <a:xfrm>
            <a:off x="639904" y="1313672"/>
            <a:ext cx="3576473" cy="11541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725" dirty="0"/>
              <a:t>for(</a:t>
            </a:r>
            <a:r>
              <a:rPr lang="en-IE" sz="1725" b="1" dirty="0">
                <a:solidFill>
                  <a:srgbClr val="FF0000"/>
                </a:solidFill>
              </a:rPr>
              <a:t>int </a:t>
            </a:r>
            <a:r>
              <a:rPr lang="en-IE" sz="1725" b="1" dirty="0" err="1">
                <a:solidFill>
                  <a:srgbClr val="FF0000"/>
                </a:solidFill>
              </a:rPr>
              <a:t>i</a:t>
            </a:r>
            <a:r>
              <a:rPr lang="en-IE" sz="1725" b="1" dirty="0">
                <a:solidFill>
                  <a:srgbClr val="FF0000"/>
                </a:solidFill>
              </a:rPr>
              <a:t> = 0</a:t>
            </a:r>
            <a:r>
              <a:rPr lang="en-IE" sz="1725" dirty="0"/>
              <a:t>; </a:t>
            </a:r>
            <a:r>
              <a:rPr lang="en-IE" sz="1725" b="1" dirty="0" err="1">
                <a:solidFill>
                  <a:srgbClr val="00B050"/>
                </a:solidFill>
              </a:rPr>
              <a:t>i</a:t>
            </a:r>
            <a:r>
              <a:rPr lang="en-IE" sz="1725" b="1" dirty="0">
                <a:solidFill>
                  <a:srgbClr val="00B050"/>
                </a:solidFill>
              </a:rPr>
              <a:t> &lt; 4</a:t>
            </a:r>
            <a:r>
              <a:rPr lang="en-IE" sz="1725" dirty="0"/>
              <a:t>; </a:t>
            </a:r>
            <a:r>
              <a:rPr lang="en-IE" sz="1725" b="1" dirty="0" err="1">
                <a:solidFill>
                  <a:srgbClr val="0070C0"/>
                </a:solidFill>
              </a:rPr>
              <a:t>i</a:t>
            </a:r>
            <a:r>
              <a:rPr lang="en-IE" sz="1725" b="1" dirty="0">
                <a:solidFill>
                  <a:srgbClr val="0070C0"/>
                </a:solidFill>
              </a:rPr>
              <a:t>++</a:t>
            </a:r>
            <a:r>
              <a:rPr lang="en-IE" sz="1725" dirty="0"/>
              <a:t>) {</a:t>
            </a:r>
          </a:p>
          <a:p>
            <a:pPr algn="l"/>
            <a:r>
              <a:rPr lang="en-IE" sz="1725" dirty="0"/>
              <a:t>    </a:t>
            </a:r>
            <a:r>
              <a:rPr lang="en-IE" sz="1725" dirty="0" err="1"/>
              <a:t>rect</a:t>
            </a:r>
            <a:r>
              <a:rPr lang="en-IE" sz="1725" dirty="0"/>
              <a:t>(50, yCoordinate, 500, 10);</a:t>
            </a:r>
          </a:p>
          <a:p>
            <a:pPr algn="l"/>
            <a:r>
              <a:rPr lang="en-IE" sz="1725" dirty="0"/>
              <a:t>    yCoordinate += 20;</a:t>
            </a:r>
          </a:p>
          <a:p>
            <a:pPr algn="l"/>
            <a:r>
              <a:rPr lang="en-IE" sz="1725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11" y="831822"/>
            <a:ext cx="3474015" cy="3231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500" dirty="0"/>
              <a:t>Processing Example 4.7(for loop)</a:t>
            </a:r>
          </a:p>
        </p:txBody>
      </p:sp>
      <p:sp>
        <p:nvSpPr>
          <p:cNvPr id="6" name="Rectangle 5"/>
          <p:cNvSpPr/>
          <p:nvPr/>
        </p:nvSpPr>
        <p:spPr>
          <a:xfrm>
            <a:off x="639904" y="3028800"/>
            <a:ext cx="3576473" cy="16850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725" b="1" dirty="0" err="1">
                <a:solidFill>
                  <a:srgbClr val="FF0000"/>
                </a:solidFill>
              </a:rPr>
              <a:t>int</a:t>
            </a:r>
            <a:r>
              <a:rPr lang="en-IE" sz="1725" b="1" dirty="0">
                <a:solidFill>
                  <a:srgbClr val="FF0000"/>
                </a:solidFill>
              </a:rPr>
              <a:t> </a:t>
            </a:r>
            <a:r>
              <a:rPr lang="en-IE" sz="1725" b="1" dirty="0" err="1">
                <a:solidFill>
                  <a:srgbClr val="FF0000"/>
                </a:solidFill>
              </a:rPr>
              <a:t>i</a:t>
            </a:r>
            <a:r>
              <a:rPr lang="en-IE" sz="1725" b="1" dirty="0">
                <a:solidFill>
                  <a:srgbClr val="FF0000"/>
                </a:solidFill>
              </a:rPr>
              <a:t> = 0</a:t>
            </a:r>
            <a:r>
              <a:rPr lang="en-IE" sz="1725" dirty="0"/>
              <a:t>; </a:t>
            </a:r>
          </a:p>
          <a:p>
            <a:pPr algn="l"/>
            <a:r>
              <a:rPr lang="en-IE" sz="1725" dirty="0"/>
              <a:t>while(</a:t>
            </a:r>
            <a:r>
              <a:rPr lang="en-IE" sz="1725" b="1" dirty="0" err="1">
                <a:solidFill>
                  <a:srgbClr val="00B050"/>
                </a:solidFill>
              </a:rPr>
              <a:t>i</a:t>
            </a:r>
            <a:r>
              <a:rPr lang="en-IE" sz="1725" b="1" dirty="0">
                <a:solidFill>
                  <a:srgbClr val="00B050"/>
                </a:solidFill>
              </a:rPr>
              <a:t> &lt; 4</a:t>
            </a:r>
            <a:r>
              <a:rPr lang="en-IE" sz="1725" dirty="0"/>
              <a:t>) {</a:t>
            </a:r>
          </a:p>
          <a:p>
            <a:pPr algn="l"/>
            <a:r>
              <a:rPr lang="en-IE" sz="1725" dirty="0"/>
              <a:t>    </a:t>
            </a:r>
            <a:r>
              <a:rPr lang="en-IE" sz="1725" dirty="0" err="1"/>
              <a:t>rect</a:t>
            </a:r>
            <a:r>
              <a:rPr lang="en-IE" sz="1725" dirty="0"/>
              <a:t>(50, yCoordinate, 500, 10);</a:t>
            </a:r>
          </a:p>
          <a:p>
            <a:pPr algn="l"/>
            <a:r>
              <a:rPr lang="en-IE" sz="1725" dirty="0"/>
              <a:t>    yCoordinate += 20;</a:t>
            </a:r>
          </a:p>
          <a:p>
            <a:pPr algn="l"/>
            <a:r>
              <a:rPr lang="en-IE" sz="1725" b="1" dirty="0">
                <a:solidFill>
                  <a:srgbClr val="00B0F0"/>
                </a:solidFill>
              </a:rPr>
              <a:t>    </a:t>
            </a:r>
            <a:r>
              <a:rPr lang="en-IE" sz="1725" b="1" dirty="0" err="1">
                <a:solidFill>
                  <a:srgbClr val="0070C0"/>
                </a:solidFill>
              </a:rPr>
              <a:t>i</a:t>
            </a:r>
            <a:r>
              <a:rPr lang="en-IE" sz="1725" b="1" dirty="0">
                <a:solidFill>
                  <a:srgbClr val="0070C0"/>
                </a:solidFill>
              </a:rPr>
              <a:t>++;</a:t>
            </a:r>
          </a:p>
          <a:p>
            <a:pPr algn="l"/>
            <a:r>
              <a:rPr lang="en-IE" sz="1725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2611" y="2568809"/>
            <a:ext cx="3474015" cy="3231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500" dirty="0"/>
              <a:t>Processing Example 4.5 (while loop)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6544582" y="34600"/>
            <a:ext cx="1775270" cy="96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05022" y="1143000"/>
            <a:ext cx="47789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100" dirty="0"/>
              <a:t>Variable </a:t>
            </a:r>
            <a:r>
              <a:rPr lang="en-IE" sz="2100" b="1" dirty="0" err="1">
                <a:solidFill>
                  <a:srgbClr val="FF0000"/>
                </a:solidFill>
              </a:rPr>
              <a:t>i</a:t>
            </a:r>
            <a:r>
              <a:rPr lang="en-IE" sz="2100" b="1" dirty="0">
                <a:solidFill>
                  <a:srgbClr val="FF0000"/>
                </a:solidFill>
              </a:rPr>
              <a:t> </a:t>
            </a:r>
            <a:r>
              <a:rPr lang="en-IE" sz="2100" dirty="0"/>
              <a:t>is the Loop Control Variable (</a:t>
            </a:r>
            <a:r>
              <a:rPr lang="en-IE" sz="2100" b="1" dirty="0"/>
              <a:t>LCV</a:t>
            </a:r>
            <a:r>
              <a:rPr lang="en-IE" sz="2100" dirty="0"/>
              <a:t>).  </a:t>
            </a:r>
            <a:br>
              <a:rPr lang="en-IE" sz="2100" dirty="0"/>
            </a:br>
            <a:r>
              <a:rPr lang="en-IE" sz="2100" dirty="0"/>
              <a:t>It must be initialised, tested and changed.</a:t>
            </a:r>
          </a:p>
        </p:txBody>
      </p:sp>
      <p:sp>
        <p:nvSpPr>
          <p:cNvPr id="9" name="Rectangle 8"/>
          <p:cNvSpPr/>
          <p:nvPr/>
        </p:nvSpPr>
        <p:spPr>
          <a:xfrm>
            <a:off x="4418489" y="2515441"/>
            <a:ext cx="461204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100" b="1" dirty="0" err="1">
                <a:solidFill>
                  <a:srgbClr val="FF0000"/>
                </a:solidFill>
              </a:rPr>
              <a:t>int</a:t>
            </a:r>
            <a:r>
              <a:rPr lang="en-IE" sz="2100" b="1" dirty="0">
                <a:solidFill>
                  <a:srgbClr val="FF0000"/>
                </a:solidFill>
              </a:rPr>
              <a:t> </a:t>
            </a:r>
            <a:r>
              <a:rPr lang="en-IE" sz="2100" b="1" dirty="0" err="1">
                <a:solidFill>
                  <a:srgbClr val="FF0000"/>
                </a:solidFill>
              </a:rPr>
              <a:t>i</a:t>
            </a:r>
            <a:r>
              <a:rPr lang="en-IE" sz="2100" b="1" dirty="0">
                <a:solidFill>
                  <a:srgbClr val="FF0000"/>
                </a:solidFill>
              </a:rPr>
              <a:t> = 0</a:t>
            </a:r>
            <a:r>
              <a:rPr lang="en-IE" sz="2100" dirty="0"/>
              <a:t> is the </a:t>
            </a:r>
            <a:r>
              <a:rPr lang="en-IE" sz="2100" b="1" dirty="0">
                <a:solidFill>
                  <a:srgbClr val="FF0000"/>
                </a:solidFill>
              </a:rPr>
              <a:t>initialisation</a:t>
            </a:r>
            <a:r>
              <a:rPr lang="en-IE" sz="2100" dirty="0"/>
              <a:t>.</a:t>
            </a:r>
          </a:p>
          <a:p>
            <a:endParaRPr lang="en-IE" sz="2100" b="1" dirty="0">
              <a:solidFill>
                <a:srgbClr val="00B050"/>
              </a:solidFill>
            </a:endParaRPr>
          </a:p>
          <a:p>
            <a:r>
              <a:rPr lang="en-IE" sz="2100" b="1" dirty="0" err="1">
                <a:solidFill>
                  <a:srgbClr val="00B050"/>
                </a:solidFill>
              </a:rPr>
              <a:t>i</a:t>
            </a:r>
            <a:r>
              <a:rPr lang="en-IE" sz="2100" b="1" dirty="0">
                <a:solidFill>
                  <a:srgbClr val="00B050"/>
                </a:solidFill>
              </a:rPr>
              <a:t> &lt; 4 </a:t>
            </a:r>
            <a:r>
              <a:rPr lang="en-IE" sz="2100" dirty="0"/>
              <a:t>is the </a:t>
            </a:r>
            <a:r>
              <a:rPr lang="en-IE" sz="2100" dirty="0" err="1"/>
              <a:t>boolean</a:t>
            </a:r>
            <a:r>
              <a:rPr lang="en-IE" sz="2100" dirty="0"/>
              <a:t> condition </a:t>
            </a:r>
            <a:br>
              <a:rPr lang="en-IE" sz="2100" dirty="0"/>
            </a:br>
            <a:r>
              <a:rPr lang="en-IE" sz="2100" dirty="0"/>
              <a:t>i.e. the </a:t>
            </a:r>
            <a:r>
              <a:rPr lang="en-IE" sz="2100" b="1" dirty="0">
                <a:solidFill>
                  <a:srgbClr val="00B050"/>
                </a:solidFill>
              </a:rPr>
              <a:t>test</a:t>
            </a:r>
          </a:p>
          <a:p>
            <a:endParaRPr lang="en-IE" sz="2100" b="1" dirty="0">
              <a:solidFill>
                <a:srgbClr val="0070C0"/>
              </a:solidFill>
            </a:endParaRPr>
          </a:p>
          <a:p>
            <a:r>
              <a:rPr lang="en-IE" sz="2100" b="1" dirty="0" err="1">
                <a:solidFill>
                  <a:srgbClr val="0070C0"/>
                </a:solidFill>
              </a:rPr>
              <a:t>i</a:t>
            </a:r>
            <a:r>
              <a:rPr lang="en-IE" sz="2100" b="1" dirty="0">
                <a:solidFill>
                  <a:srgbClr val="0070C0"/>
                </a:solidFill>
              </a:rPr>
              <a:t>++ </a:t>
            </a:r>
            <a:r>
              <a:rPr lang="en-IE" sz="2100" dirty="0"/>
              <a:t>is the post-body action </a:t>
            </a:r>
          </a:p>
          <a:p>
            <a:r>
              <a:rPr lang="en-IE" sz="2100" dirty="0"/>
              <a:t>i.e. the </a:t>
            </a:r>
            <a:r>
              <a:rPr lang="en-IE" sz="2100" b="1" dirty="0">
                <a:solidFill>
                  <a:srgbClr val="0368FF"/>
                </a:solidFill>
              </a:rPr>
              <a:t>change</a:t>
            </a:r>
            <a:r>
              <a:rPr lang="en-IE" sz="2100" dirty="0"/>
              <a:t>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D66CAEE-03B9-D8CC-5EE1-CA62F7421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B199627-A906-7D8B-A499-91594D65639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020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38" y="485452"/>
            <a:ext cx="4190723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/>
              <a:t>Lab03 - Challenge 1</a:t>
            </a:r>
            <a:endParaRPr lang="en-IE" sz="36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52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Lab03 - Challenge 1 – bouncing ball</a:t>
            </a:r>
          </a:p>
        </p:txBody>
      </p:sp>
      <p:sp>
        <p:nvSpPr>
          <p:cNvPr id="3" name="Rectangle 2"/>
          <p:cNvSpPr/>
          <p:nvPr/>
        </p:nvSpPr>
        <p:spPr>
          <a:xfrm>
            <a:off x="652846" y="879936"/>
            <a:ext cx="6602284" cy="10618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2100" dirty="0"/>
              <a:t>Draw a continuously bouncing ball. (vertical only) 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E" sz="2100" dirty="0"/>
              <a:t>the</a:t>
            </a:r>
            <a:r>
              <a:rPr lang="en-IE" sz="2100" b="1" dirty="0"/>
              <a:t> </a:t>
            </a:r>
            <a:r>
              <a:rPr lang="en-IE" sz="2100" b="1" dirty="0" err="1"/>
              <a:t>xCoordinate</a:t>
            </a:r>
            <a:r>
              <a:rPr lang="en-IE" sz="2100" b="1" dirty="0"/>
              <a:t> </a:t>
            </a:r>
            <a:r>
              <a:rPr lang="en-IE" sz="2100" dirty="0"/>
              <a:t>remains the </a:t>
            </a:r>
            <a:r>
              <a:rPr lang="en-IE" sz="2100" b="1" dirty="0"/>
              <a:t>same </a:t>
            </a:r>
            <a:r>
              <a:rPr lang="en-IE" sz="2100" dirty="0"/>
              <a:t>value </a:t>
            </a:r>
            <a:br>
              <a:rPr lang="en-IE" sz="2100" dirty="0"/>
            </a:br>
            <a:r>
              <a:rPr lang="en-IE" sz="2100" dirty="0"/>
              <a:t>the </a:t>
            </a:r>
            <a:r>
              <a:rPr lang="en-IE" sz="2100" b="1" dirty="0" err="1"/>
              <a:t>yCoordinate</a:t>
            </a:r>
            <a:r>
              <a:rPr lang="en-IE" sz="2100" dirty="0"/>
              <a:t> will </a:t>
            </a:r>
            <a:r>
              <a:rPr lang="en-IE" sz="2100" b="1" dirty="0"/>
              <a:t>change</a:t>
            </a:r>
            <a:r>
              <a:rPr lang="en-IE" sz="21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46" y="2454463"/>
            <a:ext cx="4639995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E" sz="2100" dirty="0"/>
              <a:t>Assumptions: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E" sz="2100" dirty="0"/>
              <a:t>display window is </a:t>
            </a:r>
            <a:r>
              <a:rPr lang="en-IE" sz="2100" b="1" dirty="0"/>
              <a:t>500 x 400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ball is </a:t>
            </a:r>
            <a:r>
              <a:rPr lang="en-IE" sz="2100" b="1" dirty="0"/>
              <a:t>100</a:t>
            </a:r>
            <a:r>
              <a:rPr lang="en-IE" sz="2100" dirty="0"/>
              <a:t> in diameter.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static </a:t>
            </a:r>
            <a:r>
              <a:rPr lang="en-IE" sz="2100" b="1" dirty="0"/>
              <a:t>xCoordinate</a:t>
            </a:r>
            <a:r>
              <a:rPr lang="en-IE" sz="2100" dirty="0"/>
              <a:t> is 250.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b="1" dirty="0"/>
              <a:t>background</a:t>
            </a:r>
            <a:r>
              <a:rPr lang="en-IE" sz="2100" dirty="0"/>
              <a:t> is called in the draw() method.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starting </a:t>
            </a:r>
            <a:r>
              <a:rPr lang="en-IE" sz="2100" b="1" dirty="0"/>
              <a:t>yCoordinate is 300</a:t>
            </a:r>
            <a:r>
              <a:rPr lang="en-IE" sz="21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942F3-2661-7BC6-B181-651C409BF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39BDF-03F0-BECA-B3D9-92DA9663CF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6" t="19010" r="26647" b="24219"/>
          <a:stretch/>
        </p:blipFill>
        <p:spPr bwMode="auto">
          <a:xfrm>
            <a:off x="6757602" y="1410850"/>
            <a:ext cx="2159467" cy="1879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631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5F8875-BE14-6F78-797D-7623587C6E38}"/>
              </a:ext>
            </a:extLst>
          </p:cNvPr>
          <p:cNvCxnSpPr/>
          <p:nvPr/>
        </p:nvCxnSpPr>
        <p:spPr>
          <a:xfrm>
            <a:off x="192024" y="2240280"/>
            <a:ext cx="8705088" cy="0"/>
          </a:xfrm>
          <a:prstGeom prst="line">
            <a:avLst/>
          </a:prstGeom>
          <a:noFill/>
          <a:ln w="15875" cap="flat">
            <a:solidFill>
              <a:srgbClr val="84AE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F3D22CC2-63B9-5CB6-174A-205E5A7B9B8B}"/>
              </a:ext>
            </a:extLst>
          </p:cNvPr>
          <p:cNvSpPr txBox="1">
            <a:spLocks/>
          </p:cNvSpPr>
          <p:nvPr/>
        </p:nvSpPr>
        <p:spPr>
          <a:xfrm>
            <a:off x="192024" y="1269402"/>
            <a:ext cx="7772401" cy="10630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endParaRPr lang="en-IE" sz="2800" dirty="0">
              <a:solidFill>
                <a:schemeClr val="tx1"/>
              </a:solidFill>
            </a:endParaRPr>
          </a:p>
          <a:p>
            <a:pPr algn="l" defTabSz="914400"/>
            <a:r>
              <a:rPr lang="en-IE" sz="2800" dirty="0">
                <a:solidFill>
                  <a:schemeClr val="tx1"/>
                </a:solidFill>
              </a:rPr>
              <a:t>Introduction to Processing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C56AC-B899-2568-9517-5FD54D9A7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6169" y="163949"/>
            <a:ext cx="2913057" cy="4614282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2B49638-F999-2A91-FA44-4A9EC7335E24}"/>
              </a:ext>
            </a:extLst>
          </p:cNvPr>
          <p:cNvSpPr txBox="1">
            <a:spLocks/>
          </p:cNvSpPr>
          <p:nvPr/>
        </p:nvSpPr>
        <p:spPr>
          <a:xfrm>
            <a:off x="192024" y="2262468"/>
            <a:ext cx="7772401" cy="16116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Iteration in Programming – </a:t>
            </a:r>
            <a:br>
              <a:rPr lang="en-IE" sz="24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For Loops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94E400-A0C7-BE1B-44A0-8F17F3B2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BDE2ED-9613-EC3D-7D95-0004F92FA4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9061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Lab03 - Challenge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5169" y="936066"/>
            <a:ext cx="268605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/>
              <a:t>float yCoordinate = 300;</a:t>
            </a:r>
          </a:p>
          <a:p>
            <a:pPr algn="l"/>
            <a:endParaRPr lang="en-IE" sz="1800" dirty="0"/>
          </a:p>
          <a:p>
            <a:pPr algn="l"/>
            <a:r>
              <a:rPr lang="en-IE" sz="1800" dirty="0"/>
              <a:t>void setup() {</a:t>
            </a:r>
          </a:p>
          <a:p>
            <a:pPr algn="l"/>
            <a:r>
              <a:rPr lang="en-IE" sz="1800" dirty="0"/>
              <a:t>  size(500,400);</a:t>
            </a:r>
          </a:p>
          <a:p>
            <a:pPr algn="l"/>
            <a:r>
              <a:rPr lang="en-IE" sz="1800" dirty="0"/>
              <a:t>  fill(255, 10, 10);</a:t>
            </a:r>
          </a:p>
          <a:p>
            <a:pPr algn="l"/>
            <a:r>
              <a:rPr lang="en-IE" sz="1800" dirty="0"/>
              <a:t>  stroke(255);</a:t>
            </a:r>
          </a:p>
          <a:p>
            <a:pPr algn="l"/>
            <a:r>
              <a:rPr lang="en-IE" sz="1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644958" y="3727986"/>
            <a:ext cx="3389619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00" dirty="0"/>
              <a:t>void draw() { </a:t>
            </a:r>
          </a:p>
          <a:p>
            <a:pPr algn="l"/>
            <a:r>
              <a:rPr lang="en-IE" sz="1500" dirty="0"/>
              <a:t>   background(0);</a:t>
            </a:r>
          </a:p>
          <a:p>
            <a:pPr algn="l"/>
            <a:r>
              <a:rPr lang="en-IE" sz="1500" dirty="0"/>
              <a:t>   ellipse(250, yCoordinate, 100, 100);</a:t>
            </a:r>
          </a:p>
          <a:p>
            <a:pPr algn="l"/>
            <a:r>
              <a:rPr lang="en-IE" sz="1500" dirty="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 flipV="1">
            <a:off x="4491907" y="1984750"/>
            <a:ext cx="1497788" cy="84417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>
            <a:off x="3831136" y="3303854"/>
            <a:ext cx="4336801" cy="86809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>
            <a:off x="4158184" y="3617553"/>
            <a:ext cx="2336058" cy="64742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540F3-C7FD-D98A-66FD-82EE8E07C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49F26-00EC-5D81-FD24-FE0B2C164D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7F322-3338-FEAC-A2CD-88E363974B0A}"/>
              </a:ext>
            </a:extLst>
          </p:cNvPr>
          <p:cNvSpPr txBox="1"/>
          <p:nvPr/>
        </p:nvSpPr>
        <p:spPr>
          <a:xfrm>
            <a:off x="652846" y="2454463"/>
            <a:ext cx="4639995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E" sz="2100" dirty="0"/>
              <a:t>Assumptions: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E" sz="2100" dirty="0"/>
              <a:t>display window is </a:t>
            </a:r>
            <a:r>
              <a:rPr lang="en-IE" sz="2100" b="1" dirty="0"/>
              <a:t>500 x 400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ball is </a:t>
            </a:r>
            <a:r>
              <a:rPr lang="en-IE" sz="2100" b="1" dirty="0"/>
              <a:t>100</a:t>
            </a:r>
            <a:r>
              <a:rPr lang="en-IE" sz="2100" dirty="0"/>
              <a:t> in diameter.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static </a:t>
            </a:r>
            <a:r>
              <a:rPr lang="en-IE" sz="2100" b="1" dirty="0"/>
              <a:t>xCoordinate</a:t>
            </a:r>
            <a:r>
              <a:rPr lang="en-IE" sz="2100" dirty="0"/>
              <a:t> is 250.</a:t>
            </a:r>
          </a:p>
          <a:p>
            <a:pPr algn="l"/>
            <a:endParaRPr lang="en-IE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sz="2100" dirty="0"/>
          </a:p>
          <a:p>
            <a:pPr algn="l"/>
            <a:r>
              <a:rPr lang="en-IE" sz="2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2449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Lab03 - Challenge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5825169" y="936066"/>
            <a:ext cx="2686050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/>
              <a:t>float yCoordinate = 300;</a:t>
            </a:r>
          </a:p>
          <a:p>
            <a:pPr algn="l"/>
            <a:endParaRPr lang="en-IE" sz="1800" dirty="0"/>
          </a:p>
          <a:p>
            <a:pPr algn="l"/>
            <a:r>
              <a:rPr lang="en-IE" sz="1800" dirty="0"/>
              <a:t>void setup() {</a:t>
            </a:r>
          </a:p>
          <a:p>
            <a:pPr algn="l"/>
            <a:r>
              <a:rPr lang="en-IE" sz="1800" dirty="0"/>
              <a:t>  size(500,400);</a:t>
            </a:r>
          </a:p>
          <a:p>
            <a:pPr algn="l"/>
            <a:r>
              <a:rPr lang="en-IE" sz="1800" dirty="0"/>
              <a:t>  fill(255, 10, 10);</a:t>
            </a:r>
          </a:p>
          <a:p>
            <a:pPr algn="l"/>
            <a:r>
              <a:rPr lang="en-IE" sz="1800" dirty="0"/>
              <a:t>  stroke(255);</a:t>
            </a:r>
          </a:p>
          <a:p>
            <a:pPr algn="l"/>
            <a:r>
              <a:rPr lang="en-IE" sz="1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644958" y="3727986"/>
            <a:ext cx="3389619" cy="10156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500" dirty="0"/>
              <a:t>void draw() { </a:t>
            </a:r>
          </a:p>
          <a:p>
            <a:pPr algn="l"/>
            <a:r>
              <a:rPr lang="en-IE" sz="1500" dirty="0"/>
              <a:t>   background(0);</a:t>
            </a:r>
          </a:p>
          <a:p>
            <a:pPr algn="l"/>
            <a:r>
              <a:rPr lang="en-IE" sz="1500" dirty="0"/>
              <a:t>   ellipse(250, yCoordinate, 100, 100);</a:t>
            </a:r>
          </a:p>
          <a:p>
            <a:pPr algn="l"/>
            <a:r>
              <a:rPr lang="en-IE" sz="1500" dirty="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 flipV="1">
            <a:off x="2927927" y="4111831"/>
            <a:ext cx="2952266" cy="956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 flipV="1">
            <a:off x="4378441" y="1241448"/>
            <a:ext cx="3624228" cy="330385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540F3-C7FD-D98A-66FD-82EE8E07C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49F26-00EC-5D81-FD24-FE0B2C164DE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7F322-3338-FEAC-A2CD-88E363974B0A}"/>
              </a:ext>
            </a:extLst>
          </p:cNvPr>
          <p:cNvSpPr txBox="1"/>
          <p:nvPr/>
        </p:nvSpPr>
        <p:spPr>
          <a:xfrm>
            <a:off x="652846" y="2454463"/>
            <a:ext cx="4639995" cy="235449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E" sz="2100" dirty="0"/>
              <a:t>Assumptions: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IE" sz="2100" dirty="0"/>
              <a:t>display window is </a:t>
            </a:r>
            <a:r>
              <a:rPr lang="en-IE" sz="2100" b="1" dirty="0"/>
              <a:t>500 x 400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ball is </a:t>
            </a:r>
            <a:r>
              <a:rPr lang="en-IE" sz="2100" b="1" dirty="0"/>
              <a:t>100</a:t>
            </a:r>
            <a:r>
              <a:rPr lang="en-IE" sz="2100" dirty="0"/>
              <a:t> in diameter.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static </a:t>
            </a:r>
            <a:r>
              <a:rPr lang="en-IE" sz="2100" b="1" dirty="0"/>
              <a:t>xCoordinate</a:t>
            </a:r>
            <a:r>
              <a:rPr lang="en-IE" sz="2100" dirty="0"/>
              <a:t> is 250.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b="1" dirty="0"/>
              <a:t>background</a:t>
            </a:r>
            <a:r>
              <a:rPr lang="en-IE" sz="2100" dirty="0"/>
              <a:t> is called in the draw() method.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starting </a:t>
            </a:r>
            <a:r>
              <a:rPr lang="en-IE" sz="2100" b="1" dirty="0"/>
              <a:t>yCoordinate is 300</a:t>
            </a:r>
            <a:r>
              <a:rPr lang="en-IE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8984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Lab03 - Challenge 1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4000" y="57775"/>
            <a:ext cx="3244201" cy="213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/>
              <a:t>float yCoordinate = 300;</a:t>
            </a:r>
          </a:p>
          <a:p>
            <a:pPr algn="l"/>
            <a:r>
              <a:rPr lang="en-IE" sz="1800" b="1" dirty="0" err="1">
                <a:solidFill>
                  <a:srgbClr val="FF0000"/>
                </a:solidFill>
              </a:rPr>
              <a:t>boolean</a:t>
            </a:r>
            <a:r>
              <a:rPr lang="en-IE" sz="1800" b="1" dirty="0">
                <a:solidFill>
                  <a:srgbClr val="FF0000"/>
                </a:solidFill>
              </a:rPr>
              <a:t> </a:t>
            </a:r>
            <a:r>
              <a:rPr lang="en-IE" sz="1800" b="1" dirty="0" err="1">
                <a:solidFill>
                  <a:srgbClr val="FF0000"/>
                </a:solidFill>
              </a:rPr>
              <a:t>bounceUp</a:t>
            </a:r>
            <a:r>
              <a:rPr lang="en-IE" sz="1800" b="1" dirty="0">
                <a:solidFill>
                  <a:srgbClr val="FF0000"/>
                </a:solidFill>
              </a:rPr>
              <a:t> = false</a:t>
            </a:r>
            <a:r>
              <a:rPr lang="en-IE" sz="1800" dirty="0">
                <a:solidFill>
                  <a:srgbClr val="FF0000"/>
                </a:solidFill>
              </a:rPr>
              <a:t>;</a:t>
            </a:r>
          </a:p>
          <a:p>
            <a:pPr algn="l"/>
            <a:endParaRPr lang="en-IE" sz="675" dirty="0"/>
          </a:p>
          <a:p>
            <a:pPr algn="l"/>
            <a:r>
              <a:rPr lang="en-IE" sz="1800" dirty="0"/>
              <a:t>void setup() {</a:t>
            </a:r>
          </a:p>
          <a:p>
            <a:pPr algn="l"/>
            <a:r>
              <a:rPr lang="en-IE" sz="1800" dirty="0"/>
              <a:t>  size(500,400);</a:t>
            </a:r>
          </a:p>
          <a:p>
            <a:pPr algn="l"/>
            <a:r>
              <a:rPr lang="en-IE" sz="1800" dirty="0"/>
              <a:t>  fill(255, 10, 10);</a:t>
            </a:r>
          </a:p>
          <a:p>
            <a:pPr algn="l"/>
            <a:r>
              <a:rPr lang="en-IE" sz="1800" dirty="0"/>
              <a:t>  stroke(255);</a:t>
            </a:r>
          </a:p>
          <a:p>
            <a:pPr algn="l"/>
            <a:r>
              <a:rPr lang="en-IE" sz="18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124" y="842791"/>
            <a:ext cx="4785089" cy="235449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We need to track whether the ball is bouncing up or falling.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To do this, we will use a </a:t>
            </a:r>
            <a:r>
              <a:rPr lang="en-IE" sz="2100" dirty="0" err="1"/>
              <a:t>boolean</a:t>
            </a:r>
            <a:r>
              <a:rPr lang="en-IE" sz="2100" dirty="0"/>
              <a:t> variable </a:t>
            </a:r>
            <a:r>
              <a:rPr lang="en-IE" sz="2100" b="1" dirty="0" err="1">
                <a:solidFill>
                  <a:srgbClr val="FF0000"/>
                </a:solidFill>
              </a:rPr>
              <a:t>bounceUp</a:t>
            </a:r>
            <a:r>
              <a:rPr lang="en-IE" sz="2100" dirty="0"/>
              <a:t>.  </a:t>
            </a:r>
            <a:br>
              <a:rPr lang="en-IE" sz="2100" dirty="0"/>
            </a:br>
            <a:r>
              <a:rPr lang="en-IE" sz="2100" dirty="0"/>
              <a:t>It will be: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IE" sz="2100" b="1" dirty="0">
                <a:solidFill>
                  <a:srgbClr val="00B050"/>
                </a:solidFill>
              </a:rPr>
              <a:t>true</a:t>
            </a:r>
            <a:r>
              <a:rPr lang="en-IE" sz="2100" dirty="0"/>
              <a:t> if the ball is bouncing up</a:t>
            </a:r>
          </a:p>
          <a:p>
            <a:pPr marL="685800" lvl="1" indent="-342900" algn="l">
              <a:buFont typeface="Arial" panose="020B0604020202020204" pitchFamily="34" charset="0"/>
              <a:buChar char="•"/>
            </a:pPr>
            <a:r>
              <a:rPr lang="en-IE" sz="2100" b="1" dirty="0">
                <a:solidFill>
                  <a:srgbClr val="0070C0"/>
                </a:solidFill>
              </a:rPr>
              <a:t>false</a:t>
            </a:r>
            <a:r>
              <a:rPr lang="en-IE" sz="2100" dirty="0"/>
              <a:t> if the ball is falling and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8AEFA-5ED8-9B64-5B7A-0BCD04035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0C097-98DD-BB46-6A9E-1D08214B6C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4743867" y="2287948"/>
            <a:ext cx="4184465" cy="249299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/>
              <a:t>void draw() { </a:t>
            </a:r>
          </a:p>
          <a:p>
            <a:pPr algn="l"/>
            <a:r>
              <a:rPr lang="en-IE" sz="1800" dirty="0"/>
              <a:t>   background(0);</a:t>
            </a:r>
          </a:p>
          <a:p>
            <a:pPr algn="l"/>
            <a:r>
              <a:rPr lang="en-IE" sz="1800" dirty="0"/>
              <a:t>   ellipse(250, yCoordinate, 100, 100);</a:t>
            </a:r>
          </a:p>
          <a:p>
            <a:pPr algn="l"/>
            <a:endParaRPr lang="en-IE" sz="600" dirty="0"/>
          </a:p>
          <a:p>
            <a:pPr algn="l"/>
            <a:r>
              <a:rPr lang="en-IE" sz="1800" dirty="0">
                <a:solidFill>
                  <a:srgbClr val="00B050"/>
                </a:solidFill>
              </a:rPr>
              <a:t>   if (</a:t>
            </a:r>
            <a:r>
              <a:rPr lang="en-IE" sz="1800" b="1" dirty="0" err="1">
                <a:solidFill>
                  <a:srgbClr val="00B050"/>
                </a:solidFill>
              </a:rPr>
              <a:t>bounceUp</a:t>
            </a:r>
            <a:r>
              <a:rPr lang="en-IE" sz="1800" dirty="0">
                <a:solidFill>
                  <a:srgbClr val="00B050"/>
                </a:solidFill>
              </a:rPr>
              <a:t>)</a:t>
            </a:r>
          </a:p>
          <a:p>
            <a:pPr algn="l"/>
            <a:r>
              <a:rPr lang="en-IE" sz="1800" dirty="0"/>
              <a:t>     // code to bounce the ball up</a:t>
            </a:r>
          </a:p>
          <a:p>
            <a:pPr algn="l"/>
            <a:endParaRPr lang="en-IE" sz="600" dirty="0"/>
          </a:p>
          <a:p>
            <a:pPr algn="l"/>
            <a:r>
              <a:rPr lang="en-IE" sz="1800" dirty="0"/>
              <a:t>   if </a:t>
            </a:r>
            <a:r>
              <a:rPr lang="en-IE" sz="1800" dirty="0">
                <a:solidFill>
                  <a:srgbClr val="0070C0"/>
                </a:solidFill>
              </a:rPr>
              <a:t>(!</a:t>
            </a:r>
            <a:r>
              <a:rPr lang="en-IE" sz="1800" b="1" dirty="0" err="1">
                <a:solidFill>
                  <a:srgbClr val="0070C0"/>
                </a:solidFill>
              </a:rPr>
              <a:t>bounceUp</a:t>
            </a:r>
            <a:r>
              <a:rPr lang="en-IE" sz="1800" dirty="0">
                <a:solidFill>
                  <a:srgbClr val="0070C0"/>
                </a:solidFill>
              </a:rPr>
              <a:t>)</a:t>
            </a:r>
          </a:p>
          <a:p>
            <a:pPr algn="l"/>
            <a:r>
              <a:rPr lang="en-IE" sz="1800" dirty="0"/>
              <a:t>      // code when ball is falling</a:t>
            </a:r>
          </a:p>
          <a:p>
            <a:pPr algn="l"/>
            <a:r>
              <a:rPr lang="en-IE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8131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210" y="199399"/>
            <a:ext cx="3247121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/>
              <a:t>float yCoordinate = 300;</a:t>
            </a:r>
          </a:p>
          <a:p>
            <a:pPr algn="l"/>
            <a:r>
              <a:rPr lang="en-IE" sz="1800" dirty="0" err="1"/>
              <a:t>boolean</a:t>
            </a:r>
            <a:r>
              <a:rPr lang="en-IE" sz="1800" dirty="0"/>
              <a:t> </a:t>
            </a:r>
            <a:r>
              <a:rPr lang="en-IE" sz="1800" dirty="0" err="1"/>
              <a:t>bounceUp</a:t>
            </a:r>
            <a:r>
              <a:rPr lang="en-IE" sz="1800" dirty="0"/>
              <a:t> = false;</a:t>
            </a:r>
          </a:p>
          <a:p>
            <a:pPr algn="l"/>
            <a:endParaRPr lang="en-IE" sz="1800" dirty="0"/>
          </a:p>
          <a:p>
            <a:pPr algn="l"/>
            <a:r>
              <a:rPr lang="en-IE" sz="1800" dirty="0"/>
              <a:t>void setup() {</a:t>
            </a:r>
          </a:p>
          <a:p>
            <a:pPr algn="l"/>
            <a:r>
              <a:rPr lang="en-IE" sz="1800" dirty="0"/>
              <a:t>  size(500,400);</a:t>
            </a:r>
          </a:p>
          <a:p>
            <a:pPr algn="l"/>
            <a:r>
              <a:rPr lang="en-IE" sz="1800" dirty="0"/>
              <a:t>  fill(255, 10, 10);</a:t>
            </a:r>
          </a:p>
          <a:p>
            <a:pPr algn="l"/>
            <a:r>
              <a:rPr lang="en-IE" sz="1800" dirty="0"/>
              <a:t>  stroke(255);</a:t>
            </a:r>
          </a:p>
          <a:p>
            <a:pPr algn="l"/>
            <a:r>
              <a:rPr lang="en-IE" sz="18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000499" y="140558"/>
            <a:ext cx="4803103" cy="46782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00" dirty="0"/>
              <a:t>void draw() { </a:t>
            </a:r>
          </a:p>
          <a:p>
            <a:pPr algn="l"/>
            <a:r>
              <a:rPr lang="en-IE" sz="1600" dirty="0"/>
              <a:t>   background(0);</a:t>
            </a:r>
          </a:p>
          <a:p>
            <a:pPr algn="l"/>
            <a:r>
              <a:rPr lang="en-IE" sz="1600" dirty="0"/>
              <a:t>   ellipse(250, yCoordinate, 100, 100);</a:t>
            </a:r>
          </a:p>
          <a:p>
            <a:pPr algn="l"/>
            <a:endParaRPr lang="en-IE" sz="500" dirty="0"/>
          </a:p>
          <a:p>
            <a:pPr algn="l"/>
            <a:r>
              <a:rPr lang="en-IE" sz="1600" dirty="0">
                <a:solidFill>
                  <a:schemeClr val="bg1">
                    <a:lumMod val="50000"/>
                  </a:schemeClr>
                </a:solidFill>
              </a:rPr>
              <a:t>   //ball is bouncing up</a:t>
            </a:r>
          </a:p>
          <a:p>
            <a:pPr algn="l"/>
            <a:r>
              <a:rPr lang="en-IE" sz="1600" dirty="0"/>
              <a:t>   if (</a:t>
            </a:r>
            <a:r>
              <a:rPr lang="en-IE" sz="1600" dirty="0" err="1"/>
              <a:t>bounceUp</a:t>
            </a:r>
            <a:r>
              <a:rPr lang="en-IE" sz="1600" dirty="0"/>
              <a:t>){</a:t>
            </a:r>
          </a:p>
          <a:p>
            <a:pPr algn="l"/>
            <a:r>
              <a:rPr lang="en-IE" sz="1600" b="1" dirty="0"/>
              <a:t>     if (yCoordinate &gt; 100)</a:t>
            </a:r>
          </a:p>
          <a:p>
            <a:pPr algn="l"/>
            <a:r>
              <a:rPr lang="en-IE" sz="1600" b="1" dirty="0"/>
              <a:t>         yCoordinate = yCoordinate - 1;</a:t>
            </a:r>
          </a:p>
          <a:p>
            <a:pPr algn="l"/>
            <a:r>
              <a:rPr lang="en-IE" sz="1600" b="1" dirty="0"/>
              <a:t>     else</a:t>
            </a:r>
          </a:p>
          <a:p>
            <a:pPr algn="l"/>
            <a:r>
              <a:rPr lang="en-IE" sz="1600" b="1" dirty="0"/>
              <a:t>         </a:t>
            </a:r>
            <a:r>
              <a:rPr lang="en-IE" sz="1600" b="1" dirty="0" err="1"/>
              <a:t>bounceUp</a:t>
            </a:r>
            <a:r>
              <a:rPr lang="en-IE" sz="1600" b="1" dirty="0"/>
              <a:t> = false;</a:t>
            </a:r>
          </a:p>
          <a:p>
            <a:pPr algn="l"/>
            <a:r>
              <a:rPr lang="en-IE" sz="1600" dirty="0"/>
              <a:t>   }</a:t>
            </a:r>
          </a:p>
          <a:p>
            <a:pPr algn="l"/>
            <a:endParaRPr lang="en-IE" sz="500" dirty="0"/>
          </a:p>
          <a:p>
            <a:pPr algn="l"/>
            <a:r>
              <a:rPr lang="en-IE" sz="1600" dirty="0"/>
              <a:t>   </a:t>
            </a:r>
            <a:r>
              <a:rPr lang="en-IE" sz="1600" dirty="0">
                <a:solidFill>
                  <a:schemeClr val="bg1">
                    <a:lumMod val="50000"/>
                  </a:schemeClr>
                </a:solidFill>
              </a:rPr>
              <a:t>//ball is falling down     </a:t>
            </a:r>
          </a:p>
          <a:p>
            <a:pPr algn="l"/>
            <a:r>
              <a:rPr lang="en-IE" sz="1600" dirty="0"/>
              <a:t>   if (!</a:t>
            </a:r>
            <a:r>
              <a:rPr lang="en-IE" sz="1600" dirty="0" err="1"/>
              <a:t>bounceUp</a:t>
            </a:r>
            <a:r>
              <a:rPr lang="en-IE" sz="1600" dirty="0"/>
              <a:t>){</a:t>
            </a:r>
          </a:p>
          <a:p>
            <a:pPr algn="l"/>
            <a:r>
              <a:rPr lang="en-IE" sz="1600" dirty="0"/>
              <a:t>     </a:t>
            </a:r>
            <a:r>
              <a:rPr lang="en-IE" sz="1600" b="1" dirty="0"/>
              <a:t>if (yCoordinate &lt;= 350)</a:t>
            </a:r>
          </a:p>
          <a:p>
            <a:pPr algn="l"/>
            <a:r>
              <a:rPr lang="en-IE" sz="1600" b="1" dirty="0"/>
              <a:t>         yCoordinate = yCoordinate + 1;</a:t>
            </a:r>
          </a:p>
          <a:p>
            <a:pPr algn="l"/>
            <a:r>
              <a:rPr lang="en-IE" sz="1600" b="1" dirty="0"/>
              <a:t>     else</a:t>
            </a:r>
          </a:p>
          <a:p>
            <a:pPr algn="l"/>
            <a:r>
              <a:rPr lang="en-IE" sz="1600" b="1" dirty="0"/>
              <a:t>         </a:t>
            </a:r>
            <a:r>
              <a:rPr lang="en-IE" sz="1600" b="1" dirty="0" err="1"/>
              <a:t>bounceUp</a:t>
            </a:r>
            <a:r>
              <a:rPr lang="en-IE" sz="1600" b="1" dirty="0"/>
              <a:t> = true;</a:t>
            </a:r>
          </a:p>
          <a:p>
            <a:pPr algn="l"/>
            <a:r>
              <a:rPr lang="en-IE" sz="1600" dirty="0"/>
              <a:t>   }   </a:t>
            </a:r>
          </a:p>
          <a:p>
            <a:pPr algn="l"/>
            <a:r>
              <a:rPr lang="en-IE" sz="1600" dirty="0"/>
              <a:t>}</a:t>
            </a:r>
            <a:endParaRPr lang="en-IE" sz="1800" dirty="0"/>
          </a:p>
        </p:txBody>
      </p:sp>
      <p:sp>
        <p:nvSpPr>
          <p:cNvPr id="6" name="Rectangle 5"/>
          <p:cNvSpPr/>
          <p:nvPr/>
        </p:nvSpPr>
        <p:spPr>
          <a:xfrm>
            <a:off x="4182031" y="914020"/>
            <a:ext cx="3461782" cy="182250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7" name="Rectangle 6"/>
          <p:cNvSpPr/>
          <p:nvPr/>
        </p:nvSpPr>
        <p:spPr>
          <a:xfrm>
            <a:off x="4182031" y="2788623"/>
            <a:ext cx="3461782" cy="17166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CF5F0-93E6-798E-129D-7C24C2B18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A98C6D-62C7-A729-F7A4-45444AEE50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884756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638" y="485452"/>
            <a:ext cx="4190723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/>
              <a:t>Lab03 - Challenge 3</a:t>
            </a:r>
            <a:endParaRPr lang="en-IE" sz="3600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782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Lab03 - Challenge 3 – Moving 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611547" y="916069"/>
            <a:ext cx="755639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In a new sketch, draw a </a:t>
            </a:r>
            <a:r>
              <a:rPr lang="en-IE" sz="2100" b="1" dirty="0"/>
              <a:t>vertical line </a:t>
            </a:r>
            <a:r>
              <a:rPr lang="en-IE" sz="2100" dirty="0"/>
              <a:t>that is the height of your display window.</a:t>
            </a:r>
            <a:br>
              <a:rPr lang="en-IE" sz="2100" dirty="0"/>
            </a:br>
            <a:endParaRPr lang="en-IE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It starts in the left most position of your display window and </a:t>
            </a:r>
            <a:r>
              <a:rPr lang="en-IE" sz="2100" b="1" dirty="0"/>
              <a:t>moves right, pixel by pixel</a:t>
            </a:r>
            <a:r>
              <a:rPr lang="en-IE" sz="2100" dirty="0"/>
              <a:t>, until it reaches the right hand side of your display window.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E2D03-B0B4-315E-00BA-B8A325E86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CBDD9-F87C-0C66-9ABF-991AEB2605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0421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Lab03 - Challenge 3 – Moving 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05602-638D-5F91-7557-2EB4AFB0A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6CB34-1470-289E-966D-4B082FE2703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0B30B7-DE92-5461-9017-FFF82D44EC1C}"/>
              </a:ext>
            </a:extLst>
          </p:cNvPr>
          <p:cNvSpPr/>
          <p:nvPr/>
        </p:nvSpPr>
        <p:spPr>
          <a:xfrm>
            <a:off x="611547" y="916069"/>
            <a:ext cx="7556390" cy="23544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Upon reaching the right hand side, the vertical line should </a:t>
            </a:r>
            <a:r>
              <a:rPr lang="en-IE" sz="2100" b="1" dirty="0"/>
              <a:t>reverse direction</a:t>
            </a:r>
            <a:r>
              <a:rPr lang="en-IE" sz="2100" dirty="0"/>
              <a:t> and return, pixel by pixel, to the left hand side of the display window.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E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As your vertical line is continually traversing the display window, your </a:t>
            </a:r>
            <a:r>
              <a:rPr lang="en-IE" sz="2100" b="1" dirty="0"/>
              <a:t>grayscale background should be varying</a:t>
            </a:r>
            <a:r>
              <a:rPr lang="en-IE" sz="2100" dirty="0"/>
              <a:t> very slightly in colour. </a:t>
            </a:r>
          </a:p>
        </p:txBody>
      </p:sp>
    </p:spTree>
    <p:extLst>
      <p:ext uri="{BB962C8B-B14F-4D97-AF65-F5344CB8AC3E}">
        <p14:creationId xmlns:p14="http://schemas.microsoft.com/office/powerpoint/2010/main" val="759603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Lab03 - Challenge 3 – Moving 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383" y="1118622"/>
            <a:ext cx="3835725" cy="26776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/>
              <a:t>float background = 120;</a:t>
            </a:r>
          </a:p>
          <a:p>
            <a:pPr algn="l"/>
            <a:endParaRPr lang="en-IE" sz="2100" dirty="0"/>
          </a:p>
          <a:p>
            <a:pPr algn="l"/>
            <a:r>
              <a:rPr lang="en-IE" sz="2100" dirty="0"/>
              <a:t>void </a:t>
            </a:r>
            <a:r>
              <a:rPr lang="en-IE" sz="2100" b="1" dirty="0"/>
              <a:t>setup</a:t>
            </a:r>
            <a:r>
              <a:rPr lang="en-IE" sz="2100" dirty="0"/>
              <a:t>(){</a:t>
            </a:r>
          </a:p>
          <a:p>
            <a:pPr algn="l"/>
            <a:r>
              <a:rPr lang="en-IE" sz="2100" dirty="0"/>
              <a:t>    size(300,400);</a:t>
            </a:r>
          </a:p>
          <a:p>
            <a:pPr algn="l"/>
            <a:endParaRPr lang="en-IE" sz="2100" dirty="0"/>
          </a:p>
          <a:p>
            <a:pPr algn="l"/>
            <a:r>
              <a:rPr lang="en-IE" sz="2100" dirty="0"/>
              <a:t>    background(background);</a:t>
            </a:r>
          </a:p>
          <a:p>
            <a:pPr algn="l"/>
            <a:r>
              <a:rPr lang="en-IE" sz="2100" dirty="0"/>
              <a:t>    </a:t>
            </a:r>
            <a:r>
              <a:rPr lang="en-IE" sz="2100" dirty="0" err="1"/>
              <a:t>strokeWeight</a:t>
            </a:r>
            <a:r>
              <a:rPr lang="en-IE" sz="2100" dirty="0"/>
              <a:t>(4);</a:t>
            </a:r>
          </a:p>
          <a:p>
            <a:pPr algn="l"/>
            <a:r>
              <a:rPr lang="en-IE" sz="2100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>
            <a:off x="3272357" y="2057400"/>
            <a:ext cx="2338773" cy="120640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 flipV="1">
            <a:off x="5018354" y="1455031"/>
            <a:ext cx="2670615" cy="29557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>
            <a:off x="3794217" y="1413641"/>
            <a:ext cx="2034768" cy="7689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>
            <a:off x="5034206" y="1750607"/>
            <a:ext cx="1034124" cy="10407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7C2B-2420-D923-D280-3211AE1BEB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F8C36-050D-5901-A4D2-817076932EA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8EFA9-B06B-D9AD-41D8-10C426842A51}"/>
              </a:ext>
            </a:extLst>
          </p:cNvPr>
          <p:cNvSpPr/>
          <p:nvPr/>
        </p:nvSpPr>
        <p:spPr>
          <a:xfrm>
            <a:off x="611546" y="916069"/>
            <a:ext cx="4581177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2100" dirty="0"/>
              <a:t>Assumptions: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Window size 300x400.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Background is initially set to 120.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Stroke weight is 4</a:t>
            </a:r>
          </a:p>
        </p:txBody>
      </p:sp>
    </p:spTree>
    <p:extLst>
      <p:ext uri="{BB962C8B-B14F-4D97-AF65-F5344CB8AC3E}">
        <p14:creationId xmlns:p14="http://schemas.microsoft.com/office/powerpoint/2010/main" val="11411294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Lab03 - Challenge 3 – Moving 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9702" y="880806"/>
            <a:ext cx="37719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Draw a </a:t>
            </a:r>
            <a:r>
              <a:rPr lang="en-IE" sz="2100" b="1" dirty="0"/>
              <a:t>vertical line </a:t>
            </a:r>
            <a:r>
              <a:rPr lang="en-IE" sz="2100" dirty="0"/>
              <a:t>that is the height of your display window.</a:t>
            </a:r>
            <a:br>
              <a:rPr lang="en-IE" sz="2100" dirty="0"/>
            </a:br>
            <a:endParaRPr lang="en-IE" sz="21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E" sz="2100" dirty="0"/>
              <a:t>Call background to </a:t>
            </a:r>
            <a:r>
              <a:rPr lang="en-IE" sz="2100" b="1" dirty="0"/>
              <a:t>clear the previously drawn line</a:t>
            </a:r>
            <a:r>
              <a:rPr lang="en-IE" sz="21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1231" y="3109191"/>
            <a:ext cx="5936091" cy="17081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/>
              <a:t>void </a:t>
            </a:r>
            <a:r>
              <a:rPr lang="en-IE" sz="2100" b="1" dirty="0"/>
              <a:t>draw</a:t>
            </a:r>
            <a:r>
              <a:rPr lang="en-IE" sz="2100" dirty="0"/>
              <a:t>()</a:t>
            </a:r>
          </a:p>
          <a:p>
            <a:pPr algn="l"/>
            <a:r>
              <a:rPr lang="en-IE" sz="2100" dirty="0"/>
              <a:t>{</a:t>
            </a:r>
          </a:p>
          <a:p>
            <a:pPr algn="l"/>
            <a:r>
              <a:rPr lang="en-IE" sz="2100" dirty="0"/>
              <a:t>  background(background);</a:t>
            </a:r>
          </a:p>
          <a:p>
            <a:pPr algn="l"/>
            <a:r>
              <a:rPr lang="en-IE" sz="2100" dirty="0"/>
              <a:t>  line (xCoordinate, 0, xCoordinate, </a:t>
            </a:r>
            <a:r>
              <a:rPr lang="en-IE" sz="2100" dirty="0">
                <a:solidFill>
                  <a:srgbClr val="FF0000"/>
                </a:solidFill>
              </a:rPr>
              <a:t>height</a:t>
            </a:r>
            <a:r>
              <a:rPr lang="en-IE" sz="2100" dirty="0"/>
              <a:t>);</a:t>
            </a:r>
          </a:p>
          <a:p>
            <a:pPr algn="l"/>
            <a:r>
              <a:rPr lang="en-IE" sz="2100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24063" y="742306"/>
            <a:ext cx="3846518" cy="23083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/>
              <a:t>float background = 120;</a:t>
            </a:r>
          </a:p>
          <a:p>
            <a:pPr algn="l"/>
            <a:r>
              <a:rPr lang="en-IE" sz="1800" b="1" dirty="0"/>
              <a:t>float xCoordinate = 0.0;</a:t>
            </a:r>
          </a:p>
          <a:p>
            <a:pPr algn="l"/>
            <a:endParaRPr lang="en-IE" sz="1800" dirty="0"/>
          </a:p>
          <a:p>
            <a:pPr algn="l"/>
            <a:r>
              <a:rPr lang="en-IE" sz="1800" dirty="0"/>
              <a:t>void </a:t>
            </a:r>
            <a:r>
              <a:rPr lang="en-IE" sz="1800" b="1" dirty="0"/>
              <a:t>setup</a:t>
            </a:r>
            <a:r>
              <a:rPr lang="en-IE" sz="1800" dirty="0"/>
              <a:t>(){</a:t>
            </a:r>
          </a:p>
          <a:p>
            <a:pPr algn="l"/>
            <a:r>
              <a:rPr lang="en-IE" sz="1800" dirty="0"/>
              <a:t>    size(300,400);</a:t>
            </a:r>
          </a:p>
          <a:p>
            <a:pPr algn="l"/>
            <a:r>
              <a:rPr lang="en-IE" sz="1800" dirty="0"/>
              <a:t>    background(background);</a:t>
            </a:r>
          </a:p>
          <a:p>
            <a:pPr algn="l"/>
            <a:r>
              <a:rPr lang="en-IE" sz="1800" dirty="0"/>
              <a:t>    </a:t>
            </a:r>
            <a:r>
              <a:rPr lang="en-IE" sz="1800" dirty="0" err="1"/>
              <a:t>strokeWeight</a:t>
            </a:r>
            <a:r>
              <a:rPr lang="en-IE" sz="1800" dirty="0"/>
              <a:t>(4);</a:t>
            </a:r>
          </a:p>
          <a:p>
            <a:pPr algn="l"/>
            <a:r>
              <a:rPr lang="en-IE" sz="1800" dirty="0"/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 flipH="1">
            <a:off x="4952444" y="1359280"/>
            <a:ext cx="1600757" cy="274434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 flipH="1">
            <a:off x="3661033" y="1039879"/>
            <a:ext cx="2257470" cy="270633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391EB-F1F8-9B73-139D-FC7467934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E8A1E-390B-D4D8-A8C6-9EAF7FA609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955819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3D14CD-0A44-BB0F-6DCD-C42E3E20C747}"/>
              </a:ext>
            </a:extLst>
          </p:cNvPr>
          <p:cNvSpPr/>
          <p:nvPr/>
        </p:nvSpPr>
        <p:spPr>
          <a:xfrm>
            <a:off x="1200621" y="2371520"/>
            <a:ext cx="6215063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/>
              <a:t>void draw(){</a:t>
            </a:r>
          </a:p>
          <a:p>
            <a:pPr algn="l"/>
            <a:r>
              <a:rPr lang="en-IE" sz="2100" dirty="0"/>
              <a:t> </a:t>
            </a:r>
            <a:r>
              <a:rPr lang="en-IE" sz="2100" b="1" dirty="0"/>
              <a:t> xCoordinate = xCoordinate + 1; </a:t>
            </a:r>
          </a:p>
          <a:p>
            <a:pPr algn="l"/>
            <a:endParaRPr lang="en-IE" sz="2100" b="1" dirty="0"/>
          </a:p>
          <a:p>
            <a:pPr algn="l"/>
            <a:r>
              <a:rPr lang="en-IE" sz="2100" b="1" dirty="0"/>
              <a:t> </a:t>
            </a:r>
            <a:r>
              <a:rPr lang="en-IE" sz="2100" dirty="0"/>
              <a:t> background(background);</a:t>
            </a:r>
          </a:p>
          <a:p>
            <a:pPr algn="l"/>
            <a:r>
              <a:rPr lang="en-IE" sz="2100" dirty="0"/>
              <a:t>  line (xCoordinate, 0, xCoordinate, </a:t>
            </a:r>
            <a:r>
              <a:rPr lang="en-IE" sz="2100" dirty="0">
                <a:solidFill>
                  <a:srgbClr val="FF0000"/>
                </a:solidFill>
              </a:rPr>
              <a:t>height</a:t>
            </a:r>
            <a:r>
              <a:rPr lang="en-IE" sz="2100" dirty="0"/>
              <a:t>);</a:t>
            </a:r>
          </a:p>
          <a:p>
            <a:pPr algn="l"/>
            <a:r>
              <a:rPr lang="en-IE" sz="21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Lab03 - Challenge 3 – Moving 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2187" y="882695"/>
            <a:ext cx="7283527" cy="95795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875" dirty="0"/>
              <a:t>This vertical line should start in the left most position of your display window and </a:t>
            </a:r>
            <a:r>
              <a:rPr lang="en-IE" sz="1875" b="1" dirty="0"/>
              <a:t>move right, pixel by pixel</a:t>
            </a:r>
            <a:r>
              <a:rPr lang="en-IE" sz="1875" dirty="0"/>
              <a:t>, until it reaches the right hand side of your display window.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 flipH="1">
            <a:off x="4572000" y="1541400"/>
            <a:ext cx="297085" cy="12551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4036B-B43F-17BD-C24A-E8D7B8101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00681-F908-555F-0CB0-457B2C42C26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64528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8B8A-BE9E-4D04-2451-E715F6A97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US" sz="3200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D6FB-AF6E-8217-F9F7-1F14B2F6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9"/>
            <a:ext cx="8382703" cy="3618714"/>
          </a:xfrm>
        </p:spPr>
        <p:txBody>
          <a:bodyPr/>
          <a:lstStyle/>
          <a:p>
            <a:pPr algn="l" rtl="0"/>
            <a:r>
              <a:rPr lang="en-US" sz="3200" dirty="0"/>
              <a:t>Use of loops (</a:t>
            </a:r>
            <a:r>
              <a:rPr lang="en-US" sz="3200" b="1" dirty="0">
                <a:solidFill>
                  <a:srgbClr val="0368FF"/>
                </a:solidFill>
                <a:latin typeface="Monaco" pitchFamily="2" charset="77"/>
              </a:rPr>
              <a:t>for</a:t>
            </a:r>
            <a:r>
              <a:rPr lang="en-US" sz="3200" dirty="0"/>
              <a:t> loops)</a:t>
            </a:r>
            <a:br>
              <a:rPr lang="en-US" sz="3200" dirty="0"/>
            </a:br>
            <a:endParaRPr lang="en-US" sz="3200" dirty="0"/>
          </a:p>
          <a:p>
            <a:r>
              <a:rPr lang="en-IE" sz="3200" dirty="0"/>
              <a:t>Comparative use of </a:t>
            </a:r>
            <a:r>
              <a:rPr lang="en-IE" sz="3200" b="1" dirty="0">
                <a:solidFill>
                  <a:srgbClr val="0368FF"/>
                </a:solidFill>
                <a:latin typeface="Monaco" pitchFamily="2" charset="77"/>
              </a:rPr>
              <a:t>while</a:t>
            </a:r>
            <a:r>
              <a:rPr lang="en-IE" sz="3200" dirty="0"/>
              <a:t> and </a:t>
            </a:r>
            <a:r>
              <a:rPr lang="en-IE" sz="3200" b="1" dirty="0">
                <a:solidFill>
                  <a:srgbClr val="0368FF"/>
                </a:solidFill>
                <a:latin typeface="Monaco" pitchFamily="2" charset="77"/>
              </a:rPr>
              <a:t>for</a:t>
            </a:r>
            <a:r>
              <a:rPr lang="en-IE" sz="3200" dirty="0"/>
              <a:t> loops</a:t>
            </a:r>
            <a:br>
              <a:rPr lang="en-IE" sz="3200" dirty="0"/>
            </a:br>
            <a:endParaRPr lang="en-IE" sz="3200" dirty="0"/>
          </a:p>
          <a:p>
            <a:r>
              <a:rPr lang="en-IE" sz="3200" dirty="0"/>
              <a:t>Lab03 - Challenge 1</a:t>
            </a:r>
            <a:br>
              <a:rPr lang="en-IE" sz="3200" dirty="0"/>
            </a:br>
            <a:endParaRPr lang="en-IE" sz="3200" dirty="0"/>
          </a:p>
          <a:p>
            <a:r>
              <a:rPr lang="en-IE" sz="3200" dirty="0"/>
              <a:t>Lab03 - Challenge 3</a:t>
            </a: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  <a:p>
            <a:pPr marL="292097" indent="-292097" algn="l" rtl="0">
              <a:spcBef>
                <a:spcPts val="377"/>
              </a:spcBef>
              <a:buClr>
                <a:srgbClr val="0368FF"/>
              </a:buClr>
              <a:buSzPct val="100000"/>
              <a:buFont typeface="Wingdings"/>
              <a:buChar char="❑"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2201E-8983-5C5E-8827-2194B58BEE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0C4F-E4E1-59F1-E8DB-B1C6155ED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862320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961990E-3EDB-277A-F776-5B7B6427B5F1}"/>
              </a:ext>
            </a:extLst>
          </p:cNvPr>
          <p:cNvSpPr/>
          <p:nvPr/>
        </p:nvSpPr>
        <p:spPr>
          <a:xfrm>
            <a:off x="1203895" y="2370078"/>
            <a:ext cx="6215063" cy="20313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dirty="0"/>
              <a:t>void draw(){</a:t>
            </a:r>
          </a:p>
          <a:p>
            <a:pPr algn="l"/>
            <a:r>
              <a:rPr lang="en-IE" sz="2100" dirty="0"/>
              <a:t> </a:t>
            </a:r>
            <a:r>
              <a:rPr lang="en-IE" sz="2100" b="1" dirty="0"/>
              <a:t> </a:t>
            </a:r>
            <a:r>
              <a:rPr lang="en-IE" sz="2100" dirty="0" err="1"/>
              <a:t>xCoordinate</a:t>
            </a:r>
            <a:r>
              <a:rPr lang="en-IE" sz="2100" dirty="0"/>
              <a:t> = xCoordinate + 1; </a:t>
            </a:r>
          </a:p>
          <a:p>
            <a:pPr algn="l"/>
            <a:r>
              <a:rPr lang="en-IE" sz="2100" dirty="0"/>
              <a:t>  </a:t>
            </a:r>
            <a:r>
              <a:rPr lang="en-IE" sz="2100" b="1" dirty="0"/>
              <a:t>background = background + 0.5;</a:t>
            </a:r>
          </a:p>
          <a:p>
            <a:pPr algn="l"/>
            <a:r>
              <a:rPr lang="en-IE" sz="2100" b="1" dirty="0"/>
              <a:t>  </a:t>
            </a:r>
            <a:r>
              <a:rPr lang="en-IE" sz="2100" dirty="0"/>
              <a:t>background(background);</a:t>
            </a:r>
          </a:p>
          <a:p>
            <a:pPr algn="l"/>
            <a:r>
              <a:rPr lang="en-IE" sz="2100" dirty="0"/>
              <a:t>  line (xCoordinate, 0, xCoordinate, </a:t>
            </a:r>
            <a:r>
              <a:rPr lang="en-IE" sz="2100" dirty="0">
                <a:solidFill>
                  <a:srgbClr val="FF0000"/>
                </a:solidFill>
              </a:rPr>
              <a:t>height</a:t>
            </a:r>
            <a:r>
              <a:rPr lang="en-IE" sz="2100" dirty="0"/>
              <a:t>);</a:t>
            </a:r>
          </a:p>
          <a:p>
            <a:pPr algn="l"/>
            <a:r>
              <a:rPr lang="en-IE" sz="21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Lab03 - Challenge 3 – Moving 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384" y="883017"/>
            <a:ext cx="7244283" cy="9925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950" dirty="0"/>
              <a:t>As your vertical line is continually traversing the display window, your </a:t>
            </a:r>
            <a:r>
              <a:rPr lang="en-IE" sz="1950" b="1" dirty="0"/>
              <a:t>grayscale background </a:t>
            </a:r>
            <a:r>
              <a:rPr lang="en-IE" sz="1950" dirty="0"/>
              <a:t>should be </a:t>
            </a:r>
            <a:r>
              <a:rPr lang="en-IE" sz="1950" b="1" dirty="0"/>
              <a:t>varying </a:t>
            </a:r>
            <a:r>
              <a:rPr lang="en-IE" sz="1950" dirty="0"/>
              <a:t>very slightly </a:t>
            </a:r>
            <a:r>
              <a:rPr lang="en-IE" sz="1950" b="1" dirty="0"/>
              <a:t>in colour.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C14B8D-6D26-438C-8FB8-194DDAA6753D}"/>
              </a:ext>
            </a:extLst>
          </p:cNvPr>
          <p:cNvCxnSpPr>
            <a:cxnSpLocks/>
          </p:cNvCxnSpPr>
          <p:nvPr/>
        </p:nvCxnSpPr>
        <p:spPr>
          <a:xfrm flipH="1">
            <a:off x="5644958" y="3183714"/>
            <a:ext cx="116135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26205-7309-8DEE-9B01-8B44C1564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68FAA-C54E-C7A8-8DC6-C0C0D236A8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934578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Lab03 - Challenge 3 – Moving 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464711" y="889671"/>
            <a:ext cx="8165356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IE" sz="1800" dirty="0"/>
              <a:t>Upon reaching the right hand side, the vertical line should </a:t>
            </a:r>
            <a:r>
              <a:rPr lang="en-IE" sz="1800" b="1" dirty="0"/>
              <a:t>reverse direction </a:t>
            </a:r>
            <a:r>
              <a:rPr lang="en-IE" sz="1800" dirty="0"/>
              <a:t>and return, pixel by pixel, to the left hand side of the display window.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IE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IE" sz="1800" dirty="0"/>
              <a:t>We need to keep track of the direction that the line should be moving </a:t>
            </a:r>
            <a:br>
              <a:rPr lang="en-IE" sz="1800" dirty="0"/>
            </a:br>
            <a:r>
              <a:rPr lang="en-IE" sz="1800" dirty="0"/>
              <a:t>i.e. is it going left-to-right, or has it reversed direction and is going from right-to-left? 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IE" sz="18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IE" sz="1800" dirty="0"/>
              <a:t>We will use a </a:t>
            </a:r>
            <a:r>
              <a:rPr lang="en-IE" sz="1800" dirty="0" err="1">
                <a:solidFill>
                  <a:srgbClr val="0368FF"/>
                </a:solidFill>
              </a:rPr>
              <a:t>boolean</a:t>
            </a:r>
            <a:r>
              <a:rPr lang="en-IE" sz="1800" dirty="0"/>
              <a:t> variable to do this: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IE" sz="1800" dirty="0" err="1"/>
              <a:t>boolean</a:t>
            </a:r>
            <a:r>
              <a:rPr lang="en-IE" sz="1800" dirty="0"/>
              <a:t> </a:t>
            </a:r>
            <a:r>
              <a:rPr lang="en-IE" sz="1800" b="1" dirty="0" err="1"/>
              <a:t>reverseDirection</a:t>
            </a:r>
            <a:r>
              <a:rPr lang="en-IE" sz="1800" dirty="0"/>
              <a:t> will be initially set to false. indicating a left-to-right direction.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IE" sz="1800" b="1" dirty="0"/>
              <a:t>false</a:t>
            </a:r>
            <a:r>
              <a:rPr lang="en-IE" sz="1800" dirty="0"/>
              <a:t> indicates a </a:t>
            </a:r>
            <a:r>
              <a:rPr lang="en-IE" sz="1800" b="1" dirty="0"/>
              <a:t>left-to-right direction</a:t>
            </a:r>
          </a:p>
          <a:p>
            <a:pPr marL="600075" lvl="1" indent="-257175" algn="l">
              <a:buFont typeface="Arial" panose="020B0604020202020204" pitchFamily="34" charset="0"/>
              <a:buChar char="•"/>
            </a:pPr>
            <a:r>
              <a:rPr lang="en-IE" sz="1800" b="1" dirty="0"/>
              <a:t>true</a:t>
            </a:r>
            <a:r>
              <a:rPr lang="en-IE" sz="1800" dirty="0"/>
              <a:t> indicates a </a:t>
            </a:r>
            <a:r>
              <a:rPr lang="en-IE" sz="1800" b="1" dirty="0"/>
              <a:t>right-to-left direction</a:t>
            </a:r>
            <a:r>
              <a:rPr lang="en-IE" sz="1800" dirty="0"/>
              <a:t>.</a:t>
            </a:r>
          </a:p>
          <a:p>
            <a:pPr algn="l"/>
            <a:endParaRPr lang="en-IE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5A774F-7FB9-F477-954C-082DEE60D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EA962-422D-9142-F9BE-DBF26B6D306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43620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875" y="843691"/>
            <a:ext cx="6215063" cy="3970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/>
              <a:t>void draw()</a:t>
            </a:r>
          </a:p>
          <a:p>
            <a:pPr algn="l"/>
            <a:r>
              <a:rPr lang="en-IE" sz="1800" dirty="0"/>
              <a:t>{</a:t>
            </a:r>
          </a:p>
          <a:p>
            <a:pPr algn="l"/>
            <a:r>
              <a:rPr lang="en-IE" sz="1800" dirty="0"/>
              <a:t> </a:t>
            </a:r>
            <a:r>
              <a:rPr lang="en-IE" sz="1800" b="1" dirty="0"/>
              <a:t>if (!</a:t>
            </a:r>
            <a:r>
              <a:rPr lang="en-IE" sz="1800" b="1" dirty="0" err="1"/>
              <a:t>reverseDirection</a:t>
            </a:r>
            <a:r>
              <a:rPr lang="en-IE" sz="1800" b="1" dirty="0"/>
              <a:t>){  </a:t>
            </a:r>
          </a:p>
          <a:p>
            <a:pPr algn="l"/>
            <a:r>
              <a:rPr lang="en-IE" sz="1800" dirty="0"/>
              <a:t>     background = background + 0.5;</a:t>
            </a:r>
          </a:p>
          <a:p>
            <a:pPr algn="l"/>
            <a:r>
              <a:rPr lang="en-IE" sz="1800" dirty="0"/>
              <a:t>     xCoordinate = xCoordinate + 1; </a:t>
            </a:r>
          </a:p>
          <a:p>
            <a:pPr algn="l"/>
            <a:r>
              <a:rPr lang="en-IE" sz="1800" dirty="0"/>
              <a:t>  }</a:t>
            </a:r>
          </a:p>
          <a:p>
            <a:pPr algn="l"/>
            <a:r>
              <a:rPr lang="en-IE" sz="1800" b="1" dirty="0"/>
              <a:t>  else{</a:t>
            </a:r>
          </a:p>
          <a:p>
            <a:pPr algn="l"/>
            <a:r>
              <a:rPr lang="en-IE" sz="1800" dirty="0"/>
              <a:t>    background = background - 0.5;</a:t>
            </a:r>
          </a:p>
          <a:p>
            <a:pPr algn="l"/>
            <a:r>
              <a:rPr lang="en-IE" sz="1800" dirty="0"/>
              <a:t>    xCoordinate = xCoordinate - 1; </a:t>
            </a:r>
          </a:p>
          <a:p>
            <a:pPr algn="l"/>
            <a:r>
              <a:rPr lang="en-IE" sz="1800" dirty="0"/>
              <a:t>  }</a:t>
            </a:r>
            <a:r>
              <a:rPr lang="en-IE" sz="1800" b="1" dirty="0"/>
              <a:t>   </a:t>
            </a:r>
          </a:p>
          <a:p>
            <a:pPr algn="l"/>
            <a:endParaRPr lang="en-IE" sz="1800" b="1" dirty="0"/>
          </a:p>
          <a:p>
            <a:pPr algn="l"/>
            <a:r>
              <a:rPr lang="en-IE" sz="1800" b="1" dirty="0"/>
              <a:t>  </a:t>
            </a:r>
            <a:r>
              <a:rPr lang="en-IE" sz="1800" dirty="0"/>
              <a:t>background(background);</a:t>
            </a:r>
          </a:p>
          <a:p>
            <a:pPr algn="l"/>
            <a:r>
              <a:rPr lang="en-IE" sz="1800" dirty="0"/>
              <a:t>  line (xCoordinate, 0, xCoordinate, height);</a:t>
            </a:r>
          </a:p>
          <a:p>
            <a:pPr algn="l"/>
            <a:r>
              <a:rPr lang="en-IE" sz="18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2353" y="902584"/>
            <a:ext cx="3801368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/>
              <a:t>float background = 120;</a:t>
            </a:r>
          </a:p>
          <a:p>
            <a:pPr algn="l"/>
            <a:r>
              <a:rPr lang="en-IE" sz="1800" dirty="0"/>
              <a:t>float xCoordinate = 0.0;</a:t>
            </a:r>
          </a:p>
          <a:p>
            <a:pPr algn="l"/>
            <a:r>
              <a:rPr lang="en-IE" sz="1800" b="1" dirty="0" err="1"/>
              <a:t>boolean</a:t>
            </a:r>
            <a:r>
              <a:rPr lang="en-IE" sz="1800" b="1" dirty="0"/>
              <a:t> </a:t>
            </a:r>
            <a:r>
              <a:rPr lang="en-IE" sz="1800" b="1" dirty="0" err="1"/>
              <a:t>reverseDirection</a:t>
            </a:r>
            <a:r>
              <a:rPr lang="en-IE" sz="1800" b="1" dirty="0"/>
              <a:t> = </a:t>
            </a:r>
            <a:r>
              <a:rPr lang="en-IE" sz="1800" b="1" dirty="0">
                <a:solidFill>
                  <a:srgbClr val="0368FF"/>
                </a:solidFill>
              </a:rPr>
              <a:t>false</a:t>
            </a:r>
            <a:r>
              <a:rPr lang="en-IE" sz="1800" b="1" dirty="0"/>
              <a:t>;</a:t>
            </a:r>
          </a:p>
          <a:p>
            <a:pPr algn="l"/>
            <a:endParaRPr lang="en-IE" sz="1800" b="1" dirty="0"/>
          </a:p>
          <a:p>
            <a:pPr algn="l"/>
            <a:r>
              <a:rPr lang="en-IE" sz="1800" dirty="0"/>
              <a:t>void setup(){</a:t>
            </a:r>
          </a:p>
          <a:p>
            <a:pPr algn="l"/>
            <a:r>
              <a:rPr lang="en-IE" sz="1800" dirty="0"/>
              <a:t>    size(300,400);</a:t>
            </a:r>
          </a:p>
          <a:p>
            <a:pPr algn="l"/>
            <a:r>
              <a:rPr lang="en-IE" sz="1800" dirty="0"/>
              <a:t>    background(background);</a:t>
            </a:r>
          </a:p>
          <a:p>
            <a:pPr algn="l"/>
            <a:r>
              <a:rPr lang="en-IE" sz="1800" dirty="0"/>
              <a:t>    </a:t>
            </a:r>
            <a:r>
              <a:rPr lang="en-IE" sz="1800" dirty="0" err="1"/>
              <a:t>strokeWeight</a:t>
            </a:r>
            <a:r>
              <a:rPr lang="en-IE" sz="1800" dirty="0"/>
              <a:t>(4);</a:t>
            </a:r>
          </a:p>
          <a:p>
            <a:pPr algn="l"/>
            <a:r>
              <a:rPr lang="en-IE" sz="1800" dirty="0"/>
              <a:t>}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97F6A-E169-697C-8156-D11982664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FAA1-2B17-4CD0-E59C-6A2ADF3CC4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32</a:t>
            </a:fld>
            <a:endParaRPr lang="en-IE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85075D-E7F7-3CF9-362B-E777D663B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>
            <a:normAutofit/>
          </a:bodyPr>
          <a:lstStyle/>
          <a:p>
            <a:r>
              <a:rPr lang="en-IE" dirty="0"/>
              <a:t>Lab03 - Challenge 3 – Moving Line</a:t>
            </a:r>
          </a:p>
        </p:txBody>
      </p:sp>
    </p:spTree>
    <p:extLst>
      <p:ext uri="{BB962C8B-B14F-4D97-AF65-F5344CB8AC3E}">
        <p14:creationId xmlns:p14="http://schemas.microsoft.com/office/powerpoint/2010/main" val="256027733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Lab03 - Challenge 3 – Moving 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382" y="885936"/>
            <a:ext cx="7696555" cy="23544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IE" sz="2100" dirty="0"/>
              <a:t>But, we have no code written that will set the flag to true e.g.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IE" sz="2100" dirty="0"/>
          </a:p>
          <a:p>
            <a:pPr algn="l"/>
            <a:r>
              <a:rPr lang="en-IE" sz="2100" b="1" dirty="0"/>
              <a:t>		</a:t>
            </a:r>
            <a:r>
              <a:rPr lang="en-IE" sz="2100" b="1" dirty="0" err="1"/>
              <a:t>reverseDirection</a:t>
            </a:r>
            <a:r>
              <a:rPr lang="en-IE" sz="2100" b="1" dirty="0"/>
              <a:t> = </a:t>
            </a:r>
            <a:r>
              <a:rPr lang="en-IE" sz="2100" b="1" dirty="0">
                <a:solidFill>
                  <a:srgbClr val="0368FF"/>
                </a:solidFill>
              </a:rPr>
              <a:t>true</a:t>
            </a:r>
            <a:r>
              <a:rPr lang="en-IE" sz="2100" b="1" dirty="0"/>
              <a:t>;</a:t>
            </a:r>
            <a:r>
              <a:rPr lang="en-IE" sz="2100" dirty="0"/>
              <a:t>  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IE" sz="21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IE" sz="2100" dirty="0"/>
              <a:t>Under what circumstances should the flag be set to true?</a:t>
            </a:r>
          </a:p>
          <a:p>
            <a:pPr marL="257175" indent="-257175" algn="l">
              <a:buFont typeface="Arial" panose="020B0604020202020204" pitchFamily="34" charset="0"/>
              <a:buChar char="•"/>
            </a:pPr>
            <a:endParaRPr lang="en-IE" sz="2100" dirty="0"/>
          </a:p>
          <a:p>
            <a:pPr marL="257175" indent="-257175" algn="l">
              <a:buFont typeface="Arial" panose="020B0604020202020204" pitchFamily="34" charset="0"/>
              <a:buChar char="•"/>
            </a:pPr>
            <a:r>
              <a:rPr lang="en-IE" sz="2100" dirty="0"/>
              <a:t>And when should it be set back to false?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8E60D-1118-133A-2C9E-F4C980CB0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C77F4-C823-7440-B766-E8C30C4FD7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4493690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6969" y="835569"/>
            <a:ext cx="6215063" cy="39703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400" dirty="0"/>
              <a:t>void draw(){</a:t>
            </a:r>
          </a:p>
          <a:p>
            <a:pPr algn="l"/>
            <a:r>
              <a:rPr lang="en-IE" sz="1400" b="1" dirty="0"/>
              <a:t> if (xCoordinate == width)</a:t>
            </a:r>
          </a:p>
          <a:p>
            <a:pPr algn="l"/>
            <a:r>
              <a:rPr lang="en-IE" sz="1400" b="1" dirty="0"/>
              <a:t>     </a:t>
            </a:r>
            <a:r>
              <a:rPr lang="en-IE" sz="1400" b="1" dirty="0" err="1"/>
              <a:t>reverseDirection</a:t>
            </a:r>
            <a:r>
              <a:rPr lang="en-IE" sz="1400" b="1" dirty="0"/>
              <a:t> = true;</a:t>
            </a:r>
          </a:p>
          <a:p>
            <a:pPr algn="l"/>
            <a:r>
              <a:rPr lang="en-IE" sz="1400" b="1" dirty="0"/>
              <a:t>  if (xCoordinate == 0)</a:t>
            </a:r>
          </a:p>
          <a:p>
            <a:pPr algn="l"/>
            <a:r>
              <a:rPr lang="en-IE" sz="1400" b="1" dirty="0"/>
              <a:t>     </a:t>
            </a:r>
            <a:r>
              <a:rPr lang="en-IE" sz="1400" b="1" dirty="0" err="1"/>
              <a:t>reverseDirection</a:t>
            </a:r>
            <a:r>
              <a:rPr lang="en-IE" sz="1400" b="1" dirty="0"/>
              <a:t> = false;</a:t>
            </a:r>
          </a:p>
          <a:p>
            <a:pPr algn="l"/>
            <a:r>
              <a:rPr lang="en-IE" sz="1400" dirty="0"/>
              <a:t> </a:t>
            </a:r>
          </a:p>
          <a:p>
            <a:pPr algn="l"/>
            <a:r>
              <a:rPr lang="en-IE" sz="1400" dirty="0"/>
              <a:t>if (!</a:t>
            </a:r>
            <a:r>
              <a:rPr lang="en-IE" sz="1400" dirty="0" err="1"/>
              <a:t>reverseDirection</a:t>
            </a:r>
            <a:r>
              <a:rPr lang="en-IE" sz="1400" dirty="0"/>
              <a:t>){  </a:t>
            </a:r>
          </a:p>
          <a:p>
            <a:pPr algn="l"/>
            <a:r>
              <a:rPr lang="en-IE" sz="1400" dirty="0"/>
              <a:t>     background = background + 0.5;</a:t>
            </a:r>
          </a:p>
          <a:p>
            <a:pPr algn="l"/>
            <a:r>
              <a:rPr lang="en-IE" sz="1400" dirty="0"/>
              <a:t>     xCoordinate = xCoordinate + 1; </a:t>
            </a:r>
          </a:p>
          <a:p>
            <a:pPr algn="l"/>
            <a:r>
              <a:rPr lang="en-IE" sz="1400" dirty="0"/>
              <a:t>  }</a:t>
            </a:r>
          </a:p>
          <a:p>
            <a:pPr algn="l"/>
            <a:r>
              <a:rPr lang="en-IE" sz="1400" dirty="0"/>
              <a:t>  else{</a:t>
            </a:r>
          </a:p>
          <a:p>
            <a:pPr algn="l"/>
            <a:r>
              <a:rPr lang="en-IE" sz="1400" dirty="0"/>
              <a:t>    background = background - 0.5;</a:t>
            </a:r>
          </a:p>
          <a:p>
            <a:pPr algn="l"/>
            <a:r>
              <a:rPr lang="en-IE" sz="1400" dirty="0"/>
              <a:t>    xCoordinate = xCoordinate - 1; </a:t>
            </a:r>
          </a:p>
          <a:p>
            <a:pPr algn="l"/>
            <a:r>
              <a:rPr lang="en-IE" sz="1400" dirty="0"/>
              <a:t>  }</a:t>
            </a:r>
            <a:r>
              <a:rPr lang="en-IE" sz="1400" b="1" dirty="0"/>
              <a:t>   </a:t>
            </a:r>
          </a:p>
          <a:p>
            <a:pPr algn="l"/>
            <a:endParaRPr lang="en-IE" sz="1400" b="1" dirty="0"/>
          </a:p>
          <a:p>
            <a:pPr algn="l"/>
            <a:r>
              <a:rPr lang="en-IE" sz="1400" b="1" dirty="0"/>
              <a:t>  </a:t>
            </a:r>
            <a:r>
              <a:rPr lang="en-IE" sz="1400" dirty="0"/>
              <a:t>background(background);</a:t>
            </a:r>
          </a:p>
          <a:p>
            <a:pPr algn="l"/>
            <a:r>
              <a:rPr lang="en-IE" sz="1400" dirty="0"/>
              <a:t>  line (xCoordinate, 0, xCoordinate, height);</a:t>
            </a:r>
          </a:p>
          <a:p>
            <a:pPr algn="l"/>
            <a:r>
              <a:rPr lang="en-IE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80361" y="1076941"/>
            <a:ext cx="2329700" cy="9253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964DD4-D608-14E8-167D-5D8682072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77FA63-888F-1351-C1DE-8117478681D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34</a:t>
            </a:fld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31CE85-EC92-8217-80DB-F2741B6FE4E9}"/>
              </a:ext>
            </a:extLst>
          </p:cNvPr>
          <p:cNvSpPr/>
          <p:nvPr/>
        </p:nvSpPr>
        <p:spPr>
          <a:xfrm>
            <a:off x="5148073" y="911728"/>
            <a:ext cx="3755648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800" dirty="0"/>
              <a:t>float background = 120;</a:t>
            </a:r>
          </a:p>
          <a:p>
            <a:pPr algn="l"/>
            <a:r>
              <a:rPr lang="en-IE" sz="1800" dirty="0"/>
              <a:t>float xCoordinate = 0.0;</a:t>
            </a:r>
          </a:p>
          <a:p>
            <a:pPr algn="l"/>
            <a:r>
              <a:rPr lang="en-IE" sz="1800" b="1" dirty="0" err="1"/>
              <a:t>boolean</a:t>
            </a:r>
            <a:r>
              <a:rPr lang="en-IE" sz="1800" b="1" dirty="0"/>
              <a:t> </a:t>
            </a:r>
            <a:r>
              <a:rPr lang="en-IE" sz="1800" b="1" dirty="0" err="1"/>
              <a:t>reverseDirection</a:t>
            </a:r>
            <a:r>
              <a:rPr lang="en-IE" sz="1800" b="1" dirty="0"/>
              <a:t> = </a:t>
            </a:r>
            <a:r>
              <a:rPr lang="en-IE" sz="1800" b="1" dirty="0">
                <a:solidFill>
                  <a:srgbClr val="0368FF"/>
                </a:solidFill>
              </a:rPr>
              <a:t>false</a:t>
            </a:r>
            <a:r>
              <a:rPr lang="en-IE" sz="1800" b="1" dirty="0"/>
              <a:t>;</a:t>
            </a:r>
          </a:p>
          <a:p>
            <a:pPr algn="l"/>
            <a:endParaRPr lang="en-IE" sz="1800" b="1" dirty="0"/>
          </a:p>
          <a:p>
            <a:pPr algn="l"/>
            <a:r>
              <a:rPr lang="en-IE" sz="1800" dirty="0"/>
              <a:t>void setup(){</a:t>
            </a:r>
          </a:p>
          <a:p>
            <a:pPr algn="l"/>
            <a:r>
              <a:rPr lang="en-IE" sz="1800" dirty="0"/>
              <a:t>    size(300,400);</a:t>
            </a:r>
          </a:p>
          <a:p>
            <a:pPr algn="l"/>
            <a:r>
              <a:rPr lang="en-IE" sz="1800" dirty="0"/>
              <a:t>    background(background);</a:t>
            </a:r>
          </a:p>
          <a:p>
            <a:pPr algn="l"/>
            <a:r>
              <a:rPr lang="en-IE" sz="1800" dirty="0"/>
              <a:t>    </a:t>
            </a:r>
            <a:r>
              <a:rPr lang="en-IE" sz="1800" dirty="0" err="1"/>
              <a:t>strokeWeight</a:t>
            </a:r>
            <a:r>
              <a:rPr lang="en-IE" sz="1800" dirty="0"/>
              <a:t>(4);</a:t>
            </a:r>
          </a:p>
          <a:p>
            <a:pPr algn="l"/>
            <a:r>
              <a:rPr lang="en-IE" sz="1800" dirty="0"/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A838C1-8B28-9355-7729-0C410FF8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>
            <a:normAutofit/>
          </a:bodyPr>
          <a:lstStyle/>
          <a:p>
            <a:r>
              <a:rPr lang="en-IE" dirty="0"/>
              <a:t>Lab03 - Challenge 3 – Moving Line</a:t>
            </a:r>
          </a:p>
        </p:txBody>
      </p:sp>
    </p:spTree>
    <p:extLst>
      <p:ext uri="{BB962C8B-B14F-4D97-AF65-F5344CB8AC3E}">
        <p14:creationId xmlns:p14="http://schemas.microsoft.com/office/powerpoint/2010/main" val="3332539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43050"/>
            <a:ext cx="3257550" cy="26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3DA33-6A55-3F7B-CB2A-2A3E2DC27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F5F5A-01DD-FA49-FBC6-527C89ACD1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3354987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</p:spPr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Reas</a:t>
            </a:r>
            <a:r>
              <a:rPr lang="en-IE" dirty="0"/>
              <a:t>, C. &amp; Fry, B. (2014) Processing – A Programming Handbook for Visual Designers and Artists, 2</a:t>
            </a:r>
            <a:r>
              <a:rPr lang="en-IE" baseline="30000" dirty="0"/>
              <a:t>nd</a:t>
            </a:r>
            <a:r>
              <a:rPr lang="en-IE" dirty="0"/>
              <a:t> Edition, MIT Press, London.</a:t>
            </a:r>
          </a:p>
          <a:p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B39ED-8593-7F43-D541-258F68ECF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9B856B-831A-1D02-7BFF-9E0748AFAB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29807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4886AB6-DCB6-9645-8125-CA11F579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1" b="1"/>
          <a:stretch/>
        </p:blipFill>
        <p:spPr>
          <a:xfrm>
            <a:off x="1347374" y="473974"/>
            <a:ext cx="5821443" cy="4007299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solidFill>
            <a:srgbClr val="FDE111"/>
          </a:solidFill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7" name="Picture 6" descr="A close up of a toy&#13;&#10;&#13;&#10;Description automatically generated">
            <a:extLst>
              <a:ext uri="{FF2B5EF4-FFF2-40B4-BE49-F238E27FC236}">
                <a16:creationId xmlns:a16="http://schemas.microsoft.com/office/drawing/2014/main" id="{2D47C071-A929-7E49-8327-BB4D84AA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95032"/>
            <a:ext cx="628034" cy="772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9B5407-EB5B-AF48-8192-C2BB3AEC3F33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025A5-5106-3945-8404-F8F73E40F972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905818B-C982-6824-2D72-82CAA50EB15F}"/>
              </a:ext>
            </a:extLst>
          </p:cNvPr>
          <p:cNvSpPr/>
          <p:nvPr/>
        </p:nvSpPr>
        <p:spPr>
          <a:xfrm>
            <a:off x="3119770" y="255925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E12D8E3-B5EB-1F63-44BF-C8DFC4B7792B}"/>
              </a:ext>
            </a:extLst>
          </p:cNvPr>
          <p:cNvSpPr/>
          <p:nvPr/>
        </p:nvSpPr>
        <p:spPr>
          <a:xfrm rot="10800000">
            <a:off x="1199184" y="241101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07139-B4B0-117B-EC27-2D3496445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3403" y="485452"/>
            <a:ext cx="4737193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600" dirty="0">
                <a:solidFill>
                  <a:schemeClr val="tx1"/>
                </a:solidFill>
              </a:rPr>
              <a:t>Use of loops (for loops)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processing.org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13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pseudo-code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48F2D-4307-9701-994C-C7370FA3447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6A02FF-3306-036D-D51A-D9C1E3930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94648" y="2089519"/>
            <a:ext cx="60564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for(</a:t>
            </a:r>
            <a:r>
              <a:rPr lang="en-US" sz="1800" b="1" i="1" dirty="0">
                <a:solidFill>
                  <a:srgbClr val="FF0000"/>
                </a:solidFill>
              </a:rPr>
              <a:t>initialization </a:t>
            </a:r>
            <a:r>
              <a:rPr lang="en-US" sz="1800" dirty="0"/>
              <a:t>; </a:t>
            </a:r>
            <a:r>
              <a:rPr lang="en-US" sz="1800" b="1" i="1" dirty="0" err="1">
                <a:solidFill>
                  <a:srgbClr val="00B050"/>
                </a:solidFill>
              </a:rPr>
              <a:t>boolean</a:t>
            </a:r>
            <a:r>
              <a:rPr lang="en-US" sz="1800" b="1" i="1" dirty="0">
                <a:solidFill>
                  <a:srgbClr val="00B050"/>
                </a:solidFill>
              </a:rPr>
              <a:t> condition </a:t>
            </a:r>
            <a:r>
              <a:rPr lang="en-US" sz="1800" dirty="0"/>
              <a:t>; </a:t>
            </a:r>
            <a:r>
              <a:rPr lang="en-US" sz="1800" b="1" i="1" dirty="0">
                <a:solidFill>
                  <a:srgbClr val="0070C0"/>
                </a:solidFill>
              </a:rPr>
              <a:t>post-body action</a:t>
            </a:r>
            <a:r>
              <a:rPr lang="en-US" sz="1800" dirty="0"/>
              <a:t>) 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  </a:t>
            </a:r>
            <a:r>
              <a:rPr lang="en-US" sz="1800" i="1" dirty="0"/>
              <a:t>statements to be repeated</a:t>
            </a:r>
            <a:endParaRPr lang="en-US" sz="1800" dirty="0"/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3038789" y="1414095"/>
            <a:ext cx="2764732" cy="38954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>
                    <a:alpha val="50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1688">
                <a:solidFill>
                  <a:srgbClr val="A57133"/>
                </a:solidFill>
                <a:latin typeface="Trebuchet MS" pitchFamily="-32" charset="0"/>
              </a:rPr>
              <a:t>General form of a for loop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1436258" y="1098800"/>
            <a:ext cx="6115050" cy="26898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IE" sz="1688" dirty="0"/>
          </a:p>
          <a:p>
            <a:endParaRPr lang="en-IE" sz="1688" dirty="0"/>
          </a:p>
          <a:p>
            <a:endParaRPr lang="en-IE" sz="1688" dirty="0"/>
          </a:p>
          <a:p>
            <a:endParaRPr lang="en-IE" sz="1688" dirty="0"/>
          </a:p>
          <a:p>
            <a:endParaRPr lang="en-IE" sz="1688" dirty="0"/>
          </a:p>
          <a:p>
            <a:endParaRPr lang="en-IE" sz="1688" dirty="0"/>
          </a:p>
          <a:p>
            <a:endParaRPr lang="en-IE" sz="1688" dirty="0"/>
          </a:p>
          <a:p>
            <a:endParaRPr lang="en-IE" sz="1688" dirty="0"/>
          </a:p>
          <a:p>
            <a:endParaRPr lang="en-IE" sz="1688" dirty="0"/>
          </a:p>
          <a:p>
            <a:endParaRPr lang="en-IE" sz="1688" dirty="0"/>
          </a:p>
        </p:txBody>
      </p:sp>
    </p:spTree>
    <p:extLst>
      <p:ext uri="{BB962C8B-B14F-4D97-AF65-F5344CB8AC3E}">
        <p14:creationId xmlns:p14="http://schemas.microsoft.com/office/powerpoint/2010/main" val="23369550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Recap: Processing Example 4.5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5197829" y="2786825"/>
            <a:ext cx="2710743" cy="147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03102" y="920240"/>
            <a:ext cx="3753545" cy="17081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100" dirty="0">
                <a:solidFill>
                  <a:schemeClr val="tx1"/>
                </a:solidFill>
              </a:rPr>
              <a:t>This was a slide from the previous talk.  We used a while loop to repeatedly print the four rectangles to the display window.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154EA-15E3-473D-94E7-1034545A22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4" t="19853" r="44731" b="38889"/>
          <a:stretch/>
        </p:blipFill>
        <p:spPr>
          <a:xfrm>
            <a:off x="473279" y="920240"/>
            <a:ext cx="3527222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4A61D-48F9-EB43-3ABE-E9CE36262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A61B1-9662-AD3A-7BD1-159EA0D80A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055173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Processing Example 4.7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05EE0-0768-4D66-9FD9-22FC4C5EE2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6" t="21744" r="46164" b="41111"/>
          <a:stretch/>
        </p:blipFill>
        <p:spPr>
          <a:xfrm>
            <a:off x="477605" y="903137"/>
            <a:ext cx="4363494" cy="2971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161FD3-51BD-48A5-856E-03210FDF5633}"/>
              </a:ext>
            </a:extLst>
          </p:cNvPr>
          <p:cNvSpPr txBox="1"/>
          <p:nvPr/>
        </p:nvSpPr>
        <p:spPr>
          <a:xfrm>
            <a:off x="5126814" y="925562"/>
            <a:ext cx="3242950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2100" dirty="0">
                <a:solidFill>
                  <a:schemeClr val="tx1"/>
                </a:solidFill>
              </a:rPr>
              <a:t>This code does the same as the previous slide, except that we use a different loop:  </a:t>
            </a:r>
            <a:r>
              <a:rPr lang="en-IE" sz="2100" b="1" dirty="0">
                <a:solidFill>
                  <a:srgbClr val="C00000"/>
                </a:solidFill>
              </a:rPr>
              <a:t>for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872" y="2571750"/>
            <a:ext cx="4173127" cy="13716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BC34B-9571-C75C-DCD4-E694A88E2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CEC2E-80CC-F1ED-0D6B-E640CD17A2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B6DB056-272C-26E7-CC53-6BABE0177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2" t="19703" r="59867" b="48404"/>
          <a:stretch/>
        </p:blipFill>
        <p:spPr bwMode="auto">
          <a:xfrm>
            <a:off x="5197829" y="2786825"/>
            <a:ext cx="2710743" cy="1475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0098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syntax</a:t>
            </a:r>
            <a:endParaRPr lang="en-IE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F39CAD09-FDD5-4141-A04C-C1F10DA8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590" y="2440273"/>
            <a:ext cx="571182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/>
              <a:t>for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FF0000"/>
                </a:solidFill>
              </a:rPr>
              <a:t>initialization</a:t>
            </a:r>
            <a:r>
              <a:rPr lang="en-US" sz="1800" dirty="0"/>
              <a:t>; </a:t>
            </a:r>
            <a:r>
              <a:rPr lang="en-US" sz="1800" b="1" i="1" dirty="0" err="1">
                <a:solidFill>
                  <a:srgbClr val="00B050"/>
                </a:solidFill>
              </a:rPr>
              <a:t>boolean</a:t>
            </a:r>
            <a:r>
              <a:rPr lang="en-US" sz="1800" b="1" i="1" dirty="0">
                <a:solidFill>
                  <a:srgbClr val="00B050"/>
                </a:solidFill>
              </a:rPr>
              <a:t> condition</a:t>
            </a:r>
            <a:r>
              <a:rPr lang="en-US" sz="1800" dirty="0"/>
              <a:t>; </a:t>
            </a:r>
            <a:r>
              <a:rPr lang="en-US" sz="1800" b="1" i="1" dirty="0">
                <a:solidFill>
                  <a:srgbClr val="0070C0"/>
                </a:solidFill>
              </a:rPr>
              <a:t>post-body action</a:t>
            </a:r>
            <a:r>
              <a:rPr lang="en-US" sz="1800" dirty="0"/>
              <a:t>) 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  </a:t>
            </a:r>
            <a:r>
              <a:rPr lang="en-US" sz="1800" i="1" dirty="0"/>
              <a:t>statements to be repeated</a:t>
            </a:r>
            <a:endParaRPr lang="en-US" sz="1800" dirty="0"/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91EF08-0F26-A046-F129-4B5FCC5DA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D92AFC-9558-0A63-A79A-E652100D08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1355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syntax</a:t>
            </a:r>
            <a:endParaRPr lang="en-IE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V="1">
            <a:off x="2971800" y="1811623"/>
            <a:ext cx="531035" cy="61569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743452" y="1805144"/>
            <a:ext cx="628650" cy="62865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 flipV="1">
            <a:off x="6434172" y="1811623"/>
            <a:ext cx="195228" cy="615692"/>
          </a:xfrm>
          <a:prstGeom prst="straightConnector1">
            <a:avLst/>
          </a:prstGeom>
          <a:ln w="38100">
            <a:solidFill>
              <a:srgbClr val="194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1288856E-74B5-4878-A7EE-6CE14FB9F0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76" t="40770" r="59610" b="53072"/>
          <a:stretch/>
        </p:blipFill>
        <p:spPr>
          <a:xfrm>
            <a:off x="1777908" y="1113000"/>
            <a:ext cx="5692502" cy="675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F39CAD09-FDD5-4141-A04C-C1F10DA8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590" y="2440273"/>
            <a:ext cx="571182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 dirty="0"/>
              <a:t>for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FF0000"/>
                </a:solidFill>
              </a:rPr>
              <a:t>initialization</a:t>
            </a:r>
            <a:r>
              <a:rPr lang="en-US" sz="1800" dirty="0"/>
              <a:t>; </a:t>
            </a:r>
            <a:r>
              <a:rPr lang="en-US" sz="1800" b="1" i="1" dirty="0" err="1">
                <a:solidFill>
                  <a:srgbClr val="00B050"/>
                </a:solidFill>
              </a:rPr>
              <a:t>boolean</a:t>
            </a:r>
            <a:r>
              <a:rPr lang="en-US" sz="1800" b="1" i="1" dirty="0">
                <a:solidFill>
                  <a:srgbClr val="00B050"/>
                </a:solidFill>
              </a:rPr>
              <a:t> condition</a:t>
            </a:r>
            <a:r>
              <a:rPr lang="en-US" sz="1800" dirty="0"/>
              <a:t>; </a:t>
            </a:r>
            <a:r>
              <a:rPr lang="en-US" sz="1800" b="1" i="1" dirty="0">
                <a:solidFill>
                  <a:srgbClr val="0070C0"/>
                </a:solidFill>
              </a:rPr>
              <a:t>post-body action</a:t>
            </a:r>
            <a:r>
              <a:rPr lang="en-US" sz="1800" dirty="0"/>
              <a:t>) 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  </a:t>
            </a:r>
            <a:r>
              <a:rPr lang="en-US" sz="1800" i="1" dirty="0"/>
              <a:t>statements to be repeated</a:t>
            </a:r>
            <a:endParaRPr lang="en-US" sz="1800" dirty="0"/>
          </a:p>
          <a:p>
            <a:pPr algn="l"/>
            <a:r>
              <a:rPr lang="en-US" sz="1800" dirty="0"/>
              <a:t>}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91EF08-0F26-A046-F129-4B5FCC5DA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D92AFC-9558-0A63-A79A-E652100D08F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8E13B-456F-BDE9-309B-B46EDB3B1C75}"/>
              </a:ext>
            </a:extLst>
          </p:cNvPr>
          <p:cNvSpPr/>
          <p:nvPr/>
        </p:nvSpPr>
        <p:spPr>
          <a:xfrm>
            <a:off x="2214065" y="2427315"/>
            <a:ext cx="1234773" cy="4325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E37466-165A-7DB6-AE34-3F990AC597C5}"/>
              </a:ext>
            </a:extLst>
          </p:cNvPr>
          <p:cNvSpPr/>
          <p:nvPr/>
        </p:nvSpPr>
        <p:spPr>
          <a:xfrm>
            <a:off x="2619930" y="1356275"/>
            <a:ext cx="1952070" cy="43258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EA1DB3-894D-6A29-F8B4-30AFFA40256B}"/>
              </a:ext>
            </a:extLst>
          </p:cNvPr>
          <p:cNvSpPr/>
          <p:nvPr/>
        </p:nvSpPr>
        <p:spPr>
          <a:xfrm>
            <a:off x="3601569" y="2426117"/>
            <a:ext cx="1918314" cy="432588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9E589D-8F06-886C-EFDA-D113D1387D12}"/>
              </a:ext>
            </a:extLst>
          </p:cNvPr>
          <p:cNvSpPr/>
          <p:nvPr/>
        </p:nvSpPr>
        <p:spPr>
          <a:xfrm>
            <a:off x="4800915" y="1356274"/>
            <a:ext cx="1232790" cy="439067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04DE24-2273-39F8-1DFD-81C978809613}"/>
              </a:ext>
            </a:extLst>
          </p:cNvPr>
          <p:cNvSpPr/>
          <p:nvPr/>
        </p:nvSpPr>
        <p:spPr>
          <a:xfrm>
            <a:off x="6274406" y="1348597"/>
            <a:ext cx="787165" cy="432589"/>
          </a:xfrm>
          <a:prstGeom prst="rect">
            <a:avLst/>
          </a:prstGeom>
          <a:noFill/>
          <a:ln w="44450">
            <a:solidFill>
              <a:srgbClr val="194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A994C7-4987-174B-7C70-2B18E583767F}"/>
              </a:ext>
            </a:extLst>
          </p:cNvPr>
          <p:cNvSpPr/>
          <p:nvPr/>
        </p:nvSpPr>
        <p:spPr>
          <a:xfrm>
            <a:off x="5602035" y="2423914"/>
            <a:ext cx="1811122" cy="432589"/>
          </a:xfrm>
          <a:prstGeom prst="rect">
            <a:avLst/>
          </a:prstGeom>
          <a:noFill/>
          <a:ln w="44450">
            <a:solidFill>
              <a:srgbClr val="194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</p:spTree>
    <p:extLst>
      <p:ext uri="{BB962C8B-B14F-4D97-AF65-F5344CB8AC3E}">
        <p14:creationId xmlns:p14="http://schemas.microsoft.com/office/powerpoint/2010/main" val="1934264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22328</TotalTime>
  <Words>2479</Words>
  <Application>Microsoft Macintosh PowerPoint</Application>
  <PresentationFormat>On-screen Show (16:9)</PresentationFormat>
  <Paragraphs>473</Paragraphs>
  <Slides>37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3" baseType="lpstr">
      <vt:lpstr>Arial Unicode MS</vt:lpstr>
      <vt:lpstr>Times</vt:lpstr>
      <vt:lpstr>Arial</vt:lpstr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Monaco</vt:lpstr>
      <vt:lpstr>Times New Roman</vt:lpstr>
      <vt:lpstr>Trebuchet MS</vt:lpstr>
      <vt:lpstr>Wingdings</vt:lpstr>
      <vt:lpstr>White</vt:lpstr>
      <vt:lpstr>Programming Fundamentals 1</vt:lpstr>
      <vt:lpstr>PowerPoint Presentation</vt:lpstr>
      <vt:lpstr>Agenda</vt:lpstr>
      <vt:lpstr>Use of loops (for loops)</vt:lpstr>
      <vt:lpstr>For loop pseudo-code</vt:lpstr>
      <vt:lpstr>Recap: Processing Example 4.5</vt:lpstr>
      <vt:lpstr>Processing Example 4.7</vt:lpstr>
      <vt:lpstr>For loop syntax</vt:lpstr>
      <vt:lpstr>For loop syntax</vt:lpstr>
      <vt:lpstr>For loop syntax</vt:lpstr>
      <vt:lpstr>for Loop Flowchart</vt:lpstr>
      <vt:lpstr>Returning to: Processing Example 4.7</vt:lpstr>
      <vt:lpstr>Processing Example 4.8</vt:lpstr>
      <vt:lpstr>For loop:  all parts are optional</vt:lpstr>
      <vt:lpstr>For loops can be nested</vt:lpstr>
      <vt:lpstr>Comparative use of while and for loops</vt:lpstr>
      <vt:lpstr>for versus while </vt:lpstr>
      <vt:lpstr>Lab03 - Challenge 1</vt:lpstr>
      <vt:lpstr>Lab03 - Challenge 1 – bouncing ball</vt:lpstr>
      <vt:lpstr>Lab03 - Challenge 1</vt:lpstr>
      <vt:lpstr>Lab03 - Challenge 1</vt:lpstr>
      <vt:lpstr>Lab03 - Challenge 1</vt:lpstr>
      <vt:lpstr>PowerPoint Presentation</vt:lpstr>
      <vt:lpstr>Lab03 - Challenge 3</vt:lpstr>
      <vt:lpstr>Lab03 - Challenge 3 – Moving Line</vt:lpstr>
      <vt:lpstr>Lab03 - Challenge 3 – Moving Line</vt:lpstr>
      <vt:lpstr>Lab03 - Challenge 3 – Moving Line</vt:lpstr>
      <vt:lpstr>Lab03 - Challenge 3 – Moving Line</vt:lpstr>
      <vt:lpstr>Lab03 - Challenge 3 – Moving Line</vt:lpstr>
      <vt:lpstr>Lab03 - Challenge 3 – Moving Line</vt:lpstr>
      <vt:lpstr>Lab03 - Challenge 3 – Moving Line</vt:lpstr>
      <vt:lpstr>Lab03 - Challenge 3 – Moving Line</vt:lpstr>
      <vt:lpstr>Lab03 - Challenge 3 – Moving Line</vt:lpstr>
      <vt:lpstr>Lab03 - Challenge 3 – Moving Line</vt:lpstr>
      <vt:lpstr>Questions?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137</cp:revision>
  <dcterms:created xsi:type="dcterms:W3CDTF">2019-01-29T16:40:14Z</dcterms:created>
  <dcterms:modified xsi:type="dcterms:W3CDTF">2024-09-25T11:53:03Z</dcterms:modified>
</cp:coreProperties>
</file>