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256" r:id="rId2"/>
    <p:sldId id="465" r:id="rId3"/>
    <p:sldId id="346" r:id="rId4"/>
    <p:sldId id="341" r:id="rId5"/>
    <p:sldId id="416" r:id="rId6"/>
    <p:sldId id="277" r:id="rId7"/>
    <p:sldId id="280" r:id="rId8"/>
    <p:sldId id="421" r:id="rId9"/>
    <p:sldId id="281" r:id="rId10"/>
    <p:sldId id="426" r:id="rId11"/>
    <p:sldId id="428" r:id="rId12"/>
    <p:sldId id="450" r:id="rId13"/>
    <p:sldId id="466" r:id="rId14"/>
    <p:sldId id="429" r:id="rId15"/>
    <p:sldId id="433" r:id="rId16"/>
    <p:sldId id="434" r:id="rId17"/>
    <p:sldId id="435" r:id="rId18"/>
    <p:sldId id="437" r:id="rId19"/>
    <p:sldId id="438" r:id="rId20"/>
    <p:sldId id="440" r:id="rId21"/>
    <p:sldId id="441" r:id="rId22"/>
    <p:sldId id="432" r:id="rId23"/>
    <p:sldId id="442" r:id="rId24"/>
    <p:sldId id="449" r:id="rId25"/>
    <p:sldId id="273" r:id="rId26"/>
    <p:sldId id="306" r:id="rId27"/>
    <p:sldId id="298" r:id="rId28"/>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FF"/>
    <a:srgbClr val="194699"/>
    <a:srgbClr val="1F33AB"/>
    <a:srgbClr val="84AEFF"/>
    <a:srgbClr val="0E9647"/>
    <a:srgbClr val="FDE111"/>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p:restoredTop sz="85442"/>
  </p:normalViewPr>
  <p:slideViewPr>
    <p:cSldViewPr snapToGrid="0" snapToObjects="1">
      <p:cViewPr varScale="1">
        <p:scale>
          <a:sx n="139" d="100"/>
          <a:sy n="139" d="100"/>
        </p:scale>
        <p:origin x="1464"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10/7/23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dirty="0"/>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a:ea typeface="Avenir"/>
        <a:cs typeface="Avenir"/>
        <a:sym typeface="Avenir Roman"/>
      </a:defRPr>
    </a:lvl1pPr>
    <a:lvl2pPr indent="143505" defTabSz="287012">
      <a:lnSpc>
        <a:spcPct val="125000"/>
      </a:lnSpc>
      <a:defRPr sz="1500">
        <a:latin typeface="Avenir"/>
        <a:ea typeface="Avenir"/>
        <a:cs typeface="Avenir"/>
        <a:sym typeface="Avenir Roman"/>
      </a:defRPr>
    </a:lvl2pPr>
    <a:lvl3pPr indent="287012" defTabSz="287012">
      <a:lnSpc>
        <a:spcPct val="125000"/>
      </a:lnSpc>
      <a:defRPr sz="1500">
        <a:latin typeface="Avenir"/>
        <a:ea typeface="Avenir"/>
        <a:cs typeface="Avenir"/>
        <a:sym typeface="Avenir Roman"/>
      </a:defRPr>
    </a:lvl3pPr>
    <a:lvl4pPr indent="430517" defTabSz="287012">
      <a:lnSpc>
        <a:spcPct val="125000"/>
      </a:lnSpc>
      <a:defRPr sz="1500">
        <a:latin typeface="Avenir"/>
        <a:ea typeface="Avenir"/>
        <a:cs typeface="Avenir"/>
        <a:sym typeface="Avenir Roman"/>
      </a:defRPr>
    </a:lvl4pPr>
    <a:lvl5pPr indent="574022" defTabSz="287012">
      <a:lnSpc>
        <a:spcPct val="125000"/>
      </a:lnSpc>
      <a:defRPr sz="1500">
        <a:latin typeface="Avenir"/>
        <a:ea typeface="Avenir"/>
        <a:cs typeface="Avenir"/>
        <a:sym typeface="Avenir Roman"/>
      </a:defRPr>
    </a:lvl5pPr>
    <a:lvl6pPr indent="717528" defTabSz="287012">
      <a:lnSpc>
        <a:spcPct val="125000"/>
      </a:lnSpc>
      <a:defRPr sz="1500">
        <a:latin typeface="Avenir"/>
        <a:ea typeface="Avenir"/>
        <a:cs typeface="Avenir"/>
        <a:sym typeface="Avenir Roman"/>
      </a:defRPr>
    </a:lvl6pPr>
    <a:lvl7pPr indent="861034" defTabSz="287012">
      <a:lnSpc>
        <a:spcPct val="125000"/>
      </a:lnSpc>
      <a:defRPr sz="1500">
        <a:latin typeface="Avenir"/>
        <a:ea typeface="Avenir"/>
        <a:cs typeface="Avenir"/>
        <a:sym typeface="Avenir Roman"/>
      </a:defRPr>
    </a:lvl7pPr>
    <a:lvl8pPr indent="1004539" defTabSz="287012">
      <a:lnSpc>
        <a:spcPct val="125000"/>
      </a:lnSpc>
      <a:defRPr sz="1500">
        <a:latin typeface="Avenir"/>
        <a:ea typeface="Avenir"/>
        <a:cs typeface="Avenir"/>
        <a:sym typeface="Avenir Roman"/>
      </a:defRPr>
    </a:lvl8pPr>
    <a:lvl9pPr indent="1148045" defTabSz="287012">
      <a:lnSpc>
        <a:spcPct val="125000"/>
      </a:lnSpc>
      <a:defRPr sz="15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endParaRPr lang="en-US"/>
          </a:p>
        </p:txBody>
      </p:sp>
    </p:spTree>
    <p:extLst>
      <p:ext uri="{BB962C8B-B14F-4D97-AF65-F5344CB8AC3E}">
        <p14:creationId xmlns:p14="http://schemas.microsoft.com/office/powerpoint/2010/main" val="2650140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void setup()</a:t>
            </a:r>
          </a:p>
          <a:p>
            <a:r>
              <a:rPr lang="en-IE" dirty="0"/>
              <a:t>{</a:t>
            </a:r>
          </a:p>
          <a:p>
            <a:r>
              <a:rPr lang="en-IE" dirty="0"/>
              <a:t>  size(200,200);</a:t>
            </a:r>
          </a:p>
          <a:p>
            <a:r>
              <a:rPr lang="en-IE" dirty="0"/>
              <a:t>  background(20,70,105);</a:t>
            </a:r>
          </a:p>
          <a:p>
            <a:r>
              <a:rPr lang="en-IE" dirty="0"/>
              <a:t>}</a:t>
            </a:r>
          </a:p>
          <a:p>
            <a:endParaRPr lang="en-IE" dirty="0"/>
          </a:p>
          <a:p>
            <a:r>
              <a:rPr lang="en-IE" dirty="0"/>
              <a:t>void draw()</a:t>
            </a:r>
          </a:p>
          <a:p>
            <a:r>
              <a:rPr lang="en-IE" dirty="0"/>
              <a:t>{</a:t>
            </a:r>
          </a:p>
          <a:p>
            <a:r>
              <a:rPr lang="en-IE" dirty="0"/>
              <a:t>   for (</a:t>
            </a:r>
            <a:r>
              <a:rPr lang="en-IE" dirty="0" err="1"/>
              <a:t>int</a:t>
            </a:r>
            <a:r>
              <a:rPr lang="en-IE" dirty="0"/>
              <a:t> </a:t>
            </a:r>
            <a:r>
              <a:rPr lang="en-IE" dirty="0" err="1"/>
              <a:t>i</a:t>
            </a:r>
            <a:r>
              <a:rPr lang="en-IE" dirty="0"/>
              <a:t> = 1; </a:t>
            </a:r>
            <a:r>
              <a:rPr lang="en-IE" dirty="0" err="1"/>
              <a:t>i</a:t>
            </a:r>
            <a:r>
              <a:rPr lang="en-IE" dirty="0"/>
              <a:t> &lt; 7; </a:t>
            </a:r>
            <a:r>
              <a:rPr lang="en-IE" dirty="0" err="1"/>
              <a:t>i</a:t>
            </a:r>
            <a:r>
              <a:rPr lang="en-IE" dirty="0"/>
              <a:t>++)</a:t>
            </a:r>
          </a:p>
          <a:p>
            <a:r>
              <a:rPr lang="en-IE" dirty="0"/>
              <a:t>   { </a:t>
            </a:r>
          </a:p>
          <a:p>
            <a:r>
              <a:rPr lang="en-IE" dirty="0"/>
              <a:t>      </a:t>
            </a:r>
            <a:r>
              <a:rPr lang="en-IE" dirty="0" err="1"/>
              <a:t>drawRedSquare</a:t>
            </a:r>
            <a:r>
              <a:rPr lang="en-IE" dirty="0"/>
              <a:t>(25, </a:t>
            </a:r>
            <a:r>
              <a:rPr lang="en-IE" dirty="0" err="1"/>
              <a:t>i</a:t>
            </a:r>
            <a:r>
              <a:rPr lang="en-IE" dirty="0"/>
              <a:t>*25, </a:t>
            </a:r>
            <a:r>
              <a:rPr lang="en-IE" dirty="0" err="1"/>
              <a:t>i</a:t>
            </a:r>
            <a:r>
              <a:rPr lang="en-IE" dirty="0"/>
              <a:t>*20);</a:t>
            </a:r>
          </a:p>
          <a:p>
            <a:r>
              <a:rPr lang="en-IE" dirty="0"/>
              <a:t>   }</a:t>
            </a:r>
          </a:p>
          <a:p>
            <a:r>
              <a:rPr lang="en-IE" dirty="0"/>
              <a:t>}</a:t>
            </a:r>
          </a:p>
          <a:p>
            <a:endParaRPr lang="en-IE" dirty="0"/>
          </a:p>
          <a:p>
            <a:r>
              <a:rPr lang="en-IE" dirty="0"/>
              <a:t>void </a:t>
            </a:r>
            <a:r>
              <a:rPr lang="en-IE" dirty="0" err="1"/>
              <a:t>drawRedSquare</a:t>
            </a:r>
            <a:r>
              <a:rPr lang="en-IE" dirty="0"/>
              <a:t>(</a:t>
            </a:r>
            <a:r>
              <a:rPr lang="en-IE" dirty="0" err="1"/>
              <a:t>int</a:t>
            </a:r>
            <a:r>
              <a:rPr lang="en-IE" dirty="0"/>
              <a:t> length, </a:t>
            </a:r>
            <a:r>
              <a:rPr lang="en-IE" dirty="0" err="1"/>
              <a:t>int</a:t>
            </a:r>
            <a:r>
              <a:rPr lang="en-IE" dirty="0"/>
              <a:t> </a:t>
            </a:r>
            <a:r>
              <a:rPr lang="en-IE" dirty="0" err="1"/>
              <a:t>xCoord</a:t>
            </a:r>
            <a:r>
              <a:rPr lang="en-IE" dirty="0"/>
              <a:t>, </a:t>
            </a:r>
            <a:r>
              <a:rPr lang="en-IE" dirty="0" err="1"/>
              <a:t>int</a:t>
            </a:r>
            <a:r>
              <a:rPr lang="en-IE" dirty="0"/>
              <a:t> </a:t>
            </a:r>
            <a:r>
              <a:rPr lang="en-IE" dirty="0" err="1"/>
              <a:t>yCoord</a:t>
            </a:r>
            <a:r>
              <a:rPr lang="en-IE" dirty="0"/>
              <a:t>)</a:t>
            </a:r>
          </a:p>
          <a:p>
            <a:r>
              <a:rPr lang="en-IE" dirty="0"/>
              <a:t>{</a:t>
            </a:r>
          </a:p>
          <a:p>
            <a:r>
              <a:rPr lang="en-IE" dirty="0"/>
              <a:t>    fill(255,0,0);</a:t>
            </a:r>
          </a:p>
          <a:p>
            <a:r>
              <a:rPr lang="en-IE" dirty="0"/>
              <a:t>    </a:t>
            </a:r>
            <a:r>
              <a:rPr lang="en-IE" dirty="0" err="1"/>
              <a:t>rect</a:t>
            </a:r>
            <a:r>
              <a:rPr lang="en-IE" dirty="0"/>
              <a:t>(</a:t>
            </a:r>
            <a:r>
              <a:rPr lang="en-IE" dirty="0" err="1"/>
              <a:t>xCoord,yCoord</a:t>
            </a:r>
            <a:r>
              <a:rPr lang="en-IE" dirty="0"/>
              <a:t>, length, length);</a:t>
            </a:r>
          </a:p>
          <a:p>
            <a:r>
              <a:rPr lang="en-IE" dirty="0"/>
              <a:t>}</a:t>
            </a:r>
          </a:p>
          <a:p>
            <a:endParaRPr lang="en-IE" dirty="0"/>
          </a:p>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21</a:t>
            </a:fld>
            <a:endParaRPr lang="en-IE"/>
          </a:p>
        </p:txBody>
      </p:sp>
    </p:spTree>
    <p:extLst>
      <p:ext uri="{BB962C8B-B14F-4D97-AF65-F5344CB8AC3E}">
        <p14:creationId xmlns:p14="http://schemas.microsoft.com/office/powerpoint/2010/main" val="358740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8</a:t>
            </a:fld>
            <a:endParaRPr lang="en-IE"/>
          </a:p>
        </p:txBody>
      </p:sp>
    </p:spTree>
    <p:extLst>
      <p:ext uri="{BB962C8B-B14F-4D97-AF65-F5344CB8AC3E}">
        <p14:creationId xmlns:p14="http://schemas.microsoft.com/office/powerpoint/2010/main" val="393648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Draw attention to the naming of the variables in the parameter list.  The actual name of the variable does not matter…the type is all java is interested in.  To demonstrate this concept, </a:t>
            </a:r>
            <a:r>
              <a:rPr lang="en-IE" dirty="0" err="1"/>
              <a:t>val</a:t>
            </a:r>
            <a:r>
              <a:rPr lang="en-IE" dirty="0"/>
              <a:t> and number are used.</a:t>
            </a:r>
          </a:p>
        </p:txBody>
      </p:sp>
      <p:sp>
        <p:nvSpPr>
          <p:cNvPr id="4" name="Slide Number Placeholder 3"/>
          <p:cNvSpPr>
            <a:spLocks noGrp="1"/>
          </p:cNvSpPr>
          <p:nvPr>
            <p:ph type="sldNum" sz="quarter" idx="10"/>
          </p:nvPr>
        </p:nvSpPr>
        <p:spPr/>
        <p:txBody>
          <a:bodyPr/>
          <a:lstStyle/>
          <a:p>
            <a:fld id="{F963DB36-5273-45A5-A77C-FE9BE0779D84}" type="slidenum">
              <a:rPr lang="en-IE" smtClean="0"/>
              <a:t>9</a:t>
            </a:fld>
            <a:endParaRPr lang="en-IE"/>
          </a:p>
        </p:txBody>
      </p:sp>
    </p:spTree>
    <p:extLst>
      <p:ext uri="{BB962C8B-B14F-4D97-AF65-F5344CB8AC3E}">
        <p14:creationId xmlns:p14="http://schemas.microsoft.com/office/powerpoint/2010/main" val="3936486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10</a:t>
            </a:fld>
            <a:endParaRPr lang="en-IE"/>
          </a:p>
        </p:txBody>
      </p:sp>
    </p:spTree>
    <p:extLst>
      <p:ext uri="{BB962C8B-B14F-4D97-AF65-F5344CB8AC3E}">
        <p14:creationId xmlns:p14="http://schemas.microsoft.com/office/powerpoint/2010/main" val="393648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11</a:t>
            </a:fld>
            <a:endParaRPr lang="en-IE"/>
          </a:p>
        </p:txBody>
      </p:sp>
    </p:spTree>
    <p:extLst>
      <p:ext uri="{BB962C8B-B14F-4D97-AF65-F5344CB8AC3E}">
        <p14:creationId xmlns:p14="http://schemas.microsoft.com/office/powerpoint/2010/main" val="3936486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12</a:t>
            </a:fld>
            <a:endParaRPr lang="en-IE"/>
          </a:p>
        </p:txBody>
      </p:sp>
    </p:spTree>
    <p:extLst>
      <p:ext uri="{BB962C8B-B14F-4D97-AF65-F5344CB8AC3E}">
        <p14:creationId xmlns:p14="http://schemas.microsoft.com/office/powerpoint/2010/main" val="4127961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void setup()</a:t>
            </a:r>
          </a:p>
          <a:p>
            <a:r>
              <a:rPr lang="en-IE" dirty="0"/>
              <a:t>{</a:t>
            </a:r>
          </a:p>
          <a:p>
            <a:r>
              <a:rPr lang="en-IE" dirty="0"/>
              <a:t>  size(200,200);</a:t>
            </a:r>
          </a:p>
          <a:p>
            <a:r>
              <a:rPr lang="en-IE" dirty="0"/>
              <a:t>  background(20,70,105);</a:t>
            </a:r>
          </a:p>
          <a:p>
            <a:r>
              <a:rPr lang="en-IE" dirty="0"/>
              <a:t>}</a:t>
            </a:r>
          </a:p>
          <a:p>
            <a:endParaRPr lang="en-IE" dirty="0"/>
          </a:p>
          <a:p>
            <a:r>
              <a:rPr lang="en-IE" dirty="0"/>
              <a:t>void draw()</a:t>
            </a:r>
          </a:p>
          <a:p>
            <a:r>
              <a:rPr lang="en-IE" dirty="0"/>
              <a:t>{</a:t>
            </a:r>
          </a:p>
          <a:p>
            <a:r>
              <a:rPr lang="en-IE" dirty="0"/>
              <a:t>   </a:t>
            </a:r>
            <a:r>
              <a:rPr lang="en-IE" dirty="0" err="1"/>
              <a:t>drawRedSquare</a:t>
            </a:r>
            <a:r>
              <a:rPr lang="en-IE" dirty="0"/>
              <a:t>();</a:t>
            </a:r>
          </a:p>
          <a:p>
            <a:r>
              <a:rPr lang="en-IE" dirty="0"/>
              <a:t>}</a:t>
            </a:r>
          </a:p>
          <a:p>
            <a:endParaRPr lang="en-IE" dirty="0"/>
          </a:p>
          <a:p>
            <a:r>
              <a:rPr lang="en-IE" dirty="0"/>
              <a:t>void </a:t>
            </a:r>
            <a:r>
              <a:rPr lang="en-IE" dirty="0" err="1"/>
              <a:t>drawRedSquare</a:t>
            </a:r>
            <a:r>
              <a:rPr lang="en-IE" dirty="0"/>
              <a:t>()</a:t>
            </a:r>
          </a:p>
          <a:p>
            <a:r>
              <a:rPr lang="en-IE" dirty="0"/>
              <a:t>{</a:t>
            </a:r>
          </a:p>
          <a:p>
            <a:r>
              <a:rPr lang="en-IE" dirty="0"/>
              <a:t>  fill(255,0,0);</a:t>
            </a:r>
          </a:p>
          <a:p>
            <a:r>
              <a:rPr lang="en-IE" dirty="0"/>
              <a:t>  </a:t>
            </a:r>
            <a:r>
              <a:rPr lang="en-IE" dirty="0" err="1"/>
              <a:t>rect</a:t>
            </a:r>
            <a:r>
              <a:rPr lang="en-IE" dirty="0"/>
              <a:t>(70,70,60,60);</a:t>
            </a:r>
          </a:p>
          <a:p>
            <a:r>
              <a:rPr lang="en-IE" dirty="0"/>
              <a:t>}</a:t>
            </a:r>
          </a:p>
        </p:txBody>
      </p:sp>
      <p:sp>
        <p:nvSpPr>
          <p:cNvPr id="4" name="Slide Number Placeholder 3"/>
          <p:cNvSpPr>
            <a:spLocks noGrp="1"/>
          </p:cNvSpPr>
          <p:nvPr>
            <p:ph type="sldNum" sz="quarter" idx="10"/>
          </p:nvPr>
        </p:nvSpPr>
        <p:spPr/>
        <p:txBody>
          <a:bodyPr/>
          <a:lstStyle/>
          <a:p>
            <a:fld id="{F963DB36-5273-45A5-A77C-FE9BE0779D84}" type="slidenum">
              <a:rPr lang="en-IE" smtClean="0"/>
              <a:t>15</a:t>
            </a:fld>
            <a:endParaRPr lang="en-IE"/>
          </a:p>
        </p:txBody>
      </p:sp>
    </p:spTree>
    <p:extLst>
      <p:ext uri="{BB962C8B-B14F-4D97-AF65-F5344CB8AC3E}">
        <p14:creationId xmlns:p14="http://schemas.microsoft.com/office/powerpoint/2010/main" val="3134940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void setup()</a:t>
            </a:r>
          </a:p>
          <a:p>
            <a:r>
              <a:rPr lang="en-IE" dirty="0"/>
              <a:t>{</a:t>
            </a:r>
          </a:p>
          <a:p>
            <a:r>
              <a:rPr lang="en-IE" dirty="0"/>
              <a:t>  size(200,200);</a:t>
            </a:r>
          </a:p>
          <a:p>
            <a:r>
              <a:rPr lang="en-IE" dirty="0"/>
              <a:t>  background(20,70,105);</a:t>
            </a:r>
          </a:p>
          <a:p>
            <a:r>
              <a:rPr lang="en-IE" dirty="0"/>
              <a:t>}</a:t>
            </a:r>
          </a:p>
          <a:p>
            <a:endParaRPr lang="en-IE" dirty="0"/>
          </a:p>
          <a:p>
            <a:r>
              <a:rPr lang="en-IE" dirty="0"/>
              <a:t>void draw()</a:t>
            </a:r>
          </a:p>
          <a:p>
            <a:r>
              <a:rPr lang="en-IE" dirty="0"/>
              <a:t>{</a:t>
            </a:r>
          </a:p>
          <a:p>
            <a:r>
              <a:rPr lang="en-IE" dirty="0"/>
              <a:t>   </a:t>
            </a:r>
            <a:r>
              <a:rPr lang="en-IE" dirty="0" err="1"/>
              <a:t>drawRedSquare</a:t>
            </a:r>
            <a:r>
              <a:rPr lang="en-IE" dirty="0"/>
              <a:t>(60);</a:t>
            </a:r>
          </a:p>
          <a:p>
            <a:r>
              <a:rPr lang="en-IE" dirty="0"/>
              <a:t>}</a:t>
            </a:r>
          </a:p>
          <a:p>
            <a:endParaRPr lang="en-IE" dirty="0"/>
          </a:p>
          <a:p>
            <a:r>
              <a:rPr lang="en-IE" dirty="0"/>
              <a:t>void </a:t>
            </a:r>
            <a:r>
              <a:rPr lang="en-IE" dirty="0" err="1"/>
              <a:t>drawRedSquare</a:t>
            </a:r>
            <a:r>
              <a:rPr lang="en-IE" dirty="0"/>
              <a:t>(</a:t>
            </a:r>
            <a:r>
              <a:rPr lang="en-IE" dirty="0" err="1"/>
              <a:t>int</a:t>
            </a:r>
            <a:r>
              <a:rPr lang="en-IE" dirty="0"/>
              <a:t> length)</a:t>
            </a:r>
          </a:p>
          <a:p>
            <a:r>
              <a:rPr lang="en-IE" dirty="0"/>
              <a:t>{</a:t>
            </a:r>
          </a:p>
          <a:p>
            <a:r>
              <a:rPr lang="en-IE" dirty="0"/>
              <a:t>  fill(255,0,0);</a:t>
            </a:r>
          </a:p>
          <a:p>
            <a:r>
              <a:rPr lang="en-IE" dirty="0"/>
              <a:t>  </a:t>
            </a:r>
            <a:r>
              <a:rPr lang="en-IE" dirty="0" err="1"/>
              <a:t>rect</a:t>
            </a:r>
            <a:r>
              <a:rPr lang="en-IE" dirty="0"/>
              <a:t>(70,70,length, length);</a:t>
            </a:r>
          </a:p>
          <a:p>
            <a:r>
              <a:rPr lang="en-IE" dirty="0"/>
              <a:t>}</a:t>
            </a:r>
          </a:p>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17</a:t>
            </a:fld>
            <a:endParaRPr lang="en-IE"/>
          </a:p>
        </p:txBody>
      </p:sp>
    </p:spTree>
    <p:extLst>
      <p:ext uri="{BB962C8B-B14F-4D97-AF65-F5344CB8AC3E}">
        <p14:creationId xmlns:p14="http://schemas.microsoft.com/office/powerpoint/2010/main" val="167348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void setup()</a:t>
            </a:r>
          </a:p>
          <a:p>
            <a:r>
              <a:rPr lang="en-IE" dirty="0"/>
              <a:t>{</a:t>
            </a:r>
          </a:p>
          <a:p>
            <a:r>
              <a:rPr lang="en-IE" dirty="0"/>
              <a:t>  size(200,200);</a:t>
            </a:r>
          </a:p>
          <a:p>
            <a:r>
              <a:rPr lang="en-IE" dirty="0"/>
              <a:t>  background(20,70,105);</a:t>
            </a:r>
          </a:p>
          <a:p>
            <a:r>
              <a:rPr lang="en-IE" dirty="0"/>
              <a:t>}</a:t>
            </a:r>
          </a:p>
          <a:p>
            <a:endParaRPr lang="en-IE" dirty="0"/>
          </a:p>
          <a:p>
            <a:r>
              <a:rPr lang="en-IE" dirty="0"/>
              <a:t>void draw()</a:t>
            </a:r>
          </a:p>
          <a:p>
            <a:r>
              <a:rPr lang="en-IE" dirty="0"/>
              <a:t>{</a:t>
            </a:r>
          </a:p>
          <a:p>
            <a:r>
              <a:rPr lang="en-IE" dirty="0"/>
              <a:t>   </a:t>
            </a:r>
            <a:r>
              <a:rPr lang="en-IE" dirty="0" err="1"/>
              <a:t>drawRedSquare</a:t>
            </a:r>
            <a:r>
              <a:rPr lang="en-IE" dirty="0"/>
              <a:t>(60, 70, 40);</a:t>
            </a:r>
          </a:p>
          <a:p>
            <a:r>
              <a:rPr lang="en-IE" dirty="0"/>
              <a:t>}</a:t>
            </a:r>
          </a:p>
          <a:p>
            <a:endParaRPr lang="en-IE" dirty="0"/>
          </a:p>
          <a:p>
            <a:r>
              <a:rPr lang="en-IE" dirty="0"/>
              <a:t>void </a:t>
            </a:r>
            <a:r>
              <a:rPr lang="en-IE" dirty="0" err="1"/>
              <a:t>drawRedSquare</a:t>
            </a:r>
            <a:r>
              <a:rPr lang="en-IE" dirty="0"/>
              <a:t>(</a:t>
            </a:r>
            <a:r>
              <a:rPr lang="en-IE" dirty="0" err="1"/>
              <a:t>int</a:t>
            </a:r>
            <a:r>
              <a:rPr lang="en-IE" dirty="0"/>
              <a:t> length, </a:t>
            </a:r>
            <a:r>
              <a:rPr lang="en-IE" dirty="0" err="1"/>
              <a:t>int</a:t>
            </a:r>
            <a:r>
              <a:rPr lang="en-IE" dirty="0"/>
              <a:t> </a:t>
            </a:r>
            <a:r>
              <a:rPr lang="en-IE" dirty="0" err="1"/>
              <a:t>xCoord</a:t>
            </a:r>
            <a:r>
              <a:rPr lang="en-IE" dirty="0"/>
              <a:t>, </a:t>
            </a:r>
            <a:r>
              <a:rPr lang="en-IE" dirty="0" err="1"/>
              <a:t>int</a:t>
            </a:r>
            <a:r>
              <a:rPr lang="en-IE" dirty="0"/>
              <a:t> </a:t>
            </a:r>
            <a:r>
              <a:rPr lang="en-IE" dirty="0" err="1"/>
              <a:t>yCoord</a:t>
            </a:r>
            <a:r>
              <a:rPr lang="en-IE" dirty="0"/>
              <a:t>)</a:t>
            </a:r>
          </a:p>
          <a:p>
            <a:r>
              <a:rPr lang="en-IE" dirty="0"/>
              <a:t>{</a:t>
            </a:r>
          </a:p>
          <a:p>
            <a:r>
              <a:rPr lang="en-IE" dirty="0"/>
              <a:t>    fill(255,0,0);</a:t>
            </a:r>
          </a:p>
          <a:p>
            <a:r>
              <a:rPr lang="en-IE" dirty="0"/>
              <a:t>    </a:t>
            </a:r>
            <a:r>
              <a:rPr lang="en-IE" dirty="0" err="1"/>
              <a:t>rect</a:t>
            </a:r>
            <a:r>
              <a:rPr lang="en-IE" dirty="0"/>
              <a:t>(</a:t>
            </a:r>
            <a:r>
              <a:rPr lang="en-IE" dirty="0" err="1"/>
              <a:t>xCoord,yCoord</a:t>
            </a:r>
            <a:r>
              <a:rPr lang="en-IE" dirty="0"/>
              <a:t>, length, length);</a:t>
            </a:r>
          </a:p>
          <a:p>
            <a:r>
              <a:rPr lang="en-IE" dirty="0"/>
              <a:t>}</a:t>
            </a:r>
          </a:p>
        </p:txBody>
      </p:sp>
      <p:sp>
        <p:nvSpPr>
          <p:cNvPr id="4" name="Slide Number Placeholder 3"/>
          <p:cNvSpPr>
            <a:spLocks noGrp="1"/>
          </p:cNvSpPr>
          <p:nvPr>
            <p:ph type="sldNum" sz="quarter" idx="10"/>
          </p:nvPr>
        </p:nvSpPr>
        <p:spPr/>
        <p:txBody>
          <a:bodyPr/>
          <a:lstStyle/>
          <a:p>
            <a:fld id="{F963DB36-5273-45A5-A77C-FE9BE0779D84}" type="slidenum">
              <a:rPr lang="en-IE" smtClean="0"/>
              <a:t>19</a:t>
            </a:fld>
            <a:endParaRPr lang="en-IE"/>
          </a:p>
        </p:txBody>
      </p:sp>
    </p:spTree>
    <p:extLst>
      <p:ext uri="{BB962C8B-B14F-4D97-AF65-F5344CB8AC3E}">
        <p14:creationId xmlns:p14="http://schemas.microsoft.com/office/powerpoint/2010/main" val="2394580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Lab Title">
    <p:spTree>
      <p:nvGrpSpPr>
        <p:cNvPr id="1" name=""/>
        <p:cNvGrpSpPr/>
        <p:nvPr/>
      </p:nvGrpSpPr>
      <p:grpSpPr>
        <a:xfrm>
          <a:off x="0" y="0"/>
          <a:ext cx="0" cy="0"/>
          <a:chOff x="0" y="0"/>
          <a:chExt cx="0" cy="0"/>
        </a:xfrm>
      </p:grpSpPr>
      <p:pic>
        <p:nvPicPr>
          <p:cNvPr id="4" name="Picture Placeholder 7" descr="A close-up of a metal structure&#10;&#10;Description automatically generated with low confidence">
            <a:extLst>
              <a:ext uri="{FF2B5EF4-FFF2-40B4-BE49-F238E27FC236}">
                <a16:creationId xmlns:a16="http://schemas.microsoft.com/office/drawing/2014/main" id="{14F6341F-72F0-BFA6-6798-9AC71A86B3D4}"/>
              </a:ext>
            </a:extLst>
          </p:cNvPr>
          <p:cNvPicPr>
            <a:picLocks noChangeAspect="1"/>
          </p:cNvPicPr>
          <p:nvPr userDrawn="1"/>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ma14="http://schemas.microsoft.com/office/mac/drawingml/2011/main" xmlns="" val="1"/>
            </a:ext>
          </a:extLst>
        </p:spPr>
      </p:pic>
      <p:sp>
        <p:nvSpPr>
          <p:cNvPr id="12" name="Shape 33">
            <a:extLst>
              <a:ext uri="{FF2B5EF4-FFF2-40B4-BE49-F238E27FC236}">
                <a16:creationId xmlns:a16="http://schemas.microsoft.com/office/drawing/2014/main" id="{EAD08510-7D5A-594A-AAEC-59C7087561FC}"/>
              </a:ext>
            </a:extLst>
          </p:cNvPr>
          <p:cNvSpPr/>
          <p:nvPr userDrawn="1"/>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13" name="Shape 34">
            <a:extLst>
              <a:ext uri="{FF2B5EF4-FFF2-40B4-BE49-F238E27FC236}">
                <a16:creationId xmlns:a16="http://schemas.microsoft.com/office/drawing/2014/main" id="{BB2C258E-D81B-5B4E-8B1B-562CE71165EB}"/>
              </a:ext>
            </a:extLst>
          </p:cNvPr>
          <p:cNvSpPr/>
          <p:nvPr userDrawn="1"/>
        </p:nvSpPr>
        <p:spPr>
          <a:xfrm>
            <a:off x="3613319" y="2299116"/>
            <a:ext cx="1208664" cy="59093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885F7572-8BDA-2441-A5EC-7D945A8A5010}"/>
              </a:ext>
            </a:extLst>
          </p:cNvPr>
          <p:cNvSpPr/>
          <p:nvPr/>
        </p:nvSpPr>
        <p:spPr>
          <a:xfrm>
            <a:off x="4970252" y="3114062"/>
            <a:ext cx="3241478" cy="5453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21" name="Shape 35">
            <a:extLst>
              <a:ext uri="{FF2B5EF4-FFF2-40B4-BE49-F238E27FC236}">
                <a16:creationId xmlns:a16="http://schemas.microsoft.com/office/drawing/2014/main" id="{1EC3B031-7C7C-5846-BACC-8C65A8064D86}"/>
              </a:ext>
            </a:extLst>
          </p:cNvPr>
          <p:cNvSpPr/>
          <p:nvPr userDrawn="1"/>
        </p:nvSpPr>
        <p:spPr>
          <a:xfrm>
            <a:off x="4963941" y="2144699"/>
            <a:ext cx="3954521" cy="104681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l"/>
            <a:r>
              <a:rPr lang="en-IE" sz="1800" b="1" i="0" baseline="0" dirty="0"/>
              <a:t>Mr. 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br>
              <a:rPr lang="en-IE" sz="1600" b="1" i="0" baseline="0" dirty="0"/>
            </a:br>
            <a:r>
              <a:rPr lang="en-IE" sz="1800" dirty="0" err="1">
                <a:solidFill>
                  <a:schemeClr val="tx1"/>
                </a:solidFill>
              </a:rPr>
              <a:t>Dr.</a:t>
            </a:r>
            <a:r>
              <a:rPr lang="en-IE" sz="1800" dirty="0">
                <a:solidFill>
                  <a:schemeClr val="tx1"/>
                </a:solidFill>
              </a:rPr>
              <a:t> </a:t>
            </a:r>
            <a:r>
              <a:rPr lang="en-IE" sz="1800" dirty="0" err="1">
                <a:solidFill>
                  <a:schemeClr val="tx1"/>
                </a:solidFill>
              </a:rPr>
              <a:t>Siobhán</a:t>
            </a:r>
            <a:r>
              <a:rPr lang="en-IE" sz="1800" dirty="0">
                <a:solidFill>
                  <a:schemeClr val="tx1"/>
                </a:solidFill>
              </a:rPr>
              <a:t> </a:t>
            </a:r>
            <a:r>
              <a:rPr lang="en-IE" sz="1800" dirty="0" err="1">
                <a:solidFill>
                  <a:schemeClr val="tx1"/>
                </a:solidFill>
              </a:rPr>
              <a:t>Drohan</a:t>
            </a:r>
            <a:endParaRPr lang="en-IE" sz="1800" dirty="0">
              <a:solidFill>
                <a:schemeClr val="tx1"/>
              </a:solidFill>
            </a:endParaRPr>
          </a:p>
          <a:p>
            <a:pPr algn="l"/>
            <a:r>
              <a:rPr lang="en-IE" sz="1800" dirty="0">
                <a:solidFill>
                  <a:schemeClr val="tx1"/>
                </a:solidFill>
              </a:rPr>
              <a:t>Ms. Mairead Meagher</a:t>
            </a:r>
          </a:p>
        </p:txBody>
      </p:sp>
      <p:sp>
        <p:nvSpPr>
          <p:cNvPr id="2" name="Title 2">
            <a:extLst>
              <a:ext uri="{FF2B5EF4-FFF2-40B4-BE49-F238E27FC236}">
                <a16:creationId xmlns:a16="http://schemas.microsoft.com/office/drawing/2014/main" id="{BBD13589-119E-31F3-037B-F798E385253F}"/>
              </a:ext>
            </a:extLst>
          </p:cNvPr>
          <p:cNvSpPr>
            <a:spLocks noGrp="1"/>
          </p:cNvSpPr>
          <p:nvPr>
            <p:ph type="title" hasCustomPrompt="1"/>
          </p:nvPr>
        </p:nvSpPr>
        <p:spPr>
          <a:xfrm>
            <a:off x="789399" y="1324611"/>
            <a:ext cx="7893844" cy="542479"/>
          </a:xfrm>
        </p:spPr>
        <p:txBody>
          <a:bodyPr/>
          <a:lstStyle>
            <a:lvl1pPr>
              <a:defRPr sz="2800" b="1"/>
            </a:lvl1pPr>
          </a:lstStyle>
          <a:p>
            <a:pPr algn="r" defTabSz="366688" rtl="0"/>
            <a:r>
              <a:rPr lang="en-US" dirty="0"/>
              <a:t>Programming Fundamentals 1</a:t>
            </a:r>
          </a:p>
        </p:txBody>
      </p:sp>
    </p:spTree>
    <p:extLst>
      <p:ext uri="{BB962C8B-B14F-4D97-AF65-F5344CB8AC3E}">
        <p14:creationId xmlns:p14="http://schemas.microsoft.com/office/powerpoint/2010/main" val="31244221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lvl1pPr>
              <a:defRPr sz="3200" baseline="0"/>
            </a:lvl1pPr>
          </a:lstStyle>
          <a:p>
            <a:pPr lvl="0">
              <a:defRPr sz="1800"/>
            </a:pPr>
            <a:r>
              <a:rPr sz="2775" dirty="0"/>
              <a:t>Title Text</a:t>
            </a:r>
          </a:p>
        </p:txBody>
      </p:sp>
      <p:sp>
        <p:nvSpPr>
          <p:cNvPr id="49" name="Shape 49"/>
          <p:cNvSpPr>
            <a:spLocks noGrp="1"/>
          </p:cNvSpPr>
          <p:nvPr>
            <p:ph type="body" idx="1"/>
          </p:nvPr>
        </p:nvSpPr>
        <p:spPr>
          <a:prstGeom prst="rect">
            <a:avLst/>
          </a:prstGeom>
        </p:spPr>
        <p:txBody>
          <a:bodyPr/>
          <a:lstStyle>
            <a:lvl1pPr>
              <a:buClr>
                <a:srgbClr val="0368FF"/>
              </a:buClr>
              <a:defRPr/>
            </a:lvl1pPr>
            <a:lvl2pPr>
              <a:buClr>
                <a:srgbClr val="0368FF"/>
              </a:buClr>
              <a:defRPr/>
            </a:lvl2pPr>
            <a:lvl3pPr>
              <a:buClr>
                <a:srgbClr val="0368FF"/>
              </a:buClr>
              <a:defRPr/>
            </a:lvl3pPr>
            <a:lvl4pPr>
              <a:buClr>
                <a:srgbClr val="0368FF"/>
              </a:buClr>
              <a:defRPr/>
            </a:lvl4pPr>
            <a:lvl5pPr>
              <a:buClr>
                <a:srgbClr val="0368FF"/>
              </a:buClr>
              <a:defRPr/>
            </a:lvl5pPr>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rPr/>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https://processing.org</a:t>
            </a:r>
            <a:endParaRPr lang="en-IE"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FE51DA-9AF5-F835-204E-B5376FB7A7C6}"/>
              </a:ext>
            </a:extLst>
          </p:cNvPr>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a:extLst>
              <a:ext uri="{FF2B5EF4-FFF2-40B4-BE49-F238E27FC236}">
                <a16:creationId xmlns:a16="http://schemas.microsoft.com/office/drawing/2014/main" id="{17946552-8ABC-2684-8EA3-A12C826FB01B}"/>
              </a:ext>
            </a:extLst>
          </p:cNvPr>
          <p:cNvSpPr>
            <a:spLocks noGrp="1"/>
          </p:cNvSpPr>
          <p:nvPr>
            <p:ph type="ftr" sz="quarter" idx="11"/>
          </p:nvPr>
        </p:nvSpPr>
        <p:spPr/>
        <p:txBody>
          <a:bodyPr/>
          <a:lstStyle/>
          <a:p>
            <a:r>
              <a:rPr lang="en-IE"/>
              <a:t>https://processing.org</a:t>
            </a:r>
            <a:endParaRPr lang="en-IE" dirty="0"/>
          </a:p>
        </p:txBody>
      </p:sp>
      <p:sp>
        <p:nvSpPr>
          <p:cNvPr id="5" name="Rectangle 4">
            <a:extLst>
              <a:ext uri="{FF2B5EF4-FFF2-40B4-BE49-F238E27FC236}">
                <a16:creationId xmlns:a16="http://schemas.microsoft.com/office/drawing/2014/main" id="{EAAC3EAD-3ACD-68D9-A159-986D3E0E55D6}"/>
              </a:ext>
            </a:extLst>
          </p:cNvPr>
          <p:cNvSpPr/>
          <p:nvPr userDrawn="1"/>
        </p:nvSpPr>
        <p:spPr>
          <a:xfrm>
            <a:off x="375385" y="683393"/>
            <a:ext cx="7324826" cy="327259"/>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641451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https://processing.org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8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lumMod val="65000"/>
                    <a:lumOff val="3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https://processing.org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6" name="Straight Connector 5"/>
          <p:cNvCxnSpPr/>
          <p:nvPr userDrawn="1"/>
        </p:nvCxnSpPr>
        <p:spPr>
          <a:xfrm>
            <a:off x="457200" y="1085850"/>
            <a:ext cx="8305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47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366737" rtl="0"/>
            <a:endParaRPr lang="en-US" dirty="0"/>
          </a:p>
        </p:txBody>
      </p:sp>
      <p:sp>
        <p:nvSpPr>
          <p:cNvPr id="9" name="Rectangle 8"/>
          <p:cNvSpPr/>
          <p:nvPr userDrawn="1"/>
        </p:nvSpPr>
        <p:spPr>
          <a:xfrm>
            <a:off x="21" y="4867339"/>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p>
            <a:pPr lvl="0">
              <a:defRPr sz="1800"/>
            </a:pPr>
            <a:r>
              <a:rPr sz="2775" dirty="0"/>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dirty="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https://processing.org</a:t>
            </a:r>
            <a:endParaRPr lang="en-IE" dirty="0"/>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8525401" y="55577"/>
            <a:ext cx="525609" cy="525609"/>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3" r:id="rId2"/>
    <p:sldLayoutId id="2147483668" r:id="rId3"/>
    <p:sldLayoutId id="2147483669" r:id="rId4"/>
    <p:sldLayoutId id="2147483670" r:id="rId5"/>
  </p:sldLayoutIdLst>
  <p:transition spd="med"/>
  <p:hf hdr="0" dt="0"/>
  <p:txStyles>
    <p:titleStyle>
      <a:lvl1pPr>
        <a:defRPr sz="2800">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rocessing.org/reference/retur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6A5DAE-8FD5-49CE-E28B-6EDA2BB14EF3}"/>
              </a:ext>
            </a:extLst>
          </p:cNvPr>
          <p:cNvSpPr>
            <a:spLocks noGrp="1"/>
          </p:cNvSpPr>
          <p:nvPr>
            <p:ph type="title"/>
          </p:nvPr>
        </p:nvSpPr>
        <p:spPr>
          <a:xfrm>
            <a:off x="1071747" y="1010648"/>
            <a:ext cx="7893844" cy="1077818"/>
          </a:xfrm>
        </p:spPr>
        <p:txBody>
          <a:bodyPr/>
          <a:lstStyle/>
          <a:p>
            <a:pPr algn="r" defTabSz="366688" rtl="0"/>
            <a:r>
              <a:rPr lang="en-US" sz="3200" dirty="0"/>
              <a:t>Programming Fundamentals 1</a:t>
            </a:r>
            <a:endParaRPr lang="en-US"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Recap : Method name</a:t>
            </a:r>
          </a:p>
        </p:txBody>
      </p:sp>
      <p:sp>
        <p:nvSpPr>
          <p:cNvPr id="3" name="Content Placeholder 2"/>
          <p:cNvSpPr>
            <a:spLocks noGrp="1"/>
          </p:cNvSpPr>
          <p:nvPr>
            <p:ph idx="1"/>
          </p:nvPr>
        </p:nvSpPr>
        <p:spPr>
          <a:xfrm>
            <a:off x="408556" y="920234"/>
            <a:ext cx="6172200" cy="3825502"/>
          </a:xfrm>
        </p:spPr>
        <p:txBody>
          <a:bodyPr>
            <a:normAutofit lnSpcReduction="10000"/>
          </a:bodyPr>
          <a:lstStyle/>
          <a:p>
            <a:r>
              <a:rPr lang="en-IE" dirty="0"/>
              <a:t>Method names should:</a:t>
            </a:r>
          </a:p>
          <a:p>
            <a:pPr marL="342900" lvl="1" indent="0">
              <a:buNone/>
            </a:pPr>
            <a:endParaRPr lang="en-IE" dirty="0"/>
          </a:p>
          <a:p>
            <a:pPr lvl="1"/>
            <a:r>
              <a:rPr lang="en-IE" dirty="0"/>
              <a:t>Use </a:t>
            </a:r>
            <a:r>
              <a:rPr lang="en-IE" b="1" dirty="0"/>
              <a:t>verbs</a:t>
            </a:r>
            <a:r>
              <a:rPr lang="en-IE" dirty="0"/>
              <a:t> (i.e. actions) </a:t>
            </a:r>
            <a:br>
              <a:rPr lang="en-IE" dirty="0"/>
            </a:br>
            <a:r>
              <a:rPr lang="en-IE" dirty="0"/>
              <a:t>to describe what the method does e.g. </a:t>
            </a:r>
          </a:p>
          <a:p>
            <a:pPr lvl="2"/>
            <a:r>
              <a:rPr lang="en-IE" dirty="0" err="1"/>
              <a:t>calculateTax</a:t>
            </a:r>
            <a:endParaRPr lang="en-IE" dirty="0"/>
          </a:p>
          <a:p>
            <a:pPr lvl="2"/>
            <a:r>
              <a:rPr lang="en-IE" dirty="0" err="1"/>
              <a:t>printResults</a:t>
            </a:r>
            <a:endParaRPr lang="en-IE" dirty="0"/>
          </a:p>
          <a:p>
            <a:pPr marL="685800" lvl="2" indent="0">
              <a:buNone/>
            </a:pPr>
            <a:endParaRPr lang="en-IE" dirty="0"/>
          </a:p>
          <a:p>
            <a:pPr lvl="1"/>
            <a:r>
              <a:rPr lang="en-IE" dirty="0"/>
              <a:t>Be </a:t>
            </a:r>
            <a:r>
              <a:rPr lang="en-IE" b="1" dirty="0"/>
              <a:t>mixed case (</a:t>
            </a:r>
            <a:r>
              <a:rPr lang="en-IE" b="1" dirty="0" err="1"/>
              <a:t>camelCase</a:t>
            </a:r>
            <a:r>
              <a:rPr lang="en-IE" b="1" dirty="0"/>
              <a:t>) </a:t>
            </a:r>
            <a:r>
              <a:rPr lang="en-IE" dirty="0"/>
              <a:t>with the first letter lowercase and the first letter of each subsequent internal word capitalised.</a:t>
            </a:r>
          </a:p>
        </p:txBody>
      </p:sp>
      <p:pic>
        <p:nvPicPr>
          <p:cNvPr id="6" name="Picture 2">
            <a:extLst>
              <a:ext uri="{FF2B5EF4-FFF2-40B4-BE49-F238E27FC236}">
                <a16:creationId xmlns:a16="http://schemas.microsoft.com/office/drawing/2014/main" id="{F18AEB91-4FD1-526D-9C77-5C0DF2B51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51" b="4951"/>
          <a:stretch/>
        </p:blipFill>
        <p:spPr bwMode="auto">
          <a:xfrm>
            <a:off x="5860832" y="171450"/>
            <a:ext cx="2597369" cy="1118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Donut 4">
            <a:extLst>
              <a:ext uri="{FF2B5EF4-FFF2-40B4-BE49-F238E27FC236}">
                <a16:creationId xmlns:a16="http://schemas.microsoft.com/office/drawing/2014/main" id="{7DD44BA1-6DD8-AEFF-F304-900FAB973230}"/>
              </a:ext>
            </a:extLst>
          </p:cNvPr>
          <p:cNvSpPr/>
          <p:nvPr/>
        </p:nvSpPr>
        <p:spPr>
          <a:xfrm>
            <a:off x="6599044" y="87828"/>
            <a:ext cx="1164212" cy="570540"/>
          </a:xfrm>
          <a:prstGeom prst="donut">
            <a:avLst>
              <a:gd name="adj" fmla="val 737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GB" sz="1688">
              <a:solidFill>
                <a:schemeClr val="tx1"/>
              </a:solidFill>
            </a:endParaRPr>
          </a:p>
        </p:txBody>
      </p:sp>
      <p:sp>
        <p:nvSpPr>
          <p:cNvPr id="8" name="Footer Placeholder 7">
            <a:extLst>
              <a:ext uri="{FF2B5EF4-FFF2-40B4-BE49-F238E27FC236}">
                <a16:creationId xmlns:a16="http://schemas.microsoft.com/office/drawing/2014/main" id="{B16136C8-2E43-4F1B-3A45-6F8622C52AEB}"/>
              </a:ext>
            </a:extLst>
          </p:cNvPr>
          <p:cNvSpPr>
            <a:spLocks noGrp="1"/>
          </p:cNvSpPr>
          <p:nvPr>
            <p:ph type="ftr" sz="quarter" idx="3"/>
          </p:nvPr>
        </p:nvSpPr>
        <p:spPr/>
        <p:txBody>
          <a:bodyPr/>
          <a:lstStyle/>
          <a:p>
            <a:r>
              <a:rPr lang="en-IE"/>
              <a:t>https://processing.org</a:t>
            </a:r>
            <a:endParaRPr lang="en-IE" dirty="0"/>
          </a:p>
        </p:txBody>
      </p:sp>
      <p:sp>
        <p:nvSpPr>
          <p:cNvPr id="9" name="Slide Number Placeholder 8">
            <a:extLst>
              <a:ext uri="{FF2B5EF4-FFF2-40B4-BE49-F238E27FC236}">
                <a16:creationId xmlns:a16="http://schemas.microsoft.com/office/drawing/2014/main" id="{93FE0597-8042-F72A-EA5A-36F655E28D78}"/>
              </a:ext>
            </a:extLst>
          </p:cNvPr>
          <p:cNvSpPr>
            <a:spLocks noGrp="1"/>
          </p:cNvSpPr>
          <p:nvPr>
            <p:ph type="sldNum" sz="quarter" idx="2"/>
          </p:nvPr>
        </p:nvSpPr>
        <p:spPr/>
        <p:txBody>
          <a:bodyPr/>
          <a:lstStyle/>
          <a:p>
            <a:pPr lvl="0"/>
            <a:fld id="{86CB4B4D-7CA3-9044-876B-883B54F8677D}" type="slidenum">
              <a:rPr lang="en-IE" smtClean="0"/>
              <a:t>10</a:t>
            </a:fld>
            <a:endParaRPr lang="en-IE" dirty="0"/>
          </a:p>
        </p:txBody>
      </p:sp>
    </p:spTree>
    <p:extLst>
      <p:ext uri="{BB962C8B-B14F-4D97-AF65-F5344CB8AC3E}">
        <p14:creationId xmlns:p14="http://schemas.microsoft.com/office/powerpoint/2010/main" val="17089637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Recap : Parameter list</a:t>
            </a:r>
          </a:p>
        </p:txBody>
      </p:sp>
      <p:sp>
        <p:nvSpPr>
          <p:cNvPr id="3" name="Content Placeholder 2"/>
          <p:cNvSpPr>
            <a:spLocks noGrp="1"/>
          </p:cNvSpPr>
          <p:nvPr>
            <p:ph idx="1"/>
          </p:nvPr>
        </p:nvSpPr>
        <p:spPr>
          <a:xfrm>
            <a:off x="404680" y="883658"/>
            <a:ext cx="5804096" cy="3394472"/>
          </a:xfrm>
        </p:spPr>
        <p:txBody>
          <a:bodyPr/>
          <a:lstStyle/>
          <a:p>
            <a:r>
              <a:rPr lang="en-IE" dirty="0"/>
              <a:t>Methods take in data via their </a:t>
            </a:r>
            <a:r>
              <a:rPr lang="en-IE" b="1" dirty="0"/>
              <a:t>parameters</a:t>
            </a:r>
            <a:r>
              <a:rPr lang="en-IE" dirty="0"/>
              <a:t>.</a:t>
            </a:r>
          </a:p>
          <a:p>
            <a:endParaRPr lang="en-IE" dirty="0"/>
          </a:p>
          <a:p>
            <a:endParaRPr lang="en-IE" dirty="0"/>
          </a:p>
        </p:txBody>
      </p:sp>
      <p:sp>
        <p:nvSpPr>
          <p:cNvPr id="4" name="Rectangle 3"/>
          <p:cNvSpPr/>
          <p:nvPr/>
        </p:nvSpPr>
        <p:spPr>
          <a:xfrm>
            <a:off x="894060" y="1722024"/>
            <a:ext cx="3010428" cy="1754326"/>
          </a:xfrm>
          <a:prstGeom prst="rect">
            <a:avLst/>
          </a:prstGeom>
          <a:ln>
            <a:solidFill>
              <a:schemeClr val="accent1"/>
            </a:solidFill>
          </a:ln>
        </p:spPr>
        <p:txBody>
          <a:bodyPr wrap="square">
            <a:spAutoFit/>
          </a:bodyPr>
          <a:lstStyle/>
          <a:p>
            <a:r>
              <a:rPr lang="en-IE" sz="1800" dirty="0"/>
              <a:t>Methods do not have to pass parameters. </a:t>
            </a:r>
            <a:br>
              <a:rPr lang="en-IE" sz="1800" dirty="0"/>
            </a:br>
            <a:br>
              <a:rPr lang="en-IE" sz="1800" dirty="0"/>
            </a:br>
            <a:r>
              <a:rPr lang="en-IE" sz="1800" dirty="0"/>
              <a:t>These methods don’t need any additional information to do their tasks.</a:t>
            </a:r>
          </a:p>
        </p:txBody>
      </p:sp>
      <p:sp>
        <p:nvSpPr>
          <p:cNvPr id="14" name="TextBox 13">
            <a:extLst>
              <a:ext uri="{FF2B5EF4-FFF2-40B4-BE49-F238E27FC236}">
                <a16:creationId xmlns:a16="http://schemas.microsoft.com/office/drawing/2014/main" id="{759EF2CD-318D-4146-A057-5B4F362F81CD}"/>
              </a:ext>
            </a:extLst>
          </p:cNvPr>
          <p:cNvSpPr txBox="1"/>
          <p:nvPr/>
        </p:nvSpPr>
        <p:spPr>
          <a:xfrm>
            <a:off x="1113516" y="3783801"/>
            <a:ext cx="2613953" cy="1061829"/>
          </a:xfrm>
          <a:prstGeom prst="rect">
            <a:avLst/>
          </a:prstGeom>
          <a:noFill/>
        </p:spPr>
        <p:txBody>
          <a:bodyPr wrap="square" rtlCol="0">
            <a:spAutoFit/>
          </a:bodyPr>
          <a:lstStyle/>
          <a:p>
            <a:pPr algn="l"/>
            <a:r>
              <a:rPr lang="en-IE" sz="2100" dirty="0">
                <a:latin typeface="Monaco" pitchFamily="2" charset="77"/>
              </a:rPr>
              <a:t>void </a:t>
            </a:r>
            <a:r>
              <a:rPr lang="en-IE" sz="2100" dirty="0" err="1">
                <a:latin typeface="Monaco" pitchFamily="2" charset="77"/>
              </a:rPr>
              <a:t>noStroke</a:t>
            </a:r>
            <a:r>
              <a:rPr lang="en-IE" sz="2100" dirty="0">
                <a:latin typeface="Monaco" pitchFamily="2" charset="77"/>
              </a:rPr>
              <a:t>()</a:t>
            </a:r>
          </a:p>
          <a:p>
            <a:pPr algn="l"/>
            <a:r>
              <a:rPr lang="en-IE" sz="2100" dirty="0">
                <a:latin typeface="Monaco" pitchFamily="2" charset="77"/>
              </a:rPr>
              <a:t>void setup()</a:t>
            </a:r>
          </a:p>
          <a:p>
            <a:pPr algn="l"/>
            <a:r>
              <a:rPr lang="en-IE" sz="2100" dirty="0">
                <a:latin typeface="Monaco" pitchFamily="2" charset="77"/>
              </a:rPr>
              <a:t>void </a:t>
            </a:r>
            <a:r>
              <a:rPr lang="en-IE" sz="2100" dirty="0" err="1">
                <a:latin typeface="Monaco" pitchFamily="2" charset="77"/>
              </a:rPr>
              <a:t>noCursor</a:t>
            </a:r>
            <a:r>
              <a:rPr lang="en-IE" sz="2100" dirty="0">
                <a:latin typeface="Monaco" pitchFamily="2" charset="77"/>
              </a:rPr>
              <a:t>()</a:t>
            </a:r>
          </a:p>
        </p:txBody>
      </p:sp>
      <p:pic>
        <p:nvPicPr>
          <p:cNvPr id="5" name="Picture 2">
            <a:extLst>
              <a:ext uri="{FF2B5EF4-FFF2-40B4-BE49-F238E27FC236}">
                <a16:creationId xmlns:a16="http://schemas.microsoft.com/office/drawing/2014/main" id="{093E125C-9DF1-8573-A8D9-5A702F996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51" b="4951"/>
          <a:stretch/>
        </p:blipFill>
        <p:spPr bwMode="auto">
          <a:xfrm>
            <a:off x="5860832" y="171450"/>
            <a:ext cx="2597369" cy="1118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Donut 4">
            <a:extLst>
              <a:ext uri="{FF2B5EF4-FFF2-40B4-BE49-F238E27FC236}">
                <a16:creationId xmlns:a16="http://schemas.microsoft.com/office/drawing/2014/main" id="{D4487A47-8AB4-24F9-F6DD-72CFEA390A6C}"/>
              </a:ext>
            </a:extLst>
          </p:cNvPr>
          <p:cNvSpPr/>
          <p:nvPr/>
        </p:nvSpPr>
        <p:spPr>
          <a:xfrm>
            <a:off x="7458580" y="87828"/>
            <a:ext cx="1164212" cy="570540"/>
          </a:xfrm>
          <a:prstGeom prst="donut">
            <a:avLst>
              <a:gd name="adj" fmla="val 737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GB" sz="1688">
              <a:solidFill>
                <a:schemeClr val="tx1"/>
              </a:solidFill>
            </a:endParaRPr>
          </a:p>
        </p:txBody>
      </p:sp>
      <p:cxnSp>
        <p:nvCxnSpPr>
          <p:cNvPr id="7" name="Straight Arrow Connector 6">
            <a:extLst>
              <a:ext uri="{FF2B5EF4-FFF2-40B4-BE49-F238E27FC236}">
                <a16:creationId xmlns:a16="http://schemas.microsoft.com/office/drawing/2014/main" id="{7477A322-3806-0F2F-E8FB-957FC0BD251B}"/>
              </a:ext>
            </a:extLst>
          </p:cNvPr>
          <p:cNvCxnSpPr>
            <a:cxnSpLocks/>
          </p:cNvCxnSpPr>
          <p:nvPr/>
        </p:nvCxnSpPr>
        <p:spPr>
          <a:xfrm>
            <a:off x="2090459" y="3384645"/>
            <a:ext cx="0" cy="5015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229A470B-CACB-8F96-F8D0-5C08CD0F6311}"/>
              </a:ext>
            </a:extLst>
          </p:cNvPr>
          <p:cNvSpPr>
            <a:spLocks noGrp="1"/>
          </p:cNvSpPr>
          <p:nvPr>
            <p:ph type="ftr" sz="quarter" idx="3"/>
          </p:nvPr>
        </p:nvSpPr>
        <p:spPr/>
        <p:txBody>
          <a:bodyPr/>
          <a:lstStyle/>
          <a:p>
            <a:r>
              <a:rPr lang="en-IE"/>
              <a:t>https://processing.org</a:t>
            </a:r>
            <a:endParaRPr lang="en-IE" dirty="0"/>
          </a:p>
        </p:txBody>
      </p:sp>
      <p:sp>
        <p:nvSpPr>
          <p:cNvPr id="13" name="Slide Number Placeholder 12">
            <a:extLst>
              <a:ext uri="{FF2B5EF4-FFF2-40B4-BE49-F238E27FC236}">
                <a16:creationId xmlns:a16="http://schemas.microsoft.com/office/drawing/2014/main" id="{7F5BC3DB-5195-D434-1A79-69705A412E73}"/>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Tree>
    <p:extLst>
      <p:ext uri="{BB962C8B-B14F-4D97-AF65-F5344CB8AC3E}">
        <p14:creationId xmlns:p14="http://schemas.microsoft.com/office/powerpoint/2010/main" val="22782781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Recap : Parameter list</a:t>
            </a:r>
          </a:p>
        </p:txBody>
      </p:sp>
      <p:sp>
        <p:nvSpPr>
          <p:cNvPr id="3" name="Content Placeholder 2"/>
          <p:cNvSpPr>
            <a:spLocks noGrp="1"/>
          </p:cNvSpPr>
          <p:nvPr>
            <p:ph idx="1"/>
          </p:nvPr>
        </p:nvSpPr>
        <p:spPr>
          <a:xfrm>
            <a:off x="404680" y="881535"/>
            <a:ext cx="5895536" cy="3394472"/>
          </a:xfrm>
        </p:spPr>
        <p:txBody>
          <a:bodyPr/>
          <a:lstStyle/>
          <a:p>
            <a:r>
              <a:rPr lang="en-IE" dirty="0"/>
              <a:t>Methods take in data via their </a:t>
            </a:r>
            <a:r>
              <a:rPr lang="en-IE" b="1" dirty="0"/>
              <a:t>parameters</a:t>
            </a:r>
            <a:r>
              <a:rPr lang="en-IE" dirty="0"/>
              <a:t>.</a:t>
            </a:r>
          </a:p>
          <a:p>
            <a:endParaRPr lang="en-IE" dirty="0"/>
          </a:p>
          <a:p>
            <a:endParaRPr lang="en-IE" dirty="0"/>
          </a:p>
        </p:txBody>
      </p:sp>
      <p:sp>
        <p:nvSpPr>
          <p:cNvPr id="15" name="Rectangle 14"/>
          <p:cNvSpPr/>
          <p:nvPr/>
        </p:nvSpPr>
        <p:spPr>
          <a:xfrm>
            <a:off x="4216087" y="1718173"/>
            <a:ext cx="4242113"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E" sz="1800" dirty="0"/>
              <a:t>If a method needs additional information to execute, we provide a parameter so that the information can be passed into it.   </a:t>
            </a:r>
            <a:br>
              <a:rPr lang="en-IE" sz="1800" dirty="0"/>
            </a:br>
            <a:br>
              <a:rPr lang="en-IE" sz="1800" dirty="0"/>
            </a:br>
            <a:r>
              <a:rPr lang="en-IE" sz="1800" dirty="0"/>
              <a:t>A method can have any number of parameters.</a:t>
            </a:r>
          </a:p>
        </p:txBody>
      </p:sp>
      <p:sp>
        <p:nvSpPr>
          <p:cNvPr id="20" name="Rectangle 1">
            <a:extLst>
              <a:ext uri="{FF2B5EF4-FFF2-40B4-BE49-F238E27FC236}">
                <a16:creationId xmlns:a16="http://schemas.microsoft.com/office/drawing/2014/main" id="{22F225F0-8DBA-4ED2-B02F-4DF484BC86C4}"/>
              </a:ext>
            </a:extLst>
          </p:cNvPr>
          <p:cNvSpPr>
            <a:spLocks noChangeArrowheads="1"/>
          </p:cNvSpPr>
          <p:nvPr/>
        </p:nvSpPr>
        <p:spPr bwMode="auto">
          <a:xfrm>
            <a:off x="3645056" y="3983226"/>
            <a:ext cx="5641848" cy="8494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0" rIns="68580" bIns="201152" numCol="1" anchor="ctr" anchorCtr="0" compatLnSpc="1">
            <a:prstTxWarp prst="textNoShape">
              <a:avLst/>
            </a:prstTxWarp>
            <a:spAutoFit/>
          </a:bodyPr>
          <a:lstStyle/>
          <a:p>
            <a:pPr algn="l" defTabSz="685800" rtl="0" fontAlgn="base">
              <a:spcBef>
                <a:spcPct val="0"/>
              </a:spcBef>
              <a:spcAft>
                <a:spcPct val="0"/>
              </a:spcAft>
            </a:pPr>
            <a:r>
              <a:rPr lang="en-US" altLang="en-US" sz="2100" dirty="0">
                <a:solidFill>
                  <a:srgbClr val="000000"/>
                </a:solidFill>
                <a:latin typeface="Monaco" pitchFamily="2" charset="77"/>
                <a:cs typeface="Arial" pitchFamily="34" charset="0"/>
              </a:rPr>
              <a:t>void </a:t>
            </a:r>
            <a:r>
              <a:rPr lang="en-US" altLang="en-US" sz="2100" dirty="0" err="1">
                <a:solidFill>
                  <a:srgbClr val="000000"/>
                </a:solidFill>
                <a:latin typeface="Monaco" pitchFamily="2" charset="77"/>
                <a:cs typeface="Arial" pitchFamily="34" charset="0"/>
              </a:rPr>
              <a:t>strokeWeight</a:t>
            </a:r>
            <a:r>
              <a:rPr lang="en-US" altLang="en-US" sz="2100" dirty="0">
                <a:solidFill>
                  <a:srgbClr val="000000"/>
                </a:solidFill>
                <a:latin typeface="Monaco" pitchFamily="2" charset="77"/>
                <a:cs typeface="Arial" pitchFamily="34" charset="0"/>
              </a:rPr>
              <a:t> (float weight)</a:t>
            </a:r>
          </a:p>
          <a:p>
            <a:pPr algn="l" defTabSz="685800" rtl="0" fontAlgn="base">
              <a:spcBef>
                <a:spcPct val="0"/>
              </a:spcBef>
              <a:spcAft>
                <a:spcPct val="0"/>
              </a:spcAft>
            </a:pPr>
            <a:r>
              <a:rPr lang="en-US" altLang="en-US" sz="2100" dirty="0">
                <a:solidFill>
                  <a:srgbClr val="000000"/>
                </a:solidFill>
                <a:latin typeface="Monaco" pitchFamily="2" charset="77"/>
                <a:cs typeface="Arial" pitchFamily="34" charset="0"/>
              </a:rPr>
              <a:t>void size (</a:t>
            </a:r>
            <a:r>
              <a:rPr lang="en-US" altLang="en-US" sz="2100" dirty="0" err="1">
                <a:solidFill>
                  <a:srgbClr val="000000"/>
                </a:solidFill>
                <a:latin typeface="Monaco" pitchFamily="2" charset="77"/>
                <a:cs typeface="Arial" pitchFamily="34" charset="0"/>
              </a:rPr>
              <a:t>int</a:t>
            </a:r>
            <a:r>
              <a:rPr lang="en-US" altLang="en-US" sz="2100" dirty="0">
                <a:solidFill>
                  <a:srgbClr val="000000"/>
                </a:solidFill>
                <a:latin typeface="Monaco" pitchFamily="2" charset="77"/>
                <a:cs typeface="Arial" pitchFamily="34" charset="0"/>
              </a:rPr>
              <a:t> width, </a:t>
            </a:r>
            <a:r>
              <a:rPr lang="en-US" altLang="en-US" sz="2100" dirty="0" err="1">
                <a:solidFill>
                  <a:srgbClr val="000000"/>
                </a:solidFill>
                <a:latin typeface="Monaco" pitchFamily="2" charset="77"/>
                <a:cs typeface="Arial" pitchFamily="34" charset="0"/>
              </a:rPr>
              <a:t>int</a:t>
            </a:r>
            <a:r>
              <a:rPr lang="en-US" altLang="en-US" sz="2100" dirty="0">
                <a:solidFill>
                  <a:srgbClr val="000000"/>
                </a:solidFill>
                <a:latin typeface="Monaco" pitchFamily="2" charset="77"/>
                <a:cs typeface="Arial" pitchFamily="34" charset="0"/>
              </a:rPr>
              <a:t> height)</a:t>
            </a:r>
            <a:r>
              <a:rPr lang="en-US" altLang="en-US" sz="2100" dirty="0">
                <a:solidFill>
                  <a:schemeClr val="tx1"/>
                </a:solidFill>
                <a:latin typeface="Monaco" pitchFamily="2" charset="77"/>
                <a:cs typeface="Arial" pitchFamily="34" charset="0"/>
              </a:rPr>
              <a:t> </a:t>
            </a:r>
          </a:p>
        </p:txBody>
      </p:sp>
      <p:pic>
        <p:nvPicPr>
          <p:cNvPr id="5" name="Picture 2">
            <a:extLst>
              <a:ext uri="{FF2B5EF4-FFF2-40B4-BE49-F238E27FC236}">
                <a16:creationId xmlns:a16="http://schemas.microsoft.com/office/drawing/2014/main" id="{7C682BFF-31AD-DA78-641C-61714B495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51" b="4951"/>
          <a:stretch/>
        </p:blipFill>
        <p:spPr bwMode="auto">
          <a:xfrm>
            <a:off x="5860832" y="171450"/>
            <a:ext cx="2597369" cy="1118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Donut 4">
            <a:extLst>
              <a:ext uri="{FF2B5EF4-FFF2-40B4-BE49-F238E27FC236}">
                <a16:creationId xmlns:a16="http://schemas.microsoft.com/office/drawing/2014/main" id="{0C35F600-566B-CF6A-3640-ECB6DFFDF71A}"/>
              </a:ext>
            </a:extLst>
          </p:cNvPr>
          <p:cNvSpPr/>
          <p:nvPr/>
        </p:nvSpPr>
        <p:spPr>
          <a:xfrm>
            <a:off x="7440292" y="87828"/>
            <a:ext cx="1164212" cy="570540"/>
          </a:xfrm>
          <a:prstGeom prst="donut">
            <a:avLst>
              <a:gd name="adj" fmla="val 737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GB" sz="1688">
              <a:solidFill>
                <a:schemeClr val="tx1"/>
              </a:solidFill>
            </a:endParaRPr>
          </a:p>
        </p:txBody>
      </p:sp>
      <p:sp>
        <p:nvSpPr>
          <p:cNvPr id="8" name="Rectangle 7">
            <a:extLst>
              <a:ext uri="{FF2B5EF4-FFF2-40B4-BE49-F238E27FC236}">
                <a16:creationId xmlns:a16="http://schemas.microsoft.com/office/drawing/2014/main" id="{55B89BAE-FED3-552B-34FD-00EA9414C344}"/>
              </a:ext>
            </a:extLst>
          </p:cNvPr>
          <p:cNvSpPr/>
          <p:nvPr/>
        </p:nvSpPr>
        <p:spPr>
          <a:xfrm>
            <a:off x="894060" y="1722024"/>
            <a:ext cx="3010428" cy="1754326"/>
          </a:xfrm>
          <a:prstGeom prst="rect">
            <a:avLst/>
          </a:prstGeom>
          <a:ln>
            <a:solidFill>
              <a:schemeClr val="accent1"/>
            </a:solidFill>
          </a:ln>
        </p:spPr>
        <p:txBody>
          <a:bodyPr wrap="square">
            <a:spAutoFit/>
          </a:bodyPr>
          <a:lstStyle/>
          <a:p>
            <a:r>
              <a:rPr lang="en-IE" sz="1800" dirty="0"/>
              <a:t>Methods do not have to pass parameters. </a:t>
            </a:r>
            <a:br>
              <a:rPr lang="en-IE" sz="1800" dirty="0"/>
            </a:br>
            <a:br>
              <a:rPr lang="en-IE" sz="1800" dirty="0"/>
            </a:br>
            <a:r>
              <a:rPr lang="en-IE" sz="1800" dirty="0"/>
              <a:t>These methods don’t need any additional information to do their tasks.</a:t>
            </a:r>
          </a:p>
        </p:txBody>
      </p:sp>
      <p:cxnSp>
        <p:nvCxnSpPr>
          <p:cNvPr id="9" name="Straight Arrow Connector 8">
            <a:extLst>
              <a:ext uri="{FF2B5EF4-FFF2-40B4-BE49-F238E27FC236}">
                <a16:creationId xmlns:a16="http://schemas.microsoft.com/office/drawing/2014/main" id="{C9DE038A-6BB0-3A10-4990-A3E29E5645D1}"/>
              </a:ext>
            </a:extLst>
          </p:cNvPr>
          <p:cNvCxnSpPr>
            <a:cxnSpLocks/>
          </p:cNvCxnSpPr>
          <p:nvPr/>
        </p:nvCxnSpPr>
        <p:spPr>
          <a:xfrm>
            <a:off x="7604291" y="3558381"/>
            <a:ext cx="0" cy="50155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Footer Placeholder 11">
            <a:extLst>
              <a:ext uri="{FF2B5EF4-FFF2-40B4-BE49-F238E27FC236}">
                <a16:creationId xmlns:a16="http://schemas.microsoft.com/office/drawing/2014/main" id="{A0EA76C4-A0A0-BEA1-2CD2-F2BE574E3CAE}"/>
              </a:ext>
            </a:extLst>
          </p:cNvPr>
          <p:cNvSpPr>
            <a:spLocks noGrp="1"/>
          </p:cNvSpPr>
          <p:nvPr>
            <p:ph type="ftr" sz="quarter" idx="3"/>
          </p:nvPr>
        </p:nvSpPr>
        <p:spPr/>
        <p:txBody>
          <a:bodyPr/>
          <a:lstStyle/>
          <a:p>
            <a:r>
              <a:rPr lang="en-IE"/>
              <a:t>https://processing.org</a:t>
            </a:r>
            <a:endParaRPr lang="en-IE" dirty="0"/>
          </a:p>
        </p:txBody>
      </p:sp>
      <p:sp>
        <p:nvSpPr>
          <p:cNvPr id="13" name="Slide Number Placeholder 12">
            <a:extLst>
              <a:ext uri="{FF2B5EF4-FFF2-40B4-BE49-F238E27FC236}">
                <a16:creationId xmlns:a16="http://schemas.microsoft.com/office/drawing/2014/main" id="{CF49A0BB-9627-BF16-B379-18D490A9C3D5}"/>
              </a:ext>
            </a:extLst>
          </p:cNvPr>
          <p:cNvSpPr>
            <a:spLocks noGrp="1"/>
          </p:cNvSpPr>
          <p:nvPr>
            <p:ph type="sldNum" sz="quarter" idx="2"/>
          </p:nvPr>
        </p:nvSpPr>
        <p:spPr/>
        <p:txBody>
          <a:bodyPr/>
          <a:lstStyle/>
          <a:p>
            <a:pPr lvl="0"/>
            <a:fld id="{86CB4B4D-7CA3-9044-876B-883B54F8677D}" type="slidenum">
              <a:rPr lang="en-IE" smtClean="0"/>
              <a:t>12</a:t>
            </a:fld>
            <a:endParaRPr lang="en-IE" dirty="0"/>
          </a:p>
        </p:txBody>
      </p:sp>
    </p:spTree>
    <p:extLst>
      <p:ext uri="{BB962C8B-B14F-4D97-AF65-F5344CB8AC3E}">
        <p14:creationId xmlns:p14="http://schemas.microsoft.com/office/powerpoint/2010/main" val="24971939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1867290" y="485452"/>
            <a:ext cx="5409419" cy="1102519"/>
          </a:xfrm>
        </p:spPr>
        <p:txBody>
          <a:bodyPr/>
          <a:lstStyle/>
          <a:p>
            <a:pPr>
              <a:spcBef>
                <a:spcPts val="633"/>
              </a:spcBef>
            </a:pPr>
            <a:r>
              <a:rPr lang="en-IE" sz="3600" dirty="0">
                <a:solidFill>
                  <a:schemeClr val="tx1"/>
                </a:solidFill>
              </a:rPr>
              <a:t>Writing your own Methods</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a:xfrm>
            <a:off x="6553201" y="4865349"/>
            <a:ext cx="1905000" cy="283023"/>
          </a:xfrm>
        </p:spPr>
        <p:txBody>
          <a:bodyPr/>
          <a:lstStyle/>
          <a:p>
            <a:fld id="{B6F15528-21DE-4FAA-801E-634DDDAF4B2B}" type="slidenum">
              <a:rPr lang="en-US" smtClean="0"/>
              <a:pPr/>
              <a:t>13</a:t>
            </a:fld>
            <a:endParaRPr lang="en-US" dirty="0"/>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dirty="0"/>
              <a:t>https://</a:t>
            </a:r>
            <a:r>
              <a:rPr lang="en-US" dirty="0" err="1"/>
              <a:t>processing.org</a:t>
            </a:r>
            <a:endParaRPr lang="en-US" dirty="0"/>
          </a:p>
        </p:txBody>
      </p:sp>
    </p:spTree>
    <p:extLst>
      <p:ext uri="{BB962C8B-B14F-4D97-AF65-F5344CB8AC3E}">
        <p14:creationId xmlns:p14="http://schemas.microsoft.com/office/powerpoint/2010/main" val="104254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Writing methods </a:t>
            </a:r>
            <a:r>
              <a:rPr lang="en-IE" b="1" dirty="0">
                <a:solidFill>
                  <a:srgbClr val="0368FF"/>
                </a:solidFill>
              </a:rPr>
              <a:t>with NO parameters</a:t>
            </a:r>
          </a:p>
        </p:txBody>
      </p:sp>
      <p:sp>
        <p:nvSpPr>
          <p:cNvPr id="3" name="Content Placeholder 2"/>
          <p:cNvSpPr>
            <a:spLocks noGrp="1"/>
          </p:cNvSpPr>
          <p:nvPr>
            <p:ph idx="1"/>
          </p:nvPr>
        </p:nvSpPr>
        <p:spPr>
          <a:xfrm>
            <a:off x="4674870" y="1195578"/>
            <a:ext cx="3493067" cy="2864357"/>
          </a:xfrm>
        </p:spPr>
        <p:txBody>
          <a:bodyPr/>
          <a:lstStyle/>
          <a:p>
            <a:r>
              <a:rPr lang="en-IE" sz="2800" dirty="0"/>
              <a:t>Draw a red square at certain (x, y) coordinates.</a:t>
            </a:r>
          </a:p>
        </p:txBody>
      </p:sp>
      <p:pic>
        <p:nvPicPr>
          <p:cNvPr id="4" name="Picture 2">
            <a:extLst>
              <a:ext uri="{FF2B5EF4-FFF2-40B4-BE49-F238E27FC236}">
                <a16:creationId xmlns:a16="http://schemas.microsoft.com/office/drawing/2014/main" id="{AE4C4842-FD9B-887F-F79E-28C45C94D5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50" t="28666" r="67000" b="51500"/>
          <a:stretch/>
        </p:blipFill>
        <p:spPr bwMode="auto">
          <a:xfrm>
            <a:off x="1783969" y="1497330"/>
            <a:ext cx="1914092"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a:extLst>
              <a:ext uri="{FF2B5EF4-FFF2-40B4-BE49-F238E27FC236}">
                <a16:creationId xmlns:a16="http://schemas.microsoft.com/office/drawing/2014/main" id="{CA78492B-862E-6ABE-C120-BCC17544601F}"/>
              </a:ext>
            </a:extLst>
          </p:cNvPr>
          <p:cNvSpPr>
            <a:spLocks noGrp="1"/>
          </p:cNvSpPr>
          <p:nvPr>
            <p:ph type="ftr" sz="quarter" idx="3"/>
          </p:nvPr>
        </p:nvSpPr>
        <p:spPr/>
        <p:txBody>
          <a:bodyPr/>
          <a:lstStyle/>
          <a:p>
            <a:r>
              <a:rPr lang="en-IE"/>
              <a:t>https://processing.org</a:t>
            </a:r>
            <a:endParaRPr lang="en-IE" dirty="0"/>
          </a:p>
        </p:txBody>
      </p:sp>
      <p:sp>
        <p:nvSpPr>
          <p:cNvPr id="7" name="Slide Number Placeholder 6">
            <a:extLst>
              <a:ext uri="{FF2B5EF4-FFF2-40B4-BE49-F238E27FC236}">
                <a16:creationId xmlns:a16="http://schemas.microsoft.com/office/drawing/2014/main" id="{C4D0DE26-F771-C8FD-3C66-788DDE0EF070}"/>
              </a:ext>
            </a:extLst>
          </p:cNvPr>
          <p:cNvSpPr>
            <a:spLocks noGrp="1"/>
          </p:cNvSpPr>
          <p:nvPr>
            <p:ph type="sldNum" sz="quarter" idx="2"/>
          </p:nvPr>
        </p:nvSpPr>
        <p:spPr/>
        <p:txBody>
          <a:bodyPr/>
          <a:lstStyle/>
          <a:p>
            <a:pPr lvl="0"/>
            <a:fld id="{86CB4B4D-7CA3-9044-876B-883B54F8677D}" type="slidenum">
              <a:rPr lang="en-IE" smtClean="0"/>
              <a:t>14</a:t>
            </a:fld>
            <a:endParaRPr lang="en-IE" dirty="0"/>
          </a:p>
        </p:txBody>
      </p:sp>
    </p:spTree>
    <p:extLst>
      <p:ext uri="{BB962C8B-B14F-4D97-AF65-F5344CB8AC3E}">
        <p14:creationId xmlns:p14="http://schemas.microsoft.com/office/powerpoint/2010/main" val="34395005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Processing </a:t>
            </a:r>
            <a:r>
              <a:rPr lang="en-IE" b="1" dirty="0"/>
              <a:t>Example 5.2</a:t>
            </a:r>
          </a:p>
        </p:txBody>
      </p:sp>
      <p:pic>
        <p:nvPicPr>
          <p:cNvPr id="3" name="Picture 2">
            <a:extLst>
              <a:ext uri="{FF2B5EF4-FFF2-40B4-BE49-F238E27FC236}">
                <a16:creationId xmlns:a16="http://schemas.microsoft.com/office/drawing/2014/main" id="{5F74F8FA-20BD-4B0E-9564-8C5CE1B37985}"/>
              </a:ext>
            </a:extLst>
          </p:cNvPr>
          <p:cNvPicPr>
            <a:picLocks noChangeAspect="1"/>
          </p:cNvPicPr>
          <p:nvPr/>
        </p:nvPicPr>
        <p:blipFill rotWithShape="1">
          <a:blip r:embed="rId3"/>
          <a:srcRect l="11306" t="22194" r="29650" b="28889"/>
          <a:stretch/>
        </p:blipFill>
        <p:spPr>
          <a:xfrm>
            <a:off x="4776914" y="85221"/>
            <a:ext cx="3724202" cy="4715378"/>
          </a:xfrm>
          <a:prstGeom prst="rect">
            <a:avLst/>
          </a:prstGeom>
          <a:ln>
            <a:solidFill>
              <a:schemeClr val="tx1"/>
            </a:solidFill>
          </a:ln>
        </p:spPr>
      </p:pic>
      <p:pic>
        <p:nvPicPr>
          <p:cNvPr id="6" name="Picture 2">
            <a:extLst>
              <a:ext uri="{FF2B5EF4-FFF2-40B4-BE49-F238E27FC236}">
                <a16:creationId xmlns:a16="http://schemas.microsoft.com/office/drawing/2014/main" id="{E23DD928-561B-4F16-A037-1154E5B79E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50" t="28666" r="67000" b="51500"/>
          <a:stretch/>
        </p:blipFill>
        <p:spPr bwMode="auto">
          <a:xfrm>
            <a:off x="1783969" y="1497330"/>
            <a:ext cx="1914092"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837686" y="3254754"/>
            <a:ext cx="3240527" cy="154584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IE" sz="1688"/>
          </a:p>
        </p:txBody>
      </p:sp>
      <p:sp>
        <p:nvSpPr>
          <p:cNvPr id="7" name="Rectangle 6"/>
          <p:cNvSpPr/>
          <p:nvPr/>
        </p:nvSpPr>
        <p:spPr>
          <a:xfrm>
            <a:off x="4972050" y="2413272"/>
            <a:ext cx="2971800" cy="31695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IE" sz="1688"/>
          </a:p>
        </p:txBody>
      </p:sp>
      <p:sp>
        <p:nvSpPr>
          <p:cNvPr id="4" name="Footer Placeholder 3">
            <a:extLst>
              <a:ext uri="{FF2B5EF4-FFF2-40B4-BE49-F238E27FC236}">
                <a16:creationId xmlns:a16="http://schemas.microsoft.com/office/drawing/2014/main" id="{B9C18B98-7B72-8BCE-710E-4660F7584248}"/>
              </a:ext>
            </a:extLst>
          </p:cNvPr>
          <p:cNvSpPr>
            <a:spLocks noGrp="1"/>
          </p:cNvSpPr>
          <p:nvPr>
            <p:ph type="ftr" sz="quarter" idx="3"/>
          </p:nvPr>
        </p:nvSpPr>
        <p:spPr/>
        <p:txBody>
          <a:bodyPr/>
          <a:lstStyle/>
          <a:p>
            <a:r>
              <a:rPr lang="en-IE"/>
              <a:t>https://processing.org</a:t>
            </a:r>
            <a:endParaRPr lang="en-IE" dirty="0"/>
          </a:p>
        </p:txBody>
      </p:sp>
      <p:sp>
        <p:nvSpPr>
          <p:cNvPr id="8" name="Slide Number Placeholder 7">
            <a:extLst>
              <a:ext uri="{FF2B5EF4-FFF2-40B4-BE49-F238E27FC236}">
                <a16:creationId xmlns:a16="http://schemas.microsoft.com/office/drawing/2014/main" id="{3D58790B-983F-EEB9-D9A3-D825776420E0}"/>
              </a:ext>
            </a:extLst>
          </p:cNvPr>
          <p:cNvSpPr>
            <a:spLocks noGrp="1"/>
          </p:cNvSpPr>
          <p:nvPr>
            <p:ph type="sldNum" sz="quarter" idx="2"/>
          </p:nvPr>
        </p:nvSpPr>
        <p:spPr/>
        <p:txBody>
          <a:bodyPr/>
          <a:lstStyle/>
          <a:p>
            <a:pPr lvl="0"/>
            <a:fld id="{86CB4B4D-7CA3-9044-876B-883B54F8677D}" type="slidenum">
              <a:rPr lang="en-IE" smtClean="0"/>
              <a:t>15</a:t>
            </a:fld>
            <a:endParaRPr lang="en-IE" dirty="0"/>
          </a:p>
        </p:txBody>
      </p:sp>
    </p:spTree>
    <p:extLst>
      <p:ext uri="{BB962C8B-B14F-4D97-AF65-F5344CB8AC3E}">
        <p14:creationId xmlns:p14="http://schemas.microsoft.com/office/powerpoint/2010/main" val="3020488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Writing methods </a:t>
            </a:r>
            <a:r>
              <a:rPr lang="en-IE" b="1" dirty="0">
                <a:solidFill>
                  <a:srgbClr val="0368FF"/>
                </a:solidFill>
              </a:rPr>
              <a:t>with parameters</a:t>
            </a:r>
          </a:p>
        </p:txBody>
      </p:sp>
      <p:sp>
        <p:nvSpPr>
          <p:cNvPr id="3" name="Content Placeholder 2"/>
          <p:cNvSpPr>
            <a:spLocks noGrp="1"/>
          </p:cNvSpPr>
          <p:nvPr>
            <p:ph idx="1"/>
          </p:nvPr>
        </p:nvSpPr>
        <p:spPr>
          <a:xfrm>
            <a:off x="4281736" y="982867"/>
            <a:ext cx="4430957" cy="3394472"/>
          </a:xfrm>
        </p:spPr>
        <p:txBody>
          <a:bodyPr/>
          <a:lstStyle/>
          <a:p>
            <a:r>
              <a:rPr lang="en-IE" sz="2800" dirty="0"/>
              <a:t>Now update the code so that you can:</a:t>
            </a:r>
            <a:br>
              <a:rPr lang="en-IE" sz="2800" dirty="0"/>
            </a:br>
            <a:br>
              <a:rPr lang="en-IE" sz="2800" dirty="0"/>
            </a:br>
            <a:r>
              <a:rPr lang="en-IE" sz="2800" b="1" i="1" dirty="0">
                <a:solidFill>
                  <a:srgbClr val="0368FF"/>
                </a:solidFill>
              </a:rPr>
              <a:t>pass in </a:t>
            </a:r>
            <a:r>
              <a:rPr lang="en-IE" sz="2800" dirty="0"/>
              <a:t>the length </a:t>
            </a:r>
            <a:br>
              <a:rPr lang="en-IE" sz="2800" dirty="0"/>
            </a:br>
            <a:r>
              <a:rPr lang="en-IE" sz="2800" dirty="0"/>
              <a:t>of the square </a:t>
            </a:r>
            <a:br>
              <a:rPr lang="en-IE" sz="2800" dirty="0"/>
            </a:br>
            <a:r>
              <a:rPr lang="en-IE" sz="2800" dirty="0"/>
              <a:t>into the method, </a:t>
            </a:r>
            <a:r>
              <a:rPr lang="en-IE" sz="2800" dirty="0" err="1">
                <a:latin typeface="Monaco" pitchFamily="2" charset="77"/>
              </a:rPr>
              <a:t>drawRedSquare</a:t>
            </a:r>
            <a:r>
              <a:rPr lang="en-IE" sz="2800" dirty="0"/>
              <a:t>.</a:t>
            </a:r>
          </a:p>
        </p:txBody>
      </p:sp>
      <p:pic>
        <p:nvPicPr>
          <p:cNvPr id="4" name="Picture 2">
            <a:extLst>
              <a:ext uri="{FF2B5EF4-FFF2-40B4-BE49-F238E27FC236}">
                <a16:creationId xmlns:a16="http://schemas.microsoft.com/office/drawing/2014/main" id="{F6EE0888-E5FE-72B0-9F2E-3B3E3F9332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50" t="28666" r="67000" b="51500"/>
          <a:stretch/>
        </p:blipFill>
        <p:spPr bwMode="auto">
          <a:xfrm>
            <a:off x="1783969" y="1497330"/>
            <a:ext cx="1914092"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a:extLst>
              <a:ext uri="{FF2B5EF4-FFF2-40B4-BE49-F238E27FC236}">
                <a16:creationId xmlns:a16="http://schemas.microsoft.com/office/drawing/2014/main" id="{87794CC4-8D6D-B1A8-06B3-6BC76E2DB138}"/>
              </a:ext>
            </a:extLst>
          </p:cNvPr>
          <p:cNvSpPr>
            <a:spLocks noGrp="1"/>
          </p:cNvSpPr>
          <p:nvPr>
            <p:ph type="ftr" sz="quarter" idx="3"/>
          </p:nvPr>
        </p:nvSpPr>
        <p:spPr/>
        <p:txBody>
          <a:bodyPr/>
          <a:lstStyle/>
          <a:p>
            <a:r>
              <a:rPr lang="en-IE"/>
              <a:t>https://processing.org</a:t>
            </a:r>
            <a:endParaRPr lang="en-IE" dirty="0"/>
          </a:p>
        </p:txBody>
      </p:sp>
      <p:sp>
        <p:nvSpPr>
          <p:cNvPr id="7" name="Slide Number Placeholder 6">
            <a:extLst>
              <a:ext uri="{FF2B5EF4-FFF2-40B4-BE49-F238E27FC236}">
                <a16:creationId xmlns:a16="http://schemas.microsoft.com/office/drawing/2014/main" id="{36875D03-FED8-CE43-702F-8B969410463A}"/>
              </a:ext>
            </a:extLst>
          </p:cNvPr>
          <p:cNvSpPr>
            <a:spLocks noGrp="1"/>
          </p:cNvSpPr>
          <p:nvPr>
            <p:ph type="sldNum" sz="quarter" idx="2"/>
          </p:nvPr>
        </p:nvSpPr>
        <p:spPr/>
        <p:txBody>
          <a:bodyPr/>
          <a:lstStyle/>
          <a:p>
            <a:pPr lvl="0"/>
            <a:fld id="{86CB4B4D-7CA3-9044-876B-883B54F8677D}" type="slidenum">
              <a:rPr lang="en-IE" smtClean="0"/>
              <a:t>16</a:t>
            </a:fld>
            <a:endParaRPr lang="en-IE" dirty="0"/>
          </a:p>
        </p:txBody>
      </p:sp>
    </p:spTree>
    <p:extLst>
      <p:ext uri="{BB962C8B-B14F-4D97-AF65-F5344CB8AC3E}">
        <p14:creationId xmlns:p14="http://schemas.microsoft.com/office/powerpoint/2010/main" val="204073243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Processing </a:t>
            </a:r>
            <a:r>
              <a:rPr lang="en-IE" b="1" dirty="0"/>
              <a:t>Example 5.3</a:t>
            </a:r>
          </a:p>
        </p:txBody>
      </p:sp>
      <p:pic>
        <p:nvPicPr>
          <p:cNvPr id="3" name="Picture 2">
            <a:extLst>
              <a:ext uri="{FF2B5EF4-FFF2-40B4-BE49-F238E27FC236}">
                <a16:creationId xmlns:a16="http://schemas.microsoft.com/office/drawing/2014/main" id="{87980FEE-0699-48F2-9D65-78508F499820}"/>
              </a:ext>
            </a:extLst>
          </p:cNvPr>
          <p:cNvPicPr>
            <a:picLocks noChangeAspect="1"/>
          </p:cNvPicPr>
          <p:nvPr/>
        </p:nvPicPr>
        <p:blipFill rotWithShape="1">
          <a:blip r:embed="rId3"/>
          <a:srcRect l="6524" t="22565" r="52876" b="28891"/>
          <a:stretch/>
        </p:blipFill>
        <p:spPr>
          <a:xfrm>
            <a:off x="4859581" y="175791"/>
            <a:ext cx="4000500" cy="4127387"/>
          </a:xfrm>
          <a:prstGeom prst="rect">
            <a:avLst/>
          </a:prstGeom>
          <a:ln>
            <a:solidFill>
              <a:schemeClr val="tx1"/>
            </a:solidFill>
          </a:ln>
        </p:spPr>
      </p:pic>
      <p:sp>
        <p:nvSpPr>
          <p:cNvPr id="9" name="Rectangle 8"/>
          <p:cNvSpPr/>
          <p:nvPr/>
        </p:nvSpPr>
        <p:spPr>
          <a:xfrm>
            <a:off x="4859581" y="2994718"/>
            <a:ext cx="3714750" cy="1334838"/>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10" name="Rectangle 9"/>
          <p:cNvSpPr/>
          <p:nvPr/>
        </p:nvSpPr>
        <p:spPr>
          <a:xfrm>
            <a:off x="5059606" y="2208293"/>
            <a:ext cx="2686050" cy="27369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cxnSp>
        <p:nvCxnSpPr>
          <p:cNvPr id="12" name="Straight Arrow Connector 11">
            <a:extLst>
              <a:ext uri="{FF2B5EF4-FFF2-40B4-BE49-F238E27FC236}">
                <a16:creationId xmlns:a16="http://schemas.microsoft.com/office/drawing/2014/main" id="{97C14B8D-6D26-438C-8FB8-194DDAA6753D}"/>
              </a:ext>
            </a:extLst>
          </p:cNvPr>
          <p:cNvCxnSpPr>
            <a:cxnSpLocks/>
          </p:cNvCxnSpPr>
          <p:nvPr/>
        </p:nvCxnSpPr>
        <p:spPr>
          <a:xfrm>
            <a:off x="7031281" y="2430450"/>
            <a:ext cx="857250" cy="61580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49D1AACE-7996-AF5B-ED33-57DD063950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50" t="28666" r="67000" b="51500"/>
          <a:stretch/>
        </p:blipFill>
        <p:spPr bwMode="auto">
          <a:xfrm>
            <a:off x="1783969" y="1497330"/>
            <a:ext cx="1914092"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a:extLst>
              <a:ext uri="{FF2B5EF4-FFF2-40B4-BE49-F238E27FC236}">
                <a16:creationId xmlns:a16="http://schemas.microsoft.com/office/drawing/2014/main" id="{665E744A-C35F-9AC1-325E-1306E0F6A547}"/>
              </a:ext>
            </a:extLst>
          </p:cNvPr>
          <p:cNvSpPr>
            <a:spLocks noGrp="1"/>
          </p:cNvSpPr>
          <p:nvPr>
            <p:ph type="ftr" sz="quarter" idx="3"/>
          </p:nvPr>
        </p:nvSpPr>
        <p:spPr/>
        <p:txBody>
          <a:bodyPr/>
          <a:lstStyle/>
          <a:p>
            <a:r>
              <a:rPr lang="en-IE"/>
              <a:t>https://processing.org</a:t>
            </a:r>
            <a:endParaRPr lang="en-IE" dirty="0"/>
          </a:p>
        </p:txBody>
      </p:sp>
      <p:sp>
        <p:nvSpPr>
          <p:cNvPr id="7" name="Slide Number Placeholder 6">
            <a:extLst>
              <a:ext uri="{FF2B5EF4-FFF2-40B4-BE49-F238E27FC236}">
                <a16:creationId xmlns:a16="http://schemas.microsoft.com/office/drawing/2014/main" id="{C24DA732-8762-A5C9-1C0E-B7D10640A010}"/>
              </a:ext>
            </a:extLst>
          </p:cNvPr>
          <p:cNvSpPr>
            <a:spLocks noGrp="1"/>
          </p:cNvSpPr>
          <p:nvPr>
            <p:ph type="sldNum" sz="quarter" idx="2"/>
          </p:nvPr>
        </p:nvSpPr>
        <p:spPr/>
        <p:txBody>
          <a:bodyPr/>
          <a:lstStyle/>
          <a:p>
            <a:pPr lvl="0"/>
            <a:fld id="{86CB4B4D-7CA3-9044-876B-883B54F8677D}" type="slidenum">
              <a:rPr lang="en-IE" smtClean="0"/>
              <a:t>17</a:t>
            </a:fld>
            <a:endParaRPr lang="en-IE" dirty="0"/>
          </a:p>
        </p:txBody>
      </p:sp>
    </p:spTree>
    <p:extLst>
      <p:ext uri="{BB962C8B-B14F-4D97-AF65-F5344CB8AC3E}">
        <p14:creationId xmlns:p14="http://schemas.microsoft.com/office/powerpoint/2010/main" val="27730346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heel(1)">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Writing methods </a:t>
            </a:r>
            <a:r>
              <a:rPr lang="en-IE" b="1" dirty="0"/>
              <a:t>with parameters</a:t>
            </a:r>
          </a:p>
        </p:txBody>
      </p:sp>
      <p:sp>
        <p:nvSpPr>
          <p:cNvPr id="3" name="Content Placeholder 2"/>
          <p:cNvSpPr>
            <a:spLocks noGrp="1"/>
          </p:cNvSpPr>
          <p:nvPr>
            <p:ph idx="1"/>
          </p:nvPr>
        </p:nvSpPr>
        <p:spPr>
          <a:xfrm>
            <a:off x="4279393" y="874514"/>
            <a:ext cx="5120640" cy="3394472"/>
          </a:xfrm>
        </p:spPr>
        <p:txBody>
          <a:bodyPr/>
          <a:lstStyle/>
          <a:p>
            <a:r>
              <a:rPr lang="en-IE" dirty="0"/>
              <a:t>Now update the code so that you can pass in the:</a:t>
            </a:r>
          </a:p>
          <a:p>
            <a:pPr lvl="1"/>
            <a:r>
              <a:rPr lang="en-IE" b="1" dirty="0"/>
              <a:t>length</a:t>
            </a:r>
            <a:r>
              <a:rPr lang="en-IE" dirty="0"/>
              <a:t> of the square </a:t>
            </a:r>
          </a:p>
          <a:p>
            <a:pPr lvl="1"/>
            <a:r>
              <a:rPr lang="en-IE" b="1" dirty="0" err="1"/>
              <a:t>xCoordinate</a:t>
            </a:r>
            <a:r>
              <a:rPr lang="en-IE" dirty="0"/>
              <a:t> of the square</a:t>
            </a:r>
          </a:p>
          <a:p>
            <a:pPr lvl="1"/>
            <a:r>
              <a:rPr lang="en-IE" b="1" dirty="0" err="1"/>
              <a:t>yCoordinate</a:t>
            </a:r>
            <a:r>
              <a:rPr lang="en-IE" dirty="0"/>
              <a:t> of the square</a:t>
            </a:r>
            <a:br>
              <a:rPr lang="en-IE" dirty="0"/>
            </a:br>
            <a:endParaRPr lang="en-IE" dirty="0"/>
          </a:p>
          <a:p>
            <a:pPr marL="0" indent="0">
              <a:buNone/>
            </a:pPr>
            <a:r>
              <a:rPr lang="en-IE" dirty="0"/>
              <a:t>into the method, </a:t>
            </a:r>
            <a:r>
              <a:rPr lang="en-IE" dirty="0" err="1">
                <a:latin typeface="Monaco" pitchFamily="2" charset="77"/>
              </a:rPr>
              <a:t>drawRedSquare</a:t>
            </a:r>
            <a:endParaRPr lang="en-IE" dirty="0"/>
          </a:p>
        </p:txBody>
      </p:sp>
      <p:pic>
        <p:nvPicPr>
          <p:cNvPr id="4" name="Picture 2">
            <a:extLst>
              <a:ext uri="{FF2B5EF4-FFF2-40B4-BE49-F238E27FC236}">
                <a16:creationId xmlns:a16="http://schemas.microsoft.com/office/drawing/2014/main" id="{96B997BA-FB85-3028-9A3D-9F62D94228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50" t="28666" r="67000" b="51500"/>
          <a:stretch/>
        </p:blipFill>
        <p:spPr bwMode="auto">
          <a:xfrm>
            <a:off x="1783969" y="1497330"/>
            <a:ext cx="1914092"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Footer Placeholder 5">
            <a:extLst>
              <a:ext uri="{FF2B5EF4-FFF2-40B4-BE49-F238E27FC236}">
                <a16:creationId xmlns:a16="http://schemas.microsoft.com/office/drawing/2014/main" id="{FDA71F98-9E14-C812-AEC8-09EAAD28D4A8}"/>
              </a:ext>
            </a:extLst>
          </p:cNvPr>
          <p:cNvSpPr>
            <a:spLocks noGrp="1"/>
          </p:cNvSpPr>
          <p:nvPr>
            <p:ph type="ftr" sz="quarter" idx="3"/>
          </p:nvPr>
        </p:nvSpPr>
        <p:spPr/>
        <p:txBody>
          <a:bodyPr/>
          <a:lstStyle/>
          <a:p>
            <a:r>
              <a:rPr lang="en-IE"/>
              <a:t>https://processing.org</a:t>
            </a:r>
            <a:endParaRPr lang="en-IE" dirty="0"/>
          </a:p>
        </p:txBody>
      </p:sp>
      <p:sp>
        <p:nvSpPr>
          <p:cNvPr id="7" name="Slide Number Placeholder 6">
            <a:extLst>
              <a:ext uri="{FF2B5EF4-FFF2-40B4-BE49-F238E27FC236}">
                <a16:creationId xmlns:a16="http://schemas.microsoft.com/office/drawing/2014/main" id="{35377F6B-564C-0CF9-57A3-4186634F9D47}"/>
              </a:ext>
            </a:extLst>
          </p:cNvPr>
          <p:cNvSpPr>
            <a:spLocks noGrp="1"/>
          </p:cNvSpPr>
          <p:nvPr>
            <p:ph type="sldNum" sz="quarter" idx="2"/>
          </p:nvPr>
        </p:nvSpPr>
        <p:spPr/>
        <p:txBody>
          <a:bodyPr/>
          <a:lstStyle/>
          <a:p>
            <a:pPr lvl="0"/>
            <a:fld id="{86CB4B4D-7CA3-9044-876B-883B54F8677D}" type="slidenum">
              <a:rPr lang="en-IE" smtClean="0"/>
              <a:t>18</a:t>
            </a:fld>
            <a:endParaRPr lang="en-IE" dirty="0"/>
          </a:p>
        </p:txBody>
      </p:sp>
    </p:spTree>
    <p:extLst>
      <p:ext uri="{BB962C8B-B14F-4D97-AF65-F5344CB8AC3E}">
        <p14:creationId xmlns:p14="http://schemas.microsoft.com/office/powerpoint/2010/main" val="1254544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Processing </a:t>
            </a:r>
            <a:r>
              <a:rPr lang="en-IE" b="1" dirty="0"/>
              <a:t>Example 5.4</a:t>
            </a:r>
          </a:p>
        </p:txBody>
      </p:sp>
      <p:pic>
        <p:nvPicPr>
          <p:cNvPr id="3" name="Picture 2">
            <a:extLst>
              <a:ext uri="{FF2B5EF4-FFF2-40B4-BE49-F238E27FC236}">
                <a16:creationId xmlns:a16="http://schemas.microsoft.com/office/drawing/2014/main" id="{60DA3450-5209-4202-ABD5-C721EC60C786}"/>
              </a:ext>
            </a:extLst>
          </p:cNvPr>
          <p:cNvPicPr>
            <a:picLocks noChangeAspect="1"/>
          </p:cNvPicPr>
          <p:nvPr/>
        </p:nvPicPr>
        <p:blipFill rotWithShape="1">
          <a:blip r:embed="rId3"/>
          <a:srcRect l="6679" t="22325" r="24115" b="28889"/>
          <a:stretch/>
        </p:blipFill>
        <p:spPr>
          <a:xfrm>
            <a:off x="546354" y="948299"/>
            <a:ext cx="6115050" cy="3719464"/>
          </a:xfrm>
          <a:prstGeom prst="rect">
            <a:avLst/>
          </a:prstGeom>
          <a:ln>
            <a:solidFill>
              <a:schemeClr val="tx1"/>
            </a:solidFill>
          </a:ln>
        </p:spPr>
      </p:pic>
      <p:sp>
        <p:nvSpPr>
          <p:cNvPr id="5" name="Rectangle 4"/>
          <p:cNvSpPr/>
          <p:nvPr/>
        </p:nvSpPr>
        <p:spPr>
          <a:xfrm>
            <a:off x="546354" y="3460233"/>
            <a:ext cx="6115050" cy="115038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7" name="Rectangle 6"/>
          <p:cNvSpPr/>
          <p:nvPr/>
        </p:nvSpPr>
        <p:spPr>
          <a:xfrm>
            <a:off x="774955" y="2744006"/>
            <a:ext cx="3086100" cy="292334"/>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IE" sz="1688"/>
          </a:p>
        </p:txBody>
      </p:sp>
      <p:cxnSp>
        <p:nvCxnSpPr>
          <p:cNvPr id="8" name="Straight Arrow Connector 7">
            <a:extLst>
              <a:ext uri="{FF2B5EF4-FFF2-40B4-BE49-F238E27FC236}">
                <a16:creationId xmlns:a16="http://schemas.microsoft.com/office/drawing/2014/main" id="{97C14B8D-6D26-438C-8FB8-194DDAA6753D}"/>
              </a:ext>
            </a:extLst>
          </p:cNvPr>
          <p:cNvCxnSpPr>
            <a:cxnSpLocks/>
          </p:cNvCxnSpPr>
          <p:nvPr/>
        </p:nvCxnSpPr>
        <p:spPr>
          <a:xfrm>
            <a:off x="2546604" y="2999763"/>
            <a:ext cx="628650" cy="46046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7C14B8D-6D26-438C-8FB8-194DDAA6753D}"/>
              </a:ext>
            </a:extLst>
          </p:cNvPr>
          <p:cNvCxnSpPr>
            <a:cxnSpLocks/>
          </p:cNvCxnSpPr>
          <p:nvPr/>
        </p:nvCxnSpPr>
        <p:spPr>
          <a:xfrm>
            <a:off x="2975322" y="2999763"/>
            <a:ext cx="1571532" cy="41069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C14B8D-6D26-438C-8FB8-194DDAA6753D}"/>
              </a:ext>
            </a:extLst>
          </p:cNvPr>
          <p:cNvCxnSpPr>
            <a:cxnSpLocks/>
          </p:cNvCxnSpPr>
          <p:nvPr/>
        </p:nvCxnSpPr>
        <p:spPr>
          <a:xfrm>
            <a:off x="3532534" y="2999765"/>
            <a:ext cx="2385920" cy="38764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1F60A149-7112-4D7A-5D11-430EFA4F16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50" t="28666" r="67000" b="51500"/>
          <a:stretch/>
        </p:blipFill>
        <p:spPr bwMode="auto">
          <a:xfrm>
            <a:off x="6447409" y="186630"/>
            <a:ext cx="1914092" cy="2148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8">
            <a:extLst>
              <a:ext uri="{FF2B5EF4-FFF2-40B4-BE49-F238E27FC236}">
                <a16:creationId xmlns:a16="http://schemas.microsoft.com/office/drawing/2014/main" id="{6C9C48D1-53AD-740E-2222-01F4371F7E45}"/>
              </a:ext>
            </a:extLst>
          </p:cNvPr>
          <p:cNvSpPr>
            <a:spLocks noGrp="1"/>
          </p:cNvSpPr>
          <p:nvPr>
            <p:ph type="ftr" sz="quarter" idx="3"/>
          </p:nvPr>
        </p:nvSpPr>
        <p:spPr/>
        <p:txBody>
          <a:bodyPr/>
          <a:lstStyle/>
          <a:p>
            <a:r>
              <a:rPr lang="en-IE"/>
              <a:t>https://processing.org</a:t>
            </a:r>
            <a:endParaRPr lang="en-IE" dirty="0"/>
          </a:p>
        </p:txBody>
      </p:sp>
      <p:sp>
        <p:nvSpPr>
          <p:cNvPr id="11" name="Slide Number Placeholder 10">
            <a:extLst>
              <a:ext uri="{FF2B5EF4-FFF2-40B4-BE49-F238E27FC236}">
                <a16:creationId xmlns:a16="http://schemas.microsoft.com/office/drawing/2014/main" id="{A3A2E8C5-F5AB-3D55-B83D-D39EBAA8AE6E}"/>
              </a:ext>
            </a:extLst>
          </p:cNvPr>
          <p:cNvSpPr>
            <a:spLocks noGrp="1"/>
          </p:cNvSpPr>
          <p:nvPr>
            <p:ph type="sldNum" sz="quarter" idx="2"/>
          </p:nvPr>
        </p:nvSpPr>
        <p:spPr/>
        <p:txBody>
          <a:bodyPr/>
          <a:lstStyle/>
          <a:p>
            <a:pPr lvl="0"/>
            <a:fld id="{86CB4B4D-7CA3-9044-876B-883B54F8677D}" type="slidenum">
              <a:rPr lang="en-IE" smtClean="0"/>
              <a:t>19</a:t>
            </a:fld>
            <a:endParaRPr lang="en-IE" dirty="0"/>
          </a:p>
        </p:txBody>
      </p:sp>
    </p:spTree>
    <p:extLst>
      <p:ext uri="{BB962C8B-B14F-4D97-AF65-F5344CB8AC3E}">
        <p14:creationId xmlns:p14="http://schemas.microsoft.com/office/powerpoint/2010/main" val="4536145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E5F8875-BE14-6F78-797D-7623587C6E38}"/>
              </a:ext>
            </a:extLst>
          </p:cNvPr>
          <p:cNvCxnSpPr/>
          <p:nvPr/>
        </p:nvCxnSpPr>
        <p:spPr>
          <a:xfrm>
            <a:off x="192024" y="2240280"/>
            <a:ext cx="8705088" cy="0"/>
          </a:xfrm>
          <a:prstGeom prst="line">
            <a:avLst/>
          </a:prstGeom>
          <a:noFill/>
          <a:ln w="15875" cap="flat">
            <a:solidFill>
              <a:srgbClr val="84AEFF"/>
            </a:solidFill>
            <a:prstDash val="solid"/>
            <a:miter lim="400000"/>
          </a:ln>
          <a:effectLst/>
        </p:spPr>
        <p:style>
          <a:lnRef idx="0">
            <a:scrgbClr r="0" g="0" b="0"/>
          </a:lnRef>
          <a:fillRef idx="0">
            <a:scrgbClr r="0" g="0" b="0"/>
          </a:fillRef>
          <a:effectRef idx="0">
            <a:scrgbClr r="0" g="0" b="0"/>
          </a:effectRef>
          <a:fontRef idx="none"/>
        </p:style>
      </p:cxnSp>
      <p:sp>
        <p:nvSpPr>
          <p:cNvPr id="6" name="Title 2">
            <a:extLst>
              <a:ext uri="{FF2B5EF4-FFF2-40B4-BE49-F238E27FC236}">
                <a16:creationId xmlns:a16="http://schemas.microsoft.com/office/drawing/2014/main" id="{F3D22CC2-63B9-5CB6-174A-205E5A7B9B8B}"/>
              </a:ext>
            </a:extLst>
          </p:cNvPr>
          <p:cNvSpPr txBox="1">
            <a:spLocks/>
          </p:cNvSpPr>
          <p:nvPr/>
        </p:nvSpPr>
        <p:spPr>
          <a:xfrm>
            <a:off x="192024" y="1269402"/>
            <a:ext cx="7772401" cy="1063029"/>
          </a:xfrm>
          <a:prstGeom prst="rect">
            <a:avLst/>
          </a:prstGeom>
        </p:spPr>
        <p:txBody>
          <a:bodyPr>
            <a:normAutofit/>
          </a:bodyPr>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endParaRPr lang="en-IE" sz="2800" dirty="0">
              <a:solidFill>
                <a:schemeClr val="tx1"/>
              </a:solidFill>
            </a:endParaRPr>
          </a:p>
          <a:p>
            <a:pPr algn="l" defTabSz="914400"/>
            <a:r>
              <a:rPr lang="en-IE" sz="2800" dirty="0">
                <a:solidFill>
                  <a:schemeClr val="tx1"/>
                </a:solidFill>
              </a:rPr>
              <a:t>Introduction to Processing</a:t>
            </a:r>
            <a:endParaRPr lang="en-US" sz="2800" dirty="0">
              <a:solidFill>
                <a:schemeClr val="tx1"/>
              </a:solidFill>
            </a:endParaRPr>
          </a:p>
        </p:txBody>
      </p:sp>
      <p:pic>
        <p:nvPicPr>
          <p:cNvPr id="8" name="Picture 7">
            <a:extLst>
              <a:ext uri="{FF2B5EF4-FFF2-40B4-BE49-F238E27FC236}">
                <a16:creationId xmlns:a16="http://schemas.microsoft.com/office/drawing/2014/main" id="{CE8C56AC-B899-2568-9517-5FD54D9A7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13238" y="166816"/>
            <a:ext cx="2878919" cy="4608547"/>
          </a:xfrm>
          <a:prstGeom prst="rect">
            <a:avLst/>
          </a:prstGeom>
        </p:spPr>
      </p:pic>
      <p:sp>
        <p:nvSpPr>
          <p:cNvPr id="9" name="Title 2">
            <a:extLst>
              <a:ext uri="{FF2B5EF4-FFF2-40B4-BE49-F238E27FC236}">
                <a16:creationId xmlns:a16="http://schemas.microsoft.com/office/drawing/2014/main" id="{92B49638-F999-2A91-FA44-4A9EC7335E24}"/>
              </a:ext>
            </a:extLst>
          </p:cNvPr>
          <p:cNvSpPr txBox="1">
            <a:spLocks/>
          </p:cNvSpPr>
          <p:nvPr/>
        </p:nvSpPr>
        <p:spPr>
          <a:xfrm>
            <a:off x="192024" y="2262468"/>
            <a:ext cx="7772401" cy="1611627"/>
          </a:xfrm>
          <a:prstGeom prst="rect">
            <a:avLst/>
          </a:prstGeom>
        </p:spPr>
        <p:txBody>
          <a:bodyPr>
            <a:normAutofit/>
          </a:bodyPr>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IE" sz="2400" dirty="0">
                <a:solidFill>
                  <a:schemeClr val="bg1">
                    <a:lumMod val="75000"/>
                  </a:schemeClr>
                </a:solidFill>
              </a:rPr>
              <a:t>Writing your own Methods</a:t>
            </a:r>
            <a:endParaRPr lang="en-US" sz="2400" dirty="0">
              <a:solidFill>
                <a:schemeClr val="bg1">
                  <a:lumMod val="75000"/>
                </a:schemeClr>
              </a:solidFill>
            </a:endParaRPr>
          </a:p>
        </p:txBody>
      </p:sp>
      <p:sp>
        <p:nvSpPr>
          <p:cNvPr id="2" name="Footer Placeholder 1">
            <a:extLst>
              <a:ext uri="{FF2B5EF4-FFF2-40B4-BE49-F238E27FC236}">
                <a16:creationId xmlns:a16="http://schemas.microsoft.com/office/drawing/2014/main" id="{5794E400-A0C7-BE1B-44A0-8F17F3B22B48}"/>
              </a:ext>
            </a:extLst>
          </p:cNvPr>
          <p:cNvSpPr>
            <a:spLocks noGrp="1"/>
          </p:cNvSpPr>
          <p:nvPr>
            <p:ph type="ftr" sz="quarter" idx="11"/>
          </p:nvPr>
        </p:nvSpPr>
        <p:spPr/>
        <p:txBody>
          <a:bodyPr/>
          <a:lstStyle/>
          <a:p>
            <a:r>
              <a:rPr lang="en-IE"/>
              <a:t>https://processing.org</a:t>
            </a:r>
            <a:endParaRPr lang="en-IE" dirty="0"/>
          </a:p>
        </p:txBody>
      </p:sp>
      <p:sp>
        <p:nvSpPr>
          <p:cNvPr id="3" name="Slide Number Placeholder 2">
            <a:extLst>
              <a:ext uri="{FF2B5EF4-FFF2-40B4-BE49-F238E27FC236}">
                <a16:creationId xmlns:a16="http://schemas.microsoft.com/office/drawing/2014/main" id="{0EBDE2ED-9613-EC3D-7D95-0004F92FA440}"/>
              </a:ext>
            </a:extLst>
          </p:cNvPr>
          <p:cNvSpPr>
            <a:spLocks noGrp="1"/>
          </p:cNvSpPr>
          <p:nvPr>
            <p:ph type="sldNum" sz="quarter" idx="10"/>
          </p:nvPr>
        </p:nvSpPr>
        <p:spPr/>
        <p:txBody>
          <a:bodyPr/>
          <a:lstStyle/>
          <a:p>
            <a:fld id="{86CB4B4D-7CA3-9044-876B-883B54F8677D}" type="slidenum">
              <a:rPr lang="en-US" smtClean="0"/>
              <a:pPr/>
              <a:t>2</a:t>
            </a:fld>
            <a:endParaRPr lang="en-US" dirty="0"/>
          </a:p>
        </p:txBody>
      </p:sp>
    </p:spTree>
    <p:extLst>
      <p:ext uri="{BB962C8B-B14F-4D97-AF65-F5344CB8AC3E}">
        <p14:creationId xmlns:p14="http://schemas.microsoft.com/office/powerpoint/2010/main" val="261649061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Writing methods with parameters</a:t>
            </a:r>
          </a:p>
        </p:txBody>
      </p:sp>
      <p:sp>
        <p:nvSpPr>
          <p:cNvPr id="3" name="Content Placeholder 2"/>
          <p:cNvSpPr>
            <a:spLocks noGrp="1"/>
          </p:cNvSpPr>
          <p:nvPr>
            <p:ph idx="1"/>
          </p:nvPr>
        </p:nvSpPr>
        <p:spPr/>
        <p:txBody>
          <a:bodyPr/>
          <a:lstStyle/>
          <a:p>
            <a:r>
              <a:rPr lang="en-IE" dirty="0"/>
              <a:t>Now update the code so that you can call the </a:t>
            </a:r>
            <a:r>
              <a:rPr lang="en-IE" dirty="0" err="1">
                <a:latin typeface="Monaco" pitchFamily="2" charset="77"/>
              </a:rPr>
              <a:t>drawRedSquare</a:t>
            </a:r>
            <a:r>
              <a:rPr lang="en-IE" dirty="0"/>
              <a:t> multiple times (using a loop)</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750" t="28834" r="66750" b="51666"/>
          <a:stretch/>
        </p:blipFill>
        <p:spPr bwMode="auto">
          <a:xfrm>
            <a:off x="3130358" y="1885950"/>
            <a:ext cx="25146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a:extLst>
              <a:ext uri="{FF2B5EF4-FFF2-40B4-BE49-F238E27FC236}">
                <a16:creationId xmlns:a16="http://schemas.microsoft.com/office/drawing/2014/main" id="{282F1AF4-FDBD-9C72-ADCB-7DF35EB6F508}"/>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C05E9542-5F7C-4E0C-7191-B50BC28F4050}"/>
              </a:ext>
            </a:extLst>
          </p:cNvPr>
          <p:cNvSpPr>
            <a:spLocks noGrp="1"/>
          </p:cNvSpPr>
          <p:nvPr>
            <p:ph type="sldNum" sz="quarter" idx="2"/>
          </p:nvPr>
        </p:nvSpPr>
        <p:spPr/>
        <p:txBody>
          <a:bodyPr/>
          <a:lstStyle/>
          <a:p>
            <a:pPr lvl="0"/>
            <a:fld id="{86CB4B4D-7CA3-9044-876B-883B54F8677D}" type="slidenum">
              <a:rPr lang="en-IE" smtClean="0"/>
              <a:t>20</a:t>
            </a:fld>
            <a:endParaRPr lang="en-IE" dirty="0"/>
          </a:p>
        </p:txBody>
      </p:sp>
    </p:spTree>
    <p:extLst>
      <p:ext uri="{BB962C8B-B14F-4D97-AF65-F5344CB8AC3E}">
        <p14:creationId xmlns:p14="http://schemas.microsoft.com/office/powerpoint/2010/main" val="10920513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4C047F-A883-4EC0-A3E6-C981F7E2D678}"/>
              </a:ext>
            </a:extLst>
          </p:cNvPr>
          <p:cNvPicPr>
            <a:picLocks noChangeAspect="1"/>
          </p:cNvPicPr>
          <p:nvPr/>
        </p:nvPicPr>
        <p:blipFill rotWithShape="1">
          <a:blip r:embed="rId3"/>
          <a:srcRect l="6637" t="20643" r="24998" b="25555"/>
          <a:stretch/>
        </p:blipFill>
        <p:spPr>
          <a:xfrm>
            <a:off x="358902" y="249174"/>
            <a:ext cx="5886450" cy="4343400"/>
          </a:xfrm>
          <a:prstGeom prst="rect">
            <a:avLst/>
          </a:prstGeom>
          <a:ln>
            <a:solidFill>
              <a:schemeClr val="tx1"/>
            </a:solidFill>
          </a:ln>
        </p:spPr>
      </p:pic>
      <p:sp>
        <p:nvSpPr>
          <p:cNvPr id="2" name="Title 1"/>
          <p:cNvSpPr>
            <a:spLocks noGrp="1"/>
          </p:cNvSpPr>
          <p:nvPr>
            <p:ph type="title"/>
          </p:nvPr>
        </p:nvSpPr>
        <p:spPr>
          <a:xfrm>
            <a:off x="5486400" y="400049"/>
            <a:ext cx="2606040" cy="112191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IE" dirty="0"/>
              <a:t>Processing </a:t>
            </a:r>
            <a:br>
              <a:rPr lang="en-IE" dirty="0"/>
            </a:br>
            <a:r>
              <a:rPr lang="en-IE" b="1" dirty="0"/>
              <a:t>Example 5.5</a:t>
            </a:r>
          </a:p>
        </p:txBody>
      </p:sp>
      <p:sp>
        <p:nvSpPr>
          <p:cNvPr id="4" name="Rectangle 3"/>
          <p:cNvSpPr/>
          <p:nvPr/>
        </p:nvSpPr>
        <p:spPr>
          <a:xfrm>
            <a:off x="358902" y="3335274"/>
            <a:ext cx="5772150" cy="120015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5" name="Rectangle 4"/>
          <p:cNvSpPr/>
          <p:nvPr/>
        </p:nvSpPr>
        <p:spPr>
          <a:xfrm>
            <a:off x="987552" y="2478024"/>
            <a:ext cx="3371850" cy="28575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cxnSp>
        <p:nvCxnSpPr>
          <p:cNvPr id="6" name="Straight Arrow Connector 5">
            <a:extLst>
              <a:ext uri="{FF2B5EF4-FFF2-40B4-BE49-F238E27FC236}">
                <a16:creationId xmlns:a16="http://schemas.microsoft.com/office/drawing/2014/main" id="{97C14B8D-6D26-438C-8FB8-194DDAA6753D}"/>
              </a:ext>
            </a:extLst>
          </p:cNvPr>
          <p:cNvCxnSpPr>
            <a:cxnSpLocks/>
          </p:cNvCxnSpPr>
          <p:nvPr/>
        </p:nvCxnSpPr>
        <p:spPr>
          <a:xfrm>
            <a:off x="2702052" y="2664966"/>
            <a:ext cx="514350" cy="7846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C14B8D-6D26-438C-8FB8-194DDAA6753D}"/>
              </a:ext>
            </a:extLst>
          </p:cNvPr>
          <p:cNvCxnSpPr>
            <a:cxnSpLocks/>
          </p:cNvCxnSpPr>
          <p:nvPr/>
        </p:nvCxnSpPr>
        <p:spPr>
          <a:xfrm>
            <a:off x="3102102" y="2664966"/>
            <a:ext cx="1428750" cy="78460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7C14B8D-6D26-438C-8FB8-194DDAA6753D}"/>
              </a:ext>
            </a:extLst>
          </p:cNvPr>
          <p:cNvCxnSpPr>
            <a:cxnSpLocks/>
          </p:cNvCxnSpPr>
          <p:nvPr/>
        </p:nvCxnSpPr>
        <p:spPr>
          <a:xfrm>
            <a:off x="3845052" y="2664966"/>
            <a:ext cx="1885950" cy="72745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7502" y="1932757"/>
            <a:ext cx="4057650" cy="1059617"/>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9" name="Footer Placeholder 8">
            <a:extLst>
              <a:ext uri="{FF2B5EF4-FFF2-40B4-BE49-F238E27FC236}">
                <a16:creationId xmlns:a16="http://schemas.microsoft.com/office/drawing/2014/main" id="{4B3FD6D9-E5B2-F3F5-A500-AC9E9A1659C2}"/>
              </a:ext>
            </a:extLst>
          </p:cNvPr>
          <p:cNvSpPr>
            <a:spLocks noGrp="1"/>
          </p:cNvSpPr>
          <p:nvPr>
            <p:ph type="ftr" sz="quarter" idx="3"/>
          </p:nvPr>
        </p:nvSpPr>
        <p:spPr/>
        <p:txBody>
          <a:bodyPr/>
          <a:lstStyle/>
          <a:p>
            <a:r>
              <a:rPr lang="en-IE"/>
              <a:t>https://processing.org</a:t>
            </a:r>
            <a:endParaRPr lang="en-IE" dirty="0"/>
          </a:p>
        </p:txBody>
      </p:sp>
      <p:sp>
        <p:nvSpPr>
          <p:cNvPr id="10" name="Slide Number Placeholder 9">
            <a:extLst>
              <a:ext uri="{FF2B5EF4-FFF2-40B4-BE49-F238E27FC236}">
                <a16:creationId xmlns:a16="http://schemas.microsoft.com/office/drawing/2014/main" id="{B0442A3D-F892-CD77-7FAF-BC60BE5B2463}"/>
              </a:ext>
            </a:extLst>
          </p:cNvPr>
          <p:cNvSpPr>
            <a:spLocks noGrp="1"/>
          </p:cNvSpPr>
          <p:nvPr>
            <p:ph type="sldNum" sz="quarter" idx="2"/>
          </p:nvPr>
        </p:nvSpPr>
        <p:spPr/>
        <p:txBody>
          <a:bodyPr/>
          <a:lstStyle/>
          <a:p>
            <a:pPr lvl="0"/>
            <a:fld id="{86CB4B4D-7CA3-9044-876B-883B54F8677D}" type="slidenum">
              <a:rPr lang="en-IE" smtClean="0"/>
              <a:t>21</a:t>
            </a:fld>
            <a:endParaRPr lang="en-IE" dirty="0"/>
          </a:p>
        </p:txBody>
      </p:sp>
    </p:spTree>
    <p:extLst>
      <p:ext uri="{BB962C8B-B14F-4D97-AF65-F5344CB8AC3E}">
        <p14:creationId xmlns:p14="http://schemas.microsoft.com/office/powerpoint/2010/main" val="9407441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Writing methods </a:t>
            </a:r>
            <a:r>
              <a:rPr lang="en-IE" b="1" dirty="0">
                <a:solidFill>
                  <a:srgbClr val="0368FF"/>
                </a:solidFill>
              </a:rPr>
              <a:t>that return data</a:t>
            </a:r>
          </a:p>
        </p:txBody>
      </p:sp>
      <p:sp>
        <p:nvSpPr>
          <p:cNvPr id="3" name="Content Placeholder 2"/>
          <p:cNvSpPr>
            <a:spLocks noGrp="1"/>
          </p:cNvSpPr>
          <p:nvPr>
            <p:ph idx="1"/>
          </p:nvPr>
        </p:nvSpPr>
        <p:spPr>
          <a:xfrm>
            <a:off x="395536" y="857250"/>
            <a:ext cx="7212272" cy="3879342"/>
          </a:xfrm>
        </p:spPr>
        <p:txBody>
          <a:bodyPr/>
          <a:lstStyle/>
          <a:p>
            <a:r>
              <a:rPr lang="en-IE" dirty="0"/>
              <a:t>Write a method called </a:t>
            </a:r>
            <a:r>
              <a:rPr lang="en-IE" b="1" dirty="0" err="1">
                <a:latin typeface="Monaco" pitchFamily="2" charset="77"/>
              </a:rPr>
              <a:t>timesTwo</a:t>
            </a:r>
            <a:endParaRPr lang="en-IE" b="1" dirty="0"/>
          </a:p>
          <a:p>
            <a:r>
              <a:rPr lang="en-IE" dirty="0"/>
              <a:t>This method should </a:t>
            </a:r>
          </a:p>
          <a:p>
            <a:pPr lvl="1"/>
            <a:r>
              <a:rPr lang="en-IE" b="1" dirty="0"/>
              <a:t>take in one </a:t>
            </a:r>
            <a:r>
              <a:rPr lang="en-IE" b="1" dirty="0">
                <a:solidFill>
                  <a:srgbClr val="FF0000"/>
                </a:solidFill>
              </a:rPr>
              <a:t>int</a:t>
            </a:r>
            <a:r>
              <a:rPr lang="en-IE" b="1" dirty="0"/>
              <a:t> parameter</a:t>
            </a:r>
            <a:endParaRPr lang="en-IE" dirty="0"/>
          </a:p>
          <a:p>
            <a:pPr lvl="1"/>
            <a:r>
              <a:rPr lang="en-IE" b="1" dirty="0"/>
              <a:t>multiply this </a:t>
            </a:r>
            <a:r>
              <a:rPr lang="en-IE" b="1" dirty="0" err="1">
                <a:solidFill>
                  <a:srgbClr val="FF0000"/>
                </a:solidFill>
              </a:rPr>
              <a:t>int</a:t>
            </a:r>
            <a:r>
              <a:rPr lang="en-IE" b="1" dirty="0">
                <a:solidFill>
                  <a:srgbClr val="FF0000"/>
                </a:solidFill>
              </a:rPr>
              <a:t> </a:t>
            </a:r>
            <a:r>
              <a:rPr lang="en-IE" b="1" dirty="0"/>
              <a:t>by 2 </a:t>
            </a:r>
            <a:r>
              <a:rPr lang="en-IE" dirty="0"/>
              <a:t>and </a:t>
            </a:r>
          </a:p>
          <a:p>
            <a:pPr lvl="1"/>
            <a:r>
              <a:rPr lang="en-IE" b="1" dirty="0"/>
              <a:t>return</a:t>
            </a:r>
            <a:r>
              <a:rPr lang="en-IE" dirty="0"/>
              <a:t> it back to where the </a:t>
            </a:r>
            <a:r>
              <a:rPr lang="en-IE" b="1" dirty="0" err="1">
                <a:latin typeface="Monaco" pitchFamily="2" charset="77"/>
              </a:rPr>
              <a:t>timesTwo</a:t>
            </a:r>
            <a:r>
              <a:rPr lang="en-IE" b="1" dirty="0"/>
              <a:t> </a:t>
            </a:r>
            <a:r>
              <a:rPr lang="en-IE" dirty="0"/>
              <a:t>method was called from</a:t>
            </a:r>
          </a:p>
          <a:p>
            <a:pPr lvl="1"/>
            <a:r>
              <a:rPr lang="en-IE" dirty="0"/>
              <a:t>The returned value should be </a:t>
            </a:r>
            <a:r>
              <a:rPr lang="en-IE" b="1" dirty="0"/>
              <a:t>printed to the console</a:t>
            </a:r>
            <a:endParaRPr lang="en-IE" dirty="0"/>
          </a:p>
          <a:p>
            <a:endParaRPr lang="en-IE" dirty="0"/>
          </a:p>
        </p:txBody>
      </p:sp>
      <p:sp>
        <p:nvSpPr>
          <p:cNvPr id="4" name="Footer Placeholder 3">
            <a:extLst>
              <a:ext uri="{FF2B5EF4-FFF2-40B4-BE49-F238E27FC236}">
                <a16:creationId xmlns:a16="http://schemas.microsoft.com/office/drawing/2014/main" id="{DD8D4CC0-B268-2462-1A6C-413483124341}"/>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37F4D5A5-81AC-ACB2-3D3C-5E76D60BA528}"/>
              </a:ext>
            </a:extLst>
          </p:cNvPr>
          <p:cNvSpPr>
            <a:spLocks noGrp="1"/>
          </p:cNvSpPr>
          <p:nvPr>
            <p:ph type="sldNum" sz="quarter" idx="2"/>
          </p:nvPr>
        </p:nvSpPr>
        <p:spPr/>
        <p:txBody>
          <a:bodyPr/>
          <a:lstStyle/>
          <a:p>
            <a:pPr lvl="0"/>
            <a:fld id="{86CB4B4D-7CA3-9044-876B-883B54F8677D}" type="slidenum">
              <a:rPr lang="en-IE" smtClean="0"/>
              <a:t>22</a:t>
            </a:fld>
            <a:endParaRPr lang="en-IE" dirty="0"/>
          </a:p>
        </p:txBody>
      </p:sp>
    </p:spTree>
    <p:extLst>
      <p:ext uri="{BB962C8B-B14F-4D97-AF65-F5344CB8AC3E}">
        <p14:creationId xmlns:p14="http://schemas.microsoft.com/office/powerpoint/2010/main" val="218165979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Processing </a:t>
            </a:r>
            <a:r>
              <a:rPr lang="en-IE" b="1" dirty="0"/>
              <a:t>Example 5.6</a:t>
            </a:r>
          </a:p>
        </p:txBody>
      </p:sp>
      <p:pic>
        <p:nvPicPr>
          <p:cNvPr id="3" name="Picture 2">
            <a:extLst>
              <a:ext uri="{FF2B5EF4-FFF2-40B4-BE49-F238E27FC236}">
                <a16:creationId xmlns:a16="http://schemas.microsoft.com/office/drawing/2014/main" id="{68EA8C8A-FC42-4CFD-8EE8-6C08E4E33551}"/>
              </a:ext>
            </a:extLst>
          </p:cNvPr>
          <p:cNvPicPr>
            <a:picLocks noChangeAspect="1"/>
          </p:cNvPicPr>
          <p:nvPr/>
        </p:nvPicPr>
        <p:blipFill rotWithShape="1">
          <a:blip r:embed="rId2"/>
          <a:srcRect l="6317" t="22461" r="20280" b="36666"/>
          <a:stretch/>
        </p:blipFill>
        <p:spPr>
          <a:xfrm>
            <a:off x="523494" y="992124"/>
            <a:ext cx="6185345" cy="2971800"/>
          </a:xfrm>
          <a:prstGeom prst="rect">
            <a:avLst/>
          </a:prstGeom>
          <a:ln>
            <a:solidFill>
              <a:schemeClr val="tx1"/>
            </a:solidFill>
          </a:ln>
        </p:spPr>
      </p:pic>
      <p:sp>
        <p:nvSpPr>
          <p:cNvPr id="4" name="Rectangle 3"/>
          <p:cNvSpPr/>
          <p:nvPr/>
        </p:nvSpPr>
        <p:spPr>
          <a:xfrm>
            <a:off x="523494" y="2935224"/>
            <a:ext cx="2571750" cy="9144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5" name="Rectangle 4"/>
          <p:cNvSpPr/>
          <p:nvPr/>
        </p:nvSpPr>
        <p:spPr>
          <a:xfrm>
            <a:off x="752094" y="2077974"/>
            <a:ext cx="3143250" cy="45720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cxnSp>
        <p:nvCxnSpPr>
          <p:cNvPr id="6" name="Straight Arrow Connector 5">
            <a:extLst>
              <a:ext uri="{FF2B5EF4-FFF2-40B4-BE49-F238E27FC236}">
                <a16:creationId xmlns:a16="http://schemas.microsoft.com/office/drawing/2014/main" id="{97C14B8D-6D26-438C-8FB8-194DDAA6753D}"/>
              </a:ext>
            </a:extLst>
          </p:cNvPr>
          <p:cNvCxnSpPr>
            <a:cxnSpLocks/>
          </p:cNvCxnSpPr>
          <p:nvPr/>
        </p:nvCxnSpPr>
        <p:spPr>
          <a:xfrm flipH="1">
            <a:off x="2580894" y="2249424"/>
            <a:ext cx="628650" cy="6858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B41CFB09-6B1A-5321-74F9-50F19351913D}"/>
              </a:ext>
            </a:extLst>
          </p:cNvPr>
          <p:cNvSpPr>
            <a:spLocks noGrp="1"/>
          </p:cNvSpPr>
          <p:nvPr>
            <p:ph type="ftr" sz="quarter" idx="3"/>
          </p:nvPr>
        </p:nvSpPr>
        <p:spPr/>
        <p:txBody>
          <a:bodyPr/>
          <a:lstStyle/>
          <a:p>
            <a:r>
              <a:rPr lang="en-IE"/>
              <a:t>https://processing.org</a:t>
            </a:r>
            <a:endParaRPr lang="en-IE" dirty="0"/>
          </a:p>
        </p:txBody>
      </p:sp>
      <p:sp>
        <p:nvSpPr>
          <p:cNvPr id="8" name="Slide Number Placeholder 7">
            <a:extLst>
              <a:ext uri="{FF2B5EF4-FFF2-40B4-BE49-F238E27FC236}">
                <a16:creationId xmlns:a16="http://schemas.microsoft.com/office/drawing/2014/main" id="{3409BB37-2873-C99D-8378-FAABFDDADBFB}"/>
              </a:ext>
            </a:extLst>
          </p:cNvPr>
          <p:cNvSpPr>
            <a:spLocks noGrp="1"/>
          </p:cNvSpPr>
          <p:nvPr>
            <p:ph type="sldNum" sz="quarter" idx="2"/>
          </p:nvPr>
        </p:nvSpPr>
        <p:spPr/>
        <p:txBody>
          <a:bodyPr/>
          <a:lstStyle/>
          <a:p>
            <a:pPr lvl="0"/>
            <a:fld id="{86CB4B4D-7CA3-9044-876B-883B54F8677D}" type="slidenum">
              <a:rPr lang="en-IE" smtClean="0"/>
              <a:t>23</a:t>
            </a:fld>
            <a:endParaRPr lang="en-IE" dirty="0"/>
          </a:p>
        </p:txBody>
      </p:sp>
    </p:spTree>
    <p:extLst>
      <p:ext uri="{BB962C8B-B14F-4D97-AF65-F5344CB8AC3E}">
        <p14:creationId xmlns:p14="http://schemas.microsoft.com/office/powerpoint/2010/main" val="19718039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a:t>
            </a:r>
          </a:p>
        </p:txBody>
      </p:sp>
      <p:sp>
        <p:nvSpPr>
          <p:cNvPr id="5" name="Content Placeholder 4"/>
          <p:cNvSpPr>
            <a:spLocks noGrp="1"/>
          </p:cNvSpPr>
          <p:nvPr>
            <p:ph idx="1"/>
          </p:nvPr>
        </p:nvSpPr>
        <p:spPr>
          <a:xfrm>
            <a:off x="498348" y="870966"/>
            <a:ext cx="6172200" cy="3829050"/>
          </a:xfrm>
        </p:spPr>
        <p:txBody>
          <a:bodyPr>
            <a:normAutofit/>
          </a:bodyPr>
          <a:lstStyle/>
          <a:p>
            <a:pPr marL="385763" indent="-385763">
              <a:buFont typeface="+mj-lt"/>
              <a:buAutoNum type="arabicPeriod"/>
            </a:pPr>
            <a:r>
              <a:rPr lang="en-IE" dirty="0"/>
              <a:t>Recap of method </a:t>
            </a:r>
            <a:r>
              <a:rPr lang="en-IE" b="1" dirty="0"/>
              <a:t>terminology</a:t>
            </a:r>
            <a:r>
              <a:rPr lang="en-IE" dirty="0"/>
              <a:t>:</a:t>
            </a:r>
          </a:p>
          <a:p>
            <a:pPr lvl="1"/>
            <a:r>
              <a:rPr lang="en-IE" dirty="0"/>
              <a:t>Return type</a:t>
            </a:r>
          </a:p>
          <a:p>
            <a:pPr lvl="1"/>
            <a:r>
              <a:rPr lang="en-IE" dirty="0"/>
              <a:t>Method names</a:t>
            </a:r>
          </a:p>
          <a:p>
            <a:pPr lvl="1"/>
            <a:r>
              <a:rPr lang="en-IE" dirty="0"/>
              <a:t>Parameter list</a:t>
            </a:r>
          </a:p>
          <a:p>
            <a:pPr marL="0" indent="0">
              <a:buNone/>
            </a:pPr>
            <a:endParaRPr lang="en-IE" dirty="0"/>
          </a:p>
          <a:p>
            <a:pPr marL="385763" indent="-385763">
              <a:buFont typeface="+mj-lt"/>
              <a:buAutoNum type="arabicPeriod" startAt="2"/>
            </a:pPr>
            <a:r>
              <a:rPr lang="en-IE" b="1" dirty="0"/>
              <a:t>Writing your own </a:t>
            </a:r>
            <a:r>
              <a:rPr lang="en-IE" dirty="0"/>
              <a:t>methods:</a:t>
            </a:r>
          </a:p>
          <a:p>
            <a:pPr lvl="1"/>
            <a:r>
              <a:rPr lang="en-IE" dirty="0"/>
              <a:t>With no parameters</a:t>
            </a:r>
          </a:p>
          <a:p>
            <a:pPr lvl="1"/>
            <a:r>
              <a:rPr lang="en-IE" dirty="0"/>
              <a:t>With parameters</a:t>
            </a:r>
          </a:p>
          <a:p>
            <a:pPr lvl="1"/>
            <a:r>
              <a:rPr lang="en-IE" dirty="0"/>
              <a:t>That return data</a:t>
            </a:r>
          </a:p>
          <a:p>
            <a:pPr marL="0" indent="0">
              <a:buNone/>
            </a:pPr>
            <a:endParaRPr lang="en-IE" dirty="0"/>
          </a:p>
        </p:txBody>
      </p:sp>
      <p:sp>
        <p:nvSpPr>
          <p:cNvPr id="3" name="Footer Placeholder 2">
            <a:extLst>
              <a:ext uri="{FF2B5EF4-FFF2-40B4-BE49-F238E27FC236}">
                <a16:creationId xmlns:a16="http://schemas.microsoft.com/office/drawing/2014/main" id="{791FE451-CFF1-B429-27DE-62CB22FD31C0}"/>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8D720F60-2B2E-ECCF-D1FF-CBA22338A62F}"/>
              </a:ext>
            </a:extLst>
          </p:cNvPr>
          <p:cNvSpPr>
            <a:spLocks noGrp="1"/>
          </p:cNvSpPr>
          <p:nvPr>
            <p:ph type="sldNum" sz="quarter" idx="2"/>
          </p:nvPr>
        </p:nvSpPr>
        <p:spPr/>
        <p:txBody>
          <a:bodyPr/>
          <a:lstStyle/>
          <a:p>
            <a:pPr lvl="0"/>
            <a:fld id="{86CB4B4D-7CA3-9044-876B-883B54F8677D}" type="slidenum">
              <a:rPr lang="en-IE" smtClean="0"/>
              <a:t>24</a:t>
            </a:fld>
            <a:endParaRPr lang="en-IE" dirty="0"/>
          </a:p>
        </p:txBody>
      </p:sp>
    </p:spTree>
    <p:extLst>
      <p:ext uri="{BB962C8B-B14F-4D97-AF65-F5344CB8AC3E}">
        <p14:creationId xmlns:p14="http://schemas.microsoft.com/office/powerpoint/2010/main" val="179643487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772401" cy="761815"/>
          </a:xfrm>
        </p:spPr>
        <p:txBody>
          <a:bodyPr/>
          <a:lstStyle/>
          <a:p>
            <a:r>
              <a:rPr lang="en-IE" dirty="0"/>
              <a:t>Questions?</a:t>
            </a:r>
          </a:p>
        </p:txBody>
      </p:sp>
      <p:pic>
        <p:nvPicPr>
          <p:cNvPr id="3074"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43050"/>
            <a:ext cx="3257550" cy="263210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BB3DA33-6A55-3F7B-CB2A-2A3E2DC274A4}"/>
              </a:ext>
            </a:extLst>
          </p:cNvPr>
          <p:cNvSpPr>
            <a:spLocks noGrp="1"/>
          </p:cNvSpPr>
          <p:nvPr>
            <p:ph type="ftr" sz="quarter" idx="3"/>
          </p:nvPr>
        </p:nvSpPr>
        <p:spPr/>
        <p:txBody>
          <a:bodyPr/>
          <a:lstStyle/>
          <a:p>
            <a:r>
              <a:rPr lang="en-IE" dirty="0"/>
              <a:t>https://</a:t>
            </a:r>
            <a:r>
              <a:rPr lang="en-IE" dirty="0" err="1"/>
              <a:t>processing.org</a:t>
            </a:r>
            <a:endParaRPr lang="en-IE" dirty="0"/>
          </a:p>
        </p:txBody>
      </p:sp>
      <p:sp>
        <p:nvSpPr>
          <p:cNvPr id="4" name="Slide Number Placeholder 3">
            <a:extLst>
              <a:ext uri="{FF2B5EF4-FFF2-40B4-BE49-F238E27FC236}">
                <a16:creationId xmlns:a16="http://schemas.microsoft.com/office/drawing/2014/main" id="{2AEF5F5A-01DD-FA49-FBC6-527C89ACD1AD}"/>
              </a:ext>
            </a:extLst>
          </p:cNvPr>
          <p:cNvSpPr>
            <a:spLocks noGrp="1"/>
          </p:cNvSpPr>
          <p:nvPr>
            <p:ph type="sldNum" sz="quarter" idx="2"/>
          </p:nvPr>
        </p:nvSpPr>
        <p:spPr/>
        <p:txBody>
          <a:bodyPr/>
          <a:lstStyle/>
          <a:p>
            <a:pPr lvl="0"/>
            <a:fld id="{86CB4B4D-7CA3-9044-876B-883B54F8677D}" type="slidenum">
              <a:rPr lang="en-IE" smtClean="0"/>
              <a:t>25</a:t>
            </a:fld>
            <a:endParaRPr lang="en-IE" dirty="0"/>
          </a:p>
        </p:txBody>
      </p:sp>
    </p:spTree>
    <p:extLst>
      <p:ext uri="{BB962C8B-B14F-4D97-AF65-F5344CB8AC3E}">
        <p14:creationId xmlns:p14="http://schemas.microsoft.com/office/powerpoint/2010/main" val="103354987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7772401" cy="761815"/>
          </a:xfrm>
        </p:spPr>
        <p:txBody>
          <a:bodyPr/>
          <a:lstStyle/>
          <a:p>
            <a:r>
              <a:rPr lang="en-IE" dirty="0"/>
              <a:t>References</a:t>
            </a:r>
          </a:p>
        </p:txBody>
      </p:sp>
      <p:sp>
        <p:nvSpPr>
          <p:cNvPr id="3" name="Content Placeholder 2"/>
          <p:cNvSpPr>
            <a:spLocks noGrp="1"/>
          </p:cNvSpPr>
          <p:nvPr>
            <p:ph idx="1"/>
          </p:nvPr>
        </p:nvSpPr>
        <p:spPr/>
        <p:txBody>
          <a:bodyPr/>
          <a:lstStyle/>
          <a:p>
            <a:r>
              <a:rPr lang="en-IE" dirty="0" err="1"/>
              <a:t>Reas</a:t>
            </a:r>
            <a:r>
              <a:rPr lang="en-IE" dirty="0"/>
              <a:t>, C. &amp; Fry, B. (2014) Processing – A Programming Handbook for Visual Designers and Artists, 2</a:t>
            </a:r>
            <a:r>
              <a:rPr lang="en-IE" baseline="30000" dirty="0"/>
              <a:t>nd</a:t>
            </a:r>
            <a:r>
              <a:rPr lang="en-IE" dirty="0"/>
              <a:t> Edition, MIT Press, London.</a:t>
            </a:r>
          </a:p>
          <a:p>
            <a:endParaRPr lang="en-IE" dirty="0"/>
          </a:p>
        </p:txBody>
      </p:sp>
      <p:sp>
        <p:nvSpPr>
          <p:cNvPr id="4" name="Footer Placeholder 3">
            <a:extLst>
              <a:ext uri="{FF2B5EF4-FFF2-40B4-BE49-F238E27FC236}">
                <a16:creationId xmlns:a16="http://schemas.microsoft.com/office/drawing/2014/main" id="{F99B39ED-8593-7F43-D541-258F68ECFDB6}"/>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6A9B856B-831A-1D02-7BFF-9E0748AFABAD}"/>
              </a:ext>
            </a:extLst>
          </p:cNvPr>
          <p:cNvSpPr>
            <a:spLocks noGrp="1"/>
          </p:cNvSpPr>
          <p:nvPr>
            <p:ph type="sldNum" sz="quarter" idx="2"/>
          </p:nvPr>
        </p:nvSpPr>
        <p:spPr/>
        <p:txBody>
          <a:bodyPr/>
          <a:lstStyle/>
          <a:p>
            <a:pPr lvl="0"/>
            <a:fld id="{86CB4B4D-7CA3-9044-876B-883B54F8677D}" type="slidenum">
              <a:rPr lang="en-IE" smtClean="0"/>
              <a:t>26</a:t>
            </a:fld>
            <a:endParaRPr lang="en-IE" dirty="0"/>
          </a:p>
        </p:txBody>
      </p:sp>
    </p:spTree>
    <p:extLst>
      <p:ext uri="{BB962C8B-B14F-4D97-AF65-F5344CB8AC3E}">
        <p14:creationId xmlns:p14="http://schemas.microsoft.com/office/powerpoint/2010/main" val="19129807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3;&#10;&#13;&#10;Description automatically generated">
            <a:extLst>
              <a:ext uri="{FF2B5EF4-FFF2-40B4-BE49-F238E27FC236}">
                <a16:creationId xmlns:a16="http://schemas.microsoft.com/office/drawing/2014/main" id="{64886AB6-DCB6-9645-8125-CA11F57910D5}"/>
              </a:ext>
            </a:extLst>
          </p:cNvPr>
          <p:cNvPicPr>
            <a:picLocks noChangeAspect="1"/>
          </p:cNvPicPr>
          <p:nvPr/>
        </p:nvPicPr>
        <p:blipFill rotWithShape="1">
          <a:blip r:embed="rId2">
            <a:extLst>
              <a:ext uri="{28A0092B-C50C-407E-A947-70E740481C1C}">
                <a14:useLocalDpi xmlns:a14="http://schemas.microsoft.com/office/drawing/2010/main" val="0"/>
              </a:ext>
            </a:extLst>
          </a:blip>
          <a:srcRect t="1662" r="1" b="1"/>
          <a:stretch/>
        </p:blipFill>
        <p:spPr>
          <a:xfrm>
            <a:off x="1347374" y="473974"/>
            <a:ext cx="5821443" cy="4007299"/>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DE111"/>
          </a:solidFill>
          <a:ln>
            <a:noFill/>
          </a:ln>
        </p:spPr>
      </p:pic>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11"/>
          </p:nvPr>
        </p:nvSpPr>
        <p:spPr/>
        <p:txBody>
          <a:bodyPr/>
          <a:lstStyle/>
          <a:p>
            <a:r>
              <a:rPr lang="en-IE"/>
              <a:t>https://processing.org</a:t>
            </a:r>
            <a:endParaRPr lang="en-IE" dirty="0"/>
          </a:p>
        </p:txBody>
      </p:sp>
      <p:pic>
        <p:nvPicPr>
          <p:cNvPr id="7" name="Picture 6" descr="A close up of a toy&#13;&#10;&#13;&#10;Description automatically generated">
            <a:extLst>
              <a:ext uri="{FF2B5EF4-FFF2-40B4-BE49-F238E27FC236}">
                <a16:creationId xmlns:a16="http://schemas.microsoft.com/office/drawing/2014/main" id="{2D47C071-A929-7E49-8327-BB4D84AA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71" y="4095032"/>
            <a:ext cx="628034" cy="772482"/>
          </a:xfrm>
          <a:prstGeom prst="rect">
            <a:avLst/>
          </a:prstGeom>
        </p:spPr>
      </p:pic>
      <p:sp>
        <p:nvSpPr>
          <p:cNvPr id="9" name="Rectangle 8">
            <a:extLst>
              <a:ext uri="{FF2B5EF4-FFF2-40B4-BE49-F238E27FC236}">
                <a16:creationId xmlns:a16="http://schemas.microsoft.com/office/drawing/2014/main" id="{879B5407-EB5B-AF48-8192-C2BB3AEC3F33}"/>
              </a:ext>
            </a:extLst>
          </p:cNvPr>
          <p:cNvSpPr/>
          <p:nvPr/>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69025A5-5106-3945-8404-F8F73E40F972}"/>
              </a:ext>
            </a:extLst>
          </p:cNvPr>
          <p:cNvSpPr/>
          <p:nvPr/>
        </p:nvSpPr>
        <p:spPr>
          <a:xfrm>
            <a:off x="21" y="4867339"/>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c 4">
            <a:extLst>
              <a:ext uri="{FF2B5EF4-FFF2-40B4-BE49-F238E27FC236}">
                <a16:creationId xmlns:a16="http://schemas.microsoft.com/office/drawing/2014/main" id="{E905818B-C982-6824-2D72-82CAA50EB15F}"/>
              </a:ext>
            </a:extLst>
          </p:cNvPr>
          <p:cNvSpPr/>
          <p:nvPr/>
        </p:nvSpPr>
        <p:spPr>
          <a:xfrm>
            <a:off x="3119770" y="255925"/>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Arc 5">
            <a:extLst>
              <a:ext uri="{FF2B5EF4-FFF2-40B4-BE49-F238E27FC236}">
                <a16:creationId xmlns:a16="http://schemas.microsoft.com/office/drawing/2014/main" id="{0E12D8E3-B5EB-1F63-44BF-C8DFC4B7792B}"/>
              </a:ext>
            </a:extLst>
          </p:cNvPr>
          <p:cNvSpPr/>
          <p:nvPr/>
        </p:nvSpPr>
        <p:spPr>
          <a:xfrm rot="10800000">
            <a:off x="1199184" y="241101"/>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Slide Number Placeholder 11">
            <a:extLst>
              <a:ext uri="{FF2B5EF4-FFF2-40B4-BE49-F238E27FC236}">
                <a16:creationId xmlns:a16="http://schemas.microsoft.com/office/drawing/2014/main" id="{4BA07139-B4B0-117B-EC27-2D34964457A0}"/>
              </a:ext>
            </a:extLst>
          </p:cNvPr>
          <p:cNvSpPr>
            <a:spLocks noGrp="1"/>
          </p:cNvSpPr>
          <p:nvPr>
            <p:ph type="sldNum" sz="quarter" idx="10"/>
          </p:nvPr>
        </p:nvSpPr>
        <p:spPr/>
        <p:txBody>
          <a:bodyPr/>
          <a:lstStyle/>
          <a:p>
            <a:fld id="{86CB4B4D-7CA3-9044-876B-883B54F8677D}" type="slidenum">
              <a:rPr lang="en-US" smtClean="0"/>
              <a:pPr/>
              <a:t>27</a:t>
            </a:fld>
            <a:endParaRPr lang="en-US" dirty="0"/>
          </a:p>
        </p:txBody>
      </p:sp>
    </p:spTree>
    <p:extLst>
      <p:ext uri="{BB962C8B-B14F-4D97-AF65-F5344CB8AC3E}">
        <p14:creationId xmlns:p14="http://schemas.microsoft.com/office/powerpoint/2010/main" val="3724685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8B8A-BE9E-4D04-2451-E715F6A97779}"/>
              </a:ext>
            </a:extLst>
          </p:cNvPr>
          <p:cNvSpPr>
            <a:spLocks noGrp="1"/>
          </p:cNvSpPr>
          <p:nvPr>
            <p:ph type="title"/>
          </p:nvPr>
        </p:nvSpPr>
        <p:spPr>
          <a:xfrm>
            <a:off x="395536" y="0"/>
            <a:ext cx="7772401" cy="761815"/>
          </a:xfrm>
        </p:spPr>
        <p:txBody>
          <a:bodyPr/>
          <a:lstStyle/>
          <a:p>
            <a:r>
              <a:rPr lang="en-US" sz="3200" dirty="0"/>
              <a:t>Agenda</a:t>
            </a:r>
          </a:p>
        </p:txBody>
      </p:sp>
      <p:sp>
        <p:nvSpPr>
          <p:cNvPr id="3" name="Text Placeholder 2">
            <a:extLst>
              <a:ext uri="{FF2B5EF4-FFF2-40B4-BE49-F238E27FC236}">
                <a16:creationId xmlns:a16="http://schemas.microsoft.com/office/drawing/2014/main" id="{5B2BD6FB-AF6E-8217-F9F7-1F14B2F623D0}"/>
              </a:ext>
            </a:extLst>
          </p:cNvPr>
          <p:cNvSpPr>
            <a:spLocks noGrp="1"/>
          </p:cNvSpPr>
          <p:nvPr>
            <p:ph type="body" idx="1"/>
          </p:nvPr>
        </p:nvSpPr>
        <p:spPr>
          <a:xfrm>
            <a:off x="395536" y="806983"/>
            <a:ext cx="8382703" cy="3618714"/>
          </a:xfrm>
        </p:spPr>
        <p:txBody>
          <a:bodyPr/>
          <a:lstStyle/>
          <a:p>
            <a:pPr algn="l" rtl="0"/>
            <a:r>
              <a:rPr lang="en-US" sz="2800" dirty="0"/>
              <a:t>Recap Method terminology:</a:t>
            </a:r>
          </a:p>
          <a:p>
            <a:pPr lvl="2" algn="l" rtl="0"/>
            <a:r>
              <a:rPr lang="en-US" sz="2800" dirty="0"/>
              <a:t>Return type</a:t>
            </a:r>
          </a:p>
          <a:p>
            <a:pPr lvl="2" algn="l" rtl="0"/>
            <a:r>
              <a:rPr lang="en-US" sz="2800" dirty="0"/>
              <a:t>Method names</a:t>
            </a:r>
          </a:p>
          <a:p>
            <a:pPr lvl="2" algn="l" rtl="0"/>
            <a:r>
              <a:rPr lang="en-US" sz="2800" dirty="0"/>
              <a:t>Parameter list</a:t>
            </a:r>
          </a:p>
          <a:p>
            <a:pPr algn="l" rtl="0"/>
            <a:r>
              <a:rPr lang="en-IE" sz="2800" b="1" dirty="0"/>
              <a:t>Writing your own</a:t>
            </a:r>
            <a:r>
              <a:rPr lang="en-IE" sz="2800" dirty="0"/>
              <a:t> methods:</a:t>
            </a:r>
          </a:p>
          <a:p>
            <a:pPr lvl="2"/>
            <a:r>
              <a:rPr lang="en-IE" sz="2800" dirty="0"/>
              <a:t>With no parameters</a:t>
            </a:r>
          </a:p>
          <a:p>
            <a:pPr lvl="2"/>
            <a:r>
              <a:rPr lang="en-IE" sz="2800" dirty="0"/>
              <a:t>With parameters</a:t>
            </a:r>
          </a:p>
          <a:p>
            <a:pPr lvl="2"/>
            <a:r>
              <a:rPr lang="en-IE" sz="2800" dirty="0"/>
              <a:t>That return data</a:t>
            </a:r>
          </a:p>
          <a:p>
            <a:pPr algn="l" rtl="0"/>
            <a:endParaRPr lang="en-US" sz="3200" dirty="0"/>
          </a:p>
          <a:p>
            <a:pPr marL="292097" indent="-292097" algn="l" rtl="0">
              <a:spcBef>
                <a:spcPts val="377"/>
              </a:spcBef>
              <a:buClr>
                <a:srgbClr val="0368FF"/>
              </a:buClr>
              <a:buSzPct val="100000"/>
              <a:buFont typeface="Wingdings"/>
              <a:buChar char="❑"/>
            </a:pPr>
            <a:endParaRPr lang="en-US" sz="3200" dirty="0"/>
          </a:p>
          <a:p>
            <a:pPr marL="292097" indent="-292097" algn="l" rtl="0">
              <a:spcBef>
                <a:spcPts val="377"/>
              </a:spcBef>
              <a:buClr>
                <a:srgbClr val="0368FF"/>
              </a:buClr>
              <a:buSzPct val="100000"/>
              <a:buFont typeface="Wingdings"/>
              <a:buChar char="❑"/>
            </a:pPr>
            <a:endParaRPr lang="en-US" sz="3200" dirty="0"/>
          </a:p>
          <a:p>
            <a:pPr marL="292097" indent="-292097" algn="l" rtl="0">
              <a:spcBef>
                <a:spcPts val="377"/>
              </a:spcBef>
              <a:buClr>
                <a:srgbClr val="0368FF"/>
              </a:buClr>
              <a:buSzPct val="100000"/>
              <a:buFont typeface="Wingdings"/>
              <a:buChar char="❑"/>
            </a:pPr>
            <a:endParaRPr lang="en-US" sz="3200" dirty="0"/>
          </a:p>
          <a:p>
            <a:pPr marL="292097" indent="-292097" algn="l" rtl="0">
              <a:spcBef>
                <a:spcPts val="377"/>
              </a:spcBef>
              <a:buClr>
                <a:srgbClr val="0368FF"/>
              </a:buClr>
              <a:buSzPct val="100000"/>
              <a:buFont typeface="Wingdings"/>
              <a:buChar char="❑"/>
            </a:pPr>
            <a:endParaRPr lang="en-US" sz="3200" dirty="0"/>
          </a:p>
        </p:txBody>
      </p:sp>
      <p:sp>
        <p:nvSpPr>
          <p:cNvPr id="4" name="Slide Number Placeholder 3">
            <a:extLst>
              <a:ext uri="{FF2B5EF4-FFF2-40B4-BE49-F238E27FC236}">
                <a16:creationId xmlns:a16="http://schemas.microsoft.com/office/drawing/2014/main" id="{3CD2201E-8983-5C5E-8827-2194B58BEE0D}"/>
              </a:ext>
            </a:extLst>
          </p:cNvPr>
          <p:cNvSpPr>
            <a:spLocks noGrp="1"/>
          </p:cNvSpPr>
          <p:nvPr>
            <p:ph type="sldNum" sz="quarter" idx="2"/>
          </p:nvPr>
        </p:nvSpPr>
        <p:spPr/>
        <p:txBody>
          <a:bodyPr/>
          <a:lstStyle/>
          <a:p>
            <a:pPr lvl="0"/>
            <a:fld id="{86CB4B4D-7CA3-9044-876B-883B54F8677D}" type="slidenum">
              <a:rPr lang="en-IE" smtClean="0"/>
              <a:t>3</a:t>
            </a:fld>
            <a:endParaRPr lang="en-IE" dirty="0"/>
          </a:p>
        </p:txBody>
      </p:sp>
      <p:sp>
        <p:nvSpPr>
          <p:cNvPr id="5" name="Footer Placeholder 4">
            <a:extLst>
              <a:ext uri="{FF2B5EF4-FFF2-40B4-BE49-F238E27FC236}">
                <a16:creationId xmlns:a16="http://schemas.microsoft.com/office/drawing/2014/main" id="{C7A30C4F-E4E1-59F1-E8DB-B1C6155ED38E}"/>
              </a:ext>
            </a:extLst>
          </p:cNvPr>
          <p:cNvSpPr>
            <a:spLocks noGrp="1"/>
          </p:cNvSpPr>
          <p:nvPr>
            <p:ph type="ftr" sz="quarter" idx="3"/>
          </p:nvPr>
        </p:nvSpPr>
        <p:spPr/>
        <p:txBody>
          <a:bodyPr/>
          <a:lstStyle/>
          <a:p>
            <a:r>
              <a:rPr lang="en-IE"/>
              <a:t>https://processing.org</a:t>
            </a:r>
            <a:endParaRPr lang="en-IE" dirty="0"/>
          </a:p>
        </p:txBody>
      </p:sp>
    </p:spTree>
    <p:extLst>
      <p:ext uri="{BB962C8B-B14F-4D97-AF65-F5344CB8AC3E}">
        <p14:creationId xmlns:p14="http://schemas.microsoft.com/office/powerpoint/2010/main" val="11862320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1485157" y="485452"/>
            <a:ext cx="5889332" cy="1102519"/>
          </a:xfrm>
        </p:spPr>
        <p:txBody>
          <a:bodyPr/>
          <a:lstStyle/>
          <a:p>
            <a:pPr>
              <a:spcBef>
                <a:spcPts val="633"/>
              </a:spcBef>
            </a:pPr>
            <a:r>
              <a:rPr lang="en-IE" sz="3600" dirty="0">
                <a:solidFill>
                  <a:schemeClr val="tx1"/>
                </a:solidFill>
              </a:rPr>
              <a:t>Recap : Method Terminology</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a:xfrm>
            <a:off x="6553201" y="4865349"/>
            <a:ext cx="1905000" cy="283023"/>
          </a:xfrm>
        </p:spPr>
        <p:txBody>
          <a:bodyPr/>
          <a:lstStyle/>
          <a:p>
            <a:fld id="{B6F15528-21DE-4FAA-801E-634DDDAF4B2B}" type="slidenum">
              <a:rPr lang="en-US" smtClean="0"/>
              <a:pPr/>
              <a:t>4</a:t>
            </a:fld>
            <a:endParaRPr lang="en-US" dirty="0"/>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dirty="0"/>
              <a:t>https://</a:t>
            </a:r>
            <a:r>
              <a:rPr lang="en-US" dirty="0" err="1"/>
              <a:t>processing.org</a:t>
            </a:r>
            <a:endParaRPr lang="en-US" dirty="0"/>
          </a:p>
        </p:txBody>
      </p:sp>
    </p:spTree>
    <p:extLst>
      <p:ext uri="{BB962C8B-B14F-4D97-AF65-F5344CB8AC3E}">
        <p14:creationId xmlns:p14="http://schemas.microsoft.com/office/powerpoint/2010/main" val="377513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Recap: Methods in Processing</a:t>
            </a:r>
          </a:p>
        </p:txBody>
      </p:sp>
      <p:sp>
        <p:nvSpPr>
          <p:cNvPr id="3" name="Content Placeholder 2"/>
          <p:cNvSpPr>
            <a:spLocks noGrp="1"/>
          </p:cNvSpPr>
          <p:nvPr>
            <p:ph idx="1"/>
          </p:nvPr>
        </p:nvSpPr>
        <p:spPr/>
        <p:txBody>
          <a:bodyPr>
            <a:normAutofit/>
          </a:bodyPr>
          <a:lstStyle/>
          <a:p>
            <a:r>
              <a:rPr lang="en-IE" dirty="0"/>
              <a:t>A method comprises a </a:t>
            </a:r>
            <a:r>
              <a:rPr lang="en-IE" b="1" dirty="0"/>
              <a:t>set of instructions that performs some task</a:t>
            </a:r>
            <a:r>
              <a:rPr lang="en-IE" dirty="0"/>
              <a:t>. </a:t>
            </a:r>
          </a:p>
          <a:p>
            <a:r>
              <a:rPr lang="en-IE" dirty="0"/>
              <a:t>When we </a:t>
            </a:r>
            <a:r>
              <a:rPr lang="en-IE" b="1" dirty="0"/>
              <a:t>invoke</a:t>
            </a:r>
            <a:r>
              <a:rPr lang="en-IE" dirty="0"/>
              <a:t> the method, </a:t>
            </a:r>
            <a:br>
              <a:rPr lang="en-IE" dirty="0"/>
            </a:br>
            <a:r>
              <a:rPr lang="en-IE" dirty="0"/>
              <a:t>it performs the task.</a:t>
            </a:r>
          </a:p>
          <a:p>
            <a:r>
              <a:rPr lang="en-IE" dirty="0"/>
              <a:t>Some methods that we have used are:  </a:t>
            </a:r>
          </a:p>
          <a:p>
            <a:pPr lvl="1"/>
            <a:r>
              <a:rPr lang="en-IE" dirty="0" err="1"/>
              <a:t>rect</a:t>
            </a:r>
            <a:r>
              <a:rPr lang="en-IE" dirty="0"/>
              <a:t>, ellipse, stroke, line, fill, etc.</a:t>
            </a:r>
          </a:p>
          <a:p>
            <a:pPr lvl="1"/>
            <a:r>
              <a:rPr lang="en-IE" dirty="0"/>
              <a:t>void </a:t>
            </a:r>
            <a:r>
              <a:rPr lang="en-IE" dirty="0" err="1"/>
              <a:t>mousePressed</a:t>
            </a:r>
            <a:r>
              <a:rPr lang="en-IE" dirty="0"/>
              <a:t>()</a:t>
            </a:r>
          </a:p>
          <a:p>
            <a:pPr lvl="1"/>
            <a:r>
              <a:rPr lang="en-IE"/>
              <a:t>void setup(), </a:t>
            </a:r>
            <a:r>
              <a:rPr lang="en-IE" dirty="0"/>
              <a:t>void draw()</a:t>
            </a:r>
          </a:p>
        </p:txBody>
      </p:sp>
      <p:sp>
        <p:nvSpPr>
          <p:cNvPr id="4" name="Footer Placeholder 3">
            <a:extLst>
              <a:ext uri="{FF2B5EF4-FFF2-40B4-BE49-F238E27FC236}">
                <a16:creationId xmlns:a16="http://schemas.microsoft.com/office/drawing/2014/main" id="{1B8B337F-FE17-2ED3-EA84-0D5158C1E085}"/>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31328A5B-3ACD-91A8-5BF4-64E498B592A2}"/>
              </a:ext>
            </a:extLst>
          </p:cNvPr>
          <p:cNvSpPr>
            <a:spLocks noGrp="1"/>
          </p:cNvSpPr>
          <p:nvPr>
            <p:ph type="sldNum" sz="quarter" idx="2"/>
          </p:nvPr>
        </p:nvSpPr>
        <p:spPr/>
        <p:txBody>
          <a:bodyPr/>
          <a:lstStyle/>
          <a:p>
            <a:pPr lvl="0"/>
            <a:fld id="{86CB4B4D-7CA3-9044-876B-883B54F8677D}" type="slidenum">
              <a:rPr lang="en-IE" smtClean="0"/>
              <a:t>5</a:t>
            </a:fld>
            <a:endParaRPr lang="en-IE" dirty="0"/>
          </a:p>
        </p:txBody>
      </p:sp>
    </p:spTree>
    <p:extLst>
      <p:ext uri="{BB962C8B-B14F-4D97-AF65-F5344CB8AC3E}">
        <p14:creationId xmlns:p14="http://schemas.microsoft.com/office/powerpoint/2010/main" val="108914574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Recap : Method terminology</a:t>
            </a:r>
          </a:p>
        </p:txBody>
      </p:sp>
      <p:sp>
        <p:nvSpPr>
          <p:cNvPr id="4" name="Rectangle 3"/>
          <p:cNvSpPr/>
          <p:nvPr/>
        </p:nvSpPr>
        <p:spPr>
          <a:xfrm>
            <a:off x="3090692" y="1864678"/>
            <a:ext cx="3086100" cy="193899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l"/>
            <a:r>
              <a:rPr lang="en-IE" sz="2400" dirty="0"/>
              <a:t>void setup() </a:t>
            </a:r>
          </a:p>
          <a:p>
            <a:pPr algn="l"/>
            <a:r>
              <a:rPr lang="en-IE" sz="2400" dirty="0"/>
              <a:t>{</a:t>
            </a:r>
          </a:p>
          <a:p>
            <a:pPr algn="l"/>
            <a:r>
              <a:rPr lang="en-IE" sz="2400" dirty="0"/>
              <a:t>    size(640, 360);</a:t>
            </a:r>
          </a:p>
          <a:p>
            <a:pPr algn="l"/>
            <a:r>
              <a:rPr lang="en-IE" sz="2400" dirty="0"/>
              <a:t>    background(120);</a:t>
            </a:r>
          </a:p>
          <a:p>
            <a:pPr algn="l"/>
            <a:r>
              <a:rPr lang="en-IE" sz="2400" dirty="0"/>
              <a:t>}</a:t>
            </a:r>
          </a:p>
        </p:txBody>
      </p:sp>
      <p:sp>
        <p:nvSpPr>
          <p:cNvPr id="5" name="TextBox 4"/>
          <p:cNvSpPr txBox="1"/>
          <p:nvPr/>
        </p:nvSpPr>
        <p:spPr>
          <a:xfrm>
            <a:off x="792374" y="1133856"/>
            <a:ext cx="2233778"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E" sz="2100" dirty="0"/>
              <a:t>Method signature</a:t>
            </a:r>
          </a:p>
        </p:txBody>
      </p:sp>
      <p:sp>
        <p:nvSpPr>
          <p:cNvPr id="6" name="TextBox 5"/>
          <p:cNvSpPr txBox="1"/>
          <p:nvPr/>
        </p:nvSpPr>
        <p:spPr>
          <a:xfrm>
            <a:off x="867506" y="2791206"/>
            <a:ext cx="1757363"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100" dirty="0"/>
              <a:t>Method body</a:t>
            </a:r>
          </a:p>
        </p:txBody>
      </p:sp>
      <p:sp>
        <p:nvSpPr>
          <p:cNvPr id="7" name="Left Bracket 6"/>
          <p:cNvSpPr/>
          <p:nvPr/>
        </p:nvSpPr>
        <p:spPr>
          <a:xfrm>
            <a:off x="2956931" y="1864678"/>
            <a:ext cx="89174" cy="392415"/>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sp>
        <p:nvSpPr>
          <p:cNvPr id="8" name="Left Bracket 7"/>
          <p:cNvSpPr/>
          <p:nvPr/>
        </p:nvSpPr>
        <p:spPr>
          <a:xfrm>
            <a:off x="2956931" y="2364315"/>
            <a:ext cx="133761" cy="1371052"/>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cxnSp>
        <p:nvCxnSpPr>
          <p:cNvPr id="10" name="Straight Arrow Connector 9"/>
          <p:cNvCxnSpPr>
            <a:stCxn id="5" idx="2"/>
            <a:endCxn id="7" idx="1"/>
          </p:cNvCxnSpPr>
          <p:nvPr/>
        </p:nvCxnSpPr>
        <p:spPr>
          <a:xfrm>
            <a:off x="1909263" y="1872520"/>
            <a:ext cx="1047668" cy="188366"/>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a:endCxn id="8" idx="1"/>
          </p:cNvCxnSpPr>
          <p:nvPr/>
        </p:nvCxnSpPr>
        <p:spPr>
          <a:xfrm>
            <a:off x="2624869" y="3006386"/>
            <a:ext cx="332062" cy="43455"/>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D44B8282-9D69-67A1-7F33-599BFACDC9A4}"/>
              </a:ext>
            </a:extLst>
          </p:cNvPr>
          <p:cNvSpPr>
            <a:spLocks noGrp="1"/>
          </p:cNvSpPr>
          <p:nvPr>
            <p:ph type="ftr" sz="quarter" idx="3"/>
          </p:nvPr>
        </p:nvSpPr>
        <p:spPr/>
        <p:txBody>
          <a:bodyPr/>
          <a:lstStyle/>
          <a:p>
            <a:r>
              <a:rPr lang="en-IE"/>
              <a:t>https://processing.org</a:t>
            </a:r>
            <a:endParaRPr lang="en-IE" dirty="0"/>
          </a:p>
        </p:txBody>
      </p:sp>
      <p:sp>
        <p:nvSpPr>
          <p:cNvPr id="9" name="Slide Number Placeholder 8">
            <a:extLst>
              <a:ext uri="{FF2B5EF4-FFF2-40B4-BE49-F238E27FC236}">
                <a16:creationId xmlns:a16="http://schemas.microsoft.com/office/drawing/2014/main" id="{83022CD0-B2CF-3D4E-436F-769DEF558317}"/>
              </a:ext>
            </a:extLst>
          </p:cNvPr>
          <p:cNvSpPr>
            <a:spLocks noGrp="1"/>
          </p:cNvSpPr>
          <p:nvPr>
            <p:ph type="sldNum" sz="quarter" idx="2"/>
          </p:nvPr>
        </p:nvSpPr>
        <p:spPr/>
        <p:txBody>
          <a:bodyPr/>
          <a:lstStyle/>
          <a:p>
            <a:pPr lvl="0"/>
            <a:fld id="{86CB4B4D-7CA3-9044-876B-883B54F8677D}" type="slidenum">
              <a:rPr lang="en-IE" smtClean="0"/>
              <a:t>6</a:t>
            </a:fld>
            <a:endParaRPr lang="en-IE" dirty="0"/>
          </a:p>
        </p:txBody>
      </p:sp>
      <p:sp>
        <p:nvSpPr>
          <p:cNvPr id="12" name="Left Bracket 11">
            <a:extLst>
              <a:ext uri="{FF2B5EF4-FFF2-40B4-BE49-F238E27FC236}">
                <a16:creationId xmlns:a16="http://schemas.microsoft.com/office/drawing/2014/main" id="{CCD35015-A416-602A-E952-17D8F325A2B6}"/>
              </a:ext>
            </a:extLst>
          </p:cNvPr>
          <p:cNvSpPr/>
          <p:nvPr/>
        </p:nvSpPr>
        <p:spPr>
          <a:xfrm rot="10800000">
            <a:off x="6047712" y="2364314"/>
            <a:ext cx="129080" cy="1371049"/>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sp>
        <p:nvSpPr>
          <p:cNvPr id="13" name="Left Bracket 12">
            <a:extLst>
              <a:ext uri="{FF2B5EF4-FFF2-40B4-BE49-F238E27FC236}">
                <a16:creationId xmlns:a16="http://schemas.microsoft.com/office/drawing/2014/main" id="{5B2F5C15-64F5-4084-31E7-9BE9840936EB}"/>
              </a:ext>
            </a:extLst>
          </p:cNvPr>
          <p:cNvSpPr/>
          <p:nvPr/>
        </p:nvSpPr>
        <p:spPr>
          <a:xfrm rot="10800000">
            <a:off x="6067665" y="1864677"/>
            <a:ext cx="89174" cy="392415"/>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cxnSp>
        <p:nvCxnSpPr>
          <p:cNvPr id="15" name="Straight Connector 14">
            <a:extLst>
              <a:ext uri="{FF2B5EF4-FFF2-40B4-BE49-F238E27FC236}">
                <a16:creationId xmlns:a16="http://schemas.microsoft.com/office/drawing/2014/main" id="{0E3E7977-DDD3-6D78-8A6F-AEDA9B2D5908}"/>
              </a:ext>
            </a:extLst>
          </p:cNvPr>
          <p:cNvCxnSpPr/>
          <p:nvPr/>
        </p:nvCxnSpPr>
        <p:spPr>
          <a:xfrm>
            <a:off x="3214688" y="2257092"/>
            <a:ext cx="2738056" cy="0"/>
          </a:xfrm>
          <a:prstGeom prst="line">
            <a:avLst/>
          </a:prstGeom>
          <a:noFill/>
          <a:ln w="25400" cap="flat">
            <a:solidFill>
              <a:srgbClr val="194699"/>
            </a:solidFill>
            <a:prstDash val="dash"/>
            <a:miter lim="400000"/>
          </a:ln>
          <a:effectLst/>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C8F4722B-1EED-EF63-D910-CF4ADD56D947}"/>
              </a:ext>
            </a:extLst>
          </p:cNvPr>
          <p:cNvCxnSpPr/>
          <p:nvPr/>
        </p:nvCxnSpPr>
        <p:spPr>
          <a:xfrm>
            <a:off x="3202972" y="1851708"/>
            <a:ext cx="2738056" cy="0"/>
          </a:xfrm>
          <a:prstGeom prst="line">
            <a:avLst/>
          </a:prstGeom>
          <a:noFill/>
          <a:ln w="25400" cap="flat">
            <a:solidFill>
              <a:srgbClr val="194699"/>
            </a:solidFill>
            <a:prstDash val="dash"/>
            <a:miter lim="400000"/>
          </a:ln>
          <a:effectLst/>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AE500532-57B6-3BF1-0C7D-C7DA924CD9AF}"/>
              </a:ext>
            </a:extLst>
          </p:cNvPr>
          <p:cNvCxnSpPr/>
          <p:nvPr/>
        </p:nvCxnSpPr>
        <p:spPr>
          <a:xfrm>
            <a:off x="3284792" y="3735372"/>
            <a:ext cx="2738056" cy="0"/>
          </a:xfrm>
          <a:prstGeom prst="line">
            <a:avLst/>
          </a:prstGeom>
          <a:noFill/>
          <a:ln w="25400" cap="flat">
            <a:solidFill>
              <a:srgbClr val="194699"/>
            </a:solidFill>
            <a:prstDash val="dash"/>
            <a:miter lim="400000"/>
          </a:ln>
          <a:effectLst/>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065E12C-5BAA-3FFE-A9D7-E5BAD3FC9457}"/>
              </a:ext>
            </a:extLst>
          </p:cNvPr>
          <p:cNvCxnSpPr/>
          <p:nvPr/>
        </p:nvCxnSpPr>
        <p:spPr>
          <a:xfrm>
            <a:off x="3355372" y="2360724"/>
            <a:ext cx="2738056" cy="0"/>
          </a:xfrm>
          <a:prstGeom prst="line">
            <a:avLst/>
          </a:prstGeom>
          <a:noFill/>
          <a:ln w="25400" cap="flat">
            <a:solidFill>
              <a:srgbClr val="194699"/>
            </a:solidFill>
            <a:prstDash val="dash"/>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692686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Recap : Method </a:t>
            </a:r>
            <a:r>
              <a:rPr lang="en-IE" b="1" dirty="0">
                <a:solidFill>
                  <a:srgbClr val="0368FF"/>
                </a:solidFill>
              </a:rPr>
              <a:t>signature</a:t>
            </a:r>
          </a:p>
        </p:txBody>
      </p:sp>
      <p:sp>
        <p:nvSpPr>
          <p:cNvPr id="4" name="Rectangle 3"/>
          <p:cNvSpPr/>
          <p:nvPr/>
        </p:nvSpPr>
        <p:spPr>
          <a:xfrm>
            <a:off x="2582287" y="2704903"/>
            <a:ext cx="3873371" cy="7848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IE" sz="4500" dirty="0"/>
              <a:t>void setup() </a:t>
            </a:r>
          </a:p>
        </p:txBody>
      </p:sp>
      <p:sp>
        <p:nvSpPr>
          <p:cNvPr id="5" name="TextBox 4"/>
          <p:cNvSpPr txBox="1"/>
          <p:nvPr/>
        </p:nvSpPr>
        <p:spPr>
          <a:xfrm>
            <a:off x="1958894" y="1314515"/>
            <a:ext cx="150536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E" sz="2100" dirty="0"/>
              <a:t>Return type</a:t>
            </a:r>
          </a:p>
        </p:txBody>
      </p:sp>
      <p:sp>
        <p:nvSpPr>
          <p:cNvPr id="6" name="TextBox 5"/>
          <p:cNvSpPr txBox="1"/>
          <p:nvPr/>
        </p:nvSpPr>
        <p:spPr>
          <a:xfrm>
            <a:off x="3777596" y="1298302"/>
            <a:ext cx="1757363"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100" dirty="0"/>
              <a:t>Method name</a:t>
            </a:r>
          </a:p>
        </p:txBody>
      </p:sp>
      <p:sp>
        <p:nvSpPr>
          <p:cNvPr id="7" name="Left Bracket 6"/>
          <p:cNvSpPr/>
          <p:nvPr/>
        </p:nvSpPr>
        <p:spPr>
          <a:xfrm rot="5400000" flipV="1">
            <a:off x="3421430" y="2066066"/>
            <a:ext cx="155985" cy="1121689"/>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cxnSp>
        <p:nvCxnSpPr>
          <p:cNvPr id="10" name="Straight Arrow Connector 9"/>
          <p:cNvCxnSpPr>
            <a:cxnSpLocks/>
            <a:stCxn id="5" idx="2"/>
          </p:cNvCxnSpPr>
          <p:nvPr/>
        </p:nvCxnSpPr>
        <p:spPr>
          <a:xfrm>
            <a:off x="2711575" y="2053179"/>
            <a:ext cx="666633" cy="479526"/>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rot="5400000" flipV="1">
            <a:off x="4806884" y="1929988"/>
            <a:ext cx="155987" cy="1393847"/>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cxnSp>
        <p:nvCxnSpPr>
          <p:cNvPr id="19" name="Straight Arrow Connector 18"/>
          <p:cNvCxnSpPr>
            <a:cxnSpLocks/>
            <a:stCxn id="6" idx="2"/>
            <a:endCxn id="13" idx="1"/>
          </p:cNvCxnSpPr>
          <p:nvPr/>
        </p:nvCxnSpPr>
        <p:spPr>
          <a:xfrm>
            <a:off x="4656278" y="2036966"/>
            <a:ext cx="228600" cy="511952"/>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834690" y="1314514"/>
            <a:ext cx="1425646"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100" dirty="0"/>
              <a:t>Parameter list</a:t>
            </a:r>
          </a:p>
        </p:txBody>
      </p:sp>
      <p:sp>
        <p:nvSpPr>
          <p:cNvPr id="24" name="Left Bracket 23"/>
          <p:cNvSpPr/>
          <p:nvPr/>
        </p:nvSpPr>
        <p:spPr>
          <a:xfrm rot="5400000" flipV="1">
            <a:off x="5769296" y="2442528"/>
            <a:ext cx="155988" cy="368765"/>
          </a:xfrm>
          <a:prstGeom prst="leftBracket">
            <a:avLst/>
          </a:prstGeom>
          <a:ln w="571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366737" rtl="0"/>
            <a:endParaRPr lang="en-IE" sz="1688"/>
          </a:p>
        </p:txBody>
      </p:sp>
      <p:cxnSp>
        <p:nvCxnSpPr>
          <p:cNvPr id="25" name="Straight Arrow Connector 24"/>
          <p:cNvCxnSpPr>
            <a:cxnSpLocks/>
            <a:stCxn id="23" idx="2"/>
          </p:cNvCxnSpPr>
          <p:nvPr/>
        </p:nvCxnSpPr>
        <p:spPr>
          <a:xfrm flipH="1">
            <a:off x="5834689" y="2053178"/>
            <a:ext cx="712824" cy="447101"/>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6D8E1305-B306-8753-6CF9-44939DD56EC8}"/>
              </a:ext>
            </a:extLst>
          </p:cNvPr>
          <p:cNvSpPr>
            <a:spLocks noGrp="1"/>
          </p:cNvSpPr>
          <p:nvPr>
            <p:ph type="ftr" sz="quarter" idx="3"/>
          </p:nvPr>
        </p:nvSpPr>
        <p:spPr/>
        <p:txBody>
          <a:bodyPr/>
          <a:lstStyle/>
          <a:p>
            <a:r>
              <a:rPr lang="en-IE"/>
              <a:t>https://processing.org</a:t>
            </a:r>
            <a:endParaRPr lang="en-IE" dirty="0"/>
          </a:p>
        </p:txBody>
      </p:sp>
      <p:sp>
        <p:nvSpPr>
          <p:cNvPr id="8" name="Slide Number Placeholder 7">
            <a:extLst>
              <a:ext uri="{FF2B5EF4-FFF2-40B4-BE49-F238E27FC236}">
                <a16:creationId xmlns:a16="http://schemas.microsoft.com/office/drawing/2014/main" id="{60D84D4E-0423-A257-B5ED-12FFF6B99849}"/>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Tree>
    <p:extLst>
      <p:ext uri="{BB962C8B-B14F-4D97-AF65-F5344CB8AC3E}">
        <p14:creationId xmlns:p14="http://schemas.microsoft.com/office/powerpoint/2010/main" val="1602819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Recap : Return Types</a:t>
            </a:r>
          </a:p>
        </p:txBody>
      </p:sp>
      <p:sp>
        <p:nvSpPr>
          <p:cNvPr id="3" name="Content Placeholder 2"/>
          <p:cNvSpPr>
            <a:spLocks noGrp="1"/>
          </p:cNvSpPr>
          <p:nvPr>
            <p:ph idx="1"/>
          </p:nvPr>
        </p:nvSpPr>
        <p:spPr>
          <a:xfrm>
            <a:off x="395536" y="933264"/>
            <a:ext cx="6206432" cy="3812471"/>
          </a:xfrm>
        </p:spPr>
        <p:txBody>
          <a:bodyPr>
            <a:normAutofit fontScale="92500" lnSpcReduction="10000"/>
          </a:bodyPr>
          <a:lstStyle/>
          <a:p>
            <a:r>
              <a:rPr lang="en-IE" dirty="0"/>
              <a:t>Methods can </a:t>
            </a:r>
            <a:r>
              <a:rPr lang="en-IE" b="1" dirty="0"/>
              <a:t>return information</a:t>
            </a:r>
            <a:r>
              <a:rPr lang="en-IE" dirty="0"/>
              <a:t>. </a:t>
            </a:r>
          </a:p>
          <a:p>
            <a:r>
              <a:rPr lang="en-IE" dirty="0"/>
              <a:t>The </a:t>
            </a:r>
            <a:r>
              <a:rPr lang="en-IE" dirty="0">
                <a:solidFill>
                  <a:srgbClr val="FF0000"/>
                </a:solidFill>
              </a:rPr>
              <a:t>void</a:t>
            </a:r>
            <a:r>
              <a:rPr lang="en-IE" dirty="0"/>
              <a:t> keyword means that </a:t>
            </a:r>
            <a:r>
              <a:rPr lang="en-IE" b="1" dirty="0"/>
              <a:t>nothing</a:t>
            </a:r>
            <a:r>
              <a:rPr lang="en-IE" dirty="0"/>
              <a:t> is returned from the method.</a:t>
            </a:r>
          </a:p>
          <a:p>
            <a:r>
              <a:rPr lang="en-IE" dirty="0"/>
              <a:t>When a </a:t>
            </a:r>
            <a:r>
              <a:rPr lang="en-IE" b="1" dirty="0"/>
              <a:t>data type </a:t>
            </a:r>
            <a:r>
              <a:rPr lang="en-IE" dirty="0"/>
              <a:t>(e.g. </a:t>
            </a:r>
            <a:r>
              <a:rPr lang="en-IE" dirty="0" err="1">
                <a:solidFill>
                  <a:srgbClr val="FF0000"/>
                </a:solidFill>
              </a:rPr>
              <a:t>int</a:t>
            </a:r>
            <a:r>
              <a:rPr lang="en-IE" dirty="0"/>
              <a:t>) appears before the method name, this means that something is returned from the method.</a:t>
            </a:r>
          </a:p>
          <a:p>
            <a:r>
              <a:rPr lang="en-IE" dirty="0"/>
              <a:t>Within the body of the method, you use the </a:t>
            </a:r>
            <a:r>
              <a:rPr lang="en-IE" b="1" dirty="0">
                <a:solidFill>
                  <a:srgbClr val="FF0000"/>
                </a:solidFill>
              </a:rPr>
              <a:t>return</a:t>
            </a:r>
            <a:r>
              <a:rPr lang="en-IE" dirty="0">
                <a:solidFill>
                  <a:srgbClr val="FF0000"/>
                </a:solidFill>
              </a:rPr>
              <a:t> </a:t>
            </a:r>
            <a:r>
              <a:rPr lang="en-IE" dirty="0"/>
              <a:t>statement to return the value.</a:t>
            </a:r>
          </a:p>
          <a:p>
            <a:r>
              <a:rPr lang="en-IE" dirty="0"/>
              <a:t>You can </a:t>
            </a:r>
            <a:r>
              <a:rPr lang="en-IE" b="1" dirty="0"/>
              <a:t>only have one return type per method</a:t>
            </a:r>
            <a:r>
              <a:rPr lang="en-IE" dirty="0"/>
              <a:t>.</a:t>
            </a:r>
          </a:p>
          <a:p>
            <a:r>
              <a:rPr lang="en-IE" dirty="0"/>
              <a:t>Methods can return any type of data e.g. </a:t>
            </a:r>
            <a:r>
              <a:rPr lang="en-IE" dirty="0" err="1"/>
              <a:t>boolean</a:t>
            </a:r>
            <a:r>
              <a:rPr lang="en-IE" dirty="0"/>
              <a:t>, byte, char, </a:t>
            </a:r>
            <a:r>
              <a:rPr lang="en-IE" dirty="0" err="1"/>
              <a:t>int</a:t>
            </a:r>
            <a:r>
              <a:rPr lang="en-IE" dirty="0"/>
              <a:t>, float, String, etc.</a:t>
            </a:r>
          </a:p>
          <a:p>
            <a:endParaRPr lang="en-IE" dirty="0"/>
          </a:p>
          <a:p>
            <a:endParaRPr lang="en-IE" dirty="0"/>
          </a:p>
          <a:p>
            <a:endParaRPr lang="en-IE" dirty="0"/>
          </a:p>
          <a:p>
            <a:endParaRPr lang="en-IE" dirty="0"/>
          </a:p>
          <a:p>
            <a:endParaRPr lang="en-IE" dirty="0"/>
          </a:p>
          <a:p>
            <a:endParaRPr lang="en-IE" dirty="0"/>
          </a:p>
        </p:txBody>
      </p:sp>
      <p:pic>
        <p:nvPicPr>
          <p:cNvPr id="4" name="Picture 2">
            <a:extLst>
              <a:ext uri="{FF2B5EF4-FFF2-40B4-BE49-F238E27FC236}">
                <a16:creationId xmlns:a16="http://schemas.microsoft.com/office/drawing/2014/main" id="{04E4A4D5-4C83-7AEA-7298-D11EF3D2E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951" b="4951"/>
          <a:stretch/>
        </p:blipFill>
        <p:spPr bwMode="auto">
          <a:xfrm>
            <a:off x="5860832" y="171450"/>
            <a:ext cx="2597369" cy="1118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Donut 4">
            <a:extLst>
              <a:ext uri="{FF2B5EF4-FFF2-40B4-BE49-F238E27FC236}">
                <a16:creationId xmlns:a16="http://schemas.microsoft.com/office/drawing/2014/main" id="{23723442-6D9E-F4BA-A94C-44D1A2F571E1}"/>
              </a:ext>
            </a:extLst>
          </p:cNvPr>
          <p:cNvSpPr/>
          <p:nvPr/>
        </p:nvSpPr>
        <p:spPr>
          <a:xfrm>
            <a:off x="5684644" y="87828"/>
            <a:ext cx="1164212" cy="570540"/>
          </a:xfrm>
          <a:prstGeom prst="donut">
            <a:avLst>
              <a:gd name="adj" fmla="val 737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GB" sz="1688">
              <a:solidFill>
                <a:schemeClr val="tx1"/>
              </a:solidFill>
            </a:endParaRPr>
          </a:p>
        </p:txBody>
      </p:sp>
      <p:sp>
        <p:nvSpPr>
          <p:cNvPr id="7" name="Footer Placeholder 6">
            <a:extLst>
              <a:ext uri="{FF2B5EF4-FFF2-40B4-BE49-F238E27FC236}">
                <a16:creationId xmlns:a16="http://schemas.microsoft.com/office/drawing/2014/main" id="{45F9A30A-A6AA-367B-97BD-7EE88C73792C}"/>
              </a:ext>
            </a:extLst>
          </p:cNvPr>
          <p:cNvSpPr>
            <a:spLocks noGrp="1"/>
          </p:cNvSpPr>
          <p:nvPr>
            <p:ph type="ftr" sz="quarter" idx="3"/>
          </p:nvPr>
        </p:nvSpPr>
        <p:spPr/>
        <p:txBody>
          <a:bodyPr/>
          <a:lstStyle/>
          <a:p>
            <a:r>
              <a:rPr lang="en-IE"/>
              <a:t>https://processing.org</a:t>
            </a:r>
            <a:endParaRPr lang="en-IE" dirty="0"/>
          </a:p>
        </p:txBody>
      </p:sp>
      <p:sp>
        <p:nvSpPr>
          <p:cNvPr id="8" name="Slide Number Placeholder 7">
            <a:extLst>
              <a:ext uri="{FF2B5EF4-FFF2-40B4-BE49-F238E27FC236}">
                <a16:creationId xmlns:a16="http://schemas.microsoft.com/office/drawing/2014/main" id="{0FCDB5D0-0969-0042-5DE8-45C3EB0DABB0}"/>
              </a:ext>
            </a:extLst>
          </p:cNvPr>
          <p:cNvSpPr>
            <a:spLocks noGrp="1"/>
          </p:cNvSpPr>
          <p:nvPr>
            <p:ph type="sldNum" sz="quarter" idx="2"/>
          </p:nvPr>
        </p:nvSpPr>
        <p:spPr/>
        <p:txBody>
          <a:bodyPr/>
          <a:lstStyle/>
          <a:p>
            <a:pPr lvl="0"/>
            <a:fld id="{86CB4B4D-7CA3-9044-876B-883B54F8677D}" type="slidenum">
              <a:rPr lang="en-IE" smtClean="0"/>
              <a:t>8</a:t>
            </a:fld>
            <a:endParaRPr lang="en-IE" dirty="0"/>
          </a:p>
        </p:txBody>
      </p:sp>
    </p:spTree>
    <p:extLst>
      <p:ext uri="{BB962C8B-B14F-4D97-AF65-F5344CB8AC3E}">
        <p14:creationId xmlns:p14="http://schemas.microsoft.com/office/powerpoint/2010/main" val="1097709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686" y="1021356"/>
            <a:ext cx="3829050" cy="2743200"/>
          </a:xfrm>
        </p:spPr>
        <p:style>
          <a:lnRef idx="1">
            <a:schemeClr val="accent6"/>
          </a:lnRef>
          <a:fillRef idx="2">
            <a:schemeClr val="accent6"/>
          </a:fillRef>
          <a:effectRef idx="1">
            <a:schemeClr val="accent6"/>
          </a:effectRef>
          <a:fontRef idx="minor">
            <a:schemeClr val="dk1"/>
          </a:fontRef>
        </p:style>
        <p:txBody>
          <a:bodyPr>
            <a:noAutofit/>
          </a:bodyPr>
          <a:lstStyle/>
          <a:p>
            <a:pPr marL="0" indent="0">
              <a:buNone/>
            </a:pPr>
            <a:r>
              <a:rPr lang="en-IE" sz="2100" dirty="0" err="1"/>
              <a:t>int</a:t>
            </a:r>
            <a:r>
              <a:rPr lang="en-IE" sz="2100" dirty="0"/>
              <a:t> </a:t>
            </a:r>
            <a:r>
              <a:rPr lang="en-IE" sz="2100" dirty="0" err="1"/>
              <a:t>val</a:t>
            </a:r>
            <a:r>
              <a:rPr lang="en-IE" sz="2100" dirty="0"/>
              <a:t> = 30; </a:t>
            </a:r>
          </a:p>
          <a:p>
            <a:pPr marL="0" indent="0">
              <a:buNone/>
            </a:pPr>
            <a:endParaRPr lang="en-IE" sz="2100" dirty="0"/>
          </a:p>
          <a:p>
            <a:pPr marL="0" indent="0">
              <a:buNone/>
            </a:pPr>
            <a:r>
              <a:rPr lang="en-IE" sz="2100" dirty="0"/>
              <a:t>void draw() </a:t>
            </a:r>
          </a:p>
          <a:p>
            <a:pPr marL="0" indent="0">
              <a:buNone/>
            </a:pPr>
            <a:r>
              <a:rPr lang="en-IE" sz="2100" dirty="0"/>
              <a:t>{ </a:t>
            </a:r>
          </a:p>
          <a:p>
            <a:pPr marL="0" indent="0">
              <a:buNone/>
            </a:pPr>
            <a:r>
              <a:rPr lang="en-IE" sz="2100" dirty="0"/>
              <a:t>     </a:t>
            </a:r>
            <a:r>
              <a:rPr lang="en-IE" sz="2100" dirty="0" err="1"/>
              <a:t>int</a:t>
            </a:r>
            <a:r>
              <a:rPr lang="en-IE" sz="2100" dirty="0"/>
              <a:t> </a:t>
            </a:r>
            <a:r>
              <a:rPr lang="en-IE" sz="2100" b="1" dirty="0"/>
              <a:t>result = </a:t>
            </a:r>
            <a:r>
              <a:rPr lang="en-IE" sz="2100" b="1" dirty="0" err="1"/>
              <a:t>timestwo</a:t>
            </a:r>
            <a:r>
              <a:rPr lang="en-IE" sz="2100" b="1" dirty="0"/>
              <a:t>(</a:t>
            </a:r>
            <a:r>
              <a:rPr lang="en-IE" sz="2100" b="1" dirty="0" err="1"/>
              <a:t>val</a:t>
            </a:r>
            <a:r>
              <a:rPr lang="en-IE" sz="2100" b="1" dirty="0"/>
              <a:t>);</a:t>
            </a:r>
            <a:r>
              <a:rPr lang="en-IE" sz="2100" dirty="0"/>
              <a:t> </a:t>
            </a:r>
          </a:p>
          <a:p>
            <a:pPr marL="0" indent="0">
              <a:buNone/>
            </a:pPr>
            <a:r>
              <a:rPr lang="en-IE" sz="2100" dirty="0"/>
              <a:t>     </a:t>
            </a:r>
            <a:r>
              <a:rPr lang="en-IE" sz="2100" dirty="0" err="1"/>
              <a:t>println</a:t>
            </a:r>
            <a:r>
              <a:rPr lang="en-IE" sz="2100" dirty="0"/>
              <a:t>(result); </a:t>
            </a:r>
          </a:p>
          <a:p>
            <a:pPr marL="0" indent="0">
              <a:buNone/>
            </a:pPr>
            <a:r>
              <a:rPr lang="en-IE" sz="2100" dirty="0"/>
              <a:t>} </a:t>
            </a:r>
          </a:p>
        </p:txBody>
      </p:sp>
      <p:sp>
        <p:nvSpPr>
          <p:cNvPr id="29" name="Rectangle 28"/>
          <p:cNvSpPr/>
          <p:nvPr/>
        </p:nvSpPr>
        <p:spPr>
          <a:xfrm>
            <a:off x="4857694" y="1499487"/>
            <a:ext cx="3433570" cy="17081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IE" sz="2100" b="1" dirty="0" err="1">
                <a:solidFill>
                  <a:srgbClr val="FF0000"/>
                </a:solidFill>
              </a:rPr>
              <a:t>int</a:t>
            </a:r>
            <a:r>
              <a:rPr lang="en-IE" sz="2100" dirty="0">
                <a:solidFill>
                  <a:srgbClr val="FF0000"/>
                </a:solidFill>
              </a:rPr>
              <a:t> </a:t>
            </a:r>
            <a:r>
              <a:rPr lang="en-IE" sz="2100" dirty="0" err="1"/>
              <a:t>timestwo</a:t>
            </a:r>
            <a:r>
              <a:rPr lang="en-IE" sz="2100" dirty="0"/>
              <a:t>(</a:t>
            </a:r>
            <a:r>
              <a:rPr lang="en-IE" sz="2100" dirty="0" err="1"/>
              <a:t>int</a:t>
            </a:r>
            <a:r>
              <a:rPr lang="en-IE" sz="2100" dirty="0"/>
              <a:t> number) </a:t>
            </a:r>
          </a:p>
          <a:p>
            <a:pPr algn="l"/>
            <a:r>
              <a:rPr lang="en-IE" sz="2100" dirty="0"/>
              <a:t>{ </a:t>
            </a:r>
          </a:p>
          <a:p>
            <a:pPr algn="l"/>
            <a:r>
              <a:rPr lang="en-IE" sz="2100" dirty="0"/>
              <a:t>    number = number * 2; </a:t>
            </a:r>
          </a:p>
          <a:p>
            <a:pPr algn="l"/>
            <a:r>
              <a:rPr lang="en-IE" sz="2100" dirty="0"/>
              <a:t>    </a:t>
            </a:r>
            <a:r>
              <a:rPr lang="en-IE" sz="2100" dirty="0">
                <a:solidFill>
                  <a:schemeClr val="tx1"/>
                </a:solidFill>
              </a:rPr>
              <a:t>return </a:t>
            </a:r>
            <a:r>
              <a:rPr lang="en-IE" sz="2100" dirty="0"/>
              <a:t>number; </a:t>
            </a:r>
          </a:p>
          <a:p>
            <a:pPr algn="l"/>
            <a:r>
              <a:rPr lang="en-IE" sz="2100" dirty="0"/>
              <a:t>} </a:t>
            </a:r>
          </a:p>
        </p:txBody>
      </p:sp>
      <p:sp>
        <p:nvSpPr>
          <p:cNvPr id="30" name="Rectangle 29"/>
          <p:cNvSpPr/>
          <p:nvPr/>
        </p:nvSpPr>
        <p:spPr>
          <a:xfrm>
            <a:off x="2585350" y="3824341"/>
            <a:ext cx="5299004" cy="738664"/>
          </a:xfrm>
          <a:prstGeom prst="rect">
            <a:avLst/>
          </a:prstGeom>
        </p:spPr>
        <p:txBody>
          <a:bodyPr wrap="square">
            <a:spAutoFit/>
          </a:bodyPr>
          <a:lstStyle/>
          <a:p>
            <a:pPr algn="l"/>
            <a:r>
              <a:rPr lang="en-IE" sz="2100" dirty="0"/>
              <a:t>// The red </a:t>
            </a:r>
            <a:r>
              <a:rPr lang="en-IE" sz="2100" b="1" dirty="0" err="1">
                <a:solidFill>
                  <a:srgbClr val="FF0000"/>
                </a:solidFill>
              </a:rPr>
              <a:t>int</a:t>
            </a:r>
            <a:r>
              <a:rPr lang="en-IE" sz="2100" dirty="0"/>
              <a:t> in the function declaration </a:t>
            </a:r>
          </a:p>
          <a:p>
            <a:pPr algn="l"/>
            <a:r>
              <a:rPr lang="en-IE" sz="2100" dirty="0"/>
              <a:t>// specifies the type of data to be returned. </a:t>
            </a:r>
          </a:p>
        </p:txBody>
      </p:sp>
      <p:sp>
        <p:nvSpPr>
          <p:cNvPr id="31" name="Rectangle 30"/>
          <p:cNvSpPr/>
          <p:nvPr/>
        </p:nvSpPr>
        <p:spPr>
          <a:xfrm>
            <a:off x="356855" y="4543802"/>
            <a:ext cx="4467890" cy="352084"/>
          </a:xfrm>
          <a:prstGeom prst="rect">
            <a:avLst/>
          </a:prstGeom>
        </p:spPr>
        <p:txBody>
          <a:bodyPr wrap="none">
            <a:spAutoFit/>
          </a:bodyPr>
          <a:lstStyle/>
          <a:p>
            <a:r>
              <a:rPr lang="en-IE" sz="1688" dirty="0">
                <a:hlinkClick r:id="rId3"/>
              </a:rPr>
              <a:t>https://processing.org/reference/return.html</a:t>
            </a:r>
            <a:r>
              <a:rPr lang="en-IE" sz="1688" dirty="0"/>
              <a:t> </a:t>
            </a:r>
          </a:p>
        </p:txBody>
      </p:sp>
      <p:cxnSp>
        <p:nvCxnSpPr>
          <p:cNvPr id="8" name="Straight Arrow Connector 7">
            <a:extLst>
              <a:ext uri="{FF2B5EF4-FFF2-40B4-BE49-F238E27FC236}">
                <a16:creationId xmlns:a16="http://schemas.microsoft.com/office/drawing/2014/main" id="{97C14B8D-6D26-438C-8FB8-194DDAA6753D}"/>
              </a:ext>
            </a:extLst>
          </p:cNvPr>
          <p:cNvCxnSpPr>
            <a:cxnSpLocks/>
          </p:cNvCxnSpPr>
          <p:nvPr/>
        </p:nvCxnSpPr>
        <p:spPr>
          <a:xfrm flipV="1">
            <a:off x="3145536" y="1705089"/>
            <a:ext cx="1783080" cy="86666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D23C4CC-06CE-8428-A836-5ED214C50373}"/>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41EED2BB-B3D5-2A74-35E7-CF79AF69A029}"/>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pic>
        <p:nvPicPr>
          <p:cNvPr id="10" name="Picture 2">
            <a:extLst>
              <a:ext uri="{FF2B5EF4-FFF2-40B4-BE49-F238E27FC236}">
                <a16:creationId xmlns:a16="http://schemas.microsoft.com/office/drawing/2014/main" id="{03F5D2E6-84F7-09E0-221A-32C023596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951" b="4951"/>
          <a:stretch/>
        </p:blipFill>
        <p:spPr bwMode="auto">
          <a:xfrm>
            <a:off x="5860832" y="171450"/>
            <a:ext cx="2597369" cy="111807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Donut 4">
            <a:extLst>
              <a:ext uri="{FF2B5EF4-FFF2-40B4-BE49-F238E27FC236}">
                <a16:creationId xmlns:a16="http://schemas.microsoft.com/office/drawing/2014/main" id="{72822473-5475-A03E-297B-DC0FFA7C2D3C}"/>
              </a:ext>
            </a:extLst>
          </p:cNvPr>
          <p:cNvSpPr/>
          <p:nvPr/>
        </p:nvSpPr>
        <p:spPr>
          <a:xfrm>
            <a:off x="5684644" y="87828"/>
            <a:ext cx="1164212" cy="570540"/>
          </a:xfrm>
          <a:prstGeom prst="donut">
            <a:avLst>
              <a:gd name="adj" fmla="val 7374"/>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6737" rtl="0"/>
            <a:endParaRPr lang="en-GB" sz="1688">
              <a:solidFill>
                <a:schemeClr val="tx1"/>
              </a:solidFill>
            </a:endParaRPr>
          </a:p>
        </p:txBody>
      </p:sp>
      <p:sp>
        <p:nvSpPr>
          <p:cNvPr id="7" name="Title 1">
            <a:extLst>
              <a:ext uri="{FF2B5EF4-FFF2-40B4-BE49-F238E27FC236}">
                <a16:creationId xmlns:a16="http://schemas.microsoft.com/office/drawing/2014/main" id="{5EF6A553-CAF2-C4A5-4ACF-56ED0261CB7D}"/>
              </a:ext>
            </a:extLst>
          </p:cNvPr>
          <p:cNvSpPr>
            <a:spLocks noGrp="1"/>
          </p:cNvSpPr>
          <p:nvPr>
            <p:ph type="title"/>
          </p:nvPr>
        </p:nvSpPr>
        <p:spPr>
          <a:xfrm>
            <a:off x="395536" y="0"/>
            <a:ext cx="7772401" cy="761815"/>
          </a:xfrm>
        </p:spPr>
        <p:txBody>
          <a:bodyPr>
            <a:normAutofit/>
          </a:bodyPr>
          <a:lstStyle/>
          <a:p>
            <a:r>
              <a:rPr lang="en-IE" dirty="0"/>
              <a:t>Recap : Return Types</a:t>
            </a:r>
          </a:p>
        </p:txBody>
      </p:sp>
    </p:spTree>
    <p:extLst>
      <p:ext uri="{BB962C8B-B14F-4D97-AF65-F5344CB8AC3E}">
        <p14:creationId xmlns:p14="http://schemas.microsoft.com/office/powerpoint/2010/main" val="39591993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par>
                          <p:cTn id="13" fill="hold">
                            <p:stCondLst>
                              <p:cond delay="0"/>
                            </p:stCondLst>
                            <p:childTnLst>
                              <p:par>
                                <p:cTn id="14" presetID="21" presetClass="entr" presetSubtype="1"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11"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12554</TotalTime>
  <Words>1147</Words>
  <Application>Microsoft Macintosh PowerPoint</Application>
  <PresentationFormat>On-screen Show (16:9)</PresentationFormat>
  <Paragraphs>251</Paragraphs>
  <Slides>27</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Avenir</vt:lpstr>
      <vt:lpstr>Calibri</vt:lpstr>
      <vt:lpstr>Helvetica</vt:lpstr>
      <vt:lpstr>Helvetica Light</vt:lpstr>
      <vt:lpstr>Helvetica Neue</vt:lpstr>
      <vt:lpstr>Helvetica Neue Light</vt:lpstr>
      <vt:lpstr>Helvetica Neue UltraLight</vt:lpstr>
      <vt:lpstr>Monaco</vt:lpstr>
      <vt:lpstr>Wingdings</vt:lpstr>
      <vt:lpstr>White</vt:lpstr>
      <vt:lpstr>Programming Fundamentals 1</vt:lpstr>
      <vt:lpstr>PowerPoint Presentation</vt:lpstr>
      <vt:lpstr>Agenda</vt:lpstr>
      <vt:lpstr>Recap : Method Terminology</vt:lpstr>
      <vt:lpstr>Recap: Methods in Processing</vt:lpstr>
      <vt:lpstr>Recap : Method terminology</vt:lpstr>
      <vt:lpstr>Recap : Method signature</vt:lpstr>
      <vt:lpstr>Recap : Return Types</vt:lpstr>
      <vt:lpstr>Recap : Return Types</vt:lpstr>
      <vt:lpstr>Recap : Method name</vt:lpstr>
      <vt:lpstr>Recap : Parameter list</vt:lpstr>
      <vt:lpstr>Recap : Parameter list</vt:lpstr>
      <vt:lpstr>Writing your own Methods</vt:lpstr>
      <vt:lpstr>Writing methods with NO parameters</vt:lpstr>
      <vt:lpstr>Processing Example 5.2</vt:lpstr>
      <vt:lpstr>Writing methods with parameters</vt:lpstr>
      <vt:lpstr>Processing Example 5.3</vt:lpstr>
      <vt:lpstr>Writing methods with parameters</vt:lpstr>
      <vt:lpstr>Processing Example 5.4</vt:lpstr>
      <vt:lpstr>Writing methods with parameters</vt:lpstr>
      <vt:lpstr>Processing  Example 5.5</vt:lpstr>
      <vt:lpstr>Writing methods that return data</vt:lpstr>
      <vt:lpstr>Processing Example 5.6</vt:lpstr>
      <vt:lpstr>Summary</vt:lpstr>
      <vt:lpstr>Questions?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158</cp:revision>
  <dcterms:created xsi:type="dcterms:W3CDTF">2019-01-29T16:40:14Z</dcterms:created>
  <dcterms:modified xsi:type="dcterms:W3CDTF">2023-10-07T06:50:09Z</dcterms:modified>
</cp:coreProperties>
</file>