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857B-FB4A-4C40-80DA-E2E94A37ADFB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089E-BC97-47FA-A91A-D13B493513B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857B-FB4A-4C40-80DA-E2E94A37ADFB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089E-BC97-47FA-A91A-D13B493513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857B-FB4A-4C40-80DA-E2E94A37ADFB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089E-BC97-47FA-A91A-D13B493513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857B-FB4A-4C40-80DA-E2E94A37ADFB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089E-BC97-47FA-A91A-D13B493513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857B-FB4A-4C40-80DA-E2E94A37ADFB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089E-BC97-47FA-A91A-D13B493513B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857B-FB4A-4C40-80DA-E2E94A37ADFB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089E-BC97-47FA-A91A-D13B493513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857B-FB4A-4C40-80DA-E2E94A37ADFB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089E-BC97-47FA-A91A-D13B493513B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857B-FB4A-4C40-80DA-E2E94A37ADFB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089E-BC97-47FA-A91A-D13B493513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857B-FB4A-4C40-80DA-E2E94A37ADFB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089E-BC97-47FA-A91A-D13B493513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857B-FB4A-4C40-80DA-E2E94A37ADFB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089E-BC97-47FA-A91A-D13B493513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857B-FB4A-4C40-80DA-E2E94A37ADFB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089E-BC97-47FA-A91A-D13B493513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0C3857B-FB4A-4C40-80DA-E2E94A37ADFB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C98089E-BC97-47FA-A91A-D13B493513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ludobenistant/hr-analyti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CP1: Employee Turnover DATA Analysis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Milestone Report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251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/>
          <a:lstStyle/>
          <a:p>
            <a:r>
              <a:rPr lang="en-US" dirty="0" smtClean="0"/>
              <a:t>Satisfaction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6291"/>
            <a:ext cx="8229600" cy="914400"/>
          </a:xfrm>
        </p:spPr>
        <p:txBody>
          <a:bodyPr>
            <a:noAutofit/>
          </a:bodyPr>
          <a:lstStyle/>
          <a:p>
            <a:r>
              <a:rPr lang="en-US" sz="2000" dirty="0" smtClean="0"/>
              <a:t>Employees that left are either less satisfied or highly satisfied</a:t>
            </a:r>
          </a:p>
          <a:p>
            <a:r>
              <a:rPr lang="en-US" sz="2000" dirty="0" smtClean="0"/>
              <a:t>There are very few employees among the ones that stayed that are less satisfied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22592"/>
            <a:ext cx="7500938" cy="4259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9105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Performance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71800"/>
            <a:ext cx="8229600" cy="3051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96291"/>
            <a:ext cx="8229600" cy="1094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Employees </a:t>
            </a:r>
            <a:r>
              <a:rPr lang="en-US" sz="2000" dirty="0"/>
              <a:t>that left worked too few or too many hours</a:t>
            </a:r>
          </a:p>
          <a:p>
            <a:r>
              <a:rPr lang="en-US" sz="2000" dirty="0" smtClean="0"/>
              <a:t>Employees </a:t>
            </a:r>
            <a:r>
              <a:rPr lang="en-US" sz="2000" dirty="0"/>
              <a:t>that stayed are evenly distributed across a wide range of average hours worked</a:t>
            </a:r>
          </a:p>
        </p:txBody>
      </p:sp>
    </p:spTree>
    <p:extLst>
      <p:ext uri="{BB962C8B-B14F-4D97-AF65-F5344CB8AC3E}">
        <p14:creationId xmlns:p14="http://schemas.microsoft.com/office/powerpoint/2010/main" val="2460420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Employees </a:t>
            </a:r>
            <a:r>
              <a:rPr lang="en-US" sz="2000" dirty="0"/>
              <a:t>that left worked on too less or too many projects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9800"/>
            <a:ext cx="7506883" cy="3911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5409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Accidents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52800"/>
            <a:ext cx="8229600" cy="2346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Employees that left had fewer accidents compared to the ones that stayed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6291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Inferential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sed Chi-squared test to determine if the differences in groups were statistically significant</a:t>
            </a:r>
          </a:p>
          <a:p>
            <a:r>
              <a:rPr lang="en-US" dirty="0" smtClean="0"/>
              <a:t>Consequently ran pair-wise chi squared tests to understand if there were any groups where the differences were significantly higher</a:t>
            </a:r>
          </a:p>
          <a:p>
            <a:r>
              <a:rPr lang="en-US" dirty="0" smtClean="0"/>
              <a:t>All tests confirmed the inferences drawn from visual 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dirty="0" smtClean="0"/>
              <a:t>About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220200" cy="4876800"/>
          </a:xfrm>
        </p:spPr>
        <p:txBody>
          <a:bodyPr>
            <a:noAutofit/>
          </a:bodyPr>
          <a:lstStyle/>
          <a:p>
            <a:r>
              <a:rPr lang="en-US" sz="2000" dirty="0" smtClean="0"/>
              <a:t>Simulated employee data of a large company facing problem of high turnover </a:t>
            </a:r>
          </a:p>
          <a:p>
            <a:r>
              <a:rPr lang="en-US" sz="2000" dirty="0" smtClean="0"/>
              <a:t>14999 samples </a:t>
            </a:r>
            <a:r>
              <a:rPr lang="en-US" sz="2000" dirty="0"/>
              <a:t>of </a:t>
            </a:r>
            <a:r>
              <a:rPr lang="en-US" sz="2000" dirty="0" smtClean="0"/>
              <a:t>employees classified </a:t>
            </a:r>
            <a:r>
              <a:rPr lang="en-US" sz="2000" dirty="0"/>
              <a:t>into </a:t>
            </a:r>
            <a:r>
              <a:rPr lang="en-US" sz="2000" dirty="0" smtClean="0"/>
              <a:t>two categories: Left and Stayed</a:t>
            </a:r>
            <a:endParaRPr lang="en-US" sz="2000" dirty="0" smtClean="0"/>
          </a:p>
          <a:p>
            <a:r>
              <a:rPr lang="en-US" sz="2000" dirty="0" smtClean="0"/>
              <a:t>Other columns</a:t>
            </a:r>
            <a:endParaRPr lang="en-US" sz="2000" dirty="0" smtClean="0"/>
          </a:p>
          <a:p>
            <a:pPr lvl="1"/>
            <a:r>
              <a:rPr lang="en-US" dirty="0"/>
              <a:t>Salary</a:t>
            </a:r>
          </a:p>
          <a:p>
            <a:pPr lvl="1"/>
            <a:r>
              <a:rPr lang="en-US" dirty="0"/>
              <a:t>Satisfaction level</a:t>
            </a:r>
          </a:p>
          <a:p>
            <a:pPr lvl="1"/>
            <a:r>
              <a:rPr lang="en-US" dirty="0"/>
              <a:t>Last Evaluation</a:t>
            </a:r>
          </a:p>
          <a:p>
            <a:pPr lvl="1"/>
            <a:r>
              <a:rPr lang="en-US" dirty="0"/>
              <a:t>Number of projects</a:t>
            </a:r>
          </a:p>
          <a:p>
            <a:pPr lvl="1"/>
            <a:r>
              <a:rPr lang="en-US" dirty="0"/>
              <a:t>Average monthly hours</a:t>
            </a:r>
          </a:p>
          <a:p>
            <a:pPr lvl="1"/>
            <a:r>
              <a:rPr lang="en-US" dirty="0"/>
              <a:t>Time spent in the company</a:t>
            </a:r>
          </a:p>
          <a:p>
            <a:pPr lvl="1"/>
            <a:r>
              <a:rPr lang="en-US" dirty="0"/>
              <a:t>Work accidents</a:t>
            </a:r>
          </a:p>
          <a:p>
            <a:pPr lvl="1"/>
            <a:r>
              <a:rPr lang="en-US" dirty="0"/>
              <a:t>Promoted in the last five years</a:t>
            </a:r>
          </a:p>
          <a:p>
            <a:pPr lvl="1"/>
            <a:r>
              <a:rPr lang="en-US" dirty="0" smtClean="0"/>
              <a:t>Department</a:t>
            </a:r>
          </a:p>
          <a:p>
            <a:r>
              <a:rPr lang="en-US" sz="2000" dirty="0" smtClean="0"/>
              <a:t>Data can be downloaded at: </a:t>
            </a:r>
            <a:r>
              <a:rPr lang="en-US" sz="2000" dirty="0">
                <a:hlinkClick r:id="rId2"/>
              </a:rPr>
              <a:t>https://www.kaggle.com/ludobenistant/hr-analytics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438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Since this is a simulated dataset, it is not possible improve the model as new data becomes </a:t>
            </a:r>
            <a:r>
              <a:rPr lang="en-US" dirty="0" smtClean="0"/>
              <a:t>available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The dataset is imbalanced, there are more samples available for employees that stayed vs. </a:t>
            </a:r>
            <a:r>
              <a:rPr lang="en-US" dirty="0" smtClean="0"/>
              <a:t>left (Based on 24% Turnover, 24% of records correspond to employees that left and the remaining correspond to the ones that stayed)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6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and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Checked data for null values, Nan, unexpected formats (using regex)</a:t>
            </a:r>
          </a:p>
          <a:p>
            <a:pPr lvl="0"/>
            <a:r>
              <a:rPr lang="en-US" dirty="0"/>
              <a:t>Renamed columns with easy to understand names</a:t>
            </a:r>
          </a:p>
          <a:p>
            <a:pPr lvl="0"/>
            <a:r>
              <a:rPr lang="en-US" dirty="0"/>
              <a:t>Checked if the data is tidy. Tidy data follows these rules</a:t>
            </a:r>
          </a:p>
          <a:p>
            <a:pPr lvl="1"/>
            <a:r>
              <a:rPr lang="en-US" dirty="0"/>
              <a:t>Each variable must have its own column.</a:t>
            </a:r>
          </a:p>
          <a:p>
            <a:pPr lvl="1"/>
            <a:r>
              <a:rPr lang="en-US" dirty="0"/>
              <a:t>Each observation must have its own row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value must have its own cell.</a:t>
            </a:r>
            <a:r>
              <a:rPr lang="en-US" dirty="0"/>
              <a:t> </a:t>
            </a:r>
            <a:r>
              <a:rPr lang="en-US" dirty="0"/>
              <a:t>Classified columns into Qualitative vs. Quantitative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4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1"/>
                </a:solidFill>
              </a:rPr>
              <a:t>“The greatest value  of a picture is when it forces us to see what we never expected to see”- John </a:t>
            </a:r>
            <a:r>
              <a:rPr lang="en-US" i="1" dirty="0" err="1">
                <a:solidFill>
                  <a:schemeClr val="tx1"/>
                </a:solidFill>
              </a:rPr>
              <a:t>Tukey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4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Salary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38200"/>
          </a:xfrm>
        </p:spPr>
        <p:txBody>
          <a:bodyPr>
            <a:normAutofit/>
          </a:bodyPr>
          <a:lstStyle/>
          <a:p>
            <a:r>
              <a:rPr lang="en-US" sz="2000" dirty="0"/>
              <a:t>Majority of employees have Low/Medium </a:t>
            </a:r>
            <a:r>
              <a:rPr lang="en-US" sz="2000" dirty="0" smtClean="0"/>
              <a:t>salaries</a:t>
            </a:r>
            <a:endParaRPr lang="en-US" sz="2000" dirty="0"/>
          </a:p>
          <a:p>
            <a:r>
              <a:rPr lang="en-US" sz="2000" dirty="0" smtClean="0"/>
              <a:t>Low/Medium </a:t>
            </a:r>
            <a:r>
              <a:rPr lang="en-US" sz="2000" dirty="0"/>
              <a:t>salaried employees have significantly higher </a:t>
            </a:r>
            <a:r>
              <a:rPr lang="en-US" sz="2000" dirty="0" smtClean="0"/>
              <a:t>turnover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667000"/>
            <a:ext cx="7391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53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Department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715000"/>
            <a:ext cx="8229600" cy="838200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Majority of employees are in Sales, Technical and Support departments. </a:t>
            </a:r>
            <a:endParaRPr lang="en-US" sz="2000" dirty="0" smtClean="0"/>
          </a:p>
          <a:p>
            <a:r>
              <a:rPr lang="en-US" sz="2000" dirty="0" smtClean="0"/>
              <a:t>R&amp;D </a:t>
            </a:r>
            <a:r>
              <a:rPr lang="en-US" sz="2000" dirty="0"/>
              <a:t>and Management have a lower turnover compared to other departments.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1447800"/>
            <a:ext cx="7239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61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38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Most employees have a tenure between two to five years</a:t>
            </a:r>
          </a:p>
          <a:p>
            <a:r>
              <a:rPr lang="en-US" sz="2000" dirty="0" smtClean="0"/>
              <a:t>Most employees leave during their third to sixth year of service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2601156"/>
            <a:ext cx="8929255" cy="301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7380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Promotion in last 5 years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Very few employees have been promoted in the last 5 years overall </a:t>
            </a:r>
          </a:p>
          <a:p>
            <a:r>
              <a:rPr lang="en-US" sz="2000" dirty="0" smtClean="0"/>
              <a:t>% of promotions is better among the employees that stayed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8839200" cy="2444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8362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292</TotalTime>
  <Words>419</Words>
  <Application>Microsoft Office PowerPoint</Application>
  <PresentationFormat>On-screen Show (4:3)</PresentationFormat>
  <Paragraphs>55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CP1: Employee Turnover DATA Analysis</vt:lpstr>
      <vt:lpstr>About dataset</vt:lpstr>
      <vt:lpstr>Limitations</vt:lpstr>
      <vt:lpstr>Cleaning and Wrangling</vt:lpstr>
      <vt:lpstr>Exploratory Data Analysis</vt:lpstr>
      <vt:lpstr>Salary</vt:lpstr>
      <vt:lpstr>Department</vt:lpstr>
      <vt:lpstr>Tenure</vt:lpstr>
      <vt:lpstr>Promotion in last 5 years</vt:lpstr>
      <vt:lpstr>Satisfaction Level</vt:lpstr>
      <vt:lpstr>Job Performance</vt:lpstr>
      <vt:lpstr>Number of projects</vt:lpstr>
      <vt:lpstr>Work Accidents</vt:lpstr>
      <vt:lpstr>Inferential Statistics</vt:lpstr>
    </vt:vector>
  </TitlesOfParts>
  <Company>ATI - Allvac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CP1: Employee Turnover DATA Analysis</dc:title>
  <dc:creator>Dronamraju, Divya X.</dc:creator>
  <cp:lastModifiedBy>Dronamraju, Divya X.</cp:lastModifiedBy>
  <cp:revision>15</cp:revision>
  <dcterms:created xsi:type="dcterms:W3CDTF">2018-01-05T11:06:57Z</dcterms:created>
  <dcterms:modified xsi:type="dcterms:W3CDTF">2018-01-05T20:03:36Z</dcterms:modified>
</cp:coreProperties>
</file>