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20-Aug-20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20-Aug-20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fr-FR"/>
              <a:t>Product Roadmap</a:t>
            </a:r>
          </a:p>
        </p:txBody>
      </p: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773797" y="3096420"/>
            <a:ext cx="1929940" cy="625367"/>
            <a:chOff x="1063123" y="4226818"/>
            <a:chExt cx="1929940" cy="625367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63123" y="4226818"/>
              <a:ext cx="1929940" cy="528681"/>
              <a:chOff x="1495216" y="3940162"/>
              <a:chExt cx="1929940" cy="52868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495216" y="3940162"/>
                <a:ext cx="19299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Début de stage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 juin 2020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3732686"/>
            <a:ext cx="0" cy="221079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1147186" y="5778006"/>
            <a:ext cx="2573329" cy="768126"/>
            <a:chOff x="1147186" y="5778006"/>
            <a:chExt cx="2573329" cy="768126"/>
          </a:xfrm>
        </p:grpSpPr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053651"/>
              <a:ext cx="2573329" cy="4924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1360134" y="6150337"/>
              <a:ext cx="201829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Semaines 1 et 2</a:t>
              </a:r>
            </a:p>
          </p:txBody>
        </p:sp>
      </p:grp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1501101" y="3721787"/>
            <a:ext cx="2219414" cy="1021679"/>
            <a:chOff x="3047824" y="3575569"/>
            <a:chExt cx="2219414" cy="1021679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1" y="3648568"/>
              <a:ext cx="1592257" cy="774859"/>
              <a:chOff x="2110554" y="2162177"/>
              <a:chExt cx="1592257" cy="77485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59225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Apprentissage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1D</a:t>
                </a:r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6386" y="2436633"/>
                <a:ext cx="1586419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Correction du problème du créneau indésirable sur </a:t>
                </a:r>
                <a:r>
                  <a:rPr lang="fr-FR" sz="7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fr-FR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et </a:t>
                </a:r>
                <a:r>
                  <a:rPr lang="fr-FR" sz="7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Début de la génération des données.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4" y="2785914"/>
                <a:ext cx="1294781" cy="151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 juin 2020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4981" y="4446127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12A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12A0B2"/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564869" y="4743466"/>
            <a:ext cx="10605" cy="103750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751079" y="5778006"/>
            <a:ext cx="2573329" cy="768718"/>
            <a:chOff x="3751079" y="5778006"/>
            <a:chExt cx="2573329" cy="768718"/>
          </a:xfrm>
        </p:grpSpPr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053652"/>
              <a:ext cx="2573329" cy="49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298738" y="4105659"/>
            <a:ext cx="2082252" cy="969432"/>
            <a:chOff x="5653543" y="3048963"/>
            <a:chExt cx="2082252" cy="969432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74364" y="3108996"/>
              <a:ext cx="1461431" cy="725150"/>
              <a:chOff x="2104292" y="2162177"/>
              <a:chExt cx="1461431" cy="72515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4551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Simulation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2D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4" y="2470633"/>
                <a:ext cx="14551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Implémentation du schéma de « </a:t>
                </a:r>
                <a:r>
                  <a:rPr lang="fr-FR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splitting</a:t>
                </a:r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» en 2D.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04292" y="2725268"/>
                <a:ext cx="1294781" cy="1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13 juillet 2020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82332" y="386727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5079622"/>
            <a:ext cx="0" cy="86838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354973" y="5778006"/>
            <a:ext cx="2573329" cy="762060"/>
            <a:chOff x="6354973" y="5778006"/>
            <a:chExt cx="2573329" cy="762060"/>
          </a:xfrm>
        </p:grpSpPr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053651"/>
              <a:ext cx="2573329" cy="48641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11048797" y="3062218"/>
            <a:ext cx="1212527" cy="591413"/>
            <a:chOff x="10131481" y="2436331"/>
            <a:chExt cx="1212527" cy="59141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31481" y="2436331"/>
              <a:ext cx="121252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 de stage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9" y="2692405"/>
              <a:ext cx="82926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août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2" y="2876623"/>
              <a:ext cx="768203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1431338" y="3646226"/>
            <a:ext cx="17029" cy="219770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947876" y="5778006"/>
            <a:ext cx="2584319" cy="762652"/>
            <a:chOff x="8947876" y="5778006"/>
            <a:chExt cx="2584319" cy="762652"/>
          </a:xfrm>
        </p:grpSpPr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053652"/>
              <a:ext cx="2573329" cy="48700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B0E4-6CD6-4008-A2BE-4133B7B3A505}"/>
              </a:ext>
            </a:extLst>
          </p:cNvPr>
          <p:cNvSpPr txBox="1"/>
          <p:nvPr/>
        </p:nvSpPr>
        <p:spPr>
          <a:xfrm>
            <a:off x="3993384" y="6145220"/>
            <a:ext cx="2018293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Semaines 3 et 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3DDBA6-32F3-4D89-B8DF-EB0C9C92DA0D}"/>
              </a:ext>
            </a:extLst>
          </p:cNvPr>
          <p:cNvSpPr txBox="1"/>
          <p:nvPr/>
        </p:nvSpPr>
        <p:spPr>
          <a:xfrm>
            <a:off x="6650290" y="6143660"/>
            <a:ext cx="2018293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Semaines 5 et 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14A2746-D3FD-4D2A-B483-98F733BF8D36}"/>
              </a:ext>
            </a:extLst>
          </p:cNvPr>
          <p:cNvSpPr txBox="1"/>
          <p:nvPr/>
        </p:nvSpPr>
        <p:spPr>
          <a:xfrm>
            <a:off x="9190120" y="6137422"/>
            <a:ext cx="2228496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Semaines 7, 8 et 9</a:t>
            </a:r>
          </a:p>
        </p:txBody>
      </p:sp>
      <p:grpSp>
        <p:nvGrpSpPr>
          <p:cNvPr id="133" name="Group 132" title="Milestone">
            <a:extLst>
              <a:ext uri="{FF2B5EF4-FFF2-40B4-BE49-F238E27FC236}">
                <a16:creationId xmlns:a16="http://schemas.microsoft.com/office/drawing/2014/main" id="{104D0232-E6A9-4A6C-B6D0-47E0FF318692}"/>
              </a:ext>
            </a:extLst>
          </p:cNvPr>
          <p:cNvGrpSpPr/>
          <p:nvPr/>
        </p:nvGrpSpPr>
        <p:grpSpPr>
          <a:xfrm>
            <a:off x="6692392" y="2743226"/>
            <a:ext cx="2235910" cy="969432"/>
            <a:chOff x="5653543" y="3048963"/>
            <a:chExt cx="2235910" cy="969432"/>
          </a:xfrm>
        </p:grpSpPr>
        <p:grpSp>
          <p:nvGrpSpPr>
            <p:cNvPr id="140" name="Group 139" title="Milestone Text">
              <a:extLst>
                <a:ext uri="{FF2B5EF4-FFF2-40B4-BE49-F238E27FC236}">
                  <a16:creationId xmlns:a16="http://schemas.microsoft.com/office/drawing/2014/main" id="{68BE7DB4-BE02-4DD2-913E-26589B687DDD}"/>
                </a:ext>
              </a:extLst>
            </p:cNvPr>
            <p:cNvGrpSpPr/>
            <p:nvPr/>
          </p:nvGrpSpPr>
          <p:grpSpPr>
            <a:xfrm>
              <a:off x="6274364" y="3108996"/>
              <a:ext cx="1615089" cy="725150"/>
              <a:chOff x="2104292" y="2162177"/>
              <a:chExt cx="1615089" cy="725150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F48C14B-AF50-4A32-892B-78342CA78DD6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608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Apprentissage 2D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2664AE7-CD2A-4CFB-9EE7-AA7C0758CC8B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60882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Début de la génération des données 2D.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B01B626-2B97-4914-A288-3FF8321E88FF}"/>
                  </a:ext>
                </a:extLst>
              </p:cNvPr>
              <p:cNvSpPr txBox="1"/>
              <p:nvPr/>
            </p:nvSpPr>
            <p:spPr>
              <a:xfrm>
                <a:off x="2104292" y="2725268"/>
                <a:ext cx="1294781" cy="1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juillet 2020</a:t>
                </a:r>
              </a:p>
            </p:txBody>
          </p:sp>
        </p:grpSp>
        <p:sp>
          <p:nvSpPr>
            <p:cNvPr id="141" name="Rectangle: Rounded Corners 140" title="Milestone Graphic">
              <a:extLst>
                <a:ext uri="{FF2B5EF4-FFF2-40B4-BE49-F238E27FC236}">
                  <a16:creationId xmlns:a16="http://schemas.microsoft.com/office/drawing/2014/main" id="{E336A4AE-2AA8-4D17-8DC1-698767576F3E}"/>
                </a:ext>
              </a:extLst>
            </p:cNvPr>
            <p:cNvSpPr/>
            <p:nvPr/>
          </p:nvSpPr>
          <p:spPr>
            <a:xfrm>
              <a:off x="6282332" y="386727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7" name="Graphic 146" title="Milestone Flag">
              <a:extLst>
                <a:ext uri="{FF2B5EF4-FFF2-40B4-BE49-F238E27FC236}">
                  <a16:creationId xmlns:a16="http://schemas.microsoft.com/office/drawing/2014/main" id="{9E385CA2-BEE7-41EE-B4B9-315DFFE77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CDCDC5B-ABD9-49AB-BEA2-F9A34992839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57" name="Straight Connector 156" title="callout lines">
            <a:extLst>
              <a:ext uri="{FF2B5EF4-FFF2-40B4-BE49-F238E27FC236}">
                <a16:creationId xmlns:a16="http://schemas.microsoft.com/office/drawing/2014/main" id="{AD987FC3-A2DD-494E-AEC5-D0E555E8B5D9}"/>
              </a:ext>
            </a:extLst>
          </p:cNvPr>
          <p:cNvCxnSpPr>
            <a:cxnSpLocks/>
          </p:cNvCxnSpPr>
          <p:nvPr/>
        </p:nvCxnSpPr>
        <p:spPr>
          <a:xfrm>
            <a:off x="7762953" y="3721787"/>
            <a:ext cx="0" cy="205621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 title="Milestone">
            <a:extLst>
              <a:ext uri="{FF2B5EF4-FFF2-40B4-BE49-F238E27FC236}">
                <a16:creationId xmlns:a16="http://schemas.microsoft.com/office/drawing/2014/main" id="{37930CD1-82FC-4CFF-B0C4-E4A37CBE8E1A}"/>
              </a:ext>
            </a:extLst>
          </p:cNvPr>
          <p:cNvGrpSpPr/>
          <p:nvPr/>
        </p:nvGrpSpPr>
        <p:grpSpPr>
          <a:xfrm>
            <a:off x="9653509" y="3763753"/>
            <a:ext cx="1943114" cy="1079315"/>
            <a:chOff x="9514671" y="2137867"/>
            <a:chExt cx="1943114" cy="1079315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52A596D-C1D4-43BD-89E8-C2FC5DF5A61E}"/>
                </a:ext>
              </a:extLst>
            </p:cNvPr>
            <p:cNvSpPr txBox="1"/>
            <p:nvPr/>
          </p:nvSpPr>
          <p:spPr>
            <a:xfrm>
              <a:off x="10163003" y="2140194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Succès!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2D20B50-2B73-4C1A-9E57-E64E28546D28}"/>
                </a:ext>
              </a:extLst>
            </p:cNvPr>
            <p:cNvSpPr txBox="1"/>
            <p:nvPr/>
          </p:nvSpPr>
          <p:spPr>
            <a:xfrm>
              <a:off x="10153353" y="2414321"/>
              <a:ext cx="10538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Succès de l’apprentissage 2D après simplification majeures du modèle et de ses entrées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fr-F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C7593A0-AD49-409A-A592-89FDF1E51B9F}"/>
                </a:ext>
              </a:extLst>
            </p:cNvPr>
            <p:cNvSpPr txBox="1"/>
            <p:nvPr/>
          </p:nvSpPr>
          <p:spPr>
            <a:xfrm>
              <a:off x="10163004" y="2881843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08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août</a:t>
              </a:r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180" name="Rectangle: Rounded Corners 179" title="Milestone Graphic">
              <a:extLst>
                <a:ext uri="{FF2B5EF4-FFF2-40B4-BE49-F238E27FC236}">
                  <a16:creationId xmlns:a16="http://schemas.microsoft.com/office/drawing/2014/main" id="{5DB9CDBC-A068-459C-8D5B-DD523DA8FD4C}"/>
                </a:ext>
              </a:extLst>
            </p:cNvPr>
            <p:cNvSpPr/>
            <p:nvPr/>
          </p:nvSpPr>
          <p:spPr>
            <a:xfrm>
              <a:off x="10146359" y="306606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1" name="Graphic 180" title="Milestone Flag">
              <a:extLst>
                <a:ext uri="{FF2B5EF4-FFF2-40B4-BE49-F238E27FC236}">
                  <a16:creationId xmlns:a16="http://schemas.microsoft.com/office/drawing/2014/main" id="{B5F450B9-C104-445E-918C-5FF90338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FBB362A-EB17-4279-965D-65522285FFDC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cxnSp>
        <p:nvCxnSpPr>
          <p:cNvPr id="183" name="Straight Connector 182" title="callout lines">
            <a:extLst>
              <a:ext uri="{FF2B5EF4-FFF2-40B4-BE49-F238E27FC236}">
                <a16:creationId xmlns:a16="http://schemas.microsoft.com/office/drawing/2014/main" id="{185B4771-EFC0-470D-9845-A0BDE45B0993}"/>
              </a:ext>
            </a:extLst>
          </p:cNvPr>
          <p:cNvCxnSpPr>
            <a:cxnSpLocks/>
            <a:stCxn id="180" idx="2"/>
          </p:cNvCxnSpPr>
          <p:nvPr/>
        </p:nvCxnSpPr>
        <p:spPr>
          <a:xfrm flipH="1">
            <a:off x="10705880" y="4843068"/>
            <a:ext cx="15928" cy="90833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640B5-C54C-4D0E-87E4-630D201D26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A473AA4-57C2-46BA-A8A3-4414A7450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0</TotalTime>
  <Words>109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2020-08-17T01:18:16Z</dcterms:created>
  <dcterms:modified xsi:type="dcterms:W3CDTF">2020-08-20T00:25:30Z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