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9F9-7C60-4470-AD9A-8B8319C544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23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9F9-7C60-4470-AD9A-8B8319C544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23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9F9-7C60-4470-AD9A-8B8319C544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84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9F9-7C60-4470-AD9A-8B8319C544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0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9F9-7C60-4470-AD9A-8B8319C544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58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9F9-7C60-4470-AD9A-8B8319C544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60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9F9-7C60-4470-AD9A-8B8319C544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67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9F9-7C60-4470-AD9A-8B8319C544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42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9F9-7C60-4470-AD9A-8B8319C544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5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9F9-7C60-4470-AD9A-8B8319C544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5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B9F9-7C60-4470-AD9A-8B8319C544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38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7B9F9-7C60-4470-AD9A-8B8319C544BE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A743-1FAD-4B57-AC9A-1B61B5F2B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789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DBA4F23D-5BE6-4E81-A24F-D51BF1B1B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b="22323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F3AF7E-716C-4A0B-A222-867707F5F7CE}"/>
              </a:ext>
            </a:extLst>
          </p:cNvPr>
          <p:cNvSpPr txBox="1"/>
          <p:nvPr/>
        </p:nvSpPr>
        <p:spPr>
          <a:xfrm>
            <a:off x="288759" y="232611"/>
            <a:ext cx="3433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AI / ML overview</a:t>
            </a:r>
          </a:p>
          <a:p>
            <a:r>
              <a:rPr lang="en-GB" sz="1200" i="1" dirty="0"/>
              <a:t>by the beginner for the beginners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0E0F5-9A79-4573-8E15-C6F864C3C89F}"/>
              </a:ext>
            </a:extLst>
          </p:cNvPr>
          <p:cNvSpPr txBox="1"/>
          <p:nvPr/>
        </p:nvSpPr>
        <p:spPr>
          <a:xfrm>
            <a:off x="288759" y="2921163"/>
            <a:ext cx="361749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Intuition, Inspiration, Ideas</a:t>
            </a:r>
          </a:p>
        </p:txBody>
      </p:sp>
    </p:spTree>
    <p:extLst>
      <p:ext uri="{BB962C8B-B14F-4D97-AF65-F5344CB8AC3E}">
        <p14:creationId xmlns:p14="http://schemas.microsoft.com/office/powerpoint/2010/main" val="366837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D11BB2-196F-4B29-ACF4-F474070021C5}"/>
              </a:ext>
            </a:extLst>
          </p:cNvPr>
          <p:cNvSpPr txBox="1"/>
          <p:nvPr/>
        </p:nvSpPr>
        <p:spPr>
          <a:xfrm>
            <a:off x="328862" y="224590"/>
            <a:ext cx="139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Classic 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82CFB-B4A2-4A03-822D-32E203C384BF}"/>
              </a:ext>
            </a:extLst>
          </p:cNvPr>
          <p:cNvSpPr txBox="1"/>
          <p:nvPr/>
        </p:nvSpPr>
        <p:spPr>
          <a:xfrm>
            <a:off x="4011657" y="224590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Deep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B9D74-F119-40FA-AC61-92E12199F2E8}"/>
              </a:ext>
            </a:extLst>
          </p:cNvPr>
          <p:cNvSpPr txBox="1"/>
          <p:nvPr/>
        </p:nvSpPr>
        <p:spPr>
          <a:xfrm>
            <a:off x="8384162" y="2245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Reinforcement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F2F21C-740D-418F-8D23-12A6AFEB9A39}"/>
              </a:ext>
            </a:extLst>
          </p:cNvPr>
          <p:cNvSpPr txBox="1"/>
          <p:nvPr/>
        </p:nvSpPr>
        <p:spPr>
          <a:xfrm>
            <a:off x="8448286" y="2810243"/>
            <a:ext cx="306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Deep 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699F28-775A-4E4D-B3F9-C92C95D307F5}"/>
              </a:ext>
            </a:extLst>
          </p:cNvPr>
          <p:cNvSpPr txBox="1"/>
          <p:nvPr/>
        </p:nvSpPr>
        <p:spPr>
          <a:xfrm>
            <a:off x="331399" y="604002"/>
            <a:ext cx="1011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Regression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B5B4B2-73AF-49EA-8CAE-FDEE9F74DA2D}"/>
              </a:ext>
            </a:extLst>
          </p:cNvPr>
          <p:cNvSpPr txBox="1"/>
          <p:nvPr/>
        </p:nvSpPr>
        <p:spPr>
          <a:xfrm>
            <a:off x="328075" y="1946008"/>
            <a:ext cx="1244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Classification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18D43-3196-4ACB-B029-7ACBB24D814B}"/>
              </a:ext>
            </a:extLst>
          </p:cNvPr>
          <p:cNvSpPr txBox="1"/>
          <p:nvPr/>
        </p:nvSpPr>
        <p:spPr>
          <a:xfrm>
            <a:off x="352031" y="3518556"/>
            <a:ext cx="1244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Clustering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136C71-DD55-4AF6-934F-5B2842E4A944}"/>
              </a:ext>
            </a:extLst>
          </p:cNvPr>
          <p:cNvSpPr txBox="1"/>
          <p:nvPr/>
        </p:nvSpPr>
        <p:spPr>
          <a:xfrm>
            <a:off x="352031" y="5092448"/>
            <a:ext cx="201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Dimensionality reduction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E8B0D5-D097-4E44-A9B1-D2E68B975E0B}"/>
              </a:ext>
            </a:extLst>
          </p:cNvPr>
          <p:cNvSpPr txBox="1"/>
          <p:nvPr/>
        </p:nvSpPr>
        <p:spPr>
          <a:xfrm>
            <a:off x="1558138" y="848771"/>
            <a:ext cx="215334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Loss function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Regularization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Gradient Descend</a:t>
            </a:r>
          </a:p>
          <a:p>
            <a:r>
              <a:rPr lang="en-GB" sz="1200" dirty="0">
                <a:solidFill>
                  <a:srgbClr val="FFC000"/>
                </a:solidFill>
              </a:rPr>
              <a:t>Case: Estimates 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4D888D-CD23-4706-8267-FECD1B8D66B6}"/>
              </a:ext>
            </a:extLst>
          </p:cNvPr>
          <p:cNvSpPr txBox="1"/>
          <p:nvPr/>
        </p:nvSpPr>
        <p:spPr>
          <a:xfrm>
            <a:off x="1554234" y="2228747"/>
            <a:ext cx="215334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Logistic regression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Decision Trees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Support Vector Machine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Confusion matrix</a:t>
            </a:r>
          </a:p>
          <a:p>
            <a:r>
              <a:rPr lang="en-GB" sz="1200" dirty="0">
                <a:solidFill>
                  <a:srgbClr val="FFC000"/>
                </a:solidFill>
              </a:rPr>
              <a:t>Case: ??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D88E31-3B63-434B-815A-8932A985F3C0}"/>
              </a:ext>
            </a:extLst>
          </p:cNvPr>
          <p:cNvSpPr txBox="1"/>
          <p:nvPr/>
        </p:nvSpPr>
        <p:spPr>
          <a:xfrm>
            <a:off x="1554234" y="3798045"/>
            <a:ext cx="215334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K-means clustering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Hierarchical clustering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Cluster metrics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Anomaly detection</a:t>
            </a:r>
          </a:p>
          <a:p>
            <a:r>
              <a:rPr lang="en-GB" sz="1200" dirty="0">
                <a:solidFill>
                  <a:srgbClr val="FFC000"/>
                </a:solidFill>
              </a:rPr>
              <a:t>Case: Regression testing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5E2DC1-43F6-4A79-B75F-B01FD8879EA5}"/>
              </a:ext>
            </a:extLst>
          </p:cNvPr>
          <p:cNvSpPr txBox="1"/>
          <p:nvPr/>
        </p:nvSpPr>
        <p:spPr>
          <a:xfrm>
            <a:off x="1554234" y="5410305"/>
            <a:ext cx="21533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Principal Components</a:t>
            </a:r>
          </a:p>
          <a:p>
            <a:r>
              <a:rPr lang="en-GB" sz="1200" dirty="0">
                <a:solidFill>
                  <a:srgbClr val="FFC000"/>
                </a:solidFill>
              </a:rPr>
              <a:t>Case: Performance analysis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A56162-279C-42D0-9709-9689AE4EDEC5}"/>
              </a:ext>
            </a:extLst>
          </p:cNvPr>
          <p:cNvSpPr txBox="1"/>
          <p:nvPr/>
        </p:nvSpPr>
        <p:spPr>
          <a:xfrm>
            <a:off x="4011657" y="604002"/>
            <a:ext cx="2229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Artificial Neural Network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E404DD-8416-42A5-8D43-EE94E8CF5478}"/>
              </a:ext>
            </a:extLst>
          </p:cNvPr>
          <p:cNvSpPr txBox="1"/>
          <p:nvPr/>
        </p:nvSpPr>
        <p:spPr>
          <a:xfrm>
            <a:off x="4011657" y="2455473"/>
            <a:ext cx="2229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Convolutional NN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E4FC01-D0A8-4F16-921E-84C4A3C7F589}"/>
              </a:ext>
            </a:extLst>
          </p:cNvPr>
          <p:cNvSpPr txBox="1"/>
          <p:nvPr/>
        </p:nvSpPr>
        <p:spPr>
          <a:xfrm>
            <a:off x="4011657" y="4323946"/>
            <a:ext cx="2229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Recurrent NN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E2F527-247E-4F2A-991F-E8F601C97D2F}"/>
              </a:ext>
            </a:extLst>
          </p:cNvPr>
          <p:cNvSpPr txBox="1"/>
          <p:nvPr/>
        </p:nvSpPr>
        <p:spPr>
          <a:xfrm>
            <a:off x="6146666" y="906603"/>
            <a:ext cx="193008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Activation function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Back-propagation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Optimizer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Hyper-parameters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Transfer Learning</a:t>
            </a:r>
          </a:p>
          <a:p>
            <a:r>
              <a:rPr lang="en-GB" sz="1200" dirty="0">
                <a:solidFill>
                  <a:srgbClr val="FFC000"/>
                </a:solidFill>
              </a:rPr>
              <a:t>Case: 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EBA2F0-ACE6-4CD8-9921-07C82F0F1A57}"/>
              </a:ext>
            </a:extLst>
          </p:cNvPr>
          <p:cNvSpPr txBox="1"/>
          <p:nvPr/>
        </p:nvSpPr>
        <p:spPr>
          <a:xfrm>
            <a:off x="6146666" y="2700683"/>
            <a:ext cx="193008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Convolution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Pooling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Flattening</a:t>
            </a:r>
          </a:p>
          <a:p>
            <a:r>
              <a:rPr lang="en-GB" sz="1200" dirty="0">
                <a:solidFill>
                  <a:srgbClr val="FFC000"/>
                </a:solidFill>
              </a:rPr>
              <a:t>Case: Screenshots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E90F24-0E72-4382-B599-BEFFDC9A9A3E}"/>
              </a:ext>
            </a:extLst>
          </p:cNvPr>
          <p:cNvSpPr txBox="1"/>
          <p:nvPr/>
        </p:nvSpPr>
        <p:spPr>
          <a:xfrm>
            <a:off x="6146665" y="4631723"/>
            <a:ext cx="193008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Z</a:t>
            </a:r>
          </a:p>
          <a:p>
            <a:r>
              <a:rPr lang="en-GB" sz="1200" dirty="0">
                <a:solidFill>
                  <a:srgbClr val="FFC000"/>
                </a:solidFill>
              </a:rPr>
              <a:t>Case: Status reports</a:t>
            </a:r>
          </a:p>
        </p:txBody>
      </p:sp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BD192D1-F80D-4A37-BA43-41FF28B5C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7" y="2286579"/>
            <a:ext cx="900000" cy="900000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D28C2A0C-C3CE-4D10-BF3E-B721FFFCF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9" y="3855877"/>
            <a:ext cx="900000" cy="900000"/>
          </a:xfrm>
          <a:prstGeom prst="rect">
            <a:avLst/>
          </a:prstGeom>
        </p:spPr>
      </p:pic>
      <p:pic>
        <p:nvPicPr>
          <p:cNvPr id="16" name="Picture 15" descr="Shape, arrow&#10;&#10;Description automatically generated">
            <a:extLst>
              <a:ext uri="{FF2B5EF4-FFF2-40B4-BE49-F238E27FC236}">
                <a16:creationId xmlns:a16="http://schemas.microsoft.com/office/drawing/2014/main" id="{C9D3D9BD-06CC-452C-83EF-64529C3AC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9" y="5410305"/>
            <a:ext cx="900000" cy="900000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A2718122-207F-485E-A475-C5DA1E6734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9" y="906603"/>
            <a:ext cx="900000" cy="900000"/>
          </a:xfrm>
          <a:prstGeom prst="rect">
            <a:avLst/>
          </a:prstGeom>
        </p:spPr>
      </p:pic>
      <p:pic>
        <p:nvPicPr>
          <p:cNvPr id="39" name="Picture 38" descr="Shape, icon, arrow&#10;&#10;Description automatically generated">
            <a:extLst>
              <a:ext uri="{FF2B5EF4-FFF2-40B4-BE49-F238E27FC236}">
                <a16:creationId xmlns:a16="http://schemas.microsoft.com/office/drawing/2014/main" id="{A1F10E98-8EE9-4D69-A0BE-C427FAB65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80" y="4631723"/>
            <a:ext cx="1944000" cy="1296000"/>
          </a:xfrm>
          <a:prstGeom prst="rect">
            <a:avLst/>
          </a:prstGeom>
        </p:spPr>
      </p:pic>
      <p:pic>
        <p:nvPicPr>
          <p:cNvPr id="43" name="Picture 4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957DD8E-EE5B-4654-A3C6-E435739597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76" y="848771"/>
            <a:ext cx="1944000" cy="1296000"/>
          </a:xfrm>
          <a:prstGeom prst="rect">
            <a:avLst/>
          </a:prstGeom>
        </p:spPr>
      </p:pic>
      <p:pic>
        <p:nvPicPr>
          <p:cNvPr id="45" name="Picture 44" descr="Diagram&#10;&#10;Description automatically generated">
            <a:extLst>
              <a:ext uri="{FF2B5EF4-FFF2-40B4-BE49-F238E27FC236}">
                <a16:creationId xmlns:a16="http://schemas.microsoft.com/office/drawing/2014/main" id="{3BC05965-0480-4402-A3F6-B7E58DAE15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38" y="2700683"/>
            <a:ext cx="1944000" cy="1296000"/>
          </a:xfrm>
          <a:prstGeom prst="rect">
            <a:avLst/>
          </a:prstGeom>
        </p:spPr>
      </p:pic>
      <p:pic>
        <p:nvPicPr>
          <p:cNvPr id="47" name="Picture 46" descr="A picture containing text&#10;&#10;Description automatically generated">
            <a:extLst>
              <a:ext uri="{FF2B5EF4-FFF2-40B4-BE49-F238E27FC236}">
                <a16:creationId xmlns:a16="http://schemas.microsoft.com/office/drawing/2014/main" id="{8C279BB1-23DB-4207-8D93-A41F15F2A5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86" y="675224"/>
            <a:ext cx="1080000" cy="1080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F787F4D-6F3B-4091-A360-7206B9AC6BEE}"/>
              </a:ext>
            </a:extLst>
          </p:cNvPr>
          <p:cNvSpPr txBox="1"/>
          <p:nvPr/>
        </p:nvSpPr>
        <p:spPr>
          <a:xfrm>
            <a:off x="9930520" y="708602"/>
            <a:ext cx="193008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Z</a:t>
            </a:r>
          </a:p>
          <a:p>
            <a:r>
              <a:rPr lang="en-GB" sz="1200" dirty="0">
                <a:solidFill>
                  <a:srgbClr val="FFC000"/>
                </a:solidFill>
              </a:rPr>
              <a:t>Case: ??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F895F3-AE43-4015-8EAE-C30FD7459FAA}"/>
              </a:ext>
            </a:extLst>
          </p:cNvPr>
          <p:cNvSpPr txBox="1"/>
          <p:nvPr/>
        </p:nvSpPr>
        <p:spPr>
          <a:xfrm>
            <a:off x="9930520" y="3256945"/>
            <a:ext cx="193008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200" dirty="0"/>
              <a:t>Z</a:t>
            </a:r>
          </a:p>
          <a:p>
            <a:r>
              <a:rPr lang="en-GB" sz="1200" dirty="0">
                <a:solidFill>
                  <a:srgbClr val="FFC000"/>
                </a:solidFill>
              </a:rPr>
              <a:t>Case: ??</a:t>
            </a:r>
          </a:p>
        </p:txBody>
      </p:sp>
    </p:spTree>
    <p:extLst>
      <p:ext uri="{BB962C8B-B14F-4D97-AF65-F5344CB8AC3E}">
        <p14:creationId xmlns:p14="http://schemas.microsoft.com/office/powerpoint/2010/main" val="108315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3697</TotalTime>
  <Words>112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Druzhinin</dc:creator>
  <cp:lastModifiedBy>Dmitry Druzhinin</cp:lastModifiedBy>
  <cp:revision>30</cp:revision>
  <dcterms:created xsi:type="dcterms:W3CDTF">2020-12-29T17:33:36Z</dcterms:created>
  <dcterms:modified xsi:type="dcterms:W3CDTF">2021-01-03T23:45:18Z</dcterms:modified>
</cp:coreProperties>
</file>