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64" autoAdjust="0"/>
  </p:normalViewPr>
  <p:slideViewPr>
    <p:cSldViewPr snapToGrid="0">
      <p:cViewPr varScale="1">
        <p:scale>
          <a:sx n="93" d="100"/>
          <a:sy n="93" d="100"/>
        </p:scale>
        <p:origin x="4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C81C7-D913-4D92-ABA7-0897B9DCEB5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3D383-0204-40A5-9004-AF5CDAA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003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5AE3C-78FE-456A-ACFA-46918606F4F7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1FFC2-59DF-491B-ABD7-EA5DC1A47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9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8391-D20F-442D-A07E-8299C0EAB880}" type="datetime1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BD2B-7044-4589-9E32-22525BF08159}" type="datetime1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60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CC57-5AA9-40DD-8987-A4079B5440FB}" type="datetime1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42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342D-A77B-4FEA-BD88-B5BADF1EEFE4}" type="datetime1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69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4C68-8D20-44CB-A0A8-F6B53B0C4F05}" type="datetime1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83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0173-5D0F-49C5-AC19-D51314ECD3FB}" type="datetime1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2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ACBE-F87C-4918-91AE-77D903E63FA4}" type="datetime1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608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B37-D5E3-4538-B078-2AAE29097338}" type="datetime1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88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CE2C-2960-412E-AF74-28BE3CEFF440}" type="datetime1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20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E7D-E2D5-42C3-9FD0-452058D22188}" type="datetime1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9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D786-D2EC-46CC-AA1E-A1B60EAE63C1}" type="datetime1">
              <a:rPr lang="ru-RU" smtClean="0"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70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CF60-EF46-4C43-9CE4-C368CF725D9A}" type="datetime1">
              <a:rPr lang="ru-RU" smtClean="0"/>
              <a:t>16.02.2021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97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C044-630A-4359-AEAD-0114E976A052}" type="datetime1">
              <a:rPr lang="ru-RU" smtClean="0"/>
              <a:t>16.02.2021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10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3F3-BA02-40CF-8EA7-FC0DCCC5B138}" type="datetime1">
              <a:rPr lang="ru-RU" smtClean="0"/>
              <a:t>16.02.2021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A45A-FD94-4702-8E42-9600C54A1347}" type="datetime1">
              <a:rPr lang="ru-RU" smtClean="0"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5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B98F-810F-4431-9604-A6D530AB15F8}" type="datetime1">
              <a:rPr lang="ru-RU" smtClean="0"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2764-FF06-4AAE-AE85-873F8C7B2888}" type="datetime1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2123CF-EF06-47E1-A723-DACCD843F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6509" y="1281117"/>
            <a:ext cx="5839865" cy="1513114"/>
          </a:xfrm>
        </p:spPr>
        <p:txBody>
          <a:bodyPr/>
          <a:lstStyle/>
          <a:p>
            <a:pPr algn="ctr"/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«Математический тренажёр»</a:t>
            </a:r>
            <a:endParaRPr lang="ru-RU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67946" y="2876551"/>
            <a:ext cx="4467959" cy="610579"/>
          </a:xfrm>
        </p:spPr>
        <p:txBody>
          <a:bodyPr>
            <a:noAutofit/>
          </a:bodyPr>
          <a:lstStyle/>
          <a:p>
            <a:pPr algn="ctr"/>
            <a:r>
              <a:rPr lang="ru-RU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Проектную работу по предмету «Информатика» выполнил Денис Долгов.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0086" y="150443"/>
            <a:ext cx="5932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i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Муниципальное бюджетное общеобразовательное</a:t>
            </a:r>
          </a:p>
          <a:p>
            <a:r>
              <a:rPr lang="ru-RU" altLang="ru-RU" i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учреждение «Школа №8» Кировского района</a:t>
            </a:r>
          </a:p>
          <a:p>
            <a:r>
              <a:rPr lang="ru-RU" altLang="ru-RU" i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города Казани Республики Татарстан представляет</a:t>
            </a:r>
            <a:r>
              <a:rPr lang="en-US" altLang="ru-RU" i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:</a:t>
            </a:r>
            <a:endParaRPr lang="ru-RU" i="1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3505" y="4402999"/>
            <a:ext cx="2677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i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Приложением является</a:t>
            </a:r>
            <a:r>
              <a:rPr lang="en-US" altLang="ru-RU" i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 </a:t>
            </a:r>
            <a:r>
              <a:rPr lang="ru-RU" altLang="ru-RU" i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программа «Научись Считать».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4" y="3520548"/>
            <a:ext cx="3859454" cy="2688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4998" y="6596390"/>
            <a:ext cx="1673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Казань 2020-2021 год</a:t>
            </a:r>
            <a:endParaRPr lang="ru-RU" sz="1100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8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153" y="0"/>
            <a:ext cx="2241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План</a:t>
            </a:r>
            <a:endParaRPr lang="ru-RU" sz="6000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906" y="1371600"/>
            <a:ext cx="49936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hlinkClick r:id="rId2" action="ppaction://hlinksldjump"/>
              </a:rPr>
              <a:t>Введение</a:t>
            </a:r>
            <a:endParaRPr lang="ru-RU" sz="3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hlinkClick r:id="rId3" action="ppaction://hlinksldjump"/>
              </a:rPr>
              <a:t>Актуальность проекта</a:t>
            </a:r>
            <a:endParaRPr lang="ru-RU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  <a:hlinkClick r:id="rId4" action="ppaction://hlinksldjump"/>
              </a:rPr>
              <a:t>Информация</a:t>
            </a:r>
            <a:endParaRPr lang="ru-RU" sz="3200" dirty="0" smtClean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hlinkClick r:id="rId5" action="ppaction://hlinksldjump"/>
              </a:rPr>
              <a:t>Речь</a:t>
            </a:r>
            <a:endParaRPr lang="ru-RU" sz="32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84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364" y="107576"/>
            <a:ext cx="2762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Введение</a:t>
            </a:r>
            <a:endParaRPr lang="ru-RU" sz="4400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040" y="1168405"/>
            <a:ext cx="94244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Наш </a:t>
            </a:r>
            <a:r>
              <a:rPr lang="ru-RU" sz="2400" dirty="0"/>
              <a:t>мир с каждым годом всё больше погружается в информационную эпоху. </a:t>
            </a:r>
          </a:p>
          <a:p>
            <a:r>
              <a:rPr lang="ru-RU" sz="2400" dirty="0" smtClean="0"/>
              <a:t>С </a:t>
            </a:r>
            <a:r>
              <a:rPr lang="ru-RU" sz="2400" dirty="0"/>
              <a:t>каждым годом мы придумываем и создаём всё больше машин, утилит и программ для значительного упрощения нашей повседневной жизни. Всё больше профессий появляется для выполнения информационных </a:t>
            </a:r>
            <a:r>
              <a:rPr lang="ru-RU" sz="2400" dirty="0" smtClean="0"/>
              <a:t>услуг (например</a:t>
            </a:r>
            <a:r>
              <a:rPr lang="en-US" sz="2400" dirty="0" smtClean="0"/>
              <a:t>: </a:t>
            </a:r>
            <a:r>
              <a:rPr lang="ru-RU" sz="2400" dirty="0" smtClean="0"/>
              <a:t>считывание). </a:t>
            </a:r>
            <a:r>
              <a:rPr lang="ru-RU" sz="2400" dirty="0"/>
              <a:t>Крупные предприятия вынужденные обращаться за помощью к компьютеру, нанимают людей которые обучившись на свою специальность умеет хорошо обращаться с машинами. Таких людей зовут, в основном, программистами.</a:t>
            </a:r>
          </a:p>
          <a:p>
            <a:r>
              <a:rPr lang="ru-RU" sz="2400" dirty="0" smtClean="0"/>
              <a:t>В </a:t>
            </a:r>
            <a:r>
              <a:rPr lang="ru-RU" sz="2400" dirty="0"/>
              <a:t>след за крупными предприятиями в информационную эпоху вступают и другие отрасли экономической среды. Например образование. </a:t>
            </a:r>
          </a:p>
        </p:txBody>
      </p:sp>
    </p:spTree>
    <p:extLst>
      <p:ext uri="{BB962C8B-B14F-4D97-AF65-F5344CB8AC3E}">
        <p14:creationId xmlns:p14="http://schemas.microsoft.com/office/powerpoint/2010/main" val="373739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2" y="119742"/>
            <a:ext cx="629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Актуальность проекта</a:t>
            </a:r>
            <a:r>
              <a:rPr lang="en-US" sz="40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</a:t>
            </a:r>
            <a:endParaRPr lang="ru-RU" sz="4000" b="1" u="sng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142" y="984038"/>
            <a:ext cx="93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7240" y="1168704"/>
            <a:ext cx="92041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Начальная школа — важнейший этап в процессе общего образования школьника. Ответственность учителя начальных классов в основном была исключительной, но в условиях введения ФГОС НОО она существенно возрастает.  В чём заключается роль учителя начальных классов в переходе школы на работу по новым образовательным стандартам? Самое главное, на мой взгляд, то, что образовательный стандарт нового поколения ставит перед учителем новые цели. Теперь в начальной школе учитель должен научить ребёнка, не только читать, писать и считать, но и привить две группы новых умений. Во-первых, это универсальные учебные действия, составляющие основу умения учиться. Во-вторых, формировать у детей мотивацию к обучению</a:t>
            </a:r>
          </a:p>
        </p:txBody>
      </p:sp>
    </p:spTree>
    <p:extLst>
      <p:ext uri="{BB962C8B-B14F-4D97-AF65-F5344CB8AC3E}">
        <p14:creationId xmlns:p14="http://schemas.microsoft.com/office/powerpoint/2010/main" val="21968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193" y="0"/>
            <a:ext cx="100994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Формирование универсальных учебных действий является целенаправленным, системным процессом, который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 реализуется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через все предметные области и внеурочную деятельность. Каждый учебный предмет в зависимости от предметного содержания и способов организации учебной деятельности, учащихся раскрывает определенные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возможности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для формирования универсальных учебных действий.</a:t>
            </a: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Далее я остановлюсь на возможностях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формирования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универсальных учебных действий на уроках математики в 1-3 классов при использовании математических тренажеров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9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67958" y="2148932"/>
            <a:ext cx="4740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 i="1" dirty="0">
                <a:solidFill>
                  <a:srgbClr val="4A93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Место проведения</a:t>
            </a:r>
            <a:r>
              <a:rPr lang="fr-FR" altLang="ru-RU" sz="3200" b="1" i="1" dirty="0">
                <a:solidFill>
                  <a:srgbClr val="4A93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:</a:t>
            </a:r>
            <a:endParaRPr lang="fr-FR" altLang="ru-RU" sz="3200" i="1" dirty="0">
              <a:solidFill>
                <a:srgbClr val="4A93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41245" y="1092258"/>
            <a:ext cx="34131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 b="1" i="1" dirty="0">
                <a:solidFill>
                  <a:srgbClr val="4A93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Тип </a:t>
            </a:r>
            <a:r>
              <a:rPr lang="ru-RU" altLang="ru-RU" sz="3200" b="1" i="1" dirty="0" smtClean="0">
                <a:solidFill>
                  <a:srgbClr val="4A93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проекта</a:t>
            </a:r>
            <a:r>
              <a:rPr lang="en-US" altLang="ru-RU" sz="3600" b="1" i="1" dirty="0">
                <a:solidFill>
                  <a:srgbClr val="4A93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ru-RU" altLang="ru-RU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7958" y="97715"/>
            <a:ext cx="4767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 i="1" dirty="0">
                <a:solidFill>
                  <a:srgbClr val="4A93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Сроки проведения</a:t>
            </a:r>
            <a:r>
              <a:rPr lang="fr-FR" altLang="ru-RU" sz="3200" b="1" i="1" dirty="0">
                <a:solidFill>
                  <a:srgbClr val="4A93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:</a:t>
            </a:r>
            <a:endParaRPr lang="fr-FR" altLang="ru-RU" sz="3200" i="1" dirty="0">
              <a:solidFill>
                <a:srgbClr val="4A93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3" descr="школа 8 0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73" y="2938304"/>
            <a:ext cx="4885953" cy="2388052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43416" y="3347500"/>
            <a:ext cx="43893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r>
              <a:rPr lang="ru-RU" altLang="ru-RU" sz="2400" b="1" i="1" dirty="0" smtClean="0">
                <a:solidFill>
                  <a:srgbClr val="4A9337"/>
                </a:solidFill>
                <a:latin typeface="Verdana" panose="020B0604030504040204" pitchFamily="34" charset="0"/>
              </a:rPr>
              <a:t>МБОУ «Школа </a:t>
            </a:r>
            <a:r>
              <a:rPr lang="ru-RU" altLang="ru-RU" sz="2400" b="1" i="1" dirty="0">
                <a:solidFill>
                  <a:srgbClr val="4A9337"/>
                </a:solidFill>
                <a:latin typeface="Verdana" panose="020B0604030504040204" pitchFamily="34" charset="0"/>
              </a:rPr>
              <a:t>№</a:t>
            </a:r>
            <a:r>
              <a:rPr lang="ru-RU" altLang="ru-RU" sz="2400" b="1" i="1" dirty="0" smtClean="0">
                <a:solidFill>
                  <a:srgbClr val="4A9337"/>
                </a:solidFill>
                <a:latin typeface="Verdana" panose="020B0604030504040204" pitchFamily="34" charset="0"/>
              </a:rPr>
              <a:t>8»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ru-RU" altLang="ru-RU" sz="2400" b="1" i="1" dirty="0" smtClean="0">
                <a:solidFill>
                  <a:srgbClr val="4A9337"/>
                </a:solidFill>
                <a:latin typeface="Verdana" panose="020B0604030504040204" pitchFamily="34" charset="0"/>
              </a:rPr>
              <a:t>Кировского района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ru-RU" altLang="ru-RU" sz="2400" b="1" i="1" dirty="0" smtClean="0">
                <a:solidFill>
                  <a:srgbClr val="4A9337"/>
                </a:solidFill>
                <a:latin typeface="Verdana" panose="020B0604030504040204" pitchFamily="34" charset="0"/>
              </a:rPr>
              <a:t>города Казани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ru-RU" altLang="ru-RU" sz="2400" b="1" i="1" dirty="0" smtClean="0">
                <a:solidFill>
                  <a:srgbClr val="4A9337"/>
                </a:solidFill>
                <a:latin typeface="Verdana" panose="020B0604030504040204" pitchFamily="34" charset="0"/>
              </a:rPr>
              <a:t>Республика Татарстан</a:t>
            </a:r>
            <a:endParaRPr lang="ru-RU" altLang="ru-RU" sz="2400" b="1" i="1" dirty="0">
              <a:solidFill>
                <a:srgbClr val="4A9337"/>
              </a:solidFill>
              <a:latin typeface="Verdana" panose="020B0604030504040204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56911" y="692148"/>
            <a:ext cx="59250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i="1" dirty="0" smtClean="0">
                <a:solidFill>
                  <a:srgbClr val="4A933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Долгосрочный 1.09.2020</a:t>
            </a:r>
            <a:r>
              <a:rPr lang="ru-RU" altLang="ru-RU" sz="20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sz="2000" b="1" i="1" dirty="0">
                <a:solidFill>
                  <a:srgbClr val="4A933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altLang="ru-RU" sz="2000" b="1" i="1" dirty="0" smtClean="0">
                <a:solidFill>
                  <a:srgbClr val="4A933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30.04.2021</a:t>
            </a:r>
            <a:endParaRPr lang="ru-RU" altLang="ru-RU" sz="2000" b="1" i="1" dirty="0">
              <a:solidFill>
                <a:srgbClr val="4A933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Прямоугольник 3"/>
          <p:cNvSpPr>
            <a:spLocks noChangeArrowheads="1"/>
          </p:cNvSpPr>
          <p:nvPr/>
        </p:nvSpPr>
        <p:spPr bwMode="auto">
          <a:xfrm>
            <a:off x="460988" y="5531528"/>
            <a:ext cx="85197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i="1" dirty="0">
                <a:solidFill>
                  <a:srgbClr val="4A93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Участники проекта</a:t>
            </a:r>
            <a:r>
              <a:rPr lang="ru-RU" altLang="ru-RU" sz="2400" b="1" i="1" dirty="0" smtClean="0">
                <a:solidFill>
                  <a:srgbClr val="4A93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: </a:t>
            </a:r>
            <a:r>
              <a:rPr lang="ru-RU" altLang="ru-RU" sz="2400" b="1" i="1" dirty="0" smtClean="0">
                <a:solidFill>
                  <a:srgbClr val="4A9337"/>
                </a:solidFill>
                <a:latin typeface="Verdana" panose="020B0604030504040204" pitchFamily="34" charset="0"/>
              </a:rPr>
              <a:t>Долгов Денис Сергеевич, Долгова </a:t>
            </a:r>
            <a:r>
              <a:rPr lang="ru-RU" altLang="ru-RU" sz="2400" b="1" i="1" dirty="0" err="1" smtClean="0">
                <a:solidFill>
                  <a:srgbClr val="4A9337"/>
                </a:solidFill>
                <a:latin typeface="Verdana" panose="020B0604030504040204" pitchFamily="34" charset="0"/>
              </a:rPr>
              <a:t>Гузелия</a:t>
            </a:r>
            <a:r>
              <a:rPr lang="ru-RU" altLang="ru-RU" sz="2400" b="1" i="1" dirty="0" smtClean="0">
                <a:solidFill>
                  <a:srgbClr val="4A9337"/>
                </a:solidFill>
                <a:latin typeface="Verdana" panose="020B0604030504040204" pitchFamily="34" charset="0"/>
              </a:rPr>
              <a:t> </a:t>
            </a:r>
            <a:r>
              <a:rPr lang="ru-RU" altLang="ru-RU" sz="2400" b="1" i="1" dirty="0" err="1" smtClean="0">
                <a:solidFill>
                  <a:srgbClr val="4A9337"/>
                </a:solidFill>
                <a:latin typeface="Verdana" panose="020B0604030504040204" pitchFamily="34" charset="0"/>
              </a:rPr>
              <a:t>Ринатовна</a:t>
            </a:r>
            <a:r>
              <a:rPr lang="ru-RU" altLang="ru-RU" sz="2400" b="1" i="1" dirty="0" smtClean="0">
                <a:solidFill>
                  <a:srgbClr val="4A9337"/>
                </a:solidFill>
                <a:latin typeface="Verdana" panose="020B0604030504040204" pitchFamily="34" charset="0"/>
              </a:rPr>
              <a:t>.</a:t>
            </a:r>
            <a:endParaRPr lang="ru-RU" altLang="ru-RU" sz="2400" b="1" i="1" dirty="0">
              <a:solidFill>
                <a:srgbClr val="4A93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5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632" y="0"/>
            <a:ext cx="2803357" cy="123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i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Речь</a:t>
            </a:r>
            <a:endParaRPr lang="ru-RU" sz="7200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374" y="1388976"/>
            <a:ext cx="90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3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781</TotalTime>
  <Words>278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Comic Sans MS</vt:lpstr>
      <vt:lpstr>Trebuchet MS</vt:lpstr>
      <vt:lpstr>Verdana</vt:lpstr>
      <vt:lpstr>Wingdings 2</vt:lpstr>
      <vt:lpstr>Wingdings 3</vt:lpstr>
      <vt:lpstr>Аспект</vt:lpstr>
      <vt:lpstr>«Математический тренажёр»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«Создание программы тренажёра на Visual Basic»</dc:title>
  <dc:creator>Denis Dolgov</dc:creator>
  <cp:lastModifiedBy>Denis Dolgov</cp:lastModifiedBy>
  <cp:revision>30</cp:revision>
  <dcterms:created xsi:type="dcterms:W3CDTF">2021-01-10T09:17:05Z</dcterms:created>
  <dcterms:modified xsi:type="dcterms:W3CDTF">2021-02-16T05:25:36Z</dcterms:modified>
</cp:coreProperties>
</file>