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62" r:id="rId6"/>
    <p:sldId id="260" r:id="rId7"/>
    <p:sldId id="259" r:id="rId8"/>
    <p:sldId id="2451" r:id="rId9"/>
    <p:sldId id="2433" r:id="rId10"/>
    <p:sldId id="2457" r:id="rId11"/>
    <p:sldId id="262" r:id="rId12"/>
    <p:sldId id="2454" r:id="rId13"/>
    <p:sldId id="2456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productplan.com/learn/agile-vs-waterfall/" TargetMode="External"/><Relationship Id="rId4" Type="http://schemas.microsoft.com/office/2007/relationships/hdphoto" Target="../media/hdphoto15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microsoft.com/office/2007/relationships/hdphoto" Target="../media/hdphoto13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CHADATECH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JUNE 14, </a:t>
            </a:r>
            <a:r>
              <a:rPr lang="en-US" dirty="0"/>
              <a:t>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pPr marL="0" indent="-457200"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Cobb, C. (2015). </a:t>
            </a:r>
            <a:r>
              <a:rPr lang="en-US" sz="1800" i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Project Manager's Guide to Mastering Agile : Principles and Practices for an Adaptive Approach. </a:t>
            </a:r>
            <a:r>
              <a:rPr lang="en-US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John Wiley &amp; Sons, Inc.</a:t>
            </a:r>
          </a:p>
          <a:p>
            <a:pPr marL="0" indent="-457200">
              <a:buNone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457200">
              <a:buNone/>
            </a:pPr>
            <a:r>
              <a:rPr lang="en-US" sz="1800" dirty="0" err="1"/>
              <a:t>ProductPlan</a:t>
            </a:r>
            <a:r>
              <a:rPr lang="en-US" sz="1800" dirty="0"/>
              <a:t> (Unknown). </a:t>
            </a:r>
            <a:r>
              <a:rPr lang="en-US" sz="1800" i="1" dirty="0"/>
              <a:t>Agile vs. Waterfall.</a:t>
            </a:r>
            <a:r>
              <a:rPr lang="en-US" sz="1800" dirty="0"/>
              <a:t> </a:t>
            </a:r>
            <a:r>
              <a:rPr lang="en-US" sz="1800" dirty="0">
                <a:hlinkClick r:id="rId5"/>
              </a:rPr>
              <a:t>Agile vs. Waterfall | Pros, Cons, and Key Differences (productplan.com)</a:t>
            </a:r>
            <a:endParaRPr lang="en-US" sz="18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D.D. Sessions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***.***.****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31969" y="3889474"/>
            <a:ext cx="3679006" cy="518795"/>
          </a:xfrm>
        </p:spPr>
        <p:txBody>
          <a:bodyPr>
            <a:normAutofit/>
          </a:bodyPr>
          <a:lstStyle/>
          <a:p>
            <a:r>
              <a:rPr lang="en-US" dirty="0"/>
              <a:t>**********@snhu.edu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8671" y="7040141"/>
            <a:ext cx="5167313" cy="51879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049" y="716819"/>
            <a:ext cx="2758672" cy="143594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8049" y="2309784"/>
            <a:ext cx="4681220" cy="2700251"/>
          </a:xfrm>
        </p:spPr>
        <p:txBody>
          <a:bodyPr/>
          <a:lstStyle/>
          <a:p>
            <a:r>
              <a:rPr lang="en-US" dirty="0"/>
              <a:t>ROLES ON A SCRUM TEAM</a:t>
            </a:r>
          </a:p>
          <a:p>
            <a:r>
              <a:rPr lang="en-US" dirty="0"/>
              <a:t>HOW SDLC WORKS IN AGILE</a:t>
            </a:r>
          </a:p>
          <a:p>
            <a:r>
              <a:rPr lang="en-US" dirty="0"/>
              <a:t>WATERFALL VS. AGILE</a:t>
            </a:r>
          </a:p>
          <a:p>
            <a:r>
              <a:rPr lang="en-US" dirty="0"/>
              <a:t>HOW TO CHOOSE AN APPROACH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0" y="365125"/>
            <a:ext cx="4606637" cy="573989"/>
          </a:xfrm>
        </p:spPr>
        <p:txBody>
          <a:bodyPr/>
          <a:lstStyle/>
          <a:p>
            <a:r>
              <a:rPr lang="en-US" sz="2800" dirty="0"/>
              <a:t>ROLES ON A SCRUM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Picture Placeholder 15" descr="portrait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999" y="1154619"/>
            <a:ext cx="4606637" cy="50981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PRODUCT OWNER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Responsible for maximizing the value of the product and the work of the development team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Communicates with the stakeholder, makes decisions for the project and what needs to be built, prioritizes work, manages product backlog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SCRUM MASTER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Responsible for ensuring Scrum is understood and enacted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Facilitates Scrum events, helps the team understand backlog, coaches the development team and helps them create high-quality products, removes impediments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DEVELOPER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Responsible for delivering a releasable increment of “Done”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Self-organizing, cross-functional, and creates functioning software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TESTER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Responsible for creating test cases that find defects in the program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Checks for quality throughout the software development lifecycle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SDLC WORKS IN AGILE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3211" y="7124902"/>
            <a:ext cx="3017520" cy="464871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34836"/>
            <a:ext cx="4646246" cy="425796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There are six phases of the Agile software development lifecycle: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Plan</a:t>
            </a:r>
            <a:r>
              <a:rPr lang="en-US" dirty="0"/>
              <a:t> – create a roadmap for the project of goals, objectives, and timelines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Analyze</a:t>
            </a:r>
            <a:r>
              <a:rPr lang="en-US" dirty="0"/>
              <a:t> – get software requirements from the stakeholder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Develop</a:t>
            </a:r>
            <a:r>
              <a:rPr lang="en-US" dirty="0"/>
              <a:t> – build a functioning product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Test</a:t>
            </a:r>
            <a:r>
              <a:rPr lang="en-US" dirty="0"/>
              <a:t> – test the software for bugs and errors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Implement</a:t>
            </a:r>
            <a:r>
              <a:rPr lang="en-US" dirty="0"/>
              <a:t> – release a functioning product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Maintenance</a:t>
            </a:r>
            <a:r>
              <a:rPr lang="en-US" dirty="0"/>
              <a:t> – maintain and update the software 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WATERFALL VS. AGILE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WATERFALL VS. AGILE</a:t>
            </a: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27913420"/>
              </p:ext>
            </p:extLst>
          </p:nvPr>
        </p:nvGraphicFramePr>
        <p:xfrm>
          <a:off x="595313" y="2406285"/>
          <a:ext cx="11001375" cy="204447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DELIVERY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CHANGES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TIMELINE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FLEXIBILITY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AGILE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Produce functional software early and often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Testing occurs often and changes are welcome throughout the SDLC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Produce incremental tasks over short periods of time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Changing requirements is acceptable so the tasks may change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WATERFALL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Produce functional software at the end of the project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Testing occurs at the end of the SDLC and changes are controlled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Better for long-term projects like construction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End product is fixed and defined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CHOOSE AN APPROACH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650836" cy="365125"/>
          </a:xfrm>
        </p:spPr>
        <p:txBody>
          <a:bodyPr/>
          <a:lstStyle/>
          <a:p>
            <a:r>
              <a:rPr lang="en-US" spc="300" dirty="0"/>
              <a:t>FACTORS TO CONSIDER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FACTORS OF WATERFALL</a:t>
            </a:r>
          </a:p>
        </p:txBody>
      </p:sp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>
          <a:xfrm>
            <a:off x="3517900" y="1623219"/>
            <a:ext cx="5156200" cy="18923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7076316"/>
            <a:ext cx="5157787" cy="494506"/>
          </a:xfrm>
        </p:spPr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217155"/>
            <a:ext cx="5183188" cy="494506"/>
          </a:xfrm>
        </p:spPr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6313" y="3811049"/>
            <a:ext cx="5157787" cy="2039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P</a:t>
            </a:r>
            <a:r>
              <a:rPr lang="en-US" sz="1400" dirty="0">
                <a:solidFill>
                  <a:schemeClr val="tx1"/>
                </a:solidFill>
              </a:rPr>
              <a:t>roject requires strict regulations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Stakeholders are not closely involved in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Tasks need to be completed in a specific order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Project will take more time to 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6081" y="7112901"/>
            <a:ext cx="5183188" cy="2039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BF86A-AF52-A008-108B-FF0CCB6ED9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5282" y="7186323"/>
            <a:ext cx="5156200" cy="1892300"/>
          </a:xfrm>
        </p:spPr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FACTORS OF AGILE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182" y="7041575"/>
            <a:ext cx="3108326" cy="256698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sz="1400" spc="300" dirty="0"/>
              <a:t>Deliverables</a:t>
            </a:r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5280429" y="7290955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7864302" y="7041575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688C3-4F4A-666A-1261-B4C6D86A6164}"/>
              </a:ext>
            </a:extLst>
          </p:cNvPr>
          <p:cNvSpPr txBox="1"/>
          <p:nvPr/>
        </p:nvSpPr>
        <p:spPr>
          <a:xfrm>
            <a:off x="4542155" y="3768862"/>
            <a:ext cx="3560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Changes are welcomed to project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Stakeholders are closely involved in the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Tasks can be completed in increments without a specific order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Short and quick delivery deadlines</a:t>
            </a:r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114</TotalTime>
  <Words>496</Words>
  <Application>Microsoft Office PowerPoint</Application>
  <PresentationFormat>Widescreen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CHADATECH</vt:lpstr>
      <vt:lpstr>Agenda</vt:lpstr>
      <vt:lpstr>ROLES ON A SCRUM TEAM</vt:lpstr>
      <vt:lpstr>HOW SDLC WORKS IN AGILE  </vt:lpstr>
      <vt:lpstr>WATERFALL VS. AGILE</vt:lpstr>
      <vt:lpstr>WATERFALL VS. AGILE</vt:lpstr>
      <vt:lpstr>HOW TO CHOOSE AN APPROACH</vt:lpstr>
      <vt:lpstr>FACTORS OF WATERFALL</vt:lpstr>
      <vt:lpstr>FACTORS OF AGILE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cHADATECH</dc:title>
  <dc:creator>D.D. Sessions</dc:creator>
  <cp:lastModifiedBy>D.D. Sessions</cp:lastModifiedBy>
  <cp:revision>19</cp:revision>
  <dcterms:created xsi:type="dcterms:W3CDTF">2023-06-15T01:04:16Z</dcterms:created>
  <dcterms:modified xsi:type="dcterms:W3CDTF">2023-06-23T01:06:30Z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