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12192000"/>
  <p:embeddedFontLst>
    <p:embeddedFont>
      <p:font typeface="MiSans" pitchFamily="34" charset="-122"/>
      <p:regular r:id="rId34"/>
    </p:embeddedFont>
    <p:embeddedFont>
      <p:font typeface="MiSans" pitchFamily="34" charset="-120"/>
      <p:regular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6.fntdata"/><Relationship Id="rId38" Type="http://schemas.openxmlformats.org/officeDocument/2006/relationships/font" Target="fonts/font5.fntdata"/><Relationship Id="rId37" Type="http://schemas.openxmlformats.org/officeDocument/2006/relationships/font" Target="fonts/font4.fntdata"/><Relationship Id="rId36" Type="http://schemas.openxmlformats.org/officeDocument/2006/relationships/font" Target="fonts/font3.fntdata"/><Relationship Id="rId35" Type="http://schemas.openxmlformats.org/officeDocument/2006/relationships/font" Target="fonts/font2.fntdata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2.png"/><Relationship Id="rId4" Type="http://schemas.openxmlformats.org/officeDocument/2006/relationships/image" Target="../media/image6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3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0.png"/><Relationship Id="rId2" Type="http://schemas.openxmlformats.org/officeDocument/2006/relationships/image" Target="../media/image36.jpeg"/><Relationship Id="rId1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12.png"/><Relationship Id="rId7" Type="http://schemas.openxmlformats.org/officeDocument/2006/relationships/image" Target="../media/image6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12.png"/><Relationship Id="rId3" Type="http://schemas.openxmlformats.org/officeDocument/2006/relationships/image" Target="../media/image10.png"/><Relationship Id="rId2" Type="http://schemas.openxmlformats.org/officeDocument/2006/relationships/image" Target="../media/image48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6.png"/><Relationship Id="rId3" Type="http://schemas.openxmlformats.org/officeDocument/2006/relationships/image" Target="../media/image51.png"/><Relationship Id="rId2" Type="http://schemas.openxmlformats.org/officeDocument/2006/relationships/image" Target="../media/image30.png"/><Relationship Id="rId1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11.png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3:42:53-d2v6pndnfo2stf9dk5og.jpeg"/>
          <p:cNvPicPr>
            <a:picLocks noChangeAspect="1"/>
          </p:cNvPicPr>
          <p:nvPr/>
        </p:nvPicPr>
        <p:blipFill>
          <a:blip r:embed="rId1"/>
          <a:srcRect l="53" t="63" r="42" b="206"/>
          <a:stretch>
            <a:fillRect/>
          </a:stretch>
        </p:blipFill>
        <p:spPr>
          <a:xfrm>
            <a:off x="257810" y="978535"/>
            <a:ext cx="11252835" cy="187833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1150600" y="-416560"/>
            <a:ext cx="1390650" cy="1390650"/>
          </a:xfrm>
          <a:prstGeom prst="ellipse">
            <a:avLst/>
          </a:prstGeom>
          <a:solidFill>
            <a:srgbClr val="3365D6"/>
          </a:solidFill>
        </p:spPr>
      </p:sp>
      <p:sp>
        <p:nvSpPr>
          <p:cNvPr id="4" name="Text 1"/>
          <p:cNvSpPr/>
          <p:nvPr/>
        </p:nvSpPr>
        <p:spPr>
          <a:xfrm>
            <a:off x="11150600" y="-416560"/>
            <a:ext cx="1390650" cy="13906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9736455" y="4521835"/>
            <a:ext cx="3345815" cy="3345815"/>
          </a:xfrm>
          <a:prstGeom prst="ellipse">
            <a:avLst/>
          </a:prstGeom>
          <a:solidFill>
            <a:srgbClr val="3365D6"/>
          </a:solidFill>
        </p:spPr>
      </p:sp>
      <p:sp>
        <p:nvSpPr>
          <p:cNvPr id="6" name="Text 3"/>
          <p:cNvSpPr/>
          <p:nvPr/>
        </p:nvSpPr>
        <p:spPr>
          <a:xfrm>
            <a:off x="9736455" y="4521835"/>
            <a:ext cx="3345815" cy="334581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214630" y="3065780"/>
            <a:ext cx="8595995" cy="20326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60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OpenHarmony图片加载弱网优化方案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277225" y="374650"/>
            <a:ext cx="3627755" cy="75501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2025/09/13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7856220" y="851535"/>
            <a:ext cx="284480" cy="8763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0" name="Text 7"/>
          <p:cNvSpPr/>
          <p:nvPr/>
        </p:nvSpPr>
        <p:spPr>
          <a:xfrm>
            <a:off x="7856220" y="851535"/>
            <a:ext cx="284480" cy="876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341630" y="5534660"/>
            <a:ext cx="2515235" cy="4292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365D6"/>
              </a:gs>
              <a:gs pos="100000">
                <a:srgbClr val="2A59B8"/>
              </a:gs>
            </a:gsLst>
            <a:lin ang="0" scaled="1"/>
          </a:gradFill>
        </p:spPr>
      </p:sp>
      <p:sp>
        <p:nvSpPr>
          <p:cNvPr id="12" name="Text 9"/>
          <p:cNvSpPr/>
          <p:nvPr/>
        </p:nvSpPr>
        <p:spPr>
          <a:xfrm>
            <a:off x="341630" y="5534660"/>
            <a:ext cx="2515235" cy="42926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340995" y="5551170"/>
            <a:ext cx="2515870" cy="4298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汇报人：</a:t>
            </a:r>
            <a:r>
              <a:rPr lang="zh-CN" altLang="en-US" sz="2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张子彤</a:t>
            </a:r>
            <a:endParaRPr lang="zh-CN" altLang="en-US" sz="22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257810" y="2896235"/>
            <a:ext cx="11252835" cy="0"/>
          </a:xfrm>
          <a:prstGeom prst="line">
            <a:avLst/>
          </a:prstGeom>
          <a:noFill/>
          <a:ln w="28575">
            <a:solidFill>
              <a:srgbClr val="1E386B"/>
            </a:solidFill>
            <a:prstDash val="solid"/>
            <a:headEnd type="none"/>
            <a:tailEnd type="none"/>
          </a:ln>
        </p:spPr>
      </p:sp>
      <p:pic>
        <p:nvPicPr>
          <p:cNvPr id="15" name="Image 1" descr="https://kimi-img.moonshot.cn/pub/slides/slides_tmpl/image/25-09-08-13:42:53-d2v6pndnfo2stf9dk5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455" y="243903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系统架构</a:t>
            </a:r>
            <a:endParaRPr lang="en-US" sz="1600" dirty="0"/>
          </a:p>
        </p:txBody>
      </p:sp>
      <p:pic>
        <p:nvPicPr>
          <p:cNvPr id="8" name="Image 0" descr="https://kimi-img.moonshot.cn/pub/slides/slides_tmpl/image/25-09-08-13:42:53-d2v6pndnfo2stf9dk5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kimi-img.moonshot.cn/pub/slides/slides_tmpl/image/25-09-08-13:42:53-d2v6pndnfo2stf9dk5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solidFill>
            <a:srgbClr val="DAE3F5"/>
          </a:solidFill>
        </p:spPr>
      </p:sp>
      <p:sp>
        <p:nvSpPr>
          <p:cNvPr id="3" name="Text 1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kimi-img.moonshot.cn/pub/slides/slides_tmpl/image/25-09-08-13:42:54-d2v6pnlnfo2stf9dk63g.png"/>
          <p:cNvPicPr>
            <a:picLocks noChangeAspect="1"/>
          </p:cNvPicPr>
          <p:nvPr/>
        </p:nvPicPr>
        <p:blipFill>
          <a:blip r:embed="rId1"/>
          <a:srcRect l="56" t="92" b="92"/>
          <a:stretch>
            <a:fillRect/>
          </a:stretch>
        </p:blipFill>
        <p:spPr>
          <a:xfrm flipH="1">
            <a:off x="1069975" y="0"/>
            <a:ext cx="643636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27250" y="1450975"/>
            <a:ext cx="8688705" cy="16922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应用层提供用户界面，负责参数输入、模式选择和结果展示，是用户与系统交互的直接界面。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2127250" y="942340"/>
            <a:ext cx="3710305" cy="57213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应用层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2125980" y="2780030"/>
            <a:ext cx="8640445" cy="16922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业务逻辑层承载弱网检测、切换决策、任务调度和性能监控等核心功能，是系统的中枢。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2125980" y="2271395"/>
            <a:ext cx="3655695" cy="57213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业务逻辑层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2125980" y="4197985"/>
            <a:ext cx="8652510" cy="16922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网络适配层封装HTTP请求、Range支持、探测逻辑和网络领航员接口，为上层提供网络操作能力。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2125980" y="3689350"/>
            <a:ext cx="3593465" cy="57213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网络适配层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2125980" y="5579745"/>
            <a:ext cx="8606790" cy="16922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系统服务层依赖OpenHarmony提供的HTTP服务、连接管理和系统设置能力，为系统运行提供基础支持。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2125980" y="5071110"/>
            <a:ext cx="3619500" cy="57213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系统服务层</a:t>
            </a:r>
            <a:endParaRPr lang="en-US" sz="1600" dirty="0"/>
          </a:p>
        </p:txBody>
      </p:sp>
      <p:pic>
        <p:nvPicPr>
          <p:cNvPr id="13" name="Image 1" descr="https://kimi-img.moonshot.cn/pub/slides/slides_tmpl/image/25-09-08-13:42:53-d2v6pndnfo2stf9dk5q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965" y="394335"/>
            <a:ext cx="628015" cy="182880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2059305" y="326390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客户端四层分层架构</a:t>
            </a:r>
            <a:endParaRPr lang="en-US" sz="1600" dirty="0"/>
          </a:p>
        </p:txBody>
      </p:sp>
      <p:sp>
        <p:nvSpPr>
          <p:cNvPr id="15" name="Shape 11"/>
          <p:cNvSpPr/>
          <p:nvPr/>
        </p:nvSpPr>
        <p:spPr>
          <a:xfrm rot="5400000">
            <a:off x="-2811145" y="2811780"/>
            <a:ext cx="6858000" cy="123507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6" name="Text 12"/>
          <p:cNvSpPr/>
          <p:nvPr/>
        </p:nvSpPr>
        <p:spPr>
          <a:xfrm rot="5400000">
            <a:off x="-2811145" y="2811780"/>
            <a:ext cx="6858000" cy="123507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7" name="Image 2" descr="https://kimi-img.moonshot.cn/pub/slides/slides_tmpl/image/25-09-08-13:42:55-d2v6pntnfo2stf9dk6u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15" y="949325"/>
            <a:ext cx="554990" cy="908050"/>
          </a:xfrm>
          <a:prstGeom prst="rect">
            <a:avLst/>
          </a:prstGeom>
        </p:spPr>
      </p:pic>
      <p:pic>
        <p:nvPicPr>
          <p:cNvPr id="18" name="Image 3" descr="https://kimi-img.moonshot.cn/pub/slides/slides_tmpl/image/25-09-08-13:42:55-d2v6pntnfo2stf9dk6v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315" y="2271395"/>
            <a:ext cx="554990" cy="908050"/>
          </a:xfrm>
          <a:prstGeom prst="rect">
            <a:avLst/>
          </a:prstGeom>
        </p:spPr>
      </p:pic>
      <p:pic>
        <p:nvPicPr>
          <p:cNvPr id="19" name="Image 4" descr="https://kimi-img.moonshot.cn/pub/slides/slides_tmpl/image/25-09-08-13:42:55-d2v6pntnfo2stf9dk6v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315" y="3689350"/>
            <a:ext cx="554990" cy="908050"/>
          </a:xfrm>
          <a:prstGeom prst="rect">
            <a:avLst/>
          </a:prstGeom>
        </p:spPr>
      </p:pic>
      <p:pic>
        <p:nvPicPr>
          <p:cNvPr id="20" name="Image 5" descr="https://kimi-img.moonshot.cn/pub/slides/slides_tmpl/image/25-09-08-13:42:55-d2v6pntnfo2stf9dk70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4315" y="5071110"/>
            <a:ext cx="554990" cy="908050"/>
          </a:xfrm>
          <a:prstGeom prst="rect">
            <a:avLst/>
          </a:prstGeom>
        </p:spPr>
      </p:pic>
      <p:pic>
        <p:nvPicPr>
          <p:cNvPr id="21" name="Image 6" descr="https://kimi-img.moonshot.cn/pub/slides/slides_tmpl/image/25-09-08-13:42:55-d2v6pntnfo2stf9dk700.png"/>
          <p:cNvPicPr>
            <a:picLocks noChangeAspect="1"/>
          </p:cNvPicPr>
          <p:nvPr/>
        </p:nvPicPr>
        <p:blipFill>
          <a:blip r:embed="rId7"/>
          <a:srcRect l="346" t="363" b="-7459"/>
          <a:stretch>
            <a:fillRect/>
          </a:stretch>
        </p:blipFill>
        <p:spPr>
          <a:xfrm>
            <a:off x="11534140" y="6276975"/>
            <a:ext cx="657860" cy="7359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4784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3:42:54-d2v6pnlnfo2stf9dk630.png"/>
          <p:cNvPicPr>
            <a:picLocks noChangeAspect="1"/>
          </p:cNvPicPr>
          <p:nvPr/>
        </p:nvPicPr>
        <p:blipFill>
          <a:blip r:embed="rId1">
            <a:alphaModFix amt="10000"/>
          </a:blip>
          <a:stretch>
            <a:fillRect/>
          </a:stretch>
        </p:blipFill>
        <p:spPr>
          <a:xfrm>
            <a:off x="8757920" y="-466725"/>
            <a:ext cx="1699260" cy="169926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3:42:54-d2v6pnlnfo2stf9dk62g.png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2160000">
            <a:off x="8716645" y="3039110"/>
            <a:ext cx="3221355" cy="68580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3:42:54-d2v6pnlnfo2stf9dk64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315" y="1313180"/>
            <a:ext cx="7101840" cy="4570730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8-13:42:54-d2v6pnlnfo2stf9dk62g.png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2160000">
            <a:off x="-1583055" y="-1156970"/>
            <a:ext cx="3221355" cy="68580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4864100" y="303720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648D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模块划分</a:t>
            </a:r>
            <a:endParaRPr lang="en-US" sz="1600" dirty="0"/>
          </a:p>
        </p:txBody>
      </p:sp>
      <p:sp>
        <p:nvSpPr>
          <p:cNvPr id="7" name="Text 1"/>
          <p:cNvSpPr/>
          <p:nvPr/>
        </p:nvSpPr>
        <p:spPr>
          <a:xfrm>
            <a:off x="4864100" y="3797935"/>
            <a:ext cx="6675755" cy="219456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系统分为网络状态感知与预测模块、智能网络切换决策模块、任务调度与并发下载模块、断点续传与轻量探测模块、性能监控与统计分析模块、用户界面与环境模拟模块、服务器图片模块，各模块协同工作，形成完整的优化闭环。</a:t>
            </a:r>
            <a:endParaRPr lang="en-US" sz="1600" dirty="0"/>
          </a:p>
        </p:txBody>
      </p:sp>
      <p:sp>
        <p:nvSpPr>
          <p:cNvPr id="8" name="Text 2"/>
          <p:cNvSpPr/>
          <p:nvPr/>
        </p:nvSpPr>
        <p:spPr>
          <a:xfrm>
            <a:off x="4864100" y="1531620"/>
            <a:ext cx="5421630" cy="136779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0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七大核心模块划分</a:t>
            </a:r>
            <a:endParaRPr lang="en-US" sz="1600" dirty="0"/>
          </a:p>
        </p:txBody>
      </p:sp>
      <p:pic>
        <p:nvPicPr>
          <p:cNvPr id="9" name="Image 4" descr="https://kimi-img.moonshot.cn/pub/slides/slides_tmpl/image/25-09-08-13:42:53-d2v6pndnfo2stf9dk5q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615" y="459105"/>
            <a:ext cx="628015" cy="182880"/>
          </a:xfrm>
          <a:prstGeom prst="rect">
            <a:avLst/>
          </a:prstGeom>
        </p:spPr>
      </p:pic>
      <p:pic>
        <p:nvPicPr>
          <p:cNvPr id="10" name="Image 5" descr="https://kimi-img.moonshot.cn/pub/slides/slides_tmpl/image/25-09-08-13:42:54-d2v6pnlnfo2stf9dk69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45" y="641985"/>
            <a:ext cx="4077970" cy="5913120"/>
          </a:xfrm>
          <a:prstGeom prst="rect">
            <a:avLst/>
          </a:prstGeom>
        </p:spPr>
      </p:pic>
      <p:pic>
        <p:nvPicPr>
          <p:cNvPr id="11" name="Image 6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4679315" y="5883910"/>
            <a:ext cx="579120" cy="658495"/>
          </a:xfrm>
          <a:prstGeom prst="rect">
            <a:avLst/>
          </a:prstGeom>
        </p:spPr>
      </p:pic>
      <p:pic>
        <p:nvPicPr>
          <p:cNvPr id="12" name="Image 7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4679315" y="62547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3:42:54-d2v6pnlnfo2stf9dk6dg.jpeg"/>
          <p:cNvPicPr>
            <a:picLocks noChangeAspect="1"/>
          </p:cNvPicPr>
          <p:nvPr/>
        </p:nvPicPr>
        <p:blipFill>
          <a:blip r:embed="rId1"/>
          <a:srcRect b="43"/>
          <a:stretch>
            <a:fillRect/>
          </a:stretch>
        </p:blipFill>
        <p:spPr>
          <a:xfrm>
            <a:off x="7018655" y="-9525"/>
            <a:ext cx="5173345" cy="686752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18655" y="6292215"/>
            <a:ext cx="5173980" cy="575310"/>
          </a:xfrm>
          <a:prstGeom prst="rect">
            <a:avLst/>
          </a:prstGeom>
          <a:solidFill>
            <a:srgbClr val="648DE0"/>
          </a:solidFill>
        </p:spPr>
      </p:sp>
      <p:sp>
        <p:nvSpPr>
          <p:cNvPr id="4" name="Text 1"/>
          <p:cNvSpPr/>
          <p:nvPr/>
        </p:nvSpPr>
        <p:spPr>
          <a:xfrm>
            <a:off x="7018655" y="6292215"/>
            <a:ext cx="5173980" cy="57531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1903730" y="4314190"/>
            <a:ext cx="4545965" cy="36385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服务端部署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1863090" y="4699000"/>
            <a:ext cx="4633595" cy="165798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服务端采用阿里云Ubuntu 22.04系统，部署Nginx提供155张标准图片资源，支持缓存与跨域，确保实验数据的稳定性和可复现性。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944370" y="1953260"/>
            <a:ext cx="4545965" cy="36385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客户端源码结构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1903730" y="2338070"/>
            <a:ext cx="4633595" cy="143573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客户端源码位于src/main/ets目录，包含页面、通用算法、调度器、探测与监控等模块，结构清晰，便于开发与维护。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1522730" y="485140"/>
            <a:ext cx="4546600" cy="499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文件与部署结构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419587" y="0"/>
            <a:ext cx="713316" cy="6858000"/>
          </a:xfrm>
          <a:prstGeom prst="rect">
            <a:avLst/>
          </a:prstGeom>
          <a:solidFill>
            <a:srgbClr val="2A59B8"/>
          </a:solidFill>
        </p:spPr>
      </p:sp>
      <p:sp>
        <p:nvSpPr>
          <p:cNvPr id="11" name="Text 8"/>
          <p:cNvSpPr/>
          <p:nvPr/>
        </p:nvSpPr>
        <p:spPr>
          <a:xfrm>
            <a:off x="419587" y="0"/>
            <a:ext cx="713316" cy="68580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2" name="Image 1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248410" y="146050"/>
            <a:ext cx="361950" cy="411480"/>
          </a:xfrm>
          <a:prstGeom prst="rect">
            <a:avLst/>
          </a:prstGeom>
        </p:spPr>
      </p:pic>
      <p:pic>
        <p:nvPicPr>
          <p:cNvPr id="13" name="Image 2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640" y="180340"/>
            <a:ext cx="361950" cy="411480"/>
          </a:xfrm>
          <a:prstGeom prst="rect">
            <a:avLst/>
          </a:prstGeom>
        </p:spPr>
      </p:pic>
      <p:pic>
        <p:nvPicPr>
          <p:cNvPr id="14" name="Image 3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42060" y="6296025"/>
            <a:ext cx="361950" cy="41148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511290" y="6330315"/>
            <a:ext cx="36195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关键技术</a:t>
            </a:r>
            <a:endParaRPr lang="en-US" sz="1600" dirty="0"/>
          </a:p>
        </p:txBody>
      </p:sp>
      <p:pic>
        <p:nvPicPr>
          <p:cNvPr id="8" name="Image 0" descr="https://kimi-img.moonshot.cn/pub/slides/slides_tmpl/image/25-09-08-13:42:53-d2v6pndnfo2stf9dk5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kimi-img.moonshot.cn/pub/slides/slides_tmpl/image/25-09-08-13:42:53-d2v6pndnfo2stf9dk5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918223" y="0"/>
            <a:ext cx="3699436" cy="6858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4918223" y="0"/>
            <a:ext cx="3699436" cy="68580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8617659" y="0"/>
            <a:ext cx="3699436" cy="6858000"/>
          </a:xfrm>
          <a:prstGeom prst="rect">
            <a:avLst/>
          </a:prstGeom>
          <a:solidFill>
            <a:srgbClr val="648DE0"/>
          </a:solidFill>
        </p:spPr>
      </p:sp>
      <p:sp>
        <p:nvSpPr>
          <p:cNvPr id="5" name="Text 3"/>
          <p:cNvSpPr/>
          <p:nvPr/>
        </p:nvSpPr>
        <p:spPr>
          <a:xfrm>
            <a:off x="8617659" y="0"/>
            <a:ext cx="3699436" cy="68580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28345" y="0"/>
            <a:ext cx="4190365" cy="3437890"/>
          </a:xfrm>
          <a:prstGeom prst="rect">
            <a:avLst/>
          </a:prstGeom>
          <a:solidFill>
            <a:srgbClr val="1D50C4"/>
          </a:solidFill>
        </p:spPr>
      </p:sp>
      <p:sp>
        <p:nvSpPr>
          <p:cNvPr id="7" name="Text 5"/>
          <p:cNvSpPr/>
          <p:nvPr/>
        </p:nvSpPr>
        <p:spPr>
          <a:xfrm>
            <a:off x="728345" y="0"/>
            <a:ext cx="4190365" cy="34378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184775" y="2249805"/>
            <a:ext cx="2305050" cy="66357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算法原理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311910" y="735330"/>
            <a:ext cx="3005455" cy="17532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EWMA+CUSUM弱网预测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5185410" y="3335655"/>
            <a:ext cx="3134360" cy="26860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采用EWMA算法平滑网络速率趋势，过滤短时抖动；结合CUSUM检测持续下降趋势，准确识别弱网环境。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919210" y="2249805"/>
            <a:ext cx="2305050" cy="66357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预测效果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8945245" y="3335655"/>
            <a:ext cx="3055620" cy="26860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通过融合失败率等多维信号，输出弱网判定结果和置信度，提前触发弱网预警，降低误判概率，为网络切换提供可靠依据。</a:t>
            </a:r>
            <a:endParaRPr lang="en-US" sz="1600" dirty="0"/>
          </a:p>
        </p:txBody>
      </p:sp>
      <p:pic>
        <p:nvPicPr>
          <p:cNvPr id="13" name="Image 0" descr="https://kimi-img.moonshot.cn/pub/slides/slides_tmpl/image/25-09-08-13:42:54-d2v6pnlnfo2stf9dk69g.jpeg"/>
          <p:cNvPicPr>
            <a:picLocks noChangeAspect="1"/>
          </p:cNvPicPr>
          <p:nvPr/>
        </p:nvPicPr>
        <p:blipFill>
          <a:blip r:embed="rId1"/>
          <a:srcRect r="64"/>
          <a:stretch>
            <a:fillRect/>
          </a:stretch>
        </p:blipFill>
        <p:spPr>
          <a:xfrm>
            <a:off x="741045" y="3437890"/>
            <a:ext cx="417639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6885" y="4004945"/>
            <a:ext cx="3335655" cy="1867535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在弱网判定成立后，通过UI引导用户手动切换到更优网络，如蜂窝网络，确保用户对切换过程有明确感知。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4368165" y="4004945"/>
            <a:ext cx="3335655" cy="1867535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记录切换前后的网络标识和等待时间，确保切换过程对下载任务的平滑衔接，避免任务中断。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312150" y="4015105"/>
            <a:ext cx="3335655" cy="1867535"/>
          </a:xfrm>
          <a:prstGeom prst="rect">
            <a:avLst/>
          </a:prstGeom>
          <a:noFill/>
        </p:spPr>
        <p:txBody>
          <a:bodyPr wrap="square" lIns="0" tIns="0" rIns="0" bIns="4699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3E1C0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提供切换超时回退机制，若切换失败则回退到基线模式，保证系统运行的稳定性和可靠性。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704850" y="3806825"/>
            <a:ext cx="2858770" cy="0"/>
          </a:xfrm>
          <a:prstGeom prst="line">
            <a:avLst/>
          </a:prstGeom>
          <a:noFill/>
          <a:ln w="19050">
            <a:solidFill>
              <a:srgbClr val="1D50C4"/>
            </a:solidFill>
            <a:prstDash val="solid"/>
            <a:headEnd type="none"/>
            <a:tailEnd type="none"/>
          </a:ln>
        </p:spPr>
      </p:sp>
      <p:sp>
        <p:nvSpPr>
          <p:cNvPr id="6" name="Shape 4"/>
          <p:cNvSpPr/>
          <p:nvPr/>
        </p:nvSpPr>
        <p:spPr>
          <a:xfrm>
            <a:off x="4578985" y="3799205"/>
            <a:ext cx="2858770" cy="0"/>
          </a:xfrm>
          <a:prstGeom prst="line">
            <a:avLst/>
          </a:prstGeom>
          <a:noFill/>
          <a:ln w="19050">
            <a:solidFill>
              <a:srgbClr val="1D50C4"/>
            </a:solidFill>
            <a:prstDash val="solid"/>
            <a:headEnd type="none"/>
            <a:tailEnd type="none"/>
          </a:ln>
        </p:spPr>
      </p:sp>
      <p:sp>
        <p:nvSpPr>
          <p:cNvPr id="7" name="Shape 5"/>
          <p:cNvSpPr/>
          <p:nvPr/>
        </p:nvSpPr>
        <p:spPr>
          <a:xfrm>
            <a:off x="8518525" y="3794760"/>
            <a:ext cx="2858770" cy="0"/>
          </a:xfrm>
          <a:prstGeom prst="line">
            <a:avLst/>
          </a:prstGeom>
          <a:noFill/>
          <a:ln w="19050">
            <a:solidFill>
              <a:srgbClr val="1D50C4"/>
            </a:solidFill>
            <a:prstDash val="solid"/>
            <a:headEnd type="none"/>
            <a:tailEnd type="none"/>
          </a:ln>
        </p:spPr>
      </p:sp>
      <p:pic>
        <p:nvPicPr>
          <p:cNvPr id="8" name="Image 0" descr="https://kimi-img.moonshot.cn/pub/slides/slides_tmpl/image/25-09-08-13:42:54-d2v6pnlnfo2stf9dk6d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3685" y="4054475"/>
            <a:ext cx="12700" cy="1727200"/>
          </a:xfrm>
          <a:prstGeom prst="rect">
            <a:avLst/>
          </a:prstGeom>
        </p:spPr>
      </p:pic>
      <p:pic>
        <p:nvPicPr>
          <p:cNvPr id="9" name="Image 1" descr="https://kimi-img.moonshot.cn/pub/slides/slides_tmpl/image/25-09-08-13:42:54-d2v6pnlnfo2stf9dk6d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635" y="4054475"/>
            <a:ext cx="12700" cy="172720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1495" y="2186305"/>
            <a:ext cx="11116310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用户可感网络切换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1102360" y="2934970"/>
            <a:ext cx="2279650" cy="107696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切换策略</a:t>
            </a:r>
            <a:endParaRPr lang="en-US" sz="1600" dirty="0"/>
          </a:p>
        </p:txBody>
      </p:sp>
      <p:sp>
        <p:nvSpPr>
          <p:cNvPr id="12" name="Text 8"/>
          <p:cNvSpPr/>
          <p:nvPr/>
        </p:nvSpPr>
        <p:spPr>
          <a:xfrm>
            <a:off x="4868545" y="2934970"/>
            <a:ext cx="2279650" cy="107696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切换管理</a:t>
            </a:r>
            <a:endParaRPr lang="en-US" sz="1600" dirty="0"/>
          </a:p>
        </p:txBody>
      </p:sp>
      <p:sp>
        <p:nvSpPr>
          <p:cNvPr id="13" name="Text 9"/>
          <p:cNvSpPr/>
          <p:nvPr/>
        </p:nvSpPr>
        <p:spPr>
          <a:xfrm>
            <a:off x="8808085" y="2934970"/>
            <a:ext cx="2279650" cy="107696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兜底策略</a:t>
            </a:r>
            <a:endParaRPr lang="en-US" sz="1600" dirty="0"/>
          </a:p>
        </p:txBody>
      </p:sp>
      <p:pic>
        <p:nvPicPr>
          <p:cNvPr id="14" name="Image 2" descr="https://kimi-img.moonshot.cn/pub/slides/slides_tmpl/image/25-09-08-13:42:54-d2v6pnlnfo2stf9dk6e0.jpeg"/>
          <p:cNvPicPr>
            <a:picLocks noChangeAspect="1"/>
          </p:cNvPicPr>
          <p:nvPr/>
        </p:nvPicPr>
        <p:blipFill>
          <a:blip r:embed="rId2"/>
          <a:srcRect t="140" b="140"/>
          <a:stretch>
            <a:fillRect/>
          </a:stretch>
        </p:blipFill>
        <p:spPr>
          <a:xfrm>
            <a:off x="0" y="0"/>
            <a:ext cx="12192000" cy="1999615"/>
          </a:xfrm>
          <a:prstGeom prst="rect">
            <a:avLst/>
          </a:prstGeom>
        </p:spPr>
      </p:pic>
      <p:pic>
        <p:nvPicPr>
          <p:cNvPr id="15" name="Image 3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17195" y="2110740"/>
            <a:ext cx="361950" cy="411480"/>
          </a:xfrm>
          <a:prstGeom prst="rect">
            <a:avLst/>
          </a:prstGeom>
        </p:spPr>
      </p:pic>
      <p:pic>
        <p:nvPicPr>
          <p:cNvPr id="16" name="Image 4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445" y="2148840"/>
            <a:ext cx="361950" cy="411480"/>
          </a:xfrm>
          <a:prstGeom prst="rect">
            <a:avLst/>
          </a:prstGeom>
        </p:spPr>
      </p:pic>
      <p:pic>
        <p:nvPicPr>
          <p:cNvPr id="17" name="Image 5" descr="https://kimi-img.moonshot.cn/pub/slides/slides_tmpl/image/25-09-08-13:42:53-d2v6pndnfo2stf9dk5v0.png"/>
          <p:cNvPicPr>
            <a:picLocks noChangeAspect="1"/>
          </p:cNvPicPr>
          <p:nvPr/>
        </p:nvPicPr>
        <p:blipFill>
          <a:blip r:embed="rId4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766060"/>
            <a:ext cx="4281805" cy="5457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在弱网阶段，将并发度降低到2-3，并优先完成小文件下载，避免尾部拖延，提升整体下载效率。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371600" y="2305685"/>
            <a:ext cx="4281170" cy="36572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任务调度策略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09135" y="527685"/>
            <a:ext cx="6980555" cy="683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4400" b="1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小文件优先与并发自适应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371600" y="5087620"/>
            <a:ext cx="4281805" cy="5457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网络切换完成后，将并发度提升到6-8，集中下载大文件，进一步缩短总耗时，优化用户体验。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371600" y="4627245"/>
            <a:ext cx="4281170" cy="36572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2000" b="1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并发度调整</a:t>
            </a:r>
            <a:endParaRPr lang="en-US" sz="1600" dirty="0"/>
          </a:p>
        </p:txBody>
      </p:sp>
      <p:pic>
        <p:nvPicPr>
          <p:cNvPr id="7" name="Image 0" descr="https://kimi-img.moonshot.cn/pub/slides/slides_tmpl/image/25-09-08-13:42:54-d2v6pnlnfo2stf9dk6a0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935" y="2305685"/>
            <a:ext cx="5278755" cy="3959860"/>
          </a:xfrm>
          <a:prstGeom prst="rect">
            <a:avLst/>
          </a:prstGeom>
        </p:spPr>
      </p:pic>
      <p:pic>
        <p:nvPicPr>
          <p:cNvPr id="8" name="Image 1" descr="https://kimi-img.moonshot.cn/pub/slides/slides_tmpl/image/25-09-08-13:42:54-d2v6pnlnfo2stf9dk6a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14600"/>
            <a:ext cx="914400" cy="914400"/>
          </a:xfrm>
          <a:prstGeom prst="rect">
            <a:avLst/>
          </a:prstGeom>
        </p:spPr>
      </p:pic>
      <p:pic>
        <p:nvPicPr>
          <p:cNvPr id="9" name="Image 2" descr="https://kimi-img.moonshot.cn/pub/slides/slides_tmpl/image/25-09-08-13:42:54-d2v6pnlnfo2stf9dk6b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1860"/>
            <a:ext cx="914400" cy="914400"/>
          </a:xfrm>
          <a:prstGeom prst="rect">
            <a:avLst/>
          </a:prstGeom>
        </p:spPr>
      </p:pic>
      <p:pic>
        <p:nvPicPr>
          <p:cNvPr id="10" name="Image 3" descr="https://kimi-img.moonshot.cn/pub/slides/slides_tmpl/image/25-09-08-13:42:54-d2v6pnlnfo2stf9dk66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27685"/>
            <a:ext cx="762000" cy="298450"/>
          </a:xfrm>
          <a:prstGeom prst="rect">
            <a:avLst/>
          </a:prstGeom>
        </p:spPr>
      </p:pic>
      <p:sp>
        <p:nvSpPr>
          <p:cNvPr id="11" name="Shape 5"/>
          <p:cNvSpPr/>
          <p:nvPr/>
        </p:nvSpPr>
        <p:spPr>
          <a:xfrm>
            <a:off x="12111355" y="826135"/>
            <a:ext cx="80645" cy="55943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2" name="Text 6"/>
          <p:cNvSpPr/>
          <p:nvPr/>
        </p:nvSpPr>
        <p:spPr>
          <a:xfrm>
            <a:off x="12111355" y="826135"/>
            <a:ext cx="80645" cy="55943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461500" cy="611632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0" y="0"/>
            <a:ext cx="9461500" cy="611632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0" y="-24130"/>
            <a:ext cx="2171700" cy="2167890"/>
          </a:xfrm>
          <a:prstGeom prst="rect">
            <a:avLst/>
          </a:prstGeom>
          <a:solidFill>
            <a:srgbClr val="DAE3F5"/>
          </a:solidFill>
        </p:spPr>
      </p:sp>
      <p:sp>
        <p:nvSpPr>
          <p:cNvPr id="5" name="Text 3"/>
          <p:cNvSpPr/>
          <p:nvPr/>
        </p:nvSpPr>
        <p:spPr>
          <a:xfrm>
            <a:off x="0" y="-24130"/>
            <a:ext cx="2171700" cy="21678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481455" y="2704465"/>
            <a:ext cx="2962910" cy="66357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断点续传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127760" y="636905"/>
            <a:ext cx="4511040" cy="5524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断点续传与1B探测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477010" y="3368040"/>
            <a:ext cx="2986405" cy="23304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对大文件启用Range分块续传，记录偏移量和校验信息，确保在网络中断或切换后能够无缝继续下载。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5633720" y="2704465"/>
            <a:ext cx="2962910" cy="66357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轻量探测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5629275" y="3368040"/>
            <a:ext cx="2986405" cy="23304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周期性发送Range 1B请求探测RTT，流量占比低于1%，为网络状态预测提供实时反馈，提升预测精度。</a:t>
            </a:r>
            <a:endParaRPr lang="en-US" sz="1600" dirty="0"/>
          </a:p>
        </p:txBody>
      </p:sp>
      <p:pic>
        <p:nvPicPr>
          <p:cNvPr id="11" name="Image 0" descr="https://kimi-img.moonshot.cn/pub/slides/slides_tmpl/image/25-09-08-13:42:54-d2v6pnlnfo2stf9dk6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" y="2508250"/>
            <a:ext cx="883920" cy="859790"/>
          </a:xfrm>
          <a:prstGeom prst="rect">
            <a:avLst/>
          </a:prstGeom>
        </p:spPr>
      </p:pic>
      <p:pic>
        <p:nvPicPr>
          <p:cNvPr id="12" name="Image 1" descr="https://kimi-img.moonshot.cn/pub/slides/slides_tmpl/image/25-09-08-13:42:54-d2v6pnlnfo2stf9dk6b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2508250"/>
            <a:ext cx="926465" cy="859790"/>
          </a:xfrm>
          <a:prstGeom prst="rect">
            <a:avLst/>
          </a:prstGeom>
        </p:spPr>
      </p:pic>
      <p:pic>
        <p:nvPicPr>
          <p:cNvPr id="13" name="Image 2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196465" y="1757045"/>
            <a:ext cx="361950" cy="411480"/>
          </a:xfrm>
          <a:prstGeom prst="rect">
            <a:avLst/>
          </a:prstGeom>
        </p:spPr>
      </p:pic>
      <p:pic>
        <p:nvPicPr>
          <p:cNvPr id="14" name="Image 3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455" y="225425"/>
            <a:ext cx="361950" cy="411480"/>
          </a:xfrm>
          <a:prstGeom prst="rect">
            <a:avLst/>
          </a:prstGeom>
        </p:spPr>
      </p:pic>
      <p:pic>
        <p:nvPicPr>
          <p:cNvPr id="15" name="Image 4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822690" y="5586730"/>
            <a:ext cx="361950" cy="411480"/>
          </a:xfrm>
          <a:prstGeom prst="rect">
            <a:avLst/>
          </a:prstGeom>
        </p:spPr>
      </p:pic>
      <p:pic>
        <p:nvPicPr>
          <p:cNvPr id="16" name="Image 5" descr="https://kimi-img.moonshot.cn/pub/slides/slides_tmpl/image/25-09-08-13:42:54-d2v6pnlnfo2stf9dk66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5" y="5611495"/>
            <a:ext cx="762000" cy="298450"/>
          </a:xfrm>
          <a:prstGeom prst="rect">
            <a:avLst/>
          </a:prstGeom>
        </p:spPr>
      </p:pic>
      <p:sp>
        <p:nvSpPr>
          <p:cNvPr id="17" name="Shape 9"/>
          <p:cNvSpPr/>
          <p:nvPr/>
        </p:nvSpPr>
        <p:spPr>
          <a:xfrm>
            <a:off x="927735" y="930910"/>
            <a:ext cx="80645" cy="55943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8" name="Text 10"/>
          <p:cNvSpPr/>
          <p:nvPr/>
        </p:nvSpPr>
        <p:spPr>
          <a:xfrm>
            <a:off x="927735" y="930910"/>
            <a:ext cx="80645" cy="55943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流程与接口</a:t>
            </a:r>
            <a:endParaRPr lang="en-US" sz="1600" dirty="0"/>
          </a:p>
        </p:txBody>
      </p:sp>
      <p:pic>
        <p:nvPicPr>
          <p:cNvPr id="8" name="Image 0" descr="https://kimi-img.moonshot.cn/pub/slides/slides_tmpl/image/25-09-08-13:42:53-d2v6pndnfo2stf9dk5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kimi-img.moonshot.cn/pub/slides/slides_tmpl/image/25-09-08-13:42:53-d2v6pndnfo2stf9dk5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150600" y="-416560"/>
            <a:ext cx="1390650" cy="1390650"/>
          </a:xfrm>
          <a:prstGeom prst="ellipse">
            <a:avLst/>
          </a:prstGeom>
          <a:solidFill>
            <a:srgbClr val="3365D6"/>
          </a:solidFill>
        </p:spPr>
      </p:sp>
      <p:sp>
        <p:nvSpPr>
          <p:cNvPr id="3" name="Text 1"/>
          <p:cNvSpPr/>
          <p:nvPr/>
        </p:nvSpPr>
        <p:spPr>
          <a:xfrm>
            <a:off x="11150600" y="-416560"/>
            <a:ext cx="1390650" cy="13906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kimi-img.moonshot.cn/pub/slides/slides_tmpl/image/25-09-08-13:42:53-d2v6pndnfo2stf9dk5s0.png"/>
          <p:cNvPicPr>
            <a:picLocks noChangeAspect="1"/>
          </p:cNvPicPr>
          <p:nvPr/>
        </p:nvPicPr>
        <p:blipFill>
          <a:blip r:embed="rId1"/>
          <a:srcRect t="88"/>
          <a:stretch>
            <a:fillRect/>
          </a:stretch>
        </p:blipFill>
        <p:spPr>
          <a:xfrm>
            <a:off x="6498590" y="635"/>
            <a:ext cx="7380605" cy="2857500"/>
          </a:xfrm>
          <a:prstGeom prst="rect">
            <a:avLst/>
          </a:prstGeom>
        </p:spPr>
      </p:pic>
      <p:pic>
        <p:nvPicPr>
          <p:cNvPr id="5" name="Image 1" descr="https://kimi-img.moonshot.cn/pub/slides/slides_tmpl/image/25-09-08-13:42:53-d2v6pndnfo2stf9dk5q0.png"/>
          <p:cNvPicPr>
            <a:picLocks noChangeAspect="1"/>
          </p:cNvPicPr>
          <p:nvPr/>
        </p:nvPicPr>
        <p:blipFill>
          <a:blip r:embed="rId2">
            <a:alphaModFix amt="17000"/>
          </a:blip>
          <a:stretch>
            <a:fillRect/>
          </a:stretch>
        </p:blipFill>
        <p:spPr>
          <a:xfrm rot="16200000">
            <a:off x="1887855" y="-1896110"/>
            <a:ext cx="1134110" cy="512064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-27940" y="5877560"/>
            <a:ext cx="12247880" cy="980440"/>
          </a:xfrm>
          <a:prstGeom prst="rect">
            <a:avLst/>
          </a:prstGeom>
          <a:solidFill>
            <a:srgbClr val="4874CB"/>
          </a:solidFill>
        </p:spPr>
      </p:sp>
      <p:sp>
        <p:nvSpPr>
          <p:cNvPr id="7" name="Text 3"/>
          <p:cNvSpPr/>
          <p:nvPr/>
        </p:nvSpPr>
        <p:spPr>
          <a:xfrm>
            <a:off x="-27940" y="5877560"/>
            <a:ext cx="12247880" cy="98044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1660525" y="1668145"/>
            <a:ext cx="1621155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1577975" y="2611755"/>
            <a:ext cx="1762125" cy="13385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背景与挑战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0210" y="531495"/>
            <a:ext cx="2174240" cy="9759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6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目录</a:t>
            </a:r>
            <a:endParaRPr lang="en-US" sz="1600" dirty="0"/>
          </a:p>
        </p:txBody>
      </p:sp>
      <p:pic>
        <p:nvPicPr>
          <p:cNvPr id="11" name="Image 2" descr="https://kimi-img.moonshot.cn/pub/slides/slides_tmpl/image/25-09-08-13:42:53-d2v6pndnfo2stf9dk5p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625" y="908050"/>
            <a:ext cx="1902460" cy="461645"/>
          </a:xfrm>
          <a:prstGeom prst="rect">
            <a:avLst/>
          </a:prstGeom>
        </p:spPr>
      </p:pic>
      <p:pic>
        <p:nvPicPr>
          <p:cNvPr id="12" name="Image 3" descr="https://kimi-img.moonshot.cn/pub/slides/slides_tmpl/image/25-09-08-13:42:53-d2v6pndnfo2stf9dk5q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400" y="5876925"/>
            <a:ext cx="628015" cy="182880"/>
          </a:xfrm>
          <a:prstGeom prst="rect">
            <a:avLst/>
          </a:prstGeom>
        </p:spPr>
      </p:pic>
      <p:pic>
        <p:nvPicPr>
          <p:cNvPr id="13" name="Image 4" descr="https://kimi-img.moonshot.cn/pub/slides/slides_tmpl/image/25-09-08-13:42:53-d2v6pndnfo2stf9dk5r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05" y="1318895"/>
            <a:ext cx="511810" cy="280670"/>
          </a:xfrm>
          <a:prstGeom prst="rect">
            <a:avLst/>
          </a:prstGeom>
        </p:spPr>
      </p:pic>
      <p:sp>
        <p:nvSpPr>
          <p:cNvPr id="14" name="Shape 7"/>
          <p:cNvSpPr/>
          <p:nvPr/>
        </p:nvSpPr>
        <p:spPr>
          <a:xfrm>
            <a:off x="-586740" y="5541645"/>
            <a:ext cx="2335530" cy="2335530"/>
          </a:xfrm>
          <a:prstGeom prst="ellipse">
            <a:avLst/>
          </a:prstGeom>
          <a:solidFill>
            <a:srgbClr val="3365D6">
              <a:alpha val="50196"/>
            </a:srgbClr>
          </a:solidFill>
        </p:spPr>
      </p:sp>
      <p:sp>
        <p:nvSpPr>
          <p:cNvPr id="15" name="Text 8"/>
          <p:cNvSpPr/>
          <p:nvPr/>
        </p:nvSpPr>
        <p:spPr>
          <a:xfrm>
            <a:off x="-586740" y="5541645"/>
            <a:ext cx="2335530" cy="23355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5209540" y="1668145"/>
            <a:ext cx="1621155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5069205" y="2611755"/>
            <a:ext cx="1762125" cy="13385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目标与思路</a:t>
            </a:r>
            <a:endParaRPr lang="en-US" sz="1600" dirty="0"/>
          </a:p>
        </p:txBody>
      </p:sp>
      <p:sp>
        <p:nvSpPr>
          <p:cNvPr id="18" name="Text 11"/>
          <p:cNvSpPr/>
          <p:nvPr/>
        </p:nvSpPr>
        <p:spPr>
          <a:xfrm>
            <a:off x="8567420" y="1668145"/>
            <a:ext cx="1621155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19" name="Text 12"/>
          <p:cNvSpPr/>
          <p:nvPr/>
        </p:nvSpPr>
        <p:spPr>
          <a:xfrm>
            <a:off x="8427085" y="2611755"/>
            <a:ext cx="1762125" cy="13385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系统架构</a:t>
            </a:r>
            <a:endParaRPr lang="en-US" sz="1600" dirty="0"/>
          </a:p>
        </p:txBody>
      </p:sp>
      <p:pic>
        <p:nvPicPr>
          <p:cNvPr id="20" name="Image 5" descr="https://kimi-img.moonshot.cn/pub/slides/slides_tmpl/image/25-09-08-13:42:53-d2v6pndnfo2stf9dk5q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400" y="5139055"/>
            <a:ext cx="628015" cy="18288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1657350" y="3783965"/>
            <a:ext cx="1621155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</a:t>
            </a: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</a:t>
            </a:r>
            <a:endParaRPr lang="en-US" sz="1600" dirty="0"/>
          </a:p>
        </p:txBody>
      </p:sp>
      <p:sp>
        <p:nvSpPr>
          <p:cNvPr id="22" name="Text 14"/>
          <p:cNvSpPr/>
          <p:nvPr/>
        </p:nvSpPr>
        <p:spPr>
          <a:xfrm>
            <a:off x="1574800" y="4727575"/>
            <a:ext cx="1762125" cy="13385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关键技术</a:t>
            </a:r>
            <a:endParaRPr lang="en-US" sz="1600" dirty="0"/>
          </a:p>
        </p:txBody>
      </p:sp>
      <p:sp>
        <p:nvSpPr>
          <p:cNvPr id="23" name="Text 15"/>
          <p:cNvSpPr/>
          <p:nvPr/>
        </p:nvSpPr>
        <p:spPr>
          <a:xfrm>
            <a:off x="5206365" y="3783965"/>
            <a:ext cx="1621155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</a:t>
            </a: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</a:t>
            </a:r>
            <a:endParaRPr lang="en-US" sz="1600" dirty="0"/>
          </a:p>
        </p:txBody>
      </p:sp>
      <p:sp>
        <p:nvSpPr>
          <p:cNvPr id="24" name="Text 16"/>
          <p:cNvSpPr/>
          <p:nvPr/>
        </p:nvSpPr>
        <p:spPr>
          <a:xfrm>
            <a:off x="5066030" y="4727575"/>
            <a:ext cx="1762125" cy="13385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流程与接口</a:t>
            </a:r>
            <a:endParaRPr lang="en-US" sz="1600" dirty="0"/>
          </a:p>
        </p:txBody>
      </p:sp>
      <p:sp>
        <p:nvSpPr>
          <p:cNvPr id="25" name="Text 17"/>
          <p:cNvSpPr/>
          <p:nvPr/>
        </p:nvSpPr>
        <p:spPr>
          <a:xfrm>
            <a:off x="8564245" y="3783965"/>
            <a:ext cx="1621155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</a:t>
            </a:r>
            <a:r>
              <a:rPr lang="en-US" sz="9000" b="1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6</a:t>
            </a:r>
            <a:endParaRPr lang="en-US" sz="1600" dirty="0"/>
          </a:p>
        </p:txBody>
      </p:sp>
      <p:sp>
        <p:nvSpPr>
          <p:cNvPr id="26" name="Text 18"/>
          <p:cNvSpPr/>
          <p:nvPr/>
        </p:nvSpPr>
        <p:spPr>
          <a:xfrm>
            <a:off x="8423910" y="4727575"/>
            <a:ext cx="1762125" cy="13385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结果与展望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3:42:54-d2v6pnlnfo2stf9dk62g.png"/>
          <p:cNvPicPr>
            <a:picLocks noChangeAspect="1"/>
          </p:cNvPicPr>
          <p:nvPr/>
        </p:nvPicPr>
        <p:blipFill>
          <a:blip r:embed="rId1">
            <a:alphaModFix amt="15000"/>
          </a:blip>
          <a:stretch>
            <a:fillRect/>
          </a:stretch>
        </p:blipFill>
        <p:spPr>
          <a:xfrm rot="2160000">
            <a:off x="8352155" y="2354580"/>
            <a:ext cx="3221355" cy="68580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3:42:54-d2v6pnlnfo2stf9dk62g.png"/>
          <p:cNvPicPr>
            <a:picLocks noChangeAspect="1"/>
          </p:cNvPicPr>
          <p:nvPr/>
        </p:nvPicPr>
        <p:blipFill>
          <a:blip r:embed="rId1">
            <a:alphaModFix amt="36000"/>
          </a:blip>
          <a:stretch>
            <a:fillRect/>
          </a:stretch>
        </p:blipFill>
        <p:spPr>
          <a:xfrm rot="2160000">
            <a:off x="-481965" y="-291465"/>
            <a:ext cx="3221355" cy="68580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3:42:54-d2v6pnlnfo2stf9dk62g.png"/>
          <p:cNvPicPr>
            <a:picLocks noChangeAspect="1"/>
          </p:cNvPicPr>
          <p:nvPr/>
        </p:nvPicPr>
        <p:blipFill>
          <a:blip r:embed="rId1">
            <a:alphaModFix amt="11000"/>
          </a:blip>
          <a:stretch>
            <a:fillRect/>
          </a:stretch>
        </p:blipFill>
        <p:spPr>
          <a:xfrm rot="2160000">
            <a:off x="3802380" y="1309370"/>
            <a:ext cx="3221355" cy="6858000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8-13:42:55-d2v6pntnfo2stf9dk7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1912620"/>
            <a:ext cx="2694305" cy="4535170"/>
          </a:xfrm>
          <a:prstGeom prst="rect">
            <a:avLst/>
          </a:prstGeom>
        </p:spPr>
      </p:pic>
      <p:pic>
        <p:nvPicPr>
          <p:cNvPr id="6" name="Image 4" descr="https://kimi-img.moonshot.cn/pub/slides/slides_tmpl/image/25-09-08-13:42:55-d2v6pntnfo2stf9dk7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30" y="1912620"/>
            <a:ext cx="2694305" cy="4535170"/>
          </a:xfrm>
          <a:prstGeom prst="rect">
            <a:avLst/>
          </a:prstGeom>
        </p:spPr>
      </p:pic>
      <p:pic>
        <p:nvPicPr>
          <p:cNvPr id="7" name="Image 5" descr="https://kimi-img.moonshot.cn/pub/slides/slides_tmpl/image/25-09-08-13:42:55-d2v6pntnfo2stf9dk7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912620"/>
            <a:ext cx="2694305" cy="4535170"/>
          </a:xfrm>
          <a:prstGeom prst="rect">
            <a:avLst/>
          </a:prstGeom>
        </p:spPr>
      </p:pic>
      <p:pic>
        <p:nvPicPr>
          <p:cNvPr id="8" name="Image 6" descr="https://kimi-img.moonshot.cn/pub/slides/slides_tmpl/image/25-09-08-13:42:55-d2v6pntnfo2stf9dk7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745" y="1912620"/>
            <a:ext cx="2694305" cy="453517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89940" y="39433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基础用例执行流程</a:t>
            </a:r>
            <a:endParaRPr lang="en-US" sz="1600" dirty="0"/>
          </a:p>
        </p:txBody>
      </p:sp>
      <p:sp>
        <p:nvSpPr>
          <p:cNvPr id="10" name="Text 1"/>
          <p:cNvSpPr/>
          <p:nvPr/>
        </p:nvSpPr>
        <p:spPr>
          <a:xfrm>
            <a:off x="1114425" y="2363470"/>
            <a:ext cx="1841500" cy="44005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初始化阶段</a:t>
            </a:r>
            <a:endParaRPr lang="en-US" sz="1600" dirty="0"/>
          </a:p>
        </p:txBody>
      </p:sp>
      <p:sp>
        <p:nvSpPr>
          <p:cNvPr id="11" name="Text 2"/>
          <p:cNvSpPr/>
          <p:nvPr/>
        </p:nvSpPr>
        <p:spPr>
          <a:xfrm>
            <a:off x="3852545" y="2355850"/>
            <a:ext cx="1841500" cy="44005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清单获取与检测</a:t>
            </a:r>
            <a:endParaRPr lang="en-US" sz="1600" dirty="0"/>
          </a:p>
        </p:txBody>
      </p:sp>
      <p:sp>
        <p:nvSpPr>
          <p:cNvPr id="12" name="Text 3"/>
          <p:cNvSpPr/>
          <p:nvPr/>
        </p:nvSpPr>
        <p:spPr>
          <a:xfrm>
            <a:off x="6650990" y="2355850"/>
            <a:ext cx="1841500" cy="44005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下载执行</a:t>
            </a:r>
            <a:endParaRPr lang="en-US" sz="1600" dirty="0"/>
          </a:p>
        </p:txBody>
      </p:sp>
      <p:sp>
        <p:nvSpPr>
          <p:cNvPr id="13" name="Text 4"/>
          <p:cNvSpPr/>
          <p:nvPr/>
        </p:nvSpPr>
        <p:spPr>
          <a:xfrm>
            <a:off x="9397365" y="2361565"/>
            <a:ext cx="1841500" cy="44005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结果统计</a:t>
            </a:r>
            <a:endParaRPr lang="en-US" sz="1600" dirty="0"/>
          </a:p>
        </p:txBody>
      </p:sp>
      <p:sp>
        <p:nvSpPr>
          <p:cNvPr id="14" name="Text 5"/>
          <p:cNvSpPr/>
          <p:nvPr/>
        </p:nvSpPr>
        <p:spPr>
          <a:xfrm>
            <a:off x="867410" y="3294380"/>
            <a:ext cx="2280285" cy="2984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用户通过界面配置参数，系统初始化各模块，为后续操作做好准备。</a:t>
            </a:r>
            <a:endParaRPr lang="en-US" sz="1600" dirty="0"/>
          </a:p>
        </p:txBody>
      </p:sp>
      <p:sp>
        <p:nvSpPr>
          <p:cNvPr id="15" name="Text 6"/>
          <p:cNvSpPr/>
          <p:nvPr/>
        </p:nvSpPr>
        <p:spPr>
          <a:xfrm>
            <a:off x="3649345" y="3277235"/>
            <a:ext cx="2280285" cy="2984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客户端从服务器获取图片清单，实时监测网络状态，若检测到弱网则触发切换流程。</a:t>
            </a:r>
            <a:endParaRPr lang="en-US" sz="1600" dirty="0"/>
          </a:p>
        </p:txBody>
      </p:sp>
      <p:sp>
        <p:nvSpPr>
          <p:cNvPr id="16" name="Text 7"/>
          <p:cNvSpPr/>
          <p:nvPr/>
        </p:nvSpPr>
        <p:spPr>
          <a:xfrm>
            <a:off x="6426835" y="3294380"/>
            <a:ext cx="2280285" cy="2984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根据任务优先级调度下载，弱网阶段优先处理小文件，切换后加速大文件下载，确保任务高效完成。</a:t>
            </a:r>
            <a:endParaRPr lang="en-US" sz="1600" dirty="0"/>
          </a:p>
        </p:txBody>
      </p:sp>
      <p:sp>
        <p:nvSpPr>
          <p:cNvPr id="17" name="Text 8"/>
          <p:cNvSpPr/>
          <p:nvPr/>
        </p:nvSpPr>
        <p:spPr>
          <a:xfrm>
            <a:off x="9213215" y="3277235"/>
            <a:ext cx="2280285" cy="29845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记录下载总时长、流量占比等关键指标，输出标准化数据，便于对比分析。</a:t>
            </a:r>
            <a:endParaRPr lang="en-US" sz="1600" dirty="0"/>
          </a:p>
        </p:txBody>
      </p:sp>
      <p:pic>
        <p:nvPicPr>
          <p:cNvPr id="18" name="Image 7" descr="https://kimi-img.moonshot.cn/pub/slides/slides_tmpl/image/25-09-08-13:42:55-d2v6pntnfo2stf9dk6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55" y="1459230"/>
            <a:ext cx="822960" cy="810895"/>
          </a:xfrm>
          <a:prstGeom prst="rect">
            <a:avLst/>
          </a:prstGeom>
        </p:spPr>
      </p:pic>
      <p:pic>
        <p:nvPicPr>
          <p:cNvPr id="19" name="Image 8" descr="https://kimi-img.moonshot.cn/pub/slides/slides_tmpl/image/25-09-08-13:42:55-d2v6pntnfo2stf9dk6j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1459230"/>
            <a:ext cx="822960" cy="810895"/>
          </a:xfrm>
          <a:prstGeom prst="rect">
            <a:avLst/>
          </a:prstGeom>
        </p:spPr>
      </p:pic>
      <p:pic>
        <p:nvPicPr>
          <p:cNvPr id="20" name="Image 9" descr="https://kimi-img.moonshot.cn/pub/slides/slides_tmpl/image/25-09-08-13:42:55-d2v6pntnfo2stf9dk6k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525" y="1459230"/>
            <a:ext cx="822960" cy="810895"/>
          </a:xfrm>
          <a:prstGeom prst="rect">
            <a:avLst/>
          </a:prstGeom>
        </p:spPr>
      </p:pic>
      <p:pic>
        <p:nvPicPr>
          <p:cNvPr id="21" name="Image 10" descr="https://kimi-img.moonshot.cn/pub/slides/slides_tmpl/image/25-09-08-13:42:55-d2v6pntnfo2stf9dk71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9825" y="1455420"/>
            <a:ext cx="822960" cy="810895"/>
          </a:xfrm>
          <a:prstGeom prst="rect">
            <a:avLst/>
          </a:prstGeom>
        </p:spPr>
      </p:pic>
      <p:pic>
        <p:nvPicPr>
          <p:cNvPr id="22" name="Image 11" descr="https://kimi-img.moonshot.cn/pub/slides/slides_tmpl/image/25-09-08-13:42:53-d2v6pndnfo2stf9dk5q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2965" y="394335"/>
            <a:ext cx="628015" cy="182880"/>
          </a:xfrm>
          <a:prstGeom prst="rect">
            <a:avLst/>
          </a:prstGeom>
        </p:spPr>
      </p:pic>
      <p:pic>
        <p:nvPicPr>
          <p:cNvPr id="23" name="Image 12" descr="https://kimi-img.moonshot.cn/pub/slides/slides_tmpl/image/25-09-08-13:42:53-d2v6pndnfo2stf9dk5v0.png"/>
          <p:cNvPicPr>
            <a:picLocks noChangeAspect="1"/>
          </p:cNvPicPr>
          <p:nvPr/>
        </p:nvPicPr>
        <p:blipFill>
          <a:blip r:embed="rId8"/>
          <a:srcRect b="572"/>
          <a:stretch>
            <a:fillRect/>
          </a:stretch>
        </p:blipFill>
        <p:spPr>
          <a:xfrm>
            <a:off x="0" y="6116955"/>
            <a:ext cx="12192000" cy="741045"/>
          </a:xfrm>
          <a:prstGeom prst="rect">
            <a:avLst/>
          </a:prstGeom>
        </p:spPr>
      </p:pic>
      <p:sp>
        <p:nvSpPr>
          <p:cNvPr id="24" name="Shape 9"/>
          <p:cNvSpPr/>
          <p:nvPr/>
        </p:nvSpPr>
        <p:spPr>
          <a:xfrm>
            <a:off x="909955" y="3035935"/>
            <a:ext cx="10631805" cy="0"/>
          </a:xfrm>
          <a:prstGeom prst="line">
            <a:avLst/>
          </a:prstGeom>
          <a:noFill/>
          <a:ln w="28575">
            <a:solidFill>
              <a:srgbClr val="1D50C4"/>
            </a:solidFill>
            <a:prstDash val="solid"/>
            <a:headEnd type="none"/>
            <a:tailEnd type="none"/>
          </a:ln>
        </p:spPr>
      </p:sp>
      <p:pic>
        <p:nvPicPr>
          <p:cNvPr id="25" name="Image 13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501650" y="1287780"/>
            <a:ext cx="361950" cy="411480"/>
          </a:xfrm>
          <a:prstGeom prst="rect">
            <a:avLst/>
          </a:prstGeom>
        </p:spPr>
      </p:pic>
      <p:pic>
        <p:nvPicPr>
          <p:cNvPr id="26" name="Image 14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76990" y="1325880"/>
            <a:ext cx="361950" cy="411480"/>
          </a:xfrm>
          <a:prstGeom prst="rect">
            <a:avLst/>
          </a:prstGeom>
        </p:spPr>
      </p:pic>
      <p:pic>
        <p:nvPicPr>
          <p:cNvPr id="27" name="Image 15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467360" y="5694680"/>
            <a:ext cx="361950" cy="411480"/>
          </a:xfrm>
          <a:prstGeom prst="rect">
            <a:avLst/>
          </a:prstGeom>
        </p:spPr>
      </p:pic>
      <p:pic>
        <p:nvPicPr>
          <p:cNvPr id="28" name="Image 16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1438890" y="5719445"/>
            <a:ext cx="36195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挑战用例与场景模拟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810260" y="1379855"/>
            <a:ext cx="4449445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869A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场景模拟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10260" y="1867535"/>
            <a:ext cx="5130165" cy="219456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利用OpenHarmony网络领航员模拟地库、离家等典型弱网场景，复现真实网络突变情况。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810260" y="3810000"/>
            <a:ext cx="4449445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3869A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效果验证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10260" y="4341495"/>
            <a:ext cx="5130165" cy="219456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通过多场景对比，验证优化策略在不同弱网条件下的有效性，支持实验结果的可重复性。</a:t>
            </a:r>
            <a:endParaRPr lang="en-US" sz="1600" dirty="0"/>
          </a:p>
        </p:txBody>
      </p:sp>
      <p:pic>
        <p:nvPicPr>
          <p:cNvPr id="7" name="Image 0" descr="https://kimi-img.moonshot.cn/pub/slides/slides_tmpl/image/25-09-08-13:42:53-d2v6pndnfo2stf9dk5q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8" name="Image 1" descr="https://kimi-img.moonshot.cn/pub/slides/slides_tmpl/image/25-09-08-13:42:54-d2v6pnlnfo2stf9dk6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576070"/>
            <a:ext cx="280670" cy="1627505"/>
          </a:xfrm>
          <a:prstGeom prst="rect">
            <a:avLst/>
          </a:prstGeom>
        </p:spPr>
      </p:pic>
      <p:pic>
        <p:nvPicPr>
          <p:cNvPr id="9" name="Image 2" descr="https://kimi-img.moonshot.cn/pub/slides/slides_tmpl/image/25-09-08-13:42:54-d2v6pnlnfo2stf9dk6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3989070"/>
            <a:ext cx="280670" cy="1627505"/>
          </a:xfrm>
          <a:prstGeom prst="rect">
            <a:avLst/>
          </a:prstGeom>
        </p:spPr>
      </p:pic>
      <p:pic>
        <p:nvPicPr>
          <p:cNvPr id="10" name="Image 3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kimi-img.moonshot.cn/pub/slides/slides_tmpl/image/25-09-08-13:42:53-d2v6pndnfo2stf9dk5v0.png"/>
          <p:cNvPicPr>
            <a:picLocks noChangeAspect="1"/>
          </p:cNvPicPr>
          <p:nvPr/>
        </p:nvPicPr>
        <p:blipFill>
          <a:blip r:embed="rId4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5" descr="https://kimi-img.moonshot.cn/pub/slides/slides_tmpl/image/25-09-08-13:42:55-d2v6pntnfo2stf9dk6g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5850" y="1402715"/>
            <a:ext cx="5689600" cy="44151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3:42:55-d2v6pntnfo2stf9dk6n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0845" y="1508125"/>
            <a:ext cx="5020310" cy="222694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3:42:55-d2v6pntnfo2stf9dk6n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0845" y="3848735"/>
            <a:ext cx="5020310" cy="222694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3:42:54-d2v6pnlnfo2stf9dk62g.png"/>
          <p:cNvPicPr>
            <a:picLocks noChangeAspect="1"/>
          </p:cNvPicPr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 rot="2160000">
            <a:off x="8352155" y="2354580"/>
            <a:ext cx="3221355" cy="6858000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8-13:42:54-d2v6pnlnfo2stf9dk62g.png"/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 rot="2160000">
            <a:off x="-481965" y="-291465"/>
            <a:ext cx="3221355" cy="6858000"/>
          </a:xfrm>
          <a:prstGeom prst="rect">
            <a:avLst/>
          </a:prstGeom>
        </p:spPr>
      </p:pic>
      <p:pic>
        <p:nvPicPr>
          <p:cNvPr id="6" name="Image 4" descr="https://kimi-img.moonshot.cn/pub/slides/slides_tmpl/image/25-09-08-13:42:55-d2v6pntnfo2stf9dk6o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" y="1508125"/>
            <a:ext cx="5864860" cy="4841240"/>
          </a:xfrm>
          <a:prstGeom prst="rect">
            <a:avLst/>
          </a:prstGeom>
        </p:spPr>
      </p:pic>
      <p:pic>
        <p:nvPicPr>
          <p:cNvPr id="7" name="Image 5" descr="https://kimi-img.moonshot.cn/pub/slides/slides_tmpl/image/25-09-08-13:42:53-d2v6pndnfo2stf9dk5q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2965" y="394335"/>
            <a:ext cx="628015" cy="18288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789940" y="39433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核心接口定义</a:t>
            </a:r>
            <a:endParaRPr lang="en-US" sz="1600" dirty="0"/>
          </a:p>
        </p:txBody>
      </p:sp>
      <p:sp>
        <p:nvSpPr>
          <p:cNvPr id="9" name="Text 1"/>
          <p:cNvSpPr/>
          <p:nvPr/>
        </p:nvSpPr>
        <p:spPr>
          <a:xfrm>
            <a:off x="626110" y="3735070"/>
            <a:ext cx="4690110" cy="30678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内部接口</a:t>
            </a:r>
            <a:endParaRPr lang="en-US" sz="1600" dirty="0"/>
          </a:p>
        </p:txBody>
      </p:sp>
      <p:sp>
        <p:nvSpPr>
          <p:cNvPr id="10" name="Text 2"/>
          <p:cNvSpPr/>
          <p:nvPr/>
        </p:nvSpPr>
        <p:spPr>
          <a:xfrm>
            <a:off x="763270" y="4069715"/>
            <a:ext cx="5332095" cy="20637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提供WeakDecision、PredictionResult等接口，实现模块间高效协作与数据共享。</a:t>
            </a:r>
            <a:endParaRPr lang="en-US" sz="1600" dirty="0"/>
          </a:p>
        </p:txBody>
      </p:sp>
      <p:sp>
        <p:nvSpPr>
          <p:cNvPr id="11" name="Text 3"/>
          <p:cNvSpPr/>
          <p:nvPr/>
        </p:nvSpPr>
        <p:spPr>
          <a:xfrm>
            <a:off x="6957060" y="1725295"/>
            <a:ext cx="3732530" cy="24546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外部接口调用</a:t>
            </a:r>
            <a:endParaRPr lang="en-US" sz="1600" dirty="0"/>
          </a:p>
        </p:txBody>
      </p:sp>
      <p:sp>
        <p:nvSpPr>
          <p:cNvPr id="12" name="Text 4"/>
          <p:cNvSpPr/>
          <p:nvPr/>
        </p:nvSpPr>
        <p:spPr>
          <a:xfrm>
            <a:off x="6957060" y="2170748"/>
            <a:ext cx="4660900" cy="59729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调用OpenHarmony的HTTP服务、连接管理与网络领航员接口，充分利用系统能力，提升方案的兼容性。</a:t>
            </a:r>
            <a:endParaRPr lang="en-US" sz="1600" dirty="0"/>
          </a:p>
        </p:txBody>
      </p:sp>
      <p:sp>
        <p:nvSpPr>
          <p:cNvPr id="13" name="Text 5"/>
          <p:cNvSpPr/>
          <p:nvPr/>
        </p:nvSpPr>
        <p:spPr>
          <a:xfrm>
            <a:off x="6957060" y="4060825"/>
            <a:ext cx="3732530" cy="245467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接口优势</a:t>
            </a:r>
            <a:endParaRPr lang="en-US" sz="1600" dirty="0"/>
          </a:p>
        </p:txBody>
      </p:sp>
      <p:sp>
        <p:nvSpPr>
          <p:cNvPr id="14" name="Text 6"/>
          <p:cNvSpPr/>
          <p:nvPr/>
        </p:nvSpPr>
        <p:spPr>
          <a:xfrm>
            <a:off x="6957060" y="4462780"/>
            <a:ext cx="4603750" cy="6399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6262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通过标准化接口设计，实现模块解耦，便于后续扩展与维护，提升系统的灵活性。</a:t>
            </a:r>
            <a:endParaRPr lang="en-US" sz="1600" dirty="0"/>
          </a:p>
        </p:txBody>
      </p:sp>
      <p:pic>
        <p:nvPicPr>
          <p:cNvPr id="15" name="Image 6" descr="https://kimi-img.moonshot.cn/pub/slides/slides_tmpl/image/25-09-08-13:42:54-d2v6pnlnfo2stf9dk62g.png"/>
          <p:cNvPicPr>
            <a:picLocks noChangeAspect="1"/>
          </p:cNvPicPr>
          <p:nvPr/>
        </p:nvPicPr>
        <p:blipFill>
          <a:blip r:embed="rId2">
            <a:alphaModFix amt="11000"/>
          </a:blip>
          <a:stretch>
            <a:fillRect/>
          </a:stretch>
        </p:blipFill>
        <p:spPr>
          <a:xfrm rot="2160000">
            <a:off x="3802380" y="1309370"/>
            <a:ext cx="3221355" cy="6858000"/>
          </a:xfrm>
          <a:prstGeom prst="rect">
            <a:avLst/>
          </a:prstGeom>
        </p:spPr>
      </p:pic>
      <p:pic>
        <p:nvPicPr>
          <p:cNvPr id="16" name="Image 7" descr="https://kimi-img.moonshot.cn/pub/slides/slides_tmpl/image/25-09-08-13:42:55-d2v6pntnfo2stf9dk6r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235" y="1715770"/>
            <a:ext cx="5480050" cy="1981200"/>
          </a:xfrm>
          <a:prstGeom prst="rect">
            <a:avLst/>
          </a:prstGeom>
        </p:spPr>
      </p:pic>
      <p:sp>
        <p:nvSpPr>
          <p:cNvPr id="17" name="Shape 7"/>
          <p:cNvSpPr/>
          <p:nvPr/>
        </p:nvSpPr>
        <p:spPr>
          <a:xfrm>
            <a:off x="596265" y="1146175"/>
            <a:ext cx="11012170" cy="0"/>
          </a:xfrm>
          <a:prstGeom prst="line">
            <a:avLst/>
          </a:prstGeom>
          <a:noFill/>
          <a:ln w="19050">
            <a:solidFill>
              <a:srgbClr val="1D50C4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06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结果与展望</a:t>
            </a:r>
            <a:endParaRPr lang="en-US" sz="1600" dirty="0"/>
          </a:p>
        </p:txBody>
      </p:sp>
      <p:pic>
        <p:nvPicPr>
          <p:cNvPr id="8" name="Image 0" descr="https://kimi-img.moonshot.cn/pub/slides/slides_tmpl/image/25-09-08-13:42:53-d2v6pndnfo2stf9dk5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kimi-img.moonshot.cn/pub/slides/slides_tmpl/image/25-09-08-13:42:53-d2v6pndnfo2stf9dk5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918223" y="0"/>
            <a:ext cx="3699436" cy="68580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" name="Text 1"/>
          <p:cNvSpPr/>
          <p:nvPr/>
        </p:nvSpPr>
        <p:spPr>
          <a:xfrm>
            <a:off x="4918223" y="0"/>
            <a:ext cx="3699436" cy="68580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8617659" y="0"/>
            <a:ext cx="3699436" cy="6858000"/>
          </a:xfrm>
          <a:prstGeom prst="rect">
            <a:avLst/>
          </a:prstGeom>
          <a:solidFill>
            <a:srgbClr val="648DE0"/>
          </a:solidFill>
        </p:spPr>
      </p:sp>
      <p:sp>
        <p:nvSpPr>
          <p:cNvPr id="5" name="Text 3"/>
          <p:cNvSpPr/>
          <p:nvPr/>
        </p:nvSpPr>
        <p:spPr>
          <a:xfrm>
            <a:off x="8617659" y="0"/>
            <a:ext cx="3699436" cy="68580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28345" y="0"/>
            <a:ext cx="4190365" cy="3437890"/>
          </a:xfrm>
          <a:prstGeom prst="rect">
            <a:avLst/>
          </a:prstGeom>
          <a:solidFill>
            <a:srgbClr val="1D50C4"/>
          </a:solidFill>
        </p:spPr>
      </p:sp>
      <p:sp>
        <p:nvSpPr>
          <p:cNvPr id="7" name="Text 5"/>
          <p:cNvSpPr/>
          <p:nvPr/>
        </p:nvSpPr>
        <p:spPr>
          <a:xfrm>
            <a:off x="728345" y="0"/>
            <a:ext cx="4190365" cy="34378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184775" y="2249805"/>
            <a:ext cx="2305050" cy="66357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统计方法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311910" y="735330"/>
            <a:ext cx="3005455" cy="17532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性能监控双口径统计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5185410" y="3335655"/>
            <a:ext cx="3134360" cy="26860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2A59B8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记录wallTime（含用户切换等待）和totalTime（剔除等待），确保实验数据的公平性与准确性。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8919210" y="2249805"/>
            <a:ext cx="2305050" cy="66357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数据校验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8945245" y="3335655"/>
            <a:ext cx="3055620" cy="26860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通过一致性校验，确保逐文件耗时总和与有效总时长一致，输出标准化JSON/CSV文件，便于多轮对比与第三方复现。</a:t>
            </a:r>
            <a:endParaRPr lang="en-US" sz="1600" dirty="0"/>
          </a:p>
        </p:txBody>
      </p:sp>
      <p:pic>
        <p:nvPicPr>
          <p:cNvPr id="13" name="Image 0" descr="https://kimi-img.moonshot.cn/pub/slides/slides_tmpl/image/25-09-08-13:42:54-d2v6pnlnfo2stf9dk69g.jpeg"/>
          <p:cNvPicPr>
            <a:picLocks noChangeAspect="1"/>
          </p:cNvPicPr>
          <p:nvPr/>
        </p:nvPicPr>
        <p:blipFill>
          <a:blip r:embed="rId1"/>
          <a:srcRect r="64"/>
          <a:stretch>
            <a:fillRect/>
          </a:stretch>
        </p:blipFill>
        <p:spPr>
          <a:xfrm>
            <a:off x="741045" y="3437890"/>
            <a:ext cx="417639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09310" y="-86360"/>
            <a:ext cx="6614160" cy="7174230"/>
          </a:xfrm>
          <a:prstGeom prst="roundRect">
            <a:avLst>
              <a:gd name="adj" fmla="val 0"/>
            </a:avLst>
          </a:prstGeom>
          <a:solidFill>
            <a:srgbClr val="1D50C4"/>
          </a:solidFill>
        </p:spPr>
      </p:sp>
      <p:sp>
        <p:nvSpPr>
          <p:cNvPr id="3" name="Text 1"/>
          <p:cNvSpPr/>
          <p:nvPr/>
        </p:nvSpPr>
        <p:spPr>
          <a:xfrm>
            <a:off x="5909310" y="-86360"/>
            <a:ext cx="6614160" cy="71742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975850" y="1661795"/>
            <a:ext cx="2063115" cy="380492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利用网络领航员模拟弱网场景，保证了实验结果的可复现性，为优化策略的验证提供了稳定环境。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979025" y="1017905"/>
            <a:ext cx="2171065" cy="8178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场景复现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3093085" y="-86360"/>
            <a:ext cx="6614160" cy="7174230"/>
          </a:xfrm>
          <a:prstGeom prst="roundRect">
            <a:avLst>
              <a:gd name="adj" fmla="val 0"/>
            </a:avLst>
          </a:prstGeom>
          <a:solidFill>
            <a:srgbClr val="4874CB"/>
          </a:solidFill>
        </p:spPr>
      </p:sp>
      <p:sp>
        <p:nvSpPr>
          <p:cNvPr id="7" name="Text 5"/>
          <p:cNvSpPr/>
          <p:nvPr/>
        </p:nvSpPr>
        <p:spPr>
          <a:xfrm>
            <a:off x="3093085" y="-86360"/>
            <a:ext cx="6614160" cy="71742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341235" y="1661795"/>
            <a:ext cx="2063115" cy="380492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小文件优先策略有效缓解了弱网环境下的尾部拖延问题，提升了整体下载效率。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344410" y="1017905"/>
            <a:ext cx="2171065" cy="8178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任务调度优化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492125" y="-86360"/>
            <a:ext cx="6614160" cy="7174230"/>
          </a:xfrm>
          <a:prstGeom prst="roundRect">
            <a:avLst>
              <a:gd name="adj" fmla="val 0"/>
            </a:avLst>
          </a:prstGeom>
          <a:solidFill>
            <a:srgbClr val="92ABDF"/>
          </a:solidFill>
        </p:spPr>
      </p:sp>
      <p:sp>
        <p:nvSpPr>
          <p:cNvPr id="11" name="Text 9"/>
          <p:cNvSpPr/>
          <p:nvPr/>
        </p:nvSpPr>
        <p:spPr>
          <a:xfrm>
            <a:off x="492125" y="-86360"/>
            <a:ext cx="6614160" cy="7174230"/>
          </a:xfrm>
          <a:prstGeom prst="rect">
            <a:avLst/>
          </a:prstGeom>
          <a:noFill/>
        </p:spPr>
        <p:txBody>
          <a:bodyPr wrap="square" lIns="45720" tIns="91440" rIns="91440" bIns="45720" rtlCol="0" anchor="t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4740275" y="1661795"/>
            <a:ext cx="2063115" cy="380492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采用用户可感迁移策略，平衡了流量使用与用户体验，避免了因切换带来的额外成本。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743450" y="1017905"/>
            <a:ext cx="2171065" cy="8178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用户体验平衡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-184150" y="-86360"/>
            <a:ext cx="4415155" cy="7174230"/>
          </a:xfrm>
          <a:prstGeom prst="roundRect">
            <a:avLst>
              <a:gd name="adj" fmla="val 0"/>
            </a:avLst>
          </a:prstGeom>
          <a:solidFill>
            <a:srgbClr val="DAE3F5"/>
          </a:solidFill>
        </p:spPr>
      </p:sp>
      <p:sp>
        <p:nvSpPr>
          <p:cNvPr id="15" name="Text 13"/>
          <p:cNvSpPr/>
          <p:nvPr/>
        </p:nvSpPr>
        <p:spPr>
          <a:xfrm>
            <a:off x="-184150" y="-86360"/>
            <a:ext cx="4415155" cy="71742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2049780" y="1661795"/>
            <a:ext cx="2063115" cy="380492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通过EWMA+CUSUM算法，有效提升了弱网预测的稳健性，降低了误判概率。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280670" y="1017905"/>
            <a:ext cx="1668780" cy="540321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已解决问题与思考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2028190" y="1017905"/>
            <a:ext cx="2171065" cy="81788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预测稳健性</a:t>
            </a:r>
            <a:endParaRPr lang="en-US" sz="1600" dirty="0"/>
          </a:p>
        </p:txBody>
      </p:sp>
      <p:pic>
        <p:nvPicPr>
          <p:cNvPr id="19" name="Image 0" descr="https://kimi-img.moonshot.cn/pub/slides/slides_tmpl/image/25-09-08-13:42:55-d2v6pntnfo2stf9dk6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125" y="6417945"/>
            <a:ext cx="706120" cy="262255"/>
          </a:xfrm>
          <a:prstGeom prst="rect">
            <a:avLst/>
          </a:prstGeom>
        </p:spPr>
      </p:pic>
      <p:pic>
        <p:nvPicPr>
          <p:cNvPr id="20" name="Image 1" descr="https://kimi-img.moonshot.cn/pub/slides/slides_tmpl/image/25-09-08-13:42:55-d2v6pntnfo2stf9dk6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885" y="5345430"/>
            <a:ext cx="767080" cy="1254760"/>
          </a:xfrm>
          <a:prstGeom prst="rect">
            <a:avLst/>
          </a:prstGeom>
        </p:spPr>
      </p:pic>
      <p:pic>
        <p:nvPicPr>
          <p:cNvPr id="21" name="Image 2" descr="https://kimi-img.moonshot.cn/pub/slides/slides_tmpl/image/25-09-08-13:42:55-d2v6pntnfo2stf9dk6s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5354955"/>
            <a:ext cx="767080" cy="1254760"/>
          </a:xfrm>
          <a:prstGeom prst="rect">
            <a:avLst/>
          </a:prstGeom>
        </p:spPr>
      </p:pic>
      <p:pic>
        <p:nvPicPr>
          <p:cNvPr id="22" name="Image 3" descr="https://kimi-img.moonshot.cn/pub/slides/slides_tmpl/image/25-09-08-13:42:55-d2v6pntnfo2stf9dk6t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745" y="5316855"/>
            <a:ext cx="767080" cy="1254760"/>
          </a:xfrm>
          <a:prstGeom prst="rect">
            <a:avLst/>
          </a:prstGeom>
        </p:spPr>
      </p:pic>
      <p:pic>
        <p:nvPicPr>
          <p:cNvPr id="23" name="Image 4" descr="https://kimi-img.moonshot.cn/pub/slides/slides_tmpl/image/25-09-08-13:42:55-d2v6pntnfo2stf9dk6s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0040" y="5280660"/>
            <a:ext cx="767080" cy="12547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71970" y="634365"/>
            <a:ext cx="4528820" cy="564515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3" name="Text 1"/>
          <p:cNvSpPr/>
          <p:nvPr/>
        </p:nvSpPr>
        <p:spPr>
          <a:xfrm>
            <a:off x="6871970" y="634365"/>
            <a:ext cx="4528820" cy="56451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kimi-img.moonshot.cn/pub/slides/slides_tmpl/image/25-09-08-13:42:53-d2v6pndnfo2stf9dk5u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" y="1148080"/>
            <a:ext cx="713105" cy="713105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6703695"/>
            <a:ext cx="12191365" cy="154305"/>
          </a:xfrm>
          <a:prstGeom prst="rect">
            <a:avLst/>
          </a:prstGeom>
          <a:gradFill flip="none" rotWithShape="1">
            <a:gsLst>
              <a:gs pos="0">
                <a:srgbClr val="CFE1F4"/>
              </a:gs>
              <a:gs pos="2000">
                <a:srgbClr val="CFE1F4"/>
              </a:gs>
              <a:gs pos="55000">
                <a:srgbClr val="449CCE"/>
              </a:gs>
              <a:gs pos="100000">
                <a:srgbClr val="4874CB"/>
              </a:gs>
            </a:gsLst>
            <a:path path="circle">
              <a:fillToRect r="100000" b="100000"/>
            </a:path>
            <a:tileRect l="-100000" t="-100000"/>
          </a:gradFill>
        </p:spPr>
      </p:sp>
      <p:sp>
        <p:nvSpPr>
          <p:cNvPr id="6" name="Text 3"/>
          <p:cNvSpPr/>
          <p:nvPr/>
        </p:nvSpPr>
        <p:spPr>
          <a:xfrm>
            <a:off x="0" y="6703695"/>
            <a:ext cx="12191365" cy="1543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579120" y="2956402"/>
            <a:ext cx="3894025" cy="307777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优化方向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494030" y="3429000"/>
            <a:ext cx="4370070" cy="170688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未来将引入机器学习模型进一步增强预测精度，探索多路径并发下载与负载均衡策略，结合边缘缓存与图片自适应编码技术，进一步缩短弱网加载时长，并将优化方案推广至视频、小程序等更多资源类型，持续提升OpenHarmony系统在弱网环境下的性能表现。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78868" y="3387867"/>
            <a:ext cx="3374390" cy="0"/>
          </a:xfrm>
          <a:prstGeom prst="line">
            <a:avLst/>
          </a:prstGeom>
          <a:noFill/>
          <a:ln w="19050">
            <a:solidFill>
              <a:srgbClr val="4874CB"/>
            </a:solidFill>
            <a:prstDash val="solid"/>
            <a:headEnd type="none"/>
            <a:tailEnd type="none"/>
          </a:ln>
        </p:spPr>
      </p:sp>
      <p:pic>
        <p:nvPicPr>
          <p:cNvPr id="10" name="Image 1" descr="https://kimi-img.moonshot.cn/pub/slides/slides_tmpl/image/25-09-08-13:42:53-d2v6pndnfo2stf9dk5t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800735"/>
            <a:ext cx="597535" cy="28067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27685" y="1484630"/>
            <a:ext cx="4224020" cy="130683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未来优化方向</a:t>
            </a:r>
            <a:endParaRPr lang="en-US" sz="1600" dirty="0"/>
          </a:p>
        </p:txBody>
      </p:sp>
      <p:pic>
        <p:nvPicPr>
          <p:cNvPr id="12" name="Image 2" descr="https://kimi-img.moonshot.cn/pub/slides/slides_tmpl/image/25-09-08-13:42:53-d2v6pndnfo2stf9dk5tg.jpeg"/>
          <p:cNvPicPr>
            <a:picLocks noChangeAspect="1"/>
          </p:cNvPicPr>
          <p:nvPr/>
        </p:nvPicPr>
        <p:blipFill>
          <a:blip r:embed="rId3"/>
          <a:srcRect t="11" b="37"/>
          <a:stretch>
            <a:fillRect/>
          </a:stretch>
        </p:blipFill>
        <p:spPr>
          <a:xfrm>
            <a:off x="6732270" y="565785"/>
            <a:ext cx="4572000" cy="56445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3:42:56-d2v6po5nfo2stf9dk7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939800"/>
            <a:ext cx="7175500" cy="497840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3:42:56-d2v6po5nfo2stf9dk73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95" y="3017520"/>
            <a:ext cx="4368800" cy="3149600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3:42:56-d2v6po5nfo2stf9dk76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930" y="4909820"/>
            <a:ext cx="2532380" cy="426720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8-13:42:56-d2v6po5nfo2stf9dk76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520000">
            <a:off x="10471785" y="-925195"/>
            <a:ext cx="2444750" cy="24447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78840" y="1196975"/>
            <a:ext cx="10705465" cy="6597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2025/09/13</a:t>
            </a:r>
            <a:endParaRPr lang="en-US" sz="1600" dirty="0"/>
          </a:p>
        </p:txBody>
      </p:sp>
      <p:sp>
        <p:nvSpPr>
          <p:cNvPr id="7" name="Shape 1"/>
          <p:cNvSpPr/>
          <p:nvPr/>
        </p:nvSpPr>
        <p:spPr>
          <a:xfrm flipH="1">
            <a:off x="4814570" y="3940175"/>
            <a:ext cx="6555740" cy="0"/>
          </a:xfrm>
          <a:prstGeom prst="line">
            <a:avLst/>
          </a:prstGeom>
          <a:noFill/>
          <a:ln w="38100">
            <a:solidFill>
              <a:srgbClr val="FAFAFA"/>
            </a:solidFill>
            <a:prstDash val="solid"/>
            <a:headEnd type="none"/>
            <a:tailEnd type="none"/>
          </a:ln>
        </p:spPr>
      </p:sp>
      <p:sp>
        <p:nvSpPr>
          <p:cNvPr id="8" name="Text 2"/>
          <p:cNvSpPr/>
          <p:nvPr/>
        </p:nvSpPr>
        <p:spPr>
          <a:xfrm>
            <a:off x="8838565" y="4906645"/>
            <a:ext cx="2531745" cy="4298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汇报人：</a:t>
            </a:r>
            <a:r>
              <a:rPr lang="zh-CN" altLang="en-US" sz="2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张子彤</a:t>
            </a:r>
            <a:endParaRPr lang="en-US" altLang="zh-CN" sz="22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9" name="Text 3"/>
          <p:cNvSpPr/>
          <p:nvPr/>
        </p:nvSpPr>
        <p:spPr>
          <a:xfrm>
            <a:off x="4965065" y="1872615"/>
            <a:ext cx="6619240" cy="232600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60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感谢您的观看</a:t>
            </a:r>
            <a:endParaRPr lang="en-US" sz="1600" dirty="0"/>
          </a:p>
          <a:p>
            <a:pPr marL="0" indent="0" algn="r">
              <a:lnSpc>
                <a:spcPct val="100000"/>
              </a:lnSpc>
              <a:buNone/>
            </a:pPr>
            <a:r>
              <a:rPr lang="en-US" sz="80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THANKS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背景与挑战</a:t>
            </a:r>
            <a:endParaRPr lang="en-US" sz="1600" dirty="0"/>
          </a:p>
        </p:txBody>
      </p:sp>
      <p:pic>
        <p:nvPicPr>
          <p:cNvPr id="8" name="Image 0" descr="https://kimi-img.moonshot.cn/pub/slides/slides_tmpl/image/25-09-08-13:42:53-d2v6pndnfo2stf9dk5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kimi-img.moonshot.cn/pub/slides/slides_tmpl/image/25-09-08-13:42:53-d2v6pndnfo2stf9dk5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FFFFFF"/>
            </a:gs>
            <a:gs pos="98000">
              <a:srgbClr val="D7DDE4">
                <a:alpha val="9000"/>
              </a:srgbClr>
            </a:gs>
            <a:gs pos="100000">
              <a:srgbClr val="D7DDE4">
                <a:alpha val="9000"/>
              </a:srgb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57885" y="1619250"/>
            <a:ext cx="5088890" cy="4498340"/>
          </a:xfrm>
          <a:prstGeom prst="rect">
            <a:avLst/>
          </a:prstGeom>
          <a:gradFill flip="none" rotWithShape="1">
            <a:gsLst>
              <a:gs pos="0">
                <a:srgbClr val="2A59B8"/>
              </a:gs>
              <a:gs pos="2000">
                <a:srgbClr val="2A59B8"/>
              </a:gs>
              <a:gs pos="100000">
                <a:srgbClr val="648DE0"/>
              </a:gs>
            </a:gsLst>
            <a:path path="circle">
              <a:fillToRect r="100000" b="100000"/>
            </a:path>
            <a:tileRect l="-100000" t="-100000"/>
          </a:gradFill>
        </p:spPr>
      </p:sp>
      <p:sp>
        <p:nvSpPr>
          <p:cNvPr id="3" name="Text 1"/>
          <p:cNvSpPr/>
          <p:nvPr/>
        </p:nvSpPr>
        <p:spPr>
          <a:xfrm>
            <a:off x="857885" y="1619250"/>
            <a:ext cx="5088890" cy="449834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857885" y="5929630"/>
            <a:ext cx="5088890" cy="187960"/>
          </a:xfrm>
          <a:prstGeom prst="rect">
            <a:avLst/>
          </a:prstGeom>
          <a:solidFill>
            <a:srgbClr val="DAE3F5"/>
          </a:solidFill>
        </p:spPr>
      </p:sp>
      <p:sp>
        <p:nvSpPr>
          <p:cNvPr id="5" name="Text 3"/>
          <p:cNvSpPr/>
          <p:nvPr/>
        </p:nvSpPr>
        <p:spPr>
          <a:xfrm>
            <a:off x="857885" y="5929630"/>
            <a:ext cx="5088890" cy="18796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6341110" y="1618615"/>
            <a:ext cx="5088890" cy="4498340"/>
          </a:xfrm>
          <a:prstGeom prst="rect">
            <a:avLst/>
          </a:prstGeom>
          <a:gradFill flip="none" rotWithShape="1">
            <a:gsLst>
              <a:gs pos="0">
                <a:srgbClr val="2A59B8"/>
              </a:gs>
              <a:gs pos="2000">
                <a:srgbClr val="2A59B8"/>
              </a:gs>
              <a:gs pos="100000">
                <a:srgbClr val="648DE0"/>
              </a:gs>
            </a:gsLst>
            <a:path path="circle">
              <a:fillToRect r="100000" b="100000"/>
            </a:path>
            <a:tileRect l="-100000" t="-100000"/>
          </a:gradFill>
        </p:spPr>
      </p:sp>
      <p:sp>
        <p:nvSpPr>
          <p:cNvPr id="7" name="Text 5"/>
          <p:cNvSpPr/>
          <p:nvPr/>
        </p:nvSpPr>
        <p:spPr>
          <a:xfrm>
            <a:off x="6341110" y="1618615"/>
            <a:ext cx="5088890" cy="449834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89940" y="394335"/>
            <a:ext cx="9759315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移动互联网体验升级需求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2139316" y="2087563"/>
            <a:ext cx="3339465" cy="89281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移动应用体验需求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192530" y="3080068"/>
            <a:ext cx="4284980" cy="27203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在移动互联网时代，用户对应用的加载速度和流畅度要求越来越高。图片作为应用的核心资源，其加载性能直接影响用户的留存率和满意度。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6750686" y="3080068"/>
            <a:ext cx="4284980" cy="27203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在OpenHarmony系统中，图片加载被视为关键性能指标。然而，当前系统在弱网环境下表现不佳，亟需系统性优化以提升用户体验。</a:t>
            </a:r>
            <a:endParaRPr lang="en-US" sz="1600" dirty="0"/>
          </a:p>
        </p:txBody>
      </p:sp>
      <p:pic>
        <p:nvPicPr>
          <p:cNvPr id="12" name="Image 0" descr="https://kimi-img.moonshot.cn/pub/slides/slides_tmpl/image/25-09-08-13:42:53-d2v6pndnfo2stf9dk5q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2965" y="394335"/>
            <a:ext cx="628015" cy="182880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7570471" y="2087563"/>
            <a:ext cx="3339465" cy="89281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OpenHarmony的挑战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6341110" y="1618615"/>
            <a:ext cx="1444625" cy="13328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6600" dirty="0">
                <a:solidFill>
                  <a:srgbClr val="FEE59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6341110" y="5928995"/>
            <a:ext cx="5088890" cy="187960"/>
          </a:xfrm>
          <a:prstGeom prst="rect">
            <a:avLst/>
          </a:prstGeom>
          <a:solidFill>
            <a:srgbClr val="DAE3F5"/>
          </a:solidFill>
        </p:spPr>
      </p:sp>
      <p:sp>
        <p:nvSpPr>
          <p:cNvPr id="16" name="Text 13"/>
          <p:cNvSpPr/>
          <p:nvPr/>
        </p:nvSpPr>
        <p:spPr>
          <a:xfrm>
            <a:off x="6341110" y="5928995"/>
            <a:ext cx="5088890" cy="18796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Text 14"/>
          <p:cNvSpPr/>
          <p:nvPr/>
        </p:nvSpPr>
        <p:spPr>
          <a:xfrm>
            <a:off x="916940" y="1619250"/>
            <a:ext cx="1444625" cy="13328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6600" dirty="0">
                <a:solidFill>
                  <a:srgbClr val="FEE59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18" name="Shape 15"/>
          <p:cNvSpPr/>
          <p:nvPr/>
        </p:nvSpPr>
        <p:spPr>
          <a:xfrm>
            <a:off x="305435" y="1243965"/>
            <a:ext cx="11412855" cy="0"/>
          </a:xfrm>
          <a:prstGeom prst="line">
            <a:avLst/>
          </a:prstGeom>
          <a:noFill/>
          <a:ln w="28575">
            <a:solidFill>
              <a:srgbClr val="2A59B8"/>
            </a:solidFill>
            <a:prstDash val="solid"/>
            <a:headEnd type="none"/>
            <a:tailEnd type="none"/>
          </a:ln>
        </p:spPr>
      </p:sp>
      <p:pic>
        <p:nvPicPr>
          <p:cNvPr id="19" name="Image 1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454765" y="6092190"/>
            <a:ext cx="361950" cy="411480"/>
          </a:xfrm>
          <a:prstGeom prst="rect">
            <a:avLst/>
          </a:prstGeom>
        </p:spPr>
      </p:pic>
      <p:pic>
        <p:nvPicPr>
          <p:cNvPr id="20" name="Image 2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81990" y="1395730"/>
            <a:ext cx="361950" cy="411480"/>
          </a:xfrm>
          <a:prstGeom prst="rect">
            <a:avLst/>
          </a:prstGeom>
        </p:spPr>
      </p:pic>
      <p:pic>
        <p:nvPicPr>
          <p:cNvPr id="21" name="Image 3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578590" y="6222365"/>
            <a:ext cx="313690" cy="356870"/>
          </a:xfrm>
          <a:prstGeom prst="rect">
            <a:avLst/>
          </a:prstGeom>
        </p:spPr>
      </p:pic>
      <p:pic>
        <p:nvPicPr>
          <p:cNvPr id="22" name="Image 4" descr="https://kimi-img.moonshot.cn/pub/slides/slides_tmpl/image/25-09-08-13:42:54-d2v6pnlnfo2stf9dk66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" y="6332855"/>
            <a:ext cx="762000" cy="298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3:42:53-d2v6pndnfo2stf9dk5v0.png"/>
          <p:cNvPicPr>
            <a:picLocks noChangeAspect="1"/>
          </p:cNvPicPr>
          <p:nvPr/>
        </p:nvPicPr>
        <p:blipFill>
          <a:blip r:embed="rId1"/>
          <a:srcRect b="572"/>
          <a:stretch>
            <a:fillRect/>
          </a:stretch>
        </p:blipFill>
        <p:spPr>
          <a:xfrm rot="10800000">
            <a:off x="0" y="0"/>
            <a:ext cx="12192000" cy="65341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42620" y="3449320"/>
            <a:ext cx="3466465" cy="206756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642620" y="3449320"/>
            <a:ext cx="3466465" cy="2067560"/>
          </a:xfrm>
          <a:prstGeom prst="rect">
            <a:avLst/>
          </a:prstGeom>
          <a:noFill/>
        </p:spPr>
        <p:txBody>
          <a:bodyPr wrap="square" lIns="45720" tIns="91440" rIns="91440" bIns="45720" rtlCol="0" anchor="t"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无线网络状态变化无常，尤其是在地铁、电梯等场景中，网络吞吐量骤降，导致页面刷新时出现白块、卡顿甚至加载失败。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46100" y="3052445"/>
            <a:ext cx="3509010" cy="28455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弱网环境的影响</a:t>
            </a:r>
            <a:endParaRPr lang="en-US" sz="1600" dirty="0"/>
          </a:p>
        </p:txBody>
      </p:sp>
      <p:sp>
        <p:nvSpPr>
          <p:cNvPr id="6" name="Shape 3"/>
          <p:cNvSpPr/>
          <p:nvPr/>
        </p:nvSpPr>
        <p:spPr>
          <a:xfrm>
            <a:off x="4418965" y="3449320"/>
            <a:ext cx="3466465" cy="206756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4"/>
          <p:cNvSpPr/>
          <p:nvPr/>
        </p:nvSpPr>
        <p:spPr>
          <a:xfrm>
            <a:off x="4418965" y="3449320"/>
            <a:ext cx="3466465" cy="2067560"/>
          </a:xfrm>
          <a:prstGeom prst="rect">
            <a:avLst/>
          </a:prstGeom>
          <a:noFill/>
        </p:spPr>
        <p:txBody>
          <a:bodyPr wrap="square" lIns="45720" tIns="91440" rIns="91440" bIns="45720" rtlCol="0" anchor="t"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传统静态阈值方法难以及时捕捉网络的非线性突变，导致用户体验的断崖式下跌，成为开发者面临的痛点。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4322445" y="3052445"/>
            <a:ext cx="3509010" cy="28455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传统阈值的局限性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8195945" y="3449320"/>
            <a:ext cx="3466465" cy="206756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10" name="Text 7"/>
          <p:cNvSpPr/>
          <p:nvPr/>
        </p:nvSpPr>
        <p:spPr>
          <a:xfrm>
            <a:off x="8195945" y="3449320"/>
            <a:ext cx="3466465" cy="2067560"/>
          </a:xfrm>
          <a:prstGeom prst="rect">
            <a:avLst/>
          </a:prstGeom>
          <a:noFill/>
        </p:spPr>
        <p:txBody>
          <a:bodyPr wrap="square" lIns="45720" tIns="91440" rIns="91440" bIns="45720" rtlCol="0" anchor="t"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用户在弱网环境下频繁遭遇白块和卡顿，严重影响使用体验，开发者需要找到更有效的解决方案来应对这一挑战。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8099425" y="3052445"/>
            <a:ext cx="3509010" cy="28455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用户体验的痛点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684530" y="916940"/>
            <a:ext cx="11116310" cy="5455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500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弱网环境引发的白块与卡顿</a:t>
            </a:r>
            <a:endParaRPr lang="en-US" sz="1600" dirty="0"/>
          </a:p>
        </p:txBody>
      </p:sp>
      <p:pic>
        <p:nvPicPr>
          <p:cNvPr id="13" name="Image 1" descr="https://kimi-img.moonshot.cn/pub/slides/slides_tmpl/image/25-09-08-13:42:55-d2v6pntnfo2stf9dk6l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355" y="239395"/>
            <a:ext cx="421640" cy="204470"/>
          </a:xfrm>
          <a:prstGeom prst="rect">
            <a:avLst/>
          </a:prstGeom>
        </p:spPr>
      </p:pic>
      <p:pic>
        <p:nvPicPr>
          <p:cNvPr id="14" name="Image 2" descr="https://kimi-img.moonshot.cn/pub/slides/slides_tmpl/image/25-09-08-13:42:53-d2v6pndnfo2stf9dk5v0.png"/>
          <p:cNvPicPr>
            <a:picLocks noChangeAspect="1"/>
          </p:cNvPicPr>
          <p:nvPr/>
        </p:nvPicPr>
        <p:blipFill>
          <a:blip r:embed="rId1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pic>
        <p:nvPicPr>
          <p:cNvPr id="15" name="Image 3" descr="https://kimi-img.moonshot.cn/pub/slides/slides_tmpl/image/25-09-08-13:42:55-d2v6pntnfo2stf9dk6l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05" y="1972310"/>
            <a:ext cx="914400" cy="914400"/>
          </a:xfrm>
          <a:prstGeom prst="rect">
            <a:avLst/>
          </a:prstGeom>
        </p:spPr>
      </p:pic>
      <p:pic>
        <p:nvPicPr>
          <p:cNvPr id="16" name="Image 4" descr="https://kimi-img.moonshot.cn/pub/slides/slides_tmpl/image/25-09-08-13:42:55-d2v6pntnfo2stf9dk6m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315" y="1972310"/>
            <a:ext cx="914400" cy="914400"/>
          </a:xfrm>
          <a:prstGeom prst="rect">
            <a:avLst/>
          </a:prstGeom>
        </p:spPr>
      </p:pic>
      <p:pic>
        <p:nvPicPr>
          <p:cNvPr id="17" name="Image 5" descr="https://kimi-img.moonshot.cn/pub/slides/slides_tmpl/image/25-09-08-13:42:55-d2v6pntnfo2stf9dk6m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295" y="1972310"/>
            <a:ext cx="914400" cy="914400"/>
          </a:xfrm>
          <a:prstGeom prst="rect">
            <a:avLst/>
          </a:prstGeom>
        </p:spPr>
      </p:pic>
      <p:pic>
        <p:nvPicPr>
          <p:cNvPr id="18" name="Image 6" descr="https://kimi-img.moonshot.cn/pub/slides/slides_tmpl/image/25-09-08-13:42:54-d2v6pnlnfo2stf9dk66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9470" y="993775"/>
            <a:ext cx="762000" cy="298450"/>
          </a:xfrm>
          <a:prstGeom prst="rect">
            <a:avLst/>
          </a:prstGeom>
        </p:spPr>
      </p:pic>
      <p:sp>
        <p:nvSpPr>
          <p:cNvPr id="19" name="Shape 10"/>
          <p:cNvSpPr/>
          <p:nvPr/>
        </p:nvSpPr>
        <p:spPr>
          <a:xfrm>
            <a:off x="596265" y="5928360"/>
            <a:ext cx="11012170" cy="0"/>
          </a:xfrm>
          <a:prstGeom prst="line">
            <a:avLst/>
          </a:prstGeom>
          <a:noFill/>
          <a:ln w="19050">
            <a:solidFill>
              <a:srgbClr val="1D50C4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FFFFFF"/>
            </a:gs>
            <a:gs pos="98000">
              <a:srgbClr val="D7DDE4"/>
            </a:gs>
            <a:gs pos="100000">
              <a:srgbClr val="D7DDE4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6275" y="2530475"/>
            <a:ext cx="6411595" cy="302196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62000">
                <a:srgbClr val="FFFFFF"/>
              </a:gs>
              <a:gs pos="100000">
                <a:srgbClr val="FFFFFF">
                  <a:alpha val="11000"/>
                </a:srgbClr>
              </a:gs>
            </a:gsLst>
            <a:lin ang="5400000" scaled="1"/>
          </a:gradFill>
        </p:spPr>
      </p:sp>
      <p:sp>
        <p:nvSpPr>
          <p:cNvPr id="3" name="Text 1"/>
          <p:cNvSpPr/>
          <p:nvPr/>
        </p:nvSpPr>
        <p:spPr>
          <a:xfrm>
            <a:off x="676275" y="2530475"/>
            <a:ext cx="6411595" cy="302196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35070" y="2895026"/>
            <a:ext cx="3894025" cy="3073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rgbClr val="1E386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技术挑战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878205" y="3286125"/>
            <a:ext cx="5940425" cy="206121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1E386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本方案面临两大技术挑战：一是网络状态预测的准确性不足，复杂环境下难以及时识别网络突变；二是多网络切换决策的合理性，过早切换浪费流量，过晚切换导致持续卡顿。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82295" y="830580"/>
            <a:ext cx="7557770" cy="136779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000" b="1" dirty="0">
                <a:solidFill>
                  <a:srgbClr val="386CBA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两大技术挑战概览</a:t>
            </a:r>
            <a:endParaRPr lang="en-US" sz="1600" dirty="0"/>
          </a:p>
        </p:txBody>
      </p:sp>
      <p:pic>
        <p:nvPicPr>
          <p:cNvPr id="7" name="Image 0" descr="https://kimi-img.moonshot.cn/pub/slides/slides_tmpl/image/25-09-08-13:42:53-d2v6pndnfo2stf9dk5q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70" y="953135"/>
            <a:ext cx="628015" cy="182880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658495" y="2310130"/>
            <a:ext cx="6405880" cy="0"/>
          </a:xfrm>
          <a:prstGeom prst="line">
            <a:avLst/>
          </a:prstGeom>
          <a:noFill/>
          <a:ln w="12700">
            <a:solidFill>
              <a:srgbClr val="4874CB"/>
            </a:solidFill>
            <a:prstDash val="solid"/>
            <a:headEnd type="none"/>
            <a:tailEnd type="none"/>
          </a:ln>
        </p:spPr>
      </p:sp>
      <p:sp>
        <p:nvSpPr>
          <p:cNvPr id="9" name="Shape 6"/>
          <p:cNvSpPr/>
          <p:nvPr/>
        </p:nvSpPr>
        <p:spPr>
          <a:xfrm>
            <a:off x="0" y="6703695"/>
            <a:ext cx="12191365" cy="154305"/>
          </a:xfrm>
          <a:prstGeom prst="rect">
            <a:avLst/>
          </a:prstGeom>
          <a:gradFill flip="none" rotWithShape="1">
            <a:gsLst>
              <a:gs pos="0">
                <a:srgbClr val="CFE1F4"/>
              </a:gs>
              <a:gs pos="2000">
                <a:srgbClr val="CFE1F4"/>
              </a:gs>
              <a:gs pos="55000">
                <a:srgbClr val="449CCE"/>
              </a:gs>
              <a:gs pos="100000">
                <a:srgbClr val="4874CB"/>
              </a:gs>
            </a:gsLst>
            <a:path path="circle">
              <a:fillToRect r="100000" b="100000"/>
            </a:path>
            <a:tileRect l="-100000" t="-100000"/>
          </a:gradFill>
        </p:spPr>
      </p:sp>
      <p:sp>
        <p:nvSpPr>
          <p:cNvPr id="10" name="Text 7"/>
          <p:cNvSpPr/>
          <p:nvPr/>
        </p:nvSpPr>
        <p:spPr>
          <a:xfrm>
            <a:off x="0" y="6703695"/>
            <a:ext cx="12191365" cy="1543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1" name="Image 1" descr="https://kimi-img.moonshot.cn/pub/slides/slides_tmpl/image/25-09-08-13:42:54-d2v6pnlnfo2stf9dk6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0" y="554355"/>
            <a:ext cx="3749040" cy="5748655"/>
          </a:xfrm>
          <a:prstGeom prst="rect">
            <a:avLst/>
          </a:prstGeom>
        </p:spPr>
      </p:pic>
      <p:pic>
        <p:nvPicPr>
          <p:cNvPr id="12" name="Image 2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437755" y="5644515"/>
            <a:ext cx="579120" cy="658495"/>
          </a:xfrm>
          <a:prstGeom prst="rect">
            <a:avLst/>
          </a:prstGeom>
        </p:spPr>
      </p:pic>
      <p:pic>
        <p:nvPicPr>
          <p:cNvPr id="13" name="Image 3" descr="https://kimi-img.moonshot.cn/pub/slides/slides_tmpl/image/25-09-08-13:42:53-d2v6pndnfo2stf9dk5q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6120130"/>
            <a:ext cx="628015" cy="182880"/>
          </a:xfrm>
          <a:prstGeom prst="rect">
            <a:avLst/>
          </a:prstGeom>
        </p:spPr>
      </p:pic>
      <p:pic>
        <p:nvPicPr>
          <p:cNvPr id="14" name="Image 4" descr="https://kimi-img.moonshot.cn/pub/slides/slides_tmpl/image/25-09-08-13:42:54-d2v6pnlnfo2stf9dk61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0740" y="428625"/>
            <a:ext cx="694690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目标与思路</a:t>
            </a:r>
            <a:endParaRPr lang="en-US" sz="1600" dirty="0"/>
          </a:p>
        </p:txBody>
      </p:sp>
      <p:pic>
        <p:nvPicPr>
          <p:cNvPr id="8" name="Image 0" descr="https://kimi-img.moonshot.cn/pub/slides/slides_tmpl/image/25-09-08-13:42:53-d2v6pndnfo2stf9dk5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kimi-img.moonshot.cn/pub/slides/slides_tmpl/image/25-09-08-13:42:53-d2v6pndnfo2stf9dk5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55675" y="2072005"/>
            <a:ext cx="5827395" cy="11226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955675" y="2072005"/>
            <a:ext cx="5827395" cy="1122680"/>
          </a:xfrm>
          <a:prstGeom prst="rect">
            <a:avLst/>
          </a:prstGeom>
          <a:noFill/>
        </p:spPr>
        <p:txBody>
          <a:bodyPr wrap="square" lIns="45720" tIns="91440" rIns="91440" bIns="45720" rtlCol="0" anchor="t"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本方案的核心目标是优化OpenHarmony系统中图片在弱网环境下的加载性能，实现最短的下载完成时间，同时保持流量可控和用户体验平衡。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56310" y="1731010"/>
            <a:ext cx="517779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核心目标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955675" y="3642360"/>
            <a:ext cx="5857875" cy="11226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6" name="Text 4"/>
          <p:cNvSpPr/>
          <p:nvPr/>
        </p:nvSpPr>
        <p:spPr>
          <a:xfrm>
            <a:off x="955675" y="3642360"/>
            <a:ext cx="5857875" cy="1122680"/>
          </a:xfrm>
          <a:prstGeom prst="rect">
            <a:avLst/>
          </a:prstGeom>
          <a:noFill/>
        </p:spPr>
        <p:txBody>
          <a:bodyPr wrap="square" lIns="45720" tIns="91440" rIns="91440" bIns="45720" rtlCol="0" anchor="t"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通过“判弱检测→智能切换→分阶段迁移→并发自适应→断点续传→轻量探测→性能评测”的闭环流程，系统性地解决弱网优化问题。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56310" y="3301365"/>
            <a:ext cx="517779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闭环流程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955675" y="5212715"/>
            <a:ext cx="5825490" cy="11226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9" name="Text 7"/>
          <p:cNvSpPr/>
          <p:nvPr/>
        </p:nvSpPr>
        <p:spPr>
          <a:xfrm>
            <a:off x="955675" y="5212715"/>
            <a:ext cx="5825490" cy="1122680"/>
          </a:xfrm>
          <a:prstGeom prst="rect">
            <a:avLst/>
          </a:prstGeom>
          <a:noFill/>
        </p:spPr>
        <p:txBody>
          <a:bodyPr wrap="square" lIns="45720" tIns="91440" rIns="91440" bIns="45720" rtlCol="0" anchor="t"/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该方案能够有效缩短图片下载时间，降低用户感知延迟，同时保证流量的合理使用，提升整体用户体验。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956310" y="4871720"/>
            <a:ext cx="517779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优化效果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391160" y="580390"/>
            <a:ext cx="11081385" cy="89281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400" dirty="0">
                <a:solidFill>
                  <a:srgbClr val="1D50C4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缩短下载时长且平衡流量</a:t>
            </a:r>
            <a:endParaRPr lang="en-US" sz="1600" dirty="0"/>
          </a:p>
        </p:txBody>
      </p:sp>
      <p:pic>
        <p:nvPicPr>
          <p:cNvPr id="12" name="Image 0" descr="https://kimi-img.moonshot.cn/pub/slides/slides_tmpl/image/25-09-08-13:42:55-d2v6pntnfo2stf9dk6j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205" y="1814195"/>
            <a:ext cx="347345" cy="3425825"/>
          </a:xfrm>
          <a:prstGeom prst="rect">
            <a:avLst/>
          </a:prstGeom>
        </p:spPr>
      </p:pic>
      <p:pic>
        <p:nvPicPr>
          <p:cNvPr id="13" name="Image 1" descr="https://kimi-img.moonshot.cn/pub/slides/slides_tmpl/image/25-09-08-13:42:55-d2v6pntnfo2stf9dk6k0.jpeg"/>
          <p:cNvPicPr>
            <a:picLocks noChangeAspect="1"/>
          </p:cNvPicPr>
          <p:nvPr/>
        </p:nvPicPr>
        <p:blipFill>
          <a:blip r:embed="rId2"/>
          <a:srcRect t="61" b="22"/>
          <a:stretch>
            <a:fillRect/>
          </a:stretch>
        </p:blipFill>
        <p:spPr>
          <a:xfrm>
            <a:off x="7244080" y="0"/>
            <a:ext cx="4947920" cy="6524625"/>
          </a:xfrm>
          <a:prstGeom prst="rect">
            <a:avLst/>
          </a:prstGeom>
        </p:spPr>
      </p:pic>
      <p:sp>
        <p:nvSpPr>
          <p:cNvPr id="14" name="Shape 10"/>
          <p:cNvSpPr/>
          <p:nvPr/>
        </p:nvSpPr>
        <p:spPr>
          <a:xfrm>
            <a:off x="7244080" y="6292215"/>
            <a:ext cx="4948555" cy="575310"/>
          </a:xfrm>
          <a:prstGeom prst="rect">
            <a:avLst/>
          </a:prstGeom>
          <a:solidFill>
            <a:srgbClr val="1D50C4"/>
          </a:solidFill>
        </p:spPr>
      </p:sp>
      <p:sp>
        <p:nvSpPr>
          <p:cNvPr id="15" name="Text 11"/>
          <p:cNvSpPr/>
          <p:nvPr/>
        </p:nvSpPr>
        <p:spPr>
          <a:xfrm>
            <a:off x="7244080" y="6292215"/>
            <a:ext cx="4948555" cy="57531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12445" y="1264285"/>
            <a:ext cx="10899775" cy="0"/>
          </a:xfrm>
          <a:prstGeom prst="line">
            <a:avLst/>
          </a:prstGeom>
          <a:noFill/>
          <a:ln w="28575">
            <a:solidFill>
              <a:srgbClr val="2A59B8"/>
            </a:solidFill>
            <a:prstDash val="solid"/>
            <a:headEnd type="none"/>
            <a:tailEnd type="none"/>
          </a:ln>
        </p:spPr>
      </p:sp>
      <p:pic>
        <p:nvPicPr>
          <p:cNvPr id="3" name="Image 0" descr="https://kimi-img.moonshot.cn/pub/slides/slides_tmpl/image/25-09-08-13:42:54-d2v6pnlnfo2stf9dk68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1923415"/>
            <a:ext cx="4633595" cy="5518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89940" y="435610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系统性解决思路总览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1108710" y="1884680"/>
            <a:ext cx="4449445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预测与切换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896620" y="2418080"/>
            <a:ext cx="5130165" cy="151384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采用EWMA+CUSUM算法预测网络恶化，提前触发用户可感迁移，确保在弱网环境下及时切换到更优网络，提升用户体验。</a:t>
            </a:r>
            <a:endParaRPr lang="en-US" sz="1600" dirty="0"/>
          </a:p>
        </p:txBody>
      </p:sp>
      <p:pic>
        <p:nvPicPr>
          <p:cNvPr id="7" name="Image 1" descr="https://kimi-img.moonshot.cn/pub/slides/slides_tmpl/image/25-09-08-13:42:54-d2v6pnlnfo2stf9dk68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3970655"/>
            <a:ext cx="4633595" cy="55181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108710" y="3931920"/>
            <a:ext cx="4449445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任务调度与续传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896620" y="4465320"/>
            <a:ext cx="5130165" cy="151384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结合小文件优先与动态并发池策略，在弱网期间优先完成小文件下载，切换后加速大文件下载，同时引入Range续传与1B探测，保障任务不中断。</a:t>
            </a:r>
            <a:endParaRPr lang="en-US" sz="1600" dirty="0"/>
          </a:p>
        </p:txBody>
      </p:sp>
      <p:sp>
        <p:nvSpPr>
          <p:cNvPr id="10" name="Shape 6"/>
          <p:cNvSpPr/>
          <p:nvPr/>
        </p:nvSpPr>
        <p:spPr>
          <a:xfrm>
            <a:off x="512445" y="1923415"/>
            <a:ext cx="306070" cy="38271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1" name="Text 7"/>
          <p:cNvSpPr/>
          <p:nvPr/>
        </p:nvSpPr>
        <p:spPr>
          <a:xfrm>
            <a:off x="512445" y="1923415"/>
            <a:ext cx="306070" cy="38271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2" name="Image 2" descr="https://kimi-img.moonshot.cn/pub/slides/slides_tmpl/image/25-09-08-13:42:54-d2v6pnlnfo2stf9dk68g.jpeg"/>
          <p:cNvPicPr>
            <a:picLocks noChangeAspect="1"/>
          </p:cNvPicPr>
          <p:nvPr/>
        </p:nvPicPr>
        <p:blipFill>
          <a:blip r:embed="rId2"/>
          <a:srcRect t="76"/>
          <a:stretch>
            <a:fillRect/>
          </a:stretch>
        </p:blipFill>
        <p:spPr>
          <a:xfrm>
            <a:off x="6978015" y="0"/>
            <a:ext cx="5213985" cy="6858000"/>
          </a:xfrm>
          <a:prstGeom prst="rect">
            <a:avLst/>
          </a:prstGeom>
        </p:spPr>
      </p:pic>
      <p:sp>
        <p:nvSpPr>
          <p:cNvPr id="13" name="Shape 8"/>
          <p:cNvSpPr/>
          <p:nvPr/>
        </p:nvSpPr>
        <p:spPr>
          <a:xfrm flipH="1" flipV="1">
            <a:off x="11056781" y="0"/>
            <a:ext cx="1135219" cy="1058229"/>
          </a:xfrm>
          <a:custGeom>
            <a:avLst/>
            <a:gdLst/>
            <a:ahLst/>
            <a:cxnLst/>
            <a:rect l="l" t="t" r="r" b="b"/>
            <a:pathLst>
              <a:path w="1135219" h="1058229">
                <a:moveTo>
                  <a:pt x="1135219" y="1046802"/>
                </a:moveTo>
                <a:cubicBezTo>
                  <a:pt x="586022" y="1056325"/>
                  <a:pt x="55237" y="468490"/>
                  <a:pt x="0" y="0"/>
                </a:cubicBezTo>
                <a:lnTo>
                  <a:pt x="0" y="1058229"/>
                </a:lnTo>
                <a:lnTo>
                  <a:pt x="1017761" y="1058229"/>
                </a:lnTo>
                <a:cubicBezTo>
                  <a:pt x="1057760" y="1051246"/>
                  <a:pt x="1097124" y="1047437"/>
                  <a:pt x="1135219" y="1046802"/>
                </a:cubicBezTo>
                <a:close/>
              </a:path>
            </a:pathLst>
          </a:custGeom>
          <a:solidFill>
            <a:srgbClr val="2A59B8"/>
          </a:solidFill>
        </p:spPr>
      </p:sp>
      <p:sp>
        <p:nvSpPr>
          <p:cNvPr id="14" name="Text 9"/>
          <p:cNvSpPr/>
          <p:nvPr/>
        </p:nvSpPr>
        <p:spPr>
          <a:xfrm>
            <a:off x="11056781" y="0"/>
            <a:ext cx="1135219" cy="1058229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5" name="Image 3" descr="https://kimi-img.moonshot.cn/pub/slides/slides_tmpl/image/25-09-08-13:42:54-d2v6pnlnfo2stf9dk66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40" y="6332855"/>
            <a:ext cx="762000" cy="298450"/>
          </a:xfrm>
          <a:prstGeom prst="rect">
            <a:avLst/>
          </a:prstGeom>
        </p:spPr>
      </p:pic>
      <p:pic>
        <p:nvPicPr>
          <p:cNvPr id="16" name="Image 4" descr="https://kimi-img.moonshot.cn/pub/slides/slides_tmpl/image/25-09-08-13:42:53-d2v6pndnfo2stf9dk5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462395" y="6175375"/>
            <a:ext cx="361950" cy="411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2750</Words>
  <Application>WPS 演示</Application>
  <PresentationFormat>On-screen Show (16:9)</PresentationFormat>
  <Paragraphs>275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MiSans</vt:lpstr>
      <vt:lpstr>MiSans</vt:lpstr>
      <vt:lpstr>Calibri</vt:lpstr>
      <vt:lpstr>微软雅黑</vt:lpstr>
      <vt:lpstr>Arial Unicode MS</vt:lpstr>
      <vt:lpstr>等线</vt:lpstr>
      <vt:lpstr>Custom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Moonshot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OpenHarmony图片加载弱网优化方案</dc:title>
  <dc:creator>Kimi</dc:creator>
  <dc:subject>OpenHarmony图片加载弱网优化方案</dc:subject>
  <cp:lastModifiedBy>张子彤</cp:lastModifiedBy>
  <cp:revision>4</cp:revision>
  <dcterms:created xsi:type="dcterms:W3CDTF">2025-09-13T12:35:00Z</dcterms:created>
  <dcterms:modified xsi:type="dcterms:W3CDTF">2025-09-13T12:36:25Z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IGC">
    <vt:lpwstr>{"Label":"OpenHarmony图片加载弱网优化方案","ContentProducer":"001191110108MACG2KBH8F10000","ProduceID":"d32m88hdjjpkjook29u0","ReservedCode1":"","ContentPropagator":"001191110108MACG2KBH8F20000","PropagateID":"d32m88hdjjpkjook29u0","ReservedCode2":""}</vt:lpwstr>
  </property>
  <property fmtid="{D5CDD505-2E9C-101B-9397-08002B2CF9AE}" pid="3" name="ICV">
    <vt:lpwstr>86F438308B0342DE8494799732FA7A5F_12</vt:lpwstr>
  </property>
  <property fmtid="{D5CDD505-2E9C-101B-9397-08002B2CF9AE}" pid="4" name="KSOProductBuildVer">
    <vt:lpwstr>2052-12.1.0.22529</vt:lpwstr>
  </property>
</Properties>
</file>