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media/image11.webp" ContentType="image/webp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2" r:id="rId8"/>
    <p:sldId id="263" r:id="rId9"/>
    <p:sldId id="278" r:id="rId10"/>
    <p:sldId id="279" r:id="rId11"/>
    <p:sldId id="280" r:id="rId12"/>
    <p:sldId id="281" r:id="rId13"/>
    <p:sldId id="282" r:id="rId14"/>
    <p:sldId id="266" r:id="rId15"/>
    <p:sldId id="267" r:id="rId16"/>
    <p:sldId id="269" r:id="rId17"/>
    <p:sldId id="284" r:id="rId18"/>
    <p:sldId id="286" r:id="rId19"/>
    <p:sldId id="287" r:id="rId20"/>
    <p:sldId id="288" r:id="rId21"/>
    <p:sldId id="272" r:id="rId22"/>
    <p:sldId id="289" r:id="rId23"/>
    <p:sldId id="291" r:id="rId24"/>
    <p:sldId id="292" r:id="rId25"/>
    <p:sldId id="290" r:id="rId26"/>
    <p:sldId id="293" r:id="rId27"/>
    <p:sldId id="295" r:id="rId28"/>
    <p:sldId id="296" r:id="rId29"/>
    <p:sldId id="297" r:id="rId30"/>
    <p:sldId id="298" r:id="rId31"/>
    <p:sldId id="299" r:id="rId32"/>
    <p:sldId id="294" r:id="rId33"/>
    <p:sldId id="275" r:id="rId34"/>
  </p:sldIdLst>
  <p:sldSz cx="12192000" cy="6858000"/>
  <p:notesSz cx="6858000" cy="12192000"/>
  <p:embeddedFontLst>
    <p:embeddedFont>
      <p:font typeface="MiSans" pitchFamily="34" charset="-122"/>
      <p:regular r:id="rId38"/>
    </p:embeddedFont>
    <p:embeddedFont>
      <p:font typeface="MiSans" pitchFamily="34" charset="-120"/>
      <p:regular r:id="rId39"/>
    </p:embeddedFont>
    <p:embeddedFont>
      <p:font typeface="Calibri" panose="020F0502020204030204" charset="0"/>
      <p:regular r:id="rId40"/>
      <p:bold r:id="rId41"/>
      <p:italic r:id="rId42"/>
      <p:boldItalic r:id="rId43"/>
    </p:embeddedFont>
    <p:embeddedFont>
      <p:font typeface="等线" panose="02010600030101010101" charset="-122"/>
      <p:regular r:id="rId44"/>
    </p:embeddedFont>
    <p:embeddedFont>
      <p:font typeface="Consolas" panose="020B0609020204030204"/>
      <p:regular r:id="rId45"/>
      <p:bold r:id="rId46"/>
      <p:italic r:id="rId47"/>
      <p:boldItalic r:id="rId48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8" Type="http://schemas.openxmlformats.org/officeDocument/2006/relationships/font" Target="fonts/font11.fntdata"/><Relationship Id="rId47" Type="http://schemas.openxmlformats.org/officeDocument/2006/relationships/font" Target="fonts/font10.fntdata"/><Relationship Id="rId46" Type="http://schemas.openxmlformats.org/officeDocument/2006/relationships/font" Target="fonts/font9.fntdata"/><Relationship Id="rId45" Type="http://schemas.openxmlformats.org/officeDocument/2006/relationships/font" Target="fonts/font8.fntdata"/><Relationship Id="rId44" Type="http://schemas.openxmlformats.org/officeDocument/2006/relationships/font" Target="fonts/font7.fntdata"/><Relationship Id="rId43" Type="http://schemas.openxmlformats.org/officeDocument/2006/relationships/font" Target="fonts/font6.fntdata"/><Relationship Id="rId42" Type="http://schemas.openxmlformats.org/officeDocument/2006/relationships/font" Target="fonts/font5.fntdata"/><Relationship Id="rId41" Type="http://schemas.openxmlformats.org/officeDocument/2006/relationships/font" Target="fonts/font4.fntdata"/><Relationship Id="rId40" Type="http://schemas.openxmlformats.org/officeDocument/2006/relationships/font" Target="fonts/font3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2.fntdata"/><Relationship Id="rId38" Type="http://schemas.openxmlformats.org/officeDocument/2006/relationships/font" Target="fonts/font1.fntdata"/><Relationship Id="rId37" Type="http://schemas.openxmlformats.org/officeDocument/2006/relationships/tableStyles" Target="tableStyles.xml"/><Relationship Id="rId36" Type="http://schemas.openxmlformats.org/officeDocument/2006/relationships/viewProps" Target="viewProps.xml"/><Relationship Id="rId35" Type="http://schemas.openxmlformats.org/officeDocument/2006/relationships/presProps" Target="presProps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2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3.png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5.xml"/><Relationship Id="rId8" Type="http://schemas.openxmlformats.org/officeDocument/2006/relationships/tags" Target="../tags/tag4.xml"/><Relationship Id="rId7" Type="http://schemas.openxmlformats.org/officeDocument/2006/relationships/tags" Target="../tags/tag3.xml"/><Relationship Id="rId6" Type="http://schemas.openxmlformats.org/officeDocument/2006/relationships/tags" Target="../tags/tag2.xml"/><Relationship Id="rId5" Type="http://schemas.openxmlformats.org/officeDocument/2006/relationships/tags" Target="../tags/tag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6" Type="http://schemas.openxmlformats.org/officeDocument/2006/relationships/notesSlide" Target="../notesSlides/notesSlide2.xml"/><Relationship Id="rId25" Type="http://schemas.openxmlformats.org/officeDocument/2006/relationships/slideLayout" Target="../slideLayouts/slideLayout1.xml"/><Relationship Id="rId24" Type="http://schemas.openxmlformats.org/officeDocument/2006/relationships/tags" Target="../tags/tag20.xml"/><Relationship Id="rId23" Type="http://schemas.openxmlformats.org/officeDocument/2006/relationships/tags" Target="../tags/tag19.xml"/><Relationship Id="rId22" Type="http://schemas.openxmlformats.org/officeDocument/2006/relationships/tags" Target="../tags/tag18.xml"/><Relationship Id="rId21" Type="http://schemas.openxmlformats.org/officeDocument/2006/relationships/tags" Target="../tags/tag17.xml"/><Relationship Id="rId20" Type="http://schemas.openxmlformats.org/officeDocument/2006/relationships/tags" Target="../tags/tag16.xml"/><Relationship Id="rId2" Type="http://schemas.openxmlformats.org/officeDocument/2006/relationships/image" Target="../media/image4.png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2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3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4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8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0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1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6.png"/><Relationship Id="rId1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8.png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webp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FA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3-d29h3jcup1d2ae82kkpg.jpeg"/>
          <p:cNvPicPr>
            <a:picLocks noChangeAspect="1"/>
          </p:cNvPicPr>
          <p:nvPr/>
        </p:nvPicPr>
        <p:blipFill>
          <a:blip r:embed="rId1"/>
          <a:srcRect l="53" t="63" r="42" b="206"/>
          <a:stretch>
            <a:fillRect/>
          </a:stretch>
        </p:blipFill>
        <p:spPr>
          <a:xfrm>
            <a:off x="257810" y="978535"/>
            <a:ext cx="11252835" cy="187833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4" name="Text 1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Shape 2"/>
          <p:cNvSpPr/>
          <p:nvPr/>
        </p:nvSpPr>
        <p:spPr>
          <a:xfrm>
            <a:off x="9736455" y="4521835"/>
            <a:ext cx="3345815" cy="3345815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6" name="Text 3"/>
          <p:cNvSpPr/>
          <p:nvPr/>
        </p:nvSpPr>
        <p:spPr>
          <a:xfrm>
            <a:off x="9736455" y="4521835"/>
            <a:ext cx="3345815" cy="334581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214630" y="3065780"/>
            <a:ext cx="8595995" cy="20326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altLang="zh-CN" sz="54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</a:t>
            </a:r>
            <a:r>
              <a:rPr lang="zh-CN" altLang="en-US" sz="54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与</a:t>
            </a:r>
            <a:r>
              <a:rPr lang="en-US" altLang="zh-CN" sz="54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CI/CD </a:t>
            </a:r>
            <a:r>
              <a:rPr lang="zh-CN" altLang="en-US" sz="5400" b="1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全流程解析</a:t>
            </a:r>
            <a:endParaRPr lang="zh-CN" altLang="en-US" sz="5400" b="1" dirty="0">
              <a:solidFill>
                <a:srgbClr val="3365D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8" name="Text 5"/>
          <p:cNvSpPr/>
          <p:nvPr/>
        </p:nvSpPr>
        <p:spPr>
          <a:xfrm>
            <a:off x="140970" y="267335"/>
            <a:ext cx="3192780" cy="75501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dirty="0">
                <a:solidFill>
                  <a:srgbClr val="3365D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2025.09.17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0" name="Text 7"/>
          <p:cNvSpPr/>
          <p:nvPr/>
        </p:nvSpPr>
        <p:spPr>
          <a:xfrm>
            <a:off x="9736455" y="831215"/>
            <a:ext cx="284480" cy="876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1" name="Shape 8"/>
          <p:cNvSpPr/>
          <p:nvPr/>
        </p:nvSpPr>
        <p:spPr>
          <a:xfrm>
            <a:off x="341630" y="5534660"/>
            <a:ext cx="2621915" cy="42926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rgbClr val="3365D6"/>
              </a:gs>
              <a:gs pos="100000">
                <a:srgbClr val="2A59B8"/>
              </a:gs>
            </a:gsLst>
            <a:lin ang="0" scaled="1"/>
          </a:gradFill>
        </p:spPr>
      </p:sp>
      <p:sp>
        <p:nvSpPr>
          <p:cNvPr id="12" name="Text 9"/>
          <p:cNvSpPr/>
          <p:nvPr/>
        </p:nvSpPr>
        <p:spPr>
          <a:xfrm>
            <a:off x="341630" y="5534660"/>
            <a:ext cx="2621915" cy="42926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3" name="Text 10"/>
          <p:cNvSpPr/>
          <p:nvPr/>
        </p:nvSpPr>
        <p:spPr>
          <a:xfrm>
            <a:off x="341630" y="5551170"/>
            <a:ext cx="262128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257810" y="2896235"/>
            <a:ext cx="11252835" cy="0"/>
          </a:xfrm>
          <a:prstGeom prst="line">
            <a:avLst/>
          </a:prstGeom>
          <a:noFill/>
          <a:ln w="28575">
            <a:solidFill>
              <a:srgbClr val="1E386B"/>
            </a:solidFill>
            <a:prstDash val="solid"/>
            <a:headEnd type="none"/>
            <a:tailEnd type="none"/>
          </a:ln>
        </p:spPr>
      </p:sp>
      <p:pic>
        <p:nvPicPr>
          <p:cNvPr id="15" name="Image 1" descr="https://test-kimi-img.moonshot.cn/pub/slides/slides_tmpl/image/25-08-06-16:26:53-d29h3jcup1d2ae82kk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6455" y="2439035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/>
              <a:t>动作（</a:t>
            </a:r>
            <a:r>
              <a:rPr lang="en-US" altLang="zh-CN" sz="2400" b="1"/>
              <a:t>Actions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96875" y="1950085"/>
            <a:ext cx="10544810" cy="31381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动作是一组预定义的、可复用的作业或代码片段，用来在工作流里执行特定任务，它能减少在工作流文件中写重复代码。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常见的</a:t>
            </a:r>
            <a:r>
              <a:rPr lang="en-US" altLang="zh-CN"/>
              <a:t> action </a:t>
            </a:r>
            <a:r>
              <a:rPr lang="zh-CN" altLang="en-US"/>
              <a:t>可以执行的任务包括：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）从</a:t>
            </a:r>
            <a:r>
              <a:rPr lang="en-US" altLang="zh-CN"/>
              <a:t> GitHub </a:t>
            </a:r>
            <a:r>
              <a:rPr lang="zh-CN" altLang="en-US"/>
              <a:t>拉取代码仓库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）为你的构建环境配置正确的工具链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）为你的云服务商设置认证信息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开发者可以：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）自己编写</a:t>
            </a:r>
            <a:r>
              <a:rPr lang="en-US" altLang="zh-CN"/>
              <a:t> action</a:t>
            </a:r>
            <a:endParaRPr lang="en-US" altLang="zh-CN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）在</a:t>
            </a:r>
            <a:r>
              <a:rPr lang="en-US" altLang="zh-CN"/>
              <a:t> GitHub Marketplace </a:t>
            </a:r>
            <a:r>
              <a:rPr lang="zh-CN" altLang="en-US"/>
              <a:t>找别人写好的</a:t>
            </a:r>
            <a:r>
              <a:rPr lang="en-US" altLang="zh-CN"/>
              <a:t> action </a:t>
            </a:r>
            <a:r>
              <a:rPr lang="zh-CN" altLang="en-US"/>
              <a:t>来复用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/>
              <a:t>运行器（</a:t>
            </a:r>
            <a:r>
              <a:rPr lang="en-US" altLang="zh-CN" sz="2400" b="1"/>
              <a:t>Runners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400050" y="1950085"/>
            <a:ext cx="10544810" cy="17532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运行器是运行工作流的服务器。每个运行</a:t>
            </a:r>
            <a:r>
              <a:rPr lang="zh-CN" altLang="en-US"/>
              <a:t>器一次只能运行一个作业。</a:t>
            </a:r>
            <a:r>
              <a:rPr lang="en-US" altLang="zh-CN"/>
              <a:t>GitHub </a:t>
            </a:r>
            <a:r>
              <a:rPr lang="zh-CN" altLang="en-US"/>
              <a:t>默认提供</a:t>
            </a:r>
            <a:r>
              <a:rPr lang="en-US" altLang="zh-CN"/>
              <a:t> Ubuntu Linux</a:t>
            </a:r>
            <a:r>
              <a:rPr lang="zh-CN" altLang="en-US"/>
              <a:t>、</a:t>
            </a:r>
            <a:r>
              <a:rPr lang="en-US" altLang="zh-CN"/>
              <a:t>Microsoft Windows </a:t>
            </a:r>
            <a:r>
              <a:rPr lang="zh-CN" altLang="en-US"/>
              <a:t>和</a:t>
            </a:r>
            <a:r>
              <a:rPr lang="en-US" altLang="zh-CN"/>
              <a:t> macOS </a:t>
            </a:r>
            <a:r>
              <a:rPr lang="zh-CN" altLang="en-US"/>
              <a:t>的</a:t>
            </a:r>
            <a:r>
              <a:rPr lang="en-US" altLang="zh-CN"/>
              <a:t> runner </a:t>
            </a:r>
            <a:r>
              <a:rPr lang="zh-CN" altLang="en-US"/>
              <a:t>来运行工作流。每次工作流运行时，都会在一个全新的虚拟机环境中执行。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GitHub </a:t>
            </a:r>
            <a:r>
              <a:rPr lang="zh-CN" altLang="en-US"/>
              <a:t>还提供大规格</a:t>
            </a:r>
            <a:r>
              <a:rPr lang="en-US" altLang="zh-CN"/>
              <a:t>runner</a:t>
            </a:r>
            <a:r>
              <a:rPr lang="zh-CN" altLang="en-US"/>
              <a:t>，可以选择更高性能的配置。如果需要不同的操作系统，或需要特定硬件配置，也可以托管自己的自托管</a:t>
            </a:r>
            <a:r>
              <a:rPr lang="en-US" altLang="zh-CN"/>
              <a:t> runner</a:t>
            </a:r>
            <a:r>
              <a:rPr lang="zh-CN" altLang="en-US"/>
              <a:t>。</a:t>
            </a:r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altLang="zh-CN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CI/CD 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概述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CI/CD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概述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5000" y="1290955"/>
            <a:ext cx="10354310" cy="255333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CI/CD </a:t>
            </a:r>
            <a:r>
              <a:rPr lang="zh-CN" altLang="en-US" sz="2000"/>
              <a:t>是 持续集成（</a:t>
            </a:r>
            <a:r>
              <a:rPr lang="en-US" altLang="zh-CN" sz="2000"/>
              <a:t>Continuous Integration</a:t>
            </a:r>
            <a:r>
              <a:rPr lang="zh-CN" altLang="en-US" sz="2000"/>
              <a:t>） 和 持续交付</a:t>
            </a:r>
            <a:r>
              <a:rPr lang="en-US" altLang="zh-CN" sz="2000"/>
              <a:t>/</a:t>
            </a:r>
            <a:r>
              <a:rPr lang="zh-CN" altLang="en-US" sz="2000"/>
              <a:t>持续部署（</a:t>
            </a:r>
            <a:r>
              <a:rPr lang="en-US" altLang="zh-CN" sz="2000"/>
              <a:t>Continuous Delivery/Deployment</a:t>
            </a:r>
            <a:r>
              <a:rPr lang="zh-CN" altLang="en-US" sz="2000"/>
              <a:t>） 的缩写，</a:t>
            </a:r>
            <a:r>
              <a:rPr lang="zh-CN" altLang="en-US" sz="2000"/>
              <a:t>旨在简化并加速软件开发生命周期。</a:t>
            </a:r>
            <a:endParaRPr lang="zh-CN" altLang="en-US" sz="2000"/>
          </a:p>
          <a:p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持续集成（</a:t>
            </a:r>
            <a:r>
              <a:rPr lang="en-US" altLang="zh-CN" sz="2000"/>
              <a:t>CI</a:t>
            </a:r>
            <a:r>
              <a:rPr lang="zh-CN" altLang="en-US" sz="2000"/>
              <a:t>）：指自动进行代码检查、运行测试和构建</a:t>
            </a:r>
            <a:r>
              <a:rPr lang="zh-CN" altLang="en-US" sz="2000"/>
              <a:t>应用。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持续交付（</a:t>
            </a:r>
            <a:r>
              <a:rPr lang="en-US" altLang="zh-CN" sz="2000"/>
              <a:t>CD</a:t>
            </a:r>
            <a:r>
              <a:rPr lang="zh-CN" altLang="en-US" sz="2000"/>
              <a:t>）：代码通过测试后可以随时发布，但是否发布需要人工决定。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持续部署（</a:t>
            </a:r>
            <a:r>
              <a:rPr lang="en-US" altLang="zh-CN" sz="2000"/>
              <a:t>CD</a:t>
            </a:r>
            <a:r>
              <a:rPr lang="zh-CN" altLang="en-US" sz="2000"/>
              <a:t>）：测试通过后，代码会被自动部署到生产环境，无需人工干预。</a:t>
            </a:r>
            <a:endParaRPr lang="zh-CN" altLang="en-US" sz="2000"/>
          </a:p>
        </p:txBody>
      </p:sp>
      <p:pic>
        <p:nvPicPr>
          <p:cNvPr id="16" name="图片 15"/>
          <p:cNvPicPr/>
          <p:nvPr/>
        </p:nvPicPr>
        <p:blipFill>
          <a:blip r:embed="rId4"/>
          <a:stretch>
            <a:fillRect/>
          </a:stretch>
        </p:blipFill>
        <p:spPr>
          <a:xfrm>
            <a:off x="502285" y="3931286"/>
            <a:ext cx="10490200" cy="198119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CI</a:t>
            </a:r>
            <a:r>
              <a:rPr lang="en-US" altLang="zh-CN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/CD 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流水线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步骤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触发（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The Trigger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5000" y="1290955"/>
            <a:ext cx="10354310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这是流水线的起点，由某个动作触发：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）提交代码到版本控制系统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）定时执行（例如夜间构建）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）开发人员手动触发</a:t>
            </a:r>
            <a:endParaRPr lang="zh-CN" altLang="en-US" sz="2000"/>
          </a:p>
        </p:txBody>
      </p:sp>
      <p:sp>
        <p:nvSpPr>
          <p:cNvPr id="3" name="Text 0"/>
          <p:cNvSpPr/>
          <p:nvPr/>
        </p:nvSpPr>
        <p:spPr>
          <a:xfrm>
            <a:off x="532130" y="2720340"/>
            <a:ext cx="8685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拉取代码（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Code Checkout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38175" y="3527425"/>
            <a:ext cx="10354310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流水线会从版本库中拉取最新代码。</a:t>
            </a:r>
            <a:endParaRPr lang="zh-CN" altLang="en-US" sz="2000"/>
          </a:p>
        </p:txBody>
      </p:sp>
      <p:sp>
        <p:nvSpPr>
          <p:cNvPr id="5" name="Text 0"/>
          <p:cNvSpPr/>
          <p:nvPr/>
        </p:nvSpPr>
        <p:spPr>
          <a:xfrm>
            <a:off x="532130" y="4097020"/>
            <a:ext cx="8685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构建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阶段（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Build Phase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38175" y="4719955"/>
            <a:ext cx="8129270" cy="101473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将源码编译为可执行文件，可能涉及的任务包括：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）编译代码（如将 Java 源码编译为字节码）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）打包为可部署文件</a:t>
            </a:r>
            <a:endParaRPr lang="zh-CN" altLang="en-US"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99440" y="46545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测试阶段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Testing Phase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文本框 14"/>
          <p:cNvSpPr txBox="1"/>
          <p:nvPr/>
        </p:nvSpPr>
        <p:spPr>
          <a:xfrm>
            <a:off x="635000" y="1088390"/>
            <a:ext cx="10354310" cy="193802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构建好的应用会经历严格测试，保证功能与质量，测试类型包括：</a:t>
            </a:r>
            <a:endParaRPr lang="en-US" altLang="zh-CN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）单元测试：验证单个组件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）集成测试：检查组件间的交互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）功能测试：模拟真实用户操作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4</a:t>
            </a:r>
            <a:r>
              <a:rPr lang="zh-CN" altLang="en-US" sz="2000"/>
              <a:t>）安全测试：发现潜在漏洞</a:t>
            </a:r>
            <a:endParaRPr lang="en-US" altLang="zh-CN" sz="2000"/>
          </a:p>
          <a:p>
            <a:r>
              <a:rPr lang="zh-CN" altLang="en-US" sz="2000"/>
              <a:t>如果有测试失败，流水线可能会暂停，开发人员需要修复问题才能继续。</a:t>
            </a:r>
            <a:endParaRPr lang="zh-CN" altLang="en-US" sz="2000"/>
          </a:p>
        </p:txBody>
      </p:sp>
      <p:sp>
        <p:nvSpPr>
          <p:cNvPr id="8" name="Text 0"/>
          <p:cNvSpPr/>
          <p:nvPr/>
        </p:nvSpPr>
        <p:spPr>
          <a:xfrm>
            <a:off x="599440" y="307911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交付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部署阶段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阶段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Delivery/Deployment Phase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27075" y="3702050"/>
            <a:ext cx="9648190" cy="1014730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None/>
            </a:pPr>
            <a:r>
              <a:rPr lang="zh-CN" altLang="en-US" sz="2000"/>
              <a:t>当代码顺利通过构建与测试，就进入交付（或部署）阶段，有两种交付的目标</a:t>
            </a:r>
            <a:r>
              <a:rPr lang="zh-CN" altLang="en-US" sz="2000"/>
              <a:t>环境：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）预发布环境（Staging）：模拟生产环境，用来做最后的验证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）生产环境（Production）：面向真实用户的正式环境</a:t>
            </a:r>
            <a:endParaRPr lang="zh-CN" altLang="en-US"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交付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/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部署阶段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阶段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Delivery/Deployment Phase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）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17525" y="1075690"/>
            <a:ext cx="9648190" cy="4399915"/>
          </a:xfrm>
          <a:prstGeom prst="rect">
            <a:avLst/>
          </a:prstGeom>
        </p:spPr>
        <p:txBody>
          <a:bodyPr wrap="square">
            <a:spAutoFit/>
          </a:bodyPr>
          <a:p>
            <a:pPr algn="l">
              <a:buClrTx/>
              <a:buSzTx/>
              <a:buNone/>
            </a:pPr>
            <a:r>
              <a:rPr lang="zh-CN" altLang="en-US" sz="2000"/>
              <a:t>常见的部署策略包括：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）蓝绿部署（</a:t>
            </a:r>
            <a:r>
              <a:rPr lang="en-US" altLang="zh-CN" sz="2000"/>
              <a:t>Blue/Green deployments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同时运行两个环境</a:t>
            </a:r>
            <a:r>
              <a:rPr lang="en-US" altLang="zh-CN" sz="2000"/>
              <a:t> </a:t>
            </a:r>
            <a:r>
              <a:rPr lang="zh-CN" altLang="en-US" sz="2000"/>
              <a:t>：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蓝色环境（旧版本）：当前在线，所有流量都在这里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绿色环境（新版本）：已经部署好，但暂不对外开放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当新版本（绿色环境）验证无误后，将流量一键切换到绿色环境。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优点：切换过程几乎零停机；出现问题时，可以快速回滚到蓝色环境。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）滚动更新（</a:t>
            </a:r>
            <a:r>
              <a:rPr lang="en-US" altLang="zh-CN" sz="2000"/>
              <a:t>Rolling updates</a:t>
            </a:r>
            <a:r>
              <a:rPr lang="zh-CN" altLang="en-US" sz="2000"/>
              <a:t>）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逐步替换旧版本实例，让一部分用户先用上新版本。</a:t>
            </a:r>
            <a:endParaRPr lang="zh-CN" altLang="en-US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先在少量服务器</a:t>
            </a:r>
            <a:r>
              <a:rPr lang="en-US" altLang="zh-CN" sz="2000"/>
              <a:t>/</a:t>
            </a:r>
            <a:r>
              <a:rPr lang="zh-CN" altLang="en-US" sz="2000"/>
              <a:t>实例上部署新版本，验证运行正常后，再逐步扩展到更多实例，最终所有用户都迁移到新版本。</a:t>
            </a:r>
            <a:endParaRPr lang="en-US" altLang="zh-CN" sz="2000"/>
          </a:p>
          <a:p>
            <a:pPr indent="0" algn="l">
              <a:buClrTx/>
              <a:buSzTx/>
              <a:buFont typeface="Arial" panose="020B0604020202020204"/>
              <a:buNone/>
            </a:pPr>
            <a:r>
              <a:rPr lang="zh-CN" altLang="en-US" sz="2000"/>
              <a:t>优点：平滑过渡，降低大规模出错的风险；在问题发生时，可以停止继续分批更新或回滚到旧版本。</a:t>
            </a:r>
            <a:endParaRPr lang="zh-CN" altLang="en-US"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监控与反馈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075690"/>
            <a:ext cx="1012380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流水线并不会在部署后结束。应用在目标环境的运行情况和用户反馈同样重要，这构成了一个闭环，推动持续改进：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）发现并修复生产环境中</a:t>
            </a:r>
            <a:r>
              <a:rPr lang="zh-CN" altLang="en-US" sz="2000"/>
              <a:t>的 </a:t>
            </a:r>
            <a:r>
              <a:rPr lang="en-US" altLang="zh-CN" sz="2000"/>
              <a:t>bug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）收集用户反馈，用于指导未来迭代</a:t>
            </a:r>
            <a:endParaRPr lang="zh-CN" altLang="en-US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CI/CD 实践</a:t>
            </a:r>
            <a:endParaRPr 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4874CB">
              <a:alpha val="10196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651510" y="2199640"/>
            <a:ext cx="2503170" cy="2503170"/>
          </a:xfrm>
          <a:prstGeom prst="ellipse">
            <a:avLst/>
          </a:prstGeom>
          <a:solidFill>
            <a:srgbClr val="4874CB"/>
          </a:solidFill>
        </p:spPr>
      </p:sp>
      <p:sp>
        <p:nvSpPr>
          <p:cNvPr id="5" name="Text 3"/>
          <p:cNvSpPr/>
          <p:nvPr/>
        </p:nvSpPr>
        <p:spPr>
          <a:xfrm>
            <a:off x="651510" y="2199640"/>
            <a:ext cx="2503170" cy="25031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6" name="Image 0" descr="https://test-kimi-img.moonshot.cn/pub/slides/slides_tmpl/image/25-08-06-16:26:53-d29h3jcup1d2ae82kkq0.png"/>
          <p:cNvPicPr>
            <a:picLocks noChangeAspect="1"/>
          </p:cNvPicPr>
          <p:nvPr/>
        </p:nvPicPr>
        <p:blipFill>
          <a:blip r:embed="rId1">
            <a:alphaModFix amt="17000"/>
          </a:blip>
          <a:stretch>
            <a:fillRect/>
          </a:stretch>
        </p:blipFill>
        <p:spPr>
          <a:xfrm rot="16200000">
            <a:off x="2115820" y="1487805"/>
            <a:ext cx="882650" cy="3986530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1061720" y="2875915"/>
            <a:ext cx="2174240" cy="9759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6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目录</a:t>
            </a:r>
            <a:endParaRPr lang="en-US" sz="1600" dirty="0"/>
          </a:p>
        </p:txBody>
      </p:sp>
      <p:pic>
        <p:nvPicPr>
          <p:cNvPr id="8" name="Image 1" descr="https://test-kimi-img.moonshot.cn/pub/slides/slides_tmpl/image/25-08-06-16:26:53-d29h3jcup1d2ae82kko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580" y="3648075"/>
            <a:ext cx="1902460" cy="461645"/>
          </a:xfrm>
          <a:prstGeom prst="rect">
            <a:avLst/>
          </a:prstGeom>
        </p:spPr>
      </p:pic>
      <p:pic>
        <p:nvPicPr>
          <p:cNvPr id="9" name="Image 2" descr="https://test-kimi-img.moonshot.cn/pub/slides/slides_tmpl/image/25-08-06-16:26:53-d29h3jcup1d2ae82kkr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7190" y="2759075"/>
            <a:ext cx="511810" cy="280670"/>
          </a:xfrm>
          <a:prstGeom prst="rect">
            <a:avLst/>
          </a:prstGeom>
        </p:spPr>
      </p:pic>
      <p:sp>
        <p:nvSpPr>
          <p:cNvPr id="10" name="Shape 5"/>
          <p:cNvSpPr/>
          <p:nvPr/>
        </p:nvSpPr>
        <p:spPr>
          <a:xfrm>
            <a:off x="-586740" y="5541645"/>
            <a:ext cx="2335530" cy="2335530"/>
          </a:xfrm>
          <a:prstGeom prst="ellipse">
            <a:avLst/>
          </a:prstGeom>
          <a:solidFill>
            <a:srgbClr val="3365D6">
              <a:alpha val="50196"/>
            </a:srgbClr>
          </a:solidFill>
        </p:spPr>
      </p:sp>
      <p:sp>
        <p:nvSpPr>
          <p:cNvPr id="11" name="Text 6"/>
          <p:cNvSpPr/>
          <p:nvPr/>
        </p:nvSpPr>
        <p:spPr>
          <a:xfrm>
            <a:off x="-586740" y="5541645"/>
            <a:ext cx="2335530" cy="23355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12" name="Image 3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5400" y="5139055"/>
            <a:ext cx="628015" cy="182880"/>
          </a:xfrm>
          <a:prstGeom prst="rect">
            <a:avLst/>
          </a:prstGeom>
        </p:spPr>
      </p:pic>
      <p:sp>
        <p:nvSpPr>
          <p:cNvPr id="13" name="Shape 7"/>
          <p:cNvSpPr/>
          <p:nvPr>
            <p:custDataLst>
              <p:tags r:id="rId5"/>
            </p:custDataLst>
          </p:nvPr>
        </p:nvSpPr>
        <p:spPr>
          <a:xfrm>
            <a:off x="5067935" y="108839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14" name="Text 8"/>
          <p:cNvSpPr/>
          <p:nvPr/>
        </p:nvSpPr>
        <p:spPr>
          <a:xfrm>
            <a:off x="5067935" y="108839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5" name="Text 9"/>
          <p:cNvSpPr/>
          <p:nvPr>
            <p:custDataLst>
              <p:tags r:id="rId6"/>
            </p:custDataLst>
          </p:nvPr>
        </p:nvSpPr>
        <p:spPr>
          <a:xfrm>
            <a:off x="5121565" y="120567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16" name="Text 10"/>
          <p:cNvSpPr/>
          <p:nvPr>
            <p:custDataLst>
              <p:tags r:id="rId7"/>
            </p:custDataLst>
          </p:nvPr>
        </p:nvSpPr>
        <p:spPr>
          <a:xfrm>
            <a:off x="5984240" y="124015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>
              <a:buNone/>
            </a:pPr>
            <a:r>
              <a:rPr 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GitHub Actions 概述</a:t>
            </a:r>
            <a:endParaRPr 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Shape 11"/>
          <p:cNvSpPr/>
          <p:nvPr>
            <p:custDataLst>
              <p:tags r:id="rId8"/>
            </p:custDataLst>
          </p:nvPr>
        </p:nvSpPr>
        <p:spPr>
          <a:xfrm>
            <a:off x="5090795" y="195453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18" name="Shape 12"/>
          <p:cNvSpPr/>
          <p:nvPr>
            <p:custDataLst>
              <p:tags r:id="rId9"/>
            </p:custDataLst>
          </p:nvPr>
        </p:nvSpPr>
        <p:spPr>
          <a:xfrm>
            <a:off x="5067935" y="215392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19" name="Text 13"/>
          <p:cNvSpPr/>
          <p:nvPr/>
        </p:nvSpPr>
        <p:spPr>
          <a:xfrm>
            <a:off x="5067935" y="215392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0" name="Text 14"/>
          <p:cNvSpPr/>
          <p:nvPr>
            <p:custDataLst>
              <p:tags r:id="rId10"/>
            </p:custDataLst>
          </p:nvPr>
        </p:nvSpPr>
        <p:spPr>
          <a:xfrm>
            <a:off x="5121565" y="227120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21" name="Text 15"/>
          <p:cNvSpPr/>
          <p:nvPr>
            <p:custDataLst>
              <p:tags r:id="rId11"/>
            </p:custDataLst>
          </p:nvPr>
        </p:nvSpPr>
        <p:spPr>
          <a:xfrm>
            <a:off x="5984240" y="230568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zh-CN" altLang="en-US" sz="1600" dirty="0"/>
          </a:p>
        </p:txBody>
      </p:sp>
      <p:sp>
        <p:nvSpPr>
          <p:cNvPr id="22" name="Shape 16"/>
          <p:cNvSpPr/>
          <p:nvPr>
            <p:custDataLst>
              <p:tags r:id="rId12"/>
            </p:custDataLst>
          </p:nvPr>
        </p:nvSpPr>
        <p:spPr>
          <a:xfrm>
            <a:off x="5090795" y="302006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23" name="Shape 17"/>
          <p:cNvSpPr/>
          <p:nvPr>
            <p:custDataLst>
              <p:tags r:id="rId13"/>
            </p:custDataLst>
          </p:nvPr>
        </p:nvSpPr>
        <p:spPr>
          <a:xfrm>
            <a:off x="5067935" y="321945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24" name="Text 18"/>
          <p:cNvSpPr/>
          <p:nvPr/>
        </p:nvSpPr>
        <p:spPr>
          <a:xfrm>
            <a:off x="5067935" y="321945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5" name="Text 19"/>
          <p:cNvSpPr/>
          <p:nvPr>
            <p:custDataLst>
              <p:tags r:id="rId14"/>
            </p:custDataLst>
          </p:nvPr>
        </p:nvSpPr>
        <p:spPr>
          <a:xfrm>
            <a:off x="5121565" y="333673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03</a:t>
            </a:r>
            <a:endParaRPr lang="en-US" sz="1600" dirty="0"/>
          </a:p>
        </p:txBody>
      </p:sp>
      <p:sp>
        <p:nvSpPr>
          <p:cNvPr id="26" name="Text 20"/>
          <p:cNvSpPr/>
          <p:nvPr>
            <p:custDataLst>
              <p:tags r:id="rId15"/>
            </p:custDataLst>
          </p:nvPr>
        </p:nvSpPr>
        <p:spPr>
          <a:xfrm>
            <a:off x="5984240" y="337121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CI/CD 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概述</a:t>
            </a:r>
            <a:endParaRPr lang="zh-CN" alt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7" name="Shape 21"/>
          <p:cNvSpPr/>
          <p:nvPr>
            <p:custDataLst>
              <p:tags r:id="rId16"/>
            </p:custDataLst>
          </p:nvPr>
        </p:nvSpPr>
        <p:spPr>
          <a:xfrm>
            <a:off x="5090795" y="408559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28" name="Shape 22"/>
          <p:cNvSpPr/>
          <p:nvPr>
            <p:custDataLst>
              <p:tags r:id="rId17"/>
            </p:custDataLst>
          </p:nvPr>
        </p:nvSpPr>
        <p:spPr>
          <a:xfrm>
            <a:off x="5067935" y="428498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29" name="Text 23"/>
          <p:cNvSpPr/>
          <p:nvPr/>
        </p:nvSpPr>
        <p:spPr>
          <a:xfrm>
            <a:off x="5067935" y="428498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0" name="Text 24"/>
          <p:cNvSpPr/>
          <p:nvPr>
            <p:custDataLst>
              <p:tags r:id="rId18"/>
            </p:custDataLst>
          </p:nvPr>
        </p:nvSpPr>
        <p:spPr>
          <a:xfrm>
            <a:off x="5121565" y="440226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04</a:t>
            </a:r>
            <a:endParaRPr lang="en-US" sz="1600" dirty="0"/>
          </a:p>
        </p:txBody>
      </p:sp>
      <p:sp>
        <p:nvSpPr>
          <p:cNvPr id="31" name="Text 25"/>
          <p:cNvSpPr/>
          <p:nvPr>
            <p:custDataLst>
              <p:tags r:id="rId19"/>
            </p:custDataLst>
          </p:nvPr>
        </p:nvSpPr>
        <p:spPr>
          <a:xfrm>
            <a:off x="5984240" y="443674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CI/CD 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流水线</a:t>
            </a:r>
            <a:r>
              <a:rPr lang="zh-CN" alt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步骤</a:t>
            </a:r>
            <a:endParaRPr lang="zh-CN" alt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2" name="Shape 26"/>
          <p:cNvSpPr/>
          <p:nvPr>
            <p:custDataLst>
              <p:tags r:id="rId20"/>
            </p:custDataLst>
          </p:nvPr>
        </p:nvSpPr>
        <p:spPr>
          <a:xfrm>
            <a:off x="5090795" y="5151120"/>
            <a:ext cx="6228080" cy="7620"/>
          </a:xfrm>
          <a:prstGeom prst="line">
            <a:avLst/>
          </a:prstGeom>
          <a:noFill/>
          <a:ln w="19050">
            <a:solidFill>
              <a:srgbClr val="4874CB"/>
            </a:solidFill>
            <a:prstDash val="solid"/>
            <a:headEnd type="none"/>
            <a:tailEnd type="none"/>
          </a:ln>
        </p:spPr>
      </p:sp>
      <p:sp>
        <p:nvSpPr>
          <p:cNvPr id="33" name="Shape 27"/>
          <p:cNvSpPr/>
          <p:nvPr>
            <p:custDataLst>
              <p:tags r:id="rId21"/>
            </p:custDataLst>
          </p:nvPr>
        </p:nvSpPr>
        <p:spPr>
          <a:xfrm>
            <a:off x="5067935" y="5350510"/>
            <a:ext cx="763905" cy="763905"/>
          </a:xfrm>
          <a:prstGeom prst="roundRect">
            <a:avLst/>
          </a:prstGeom>
          <a:solidFill>
            <a:srgbClr val="000000">
              <a:alpha val="0"/>
            </a:srgbClr>
          </a:solidFill>
          <a:ln w="28575">
            <a:solidFill>
              <a:srgbClr val="2A59B8"/>
            </a:solidFill>
            <a:prstDash val="solid"/>
          </a:ln>
        </p:spPr>
      </p:sp>
      <p:sp>
        <p:nvSpPr>
          <p:cNvPr id="34" name="Text 28"/>
          <p:cNvSpPr/>
          <p:nvPr/>
        </p:nvSpPr>
        <p:spPr>
          <a:xfrm>
            <a:off x="5067935" y="5350510"/>
            <a:ext cx="763905" cy="76390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35" name="Text 29"/>
          <p:cNvSpPr/>
          <p:nvPr>
            <p:custDataLst>
              <p:tags r:id="rId22"/>
            </p:custDataLst>
          </p:nvPr>
        </p:nvSpPr>
        <p:spPr>
          <a:xfrm>
            <a:off x="5121565" y="5467799"/>
            <a:ext cx="656208" cy="42961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4874CB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05</a:t>
            </a:r>
            <a:endParaRPr lang="en-US" sz="1600" dirty="0"/>
          </a:p>
        </p:txBody>
      </p:sp>
      <p:sp>
        <p:nvSpPr>
          <p:cNvPr id="36" name="Text 30"/>
          <p:cNvSpPr/>
          <p:nvPr>
            <p:custDataLst>
              <p:tags r:id="rId23"/>
            </p:custDataLst>
          </p:nvPr>
        </p:nvSpPr>
        <p:spPr>
          <a:xfrm>
            <a:off x="5984240" y="5502275"/>
            <a:ext cx="5948045" cy="4603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2B2F36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CI/CD 实践</a:t>
            </a:r>
            <a:endParaRPr lang="en-US" sz="2400" b="1" dirty="0">
              <a:solidFill>
                <a:srgbClr val="2B2F36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37" name="Shape 31"/>
          <p:cNvSpPr/>
          <p:nvPr>
            <p:custDataLst>
              <p:tags r:id="rId24"/>
            </p:custDataLst>
          </p:nvPr>
        </p:nvSpPr>
        <p:spPr>
          <a:xfrm>
            <a:off x="5090795" y="6216650"/>
            <a:ext cx="6228080" cy="7620"/>
          </a:xfrm>
          <a:prstGeom prst="line">
            <a:avLst/>
          </a:prstGeom>
          <a:noFill/>
          <a:ln w="19050">
            <a:solidFill>
              <a:srgbClr val="3365D6"/>
            </a:solidFill>
            <a:prstDash val="solid"/>
            <a:headEnd type="none"/>
            <a:tailEnd type="none"/>
          </a:ln>
        </p:spPr>
      </p:sp>
      <p:sp>
        <p:nvSpPr>
          <p:cNvPr id="38" name="Shape 32"/>
          <p:cNvSpPr/>
          <p:nvPr/>
        </p:nvSpPr>
        <p:spPr>
          <a:xfrm>
            <a:off x="11150600" y="-416560"/>
            <a:ext cx="1390650" cy="1390650"/>
          </a:xfrm>
          <a:prstGeom prst="ellipse">
            <a:avLst/>
          </a:prstGeom>
          <a:solidFill>
            <a:srgbClr val="3365D6"/>
          </a:solidFill>
        </p:spPr>
      </p:sp>
      <p:sp>
        <p:nvSpPr>
          <p:cNvPr id="39" name="Text 33"/>
          <p:cNvSpPr/>
          <p:nvPr/>
        </p:nvSpPr>
        <p:spPr>
          <a:xfrm>
            <a:off x="11150600" y="-416560"/>
            <a:ext cx="1390650" cy="139065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保持工作流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模块化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86105" y="1186815"/>
            <a:ext cx="6955155" cy="3987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将工作流按用途拆分到不同文件，方便管理和维护。</a:t>
            </a:r>
            <a:endParaRPr lang="zh-CN" altLang="en-US" sz="2000"/>
          </a:p>
        </p:txBody>
      </p:sp>
      <p:sp>
        <p:nvSpPr>
          <p:cNvPr id="9" name="文本框 8"/>
          <p:cNvSpPr txBox="1"/>
          <p:nvPr/>
        </p:nvSpPr>
        <p:spPr>
          <a:xfrm>
            <a:off x="615315" y="1674178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.github/workflows/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ci.yml   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代码检查和测试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build.yml 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构建流程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deploy.yml    </a:t>
            </a:r>
            <a:r>
              <a:rPr lang="en-US" altLang="zh-CN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# </a:t>
            </a:r>
            <a:r>
              <a:rPr lang="zh-CN" altLang="en-US" sz="1600" b="0" i="1">
                <a:solidFill>
                  <a:srgbClr val="A0A1A7"/>
                </a:solidFill>
                <a:latin typeface="Consolas" panose="020B0609020204030204"/>
                <a:ea typeface="Consolas" panose="020B0609020204030204"/>
              </a:rPr>
              <a:t>部署到环境</a:t>
            </a:r>
            <a:endParaRPr lang="zh-CN" altLang="en-US" sz="1600" b="0" i="1">
              <a:solidFill>
                <a:srgbClr val="A0A1A7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0"/>
          <p:cNvSpPr/>
          <p:nvPr/>
        </p:nvSpPr>
        <p:spPr>
          <a:xfrm>
            <a:off x="351790" y="469900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使用缓存加速构建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790" y="1186815"/>
            <a:ext cx="1024763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在</a:t>
            </a:r>
            <a:r>
              <a:rPr lang="en-US" altLang="zh-CN" sz="2000"/>
              <a:t> CI </a:t>
            </a:r>
            <a:r>
              <a:rPr lang="zh-CN" altLang="en-US" sz="2000"/>
              <a:t>流水线里，每次运行工作流时，</a:t>
            </a:r>
            <a:r>
              <a:rPr lang="en-US" altLang="zh-CN" sz="2000"/>
              <a:t>Runner</a:t>
            </a:r>
            <a:r>
              <a:rPr lang="zh-CN" altLang="en-US" sz="2000"/>
              <a:t>（虚拟机）都是一台</a:t>
            </a:r>
            <a:r>
              <a:rPr lang="en-US" altLang="zh-CN" sz="2000"/>
              <a:t> </a:t>
            </a:r>
            <a:r>
              <a:rPr lang="zh-CN" altLang="en-US" sz="2000"/>
              <a:t>全新的环境。</a:t>
            </a:r>
            <a:endParaRPr lang="zh-CN" altLang="en-US" sz="2000"/>
          </a:p>
          <a:p>
            <a:r>
              <a:rPr lang="zh-CN" altLang="en-US" sz="2000"/>
              <a:t>所以每次都要重新下载依赖包，这非常耗时。</a:t>
            </a:r>
            <a:endParaRPr lang="zh-CN" altLang="en-US" sz="2000"/>
          </a:p>
        </p:txBody>
      </p:sp>
      <p:sp>
        <p:nvSpPr>
          <p:cNvPr id="2" name="文本框 1"/>
          <p:cNvSpPr txBox="1"/>
          <p:nvPr/>
        </p:nvSpPr>
        <p:spPr>
          <a:xfrm>
            <a:off x="339725" y="1981835"/>
            <a:ext cx="9019540" cy="23628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lang="zh-CN" altLang="en-US" sz="2000" b="1"/>
              <a:t>actions/cache 的作用</a:t>
            </a:r>
            <a:endParaRPr lang="zh-CN" altLang="en-US" sz="2000" b="1"/>
          </a:p>
          <a:p>
            <a:pPr>
              <a:spcAft>
                <a:spcPct val="60000"/>
              </a:spcAft>
            </a:pPr>
            <a:r>
              <a:rPr lang="zh-CN" altLang="en-US" sz="2000"/>
              <a:t>actions/cache 这个官方 Action 可以把依赖下载结果缓存下来，下次运行时直接复用，避免重复下载。</a:t>
            </a:r>
            <a:endParaRPr lang="zh-CN" altLang="en-US" sz="2000"/>
          </a:p>
          <a:p>
            <a:r>
              <a:rPr lang="zh-CN" altLang="en-US" sz="2000"/>
              <a:t>第一次</a:t>
            </a:r>
            <a:r>
              <a:rPr lang="zh-CN" altLang="en-US" sz="2000"/>
              <a:t>运行：没有缓存 → 照常安装 → 同时把结果存到缓存区。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第二次</a:t>
            </a:r>
            <a:r>
              <a:rPr lang="zh-CN" altLang="en-US" sz="2000"/>
              <a:t>运行：如果缓存命中 → 直接恢复缓存 → 跳过大量下载步骤。</a:t>
            </a:r>
            <a:endParaRPr lang="zh-CN" altLang="en-US" sz="2000"/>
          </a:p>
          <a:p>
            <a:r>
              <a:rPr lang="zh-CN" altLang="en-US" sz="2000"/>
              <a:t>这样可以显著减少构建时间。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443865" y="4432935"/>
            <a:ext cx="9980930" cy="13220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name: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Cache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Node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modules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uses: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actions/cache@v3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with: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path: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node_modules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key: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${{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runner.os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}}-node-${{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hashFiles('**/package-lock.json')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}}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14" name="Text 0"/>
          <p:cNvSpPr/>
          <p:nvPr/>
        </p:nvSpPr>
        <p:spPr>
          <a:xfrm>
            <a:off x="351790" y="469900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3.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提前运行</a:t>
            </a: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Lint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和测试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51790" y="1186815"/>
            <a:ext cx="10247630" cy="163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在</a:t>
            </a:r>
            <a:r>
              <a:rPr lang="en-US" altLang="zh-CN" sz="2000"/>
              <a:t> CI/CD </a:t>
            </a:r>
            <a:r>
              <a:rPr lang="zh-CN" altLang="en-US" sz="2000"/>
              <a:t>里，一个典型流水线有好几步：</a:t>
            </a:r>
            <a:r>
              <a:rPr lang="en-US" altLang="zh-CN" sz="2000"/>
              <a:t>Lint</a:t>
            </a:r>
            <a:r>
              <a:rPr lang="zh-CN" altLang="en-US" sz="2000"/>
              <a:t>（代码规范检查）、单元测试、构建（编译、打包）和部署（发布到测试</a:t>
            </a:r>
            <a:r>
              <a:rPr lang="en-US" altLang="zh-CN" sz="2000"/>
              <a:t>/</a:t>
            </a:r>
            <a:r>
              <a:rPr lang="zh-CN" altLang="en-US" sz="2000"/>
              <a:t>生产环境）。如果把</a:t>
            </a:r>
            <a:r>
              <a:rPr lang="en-US" altLang="zh-CN" sz="2000"/>
              <a:t> Lint </a:t>
            </a:r>
            <a:r>
              <a:rPr lang="zh-CN" altLang="en-US" sz="2000"/>
              <a:t>和测试放在后面，代码哪怕有个小问题，构建和部署的时间</a:t>
            </a:r>
            <a:r>
              <a:rPr lang="zh-CN" altLang="en-US" sz="2000"/>
              <a:t>和资源都浪费了。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因此，尽早运行</a:t>
            </a:r>
            <a:r>
              <a:rPr lang="en-US" altLang="zh-CN" sz="2000"/>
              <a:t> lint </a:t>
            </a:r>
            <a:r>
              <a:rPr lang="zh-CN" altLang="en-US" sz="2000"/>
              <a:t>和单元测试，避免在注定失败的构建上浪费资源。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519430" y="3216275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jobs: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lint: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steps: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npm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lint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test: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steps: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npm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test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4.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安全管理密钥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70230" y="1075690"/>
            <a:ext cx="10123805" cy="37846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在</a:t>
            </a:r>
            <a:r>
              <a:rPr lang="en-US" altLang="zh-CN" sz="2000"/>
              <a:t> CI/CD </a:t>
            </a:r>
            <a:r>
              <a:rPr lang="zh-CN" altLang="en-US" sz="2000"/>
              <a:t>流水线里，很多任务需要用到敏感信息，比如云服务账号（</a:t>
            </a:r>
            <a:r>
              <a:rPr lang="en-US" altLang="zh-CN" sz="2000"/>
              <a:t>AWS/GCP/Azure</a:t>
            </a:r>
            <a:r>
              <a:rPr lang="zh-CN" altLang="en-US" sz="2000"/>
              <a:t>）、</a:t>
            </a:r>
            <a:r>
              <a:rPr lang="en-US" altLang="zh-CN" sz="2000"/>
              <a:t>API Key</a:t>
            </a:r>
            <a:r>
              <a:rPr lang="zh-CN" altLang="en-US" sz="2000"/>
              <a:t>（支付、地图、邮件等）</a:t>
            </a:r>
            <a:r>
              <a:rPr lang="zh-CN" altLang="en-US" sz="2000"/>
              <a:t>和数据库密码。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正确做法：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）使用</a:t>
            </a:r>
            <a:r>
              <a:rPr lang="en-US" altLang="zh-CN" sz="2000"/>
              <a:t> GitHub Secrets </a:t>
            </a:r>
            <a:r>
              <a:rPr lang="zh-CN" altLang="en-US" sz="2000"/>
              <a:t>存储这些信息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）在</a:t>
            </a:r>
            <a:r>
              <a:rPr lang="en-US" altLang="zh-CN" sz="2000"/>
              <a:t> workflow </a:t>
            </a:r>
            <a:r>
              <a:rPr lang="zh-CN" altLang="en-US" sz="2000"/>
              <a:t>中通过</a:t>
            </a:r>
            <a:r>
              <a:rPr lang="en-US" altLang="zh-CN" sz="2000"/>
              <a:t> ${{ secrets.MY_API_KEY }} </a:t>
            </a:r>
            <a:r>
              <a:rPr lang="zh-CN" altLang="en-US" sz="2000"/>
              <a:t>调用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）永远不要硬编码到代码库或工作流文件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额外建议：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）定期检查、轮换密钥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）不同环境（</a:t>
            </a:r>
            <a:r>
              <a:rPr lang="en-US" altLang="zh-CN" sz="2000"/>
              <a:t>Staging / Production</a:t>
            </a:r>
            <a:r>
              <a:rPr lang="zh-CN" altLang="en-US" sz="2000"/>
              <a:t>）分开使用不同的</a:t>
            </a:r>
            <a:r>
              <a:rPr lang="en-US" altLang="zh-CN" sz="2000"/>
              <a:t> Secrets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）权限要最小化，只给需要的</a:t>
            </a:r>
            <a:r>
              <a:rPr lang="en-US" altLang="zh-CN" sz="2000"/>
              <a:t> Job </a:t>
            </a:r>
            <a:r>
              <a:rPr lang="zh-CN" altLang="en-US" sz="2000"/>
              <a:t>使用</a:t>
            </a:r>
            <a:endParaRPr lang="zh-CN" altLang="en-US" sz="2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5.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使用环境保护规则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123805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GitHub </a:t>
            </a:r>
            <a:r>
              <a:rPr lang="zh-CN" altLang="en-US" sz="2000"/>
              <a:t>支持给环境设置保护。例如生产环境部署前必须有人审批，可以限制只有特定分支能部署到生产，可以限制谁有权限使用环境的</a:t>
            </a:r>
            <a:r>
              <a:rPr lang="en-US" altLang="zh-CN" sz="2000"/>
              <a:t> Secrets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33730" y="2119312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environment: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name: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production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url: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https://yourapp.com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33730" y="3272155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/>
              <a:t>好处：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）防止误操作导致直接部署到生产</a:t>
            </a:r>
            <a:r>
              <a:rPr lang="zh-CN" altLang="en-US" sz="2000"/>
              <a:t>环境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）增加人工把关环节，安全性更高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4326890" y="236505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这个 </a:t>
            </a:r>
            <a:r>
              <a:rPr lang="en-US" altLang="zh-CN" sz="1600"/>
              <a:t>Job </a:t>
            </a:r>
            <a:r>
              <a:rPr lang="zh-CN" altLang="en-US" sz="1600"/>
              <a:t>的部署目标是生产环境</a:t>
            </a:r>
            <a:endParaRPr lang="zh-CN" altLang="en-US" sz="16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6.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仅从稳定分支或标签部署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12380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不要让每个</a:t>
            </a:r>
            <a:r>
              <a:rPr lang="en-US" altLang="zh-CN" sz="2000"/>
              <a:t> push </a:t>
            </a:r>
            <a:r>
              <a:rPr lang="zh-CN" altLang="en-US" sz="2000"/>
              <a:t>都触发部署，否则开发中的代码可能直接上线到生产</a:t>
            </a:r>
            <a:r>
              <a:rPr lang="zh-CN" altLang="en-US" sz="2000"/>
              <a:t>环境。</a:t>
            </a:r>
            <a:endParaRPr lang="zh-CN" altLang="en-US" sz="2000"/>
          </a:p>
          <a:p>
            <a:r>
              <a:rPr lang="zh-CN" altLang="en-US" sz="2000"/>
              <a:t>建议：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）只允许</a:t>
            </a:r>
            <a:r>
              <a:rPr lang="en-US" altLang="zh-CN" sz="2000"/>
              <a:t> main </a:t>
            </a:r>
            <a:r>
              <a:rPr lang="zh-CN" altLang="en-US" sz="2000"/>
              <a:t>或</a:t>
            </a:r>
            <a:r>
              <a:rPr lang="en-US" altLang="zh-CN" sz="2000"/>
              <a:t> release </a:t>
            </a:r>
            <a:r>
              <a:rPr lang="zh-CN" altLang="en-US" sz="2000"/>
              <a:t>分支触发部署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）只允许打版本标签（</a:t>
            </a:r>
            <a:r>
              <a:rPr lang="en-US" altLang="zh-CN" sz="2000"/>
              <a:t>tag</a:t>
            </a:r>
            <a:r>
              <a:rPr lang="zh-CN" altLang="en-US" sz="2000"/>
              <a:t>）时触发部署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681990" y="2673350"/>
            <a:ext cx="5080000" cy="156845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on: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push: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branches: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main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tags: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'v*'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39115" y="4349115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/>
              <a:t>这样可以保证：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）部署一定来自稳定版本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）可以回溯到具体的版本号</a:t>
            </a:r>
            <a:endParaRPr lang="zh-CN" altLang="en-US" sz="2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7.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创建可复用工作流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44702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如果有多个仓库</a:t>
            </a:r>
            <a:r>
              <a:rPr lang="en-US" altLang="zh-CN" sz="2000"/>
              <a:t>/</a:t>
            </a:r>
            <a:r>
              <a:rPr lang="zh-CN" altLang="en-US" sz="2000"/>
              <a:t>服务需要相同的流程（比如部署、测试），不要复制粘贴同样的</a:t>
            </a:r>
            <a:r>
              <a:rPr lang="en-US" altLang="zh-CN" sz="2000"/>
              <a:t> YAML </a:t>
            </a:r>
            <a:r>
              <a:rPr lang="zh-CN" altLang="en-US" sz="2000"/>
              <a:t>文件。</a:t>
            </a:r>
            <a:endParaRPr lang="zh-CN" altLang="en-US" sz="2000"/>
          </a:p>
          <a:p>
            <a:r>
              <a:rPr lang="en-US" altLang="zh-CN" sz="2000"/>
              <a:t>GitHub </a:t>
            </a:r>
            <a:r>
              <a:rPr lang="zh-CN" altLang="en-US" sz="2000"/>
              <a:t>提供了可复用工作流：可以把公共逻辑抽出来，在别的仓库里直接调用。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24205" y="2051050"/>
            <a:ext cx="7335520" cy="82994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jobs: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deploy: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uses: my-org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/.github/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.github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/workflows/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deploy.yml</a:t>
            </a:r>
            <a:r>
              <a:rPr lang="en-US" altLang="zh-CN" sz="1600" b="0" i="0">
                <a:solidFill>
                  <a:srgbClr val="A626A4"/>
                </a:solidFill>
                <a:latin typeface="Consolas" panose="020B0609020204030204"/>
                <a:ea typeface="Consolas" panose="020B0609020204030204"/>
              </a:rPr>
              <a:t>@main</a:t>
            </a:r>
            <a:endParaRPr lang="en-US" altLang="zh-CN" sz="1600" b="0" i="0">
              <a:solidFill>
                <a:srgbClr val="A626A4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24840" y="3429000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/>
              <a:t>好处：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）统一维护，避免多处修改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）所有项目都能保持一致的流程</a:t>
            </a:r>
            <a:endParaRPr lang="zh-CN" altLang="en-US" sz="2000"/>
          </a:p>
        </p:txBody>
      </p:sp>
      <p:sp>
        <p:nvSpPr>
          <p:cNvPr id="6" name="文本框 5"/>
          <p:cNvSpPr txBox="1"/>
          <p:nvPr/>
        </p:nvSpPr>
        <p:spPr>
          <a:xfrm>
            <a:off x="5704840" y="2121852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1600"/>
              <a:t>调用了另一个仓库里的</a:t>
            </a:r>
            <a:r>
              <a:rPr lang="en-US" altLang="zh-CN" sz="1600"/>
              <a:t> deploy.yml </a:t>
            </a:r>
            <a:r>
              <a:rPr lang="zh-CN" altLang="en-US" sz="1600"/>
              <a:t>工作流</a:t>
            </a:r>
            <a:endParaRPr lang="zh-CN" altLang="en-US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8.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使用矩阵策略进行跨平台测试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44702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不同环境下可能会有兼容性问题，比如</a:t>
            </a:r>
            <a:r>
              <a:rPr lang="en-US" altLang="zh-CN" sz="2000"/>
              <a:t>Node.js 14/16/18 </a:t>
            </a:r>
            <a:r>
              <a:rPr lang="zh-CN" altLang="en-US" sz="2000"/>
              <a:t>的差异，</a:t>
            </a:r>
            <a:r>
              <a:rPr lang="en-US" altLang="zh-CN" sz="2000"/>
              <a:t>Linux / Windows / macOS </a:t>
            </a:r>
            <a:r>
              <a:rPr lang="zh-CN" altLang="en-US" sz="2000"/>
              <a:t>的差异。通过矩阵构建，一次性在多个环境中运行相同的</a:t>
            </a:r>
            <a:r>
              <a:rPr lang="en-US" altLang="zh-CN" sz="2000"/>
              <a:t> Job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5" name="文本框 4"/>
          <p:cNvSpPr txBox="1"/>
          <p:nvPr/>
        </p:nvSpPr>
        <p:spPr>
          <a:xfrm>
            <a:off x="624840" y="3143250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/>
              <a:t>好处：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）发现版本</a:t>
            </a:r>
            <a:r>
              <a:rPr lang="en-US" altLang="zh-CN" sz="2000"/>
              <a:t>/</a:t>
            </a:r>
            <a:r>
              <a:rPr lang="zh-CN" altLang="en-US" sz="2000"/>
              <a:t>平台特定的</a:t>
            </a:r>
            <a:r>
              <a:rPr lang="en-US" altLang="zh-CN" sz="2000"/>
              <a:t> bug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）保证跨平台兼容性</a:t>
            </a:r>
            <a:endParaRPr lang="zh-CN" altLang="en-US" sz="2000"/>
          </a:p>
        </p:txBody>
      </p:sp>
      <p:sp>
        <p:nvSpPr>
          <p:cNvPr id="3" name="文本框 2"/>
          <p:cNvSpPr txBox="1"/>
          <p:nvPr/>
        </p:nvSpPr>
        <p:spPr>
          <a:xfrm>
            <a:off x="624840" y="203866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strategy: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matrix: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node-version: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[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14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16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,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18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9.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设置通知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447020" cy="7067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流水线的结果要及时通知团队，比如构建失败</a:t>
            </a:r>
            <a:r>
              <a:rPr lang="en-US" altLang="zh-CN" sz="2000"/>
              <a:t> </a:t>
            </a:r>
            <a:r>
              <a:rPr lang="en-US" altLang="en-US" sz="2000"/>
              <a:t>→</a:t>
            </a:r>
            <a:r>
              <a:rPr lang="en-US" altLang="zh-CN" sz="2000"/>
              <a:t> Slack </a:t>
            </a:r>
            <a:r>
              <a:rPr lang="zh-CN" altLang="en-US" sz="2000"/>
              <a:t>通知开发者，部署成功</a:t>
            </a:r>
            <a:r>
              <a:rPr lang="en-US" altLang="zh-CN" sz="2000"/>
              <a:t> </a:t>
            </a:r>
            <a:r>
              <a:rPr lang="en-US" altLang="en-US" sz="2000"/>
              <a:t>→</a:t>
            </a:r>
            <a:r>
              <a:rPr lang="en-US" altLang="zh-CN" sz="2000"/>
              <a:t> </a:t>
            </a:r>
            <a:r>
              <a:rPr lang="zh-CN" altLang="en-US" sz="2000"/>
              <a:t>发消息到</a:t>
            </a:r>
            <a:r>
              <a:rPr lang="en-US" altLang="zh-CN" sz="2000"/>
              <a:t> Teams</a:t>
            </a:r>
            <a:r>
              <a:rPr lang="zh-CN" altLang="en-US" sz="2000"/>
              <a:t>。</a:t>
            </a:r>
            <a:endParaRPr lang="zh-CN" altLang="en-US" sz="2000"/>
          </a:p>
        </p:txBody>
      </p:sp>
      <p:sp>
        <p:nvSpPr>
          <p:cNvPr id="4" name="文本框 3"/>
          <p:cNvSpPr txBox="1"/>
          <p:nvPr/>
        </p:nvSpPr>
        <p:spPr>
          <a:xfrm>
            <a:off x="662940" y="2004695"/>
            <a:ext cx="748665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name: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Notify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Slack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uses: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8398a7/action-slack@v3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with: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status: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${{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job.status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}}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fields: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repo,message,commit,author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env: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SLACK_WEBHOOK_URL: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${{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secrets.SLACK_WEBHOOK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}}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39115" y="4090035"/>
            <a:ext cx="5080000" cy="101473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 sz="2000"/>
              <a:t>好处：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）团队成员第一时间知道构建/部署状态</a:t>
            </a:r>
            <a:endParaRPr lang="zh-CN" altLang="en-US" sz="2000"/>
          </a:p>
          <a:p>
            <a:pPr indent="0">
              <a:buFont typeface="Arial" panose="020B0604020202020204"/>
              <a:buNone/>
            </a:pPr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）减少盲等或遗漏</a:t>
            </a:r>
            <a:endParaRPr lang="zh-CN" altLang="en-US" sz="2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10.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监控工作流指标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539115" y="1186815"/>
            <a:ext cx="10447020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2000"/>
              <a:t>GitHub Actions </a:t>
            </a:r>
            <a:r>
              <a:rPr lang="zh-CN" altLang="en-US" sz="2000"/>
              <a:t>提供了</a:t>
            </a:r>
            <a:r>
              <a:rPr lang="en-US" altLang="zh-CN" sz="2000"/>
              <a:t> Insights </a:t>
            </a:r>
            <a:r>
              <a:rPr lang="zh-CN" altLang="en-US" sz="2000"/>
              <a:t>仪表盘，可以查看：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）每个工作流的运行时间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）排队时间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）成功</a:t>
            </a:r>
            <a:r>
              <a:rPr lang="en-US" altLang="zh-CN" sz="2000"/>
              <a:t>/</a:t>
            </a:r>
            <a:r>
              <a:rPr lang="zh-CN" altLang="en-US" sz="2000"/>
              <a:t>失败率</a:t>
            </a:r>
            <a:endParaRPr lang="zh-CN" altLang="en-US" sz="2000"/>
          </a:p>
          <a:p>
            <a:endParaRPr lang="en-US" altLang="zh-CN" sz="2000"/>
          </a:p>
          <a:p>
            <a:r>
              <a:rPr lang="zh-CN" altLang="en-US" sz="2000"/>
              <a:t>通过这些数据，可以：</a:t>
            </a:r>
            <a:endParaRPr lang="zh-CN" altLang="en-US" sz="2000"/>
          </a:p>
          <a:p>
            <a:r>
              <a:rPr lang="zh-CN" altLang="en-US" sz="2000"/>
              <a:t>（</a:t>
            </a:r>
            <a:r>
              <a:rPr lang="en-US" altLang="zh-CN" sz="2000"/>
              <a:t>1</a:t>
            </a:r>
            <a:r>
              <a:rPr lang="zh-CN" altLang="en-US" sz="2000"/>
              <a:t>）找出瓶颈（比如某一步总是最慢）</a:t>
            </a:r>
            <a:endParaRPr lang="en-US" altLang="zh-CN" sz="2000"/>
          </a:p>
          <a:p>
            <a:r>
              <a:rPr lang="zh-CN" altLang="en-US" sz="2000"/>
              <a:t>（</a:t>
            </a:r>
            <a:r>
              <a:rPr lang="en-US" altLang="zh-CN" sz="2000"/>
              <a:t>2</a:t>
            </a:r>
            <a:r>
              <a:rPr lang="zh-CN" altLang="en-US" sz="2000"/>
              <a:t>）优化并行策略、缓存策略</a:t>
            </a:r>
            <a:endParaRPr lang="en-US" altLang="zh-CN" sz="2000"/>
          </a:p>
          <a:p>
            <a:r>
              <a:rPr lang="zh-CN" altLang="en-US" sz="2000"/>
              <a:t>（</a:t>
            </a:r>
            <a:r>
              <a:rPr lang="en-US" altLang="zh-CN" sz="2000"/>
              <a:t>3</a:t>
            </a:r>
            <a:r>
              <a:rPr lang="zh-CN" altLang="en-US" sz="2000"/>
              <a:t>）监控质量指标，持续改进</a:t>
            </a:r>
            <a:endParaRPr lang="zh-CN" altLang="en-US"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01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 </a:t>
            </a: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GitHub Actions 概述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0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992485" y="394335"/>
            <a:ext cx="628015" cy="182880"/>
          </a:xfrm>
          <a:prstGeom prst="rect">
            <a:avLst/>
          </a:prstGeom>
        </p:spPr>
      </p:pic>
      <p:pic>
        <p:nvPicPr>
          <p:cNvPr id="10" name="Image 3" descr="https://test-kimi-img.moonshot.cn/pub/slides/slides_tmpl/image/25-08-06-16:26:53-d29h3jcup1d2ae82kku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1426825" y="1186815"/>
            <a:ext cx="428625" cy="487680"/>
          </a:xfrm>
          <a:prstGeom prst="rect">
            <a:avLst/>
          </a:prstGeom>
        </p:spPr>
      </p:pic>
      <p:pic>
        <p:nvPicPr>
          <p:cNvPr id="11" name="Image 4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3"/>
          <a:srcRect b="572"/>
          <a:stretch>
            <a:fillRect/>
          </a:stretch>
        </p:blipFill>
        <p:spPr>
          <a:xfrm>
            <a:off x="0" y="6204585"/>
            <a:ext cx="12192000" cy="653415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13" name="Text 6"/>
          <p:cNvSpPr/>
          <p:nvPr/>
        </p:nvSpPr>
        <p:spPr>
          <a:xfrm>
            <a:off x="-9525" y="-8255"/>
            <a:ext cx="12200890" cy="207645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8" name="Text 0"/>
          <p:cNvSpPr/>
          <p:nvPr/>
        </p:nvSpPr>
        <p:spPr>
          <a:xfrm>
            <a:off x="456565" y="452755"/>
            <a:ext cx="769366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altLang="zh-CN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Node.js CI </a:t>
            </a:r>
            <a:r>
              <a:rPr lang="zh-CN" altLang="en-US" sz="24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工作流示例</a:t>
            </a:r>
            <a:endParaRPr lang="zh-CN" altLang="en-US" sz="24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456565" y="1186815"/>
            <a:ext cx="5080000" cy="403098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name: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CI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on: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push: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branches: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[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main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]</a:t>
            </a:r>
            <a:endParaRPr lang="en-US" altLang="zh-CN" sz="1600" b="0" i="0">
              <a:solidFill>
                <a:srgbClr val="383A42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pull_request: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jobs: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build-and-test: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runs-on: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ubuntu-latest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steps: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uses: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actions/checkout@v3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uses: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actions/setup-node@v3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with:</a:t>
            </a:r>
            <a:endParaRPr lang="en-US" altLang="zh-CN" sz="1600" b="0" i="0">
              <a:solidFill>
                <a:srgbClr val="986801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   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node-version: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'18'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npm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install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npm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run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lint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  <a:p>
            <a:pPr marL="0" indent="0" algn="l"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     </a:t>
            </a:r>
            <a:r>
              <a:rPr lang="en-US" altLang="zh-CN" sz="1600" b="0" i="0">
                <a:solidFill>
                  <a:srgbClr val="4078F2"/>
                </a:solidFill>
                <a:latin typeface="Consolas" panose="020B0609020204030204"/>
                <a:ea typeface="Consolas" panose="020B0609020204030204"/>
              </a:rPr>
              <a:t>-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986801"/>
                </a:solidFill>
                <a:latin typeface="Consolas" panose="020B0609020204030204"/>
                <a:ea typeface="Consolas" panose="020B0609020204030204"/>
              </a:rPr>
              <a:t>run: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npm</a:t>
            </a:r>
            <a:r>
              <a:rPr lang="en-US" altLang="zh-CN" sz="1600" b="0" i="0">
                <a:solidFill>
                  <a:srgbClr val="383A42"/>
                </a:solidFill>
                <a:latin typeface="Consolas" panose="020B0609020204030204"/>
                <a:ea typeface="Consolas" panose="020B0609020204030204"/>
              </a:rPr>
              <a:t> </a:t>
            </a:r>
            <a:r>
              <a:rPr lang="en-US" altLang="zh-CN" sz="1600" b="0" i="0">
                <a:solidFill>
                  <a:srgbClr val="50A14F"/>
                </a:solidFill>
                <a:latin typeface="Consolas" panose="020B0609020204030204"/>
                <a:ea typeface="Consolas" panose="020B0609020204030204"/>
              </a:rPr>
              <a:t>test</a:t>
            </a:r>
            <a:endParaRPr lang="en-US" altLang="zh-CN" sz="1600" b="0" i="0">
              <a:solidFill>
                <a:srgbClr val="50A14F"/>
              </a:solidFill>
              <a:latin typeface="Consolas" panose="020B0609020204030204"/>
              <a:ea typeface="Consolas" panose="020B0609020204030204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536565" y="1674178"/>
            <a:ext cx="5080000" cy="2861310"/>
          </a:xfrm>
          <a:prstGeom prst="rect">
            <a:avLst/>
          </a:prstGeom>
        </p:spPr>
        <p:txBody>
          <a:bodyPr>
            <a:spAutoFit/>
          </a:bodyPr>
          <a:p>
            <a:r>
              <a:rPr lang="zh-CN" altLang="en-US"/>
              <a:t>这段配置展示了一个</a:t>
            </a:r>
            <a:r>
              <a:rPr lang="zh-CN" altLang="en-US"/>
              <a:t>简单的 </a:t>
            </a:r>
            <a:r>
              <a:rPr lang="en-US" altLang="zh-CN"/>
              <a:t>CI </a:t>
            </a:r>
            <a:r>
              <a:rPr lang="zh-CN" altLang="en-US"/>
              <a:t>流程：</a:t>
            </a:r>
            <a:endParaRPr lang="zh-CN" altLang="en-US"/>
          </a:p>
          <a:p>
            <a:r>
              <a:rPr lang="en-US"/>
              <a:t>1. </a:t>
            </a:r>
            <a:r>
              <a:rPr lang="zh-CN" altLang="en-US"/>
              <a:t>触发条件：当代码被推送到 </a:t>
            </a:r>
            <a:r>
              <a:rPr lang="en-US" altLang="zh-CN"/>
              <a:t>main </a:t>
            </a:r>
            <a:r>
              <a:rPr lang="zh-CN" altLang="en-US"/>
              <a:t>分支，或有人提 </a:t>
            </a:r>
            <a:r>
              <a:rPr lang="en-US" altLang="zh-CN"/>
              <a:t>PR </a:t>
            </a:r>
            <a:r>
              <a:rPr lang="zh-CN" altLang="en-US"/>
              <a:t>时，就会自动触发。</a:t>
            </a:r>
            <a:endParaRPr lang="zh-CN" altLang="en-US"/>
          </a:p>
          <a:p>
            <a:pPr indent="0">
              <a:buNone/>
            </a:pPr>
            <a:r>
              <a:rPr lang="en-US" altLang="zh-CN"/>
              <a:t>2. </a:t>
            </a:r>
            <a:r>
              <a:rPr lang="zh-CN" altLang="en-US"/>
              <a:t>运行环境：使用 </a:t>
            </a:r>
            <a:r>
              <a:rPr lang="en-US" altLang="zh-CN"/>
              <a:t>GitHub </a:t>
            </a:r>
            <a:r>
              <a:rPr lang="zh-CN" altLang="en-US"/>
              <a:t>提供的 </a:t>
            </a:r>
            <a:r>
              <a:rPr lang="en-US" altLang="zh-CN"/>
              <a:t>ubuntu-latest </a:t>
            </a:r>
            <a:r>
              <a:rPr lang="zh-CN" altLang="en-US"/>
              <a:t>虚拟机。</a:t>
            </a:r>
            <a:endParaRPr lang="zh-CN" altLang="en-US"/>
          </a:p>
          <a:p>
            <a:pPr indent="0">
              <a:buNone/>
            </a:pPr>
            <a:r>
              <a:rPr lang="en-US" altLang="zh-CN"/>
              <a:t>3. </a:t>
            </a:r>
            <a:r>
              <a:rPr lang="zh-CN" altLang="en-US"/>
              <a:t>主要步骤：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）把仓库代码拉到 </a:t>
            </a:r>
            <a:r>
              <a:rPr lang="en-US" altLang="zh-CN"/>
              <a:t>runner </a:t>
            </a:r>
            <a:r>
              <a:rPr lang="zh-CN" altLang="en-US"/>
              <a:t>上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</a:t>
            </a:r>
            <a:r>
              <a:rPr lang="en-US" altLang="zh-CN"/>
              <a:t>setup-node</a:t>
            </a:r>
            <a:r>
              <a:rPr lang="zh-CN" altLang="en-US"/>
              <a:t>：安装 </a:t>
            </a:r>
            <a:r>
              <a:rPr lang="en-US" altLang="zh-CN"/>
              <a:t>Node.js 18 </a:t>
            </a:r>
            <a:r>
              <a:rPr lang="zh-CN" altLang="en-US"/>
              <a:t>版本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</a:t>
            </a:r>
            <a:r>
              <a:rPr lang="en-US" altLang="zh-CN"/>
              <a:t>npm install</a:t>
            </a:r>
            <a:r>
              <a:rPr lang="zh-CN" altLang="en-US"/>
              <a:t>：安装依赖</a:t>
            </a:r>
            <a:endParaRPr lang="zh-CN" altLang="en-US"/>
          </a:p>
          <a:p>
            <a:pPr indent="0">
              <a:buNone/>
            </a:pPr>
            <a:r>
              <a:rPr lang="zh-CN" altLang="en-US"/>
              <a:t>（</a:t>
            </a:r>
            <a:r>
              <a:rPr lang="en-US" altLang="zh-CN"/>
              <a:t>4</a:t>
            </a:r>
            <a:r>
              <a:rPr lang="zh-CN" altLang="en-US"/>
              <a:t>）</a:t>
            </a:r>
            <a:r>
              <a:rPr lang="en-US" altLang="zh-CN"/>
              <a:t>lint + test</a:t>
            </a:r>
            <a:r>
              <a:rPr lang="zh-CN" altLang="en-US"/>
              <a:t>：先检查代码规范，再跑单元测试。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est-kimi-img.moonshot.cn/pub/slides/slides_tmpl/image/25-08-06-16:26:56-d29h3k4up1d2ae82km3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050" y="939800"/>
            <a:ext cx="7175500" cy="4978400"/>
          </a:xfrm>
          <a:prstGeom prst="rect">
            <a:avLst/>
          </a:prstGeom>
        </p:spPr>
      </p:pic>
      <p:pic>
        <p:nvPicPr>
          <p:cNvPr id="3" name="Image 1" descr="https://test-kimi-img.moonshot.cn/pub/slides/slides_tmpl/image/25-08-06-16:26:56-d29h3k4up1d2ae82km4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1595" y="3017520"/>
            <a:ext cx="4368800" cy="3149600"/>
          </a:xfrm>
          <a:prstGeom prst="rect">
            <a:avLst/>
          </a:prstGeom>
        </p:spPr>
      </p:pic>
      <p:pic>
        <p:nvPicPr>
          <p:cNvPr id="4" name="Image 2" descr="https://test-kimi-img.moonshot.cn/pub/slides/slides_tmpl/image/25-08-06-16:26:56-d29h3k4up1d2ae82km6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0480" y="4909820"/>
            <a:ext cx="2449830" cy="426720"/>
          </a:xfrm>
          <a:prstGeom prst="rect">
            <a:avLst/>
          </a:prstGeom>
        </p:spPr>
      </p:pic>
      <p:pic>
        <p:nvPicPr>
          <p:cNvPr id="5" name="Image 3" descr="https://test-kimi-img.moonshot.cn/pub/slides/slides_tmpl/image/25-08-06-16:26:56-d29h3k4up1d2ae82km60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1520000">
            <a:off x="10471785" y="-925195"/>
            <a:ext cx="2444750" cy="244475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878840" y="1196975"/>
            <a:ext cx="10705465" cy="65976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2025.09.</a:t>
            </a:r>
            <a:r>
              <a:rPr lang="en-US" sz="3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17</a:t>
            </a:r>
            <a:endParaRPr lang="en-US" sz="1600" dirty="0"/>
          </a:p>
        </p:txBody>
      </p:sp>
      <p:sp>
        <p:nvSpPr>
          <p:cNvPr id="7" name="Shape 1"/>
          <p:cNvSpPr/>
          <p:nvPr/>
        </p:nvSpPr>
        <p:spPr>
          <a:xfrm flipH="1">
            <a:off x="4814570" y="3940175"/>
            <a:ext cx="6555740" cy="0"/>
          </a:xfrm>
          <a:prstGeom prst="line">
            <a:avLst/>
          </a:prstGeom>
          <a:noFill/>
          <a:ln w="38100">
            <a:solidFill>
              <a:srgbClr val="FAFAFA"/>
            </a:solidFill>
            <a:prstDash val="solid"/>
            <a:headEnd type="none"/>
            <a:tailEnd type="none"/>
          </a:ln>
        </p:spPr>
      </p:sp>
      <p:sp>
        <p:nvSpPr>
          <p:cNvPr id="8" name="Text 2"/>
          <p:cNvSpPr/>
          <p:nvPr/>
        </p:nvSpPr>
        <p:spPr>
          <a:xfrm>
            <a:off x="9065260" y="4906645"/>
            <a:ext cx="2153920" cy="42989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汇报人：</a:t>
            </a:r>
            <a:r>
              <a:rPr lang="zh-CN" altLang="en-US" sz="20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张子彤</a:t>
            </a:r>
            <a:endParaRPr lang="zh-CN" altLang="en-US" sz="20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9" name="Text 3"/>
          <p:cNvSpPr/>
          <p:nvPr/>
        </p:nvSpPr>
        <p:spPr>
          <a:xfrm>
            <a:off x="4965065" y="1872615"/>
            <a:ext cx="6619240" cy="2326005"/>
          </a:xfrm>
          <a:prstGeom prst="rect">
            <a:avLst/>
          </a:prstGeom>
          <a:noFill/>
        </p:spPr>
        <p:txBody>
          <a:bodyPr wrap="square" lIns="91440" tIns="45720" rIns="91440" bIns="45720" rtlCol="0" anchor="t"/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6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感谢您的观看</a:t>
            </a:r>
            <a:endParaRPr lang="en-US" sz="1600" dirty="0"/>
          </a:p>
          <a:p>
            <a:pPr marL="0" indent="0" algn="r">
              <a:lnSpc>
                <a:spcPct val="100000"/>
              </a:lnSpc>
              <a:buNone/>
            </a:pPr>
            <a:r>
              <a:rPr lang="en-US" sz="80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THANKS</a:t>
            </a:r>
            <a:endParaRPr lang="en-US" sz="1600" dirty="0"/>
          </a:p>
        </p:txBody>
      </p:sp>
      <p:sp>
        <p:nvSpPr>
          <p:cNvPr id="10" name="Text 4"/>
          <p:cNvSpPr/>
          <p:nvPr/>
        </p:nvSpPr>
        <p:spPr>
          <a:xfrm>
            <a:off x="5207000" y="4115435"/>
            <a:ext cx="6191250" cy="2845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8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Thank you for watching!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solidFill>
            <a:srgbClr val="DAE3F5"/>
          </a:solidFill>
        </p:spPr>
      </p:sp>
      <p:sp>
        <p:nvSpPr>
          <p:cNvPr id="3" name="Text 1"/>
          <p:cNvSpPr/>
          <p:nvPr/>
        </p:nvSpPr>
        <p:spPr>
          <a:xfrm>
            <a:off x="10844530" y="5513070"/>
            <a:ext cx="1347470" cy="134493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pic>
        <p:nvPicPr>
          <p:cNvPr id="4" name="Image 0" descr="https://test-kimi-img.moonshot.cn/pub/slides/slides_tmpl/image/25-08-06-16:26:55-d29h3jsup1d2ae82km00.png"/>
          <p:cNvPicPr>
            <a:picLocks noChangeAspect="1"/>
          </p:cNvPicPr>
          <p:nvPr/>
        </p:nvPicPr>
        <p:blipFill>
          <a:blip r:embed="rId1"/>
          <a:srcRect l="346" t="363" b="-7459"/>
          <a:stretch>
            <a:fillRect/>
          </a:stretch>
        </p:blipFill>
        <p:spPr>
          <a:xfrm>
            <a:off x="11534140" y="6276975"/>
            <a:ext cx="657860" cy="735965"/>
          </a:xfrm>
          <a:prstGeom prst="rect">
            <a:avLst/>
          </a:prstGeom>
        </p:spPr>
      </p:pic>
      <p:pic>
        <p:nvPicPr>
          <p:cNvPr id="9" name="Image 5" descr="https://test-kimi-img.moonshot.cn/pub/slides/slides_tmpl/image/25-08-06-16:26:53-d29h3jcup1d2ae82kkt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5930" y="394335"/>
            <a:ext cx="628015" cy="182880"/>
          </a:xfrm>
          <a:prstGeom prst="rect">
            <a:avLst/>
          </a:prstGeom>
        </p:spPr>
      </p:pic>
      <p:sp>
        <p:nvSpPr>
          <p:cNvPr id="10" name="Text 2"/>
          <p:cNvSpPr/>
          <p:nvPr/>
        </p:nvSpPr>
        <p:spPr>
          <a:xfrm>
            <a:off x="789940" y="394335"/>
            <a:ext cx="67805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</a:t>
            </a:r>
            <a:r>
              <a:rPr lang="zh-CN" altLang="en-US" sz="2800" b="1" dirty="0">
                <a:solidFill>
                  <a:srgbClr val="000000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概述</a:t>
            </a:r>
            <a:endParaRPr lang="zh-CN" altLang="en-US" sz="2800" b="1" dirty="0">
              <a:solidFill>
                <a:srgbClr val="000000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9" name="Shape 11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0" name="Text 12"/>
          <p:cNvSpPr/>
          <p:nvPr/>
        </p:nvSpPr>
        <p:spPr>
          <a:xfrm rot="5400000">
            <a:off x="-3049905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21" name="Shape 13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solidFill>
            <a:srgbClr val="3365D6"/>
          </a:solidFill>
        </p:spPr>
      </p:sp>
      <p:sp>
        <p:nvSpPr>
          <p:cNvPr id="22" name="Text 14"/>
          <p:cNvSpPr/>
          <p:nvPr/>
        </p:nvSpPr>
        <p:spPr>
          <a:xfrm rot="5400000">
            <a:off x="8376920" y="3041650"/>
            <a:ext cx="6858000" cy="77597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5" name="Text 1"/>
          <p:cNvSpPr/>
          <p:nvPr/>
        </p:nvSpPr>
        <p:spPr>
          <a:xfrm>
            <a:off x="889000" y="1123315"/>
            <a:ext cx="10343515" cy="1455420"/>
          </a:xfrm>
          <a:prstGeom prst="rect">
            <a:avLst/>
          </a:prstGeom>
          <a:noFill/>
        </p:spPr>
        <p:txBody>
          <a:bodyPr wrap="square" lIns="1270" tIns="1270" rIns="1270" bIns="1270" rtlCol="0" anchor="ctr"/>
          <a:p>
            <a:pPr indent="0">
              <a:buSzPct val="100000"/>
              <a:buNone/>
            </a:pPr>
            <a:r>
              <a:rPr lang="en-US" sz="2000" dirty="0">
                <a:solidFill>
                  <a:srgbClr val="030A18"/>
                </a:solidFill>
              </a:rPr>
              <a:t>GitHub Actions 是</a:t>
            </a:r>
            <a:r>
              <a:rPr lang="zh-CN" altLang="en-US" sz="2000" dirty="0">
                <a:solidFill>
                  <a:srgbClr val="030A18"/>
                </a:solidFill>
              </a:rPr>
              <a:t>一个持续</a:t>
            </a:r>
            <a:r>
              <a:rPr lang="en-US" sz="2000" dirty="0">
                <a:solidFill>
                  <a:srgbClr val="030A18"/>
                </a:solidFill>
              </a:rPr>
              <a:t>集成</a:t>
            </a:r>
            <a:r>
              <a:rPr lang="zh-CN" altLang="en-US" sz="2000" dirty="0">
                <a:solidFill>
                  <a:srgbClr val="030A18"/>
                </a:solidFill>
              </a:rPr>
              <a:t>与持续交付（</a:t>
            </a:r>
            <a:r>
              <a:rPr lang="en-US" sz="2000" dirty="0">
                <a:solidFill>
                  <a:srgbClr val="030A18"/>
                </a:solidFill>
              </a:rPr>
              <a:t> CI/CD </a:t>
            </a:r>
            <a:r>
              <a:rPr lang="zh-CN" altLang="en-US" sz="2000" dirty="0">
                <a:solidFill>
                  <a:srgbClr val="030A18"/>
                </a:solidFill>
              </a:rPr>
              <a:t>）</a:t>
            </a:r>
            <a:r>
              <a:rPr lang="en-US" sz="2000" dirty="0">
                <a:solidFill>
                  <a:srgbClr val="030A18"/>
                </a:solidFill>
              </a:rPr>
              <a:t>平台，可</a:t>
            </a:r>
            <a:r>
              <a:rPr lang="zh-CN" altLang="en-US" sz="2000" dirty="0">
                <a:solidFill>
                  <a:srgbClr val="030A18"/>
                </a:solidFill>
              </a:rPr>
              <a:t>以把代码开发的流程自动化，比如</a:t>
            </a:r>
            <a:r>
              <a:rPr lang="en-US" sz="2000" dirty="0">
                <a:solidFill>
                  <a:srgbClr val="030A18"/>
                </a:solidFill>
              </a:rPr>
              <a:t>构建、测试与</a:t>
            </a:r>
            <a:r>
              <a:rPr lang="zh-CN" altLang="en-US" sz="2000" dirty="0">
                <a:solidFill>
                  <a:srgbClr val="030A18"/>
                </a:solidFill>
              </a:rPr>
              <a:t>部署。</a:t>
            </a:r>
            <a:r>
              <a:rPr lang="zh-CN" altLang="en-US" sz="2000" dirty="0">
                <a:solidFill>
                  <a:srgbClr val="030A18"/>
                </a:solidFill>
              </a:rPr>
              <a:t>开发者可以编写一个工作流（</a:t>
            </a:r>
            <a:r>
              <a:rPr lang="en-US" altLang="zh-CN" sz="2000" dirty="0">
                <a:solidFill>
                  <a:srgbClr val="030A18"/>
                </a:solidFill>
              </a:rPr>
              <a:t>workflow</a:t>
            </a:r>
            <a:r>
              <a:rPr lang="zh-CN" altLang="en-US" sz="2000" dirty="0">
                <a:solidFill>
                  <a:srgbClr val="030A18"/>
                </a:solidFill>
              </a:rPr>
              <a:t>），规定在什么情况下要运行哪些步骤。比如，每次有人提交</a:t>
            </a:r>
            <a:r>
              <a:rPr lang="en-US" altLang="zh-CN" sz="2000" dirty="0">
                <a:solidFill>
                  <a:srgbClr val="030A18"/>
                </a:solidFill>
              </a:rPr>
              <a:t> Pull Request </a:t>
            </a:r>
            <a:r>
              <a:rPr lang="zh-CN" altLang="en-US" sz="2000" dirty="0">
                <a:solidFill>
                  <a:srgbClr val="030A18"/>
                </a:solidFill>
              </a:rPr>
              <a:t>时，自动执行构建和测试，确保代码没问题；当</a:t>
            </a:r>
            <a:r>
              <a:rPr lang="en-US" altLang="zh-CN" sz="2000" dirty="0">
                <a:solidFill>
                  <a:srgbClr val="030A18"/>
                </a:solidFill>
              </a:rPr>
              <a:t> Pull Request </a:t>
            </a:r>
            <a:r>
              <a:rPr lang="zh-CN" altLang="en-US" sz="2000" dirty="0">
                <a:solidFill>
                  <a:srgbClr val="030A18"/>
                </a:solidFill>
              </a:rPr>
              <a:t>被合并后，再自动把代码部署到生产环境。</a:t>
            </a:r>
            <a:endParaRPr lang="zh-CN" altLang="en-US" sz="2000" dirty="0">
              <a:solidFill>
                <a:srgbClr val="030A18"/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889000" y="2719070"/>
            <a:ext cx="10008235" cy="1128395"/>
          </a:xfrm>
          <a:prstGeom prst="rect">
            <a:avLst/>
          </a:prstGeom>
          <a:noFill/>
        </p:spPr>
        <p:txBody>
          <a:bodyPr wrap="square" lIns="1270" tIns="1270" rIns="1270" bIns="1270" rtlCol="0" anchor="ctr"/>
          <a:p>
            <a:pPr indent="0">
              <a:buSzPct val="100000"/>
              <a:buNone/>
            </a:pPr>
            <a:r>
              <a:rPr lang="en-US" altLang="zh-CN" sz="2000" dirty="0">
                <a:solidFill>
                  <a:srgbClr val="030A18"/>
                </a:solidFill>
              </a:rPr>
              <a:t>GitHub Actions </a:t>
            </a:r>
            <a:r>
              <a:rPr lang="zh-CN" altLang="en-US" sz="2000" dirty="0">
                <a:solidFill>
                  <a:srgbClr val="030A18"/>
                </a:solidFill>
              </a:rPr>
              <a:t>的用途不只限于开发和运维自动化，它还能在仓库里发生各种事件时运行工作流。比如，当有人新建</a:t>
            </a:r>
            <a:r>
              <a:rPr lang="en-US" altLang="zh-CN" sz="2000" dirty="0">
                <a:solidFill>
                  <a:srgbClr val="030A18"/>
                </a:solidFill>
              </a:rPr>
              <a:t> issue </a:t>
            </a:r>
            <a:r>
              <a:rPr lang="zh-CN" altLang="en-US" sz="2000" dirty="0">
                <a:solidFill>
                  <a:srgbClr val="030A18"/>
                </a:solidFill>
              </a:rPr>
              <a:t>时，可以自动给这个</a:t>
            </a:r>
            <a:r>
              <a:rPr lang="en-US" altLang="zh-CN" sz="2000" dirty="0">
                <a:solidFill>
                  <a:srgbClr val="030A18"/>
                </a:solidFill>
              </a:rPr>
              <a:t> issue </a:t>
            </a:r>
            <a:r>
              <a:rPr lang="zh-CN" altLang="en-US" sz="2000" dirty="0">
                <a:solidFill>
                  <a:srgbClr val="030A18"/>
                </a:solidFill>
              </a:rPr>
              <a:t>（比如</a:t>
            </a:r>
            <a:r>
              <a:rPr lang="en-US" altLang="zh-CN" sz="2000" dirty="0">
                <a:solidFill>
                  <a:srgbClr val="030A18"/>
                </a:solidFill>
              </a:rPr>
              <a:t> bug</a:t>
            </a:r>
            <a:r>
              <a:rPr lang="zh-CN" altLang="en-US" sz="2000" dirty="0">
                <a:solidFill>
                  <a:srgbClr val="030A18"/>
                </a:solidFill>
              </a:rPr>
              <a:t>、</a:t>
            </a:r>
            <a:r>
              <a:rPr lang="en-US" altLang="zh-CN" sz="2000" dirty="0">
                <a:solidFill>
                  <a:srgbClr val="030A18"/>
                </a:solidFill>
              </a:rPr>
              <a:t>enhancement</a:t>
            </a:r>
            <a:r>
              <a:rPr lang="zh-CN" altLang="en-US" sz="2000" dirty="0">
                <a:solidFill>
                  <a:srgbClr val="030A18"/>
                </a:solidFill>
              </a:rPr>
              <a:t>）加上合适的标签，避免手动</a:t>
            </a:r>
            <a:r>
              <a:rPr lang="zh-CN" altLang="en-US" sz="2000" dirty="0">
                <a:solidFill>
                  <a:srgbClr val="030A18"/>
                </a:solidFill>
              </a:rPr>
              <a:t>操作。</a:t>
            </a:r>
            <a:endParaRPr lang="zh-CN" altLang="en-US" sz="2000" dirty="0">
              <a:solidFill>
                <a:srgbClr val="030A18"/>
              </a:solidFill>
            </a:endParaRPr>
          </a:p>
        </p:txBody>
      </p:sp>
      <p:sp>
        <p:nvSpPr>
          <p:cNvPr id="7" name="Text 3"/>
          <p:cNvSpPr/>
          <p:nvPr/>
        </p:nvSpPr>
        <p:spPr>
          <a:xfrm>
            <a:off x="889000" y="3987800"/>
            <a:ext cx="9955530" cy="629920"/>
          </a:xfrm>
          <a:prstGeom prst="rect">
            <a:avLst/>
          </a:prstGeom>
          <a:noFill/>
        </p:spPr>
        <p:txBody>
          <a:bodyPr wrap="square" lIns="1270" tIns="1270" rIns="1270" bIns="1270" rtlCol="0" anchor="ctr"/>
          <a:p>
            <a:pPr indent="0">
              <a:buSzPct val="100000"/>
              <a:buNone/>
            </a:pPr>
            <a:r>
              <a:rPr lang="en-US" altLang="zh-CN" sz="2000" dirty="0">
                <a:solidFill>
                  <a:srgbClr val="030A18"/>
                </a:solidFill>
              </a:rPr>
              <a:t>GitHub </a:t>
            </a:r>
            <a:r>
              <a:rPr lang="zh-CN" altLang="en-US" sz="2000" dirty="0">
                <a:solidFill>
                  <a:srgbClr val="030A18"/>
                </a:solidFill>
              </a:rPr>
              <a:t>提供了</a:t>
            </a:r>
            <a:r>
              <a:rPr lang="en-US" altLang="zh-CN" sz="2000" dirty="0">
                <a:solidFill>
                  <a:srgbClr val="030A18"/>
                </a:solidFill>
              </a:rPr>
              <a:t> Linux</a:t>
            </a:r>
            <a:r>
              <a:rPr lang="zh-CN" altLang="en-US" sz="2000" dirty="0">
                <a:solidFill>
                  <a:srgbClr val="030A18"/>
                </a:solidFill>
              </a:rPr>
              <a:t>、</a:t>
            </a:r>
            <a:r>
              <a:rPr lang="en-US" altLang="zh-CN" sz="2000" dirty="0">
                <a:solidFill>
                  <a:srgbClr val="030A18"/>
                </a:solidFill>
              </a:rPr>
              <a:t>Windows </a:t>
            </a:r>
            <a:r>
              <a:rPr lang="zh-CN" altLang="en-US" sz="2000" dirty="0">
                <a:solidFill>
                  <a:srgbClr val="030A18"/>
                </a:solidFill>
              </a:rPr>
              <a:t>和</a:t>
            </a:r>
            <a:r>
              <a:rPr lang="en-US" altLang="zh-CN" sz="2000" dirty="0">
                <a:solidFill>
                  <a:srgbClr val="030A18"/>
                </a:solidFill>
              </a:rPr>
              <a:t> macOS </a:t>
            </a:r>
            <a:r>
              <a:rPr lang="zh-CN" altLang="en-US" sz="2000" dirty="0">
                <a:solidFill>
                  <a:srgbClr val="030A18"/>
                </a:solidFill>
              </a:rPr>
              <a:t>的虚拟机来运行工作流，也可以在自己的数据中心或云基础设施中托管自定义</a:t>
            </a:r>
            <a:r>
              <a:rPr lang="en-US" altLang="zh-CN" sz="2000" dirty="0">
                <a:solidFill>
                  <a:srgbClr val="030A18"/>
                </a:solidFill>
              </a:rPr>
              <a:t> runner</a:t>
            </a:r>
            <a:r>
              <a:rPr lang="zh-CN" altLang="en-US" sz="2000" dirty="0">
                <a:solidFill>
                  <a:srgbClr val="030A18"/>
                </a:solidFill>
              </a:rPr>
              <a:t>（自托管运行器）。</a:t>
            </a:r>
            <a:endParaRPr lang="zh-CN" altLang="en-US" sz="2000" dirty="0">
              <a:solidFill>
                <a:srgbClr val="030A1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">
            <a:alphaModFix amt="10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solidFill>
            <a:srgbClr val="FAFAFA">
              <a:alpha val="12941"/>
            </a:srgbClr>
          </a:solidFill>
        </p:spPr>
      </p:sp>
      <p:sp>
        <p:nvSpPr>
          <p:cNvPr id="3" name="Text 1"/>
          <p:cNvSpPr/>
          <p:nvPr/>
        </p:nvSpPr>
        <p:spPr>
          <a:xfrm>
            <a:off x="-27940" y="5430520"/>
            <a:ext cx="12247880" cy="14274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>
              <a:lnSpc>
                <a:spcPct val="100000"/>
              </a:lnSpc>
              <a:buNone/>
            </a:pP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5" name="Text 3"/>
          <p:cNvSpPr/>
          <p:nvPr/>
        </p:nvSpPr>
        <p:spPr>
          <a:xfrm>
            <a:off x="2668905" y="1691640"/>
            <a:ext cx="6854190" cy="1567180"/>
          </a:xfrm>
          <a:prstGeom prst="rect">
            <a:avLst/>
          </a:prstGeom>
          <a:noFill/>
        </p:spPr>
        <p:txBody>
          <a:bodyPr wrap="square" lIns="45720" tIns="91440" rIns="91440" bIns="4572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9600" b="1" dirty="0">
                <a:solidFill>
                  <a:srgbClr val="DAE3F5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02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solidFill>
            <a:srgbClr val="000000">
              <a:alpha val="0"/>
            </a:srgbClr>
          </a:solidFill>
        </p:spPr>
      </p:sp>
      <p:sp>
        <p:nvSpPr>
          <p:cNvPr id="7" name="Text 5"/>
          <p:cNvSpPr/>
          <p:nvPr/>
        </p:nvSpPr>
        <p:spPr>
          <a:xfrm>
            <a:off x="749300" y="3372485"/>
            <a:ext cx="10840720" cy="120015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GitHub Actions </a:t>
            </a:r>
            <a:r>
              <a:rPr lang="zh-CN" altLang="en-US" sz="5400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  <a:sym typeface="+mn-ea"/>
              </a:rPr>
              <a:t>核心组件</a:t>
            </a:r>
            <a:endParaRPr lang="zh-CN" altLang="en-US" sz="5400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  <a:sym typeface="+mn-ea"/>
            </a:endParaRPr>
          </a:p>
        </p:txBody>
      </p:sp>
      <p:pic>
        <p:nvPicPr>
          <p:cNvPr id="8" name="Image 0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45" y="1575435"/>
            <a:ext cx="579120" cy="658495"/>
          </a:xfrm>
          <a:prstGeom prst="rect">
            <a:avLst/>
          </a:prstGeom>
        </p:spPr>
      </p:pic>
      <p:pic>
        <p:nvPicPr>
          <p:cNvPr id="9" name="Image 1" descr="https://test-kimi-img.moonshot.cn/pub/slides/slides_tmpl/image/25-08-06-16:26:53-d29h3jcup1d2ae82kkr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46955" y="2600325"/>
            <a:ext cx="579120" cy="65849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132207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000"/>
              <a:t>一个工作流包含一个或多个作业（</a:t>
            </a:r>
            <a:r>
              <a:rPr lang="en-US" altLang="zh-CN" sz="2000"/>
              <a:t>job</a:t>
            </a:r>
            <a:r>
              <a:rPr lang="zh-CN" altLang="en-US" sz="2000"/>
              <a:t>），这些作业可以顺序执行，也可以并行执行。</a:t>
            </a:r>
            <a:endParaRPr lang="zh-CN" altLang="en-US" sz="2000"/>
          </a:p>
          <a:p>
            <a:r>
              <a:rPr lang="zh-CN" altLang="en-US" sz="2000"/>
              <a:t>每个作业会在它自己的虚拟机 </a:t>
            </a:r>
            <a:r>
              <a:rPr lang="en-US" altLang="zh-CN" sz="2000"/>
              <a:t>runner </a:t>
            </a:r>
            <a:r>
              <a:rPr lang="zh-CN" altLang="en-US" sz="2000"/>
              <a:t>或容器中运行，并且包含一个或多个步骤（</a:t>
            </a:r>
            <a:r>
              <a:rPr lang="en-US" altLang="zh-CN" sz="2000"/>
              <a:t>step</a:t>
            </a:r>
            <a:r>
              <a:rPr lang="zh-CN" altLang="en-US" sz="2000"/>
              <a:t>）。</a:t>
            </a:r>
            <a:endParaRPr lang="zh-CN" altLang="en-US" sz="2000"/>
          </a:p>
          <a:p>
            <a:r>
              <a:rPr lang="zh-CN" altLang="en-US" sz="2000"/>
              <a:t>每个步骤要么运行自己定义的脚本（</a:t>
            </a:r>
            <a:r>
              <a:rPr lang="en-US" altLang="zh-CN" sz="2000"/>
              <a:t>script</a:t>
            </a:r>
            <a:r>
              <a:rPr lang="zh-CN" altLang="en-US" sz="2000"/>
              <a:t>），要么运行一个之前已封装好的可复用模块（</a:t>
            </a:r>
            <a:r>
              <a:rPr lang="en-US" altLang="zh-CN" sz="2000"/>
              <a:t>action</a:t>
            </a:r>
            <a:r>
              <a:rPr lang="zh-CN" altLang="en-US" sz="2000"/>
              <a:t>）</a:t>
            </a:r>
            <a:r>
              <a:rPr lang="zh-CN" sz="2000"/>
              <a:t>。</a:t>
            </a:r>
            <a:endParaRPr lang="zh-CN" sz="2000"/>
          </a:p>
        </p:txBody>
      </p:sp>
      <p:pic>
        <p:nvPicPr>
          <p:cNvPr id="19" name="图片 18"/>
          <p:cNvPicPr/>
          <p:nvPr/>
        </p:nvPicPr>
        <p:blipFill>
          <a:blip r:embed="rId2"/>
          <a:stretch>
            <a:fillRect/>
          </a:stretch>
        </p:blipFill>
        <p:spPr>
          <a:xfrm>
            <a:off x="396875" y="2983865"/>
            <a:ext cx="10411460" cy="34480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/>
              <a:t>工作流（</a:t>
            </a:r>
            <a:r>
              <a:rPr lang="en-US" altLang="zh-CN" sz="2400" b="1"/>
              <a:t>Workflows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96875" y="1950085"/>
            <a:ext cx="10544810" cy="258445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工作流是一个可配置的自动化过程，它会运行一个或多个作业（</a:t>
            </a:r>
            <a:r>
              <a:rPr lang="en-US" altLang="zh-CN"/>
              <a:t>jobs</a:t>
            </a:r>
            <a:r>
              <a:rPr lang="zh-CN" altLang="en-US"/>
              <a:t>）。工作流通过仓库中的 </a:t>
            </a:r>
            <a:r>
              <a:rPr lang="en-US" altLang="zh-CN"/>
              <a:t>YAML </a:t>
            </a:r>
            <a:r>
              <a:rPr lang="zh-CN" altLang="en-US"/>
              <a:t>文件来定义，可以在以下情况下触发：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）当仓库里发生某个事件时（例如提交代码、创建 </a:t>
            </a:r>
            <a:r>
              <a:rPr lang="en-US" altLang="zh-CN"/>
              <a:t>Pull Request</a:t>
            </a:r>
            <a:r>
              <a:rPr lang="zh-CN" altLang="en-US"/>
              <a:t>）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）手动触发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）按照预设的时间计划触发</a:t>
            </a:r>
            <a:endParaRPr lang="zh-CN" altLang="en-US"/>
          </a:p>
          <a:p>
            <a:pPr indent="0">
              <a:buFont typeface="Arial" panose="020B0604020202020204"/>
              <a:buNone/>
            </a:pPr>
            <a:endParaRPr lang="zh-CN" altLang="en-US"/>
          </a:p>
          <a:p>
            <a:r>
              <a:rPr lang="zh-CN" altLang="en-US"/>
              <a:t>工作流文件必须放在仓库的 </a:t>
            </a:r>
            <a:r>
              <a:rPr lang="en-US" altLang="zh-CN"/>
              <a:t>.github/workflows </a:t>
            </a:r>
            <a:r>
              <a:rPr lang="zh-CN" altLang="en-US"/>
              <a:t>目录下。一个仓库可以包含多个工作流，每个工作流可以完成不同的任务，比如在 </a:t>
            </a:r>
            <a:r>
              <a:rPr lang="en-US" altLang="zh-CN"/>
              <a:t>Pull Request </a:t>
            </a:r>
            <a:r>
              <a:rPr lang="zh-CN" altLang="en-US"/>
              <a:t>提交时构建并测试代码，每次创建新版本时部署应用，当有人新建 </a:t>
            </a:r>
            <a:r>
              <a:rPr lang="en-US" altLang="zh-CN"/>
              <a:t>issue </a:t>
            </a:r>
            <a:r>
              <a:rPr lang="zh-CN" altLang="en-US"/>
              <a:t>时自动添加标签。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/>
              <a:t>事件（</a:t>
            </a:r>
            <a:r>
              <a:rPr lang="en-US" altLang="zh-CN" sz="2400" b="1"/>
              <a:t>Events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96875" y="1950085"/>
            <a:ext cx="10544810" cy="230695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事件是指仓库中的某个特定活动，它会触发工作流的运行。</a:t>
            </a:r>
            <a:endParaRPr lang="zh-CN" altLang="en-US"/>
          </a:p>
          <a:p>
            <a:r>
              <a:rPr lang="zh-CN" altLang="en-US"/>
              <a:t>例如，事件可以来自</a:t>
            </a:r>
            <a:r>
              <a:rPr lang="en-US" altLang="zh-CN"/>
              <a:t> GitHub</a:t>
            </a:r>
            <a:r>
              <a:rPr lang="zh-CN" altLang="en-US"/>
              <a:t>，当有人创建了一个</a:t>
            </a:r>
            <a:r>
              <a:rPr lang="en-US" altLang="zh-CN"/>
              <a:t> Pull Request</a:t>
            </a:r>
            <a:r>
              <a:rPr lang="zh-CN" altLang="en-US"/>
              <a:t>，打开了一个</a:t>
            </a:r>
            <a:r>
              <a:rPr lang="en-US" altLang="zh-CN"/>
              <a:t> Issue</a:t>
            </a:r>
            <a:r>
              <a:rPr lang="zh-CN" altLang="en-US"/>
              <a:t>或者向仓库推送了一个提交。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除此之外，还可以通过以下方式触发工作流：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1</a:t>
            </a:r>
            <a:r>
              <a:rPr lang="zh-CN" altLang="en-US"/>
              <a:t>）按照预设的时间计划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2</a:t>
            </a:r>
            <a:r>
              <a:rPr lang="zh-CN" altLang="en-US"/>
              <a:t>）向</a:t>
            </a:r>
            <a:r>
              <a:rPr lang="en-US" altLang="zh-CN"/>
              <a:t> REST API </a:t>
            </a:r>
            <a:r>
              <a:rPr lang="zh-CN" altLang="en-US"/>
              <a:t>发送请求</a:t>
            </a:r>
            <a:endParaRPr lang="zh-CN" altLang="en-US"/>
          </a:p>
          <a:p>
            <a:r>
              <a:rPr lang="zh-CN" altLang="en-US"/>
              <a:t>（</a:t>
            </a:r>
            <a:r>
              <a:rPr lang="en-US" altLang="zh-CN"/>
              <a:t>3</a:t>
            </a:r>
            <a:r>
              <a:rPr lang="zh-CN" altLang="en-US"/>
              <a:t>）手动触发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3" descr="https://test-kimi-img.moonshot.cn/pub/slides/slides_tmpl/image/25-08-06-16:26:53-d29h3jcup1d2ae82kl00.png"/>
          <p:cNvPicPr>
            <a:picLocks noChangeAspect="1"/>
          </p:cNvPicPr>
          <p:nvPr/>
        </p:nvPicPr>
        <p:blipFill>
          <a:blip r:embed="rId1"/>
          <a:srcRect b="572"/>
          <a:stretch>
            <a:fillRect/>
          </a:stretch>
        </p:blipFill>
        <p:spPr>
          <a:xfrm rot="10800000">
            <a:off x="0" y="0"/>
            <a:ext cx="12192000" cy="1017270"/>
          </a:xfrm>
          <a:prstGeom prst="rect">
            <a:avLst/>
          </a:prstGeom>
        </p:spPr>
      </p:pic>
      <p:sp>
        <p:nvSpPr>
          <p:cNvPr id="8" name="Text 0"/>
          <p:cNvSpPr/>
          <p:nvPr/>
        </p:nvSpPr>
        <p:spPr>
          <a:xfrm>
            <a:off x="260985" y="309245"/>
            <a:ext cx="4354830" cy="622935"/>
          </a:xfrm>
          <a:prstGeom prst="rect">
            <a:avLst/>
          </a:prstGeom>
          <a:noFill/>
        </p:spPr>
        <p:txBody>
          <a:bodyPr wrap="square" lIns="91440" tIns="45720" rIns="91440" bIns="45720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MiSans" pitchFamily="34" charset="-122"/>
                <a:ea typeface="MiSans" pitchFamily="34" charset="-122"/>
                <a:cs typeface="MiSans" pitchFamily="34" charset="-120"/>
              </a:rPr>
              <a:t>GitHub Actions 核心组件</a:t>
            </a:r>
            <a:endParaRPr lang="en-US" sz="2800" b="1" dirty="0">
              <a:solidFill>
                <a:srgbClr val="FFFFFF"/>
              </a:solidFill>
              <a:latin typeface="MiSans" pitchFamily="34" charset="-122"/>
              <a:ea typeface="MiSans" pitchFamily="34" charset="-122"/>
              <a:cs typeface="MiSans" pitchFamily="34" charset="-120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96875" y="1374140"/>
            <a:ext cx="1054798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sz="2400" b="1"/>
              <a:t>作业（</a:t>
            </a:r>
            <a:r>
              <a:rPr lang="en-US" altLang="zh-CN" sz="2400" b="1"/>
              <a:t>Jobs</a:t>
            </a:r>
            <a:r>
              <a:rPr lang="zh-CN" altLang="en-US" sz="2400" b="1"/>
              <a:t>）</a:t>
            </a:r>
            <a:endParaRPr lang="zh-CN" altLang="en-US" sz="2400" b="1"/>
          </a:p>
        </p:txBody>
      </p:sp>
      <p:sp>
        <p:nvSpPr>
          <p:cNvPr id="2" name="文本框 1"/>
          <p:cNvSpPr txBox="1"/>
          <p:nvPr/>
        </p:nvSpPr>
        <p:spPr>
          <a:xfrm>
            <a:off x="396875" y="1950085"/>
            <a:ext cx="10544810" cy="286131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/>
              <a:t>作业是工作流中的一组步骤（</a:t>
            </a:r>
            <a:r>
              <a:rPr lang="en-US" altLang="zh-CN"/>
              <a:t>steps</a:t>
            </a:r>
            <a:r>
              <a:rPr lang="zh-CN" altLang="en-US"/>
              <a:t>），它们会在同一个运行器（</a:t>
            </a:r>
            <a:r>
              <a:rPr lang="en-US" altLang="zh-CN"/>
              <a:t>runner</a:t>
            </a:r>
            <a:r>
              <a:rPr lang="zh-CN" altLang="en-US"/>
              <a:t>）上执行。每个步骤要么是一个要执行的</a:t>
            </a:r>
            <a:r>
              <a:rPr lang="en-US" altLang="zh-CN"/>
              <a:t> shell </a:t>
            </a:r>
            <a:r>
              <a:rPr lang="zh-CN" altLang="en-US"/>
              <a:t>脚本，要么是一个要运行的</a:t>
            </a:r>
            <a:r>
              <a:rPr lang="en-US" altLang="zh-CN"/>
              <a:t> action</a:t>
            </a:r>
            <a:r>
              <a:rPr lang="zh-CN" altLang="en-US"/>
              <a:t>。步骤会按顺序执行，前一个步骤的结果可以被后一个步骤使用。因为作业中的所有步骤都在同一个</a:t>
            </a:r>
            <a:r>
              <a:rPr lang="en-US" altLang="zh-CN"/>
              <a:t> runner </a:t>
            </a:r>
            <a:r>
              <a:rPr lang="zh-CN" altLang="en-US"/>
              <a:t>上执行，所以可以共享数据。例如，可以先在一个步骤里构建应用，再在下一个步骤里测试刚构建好的应用。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作业和作业之间的依赖关系可以</a:t>
            </a:r>
            <a:r>
              <a:rPr lang="zh-CN" altLang="en-US"/>
              <a:t>设置。默认情况下，作业之间没有依赖，会并行运行。如果一个作业依赖另一个作业，那么它会等待依赖的作业完成后再运行。</a:t>
            </a:r>
            <a:endParaRPr lang="zh-CN" altLang="en-US"/>
          </a:p>
          <a:p>
            <a:endParaRPr lang="en-US" altLang="zh-CN"/>
          </a:p>
          <a:p>
            <a:r>
              <a:rPr lang="zh-CN" altLang="en-US"/>
              <a:t>此外，还可以使用</a:t>
            </a:r>
            <a:r>
              <a:rPr lang="zh-CN" altLang="en-US"/>
              <a:t>设置矩阵（</a:t>
            </a:r>
            <a:r>
              <a:rPr lang="en-US" altLang="zh-CN"/>
              <a:t>matrix</a:t>
            </a:r>
            <a:r>
              <a:rPr lang="zh-CN" altLang="en-US"/>
              <a:t>），让同一个作业在不同的变量组合下运行，比如不同的操作系统（</a:t>
            </a:r>
            <a:r>
              <a:rPr lang="en-US" altLang="zh-CN"/>
              <a:t>Linux / Windows / macOS</a:t>
            </a:r>
            <a:r>
              <a:rPr lang="zh-CN" altLang="en-US"/>
              <a:t>）</a:t>
            </a:r>
            <a:r>
              <a:rPr lang="zh-CN" altLang="en-US"/>
              <a:t>和不同的编程语言版本（</a:t>
            </a:r>
            <a:r>
              <a:rPr lang="en-US" altLang="zh-CN"/>
              <a:t>Node.js 18 / 20 / 22</a:t>
            </a:r>
            <a:r>
              <a:rPr lang="zh-CN" altLang="en-US"/>
              <a:t>）。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0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1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2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3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4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5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6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7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8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19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2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20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3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4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5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6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7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8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ags/tag9.xml><?xml version="1.0" encoding="utf-8"?>
<p:tagLst xmlns:p="http://schemas.openxmlformats.org/presentationml/2006/main">
  <p:tag name="KSO_WM_DIAGRAM_VIRTUALLY_FRAME" val="{&quot;height&quot;:404.4,&quot;left&quot;:399.05,&quot;top&quot;:85.7,&quot;width&quot;:540.5}"/>
</p:tagLst>
</file>

<file path=ppt/theme/theme1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Custom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5950</Words>
  <Application>WPS 演示</Application>
  <PresentationFormat>On-screen Show (16:9)</PresentationFormat>
  <Paragraphs>359</Paragraphs>
  <Slides>31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Arial</vt:lpstr>
      <vt:lpstr>宋体</vt:lpstr>
      <vt:lpstr>Wingdings</vt:lpstr>
      <vt:lpstr>MiSans</vt:lpstr>
      <vt:lpstr>MiSans</vt:lpstr>
      <vt:lpstr>Arial</vt:lpstr>
      <vt:lpstr>Calibri</vt:lpstr>
      <vt:lpstr>微软雅黑</vt:lpstr>
      <vt:lpstr>Arial Unicode MS</vt:lpstr>
      <vt:lpstr>等线</vt:lpstr>
      <vt:lpstr>Consolas</vt:lpstr>
      <vt:lpstr>Custom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张子彤</cp:lastModifiedBy>
  <cp:revision>59</cp:revision>
  <dcterms:created xsi:type="dcterms:W3CDTF">2025-08-14T14:44:00Z</dcterms:created>
  <dcterms:modified xsi:type="dcterms:W3CDTF">2025-09-17T06:58:00Z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24302DCDD1AE4BE0B9010EB34C5E97F3_13</vt:lpwstr>
  </property>
  <property fmtid="{D5CDD505-2E9C-101B-9397-08002B2CF9AE}" pid="3" name="KSOProductBuildVer">
    <vt:lpwstr>2052-12.1.0.22529</vt:lpwstr>
  </property>
</Properties>
</file>