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304" r:id="rId8"/>
    <p:sldId id="302" r:id="rId9"/>
    <p:sldId id="303" r:id="rId10"/>
    <p:sldId id="293" r:id="rId11"/>
    <p:sldId id="294" r:id="rId12"/>
    <p:sldId id="295" r:id="rId13"/>
    <p:sldId id="262" r:id="rId14"/>
    <p:sldId id="263" r:id="rId15"/>
    <p:sldId id="276" r:id="rId16"/>
    <p:sldId id="311" r:id="rId17"/>
    <p:sldId id="266" r:id="rId18"/>
    <p:sldId id="267" r:id="rId19"/>
    <p:sldId id="297" r:id="rId20"/>
    <p:sldId id="298" r:id="rId21"/>
    <p:sldId id="299" r:id="rId22"/>
    <p:sldId id="300" r:id="rId23"/>
    <p:sldId id="301" r:id="rId24"/>
    <p:sldId id="269" r:id="rId25"/>
    <p:sldId id="278" r:id="rId26"/>
    <p:sldId id="305" r:id="rId27"/>
    <p:sldId id="307" r:id="rId28"/>
    <p:sldId id="308" r:id="rId29"/>
    <p:sldId id="309" r:id="rId30"/>
    <p:sldId id="310" r:id="rId31"/>
    <p:sldId id="275" r:id="rId32"/>
  </p:sldIdLst>
  <p:sldSz cx="12192000" cy="6858000"/>
  <p:notesSz cx="6858000" cy="12192000"/>
  <p:embeddedFontLst>
    <p:embeddedFont>
      <p:font typeface="MiSans" pitchFamily="34" charset="-122"/>
      <p:regular r:id="rId36"/>
    </p:embeddedFont>
    <p:embeddedFont>
      <p:font typeface="MiSans" pitchFamily="34" charset="-120"/>
      <p:regular r:id="rId37"/>
    </p:embeddedFont>
    <p:embeddedFont>
      <p:font typeface="Consolas" panose="020B0609020204030204"/>
      <p:regular r:id="rId38"/>
      <p:bold r:id="rId39"/>
      <p:italic r:id="rId40"/>
      <p:boldItalic r:id="rId41"/>
    </p:embeddedFont>
    <p:embeddedFont>
      <p:font typeface="Calibri" panose="020F0502020204030204" charset="0"/>
      <p:regular r:id="rId42"/>
      <p:bold r:id="rId43"/>
      <p:italic r:id="rId44"/>
      <p:boldItalic r:id="rId45"/>
    </p:embeddedFont>
    <p:embeddedFont>
      <p:font typeface="等线" panose="02010600030101010101" charset="-122"/>
      <p:regular r:id="rId4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font" Target="fonts/font11.fntdata"/><Relationship Id="rId45" Type="http://schemas.openxmlformats.org/officeDocument/2006/relationships/font" Target="fonts/font10.fntdata"/><Relationship Id="rId44" Type="http://schemas.openxmlformats.org/officeDocument/2006/relationships/font" Target="fonts/font9.fntdata"/><Relationship Id="rId43" Type="http://schemas.openxmlformats.org/officeDocument/2006/relationships/font" Target="fonts/font8.fntdata"/><Relationship Id="rId42" Type="http://schemas.openxmlformats.org/officeDocument/2006/relationships/font" Target="fonts/font7.fntdata"/><Relationship Id="rId41" Type="http://schemas.openxmlformats.org/officeDocument/2006/relationships/font" Target="fonts/font6.fntdata"/><Relationship Id="rId4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4.pn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est-kimi-img.moonshot.cn/pub/slides/slides_tmpl/image/25-08-06-16:26:53-d29h3jcup1d2ae82kkpg.jpeg"/>
          <p:cNvPicPr>
            <a:picLocks noChangeAspect="1"/>
          </p:cNvPicPr>
          <p:nvPr/>
        </p:nvPicPr>
        <p:blipFill>
          <a:blip r:embed="rId1"/>
          <a:srcRect l="53" t="63" r="42" b="206"/>
          <a:stretch>
            <a:fillRect/>
          </a:stretch>
        </p:blipFill>
        <p:spPr>
          <a:xfrm>
            <a:off x="257810" y="978535"/>
            <a:ext cx="11252835" cy="187833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150600" y="-416560"/>
            <a:ext cx="1390650" cy="1390650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4" name="Text 1"/>
          <p:cNvSpPr/>
          <p:nvPr/>
        </p:nvSpPr>
        <p:spPr>
          <a:xfrm>
            <a:off x="11150600" y="-416560"/>
            <a:ext cx="1390650" cy="13906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9736455" y="4521835"/>
            <a:ext cx="3345815" cy="3345815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6" name="Text 3"/>
          <p:cNvSpPr/>
          <p:nvPr/>
        </p:nvSpPr>
        <p:spPr>
          <a:xfrm>
            <a:off x="9736455" y="4521835"/>
            <a:ext cx="3345815" cy="334581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214630" y="3065780"/>
            <a:ext cx="8595995" cy="20326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VSCode</a:t>
            </a:r>
            <a:r>
              <a:rPr lang="zh-CN" altLang="en-US" sz="60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插件制作（</a:t>
            </a:r>
            <a:r>
              <a:rPr lang="en-US" altLang="zh-CN" sz="60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</a:t>
            </a:r>
            <a:r>
              <a:rPr lang="zh-CN" altLang="en-US" sz="60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</a:t>
            </a:r>
            <a:endParaRPr lang="zh-CN" altLang="en-US" sz="6000" b="1" dirty="0">
              <a:solidFill>
                <a:srgbClr val="3365D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40970" y="267335"/>
            <a:ext cx="3192780" cy="75501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2025.09.10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9736455" y="831215"/>
            <a:ext cx="284480" cy="8763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0" name="Text 7"/>
          <p:cNvSpPr/>
          <p:nvPr/>
        </p:nvSpPr>
        <p:spPr>
          <a:xfrm>
            <a:off x="9736455" y="831215"/>
            <a:ext cx="284480" cy="876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341630" y="5534660"/>
            <a:ext cx="2621915" cy="4292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365D6"/>
              </a:gs>
              <a:gs pos="100000">
                <a:srgbClr val="2A59B8"/>
              </a:gs>
            </a:gsLst>
            <a:lin ang="0" scaled="1"/>
          </a:gradFill>
        </p:spPr>
      </p:sp>
      <p:sp>
        <p:nvSpPr>
          <p:cNvPr id="12" name="Text 9"/>
          <p:cNvSpPr/>
          <p:nvPr/>
        </p:nvSpPr>
        <p:spPr>
          <a:xfrm>
            <a:off x="341630" y="5534660"/>
            <a:ext cx="2621915" cy="42926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341630" y="5551170"/>
            <a:ext cx="2621280" cy="4298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张子彤</a:t>
            </a:r>
            <a:endParaRPr lang="zh-CN" altLang="en-US" sz="20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257810" y="2896235"/>
            <a:ext cx="11252835" cy="0"/>
          </a:xfrm>
          <a:prstGeom prst="line">
            <a:avLst/>
          </a:prstGeom>
          <a:noFill/>
          <a:ln w="28575">
            <a:solidFill>
              <a:srgbClr val="1E386B"/>
            </a:solidFill>
            <a:prstDash val="solid"/>
            <a:headEnd type="none"/>
            <a:tailEnd type="none"/>
          </a:ln>
        </p:spPr>
      </p:sp>
      <p:pic>
        <p:nvPicPr>
          <p:cNvPr id="15" name="Image 1" descr="https://test-kimi-img.moonshot.cn/pub/slides/slides_tmpl/image/25-08-06-16:26:53-d29h3jcup1d2ae82kk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455" y="243903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solidFill>
            <a:srgbClr val="DAE3F5"/>
          </a:solidFill>
        </p:spPr>
      </p:sp>
      <p:sp>
        <p:nvSpPr>
          <p:cNvPr id="3" name="Text 1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test-kimi-img.moonshot.cn/pub/slides/slides_tmpl/image/25-08-06-16:26:55-d29h3jsup1d2ae82km00.png"/>
          <p:cNvPicPr>
            <a:picLocks noChangeAspect="1"/>
          </p:cNvPicPr>
          <p:nvPr/>
        </p:nvPicPr>
        <p:blipFill>
          <a:blip r:embed="rId1"/>
          <a:srcRect l="346" t="363" b="-7459"/>
          <a:stretch>
            <a:fillRect/>
          </a:stretch>
        </p:blipFill>
        <p:spPr>
          <a:xfrm>
            <a:off x="11534140" y="6276975"/>
            <a:ext cx="657860" cy="735965"/>
          </a:xfrm>
          <a:prstGeom prst="rect">
            <a:avLst/>
          </a:prstGeom>
        </p:spPr>
      </p:pic>
      <p:pic>
        <p:nvPicPr>
          <p:cNvPr id="9" name="Image 5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930" y="394335"/>
            <a:ext cx="628015" cy="182880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789940" y="39433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选择开源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许可证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9" name="Shape 11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0" name="Text 12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3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2" name="Text 14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02970" y="1123950"/>
            <a:ext cx="4517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选则许可证的</a:t>
            </a:r>
            <a:r>
              <a:rPr lang="zh-CN" altLang="en-US" sz="2400" b="1"/>
              <a:t>考虑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096010" y="1691005"/>
            <a:ext cx="9077960" cy="40925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作为软件架构师，在选择许可证时应关注以下几个方面：</a:t>
            </a:r>
            <a:endParaRPr lang="zh-CN" altLang="en-US" sz="2000"/>
          </a:p>
          <a:p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）商业模式： 如果你的产品是专有的，需要允许商业化而不被迫开源，</a:t>
            </a:r>
            <a:r>
              <a:rPr lang="en-US" altLang="zh-CN" sz="2000"/>
              <a:t>MIT </a:t>
            </a:r>
            <a:r>
              <a:rPr lang="zh-CN" altLang="en-US" sz="2000"/>
              <a:t>或 </a:t>
            </a:r>
            <a:r>
              <a:rPr lang="en-US" altLang="zh-CN" sz="2000"/>
              <a:t>Apache 2.0 </a:t>
            </a:r>
            <a:r>
              <a:rPr lang="zh-CN" altLang="en-US" sz="2000"/>
              <a:t>是合适的。</a:t>
            </a:r>
            <a:endParaRPr lang="zh-CN" altLang="en-US" sz="2000"/>
          </a:p>
          <a:p>
            <a:pPr>
              <a:buFont typeface="Arial" panose="020B0604020202020204"/>
              <a:buChar char="•"/>
            </a:pP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）专利风险： 如果公司所在行业存在较大专利风险，</a:t>
            </a:r>
            <a:r>
              <a:rPr lang="en-US" altLang="zh-CN" sz="2000"/>
              <a:t>Apache 2.0 </a:t>
            </a:r>
            <a:r>
              <a:rPr lang="zh-CN" altLang="en-US" sz="2000"/>
              <a:t>的专利授权比 </a:t>
            </a:r>
            <a:r>
              <a:rPr lang="en-US" altLang="zh-CN" sz="2000"/>
              <a:t>MIT </a:t>
            </a:r>
            <a:r>
              <a:rPr lang="zh-CN" altLang="en-US" sz="2000"/>
              <a:t>更有保障。</a:t>
            </a:r>
            <a:endParaRPr lang="zh-CN" altLang="en-US" sz="2000"/>
          </a:p>
          <a:p>
            <a:pPr>
              <a:buFont typeface="Arial" panose="020B0604020202020204"/>
              <a:buChar char="•"/>
            </a:pP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）贡献模式： 如果希望贡献者将修改回馈社区，则 </a:t>
            </a:r>
            <a:r>
              <a:rPr lang="en-US" altLang="zh-CN" sz="2000"/>
              <a:t>GPL </a:t>
            </a:r>
            <a:r>
              <a:rPr lang="zh-CN" altLang="en-US" sz="2000"/>
              <a:t>类强制</a:t>
            </a:r>
            <a:r>
              <a:rPr lang="zh-CN" altLang="en-US" sz="2000"/>
              <a:t>开源许可证更合适。</a:t>
            </a:r>
            <a:endParaRPr lang="zh-CN" altLang="en-US" sz="2000"/>
          </a:p>
          <a:p>
            <a:pPr>
              <a:buFont typeface="Arial" panose="020B0604020202020204"/>
              <a:buChar char="•"/>
            </a:pP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）合规性： 确保选择的许可证与所用第三方库兼容，尤其要注意 </a:t>
            </a:r>
            <a:r>
              <a:rPr lang="en-US" altLang="zh-CN" sz="2000"/>
              <a:t>GPL </a:t>
            </a:r>
            <a:r>
              <a:rPr lang="zh-CN" altLang="en-US" sz="2000"/>
              <a:t>与其他许可证的兼容性问题。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 VSCode </a:t>
            </a: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插件功能</a:t>
            </a: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设计</a:t>
            </a:r>
            <a:endParaRPr lang="zh-CN" altLang="en-US" sz="54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1"/>
          <a:srcRect b="572"/>
          <a:stretch>
            <a:fillRect/>
          </a:stretch>
        </p:blipFill>
        <p:spPr>
          <a:xfrm rot="10800000">
            <a:off x="0" y="0"/>
            <a:ext cx="12192000" cy="101727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08610" y="30924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RuyiSDK VSCode </a:t>
            </a:r>
            <a:r>
              <a:rPr lang="zh-CN" altLang="en-US" sz="2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插件功能</a:t>
            </a:r>
            <a:r>
              <a:rPr lang="zh-CN" altLang="en-US" sz="2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设计</a:t>
            </a:r>
            <a:endParaRPr lang="zh-CN" altLang="en-US" sz="28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17" name="Text 2"/>
          <p:cNvSpPr/>
          <p:nvPr/>
        </p:nvSpPr>
        <p:spPr>
          <a:xfrm>
            <a:off x="634365" y="131000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总体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目标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4365" y="1932940"/>
            <a:ext cx="9914255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本插件旨在 </a:t>
            </a:r>
            <a:r>
              <a:rPr lang="en-US" altLang="zh-CN" sz="2000"/>
              <a:t>VS Code </a:t>
            </a:r>
            <a:r>
              <a:rPr lang="zh-CN" altLang="en-US" sz="2000"/>
              <a:t>内部集成 </a:t>
            </a:r>
            <a:r>
              <a:rPr lang="en-US" altLang="zh-CN" sz="2000"/>
              <a:t>Ruyi </a:t>
            </a:r>
            <a:r>
              <a:rPr lang="zh-CN" altLang="en-US" sz="2000"/>
              <a:t>包管理器，让开发者无需频繁切换终端即可完成 </a:t>
            </a:r>
            <a:r>
              <a:rPr lang="en-US" altLang="zh-CN" sz="2000"/>
              <a:t>Ruyi </a:t>
            </a:r>
            <a:r>
              <a:rPr lang="zh-CN" altLang="en-US" sz="2000"/>
              <a:t>的安装、检测、包管理、新闻查看与虚拟环境操作。目标是提供一站式的 </a:t>
            </a:r>
            <a:r>
              <a:rPr lang="en-US" altLang="zh-CN" sz="2000"/>
              <a:t>IDE </a:t>
            </a:r>
            <a:r>
              <a:rPr lang="zh-CN" altLang="en-US" sz="2000"/>
              <a:t>内体验，提升易用性与集成度。</a:t>
            </a:r>
            <a:endParaRPr lang="zh-CN" altLang="en-US" sz="2000"/>
          </a:p>
        </p:txBody>
      </p:sp>
      <p:sp>
        <p:nvSpPr>
          <p:cNvPr id="19" name="Text 2"/>
          <p:cNvSpPr/>
          <p:nvPr/>
        </p:nvSpPr>
        <p:spPr>
          <a:xfrm>
            <a:off x="634365" y="311721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功能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设计表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graphicFrame>
        <p:nvGraphicFramePr>
          <p:cNvPr id="20" name="表格 19"/>
          <p:cNvGraphicFramePr/>
          <p:nvPr>
            <p:custDataLst>
              <p:tags r:id="rId2"/>
            </p:custDataLst>
          </p:nvPr>
        </p:nvGraphicFramePr>
        <p:xfrm>
          <a:off x="766445" y="3740150"/>
          <a:ext cx="10254615" cy="251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885"/>
                <a:gridCol w="4728210"/>
                <a:gridCol w="3652520"/>
              </a:tblGrid>
              <a:tr h="62801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/>
                        <a:t>功能点</a:t>
                      </a:r>
                      <a:endParaRPr lang="zh-CN" altLang="en-US"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/>
                        <a:t>功能</a:t>
                      </a:r>
                      <a:r>
                        <a:rPr lang="zh-CN" altLang="en-US" sz="2000"/>
                        <a:t>描述</a:t>
                      </a:r>
                      <a:endParaRPr lang="zh-CN" altLang="en-US"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/>
                        <a:t>UI</a:t>
                      </a:r>
                      <a:r>
                        <a:rPr lang="zh-CN" altLang="en-US" sz="2000"/>
                        <a:t>方式</a:t>
                      </a:r>
                      <a:endParaRPr lang="zh-CN" altLang="en-US" sz="2000"/>
                    </a:p>
                  </a:txBody>
                  <a:tcPr marL="0" marR="0" marT="0" marB="0" anchor="ctr" anchorCtr="0"/>
                </a:tc>
              </a:tr>
              <a:tr h="62801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/>
                        <a:t>自动检测 RuyiSDK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zh-CN" altLang="en-US" sz="1800"/>
                        <a:t>启动时检测是否已安装，状态栏显示结果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命令面板选择功能</a:t>
                      </a:r>
                      <a:r>
                        <a:rPr lang="en-US" altLang="zh-CN" sz="1800"/>
                        <a:t>+</a:t>
                      </a:r>
                      <a:r>
                        <a:rPr lang="zh-CN" altLang="en-US" sz="1800"/>
                        <a:t>弹窗显示</a:t>
                      </a:r>
                      <a:r>
                        <a:rPr lang="zh-CN" altLang="en-US" sz="1800"/>
                        <a:t>结果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</a:tr>
              <a:tr h="62801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/>
                        <a:t>一键安装 RuyiSDK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zh-CN" altLang="en-US" sz="1800"/>
                        <a:t>自动识别平台，一键下载安装RuyiSDK</a:t>
                      </a:r>
                      <a:endParaRPr lang="zh-CN" altLang="en-US" sz="1800"/>
                    </a:p>
                    <a:p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命令面板选择功能+弹窗显示结果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1"/>
          <a:srcRect b="572"/>
          <a:stretch>
            <a:fillRect/>
          </a:stretch>
        </p:blipFill>
        <p:spPr>
          <a:xfrm rot="10800000">
            <a:off x="0" y="0"/>
            <a:ext cx="12192000" cy="101727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08610" y="30924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RuyiSDK VSCode </a:t>
            </a:r>
            <a:r>
              <a:rPr lang="zh-CN" altLang="en-US" sz="2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插件功能</a:t>
            </a:r>
            <a:r>
              <a:rPr lang="zh-CN" altLang="en-US" sz="2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设计</a:t>
            </a:r>
            <a:endParaRPr lang="zh-CN" altLang="en-US" sz="28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19" name="Text 2"/>
          <p:cNvSpPr/>
          <p:nvPr/>
        </p:nvSpPr>
        <p:spPr>
          <a:xfrm>
            <a:off x="520700" y="123253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功能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设计表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graphicFrame>
        <p:nvGraphicFramePr>
          <p:cNvPr id="20" name="表格 19"/>
          <p:cNvGraphicFramePr/>
          <p:nvPr>
            <p:custDataLst>
              <p:tags r:id="rId2"/>
            </p:custDataLst>
          </p:nvPr>
        </p:nvGraphicFramePr>
        <p:xfrm>
          <a:off x="665480" y="1906270"/>
          <a:ext cx="10677525" cy="3140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65"/>
                <a:gridCol w="4321175"/>
                <a:gridCol w="4744085"/>
              </a:tblGrid>
              <a:tr h="628015">
                <a:tc>
                  <a:txBody>
                    <a:bodyPr/>
                    <a:p>
                      <a:r>
                        <a:rPr lang="zh-CN" altLang="en-US" sz="2000"/>
                        <a:t>功能点</a:t>
                      </a:r>
                      <a:endParaRPr lang="zh-CN" alt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2000"/>
                        <a:t>功能</a:t>
                      </a:r>
                      <a:r>
                        <a:rPr lang="zh-CN" altLang="en-US" sz="2000"/>
                        <a:t>描述</a:t>
                      </a:r>
                      <a:endParaRPr lang="zh-CN" altLang="en-US"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2000"/>
                        <a:t>UI</a:t>
                      </a:r>
                      <a:r>
                        <a:rPr lang="zh-CN" altLang="en-US" sz="2000"/>
                        <a:t>方式</a:t>
                      </a:r>
                      <a:endParaRPr lang="zh-CN" altLang="en-US" sz="2000"/>
                    </a:p>
                  </a:txBody>
                  <a:tcPr marL="0" marR="0" marT="0" marB="0" anchor="ctr" anchorCtr="0"/>
                </a:tc>
              </a:tr>
              <a:tr h="628015">
                <a:tc>
                  <a:txBody>
                    <a:bodyPr/>
                    <a:p>
                      <a:r>
                        <a:rPr lang="zh-CN" altLang="en-US" sz="1800"/>
                        <a:t>包</a:t>
                      </a:r>
                      <a:r>
                        <a:rPr lang="zh-CN" altLang="en-US" sz="1800"/>
                        <a:t>管理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/>
                        <a:t>类似</a:t>
                      </a:r>
                      <a:r>
                        <a:rPr lang="en-US" altLang="zh-CN" sz="1800"/>
                        <a:t> VS Code </a:t>
                      </a:r>
                      <a:r>
                        <a:rPr lang="zh-CN" altLang="en-US" sz="1800"/>
                        <a:t>插件商店，支持搜索、安装、卸载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/>
                        <a:t>包管理用</a:t>
                      </a:r>
                      <a:r>
                        <a:rPr lang="en-US" altLang="zh-CN" sz="1800"/>
                        <a:t> WebviewV</a:t>
                      </a:r>
                      <a:r>
                        <a:rPr lang="en-US" altLang="zh-CN" sz="1800"/>
                        <a:t>iew </a:t>
                      </a:r>
                      <a:r>
                        <a:rPr lang="zh-CN" altLang="en-US" sz="1800"/>
                        <a:t>做导航列表，再用</a:t>
                      </a:r>
                      <a:r>
                        <a:rPr lang="en-US" altLang="zh-CN" sz="1800"/>
                        <a:t> WebviewPanel </a:t>
                      </a:r>
                      <a:r>
                        <a:rPr lang="zh-CN" altLang="en-US" sz="1800"/>
                        <a:t>作为详情页。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</a:tr>
              <a:tr h="62801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/>
                        <a:t>新闻</a:t>
                      </a:r>
                      <a:r>
                        <a:rPr lang="zh-CN" altLang="en-US" sz="1800"/>
                        <a:t>订阅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zh-CN" altLang="en-US" sz="1800"/>
                        <a:t>查看</a:t>
                      </a:r>
                      <a:r>
                        <a:rPr lang="zh-CN" altLang="en-US" sz="1800"/>
                        <a:t>新闻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新闻订阅使用</a:t>
                      </a:r>
                      <a:r>
                        <a:rPr lang="en-US" altLang="zh-CN" sz="1800"/>
                        <a:t> WebviewView</a:t>
                      </a:r>
                      <a:r>
                        <a:rPr lang="zh-CN" altLang="en-US" sz="1800"/>
                        <a:t>展示</a:t>
                      </a:r>
                      <a:r>
                        <a:rPr lang="zh-CN" sz="1800"/>
                        <a:t>，</a:t>
                      </a:r>
                      <a:r>
                        <a:rPr lang="zh-CN" altLang="en-US" sz="1800"/>
                        <a:t>正文部分直接用</a:t>
                      </a:r>
                      <a:r>
                        <a:rPr lang="en-US" altLang="zh-CN" sz="1800"/>
                        <a:t> Markdown </a:t>
                      </a:r>
                      <a:r>
                        <a:rPr lang="zh-CN" altLang="en-US" sz="1800"/>
                        <a:t>渲染。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</a:tr>
              <a:tr h="62801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/>
                        <a:t>虚拟环境管理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800"/>
                        <a:t>快速创建、切换、关闭虚拟环境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/>
                        <a:t>命令面板选择功能，使用</a:t>
                      </a:r>
                      <a:r>
                        <a:rPr lang="en-US" altLang="zh-CN" sz="1800"/>
                        <a:t> QuickPick </a:t>
                      </a:r>
                      <a:r>
                        <a:rPr lang="zh-CN" altLang="en-US" sz="1800"/>
                        <a:t>展示环境列表和操作项，新建时结合</a:t>
                      </a:r>
                      <a:r>
                        <a:rPr lang="en-US" altLang="zh-CN" sz="1800"/>
                        <a:t> InputBox </a:t>
                      </a:r>
                      <a:r>
                        <a:rPr lang="zh-CN" altLang="en-US" sz="1800"/>
                        <a:t>输入名称。</a:t>
                      </a:r>
                      <a:endParaRPr lang="zh-CN" altLang="en-US" sz="18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1"/>
          <a:srcRect b="572"/>
          <a:stretch>
            <a:fillRect/>
          </a:stretch>
        </p:blipFill>
        <p:spPr>
          <a:xfrm rot="10800000">
            <a:off x="0" y="0"/>
            <a:ext cx="12192000" cy="101727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308610" y="30924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RuyiSDK VSCode </a:t>
            </a:r>
            <a:r>
              <a:rPr lang="zh-CN" altLang="en-US" sz="2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插件功能</a:t>
            </a:r>
            <a:r>
              <a:rPr lang="zh-CN" altLang="en-US" sz="2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设计</a:t>
            </a:r>
            <a:endParaRPr lang="zh-CN" altLang="en-US" sz="28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19" name="Text 2"/>
          <p:cNvSpPr/>
          <p:nvPr/>
        </p:nvSpPr>
        <p:spPr>
          <a:xfrm>
            <a:off x="520700" y="123253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效果说明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6345" y="1933258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 </a:t>
            </a:r>
            <a:r>
              <a:rPr lang="zh-CN" altLang="en-US" sz="2000" b="1"/>
              <a:t>新闻</a:t>
            </a:r>
            <a:r>
              <a:rPr lang="zh-CN" altLang="en-US" sz="2000" b="1"/>
              <a:t>浏览</a:t>
            </a:r>
            <a:endParaRPr lang="zh-CN" altLang="en-US" sz="2000" b="1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8610" y="2513965"/>
            <a:ext cx="4321175" cy="3673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17210" y="1933258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 </a:t>
            </a:r>
            <a:r>
              <a:rPr lang="zh-CN" altLang="en-US" sz="2000" b="1"/>
              <a:t>虚拟环境</a:t>
            </a:r>
            <a:r>
              <a:rPr lang="zh-CN" altLang="en-US" sz="2000" b="1"/>
              <a:t>配置</a:t>
            </a:r>
            <a:endParaRPr lang="zh-CN" altLang="en-US" sz="2000" b="1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4961890" y="2513965"/>
            <a:ext cx="3063875" cy="368744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8358505" y="2513965"/>
            <a:ext cx="3186430" cy="3672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38895" y="1933258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 </a:t>
            </a:r>
            <a:r>
              <a:rPr lang="zh-CN" altLang="en-US" sz="2000" b="1"/>
              <a:t>软件包管理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TypeScript </a:t>
            </a: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编译器及</a:t>
            </a: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编译选项</a:t>
            </a:r>
            <a:endParaRPr lang="zh-CN" altLang="en-US" sz="54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TypeScript 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编译器及其选项</a:t>
            </a: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说明</a:t>
            </a:r>
            <a:endParaRPr lang="zh-CN" altLang="en-US" sz="1600" dirty="0"/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99440" y="1186815"/>
            <a:ext cx="1026541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TypeScript </a:t>
            </a:r>
            <a:r>
              <a:rPr lang="zh-CN" altLang="en-US" sz="2000"/>
              <a:t>编译器（通常称为</a:t>
            </a:r>
            <a:r>
              <a:rPr lang="en-US" altLang="zh-CN" sz="2000"/>
              <a:t> tsc</a:t>
            </a:r>
            <a:r>
              <a:rPr lang="zh-CN" altLang="en-US" sz="2000"/>
              <a:t>）负责将</a:t>
            </a:r>
            <a:r>
              <a:rPr lang="en-US" altLang="zh-CN" sz="2000"/>
              <a:t> TypeScript </a:t>
            </a:r>
            <a:r>
              <a:rPr lang="zh-CN" altLang="en-US" sz="2000"/>
              <a:t>代码编译成</a:t>
            </a:r>
            <a:r>
              <a:rPr lang="en-US" altLang="zh-CN" sz="2000"/>
              <a:t> JavaScript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599440" y="1727200"/>
            <a:ext cx="9420860" cy="37230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/>
              <a:t>安装</a:t>
            </a:r>
            <a:r>
              <a:rPr lang="en-US" altLang="zh-CN" sz="2000" b="1"/>
              <a:t> TypeScript </a:t>
            </a:r>
            <a:r>
              <a:rPr lang="zh-CN" altLang="en-US" sz="2000" b="1"/>
              <a:t>编译器</a:t>
            </a:r>
            <a:endParaRPr lang="zh-CN" altLang="en-US" sz="1600"/>
          </a:p>
          <a:p>
            <a:r>
              <a:rPr lang="zh-CN" altLang="en-US"/>
              <a:t>使用 </a:t>
            </a:r>
            <a:r>
              <a:rPr lang="en-US" altLang="zh-CN"/>
              <a:t>npm </a:t>
            </a:r>
            <a:r>
              <a:rPr lang="zh-CN" altLang="en-US"/>
              <a:t>即可安装：</a:t>
            </a:r>
            <a:endParaRPr lang="zh-CN" altLang="en-US"/>
          </a:p>
          <a:p>
            <a:r>
              <a:rPr lang="en-US" altLang="zh-CN"/>
              <a:t>npm install -g typescript</a:t>
            </a:r>
            <a:endParaRPr lang="en-US" altLang="zh-CN"/>
          </a:p>
          <a:p>
            <a:endParaRPr lang="en-US" altLang="zh-CN"/>
          </a:p>
          <a:p>
            <a:r>
              <a:rPr lang="zh-CN" altLang="en-US" sz="2000" b="1"/>
              <a:t>编译</a:t>
            </a:r>
            <a:endParaRPr lang="zh-CN" altLang="en-US" sz="2000" b="1"/>
          </a:p>
          <a:p>
            <a:r>
              <a:rPr lang="zh-CN" altLang="en-US" sz="1800"/>
              <a:t>基本模式</a:t>
            </a:r>
            <a:endParaRPr lang="en-US" altLang="zh-CN" sz="1800"/>
          </a:p>
          <a:p>
            <a:r>
              <a:rPr lang="en-US" altLang="zh-CN" sz="1800"/>
              <a:t>tsc</a:t>
            </a:r>
            <a:r>
              <a:rPr lang="zh-CN" altLang="en-US" sz="1800"/>
              <a:t>只会编译一次，然后退出。</a:t>
            </a:r>
            <a:endParaRPr lang="zh-CN" altLang="en-US" sz="1800"/>
          </a:p>
          <a:p>
            <a:r>
              <a:rPr lang="en-US" altLang="zh-CN"/>
              <a:t>tsc filename.ts</a:t>
            </a:r>
            <a:endParaRPr lang="en-US" altLang="zh-CN"/>
          </a:p>
          <a:p>
            <a:endParaRPr lang="en-US" altLang="zh-CN" sz="1600"/>
          </a:p>
          <a:p>
            <a:pPr algn="l">
              <a:buClrTx/>
              <a:buSzTx/>
              <a:buNone/>
            </a:pPr>
            <a:r>
              <a:rPr lang="zh-CN" altLang="en-US" sz="1800"/>
              <a:t>监听模式</a:t>
            </a:r>
            <a:endParaRPr lang="zh-CN" altLang="en-US" sz="1800"/>
          </a:p>
          <a:p>
            <a:pPr algn="l">
              <a:buClrTx/>
              <a:buSzTx/>
              <a:buNone/>
            </a:pPr>
            <a:r>
              <a:rPr lang="zh-CN" altLang="en-US" sz="1800"/>
              <a:t>编译器会进入持续运行状态，监控该文件和它引用的依赖文件。一旦文件发生修改，编译器就会自动重新编译，不需要手动再次运行 tsc。</a:t>
            </a:r>
            <a:endParaRPr lang="zh-CN" altLang="en-US" sz="1800"/>
          </a:p>
          <a:p>
            <a:r>
              <a:rPr lang="en-US" altLang="zh-CN"/>
              <a:t>tsc filename.ts --watch</a:t>
            </a:r>
            <a:endParaRPr lang="en-US" altLang="zh-CN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TypeScript 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编译器及其选项</a:t>
            </a: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说明</a:t>
            </a:r>
            <a:endParaRPr lang="zh-CN" altLang="en-US" sz="1600" dirty="0"/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99440" y="1186815"/>
            <a:ext cx="1026541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TypeScript </a:t>
            </a:r>
            <a:r>
              <a:rPr lang="zh-CN" altLang="en-US" sz="2000"/>
              <a:t>编译器（通常称为</a:t>
            </a:r>
            <a:r>
              <a:rPr lang="en-US" altLang="zh-CN" sz="2000"/>
              <a:t> tsc</a:t>
            </a:r>
            <a:r>
              <a:rPr lang="zh-CN" altLang="en-US" sz="2000"/>
              <a:t>）负责将</a:t>
            </a:r>
            <a:r>
              <a:rPr lang="en-US" altLang="zh-CN" sz="2000"/>
              <a:t> TypeScript </a:t>
            </a:r>
            <a:r>
              <a:rPr lang="zh-CN" altLang="en-US" sz="2000"/>
              <a:t>代码编译成</a:t>
            </a:r>
            <a:r>
              <a:rPr lang="en-US" altLang="zh-CN" sz="2000"/>
              <a:t> JavaScript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599440" y="1727200"/>
            <a:ext cx="9420860" cy="2338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1"/>
              <a:t>编译</a:t>
            </a:r>
            <a:endParaRPr lang="zh-CN" altLang="en-US" sz="2000" b="1"/>
          </a:p>
          <a:p>
            <a:r>
              <a:rPr lang="zh-CN" altLang="en-US" sz="1800"/>
              <a:t>使用配置文件编译</a:t>
            </a:r>
            <a:endParaRPr lang="zh-CN" altLang="en-US" sz="1800"/>
          </a:p>
          <a:p>
            <a:r>
              <a:rPr lang="zh-CN" altLang="en-US"/>
              <a:t>告诉</a:t>
            </a:r>
            <a:r>
              <a:rPr lang="en-US" altLang="zh-CN"/>
              <a:t> TypeScript </a:t>
            </a:r>
            <a:r>
              <a:rPr lang="zh-CN" altLang="en-US"/>
              <a:t>编译器用配置文件来决定要编译哪些文件、编译成什么样的</a:t>
            </a:r>
            <a:r>
              <a:rPr lang="en-US" altLang="zh-CN"/>
              <a:t> JavaScript</a:t>
            </a:r>
            <a:r>
              <a:rPr lang="zh-CN" altLang="en-US"/>
              <a:t>，避免在命令行里写</a:t>
            </a:r>
            <a:r>
              <a:rPr lang="zh-CN" altLang="en-US"/>
              <a:t>太多参数。</a:t>
            </a:r>
            <a:endParaRPr lang="zh-CN" altLang="en-US"/>
          </a:p>
          <a:p>
            <a:r>
              <a:rPr lang="en-US" altLang="zh-CN"/>
              <a:t>tsc --project tsconfig.json</a:t>
            </a:r>
            <a:endParaRPr lang="en-US" altLang="zh-CN"/>
          </a:p>
          <a:p>
            <a:endParaRPr lang="en-US" altLang="zh-CN" sz="1600"/>
          </a:p>
          <a:p>
            <a:pPr algn="l">
              <a:buClrTx/>
              <a:buSzTx/>
              <a:buNone/>
            </a:pPr>
            <a:r>
              <a:rPr lang="zh-CN" altLang="en-US" sz="2000" b="1"/>
              <a:t>初始化项目（生成 tsconfig.json）</a:t>
            </a:r>
            <a:endParaRPr lang="zh-CN" altLang="en-US" sz="1800"/>
          </a:p>
          <a:p>
            <a:pPr algn="l">
              <a:buClrTx/>
              <a:buSzTx/>
              <a:buNone/>
            </a:pPr>
            <a:r>
              <a:rPr lang="en-US" altLang="zh-CN" sz="1800"/>
              <a:t>tsc --init</a:t>
            </a:r>
            <a:endParaRPr lang="en-US" altLang="zh-CN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TypeScript 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编译器及编译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选项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99440" y="1186815"/>
            <a:ext cx="1026541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b="1"/>
              <a:t>TypeScript </a:t>
            </a:r>
            <a:r>
              <a:rPr lang="zh-CN" altLang="en-US" sz="2400" b="1"/>
              <a:t>编译器选项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673735" y="1580515"/>
            <a:ext cx="1019111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TypeScript </a:t>
            </a:r>
            <a:r>
              <a:rPr lang="zh-CN" altLang="en-US" sz="2000"/>
              <a:t>编译器提供了大量选项用于自定义行为，这些选项可以通过命令行参数传入，也可以写入</a:t>
            </a:r>
            <a:r>
              <a:rPr lang="en-US" altLang="zh-CN" sz="2000"/>
              <a:t> tsconfig.json </a:t>
            </a:r>
            <a:r>
              <a:rPr lang="zh-CN" altLang="en-US" sz="2000"/>
              <a:t>文件。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599440" y="2287270"/>
            <a:ext cx="9070975" cy="28200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en-US" altLang="zh-CN" sz="2000" b="1"/>
              <a:t>1. </a:t>
            </a:r>
            <a:r>
              <a:rPr lang="zh-CN" altLang="en-US" sz="2000" b="1"/>
              <a:t>构建选项</a:t>
            </a:r>
            <a:endParaRPr lang="zh-CN" altLang="en-US" sz="2000" b="1"/>
          </a:p>
          <a:p>
            <a:pPr indent="0">
              <a:buFont typeface="Arial" panose="020B0604020202020204"/>
              <a:buNone/>
            </a:pPr>
            <a:r>
              <a:rPr lang="en-US" altLang="zh-CN"/>
              <a:t>--build: </a:t>
            </a:r>
            <a:r>
              <a:rPr lang="zh-CN" altLang="en-US"/>
              <a:t>构建一个或多个项目及其依赖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--clean: </a:t>
            </a:r>
            <a:r>
              <a:rPr lang="zh-CN" altLang="en-US"/>
              <a:t>删除所有项目的输出文件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--force: </a:t>
            </a:r>
            <a:r>
              <a:rPr lang="zh-CN" altLang="en-US"/>
              <a:t>强制构建所有项目，包括已是最新的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endParaRPr lang="zh-CN" altLang="en-US"/>
          </a:p>
          <a:p>
            <a:pPr algn="l">
              <a:spcAft>
                <a:spcPct val="60000"/>
              </a:spcAft>
              <a:buClrTx/>
              <a:buSzTx/>
              <a:buFontTx/>
            </a:pPr>
            <a:r>
              <a:rPr lang="en-US" altLang="zh-CN" sz="2000" b="1"/>
              <a:t>2. 监听选项</a:t>
            </a:r>
            <a:endParaRPr lang="en-US" altLang="zh-CN" sz="2000" b="1"/>
          </a:p>
          <a:p>
            <a:pPr indent="0">
              <a:buFont typeface="Arial" panose="020B0604020202020204"/>
              <a:buNone/>
            </a:pPr>
            <a:r>
              <a:rPr lang="en-US" altLang="zh-CN"/>
              <a:t>--watch: </a:t>
            </a:r>
            <a:r>
              <a:rPr lang="zh-CN" altLang="en-US"/>
              <a:t>开启监听模式，文件变更时自动重新编译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--excludeFiles: </a:t>
            </a:r>
            <a:r>
              <a:rPr lang="zh-CN" altLang="en-US"/>
              <a:t>从监听中排除特定文件</a:t>
            </a:r>
            <a:endParaRPr lang="zh-CN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TypeScript 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编译器及编译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选项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99440" y="1186815"/>
            <a:ext cx="1026541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b="1"/>
              <a:t>TypeScript </a:t>
            </a:r>
            <a:r>
              <a:rPr lang="zh-CN" altLang="en-US" sz="2400" b="1"/>
              <a:t>编译器选项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611505" y="1647190"/>
            <a:ext cx="10380980" cy="477964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spcAft>
                <a:spcPct val="60000"/>
              </a:spcAft>
              <a:buClrTx/>
              <a:buSzTx/>
              <a:buFontTx/>
            </a:pPr>
            <a:r>
              <a:rPr lang="en-US" altLang="zh-CN" sz="2000" b="1"/>
              <a:t>3. 模块选项</a:t>
            </a:r>
            <a:endParaRPr lang="en-US" altLang="zh-CN" sz="2000" b="1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--module: 指定生成的 JavaScript 使用哪种模块系统（比如 CommonJS、AMD</a:t>
            </a:r>
            <a:r>
              <a:rPr lang="en-US" altLang="zh-CN" sz="1800"/>
              <a:t>、ES6 模块等）</a:t>
            </a:r>
            <a:endParaRPr lang="en-US" altLang="zh-CN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zh-CN" altLang="en-US" sz="1800"/>
              <a:t>当项目里有很多文件时，需要一个模块系统来组织和导入导出。</a:t>
            </a:r>
            <a:endParaRPr lang="zh-CN" altLang="en-US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zh-CN" altLang="en-US" sz="1800"/>
              <a:t>常见模块系统有：</a:t>
            </a:r>
            <a:endParaRPr lang="zh-CN" altLang="en-US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</a:t>
            </a:r>
            <a:r>
              <a:rPr lang="en-US" altLang="zh-CN" sz="1800"/>
              <a:t>CommonJS</a:t>
            </a:r>
            <a:r>
              <a:rPr lang="zh-CN" altLang="en-US" sz="1800"/>
              <a:t>：</a:t>
            </a:r>
            <a:r>
              <a:rPr lang="en-US" altLang="zh-CN" sz="1800"/>
              <a:t>Node.js </a:t>
            </a:r>
            <a:r>
              <a:rPr lang="zh-CN" altLang="en-US" sz="1800"/>
              <a:t>默认的模块系统</a:t>
            </a:r>
            <a:endParaRPr lang="zh-CN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</a:t>
            </a:r>
            <a:r>
              <a:rPr lang="en-US" altLang="zh-CN" sz="1800"/>
              <a:t>ES6 / ESNext (ESM)</a:t>
            </a:r>
            <a:r>
              <a:rPr lang="zh-CN" altLang="en-US" sz="1800"/>
              <a:t>：现代标准</a:t>
            </a:r>
            <a:endParaRPr lang="zh-CN" altLang="en-US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</a:t>
            </a:r>
            <a:r>
              <a:rPr lang="en-US" altLang="zh-CN" sz="1800"/>
              <a:t>AMD/UMD/System</a:t>
            </a:r>
            <a:r>
              <a:rPr lang="zh-CN" altLang="en-US" sz="1800"/>
              <a:t>：老的前端模块方案</a:t>
            </a:r>
            <a:endParaRPr lang="zh-CN" altLang="en-US" sz="1800"/>
          </a:p>
          <a:p>
            <a:pPr algn="l">
              <a:buClrTx/>
              <a:buSzTx/>
              <a:buFont typeface="Arial" panose="020B0604020202020204"/>
              <a:buNone/>
            </a:pPr>
            <a:endParaRPr lang="zh-CN" altLang="en-US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--target: 指定生成的 JavaScript </a:t>
            </a:r>
            <a:r>
              <a:rPr lang="zh-CN" altLang="en-US" sz="1800"/>
              <a:t>的</a:t>
            </a:r>
            <a:r>
              <a:rPr lang="en-US" altLang="zh-CN" sz="1800"/>
              <a:t>版本（比如 ES3、ES5、ES2020、ESNEXT</a:t>
            </a:r>
            <a:r>
              <a:rPr lang="en-US" altLang="zh-CN" sz="1800"/>
              <a:t>）</a:t>
            </a:r>
            <a:endParaRPr lang="en-US" altLang="zh-CN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JavaScript</a:t>
            </a:r>
            <a:r>
              <a:rPr lang="zh-CN" altLang="en-US" sz="1800"/>
              <a:t>（也叫</a:t>
            </a:r>
            <a:r>
              <a:rPr lang="en-US" altLang="zh-CN" sz="1800"/>
              <a:t> ECMAScript</a:t>
            </a:r>
            <a:r>
              <a:rPr lang="zh-CN" altLang="en-US" sz="1800"/>
              <a:t>）是逐年发展的，每年都会发布新功能。</a:t>
            </a:r>
            <a:endParaRPr lang="zh-CN" altLang="en-US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ES3 (1999)</a:t>
            </a:r>
            <a:r>
              <a:rPr lang="zh-CN" altLang="en-US" sz="1800"/>
              <a:t>：最老的版本，几乎所有浏览器都支持</a:t>
            </a:r>
            <a:endParaRPr lang="en-US" altLang="zh-CN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ES5 (2009)</a:t>
            </a:r>
            <a:r>
              <a:rPr lang="zh-CN" altLang="en-US" sz="1800"/>
              <a:t>：加了</a:t>
            </a:r>
            <a:r>
              <a:rPr lang="en-US" altLang="zh-CN" sz="1800"/>
              <a:t> Array.forEach</a:t>
            </a:r>
            <a:r>
              <a:rPr lang="zh-CN" altLang="en-US" sz="1800"/>
              <a:t>、</a:t>
            </a:r>
            <a:r>
              <a:rPr lang="en-US" altLang="zh-CN" sz="1800"/>
              <a:t>JSON </a:t>
            </a:r>
            <a:r>
              <a:rPr lang="zh-CN" altLang="en-US" sz="1800"/>
              <a:t>等功能，</a:t>
            </a:r>
            <a:r>
              <a:rPr lang="en-US" altLang="zh-CN" sz="1800"/>
              <a:t>IE9+ </a:t>
            </a:r>
            <a:r>
              <a:rPr lang="zh-CN" altLang="en-US" sz="1800"/>
              <a:t>支持</a:t>
            </a:r>
            <a:endParaRPr lang="en-US" altLang="zh-CN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ES6 / ES2015 (2015)</a:t>
            </a:r>
            <a:r>
              <a:rPr lang="zh-CN" altLang="en-US" sz="1800"/>
              <a:t>：加了</a:t>
            </a:r>
            <a:r>
              <a:rPr lang="en-US" altLang="zh-CN" sz="1800"/>
              <a:t> let/const</a:t>
            </a:r>
            <a:r>
              <a:rPr lang="zh-CN" altLang="en-US" sz="1800"/>
              <a:t>、</a:t>
            </a:r>
            <a:r>
              <a:rPr lang="en-US" altLang="zh-CN" sz="1800"/>
              <a:t>class</a:t>
            </a:r>
            <a:r>
              <a:rPr lang="zh-CN" altLang="en-US" sz="1800"/>
              <a:t>、箭头函数、模块</a:t>
            </a:r>
            <a:r>
              <a:rPr lang="en-US" altLang="zh-CN" sz="1800"/>
              <a:t> import/export</a:t>
            </a:r>
            <a:endParaRPr lang="en-US" altLang="zh-CN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ES2020</a:t>
            </a:r>
            <a:r>
              <a:rPr lang="zh-CN" altLang="en-US" sz="1800"/>
              <a:t>：加了可选链</a:t>
            </a:r>
            <a:r>
              <a:rPr lang="en-US" altLang="zh-CN" sz="1800"/>
              <a:t> ?.</a:t>
            </a:r>
            <a:r>
              <a:rPr lang="zh-CN" altLang="en-US" sz="1800"/>
              <a:t>、</a:t>
            </a:r>
            <a:r>
              <a:rPr lang="en-US" altLang="zh-CN" sz="1800"/>
              <a:t>null </a:t>
            </a:r>
            <a:r>
              <a:rPr lang="zh-CN" altLang="en-US" sz="1800"/>
              <a:t>合并运算符</a:t>
            </a:r>
            <a:r>
              <a:rPr lang="en-US" altLang="zh-CN" sz="1800"/>
              <a:t> ??` </a:t>
            </a:r>
            <a:r>
              <a:rPr lang="zh-CN" altLang="en-US" sz="1800"/>
              <a:t>等</a:t>
            </a:r>
            <a:endParaRPr lang="en-US" altLang="zh-CN" sz="1800"/>
          </a:p>
          <a:p>
            <a:pPr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ESNEXT</a:t>
            </a:r>
            <a:r>
              <a:rPr lang="zh-CN" altLang="en-US" sz="1800"/>
              <a:t>：意思是</a:t>
            </a:r>
            <a:r>
              <a:rPr lang="en-US" altLang="zh-CN" sz="1800"/>
              <a:t>“</a:t>
            </a:r>
            <a:r>
              <a:rPr lang="zh-CN" altLang="en-US" sz="1800"/>
              <a:t>未来最新的标准</a:t>
            </a:r>
            <a:r>
              <a:rPr lang="en-US" altLang="zh-CN" sz="1800"/>
              <a:t>”</a:t>
            </a:r>
            <a:r>
              <a:rPr lang="zh-CN" altLang="en-US" sz="1800"/>
              <a:t>，即总是编译成最新的</a:t>
            </a:r>
            <a:r>
              <a:rPr lang="en-US" altLang="zh-CN" sz="1800"/>
              <a:t> JS</a:t>
            </a:r>
            <a:endParaRPr lang="en-US" altLang="zh-CN" sz="1800"/>
          </a:p>
          <a:p>
            <a:pPr algn="l">
              <a:spcAft>
                <a:spcPct val="60000"/>
              </a:spcAft>
              <a:buClrTx/>
              <a:buSzTx/>
              <a:buFontTx/>
            </a:pPr>
            <a:endParaRPr lang="en-US" altLang="zh-CN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4874CB">
              <a:alpha val="10196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51510" y="2199640"/>
            <a:ext cx="2503170" cy="2503170"/>
          </a:xfrm>
          <a:prstGeom prst="ellipse">
            <a:avLst/>
          </a:prstGeom>
          <a:solidFill>
            <a:srgbClr val="4874CB"/>
          </a:solidFill>
        </p:spPr>
      </p:sp>
      <p:sp>
        <p:nvSpPr>
          <p:cNvPr id="5" name="Text 3"/>
          <p:cNvSpPr/>
          <p:nvPr/>
        </p:nvSpPr>
        <p:spPr>
          <a:xfrm>
            <a:off x="651510" y="2199640"/>
            <a:ext cx="2503170" cy="25031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6" name="Image 0" descr="https://test-kimi-img.moonshot.cn/pub/slides/slides_tmpl/image/25-08-06-16:26:53-d29h3jcup1d2ae82kkq0.png"/>
          <p:cNvPicPr>
            <a:picLocks noChangeAspect="1"/>
          </p:cNvPicPr>
          <p:nvPr/>
        </p:nvPicPr>
        <p:blipFill>
          <a:blip r:embed="rId1">
            <a:alphaModFix amt="17000"/>
          </a:blip>
          <a:stretch>
            <a:fillRect/>
          </a:stretch>
        </p:blipFill>
        <p:spPr>
          <a:xfrm rot="16200000">
            <a:off x="2115820" y="1487805"/>
            <a:ext cx="882650" cy="398653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61720" y="2875915"/>
            <a:ext cx="2174240" cy="9759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目录</a:t>
            </a:r>
            <a:endParaRPr lang="en-US" sz="1600" dirty="0"/>
          </a:p>
        </p:txBody>
      </p:sp>
      <p:pic>
        <p:nvPicPr>
          <p:cNvPr id="8" name="Image 1" descr="https://test-kimi-img.moonshot.cn/pub/slides/slides_tmpl/image/25-08-06-16:26:53-d29h3jcup1d2ae82kk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" y="3648075"/>
            <a:ext cx="1902460" cy="461645"/>
          </a:xfrm>
          <a:prstGeom prst="rect">
            <a:avLst/>
          </a:prstGeom>
        </p:spPr>
      </p:pic>
      <p:pic>
        <p:nvPicPr>
          <p:cNvPr id="9" name="Image 2" descr="https://test-kimi-img.moonshot.cn/pub/slides/slides_tmpl/image/25-08-06-16:26:53-d29h3jcup1d2ae82kk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90" y="2759075"/>
            <a:ext cx="511810" cy="280670"/>
          </a:xfrm>
          <a:prstGeom prst="rect">
            <a:avLst/>
          </a:prstGeom>
        </p:spPr>
      </p:pic>
      <p:sp>
        <p:nvSpPr>
          <p:cNvPr id="10" name="Shape 5"/>
          <p:cNvSpPr/>
          <p:nvPr/>
        </p:nvSpPr>
        <p:spPr>
          <a:xfrm>
            <a:off x="-586740" y="5541645"/>
            <a:ext cx="2335530" cy="2335530"/>
          </a:xfrm>
          <a:prstGeom prst="ellipse">
            <a:avLst/>
          </a:prstGeom>
          <a:solidFill>
            <a:srgbClr val="3365D6">
              <a:alpha val="50196"/>
            </a:srgbClr>
          </a:solidFill>
        </p:spPr>
      </p:sp>
      <p:sp>
        <p:nvSpPr>
          <p:cNvPr id="11" name="Text 6"/>
          <p:cNvSpPr/>
          <p:nvPr/>
        </p:nvSpPr>
        <p:spPr>
          <a:xfrm>
            <a:off x="-586740" y="5541645"/>
            <a:ext cx="2335530" cy="23355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2" name="Image 3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400" y="5139055"/>
            <a:ext cx="628015" cy="182880"/>
          </a:xfrm>
          <a:prstGeom prst="rect">
            <a:avLst/>
          </a:prstGeom>
        </p:spPr>
      </p:pic>
      <p:sp>
        <p:nvSpPr>
          <p:cNvPr id="13" name="Shape 7"/>
          <p:cNvSpPr/>
          <p:nvPr>
            <p:custDataLst>
              <p:tags r:id="rId5"/>
            </p:custDataLst>
          </p:nvPr>
        </p:nvSpPr>
        <p:spPr>
          <a:xfrm>
            <a:off x="5067935" y="1088390"/>
            <a:ext cx="763905" cy="76390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2A59B8"/>
            </a:solidFill>
            <a:prstDash val="solid"/>
          </a:ln>
        </p:spPr>
      </p:sp>
      <p:sp>
        <p:nvSpPr>
          <p:cNvPr id="14" name="Text 8"/>
          <p:cNvSpPr/>
          <p:nvPr/>
        </p:nvSpPr>
        <p:spPr>
          <a:xfrm>
            <a:off x="5067935" y="1088390"/>
            <a:ext cx="763905" cy="7639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Text 9"/>
          <p:cNvSpPr/>
          <p:nvPr>
            <p:custDataLst>
              <p:tags r:id="rId6"/>
            </p:custDataLst>
          </p:nvPr>
        </p:nvSpPr>
        <p:spPr>
          <a:xfrm>
            <a:off x="5121565" y="1205679"/>
            <a:ext cx="656208" cy="429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16" name="Text 10"/>
          <p:cNvSpPr/>
          <p:nvPr>
            <p:custDataLst>
              <p:tags r:id="rId7"/>
            </p:custDataLst>
          </p:nvPr>
        </p:nvSpPr>
        <p:spPr>
          <a:xfrm>
            <a:off x="5984240" y="1240155"/>
            <a:ext cx="5948045" cy="46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VSCode</a:t>
            </a:r>
            <a:r>
              <a:rPr lang="zh-CN" alt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扩展开发基础</a:t>
            </a:r>
            <a:endParaRPr lang="en-US" sz="1600" dirty="0"/>
          </a:p>
        </p:txBody>
      </p:sp>
      <p:sp>
        <p:nvSpPr>
          <p:cNvPr id="17" name="Shape 11"/>
          <p:cNvSpPr/>
          <p:nvPr>
            <p:custDataLst>
              <p:tags r:id="rId8"/>
            </p:custDataLst>
          </p:nvPr>
        </p:nvSpPr>
        <p:spPr>
          <a:xfrm>
            <a:off x="5090795" y="1954530"/>
            <a:ext cx="6228080" cy="7620"/>
          </a:xfrm>
          <a:prstGeom prst="line">
            <a:avLst/>
          </a:prstGeom>
          <a:noFill/>
          <a:ln w="19050">
            <a:solidFill>
              <a:srgbClr val="3365D6"/>
            </a:solidFill>
            <a:prstDash val="solid"/>
            <a:headEnd type="none"/>
            <a:tailEnd type="none"/>
          </a:ln>
        </p:spPr>
      </p:sp>
      <p:sp>
        <p:nvSpPr>
          <p:cNvPr id="18" name="Shape 12"/>
          <p:cNvSpPr/>
          <p:nvPr>
            <p:custDataLst>
              <p:tags r:id="rId9"/>
            </p:custDataLst>
          </p:nvPr>
        </p:nvSpPr>
        <p:spPr>
          <a:xfrm>
            <a:off x="5067935" y="2153920"/>
            <a:ext cx="763905" cy="76390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2A59B8"/>
            </a:solidFill>
            <a:prstDash val="solid"/>
          </a:ln>
        </p:spPr>
      </p:sp>
      <p:sp>
        <p:nvSpPr>
          <p:cNvPr id="19" name="Text 13"/>
          <p:cNvSpPr/>
          <p:nvPr/>
        </p:nvSpPr>
        <p:spPr>
          <a:xfrm>
            <a:off x="5067935" y="2153920"/>
            <a:ext cx="763905" cy="7639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0" name="Text 14"/>
          <p:cNvSpPr/>
          <p:nvPr>
            <p:custDataLst>
              <p:tags r:id="rId10"/>
            </p:custDataLst>
          </p:nvPr>
        </p:nvSpPr>
        <p:spPr>
          <a:xfrm>
            <a:off x="5121565" y="2271209"/>
            <a:ext cx="656208" cy="429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21" name="Text 15"/>
          <p:cNvSpPr/>
          <p:nvPr>
            <p:custDataLst>
              <p:tags r:id="rId11"/>
            </p:custDataLst>
          </p:nvPr>
        </p:nvSpPr>
        <p:spPr>
          <a:xfrm>
            <a:off x="5984240" y="2305685"/>
            <a:ext cx="5948045" cy="46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选择开源</a:t>
            </a:r>
            <a:r>
              <a:rPr lang="zh-CN" alt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许可证</a:t>
            </a:r>
            <a:endParaRPr lang="zh-CN" altLang="en-US" sz="2400" b="1" dirty="0">
              <a:solidFill>
                <a:srgbClr val="2B2F3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2" name="Shape 16"/>
          <p:cNvSpPr/>
          <p:nvPr>
            <p:custDataLst>
              <p:tags r:id="rId12"/>
            </p:custDataLst>
          </p:nvPr>
        </p:nvSpPr>
        <p:spPr>
          <a:xfrm>
            <a:off x="5090795" y="3020060"/>
            <a:ext cx="6228080" cy="7620"/>
          </a:xfrm>
          <a:prstGeom prst="line">
            <a:avLst/>
          </a:prstGeom>
          <a:noFill/>
          <a:ln w="19050">
            <a:solidFill>
              <a:srgbClr val="3365D6"/>
            </a:solidFill>
            <a:prstDash val="solid"/>
            <a:headEnd type="none"/>
            <a:tailEnd type="none"/>
          </a:ln>
        </p:spPr>
      </p:sp>
      <p:sp>
        <p:nvSpPr>
          <p:cNvPr id="23" name="Shape 17"/>
          <p:cNvSpPr/>
          <p:nvPr>
            <p:custDataLst>
              <p:tags r:id="rId13"/>
            </p:custDataLst>
          </p:nvPr>
        </p:nvSpPr>
        <p:spPr>
          <a:xfrm>
            <a:off x="5067935" y="3219450"/>
            <a:ext cx="763905" cy="76390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2A59B8"/>
            </a:solidFill>
            <a:prstDash val="solid"/>
          </a:ln>
        </p:spPr>
      </p:sp>
      <p:sp>
        <p:nvSpPr>
          <p:cNvPr id="24" name="Text 18"/>
          <p:cNvSpPr/>
          <p:nvPr/>
        </p:nvSpPr>
        <p:spPr>
          <a:xfrm>
            <a:off x="5067935" y="3219450"/>
            <a:ext cx="763905" cy="7639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5" name="Text 19"/>
          <p:cNvSpPr/>
          <p:nvPr>
            <p:custDataLst>
              <p:tags r:id="rId14"/>
            </p:custDataLst>
          </p:nvPr>
        </p:nvSpPr>
        <p:spPr>
          <a:xfrm>
            <a:off x="5121565" y="3336739"/>
            <a:ext cx="656208" cy="429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26" name="Text 20"/>
          <p:cNvSpPr/>
          <p:nvPr>
            <p:custDataLst>
              <p:tags r:id="rId15"/>
            </p:custDataLst>
          </p:nvPr>
        </p:nvSpPr>
        <p:spPr>
          <a:xfrm>
            <a:off x="5984240" y="3371215"/>
            <a:ext cx="5948045" cy="46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RuyiSDK VSCode </a:t>
            </a:r>
            <a:r>
              <a:rPr lang="zh-CN" alt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插件功能</a:t>
            </a:r>
            <a:r>
              <a:rPr lang="zh-CN" alt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设计</a:t>
            </a:r>
            <a:endParaRPr lang="zh-CN" altLang="en-US" sz="2400" b="1" dirty="0">
              <a:solidFill>
                <a:srgbClr val="2B2F3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7" name="Shape 21"/>
          <p:cNvSpPr/>
          <p:nvPr>
            <p:custDataLst>
              <p:tags r:id="rId16"/>
            </p:custDataLst>
          </p:nvPr>
        </p:nvSpPr>
        <p:spPr>
          <a:xfrm>
            <a:off x="5090795" y="4085590"/>
            <a:ext cx="6228080" cy="7620"/>
          </a:xfrm>
          <a:prstGeom prst="line">
            <a:avLst/>
          </a:prstGeom>
          <a:noFill/>
          <a:ln w="19050">
            <a:solidFill>
              <a:srgbClr val="3365D6"/>
            </a:solidFill>
            <a:prstDash val="solid"/>
            <a:headEnd type="none"/>
            <a:tailEnd type="none"/>
          </a:ln>
        </p:spPr>
      </p:sp>
      <p:sp>
        <p:nvSpPr>
          <p:cNvPr id="28" name="Shape 22"/>
          <p:cNvSpPr/>
          <p:nvPr>
            <p:custDataLst>
              <p:tags r:id="rId17"/>
            </p:custDataLst>
          </p:nvPr>
        </p:nvSpPr>
        <p:spPr>
          <a:xfrm>
            <a:off x="5067935" y="4284980"/>
            <a:ext cx="763905" cy="76390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2A59B8"/>
            </a:solidFill>
            <a:prstDash val="solid"/>
          </a:ln>
        </p:spPr>
      </p:sp>
      <p:sp>
        <p:nvSpPr>
          <p:cNvPr id="29" name="Text 23"/>
          <p:cNvSpPr/>
          <p:nvPr/>
        </p:nvSpPr>
        <p:spPr>
          <a:xfrm>
            <a:off x="5067935" y="4284980"/>
            <a:ext cx="763905" cy="7639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0" name="Text 24"/>
          <p:cNvSpPr/>
          <p:nvPr>
            <p:custDataLst>
              <p:tags r:id="rId18"/>
            </p:custDataLst>
          </p:nvPr>
        </p:nvSpPr>
        <p:spPr>
          <a:xfrm>
            <a:off x="5121565" y="4402269"/>
            <a:ext cx="656208" cy="429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31" name="Text 25"/>
          <p:cNvSpPr/>
          <p:nvPr>
            <p:custDataLst>
              <p:tags r:id="rId19"/>
            </p:custDataLst>
          </p:nvPr>
        </p:nvSpPr>
        <p:spPr>
          <a:xfrm>
            <a:off x="5984240" y="4436745"/>
            <a:ext cx="5948045" cy="46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TypeScript</a:t>
            </a:r>
            <a:r>
              <a:rPr lang="zh-CN" alt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编译器及编译</a:t>
            </a:r>
            <a:r>
              <a:rPr lang="zh-CN" alt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选项</a:t>
            </a:r>
            <a:endParaRPr lang="zh-CN" altLang="en-US" sz="2400" b="1" dirty="0">
              <a:solidFill>
                <a:srgbClr val="2B2F3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2" name="Shape 26"/>
          <p:cNvSpPr/>
          <p:nvPr>
            <p:custDataLst>
              <p:tags r:id="rId20"/>
            </p:custDataLst>
          </p:nvPr>
        </p:nvSpPr>
        <p:spPr>
          <a:xfrm>
            <a:off x="5090795" y="5151120"/>
            <a:ext cx="6228080" cy="7620"/>
          </a:xfrm>
          <a:prstGeom prst="line">
            <a:avLst/>
          </a:prstGeom>
          <a:noFill/>
          <a:ln w="19050">
            <a:solidFill>
              <a:srgbClr val="4874CB"/>
            </a:solidFill>
            <a:prstDash val="solid"/>
            <a:headEnd type="none"/>
            <a:tailEnd type="none"/>
          </a:ln>
        </p:spPr>
      </p:sp>
      <p:sp>
        <p:nvSpPr>
          <p:cNvPr id="33" name="Shape 27"/>
          <p:cNvSpPr/>
          <p:nvPr>
            <p:custDataLst>
              <p:tags r:id="rId21"/>
            </p:custDataLst>
          </p:nvPr>
        </p:nvSpPr>
        <p:spPr>
          <a:xfrm>
            <a:off x="5067935" y="5350510"/>
            <a:ext cx="763905" cy="76390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2A59B8"/>
            </a:solidFill>
            <a:prstDash val="solid"/>
          </a:ln>
        </p:spPr>
      </p:sp>
      <p:sp>
        <p:nvSpPr>
          <p:cNvPr id="34" name="Text 28"/>
          <p:cNvSpPr/>
          <p:nvPr/>
        </p:nvSpPr>
        <p:spPr>
          <a:xfrm>
            <a:off x="5067935" y="5350510"/>
            <a:ext cx="763905" cy="7639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5" name="Text 29"/>
          <p:cNvSpPr/>
          <p:nvPr>
            <p:custDataLst>
              <p:tags r:id="rId22"/>
            </p:custDataLst>
          </p:nvPr>
        </p:nvSpPr>
        <p:spPr>
          <a:xfrm>
            <a:off x="5121565" y="5467799"/>
            <a:ext cx="656208" cy="429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36" name="Text 30"/>
          <p:cNvSpPr/>
          <p:nvPr>
            <p:custDataLst>
              <p:tags r:id="rId23"/>
            </p:custDataLst>
          </p:nvPr>
        </p:nvSpPr>
        <p:spPr>
          <a:xfrm>
            <a:off x="5984240" y="5502275"/>
            <a:ext cx="5948045" cy="46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zh-CN" alt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配置</a:t>
            </a:r>
            <a:r>
              <a:rPr lang="en-US" altLang="zh-CN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Package.json</a:t>
            </a:r>
            <a:endParaRPr lang="en-US" altLang="zh-CN" sz="2400" b="1" dirty="0">
              <a:solidFill>
                <a:srgbClr val="2B2F36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sp>
        <p:nvSpPr>
          <p:cNvPr id="37" name="Shape 31"/>
          <p:cNvSpPr/>
          <p:nvPr>
            <p:custDataLst>
              <p:tags r:id="rId24"/>
            </p:custDataLst>
          </p:nvPr>
        </p:nvSpPr>
        <p:spPr>
          <a:xfrm>
            <a:off x="5090795" y="6216650"/>
            <a:ext cx="6228080" cy="7620"/>
          </a:xfrm>
          <a:prstGeom prst="line">
            <a:avLst/>
          </a:prstGeom>
          <a:noFill/>
          <a:ln w="19050">
            <a:solidFill>
              <a:srgbClr val="3365D6"/>
            </a:solidFill>
            <a:prstDash val="solid"/>
            <a:headEnd type="none"/>
            <a:tailEnd type="none"/>
          </a:ln>
        </p:spPr>
      </p:sp>
      <p:sp>
        <p:nvSpPr>
          <p:cNvPr id="38" name="Shape 32"/>
          <p:cNvSpPr/>
          <p:nvPr/>
        </p:nvSpPr>
        <p:spPr>
          <a:xfrm>
            <a:off x="11150600" y="-416560"/>
            <a:ext cx="1390650" cy="1390650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39" name="Text 33"/>
          <p:cNvSpPr/>
          <p:nvPr/>
        </p:nvSpPr>
        <p:spPr>
          <a:xfrm>
            <a:off x="11150600" y="-416560"/>
            <a:ext cx="1390650" cy="13906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TypeScript 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编译器及编译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选项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99440" y="1186815"/>
            <a:ext cx="1026541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b="1"/>
              <a:t>TypeScript </a:t>
            </a:r>
            <a:r>
              <a:rPr lang="zh-CN" altLang="en-US" sz="2400" b="1"/>
              <a:t>编译器选项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611505" y="1745615"/>
            <a:ext cx="10380980" cy="25431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spcAft>
                <a:spcPct val="60000"/>
              </a:spcAft>
              <a:buClrTx/>
              <a:buSzTx/>
              <a:buFontTx/>
            </a:pPr>
            <a:r>
              <a:rPr lang="en-US" altLang="zh-CN" sz="2000" b="1"/>
              <a:t>4. 类型检查选项</a:t>
            </a:r>
            <a:endParaRPr lang="en-US" altLang="zh-CN" sz="2000" b="1"/>
          </a:p>
          <a:p>
            <a:pPr algn="l">
              <a:buClrTx/>
              <a:buSzTx/>
              <a:buFontTx/>
              <a:buNone/>
            </a:pPr>
            <a:r>
              <a:rPr lang="en-US" altLang="zh-CN" sz="1800"/>
              <a:t>--strict: </a:t>
            </a:r>
            <a:r>
              <a:rPr lang="en-US" altLang="zh-CN" sz="1800"/>
              <a:t>启用严格类型检查模式</a:t>
            </a:r>
            <a:endParaRPr lang="en-US" altLang="zh-CN" sz="1800"/>
          </a:p>
          <a:p>
            <a:pPr algn="l">
              <a:buClrTx/>
              <a:buSzTx/>
              <a:buFontTx/>
              <a:buNone/>
            </a:pPr>
            <a:r>
              <a:rPr lang="en-US" altLang="zh-CN" sz="1800"/>
              <a:t>--noImplicitAny: 对隐式 any </a:t>
            </a:r>
            <a:r>
              <a:rPr lang="en-US" altLang="zh-CN" sz="1800"/>
              <a:t>类型报错</a:t>
            </a:r>
            <a:endParaRPr lang="en-US" altLang="zh-CN" sz="1800"/>
          </a:p>
          <a:p>
            <a:pPr algn="l">
              <a:buClrTx/>
              <a:buSzTx/>
              <a:buFontTx/>
              <a:buNone/>
            </a:pPr>
            <a:endParaRPr lang="en-US" altLang="zh-CN" sz="1800"/>
          </a:p>
          <a:p>
            <a:pPr algn="l">
              <a:spcAft>
                <a:spcPct val="60000"/>
              </a:spcAft>
              <a:buClrTx/>
              <a:buSzTx/>
              <a:buFontTx/>
            </a:pPr>
            <a:r>
              <a:rPr lang="en-US" altLang="zh-CN" sz="2000" b="1"/>
              <a:t>5. 输出选项</a:t>
            </a:r>
            <a:endParaRPr lang="en-US" altLang="zh-CN" sz="1800"/>
          </a:p>
          <a:p>
            <a:pPr algn="l">
              <a:buClrTx/>
              <a:buSzTx/>
              <a:buFontTx/>
              <a:buNone/>
            </a:pPr>
            <a:r>
              <a:rPr lang="en-US" altLang="zh-CN" sz="1800"/>
              <a:t>--outDir: </a:t>
            </a:r>
            <a:r>
              <a:rPr lang="en-US" altLang="zh-CN" sz="1800"/>
              <a:t>指定输出目录</a:t>
            </a:r>
            <a:endParaRPr lang="en-US" altLang="zh-CN" sz="1800"/>
          </a:p>
          <a:p>
            <a:pPr algn="l">
              <a:buClrTx/>
              <a:buSzTx/>
              <a:buFontTx/>
              <a:buNone/>
            </a:pPr>
            <a:r>
              <a:rPr lang="en-US" altLang="zh-CN" sz="1800"/>
              <a:t>--declaration: </a:t>
            </a:r>
            <a:r>
              <a:rPr lang="en-US" altLang="zh-CN" sz="1800"/>
              <a:t>生成声明文件（.d.ts）</a:t>
            </a:r>
            <a:endParaRPr lang="en-US" altLang="zh-CN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TypeScript 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编译器及编译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选项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599440" y="1186815"/>
            <a:ext cx="10265410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b="1"/>
              <a:t>vscode</a:t>
            </a:r>
            <a:r>
              <a:rPr lang="zh-CN" altLang="en-US" sz="2400" b="1"/>
              <a:t>插件配置</a:t>
            </a:r>
            <a:r>
              <a:rPr lang="en-US" altLang="zh-CN" sz="2400" b="1"/>
              <a:t>tsconfig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753110" y="1693545"/>
            <a:ext cx="5080000" cy="378460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{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"compilerOptions"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{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"target"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"ES2020"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"module"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"commonjs"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"lib"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[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"ES2020"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],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"outDir"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"out"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"rootDir"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"src"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"moduleResolution"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"node"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"types"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[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"vscode"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"node"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],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"sourceMap"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true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"strict"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true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"skipLibCheck"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true</a:t>
            </a:r>
            <a:endParaRPr lang="en-US" altLang="zh-CN" sz="1600" b="0" i="0">
              <a:solidFill>
                <a:srgbClr val="A626A4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},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"exclude"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[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"node_modules"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9935" y="1088390"/>
            <a:ext cx="7176770" cy="5313680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buFont typeface="Arial" panose="020B0604020202020204"/>
              <a:buNone/>
            </a:pPr>
            <a:r>
              <a:rPr lang="en-US" altLang="zh-CN"/>
              <a:t>target</a:t>
            </a:r>
            <a:r>
              <a:rPr lang="zh-CN" altLang="en-US"/>
              <a:t>：指定 </a:t>
            </a:r>
            <a:r>
              <a:rPr lang="en-US" altLang="zh-CN"/>
              <a:t>JavaScript </a:t>
            </a:r>
            <a:r>
              <a:rPr lang="zh-CN" altLang="en-US"/>
              <a:t>的目标版本 </a:t>
            </a:r>
            <a:r>
              <a:rPr lang="en-US" altLang="zh-CN"/>
              <a:t>ES2020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module</a:t>
            </a:r>
            <a:r>
              <a:rPr lang="zh-CN" altLang="en-US"/>
              <a:t>：指定模块系统</a:t>
            </a:r>
            <a:r>
              <a:rPr lang="en-US" altLang="zh-CN"/>
              <a:t>commonjs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lib</a:t>
            </a:r>
            <a:r>
              <a:rPr lang="zh-CN" altLang="en-US"/>
              <a:t>：指定要包含的库文件</a:t>
            </a:r>
            <a:r>
              <a:rPr lang="en-US" altLang="zh-CN"/>
              <a:t>ES2020</a:t>
            </a:r>
            <a:r>
              <a:rPr lang="zh-CN" altLang="en-US"/>
              <a:t>以注入环境类型定义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outDir</a:t>
            </a:r>
            <a:r>
              <a:rPr lang="zh-CN" altLang="en-US"/>
              <a:t>：编译后输出目录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rootDir</a:t>
            </a:r>
            <a:r>
              <a:rPr lang="zh-CN" altLang="en-US"/>
              <a:t>：源文件根目录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moduleResolution</a:t>
            </a:r>
            <a:r>
              <a:rPr lang="zh-CN" altLang="en-US"/>
              <a:t>：模块解析策略，编译器需要知道如何从这些</a:t>
            </a:r>
            <a:r>
              <a:rPr lang="en-US" altLang="zh-CN"/>
              <a:t> import </a:t>
            </a:r>
            <a:r>
              <a:rPr lang="zh-CN" altLang="en-US"/>
              <a:t>语句找到对应的文件或包。这里模拟</a:t>
            </a:r>
            <a:r>
              <a:rPr lang="en-US" altLang="zh-CN"/>
              <a:t> Node.js </a:t>
            </a:r>
            <a:r>
              <a:rPr lang="zh-CN" altLang="en-US"/>
              <a:t>的模块查找逻辑，如果是相对路径，从当前文件目录去找对应的</a:t>
            </a:r>
            <a:r>
              <a:rPr lang="en-US" altLang="zh-CN"/>
              <a:t> .ts / .js / .d.ts </a:t>
            </a:r>
            <a:r>
              <a:rPr lang="zh-CN" altLang="en-US"/>
              <a:t>文件。如果是包名，会先从当前文件夹开始，逐级向上查找</a:t>
            </a:r>
            <a:r>
              <a:rPr lang="en-US" altLang="zh-CN"/>
              <a:t>node_modules</a:t>
            </a:r>
            <a:r>
              <a:rPr lang="zh-CN" altLang="en-US"/>
              <a:t>，直到找到为止，再根据</a:t>
            </a:r>
            <a:r>
              <a:rPr lang="en-US" altLang="zh-CN"/>
              <a:t> package.json </a:t>
            </a:r>
            <a:r>
              <a:rPr lang="zh-CN" altLang="en-US"/>
              <a:t>或默认</a:t>
            </a:r>
            <a:r>
              <a:rPr lang="en-US" altLang="zh-CN"/>
              <a:t> index.js </a:t>
            </a:r>
            <a:r>
              <a:rPr lang="zh-CN" altLang="en-US"/>
              <a:t>来确定入口文件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types</a:t>
            </a:r>
            <a:r>
              <a:rPr lang="zh-CN" altLang="en-US"/>
              <a:t>：指定要包含的类型定义包，编译时只加载</a:t>
            </a:r>
            <a:r>
              <a:rPr lang="en-US" altLang="zh-CN"/>
              <a:t> VS Code </a:t>
            </a:r>
            <a:r>
              <a:rPr lang="zh-CN" altLang="en-US"/>
              <a:t>插件</a:t>
            </a:r>
            <a:r>
              <a:rPr lang="en-US" altLang="zh-CN"/>
              <a:t> API </a:t>
            </a:r>
            <a:r>
              <a:rPr lang="zh-CN" altLang="en-US"/>
              <a:t>的类型定义</a:t>
            </a:r>
            <a:r>
              <a:rPr lang="en-US" altLang="zh-CN"/>
              <a:t> + Node.js API </a:t>
            </a:r>
            <a:r>
              <a:rPr lang="zh-CN" altLang="en-US"/>
              <a:t>的类型定义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sourceMap</a:t>
            </a:r>
            <a:r>
              <a:rPr lang="zh-CN" altLang="en-US"/>
              <a:t>：是否生成 </a:t>
            </a:r>
            <a:r>
              <a:rPr lang="en-US" altLang="zh-CN"/>
              <a:t>source map</a:t>
            </a:r>
            <a:r>
              <a:rPr lang="zh-CN" altLang="en-US"/>
              <a:t>，有助于调试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strict</a:t>
            </a:r>
            <a:r>
              <a:rPr lang="zh-CN" altLang="en-US"/>
              <a:t>：开启所有严格类型检查选项 。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/>
              <a:t>skipLibCheck</a:t>
            </a:r>
            <a:r>
              <a:rPr lang="zh-CN" altLang="en-US"/>
              <a:t>：略过 </a:t>
            </a:r>
            <a:r>
              <a:rPr lang="en-US" altLang="zh-CN"/>
              <a:t>.d.ts </a:t>
            </a:r>
            <a:r>
              <a:rPr lang="zh-CN" altLang="en-US"/>
              <a:t>声明文件的类型检查以提升编译速度 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en-US" altLang="zh-CN">
                <a:sym typeface="+mn-ea"/>
              </a:rPr>
              <a:t>exclude: ["node_modules"] </a:t>
            </a:r>
            <a:r>
              <a:rPr lang="zh-CN" altLang="en-US">
                <a:sym typeface="+mn-ea"/>
              </a:rPr>
              <a:t>用来告诉 </a:t>
            </a:r>
            <a:r>
              <a:rPr lang="en-US" altLang="zh-CN">
                <a:sym typeface="+mn-ea"/>
              </a:rPr>
              <a:t>TypeScript</a:t>
            </a:r>
            <a:r>
              <a:rPr lang="zh-CN" altLang="en-US">
                <a:sym typeface="+mn-ea"/>
              </a:rPr>
              <a:t>跳过依赖，不要浪费时间去编译依赖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配置</a:t>
            </a:r>
            <a:r>
              <a:rPr lang="en-US" altLang="zh-CN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Package.json</a:t>
            </a:r>
            <a:endParaRPr lang="en-US" sz="1600" dirty="0"/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package.json 配置说明</a:t>
            </a:r>
            <a:endParaRPr lang="zh-CN" altLang="en-US" sz="1600" dirty="0"/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64845" y="1186815"/>
            <a:ext cx="7666990" cy="1630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每个 </a:t>
            </a:r>
            <a:r>
              <a:rPr lang="en-US" altLang="zh-CN" sz="2000"/>
              <a:t>VS Code </a:t>
            </a:r>
            <a:r>
              <a:rPr lang="zh-CN" altLang="en-US" sz="2000"/>
              <a:t>扩展都必须有一个 </a:t>
            </a:r>
            <a:r>
              <a:rPr lang="en-US" altLang="zh-CN" sz="2000"/>
              <a:t>package.json </a:t>
            </a:r>
            <a:r>
              <a:rPr lang="zh-CN" altLang="en-US" sz="2000"/>
              <a:t>作为清单文件。</a:t>
            </a:r>
            <a:endParaRPr lang="zh-CN" altLang="en-US" sz="2000"/>
          </a:p>
          <a:p>
            <a:r>
              <a:rPr lang="zh-CN" altLang="en-US" sz="2000"/>
              <a:t>它包含两类内容：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Node.js </a:t>
            </a:r>
            <a:r>
              <a:rPr lang="zh-CN" altLang="en-US" sz="2000"/>
              <a:t>标准字段：比如 </a:t>
            </a:r>
            <a:r>
              <a:rPr lang="en-US" altLang="zh-CN" sz="2000"/>
              <a:t>scripts</a:t>
            </a:r>
            <a:r>
              <a:rPr lang="zh-CN" altLang="en-US" sz="2000"/>
              <a:t>、</a:t>
            </a:r>
            <a:r>
              <a:rPr lang="en-US" altLang="zh-CN" sz="2000"/>
              <a:t>devDependencies</a:t>
            </a:r>
            <a:endParaRPr lang="en-US" altLang="zh-CN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altLang="zh-CN" sz="2000"/>
              <a:t>VS Code </a:t>
            </a:r>
            <a:r>
              <a:rPr lang="zh-CN" altLang="en-US" sz="2000"/>
              <a:t>专用字段：比如 </a:t>
            </a:r>
            <a:r>
              <a:rPr lang="en-US" altLang="zh-CN" sz="2000"/>
              <a:t>publisher</a:t>
            </a:r>
            <a:r>
              <a:rPr lang="zh-CN" altLang="en-US" sz="2000"/>
              <a:t>、</a:t>
            </a:r>
            <a:r>
              <a:rPr lang="en-US" altLang="zh-CN" sz="2000"/>
              <a:t>activationEvents</a:t>
            </a:r>
            <a:r>
              <a:rPr lang="zh-CN" altLang="en-US" sz="2000"/>
              <a:t>、</a:t>
            </a:r>
            <a:r>
              <a:rPr lang="en-US" altLang="zh-CN" sz="2000"/>
              <a:t>contributes</a:t>
            </a:r>
            <a:endParaRPr lang="en-US" altLang="zh-CN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package.json 配置说明</a:t>
            </a:r>
            <a:endParaRPr lang="zh-CN" altLang="en-US" sz="1600" dirty="0"/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751205" y="1186815"/>
            <a:ext cx="966216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package.json 是 VS Code 插件的清单文件，决定了插件的基本信息、运行方式、功能入口、依赖环境和发布配置。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5790565" y="1783715"/>
            <a:ext cx="5452110" cy="452310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/>
              <a:t>name: </a:t>
            </a:r>
            <a:r>
              <a:rPr lang="zh-CN" altLang="en-US"/>
              <a:t>扩展名称，必须全部小写，不能包含空格，必须在</a:t>
            </a:r>
            <a:r>
              <a:rPr lang="en-US" altLang="zh-CN"/>
              <a:t> VS Code </a:t>
            </a:r>
            <a:r>
              <a:rPr lang="zh-CN" altLang="en-US"/>
              <a:t>扩展市场中保持唯一。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displayName: </a:t>
            </a:r>
            <a:r>
              <a:rPr lang="zh-CN" altLang="en-US"/>
              <a:t>扩展在</a:t>
            </a:r>
            <a:r>
              <a:rPr lang="en-US" altLang="zh-CN"/>
              <a:t> VS Code </a:t>
            </a:r>
            <a:r>
              <a:rPr lang="zh-CN" altLang="en-US"/>
              <a:t>插件市场中展示的名称，这个展示名称在</a:t>
            </a:r>
            <a:r>
              <a:rPr lang="en-US" altLang="zh-CN"/>
              <a:t> Marketplace </a:t>
            </a:r>
            <a:r>
              <a:rPr lang="zh-CN" altLang="en-US"/>
              <a:t>中必须是唯一的。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description: </a:t>
            </a:r>
            <a:r>
              <a:rPr lang="zh-CN" altLang="en-US"/>
              <a:t>对扩展及其功能的简短描述。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version: </a:t>
            </a:r>
            <a:r>
              <a:rPr lang="zh-CN" altLang="en-US"/>
              <a:t>扩展的版本号，遵循语义化版本号。每次发布扩展都必须更新版本号，从</a:t>
            </a:r>
            <a:r>
              <a:rPr lang="en-US" altLang="zh-CN"/>
              <a:t> 0.1.0 </a:t>
            </a:r>
            <a:r>
              <a:rPr lang="zh-CN" altLang="en-US"/>
              <a:t>开始首次发布，然后依次递增次版本号。等到</a:t>
            </a:r>
            <a:r>
              <a:rPr lang="en-US" altLang="zh-CN"/>
              <a:t> API </a:t>
            </a:r>
            <a:r>
              <a:rPr lang="zh-CN" altLang="en-US"/>
              <a:t>稳定后，再发布正式版本</a:t>
            </a:r>
            <a:r>
              <a:rPr lang="en-US" altLang="zh-CN"/>
              <a:t> 1.0.0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publisher: </a:t>
            </a:r>
            <a:r>
              <a:rPr lang="zh-CN" altLang="en-US"/>
              <a:t>发布者标识符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license: </a:t>
            </a:r>
            <a:r>
              <a:rPr lang="zh-CN" altLang="en-US"/>
              <a:t>许可证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2465" y="2298065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"name"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"ruyisdk-vscode-extension"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"displayName"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 SDK"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"description"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 </a:t>
            </a:r>
            <a:r>
              <a:rPr lang="zh-CN" altLang="en-US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包管理器的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 VS Code </a:t>
            </a:r>
            <a:r>
              <a:rPr lang="zh-CN" altLang="en-US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集成：检测、安装、包视图、新闻展示等。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"version"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"0.1.0"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"publisher"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"ddsfda99"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"license"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"Apache-2.0"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package.json 配置说明</a:t>
            </a:r>
            <a:endParaRPr lang="zh-CN" altLang="en-US" sz="1600" dirty="0"/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751205" y="1186815"/>
            <a:ext cx="966216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package.json 是 VS Code 插件的清单文件，决定了插件的基本信息、运行方式、功能入口、依赖环境和发布配置。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4961255" y="1783715"/>
            <a:ext cx="5452110" cy="23069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/>
              <a:t>engine: </a:t>
            </a:r>
            <a:r>
              <a:rPr lang="zh-CN" altLang="en-US"/>
              <a:t>这个扩展能在哪些版本的</a:t>
            </a:r>
            <a:r>
              <a:rPr lang="en-US" altLang="zh-CN"/>
              <a:t> VS Code </a:t>
            </a:r>
            <a:r>
              <a:rPr lang="zh-CN" altLang="en-US"/>
              <a:t>里运行，这里是兼容</a:t>
            </a:r>
            <a:r>
              <a:rPr lang="en-US" altLang="zh-CN"/>
              <a:t> VS Code 1.88.0 </a:t>
            </a:r>
            <a:r>
              <a:rPr lang="zh-CN" altLang="en-US"/>
              <a:t>及以上版本。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categories: </a:t>
            </a:r>
            <a:r>
              <a:rPr lang="zh-CN" altLang="en-US"/>
              <a:t>为扩展选择分类，</a:t>
            </a:r>
            <a:r>
              <a:rPr lang="en-US" altLang="zh-CN"/>
              <a:t>VSC</a:t>
            </a:r>
            <a:r>
              <a:rPr lang="en-US" altLang="zh-CN"/>
              <a:t>ode Marketplace </a:t>
            </a:r>
            <a:r>
              <a:rPr lang="zh-CN" altLang="en-US"/>
              <a:t>会根据</a:t>
            </a:r>
            <a:r>
              <a:rPr lang="en-US" altLang="zh-CN"/>
              <a:t> categories </a:t>
            </a:r>
            <a:r>
              <a:rPr lang="zh-CN" altLang="en-US"/>
              <a:t>把扩展分到不同的栏目里。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activationEvents: </a:t>
            </a:r>
            <a:r>
              <a:rPr lang="zh-CN" altLang="en-US"/>
              <a:t>一个数组，列出了触发该扩展激活的事件。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1205" y="2098993"/>
            <a:ext cx="5080000" cy="230695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"engines"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{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"vscode"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"^1.88.0"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},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"categories"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[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"Other"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],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"activationEvents"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[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"onStartupFinished"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"onCommand:ruyi.detect"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"onCommand:ruyi.install"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"onCommand:ruyi.newsList"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"onCommand:ruyi.newsRead"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],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package.json 配置说明</a:t>
            </a:r>
            <a:endParaRPr lang="zh-CN" altLang="en-US" sz="1600" dirty="0"/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751205" y="1186815"/>
            <a:ext cx="966216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package.json 是 VS Code 插件的清单文件，决定了插件的基本信息、运行方式、功能入口、依赖环境和发布配置。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5833745" y="2283460"/>
            <a:ext cx="5452110" cy="1476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/>
              <a:t>main: </a:t>
            </a:r>
            <a:r>
              <a:rPr lang="zh-CN" altLang="en-US"/>
              <a:t>这个扩展能在哪些版本的</a:t>
            </a:r>
            <a:r>
              <a:rPr lang="en-US" altLang="zh-CN"/>
              <a:t> VS Code </a:t>
            </a:r>
            <a:r>
              <a:rPr lang="zh-CN" altLang="en-US"/>
              <a:t>里运行，这里是兼容</a:t>
            </a:r>
            <a:r>
              <a:rPr lang="en-US" altLang="zh-CN"/>
              <a:t> VS Code 1.88.0 </a:t>
            </a:r>
            <a:r>
              <a:rPr lang="zh-CN" altLang="en-US"/>
              <a:t>及以上版本。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contributes: </a:t>
            </a:r>
            <a:r>
              <a:rPr lang="zh-CN" altLang="en-US"/>
              <a:t>声明了扩展向</a:t>
            </a:r>
            <a:r>
              <a:rPr lang="en-US" altLang="zh-CN"/>
              <a:t> VS Code </a:t>
            </a:r>
            <a:r>
              <a:rPr lang="zh-CN" altLang="en-US"/>
              <a:t>提供了哪些新增功能，比如命令、菜单、快捷键、视图等。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1040" y="2099945"/>
            <a:ext cx="5071745" cy="3291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 i="0">
                <a:solidFill>
                  <a:srgbClr val="E45649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":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"./out/extension.js"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"contributes"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{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"commands": [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{ "command":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"ruyi.detect"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"title"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"Ruyi: </a:t>
            </a:r>
            <a:r>
              <a:rPr lang="zh-CN" altLang="en-US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检测安装与版本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"category"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},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{ "command":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"ruyi.install"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"title"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"Ruyi: </a:t>
            </a:r>
            <a:r>
              <a:rPr lang="zh-CN" altLang="en-US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安装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 RuyiSDK"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"category"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},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{ "command":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"ruyi.newsList"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"title"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"Ruyi: </a:t>
            </a:r>
            <a:r>
              <a:rPr lang="zh-CN" altLang="en-US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列出新闻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"category"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},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{ "command":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"ruyi.newsRead"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"title"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"Ruyi: </a:t>
            </a:r>
            <a:r>
              <a:rPr lang="zh-CN" altLang="en-US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阅读新闻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"category"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"Ruyi"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}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]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},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package.json 配置说明</a:t>
            </a:r>
            <a:endParaRPr lang="zh-CN" altLang="en-US" sz="1600" dirty="0"/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751205" y="1186815"/>
            <a:ext cx="966216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package.json 是 VS Code 插件的清单文件，决定了插件的基本信息、运行方式、功能入口、依赖环境和发布配置。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5755640" y="1744345"/>
            <a:ext cx="5452110" cy="28613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/>
              <a:t>vscode:prepublish: </a:t>
            </a:r>
            <a:r>
              <a:rPr lang="zh-CN" altLang="en-US"/>
              <a:t>编译</a:t>
            </a:r>
            <a:r>
              <a:rPr lang="zh-CN" altLang="en-US"/>
              <a:t>插件源代码。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compile: </a:t>
            </a:r>
            <a:r>
              <a:rPr lang="zh-CN" altLang="en-US"/>
              <a:t>调用</a:t>
            </a:r>
            <a:r>
              <a:rPr lang="en-US" altLang="zh-CN"/>
              <a:t> TypeScript </a:t>
            </a:r>
            <a:r>
              <a:rPr lang="zh-CN" altLang="en-US"/>
              <a:t>编译器</a:t>
            </a:r>
            <a:r>
              <a:rPr lang="en-US" altLang="zh-CN"/>
              <a:t> (tsc) </a:t>
            </a:r>
            <a:r>
              <a:rPr lang="zh-CN" altLang="en-US"/>
              <a:t>生成项目输出。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watch: </a:t>
            </a:r>
            <a:r>
              <a:rPr lang="zh-CN" altLang="en-US"/>
              <a:t>会持续监听源代码文件的变化，一旦文件被修改，就自动重新编译。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lint: </a:t>
            </a:r>
            <a:r>
              <a:rPr lang="zh-CN" altLang="en-US"/>
              <a:t>对项目里</a:t>
            </a:r>
            <a:r>
              <a:rPr lang="en-US" altLang="zh-CN"/>
              <a:t> src/ </a:t>
            </a:r>
            <a:r>
              <a:rPr lang="zh-CN" altLang="en-US"/>
              <a:t>目录下的所有文件运行</a:t>
            </a:r>
            <a:r>
              <a:rPr lang="en-US" altLang="zh-CN"/>
              <a:t> ESLint </a:t>
            </a:r>
            <a:r>
              <a:rPr lang="zh-CN" altLang="en-US"/>
              <a:t>检查，</a:t>
            </a:r>
            <a:r>
              <a:rPr lang="en-US" altLang="zh-CN"/>
              <a:t>ESLint </a:t>
            </a:r>
            <a:r>
              <a:rPr lang="zh-CN" altLang="en-US"/>
              <a:t>是</a:t>
            </a:r>
            <a:r>
              <a:rPr lang="en-US" altLang="zh-CN"/>
              <a:t> JavaScript/TypeScript </a:t>
            </a:r>
            <a:r>
              <a:rPr lang="zh-CN" altLang="en-US"/>
              <a:t>的代码检查工具，它会检查一些问题，比如语法错误、风格问题和潜在</a:t>
            </a:r>
            <a:r>
              <a:rPr lang="en-US" altLang="zh-CN"/>
              <a:t> bug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1205" y="2227580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"scripts"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{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"vscode:prepublish"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"npm run compile"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"compile"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"tsc -p ."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"watch"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"tsc -w -p ."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"lint"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"eslint src"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package.json 配置说明</a:t>
            </a:r>
            <a:endParaRPr lang="zh-CN" altLang="en-US" sz="1600" dirty="0"/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751205" y="1186815"/>
            <a:ext cx="966216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package.json 是 VS Code 插件的清单文件，决定了插件的基本信息、运行方式、功能入口、依赖环境和发布配置。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5100955" y="2167890"/>
            <a:ext cx="6106795" cy="34150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/>
              <a:t>@types/vscode: </a:t>
            </a:r>
            <a:r>
              <a:rPr lang="zh-CN" altLang="en-US"/>
              <a:t>提供</a:t>
            </a:r>
            <a:r>
              <a:rPr lang="en-US" altLang="zh-CN"/>
              <a:t> VS Code API </a:t>
            </a:r>
            <a:r>
              <a:rPr lang="zh-CN" altLang="en-US"/>
              <a:t>的</a:t>
            </a:r>
            <a:r>
              <a:rPr lang="en-US" altLang="zh-CN"/>
              <a:t> TypeScript </a:t>
            </a:r>
            <a:r>
              <a:rPr lang="zh-CN" altLang="en-US"/>
              <a:t>类型定义。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@types/node: </a:t>
            </a:r>
            <a:r>
              <a:rPr lang="zh-CN" altLang="en-US"/>
              <a:t>提供</a:t>
            </a:r>
            <a:r>
              <a:rPr lang="en-US" altLang="zh-CN"/>
              <a:t> Node.js API </a:t>
            </a:r>
            <a:r>
              <a:rPr lang="zh-CN" altLang="en-US"/>
              <a:t>的</a:t>
            </a:r>
            <a:r>
              <a:rPr lang="en-US" altLang="zh-CN"/>
              <a:t> TypeScript </a:t>
            </a:r>
            <a:r>
              <a:rPr lang="zh-CN" altLang="en-US"/>
              <a:t>类型定义。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@typescript-eslint/eslint-plugin: ESLint </a:t>
            </a:r>
            <a:r>
              <a:rPr lang="zh-CN" altLang="en-US"/>
              <a:t>的插件，用来检查</a:t>
            </a:r>
            <a:r>
              <a:rPr lang="en-US" altLang="zh-CN"/>
              <a:t> TypeScript </a:t>
            </a:r>
            <a:r>
              <a:rPr lang="zh-CN" altLang="en-US"/>
              <a:t>特有的语法和规则。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@typescript-eslint/parser:</a:t>
            </a:r>
            <a:r>
              <a:rPr lang="zh-CN" altLang="en-US"/>
              <a:t>让</a:t>
            </a:r>
            <a:r>
              <a:rPr lang="en-US" altLang="zh-CN"/>
              <a:t> ESLint </a:t>
            </a:r>
            <a:r>
              <a:rPr lang="zh-CN" altLang="en-US"/>
              <a:t>能够解析</a:t>
            </a:r>
            <a:r>
              <a:rPr lang="en-US" altLang="zh-CN"/>
              <a:t> TypeScript </a:t>
            </a:r>
            <a:r>
              <a:rPr lang="zh-CN" altLang="en-US"/>
              <a:t>代码。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eslint: </a:t>
            </a:r>
            <a:r>
              <a:rPr lang="zh-CN" altLang="en-US"/>
              <a:t>核心代码检查工具。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typescript:TypeScript </a:t>
            </a:r>
            <a:r>
              <a:rPr lang="zh-CN" altLang="en-US"/>
              <a:t>编译器</a:t>
            </a:r>
            <a:r>
              <a:rPr lang="en-US" altLang="zh-CN"/>
              <a:t> (tsc)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1205" y="2167890"/>
            <a:ext cx="4413885" cy="2553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"devDependencies"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{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@types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/vscode"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"^1.88.0"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@types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/node"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"22.x"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@typescript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-eslint/eslint-plugin"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"^8.42.0"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@typescript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-eslint/parser"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"^8.42.0"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"eslint"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"^9.34.0"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"typescript"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: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"^5.9.2"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est-kimi-img.moonshot.cn/pub/slides/slides_tmpl/image/25-08-06-16:26:56-d29h3k4up1d2ae82km3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939800"/>
            <a:ext cx="7175500" cy="4978400"/>
          </a:xfrm>
          <a:prstGeom prst="rect">
            <a:avLst/>
          </a:prstGeom>
        </p:spPr>
      </p:pic>
      <p:pic>
        <p:nvPicPr>
          <p:cNvPr id="3" name="Image 1" descr="https://test-kimi-img.moonshot.cn/pub/slides/slides_tmpl/image/25-08-06-16:26:56-d29h3k4up1d2ae82km4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95" y="3017520"/>
            <a:ext cx="4368800" cy="3149600"/>
          </a:xfrm>
          <a:prstGeom prst="rect">
            <a:avLst/>
          </a:prstGeom>
        </p:spPr>
      </p:pic>
      <p:pic>
        <p:nvPicPr>
          <p:cNvPr id="4" name="Image 2" descr="https://test-kimi-img.moonshot.cn/pub/slides/slides_tmpl/image/25-08-06-16:26:56-d29h3k4up1d2ae82km6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480" y="4909820"/>
            <a:ext cx="2449830" cy="426720"/>
          </a:xfrm>
          <a:prstGeom prst="rect">
            <a:avLst/>
          </a:prstGeom>
        </p:spPr>
      </p:pic>
      <p:pic>
        <p:nvPicPr>
          <p:cNvPr id="5" name="Image 3" descr="https://test-kimi-img.moonshot.cn/pub/slides/slides_tmpl/image/25-08-06-16:26:56-d29h3k4up1d2ae82km6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520000">
            <a:off x="10471785" y="-925195"/>
            <a:ext cx="2444750" cy="24447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78840" y="1196975"/>
            <a:ext cx="10705465" cy="6597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2025.09.10</a:t>
            </a:r>
            <a:endParaRPr lang="en-US" sz="1600" dirty="0"/>
          </a:p>
        </p:txBody>
      </p:sp>
      <p:sp>
        <p:nvSpPr>
          <p:cNvPr id="7" name="Shape 1"/>
          <p:cNvSpPr/>
          <p:nvPr/>
        </p:nvSpPr>
        <p:spPr>
          <a:xfrm flipH="1">
            <a:off x="4814570" y="3940175"/>
            <a:ext cx="6555740" cy="0"/>
          </a:xfrm>
          <a:prstGeom prst="line">
            <a:avLst/>
          </a:prstGeom>
          <a:noFill/>
          <a:ln w="38100">
            <a:solidFill>
              <a:srgbClr val="FAFAFA"/>
            </a:solidFill>
            <a:prstDash val="solid"/>
            <a:headEnd type="none"/>
            <a:tailEnd type="none"/>
          </a:ln>
        </p:spPr>
      </p:sp>
      <p:sp>
        <p:nvSpPr>
          <p:cNvPr id="8" name="Text 2"/>
          <p:cNvSpPr/>
          <p:nvPr/>
        </p:nvSpPr>
        <p:spPr>
          <a:xfrm>
            <a:off x="9065260" y="4906645"/>
            <a:ext cx="2153920" cy="4298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张子彤</a:t>
            </a:r>
            <a:endParaRPr lang="zh-CN" altLang="en-US" sz="20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9" name="Text 3"/>
          <p:cNvSpPr/>
          <p:nvPr/>
        </p:nvSpPr>
        <p:spPr>
          <a:xfrm>
            <a:off x="4965065" y="1872615"/>
            <a:ext cx="6619240" cy="232600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感谢您的观看</a:t>
            </a:r>
            <a:endParaRPr lang="en-US" sz="16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en-US" sz="80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THANKS</a:t>
            </a:r>
            <a:endParaRPr lang="en-US" sz="1600" dirty="0"/>
          </a:p>
        </p:txBody>
      </p:sp>
      <p:sp>
        <p:nvSpPr>
          <p:cNvPr id="10" name="Text 4"/>
          <p:cNvSpPr/>
          <p:nvPr/>
        </p:nvSpPr>
        <p:spPr>
          <a:xfrm>
            <a:off x="5207000" y="4115435"/>
            <a:ext cx="6191250" cy="2845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Thank you for watching!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3101975" y="3372485"/>
            <a:ext cx="690499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VSCode</a:t>
            </a: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扩展开发</a:t>
            </a: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基础</a:t>
            </a:r>
            <a:endParaRPr lang="zh-CN" altLang="en-US" sz="54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solidFill>
            <a:srgbClr val="DAE3F5"/>
          </a:solidFill>
        </p:spPr>
      </p:sp>
      <p:sp>
        <p:nvSpPr>
          <p:cNvPr id="3" name="Text 1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test-kimi-img.moonshot.cn/pub/slides/slides_tmpl/image/25-08-06-16:26:55-d29h3jsup1d2ae82km00.png"/>
          <p:cNvPicPr>
            <a:picLocks noChangeAspect="1"/>
          </p:cNvPicPr>
          <p:nvPr/>
        </p:nvPicPr>
        <p:blipFill>
          <a:blip r:embed="rId1"/>
          <a:srcRect l="346" t="363" b="-7459"/>
          <a:stretch>
            <a:fillRect/>
          </a:stretch>
        </p:blipFill>
        <p:spPr>
          <a:xfrm>
            <a:off x="11534140" y="6276975"/>
            <a:ext cx="657860" cy="735965"/>
          </a:xfrm>
          <a:prstGeom prst="rect">
            <a:avLst/>
          </a:prstGeom>
        </p:spPr>
      </p:pic>
      <p:pic>
        <p:nvPicPr>
          <p:cNvPr id="9" name="Image 5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930" y="394335"/>
            <a:ext cx="628015" cy="182880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902970" y="39433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VSCode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扩展开发基础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9" name="Shape 11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0" name="Text 12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3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2" name="Text 14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02970" y="1078865"/>
            <a:ext cx="8955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使用</a:t>
            </a:r>
            <a:r>
              <a:rPr lang="en-US" altLang="zh-CN" sz="2400" b="1"/>
              <a:t>Yeoman</a:t>
            </a:r>
            <a:r>
              <a:rPr lang="zh-CN" altLang="en-US" sz="2400" b="1"/>
              <a:t>和</a:t>
            </a:r>
            <a:r>
              <a:rPr lang="en-US" altLang="zh-CN" sz="2400" b="1"/>
              <a:t> VS Code Extension Generator</a:t>
            </a:r>
            <a:r>
              <a:rPr lang="zh-CN" altLang="en-US" sz="2400" b="1"/>
              <a:t>生成一个可供开发的</a:t>
            </a:r>
            <a:r>
              <a:rPr lang="en-US" altLang="zh-CN" sz="2400" b="1"/>
              <a:t>TypeScript</a:t>
            </a:r>
            <a:r>
              <a:rPr lang="zh-CN" altLang="en-US" sz="2400" b="1"/>
              <a:t>项目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047115" y="1970405"/>
            <a:ext cx="8539480" cy="1753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/>
              <a:t>如果不想长期安装 </a:t>
            </a:r>
            <a:r>
              <a:rPr lang="en-US" altLang="zh-CN"/>
              <a:t>Yeoman</a:t>
            </a:r>
            <a:r>
              <a:rPr lang="zh-CN" altLang="en-US"/>
              <a:t>，可以运行以下命令：</a:t>
            </a:r>
            <a:endParaRPr lang="zh-CN" altLang="en-US"/>
          </a:p>
          <a:p>
            <a:r>
              <a:rPr lang="en-US" altLang="zh-CN"/>
              <a:t>npx --package yo --package generator-code -- yo code
</a:t>
            </a:r>
            <a:endParaRPr lang="en-US" altLang="zh-CN"/>
          </a:p>
          <a:p>
            <a:r>
              <a:rPr lang="zh-CN" altLang="en-US"/>
              <a:t>如果希望全局安装 </a:t>
            </a:r>
            <a:r>
              <a:rPr lang="en-US" altLang="zh-CN"/>
              <a:t>Yeoman</a:t>
            </a:r>
            <a:r>
              <a:rPr lang="zh-CN" altLang="en-US"/>
              <a:t>，方便后续多次使用，可以运行：</a:t>
            </a:r>
            <a:endParaRPr lang="zh-CN" altLang="en-US"/>
          </a:p>
          <a:p>
            <a:r>
              <a:rPr lang="en-US" altLang="zh-CN"/>
              <a:t>npm install --global yo generator-code
yo code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047115" y="3903980"/>
            <a:ext cx="7421245" cy="11988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800"/>
              <a:t>项目创建完</a:t>
            </a:r>
            <a:r>
              <a:rPr lang="zh-CN" altLang="en-US" sz="1800"/>
              <a:t>之后，在 VS Code 编辑器中，打开 src/extension.ts，然后按 F5 或运行命令面板中的 Debug: Start Debugging (Ctrl+Shift+P)。这会编译并在一个新的扩展开发宿主窗口中运行扩展。在新窗口中，运行命令面板的插件命令</a:t>
            </a:r>
            <a:r>
              <a:rPr lang="zh-CN" altLang="en-US" sz="1800"/>
              <a:t>即可。</a:t>
            </a:r>
            <a:endParaRPr lang="zh-CN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solidFill>
            <a:srgbClr val="DAE3F5"/>
          </a:solidFill>
        </p:spPr>
      </p:sp>
      <p:sp>
        <p:nvSpPr>
          <p:cNvPr id="3" name="Text 1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test-kimi-img.moonshot.cn/pub/slides/slides_tmpl/image/25-08-06-16:26:55-d29h3jsup1d2ae82km00.png"/>
          <p:cNvPicPr>
            <a:picLocks noChangeAspect="1"/>
          </p:cNvPicPr>
          <p:nvPr/>
        </p:nvPicPr>
        <p:blipFill>
          <a:blip r:embed="rId1"/>
          <a:srcRect l="346" t="363" b="-7459"/>
          <a:stretch>
            <a:fillRect/>
          </a:stretch>
        </p:blipFill>
        <p:spPr>
          <a:xfrm>
            <a:off x="11534140" y="6276975"/>
            <a:ext cx="657860" cy="735965"/>
          </a:xfrm>
          <a:prstGeom prst="rect">
            <a:avLst/>
          </a:prstGeom>
        </p:spPr>
      </p:pic>
      <p:pic>
        <p:nvPicPr>
          <p:cNvPr id="9" name="Image 5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930" y="394335"/>
            <a:ext cx="628015" cy="182880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902970" y="39433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VSCode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扩展开发基础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9" name="Shape 11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0" name="Text 12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3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2" name="Text 14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02970" y="1078865"/>
            <a:ext cx="8955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VSCode</a:t>
            </a:r>
            <a:r>
              <a:rPr lang="zh-CN" altLang="en-US" sz="2400" b="1"/>
              <a:t>扩展</a:t>
            </a:r>
            <a:r>
              <a:rPr lang="zh-CN" altLang="en-US" sz="2400" b="1"/>
              <a:t>文件结构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981710" y="1600835"/>
            <a:ext cx="8980170" cy="2553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├── .vscode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│   ├── launch.json 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//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调试和启动扩展的配置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│   └── tasks.json  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//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编译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TypeScript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的任务配置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├── .gitignore      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//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忽略编译产物和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 node_modules</a:t>
            </a:r>
            <a:endParaRPr lang="en-US" altLang="zh-CN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├──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README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.md       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//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扩展功能的可读说明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├── src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│   └── </a:t>
            </a:r>
            <a:r>
              <a:rPr lang="en-US" altLang="zh-CN" sz="1600" b="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extension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.ts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//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扩展源码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├── </a:t>
            </a:r>
            <a:r>
              <a:rPr lang="en-US" altLang="zh-CN" sz="1600" b="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package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.json    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//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扩展清单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├── tsconfig.json   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// TypeScript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配置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3101975" y="3372485"/>
            <a:ext cx="690499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选择</a:t>
            </a: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开源许可证</a:t>
            </a:r>
            <a:endParaRPr lang="en-US" sz="54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solidFill>
            <a:srgbClr val="DAE3F5"/>
          </a:solidFill>
        </p:spPr>
      </p:sp>
      <p:sp>
        <p:nvSpPr>
          <p:cNvPr id="3" name="Text 1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test-kimi-img.moonshot.cn/pub/slides/slides_tmpl/image/25-08-06-16:26:55-d29h3jsup1d2ae82km00.png"/>
          <p:cNvPicPr>
            <a:picLocks noChangeAspect="1"/>
          </p:cNvPicPr>
          <p:nvPr/>
        </p:nvPicPr>
        <p:blipFill>
          <a:blip r:embed="rId1"/>
          <a:srcRect l="346" t="363" b="-7459"/>
          <a:stretch>
            <a:fillRect/>
          </a:stretch>
        </p:blipFill>
        <p:spPr>
          <a:xfrm>
            <a:off x="11534140" y="6276975"/>
            <a:ext cx="657860" cy="735965"/>
          </a:xfrm>
          <a:prstGeom prst="rect">
            <a:avLst/>
          </a:prstGeom>
        </p:spPr>
      </p:pic>
      <p:pic>
        <p:nvPicPr>
          <p:cNvPr id="9" name="Image 5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930" y="394335"/>
            <a:ext cx="628015" cy="182880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789940" y="39433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选择开源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许可证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9" name="Shape 11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0" name="Text 12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3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2" name="Text 14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02970" y="1123950"/>
            <a:ext cx="4517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Apache 2.0 </a:t>
            </a:r>
            <a:r>
              <a:rPr lang="zh-CN" altLang="en-US" sz="2400" b="1"/>
              <a:t>许可证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902970" y="1600835"/>
            <a:ext cx="911669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Apache 2.0 </a:t>
            </a:r>
            <a:r>
              <a:rPr lang="zh-CN" altLang="en-US" sz="2000"/>
              <a:t>是一种宽松型开源许可证。它允许用户自由使用、修改和分发代码，同时提供</a:t>
            </a:r>
            <a:r>
              <a:rPr lang="zh-CN" altLang="en-US" sz="2000"/>
              <a:t>了明确的法律保障，尤其是专利权方面的保护。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902970" y="2182495"/>
            <a:ext cx="8353425" cy="46761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2300" b="1"/>
              <a:t>核心特性</a:t>
            </a:r>
            <a:endParaRPr lang="zh-CN" altLang="en-US" sz="2300" b="1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）专利授权</a:t>
            </a:r>
            <a:endParaRPr lang="zh-CN" altLang="en-US" sz="2000"/>
          </a:p>
          <a:p>
            <a:r>
              <a:rPr lang="zh-CN" altLang="en-US" sz="2000"/>
              <a:t> 明确授予用户使用贡献者相关专利的权利，避免因专利诉讼导致的法律风险。</a:t>
            </a:r>
            <a:endParaRPr lang="zh-CN" altLang="en-US" sz="2000"/>
          </a:p>
          <a:p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）修改与署名</a:t>
            </a:r>
            <a:endParaRPr lang="zh-CN" altLang="en-US" sz="2000"/>
          </a:p>
          <a:p>
            <a:r>
              <a:rPr lang="zh-CN" altLang="en-US" sz="2000"/>
              <a:t> 修改代码后再分发，必须注明修改，并保留原作者署名和版权声明。</a:t>
            </a:r>
            <a:endParaRPr lang="zh-CN" altLang="en-US" sz="2000"/>
          </a:p>
          <a:p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</a:t>
            </a:r>
            <a:r>
              <a:rPr lang="en-US" altLang="zh-CN" sz="2000"/>
              <a:t>NOTICE </a:t>
            </a:r>
            <a:r>
              <a:rPr lang="zh-CN" altLang="en-US" sz="2000"/>
              <a:t>文件</a:t>
            </a:r>
            <a:endParaRPr lang="zh-CN" altLang="en-US" sz="2000"/>
          </a:p>
          <a:p>
            <a:r>
              <a:rPr lang="zh-CN" altLang="en-US" sz="2000"/>
              <a:t> 若原项目提供了 </a:t>
            </a:r>
            <a:r>
              <a:rPr lang="en-US" altLang="zh-CN" sz="2000"/>
              <a:t>NOTICE </a:t>
            </a:r>
            <a:r>
              <a:rPr lang="zh-CN" altLang="en-US" sz="2000"/>
              <a:t>文件，衍生作品需一并附带，确保贡献者得到应有的归属。</a:t>
            </a:r>
            <a:endParaRPr lang="zh-CN" altLang="en-US" sz="2000"/>
          </a:p>
          <a:p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）兼容商业应用</a:t>
            </a:r>
            <a:endParaRPr lang="zh-CN" altLang="en-US" sz="2000"/>
          </a:p>
          <a:p>
            <a:r>
              <a:rPr lang="zh-CN" altLang="en-US" sz="2000"/>
              <a:t> 允许闭源或商用分发，几乎没有限制。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solidFill>
            <a:srgbClr val="DAE3F5"/>
          </a:solidFill>
        </p:spPr>
      </p:sp>
      <p:sp>
        <p:nvSpPr>
          <p:cNvPr id="3" name="Text 1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test-kimi-img.moonshot.cn/pub/slides/slides_tmpl/image/25-08-06-16:26:55-d29h3jsup1d2ae82km00.png"/>
          <p:cNvPicPr>
            <a:picLocks noChangeAspect="1"/>
          </p:cNvPicPr>
          <p:nvPr/>
        </p:nvPicPr>
        <p:blipFill>
          <a:blip r:embed="rId1"/>
          <a:srcRect l="346" t="363" b="-7459"/>
          <a:stretch>
            <a:fillRect/>
          </a:stretch>
        </p:blipFill>
        <p:spPr>
          <a:xfrm>
            <a:off x="11534140" y="6276975"/>
            <a:ext cx="657860" cy="735965"/>
          </a:xfrm>
          <a:prstGeom prst="rect">
            <a:avLst/>
          </a:prstGeom>
        </p:spPr>
      </p:pic>
      <p:pic>
        <p:nvPicPr>
          <p:cNvPr id="9" name="Image 5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930" y="394335"/>
            <a:ext cx="628015" cy="182880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789940" y="39433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选择开源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许可证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9" name="Shape 11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0" name="Text 12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3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2" name="Text 14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02970" y="1123950"/>
            <a:ext cx="4517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MIT </a:t>
            </a:r>
            <a:r>
              <a:rPr lang="zh-CN" altLang="en-US" sz="2400" b="1"/>
              <a:t>许可证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902970" y="1600835"/>
            <a:ext cx="911669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MIT </a:t>
            </a:r>
            <a:r>
              <a:rPr lang="zh-CN" altLang="en-US" sz="2000"/>
              <a:t>许可证是最</a:t>
            </a:r>
            <a:r>
              <a:rPr lang="en-US" altLang="zh-CN" sz="2000"/>
              <a:t> </a:t>
            </a:r>
            <a:r>
              <a:rPr lang="zh-CN" altLang="en-US" sz="2000"/>
              <a:t>简单、宽松</a:t>
            </a:r>
            <a:r>
              <a:rPr lang="en-US" altLang="zh-CN" sz="2000"/>
              <a:t> </a:t>
            </a:r>
            <a:r>
              <a:rPr lang="zh-CN" altLang="en-US" sz="2000"/>
              <a:t>的开源许可证之一。它几乎不加限制，允许任何人自由使用、修改、分发和商用，因而在</a:t>
            </a:r>
            <a:r>
              <a:rPr lang="en-US" altLang="zh-CN" sz="2000"/>
              <a:t> </a:t>
            </a:r>
            <a:r>
              <a:rPr lang="zh-CN" altLang="en-US" sz="2000"/>
              <a:t>初创企业和小型团队</a:t>
            </a:r>
            <a:r>
              <a:rPr lang="en-US" altLang="zh-CN" sz="2000"/>
              <a:t> </a:t>
            </a:r>
            <a:r>
              <a:rPr lang="zh-CN" altLang="en-US" sz="2000"/>
              <a:t>中极为流行。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017905" y="2324100"/>
            <a:ext cx="8039100" cy="34448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2300" b="1"/>
              <a:t>核心特性</a:t>
            </a:r>
            <a:endParaRPr lang="zh-CN" altLang="en-US" sz="2300" b="1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）最小要求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使用和分发时必须保留原始的</a:t>
            </a:r>
            <a:r>
              <a:rPr lang="en-US" altLang="zh-CN" sz="2000"/>
              <a:t> </a:t>
            </a:r>
            <a:r>
              <a:rPr lang="zh-CN" altLang="en-US" sz="2000"/>
              <a:t>版权声明和许可证文本。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endParaRPr lang="en-US" altLang="zh-CN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）无限制使用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可用于商业软件、闭源项目，甚至直接出售，无需额外义务。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endParaRPr lang="en-US" altLang="zh-CN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）无专利条款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不像</a:t>
            </a:r>
            <a:r>
              <a:rPr lang="en-US" altLang="zh-CN" sz="2000"/>
              <a:t> Apache 2.0</a:t>
            </a:r>
            <a:r>
              <a:rPr lang="zh-CN" altLang="en-US" sz="2000"/>
              <a:t>，它没有明确授予专利使用权。如果涉及高专利风险行业，可能需要谨慎。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solidFill>
            <a:srgbClr val="DAE3F5"/>
          </a:solidFill>
        </p:spPr>
      </p:sp>
      <p:sp>
        <p:nvSpPr>
          <p:cNvPr id="3" name="Text 1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test-kimi-img.moonshot.cn/pub/slides/slides_tmpl/image/25-08-06-16:26:55-d29h3jsup1d2ae82km00.png"/>
          <p:cNvPicPr>
            <a:picLocks noChangeAspect="1"/>
          </p:cNvPicPr>
          <p:nvPr/>
        </p:nvPicPr>
        <p:blipFill>
          <a:blip r:embed="rId1"/>
          <a:srcRect l="346" t="363" b="-7459"/>
          <a:stretch>
            <a:fillRect/>
          </a:stretch>
        </p:blipFill>
        <p:spPr>
          <a:xfrm>
            <a:off x="11534140" y="6276975"/>
            <a:ext cx="657860" cy="735965"/>
          </a:xfrm>
          <a:prstGeom prst="rect">
            <a:avLst/>
          </a:prstGeom>
        </p:spPr>
      </p:pic>
      <p:pic>
        <p:nvPicPr>
          <p:cNvPr id="9" name="Image 5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930" y="394335"/>
            <a:ext cx="628015" cy="182880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789940" y="39433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选择开源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许可证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9" name="Shape 11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0" name="Text 12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3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2" name="Text 14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3" name="文本框 22"/>
          <p:cNvSpPr txBox="1"/>
          <p:nvPr/>
        </p:nvSpPr>
        <p:spPr>
          <a:xfrm>
            <a:off x="902970" y="1123950"/>
            <a:ext cx="4517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GPL </a:t>
            </a:r>
            <a:r>
              <a:rPr lang="zh-CN" altLang="en-US" sz="2400" b="1"/>
              <a:t>许可证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902970" y="1600835"/>
            <a:ext cx="996442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GNU </a:t>
            </a:r>
            <a:r>
              <a:rPr lang="zh-CN" altLang="en-US" sz="2000"/>
              <a:t>通用公共许可证（</a:t>
            </a:r>
            <a:r>
              <a:rPr lang="en-US" altLang="zh-CN" sz="2000"/>
              <a:t>GPL</a:t>
            </a:r>
            <a:r>
              <a:rPr lang="zh-CN" altLang="en-US" sz="2000"/>
              <a:t>）是最具代表性的强制开源许可证</a:t>
            </a:r>
            <a:r>
              <a:rPr lang="zh-CN" sz="2000"/>
              <a:t>，</a:t>
            </a:r>
            <a:r>
              <a:rPr lang="en-US" altLang="zh-CN" sz="2000"/>
              <a:t>GPL </a:t>
            </a:r>
            <a:r>
              <a:rPr lang="zh-CN" altLang="en-US" sz="2000"/>
              <a:t>的设计目标是确保代码及其衍生作品始终保持开源。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1017905" y="2324100"/>
            <a:ext cx="8696325" cy="22136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2300" b="1"/>
              <a:t>核心特性</a:t>
            </a:r>
            <a:endParaRPr lang="zh-CN" altLang="en-US" sz="2300" b="1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）强制开源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任何包含</a:t>
            </a:r>
            <a:r>
              <a:rPr lang="en-US" altLang="zh-CN" sz="2000"/>
              <a:t> GPL </a:t>
            </a:r>
            <a:r>
              <a:rPr lang="zh-CN" altLang="en-US" sz="2000"/>
              <a:t>代码的项目，整体必须以</a:t>
            </a:r>
            <a:r>
              <a:rPr lang="en-US" altLang="zh-CN" sz="2000"/>
              <a:t> GPL </a:t>
            </a:r>
            <a:r>
              <a:rPr lang="zh-CN" altLang="en-US" sz="2000"/>
              <a:t>发布，不能与专有代码混合闭源。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endParaRPr lang="en-US" altLang="zh-CN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）自由使用与修改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用户可自由使用、修改、分发，但修改过的版本必须继续开源。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0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1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2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3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4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5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6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7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8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9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2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20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21.xml><?xml version="1.0" encoding="utf-8"?>
<p:tagLst xmlns:p="http://schemas.openxmlformats.org/presentationml/2006/main">
  <p:tag name="TABLE_ENDDRAG_ORIGIN_RECT" val="771*197"/>
  <p:tag name="TABLE_ENDDRAG_RECT" val="60*294*771*197"/>
</p:tagLst>
</file>

<file path=ppt/tags/tag22.xml><?xml version="1.0" encoding="utf-8"?>
<p:tagLst xmlns:p="http://schemas.openxmlformats.org/presentationml/2006/main">
  <p:tag name="TABLE_ENDDRAG_ORIGIN_RECT" val="840*247"/>
  <p:tag name="TABLE_ENDDRAG_RECT" val="52*150*840*247"/>
</p:tagLst>
</file>

<file path=ppt/tags/tag3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4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5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6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7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8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9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7178</Words>
  <Application>WPS 演示</Application>
  <PresentationFormat>On-screen Show (16:9)</PresentationFormat>
  <Paragraphs>433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MiSans</vt:lpstr>
      <vt:lpstr>MiSans</vt:lpstr>
      <vt:lpstr>Consolas</vt:lpstr>
      <vt:lpstr>Arial</vt:lpstr>
      <vt:lpstr>Calibri</vt:lpstr>
      <vt:lpstr>微软雅黑</vt:lpstr>
      <vt:lpstr>Arial Unicode MS</vt:lpstr>
      <vt:lpstr>等线</vt:lpstr>
      <vt:lpstr>Custom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张子彤</cp:lastModifiedBy>
  <cp:revision>26</cp:revision>
  <dcterms:created xsi:type="dcterms:W3CDTF">2025-08-14T14:44:00Z</dcterms:created>
  <dcterms:modified xsi:type="dcterms:W3CDTF">2025-09-10T06:26:24Z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763B0B803CF147C69B533BE890D5DC58_13</vt:lpwstr>
  </property>
  <property fmtid="{D5CDD505-2E9C-101B-9397-08002B2CF9AE}" pid="3" name="KSOProductBuildVer">
    <vt:lpwstr>2052-12.1.0.21915</vt:lpwstr>
  </property>
</Properties>
</file>