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7" r:id="rId10"/>
    <p:sldId id="268" r:id="rId11"/>
    <p:sldId id="270" r:id="rId12"/>
    <p:sldId id="263" r:id="rId13"/>
    <p:sldId id="271" r:id="rId14"/>
    <p:sldId id="273" r:id="rId15"/>
    <p:sldId id="272" r:id="rId16"/>
    <p:sldId id="275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6" r:id="rId27"/>
    <p:sldId id="277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296" r:id="rId46"/>
    <p:sldId id="305" r:id="rId47"/>
    <p:sldId id="306" r:id="rId48"/>
    <p:sldId id="307" r:id="rId49"/>
    <p:sldId id="310" r:id="rId50"/>
    <p:sldId id="311" r:id="rId51"/>
    <p:sldId id="312" r:id="rId52"/>
    <p:sldId id="308" r:id="rId53"/>
    <p:sldId id="266" r:id="rId54"/>
  </p:sldIdLst>
  <p:sldSz cx="12192000" cy="6858000"/>
  <p:notesSz cx="6858000" cy="12192000"/>
  <p:embeddedFontLst>
    <p:embeddedFont>
      <p:font typeface="MiSans" pitchFamily="34" charset="-122"/>
      <p:regular r:id="rId58"/>
    </p:embeddedFont>
    <p:embeddedFont>
      <p:font typeface="MiSans" pitchFamily="34" charset="-120"/>
      <p:regular r:id="rId59"/>
    </p:embeddedFont>
    <p:embeddedFont>
      <p:font typeface="Calibri" panose="020F0502020204030204" charset="0"/>
      <p:regular r:id="rId60"/>
      <p:bold r:id="rId61"/>
      <p:italic r:id="rId62"/>
      <p:boldItalic r:id="rId63"/>
    </p:embeddedFont>
    <p:embeddedFont>
      <p:font typeface="等线" panose="02010600030101010101" charset="-122"/>
      <p:regular r:id="rId64"/>
    </p:embeddedFont>
    <p:embeddedFont>
      <p:font typeface="Consolas" panose="020B0609020204030204"/>
      <p:regular r:id="rId65"/>
      <p:bold r:id="rId66"/>
      <p:italic r:id="rId67"/>
      <p:boldItalic r:id="rId6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8" Type="http://schemas.openxmlformats.org/officeDocument/2006/relationships/font" Target="fonts/font11.fntdata"/><Relationship Id="rId67" Type="http://schemas.openxmlformats.org/officeDocument/2006/relationships/font" Target="fonts/font10.fntdata"/><Relationship Id="rId66" Type="http://schemas.openxmlformats.org/officeDocument/2006/relationships/font" Target="fonts/font9.fntdata"/><Relationship Id="rId65" Type="http://schemas.openxmlformats.org/officeDocument/2006/relationships/font" Target="fonts/font8.fntdata"/><Relationship Id="rId64" Type="http://schemas.openxmlformats.org/officeDocument/2006/relationships/font" Target="fonts/font7.fntdata"/><Relationship Id="rId63" Type="http://schemas.openxmlformats.org/officeDocument/2006/relationships/font" Target="fonts/font6.fntdata"/><Relationship Id="rId62" Type="http://schemas.openxmlformats.org/officeDocument/2006/relationships/font" Target="fonts/font5.fntdata"/><Relationship Id="rId61" Type="http://schemas.openxmlformats.org/officeDocument/2006/relationships/font" Target="fonts/font4.fntdata"/><Relationship Id="rId60" Type="http://schemas.openxmlformats.org/officeDocument/2006/relationships/font" Target="fonts/font3.fntdata"/><Relationship Id="rId6" Type="http://schemas.openxmlformats.org/officeDocument/2006/relationships/slide" Target="slides/slide2.xml"/><Relationship Id="rId59" Type="http://schemas.openxmlformats.org/officeDocument/2006/relationships/font" Target="fonts/font2.fntdata"/><Relationship Id="rId58" Type="http://schemas.openxmlformats.org/officeDocument/2006/relationships/font" Target="fonts/font1.fntdata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tags" Target="../tags/tag3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tags" Target="../tags/tag3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tags" Target="../tags/tag4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tags" Target="../tags/tag4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tags" Target="../tags/tag4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tags" Target="../tags/tag5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.xml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tags" Target="../tags/tag5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tags" Target="../tags/tag5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3-d29h3jcup1d2ae82kkpg.jpeg"/>
          <p:cNvPicPr>
            <a:picLocks noChangeAspect="1"/>
          </p:cNvPicPr>
          <p:nvPr/>
        </p:nvPicPr>
        <p:blipFill>
          <a:blip r:embed="rId1"/>
          <a:srcRect l="53" t="63" r="42" b="206"/>
          <a:stretch>
            <a:fillRect/>
          </a:stretch>
        </p:blipFill>
        <p:spPr>
          <a:xfrm>
            <a:off x="257810" y="978535"/>
            <a:ext cx="11252835" cy="187833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4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9736455" y="4521835"/>
            <a:ext cx="3345815" cy="3345815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6" name="Text 3"/>
          <p:cNvSpPr/>
          <p:nvPr/>
        </p:nvSpPr>
        <p:spPr>
          <a:xfrm>
            <a:off x="9736455" y="4521835"/>
            <a:ext cx="3345815" cy="33458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4630" y="3065780"/>
            <a:ext cx="10079355" cy="20326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 Milk-V Duo 上跑通 Alpine 与 RuyiSDK 的完整实践</a:t>
            </a:r>
            <a:endParaRPr lang="en-US" sz="5400" b="1" dirty="0">
              <a:solidFill>
                <a:srgbClr val="3365D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0970" y="267335"/>
            <a:ext cx="3192780" cy="755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2025.08.27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0" name="Text 7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341630" y="5534660"/>
            <a:ext cx="2621915" cy="42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65D6"/>
              </a:gs>
              <a:gs pos="100000">
                <a:srgbClr val="2A59B8"/>
              </a:gs>
            </a:gsLst>
            <a:lin ang="0" scaled="1"/>
          </a:gradFill>
        </p:spPr>
      </p:sp>
      <p:sp>
        <p:nvSpPr>
          <p:cNvPr id="12" name="Text 9"/>
          <p:cNvSpPr/>
          <p:nvPr/>
        </p:nvSpPr>
        <p:spPr>
          <a:xfrm>
            <a:off x="341630" y="5534660"/>
            <a:ext cx="2621915" cy="4292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341630" y="5551170"/>
            <a:ext cx="262128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57810" y="2896235"/>
            <a:ext cx="11252835" cy="0"/>
          </a:xfrm>
          <a:prstGeom prst="line">
            <a:avLst/>
          </a:prstGeom>
          <a:noFill/>
          <a:ln w="28575">
            <a:solidFill>
              <a:srgbClr val="1E386B"/>
            </a:solidFill>
            <a:prstDash val="solid"/>
            <a:headEnd type="none"/>
            <a:tailEnd type="none"/>
          </a:ln>
        </p:spPr>
      </p:sp>
      <p:pic>
        <p:nvPicPr>
          <p:cNvPr id="15" name="Image 1" descr="https://test-kimi-img.moonshot.cn/pub/slides/slides_tmpl/image/25-08-06-16:26:53-d29h3jcup1d2ae82kk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55" y="2439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82550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）用数据线连接板子，设备管理器出现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USB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网卡。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）打开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网络连接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，更改适配器设置，进入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Wi‑Fi</a:t>
            </a:r>
            <a:r>
              <a:rPr lang="en-US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属性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共享，勾选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允许其他网络用户通过此计算机的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Internet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连接来连接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，家庭网络连接选择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适配器。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）给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设静态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IP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192.168.137.1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设置共享网络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692785" y="906145"/>
            <a:ext cx="2053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Windows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侧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82550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）给设备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usb0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配置静态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IP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192.168.137.2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）删除旧的默认网关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）把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Windows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主机的共享网络地址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192.168.137.1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设置为默认网关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）配置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DNS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服务器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设置共享网络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692785" y="906145"/>
            <a:ext cx="266573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板端（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）侧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4875" y="3558223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ifconfig usb0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192.168.137.2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netmask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255.255.255.0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up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route del </a:t>
            </a:r>
            <a:r>
              <a:rPr lang="en-US" altLang="zh-CN" sz="16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/dev/</a:t>
            </a:r>
            <a:r>
              <a:rPr lang="en-US" altLang="zh-CN" sz="160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null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|| </a:t>
            </a:r>
            <a:r>
              <a:rPr lang="en-US" altLang="zh-CN" sz="160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true</a:t>
            </a:r>
            <a:endParaRPr lang="en-US" altLang="zh-CN" sz="160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route add </a:t>
            </a:r>
            <a:r>
              <a:rPr lang="en-US" altLang="zh-CN" sz="16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gw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192.168.137.1</a:t>
            </a:r>
            <a:endParaRPr lang="en-US" altLang="zh-CN" sz="160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cat &gt;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/etc/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resolv.conf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'EODNS'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8.8.8.8</a:t>
            </a:r>
            <a:endParaRPr lang="en-US" altLang="zh-CN" sz="160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1.1.1.1</a:t>
            </a:r>
            <a:endParaRPr lang="en-US" altLang="zh-CN" sz="160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223.5.5.5</a:t>
            </a:r>
            <a:endParaRPr lang="en-US" altLang="zh-CN" sz="160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EODNS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）若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HTTPS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报证书错误且系统时间异常（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1970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年），校准时间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设置共享网络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692785" y="906145"/>
            <a:ext cx="266573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板端（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）侧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5035" y="2249170"/>
            <a:ext cx="72142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busybox ntpd -q -n -p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time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.cloudflare.com || </a:t>
            </a:r>
            <a:r>
              <a:rPr lang="en-US" altLang="zh-CN" sz="160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true</a:t>
            </a:r>
            <a:endParaRPr lang="en-US" altLang="zh-CN" sz="160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785" y="274605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  <a:buFont typeface="Times New Roman" panose="02020603050405020304"/>
              <a:buNone/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</a:t>
            </a: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）配置以上设置为开机自启</a:t>
            </a:r>
            <a:endParaRPr lang="zh-CN" altLang="en-US" sz="1600" b="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910" y="3159442"/>
            <a:ext cx="5080000" cy="3046095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&gt; /etc/usb-rndis.sh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'EOS'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#!/bin/sh</a:t>
            </a:r>
            <a:endParaRPr lang="en-US" altLang="zh-CN" sz="16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ifconfig usb0 192.168.137.2 netmask 255.255.255.0 up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route del default 2&gt;/dev/null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route add default gw 192.168.137.1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&gt; /etc/resolv.conf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'EODNS'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8.8.8.8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1.1.1.1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nameserver 223.5.5.5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EODNS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EOS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8735" y="3115945"/>
            <a:ext cx="438150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/etc/usb-rndis.sh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&gt; /etc/local.d/usb-rndis.start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'EOS'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#!/bin/sh</a:t>
            </a:r>
            <a:endParaRPr lang="en-US" altLang="zh-CN" sz="16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/etc/usb-rndis.sh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EOS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/etc/local.d/usb-rndis.start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rc-update add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local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default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RuyiSDK安装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官方发布的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ruyi-0.39.0.riscv64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预编译二进制无法直接运行，因为发布的二进制为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glibc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目标，而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Alpine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musl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glibc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和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musl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运行时不兼容。因此，采用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python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wheel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包。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同时，开发板上网络环境不稳定，采用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先在主机上安装依赖和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wheel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包，然后传到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开发板上安装。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549275" y="906145"/>
            <a:ext cx="108775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说明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PowerShell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预下载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APK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692785" y="906145"/>
            <a:ext cx="240855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安装运行时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依赖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850" y="2131060"/>
            <a:ext cx="1101725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=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$env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:USERPROFILE\alpine-apks\riscv64"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New-Item -ItemType Directory -Force -Path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| Out-Null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https://dl-cdn.alpinelinux.org/alpine/v3.22/main/riscv64/py3-cparser-2.22-r1.apk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\py3-cparser-2.22-r1.apk"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https://dl-cdn.alpinelinux.org/alpine/v3.22/main/riscv64/py3-cffi-1.17.1-r1.apk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\py3-cffi-1.17.1-r1.apk"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https://dl-cdn.alpinelinux.org/alpine/v3.22/community/riscv64/llhttp-9.2.1-r0.apk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\llhttp-9.2.1-r0.apk"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https://dl-cdn.alpinelinux.org/alpine/v3.22/community/riscv64/libssh2-1.11.1-r0.apk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\libssh2-1.11.1-r0.apk"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https://dl-cdn.alpinelinux.org/alpine/v3.22/community/riscv64/libgit2-1.9.1-r0.apk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\libgit2-1.9.1-r0.apk"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https://dl-cdn.alpinelinux.org/alpine/v3.22/community/riscv64/py3-cached-property-1.5.2-r5.apk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\py3-cached-property-1.5.2-r5.apk"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Invoke-WebRequest -Uri https://dl-cdn.alpinelinux.org/alpine/v3.22/community/riscv64/py3-pygit2-1.18.2-r0.apk -OutFile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$dst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\py3-pygit2-1.18.2-r0.apk"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PowerShell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上传到开发板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692785" y="906145"/>
            <a:ext cx="240855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安装运行时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依赖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910" y="215423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$IP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=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"192.168.137.2"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ssh root@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$IP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"mkdir -p /boot/apks"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scp -O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"$env:USERPROFILE\alpine-apks\riscv64\*.apk"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root@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$IP</a:t>
            </a:r>
            <a:r>
              <a:rPr lang="en-US" altLang="zh-CN" sz="160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:/boot/apks/</a:t>
            </a:r>
            <a:endParaRPr lang="en-US" altLang="zh-CN" sz="1600" i="0">
              <a:solidFill>
                <a:srgbClr val="4078F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开发板离线安装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240855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安装运行时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依赖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3910" y="2242820"/>
            <a:ext cx="764476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 add --allow-untrusted --no-network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/boot/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apks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/py3-cparser-2.22-r1.apk 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boot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/apks/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py3-cffi-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1.17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-r1.apk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 add --allow-untrusted --no-network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/boot/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apks/llhttp-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9.2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-r0.apk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 add --allow-untrusted --no-network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/boot/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apks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/libssh2-1.11.1-r0.apk 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boot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/apks/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libgit2-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1.9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-r0.apk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 add --allow-untrusted --no-network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/boot/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apks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/py3-cached-property-1.5.2-r5.apk 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boot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/apks/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py3-pygit2-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1.18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-r0.apk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侧准备离线轮子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1672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150" y="2352675"/>
            <a:ext cx="784542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mkdir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-p ~/ruyi-offline/pkgs &amp;&amp; 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~/ruyi-offline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python3 -m pip download -d pkgs --only-binary=:all: \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"ruyi==0.39.0"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\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rich tomlkit semver jinja2 fastjsonschema pyyaml arpy argcomplete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把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~/ruyi-offline/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传到开发板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1672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745" y="2275840"/>
            <a:ext cx="979106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$IP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=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"192.168.137.2"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ssh root@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$IP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"mkdir -p /boot/ruyi-offline/pkgs"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Get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ChildItem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\\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wsl$\Ubuntu\home\jenny</a:t>
            </a:r>
            <a:r>
              <a:rPr lang="en-US" altLang="zh-CN" sz="160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\r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uyi-offline\pkgs"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|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ForEach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Object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{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scp -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O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$_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FullName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"root@$IP:/boot/ruyi-offline/pkgs/"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3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3-d29h3jcup1d2ae82kkq0.png"/>
          <p:cNvPicPr>
            <a:picLocks noChangeAspect="1"/>
          </p:cNvPicPr>
          <p:nvPr/>
        </p:nvPicPr>
        <p:blipFill>
          <a:blip r:embed="rId1">
            <a:alphaModFix amt="17000"/>
          </a:blip>
          <a:stretch>
            <a:fillRect/>
          </a:stretch>
        </p:blipFill>
        <p:spPr>
          <a:xfrm rot="16200000">
            <a:off x="1887855" y="-1896110"/>
            <a:ext cx="1134110" cy="512064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4874CB"/>
          </a:solidFill>
        </p:spPr>
      </p:sp>
      <p:sp>
        <p:nvSpPr>
          <p:cNvPr id="6" name="Text 3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7" name="Image 1" descr="https://test-kimi-img.moonshot.cn/pub/slides/slides_tmpl/image/25-08-06-16:26:53-d29h3jcup1d2ae82kkqg.png"/>
          <p:cNvPicPr>
            <a:picLocks noChangeAspect="1"/>
          </p:cNvPicPr>
          <p:nvPr/>
        </p:nvPicPr>
        <p:blipFill>
          <a:blip r:embed="rId2"/>
          <a:srcRect t="88"/>
          <a:stretch>
            <a:fillRect/>
          </a:stretch>
        </p:blipFill>
        <p:spPr>
          <a:xfrm>
            <a:off x="6498590" y="635"/>
            <a:ext cx="7380605" cy="28575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-105410" y="2399665"/>
            <a:ext cx="2103120" cy="127762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-586740" y="3401695"/>
            <a:ext cx="3225800" cy="17373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测试环境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0210" y="531495"/>
            <a:ext cx="2174240" cy="9759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pic>
        <p:nvPicPr>
          <p:cNvPr id="11" name="Image 2" descr="https://test-kimi-img.moonshot.cn/pub/slides/slides_tmpl/image/25-08-06-16:26:53-d29h3jcup1d2ae82kk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5" y="908050"/>
            <a:ext cx="1902460" cy="461645"/>
          </a:xfrm>
          <a:prstGeom prst="rect">
            <a:avLst/>
          </a:prstGeom>
        </p:spPr>
      </p:pic>
      <p:pic>
        <p:nvPicPr>
          <p:cNvPr id="12" name="Image 3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876925"/>
            <a:ext cx="628015" cy="182880"/>
          </a:xfrm>
          <a:prstGeom prst="rect">
            <a:avLst/>
          </a:prstGeom>
        </p:spPr>
      </p:pic>
      <p:pic>
        <p:nvPicPr>
          <p:cNvPr id="13" name="Image 4" descr="https://test-kimi-img.moonshot.cn/pub/slides/slides_tmpl/image/25-08-06-16:26:53-d29h3jcup1d2ae82kkr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05" y="1318895"/>
            <a:ext cx="511810" cy="280670"/>
          </a:xfrm>
          <a:prstGeom prst="rect">
            <a:avLst/>
          </a:prstGeom>
        </p:spPr>
      </p:pic>
      <p:sp>
        <p:nvSpPr>
          <p:cNvPr id="14" name="Shape 7"/>
          <p:cNvSpPr/>
          <p:nvPr/>
        </p:nvSpPr>
        <p:spPr>
          <a:xfrm>
            <a:off x="-586740" y="5541645"/>
            <a:ext cx="2335530" cy="2335530"/>
          </a:xfrm>
          <a:prstGeom prst="ellipse">
            <a:avLst/>
          </a:prstGeom>
          <a:solidFill>
            <a:srgbClr val="3365D6">
              <a:alpha val="50196"/>
            </a:srgbClr>
          </a:solidFill>
        </p:spPr>
      </p:sp>
      <p:sp>
        <p:nvSpPr>
          <p:cNvPr id="15" name="Text 8"/>
          <p:cNvSpPr/>
          <p:nvPr/>
        </p:nvSpPr>
        <p:spPr>
          <a:xfrm>
            <a:off x="-586740" y="5541645"/>
            <a:ext cx="2335530" cy="23355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2155825" y="2399665"/>
            <a:ext cx="2103120" cy="127762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1748790" y="3401695"/>
            <a:ext cx="3225800" cy="17373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Alpine系统安装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4695825" y="2399665"/>
            <a:ext cx="2103120" cy="127762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9" name="Text 12"/>
          <p:cNvSpPr/>
          <p:nvPr/>
        </p:nvSpPr>
        <p:spPr>
          <a:xfrm>
            <a:off x="4152265" y="3401695"/>
            <a:ext cx="3464560" cy="17373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设置共享网络</a:t>
            </a:r>
            <a:endParaRPr lang="en-US" sz="1600" dirty="0"/>
          </a:p>
        </p:txBody>
      </p:sp>
      <p:pic>
        <p:nvPicPr>
          <p:cNvPr id="20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139055"/>
            <a:ext cx="628015" cy="182880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7004685" y="2399665"/>
            <a:ext cx="2103120" cy="127762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22" name="Text 12"/>
          <p:cNvSpPr/>
          <p:nvPr/>
        </p:nvSpPr>
        <p:spPr>
          <a:xfrm>
            <a:off x="6602095" y="3401695"/>
            <a:ext cx="3225800" cy="17373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RuyiSDK安装</a:t>
            </a:r>
            <a:endParaRPr lang="en-US" sz="1600" dirty="0"/>
          </a:p>
        </p:txBody>
      </p:sp>
      <p:sp>
        <p:nvSpPr>
          <p:cNvPr id="23" name="Text 11"/>
          <p:cNvSpPr/>
          <p:nvPr/>
        </p:nvSpPr>
        <p:spPr>
          <a:xfrm>
            <a:off x="9559925" y="2399665"/>
            <a:ext cx="2103120" cy="127762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24" name="Text 12"/>
          <p:cNvSpPr/>
          <p:nvPr/>
        </p:nvSpPr>
        <p:spPr>
          <a:xfrm>
            <a:off x="9091930" y="3401695"/>
            <a:ext cx="3225800" cy="17373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26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26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开发板离线安装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1672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745" y="2275840"/>
            <a:ext cx="979106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mkdir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-p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/boot/ruyi-site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pip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install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--no-index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--find-links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/boot/ruyi-offline/pkgs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--no-deps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\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--target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/boot/ruyi-site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\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ruyi==0.39.0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rich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tomlkit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semver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jinja2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fastjsonschema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pyyaml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arpy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argcomplete</a:t>
            </a: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\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--break-system-packages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创建启动器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Alpine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上把离线安装的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RuyiSDK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变成一个全局可用的命令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1672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725" y="2419985"/>
            <a:ext cx="7661275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&gt; /usr/local/bin/ruyi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'EOF'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#!/bin/sh</a:t>
            </a:r>
            <a:endParaRPr lang="en-US" altLang="zh-CN" sz="16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RUYI_FORCE_ALLOW_ROOT=1  </a:t>
            </a: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允许</a:t>
            </a: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root </a:t>
            </a:r>
            <a:r>
              <a:rPr lang="zh-CN" altLang="en-US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运行</a:t>
            </a:r>
            <a:endParaRPr lang="zh-CN" altLang="en-US" sz="16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CI=1                    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PYTHONPATH=/boot/ruyi-site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exec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python3 -m ruyi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$@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EOF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/usr/local/bin/ruyi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写入全局</a:t>
            </a:r>
            <a:r>
              <a:rPr lang="en-US" altLang="zh-CN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profile</a:t>
            </a:r>
            <a:r>
              <a:rPr lang="zh-CN" altLang="en-US" sz="16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，后续会话自动生效</a:t>
            </a:r>
            <a:endParaRPr lang="zh-CN" altLang="en-US" sz="16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&gt; /etc/profile.d/ruyi.sh &lt;&lt;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'EOF'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PYTHONPATH=/boot/ruyi-site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RUYI_FORCE_ALLOW_ROOT=1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export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CI=1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EOF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/etc/profile.d/ruyi.sh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1007110" y="1645920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验证安装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 version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5" name="Text 7"/>
          <p:cNvSpPr/>
          <p:nvPr>
            <p:custDataLst>
              <p:tags r:id="rId4"/>
            </p:custDataLst>
          </p:nvPr>
        </p:nvSpPr>
        <p:spPr>
          <a:xfrm>
            <a:off x="704850" y="906145"/>
            <a:ext cx="167259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10" y="2429510"/>
            <a:ext cx="10273030" cy="255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RuyiSDK使用</a:t>
            </a:r>
            <a:endParaRPr lang="en-US" sz="1600" dirty="0"/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692785" y="906145"/>
            <a:ext cx="300037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刷新本地软件包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缓存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7435" y="1580515"/>
            <a:ext cx="1067117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config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repo.remote https://mirror.iscas.ac.cn/git/ruyisdk/packages-index.git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update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35" y="2242820"/>
            <a:ext cx="7248525" cy="383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692785" y="906145"/>
            <a:ext cx="227393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阅读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新闻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Text 0"/>
          <p:cNvSpPr/>
          <p:nvPr>
            <p:custDataLst>
              <p:tags r:id="rId4"/>
            </p:custDataLst>
          </p:nvPr>
        </p:nvSpPr>
        <p:spPr>
          <a:xfrm>
            <a:off x="1112520" y="1588135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列出未读新闻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810" y="2031365"/>
            <a:ext cx="4904105" cy="32131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ruyi news list --</a:t>
            </a:r>
            <a:r>
              <a:rPr lang="en-US" altLang="zh-CN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2529840"/>
            <a:ext cx="8354695" cy="31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692785" y="906145"/>
            <a:ext cx="227393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阅读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新闻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Text 0"/>
          <p:cNvSpPr/>
          <p:nvPr>
            <p:custDataLst>
              <p:tags r:id="rId4"/>
            </p:custDataLst>
          </p:nvPr>
        </p:nvSpPr>
        <p:spPr>
          <a:xfrm>
            <a:off x="1112520" y="1588135"/>
            <a:ext cx="10814050" cy="443230"/>
          </a:xfrm>
          <a:prstGeom prst="rect">
            <a:avLst/>
          </a:prstGeom>
          <a:noFill/>
        </p:spPr>
        <p:txBody>
          <a:bodyPr wrap="square" lIns="0" tIns="0" rIns="0" bIns="46990" rtlCol="0" anchor="t"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阅读未读新闻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7585" y="211169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news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read</a:t>
            </a:r>
            <a:endParaRPr lang="en-US" altLang="zh-CN" sz="1600" i="0">
              <a:solidFill>
                <a:srgbClr val="C18401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2529840"/>
            <a:ext cx="6504940" cy="349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692785" y="906145"/>
            <a:ext cx="227393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列出软件包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2520" y="15948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list --name-contains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''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" y="2168525"/>
            <a:ext cx="8477250" cy="356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884555" y="901065"/>
            <a:ext cx="645541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使用厂商发布的二进制工具链构建并运行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673544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在WSL 下编译 CoreMark，并传到 Milk-V Duo 256M 运行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3160" y="2092325"/>
            <a:ext cx="9530080" cy="27635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在主机交叉编译，而不是直接在开发板上编译的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原因：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）存储限制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indent="0">
              <a:buNone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嵌入式开发板（如 Milk-V Duo 256M）内存很小，编译器和构建过程需要大量内存和临时文件，直接在板子上编译内存空间不够。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indent="0">
              <a:buNone/>
            </a:pP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indent="0">
              <a:buNone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）算力有限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indent="0">
              <a:buNone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Duo 的 CPU 主频和核心数远低于 PC，在 PC 上几秒钟完成的编译，可能在板子上要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运行几十分钟，严重影响效率。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153160" y="4930140"/>
            <a:ext cx="9529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因此，在主机（x86_64,WSL）里装 交叉编译工具链（如 riscv64-unknown-linux-musl-gcc），直接生成能在 Duo 上运行的 RISC-V 程序。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884555" y="901065"/>
            <a:ext cx="645541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使用厂商发布的二进制工具链构建并运行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673544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下编译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3160" y="209232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上安装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工具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153160" y="2460625"/>
            <a:ext cx="985456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wget https://mirror.iscas.ac.cn/ruyisdk/ruyi/tags/0.39.0/ruyi-0.39.0.amd64 -O ruyi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ruyi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mv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ruyi /usr/local/bin/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version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160" y="353663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创建虚拟环境并激活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105" y="4087495"/>
            <a:ext cx="1001776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install gnu-milkv-milkv-duo-musl-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bin</a:t>
            </a:r>
            <a:endParaRPr lang="en-US" altLang="zh-CN" sz="1600" i="0">
              <a:solidFill>
                <a:srgbClr val="C184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venv -t gnu-milkv-milkv-duo-musl-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bin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generic milkv-venv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source ./milkv-venv/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bin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/ruyi-activate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测试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884555" y="901065"/>
            <a:ext cx="645541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使用厂商发布的二进制工具链构建并运行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673544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下编译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05" y="209232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获取源码并解包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160" y="3536950"/>
            <a:ext cx="826706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指定交叉工具链（编辑构建脚本）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使用的工具链为</a:t>
            </a:r>
            <a:r>
              <a:rPr lang="en-US" altLang="zh-CN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gnu-milkv-milkv-duo-musl-bin</a:t>
            </a:r>
            <a:endParaRPr lang="en-US" altLang="zh-CN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6830" y="25250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mkdir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coremark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coremark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extract coremark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1105" y="4396740"/>
            <a:ext cx="954405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sed -i </a:t>
            </a:r>
            <a:r>
              <a:rPr lang="en-US" altLang="zh-CN" sz="16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's/\bgcc\b/riscv64-unknown-linux-musl-gcc/g'</a:t>
            </a: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linux64/core_portme.mak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884555" y="901065"/>
            <a:ext cx="645541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使用厂商发布的二进制工具链构建并运行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673544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下编译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05" y="209232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构建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CoreMark</a:t>
            </a:r>
            <a:endParaRPr lang="en-US" altLang="zh-CN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1105" y="3173730"/>
            <a:ext cx="82670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验证产物架构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7305" y="2648585"/>
            <a:ext cx="96735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make PORT_DIR=linux64 LFLAGS_END=-march=rv64gcv0p7xthead </a:t>
            </a:r>
            <a:r>
              <a:rPr lang="en-US" altLang="zh-CN" sz="16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link</a:t>
            </a:r>
            <a:endParaRPr lang="en-US" altLang="zh-CN" sz="1600" i="0">
              <a:solidFill>
                <a:srgbClr val="C1840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7305" y="36718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file coremark.exe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4255135"/>
            <a:ext cx="9793605" cy="8680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97305" y="527526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退出虚拟环境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48740" y="57083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ruyi-deactivate</a:t>
            </a:r>
            <a:endParaRPr lang="en-US" altLang="zh-CN" sz="16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1"/>
            </p:custDataLst>
          </p:nvPr>
        </p:nvSpPr>
        <p:spPr>
          <a:xfrm>
            <a:off x="884555" y="901065"/>
            <a:ext cx="6455410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使用厂商发布的二进制工具链构建并运行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coremark</a:t>
            </a:r>
            <a:endParaRPr lang="en-US" altLang="zh-CN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673544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下从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拷贝到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Windows</a:t>
            </a:r>
            <a:endParaRPr lang="en-US" altLang="zh-CN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1105" y="2151380"/>
            <a:ext cx="10149840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Copy</a:t>
            </a:r>
            <a:r>
              <a:rPr lang="en-US" altLang="zh-CN" sz="12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-Item </a:t>
            </a:r>
            <a:r>
              <a:rPr lang="en-US" altLang="zh-CN" sz="12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"\\wsl.localhost\Ubuntu-22.04\home\jenny\coremark\coremark.exe"</a:t>
            </a:r>
            <a:r>
              <a:rPr lang="en-US" altLang="zh-CN" sz="12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2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"C:\Users\legion\coremark.exe"</a:t>
            </a:r>
            <a:r>
              <a:rPr lang="en-US" altLang="zh-CN" sz="12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-Force</a:t>
            </a:r>
            <a:endParaRPr lang="en-US" altLang="zh-CN" sz="12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3160" y="248570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lvl="1" indent="0" algn="just" defTabSz="266700">
              <a:spcBef>
                <a:spcPct val="0"/>
              </a:spcBef>
              <a:spcAft>
                <a:spcPct val="0"/>
              </a:spcAft>
              <a:buFont typeface="Times New Roman" panose="02020603050405020304"/>
              <a:buNone/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通过PowerShell 传输到 Duo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3160" y="2913380"/>
            <a:ext cx="733107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$DuoIP = "192.168.137.2"</a:t>
            </a:r>
            <a:endParaRPr lang="en-US" altLang="zh-CN" sz="12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scp "C:\Users\legion\coremark.exe" "root@${DuoIP}:/root/"</a:t>
            </a:r>
            <a:endParaRPr lang="en-US" altLang="zh-CN" sz="16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1105" y="337851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lvl="1" indent="0" algn="just" defTabSz="266700">
              <a:spcBef>
                <a:spcPct val="0"/>
              </a:spcBef>
              <a:spcAft>
                <a:spcPct val="0"/>
              </a:spcAft>
              <a:buFont typeface="Times New Roman" panose="02020603050405020304"/>
              <a:buNone/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在Duo 上运行 CoreMark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1105" y="3814127"/>
            <a:ext cx="5080000" cy="553085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0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/root</a:t>
            </a:r>
            <a:endParaRPr lang="en-US" altLang="zh-CN" sz="10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0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coremark.exe</a:t>
            </a:r>
            <a:endParaRPr lang="en-US" altLang="zh-CN" sz="10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./coremark.exe</a:t>
            </a:r>
            <a:endParaRPr lang="en-US" altLang="zh-CN" sz="100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43" y="2748915"/>
            <a:ext cx="5267325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1085215" y="4546600"/>
            <a:ext cx="4715510" cy="15684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CoreMark </a:t>
            </a:r>
            <a:r>
              <a:rPr lang="zh-CN" altLang="en-US" sz="1600"/>
              <a:t>是由 </a:t>
            </a:r>
            <a:r>
              <a:rPr lang="en-US" altLang="zh-CN" sz="1600"/>
              <a:t>EEMBC</a:t>
            </a:r>
            <a:r>
              <a:rPr lang="zh-CN" altLang="en-US" sz="1600"/>
              <a:t>（嵌入式微处理器基准联盟） 发布的一个开源、轻量级的嵌入式处理器性能基准测试程序。它通过链表处理、矩阵运算、状态机模拟和 </a:t>
            </a:r>
            <a:r>
              <a:rPr lang="en-US" altLang="zh-CN" sz="1600"/>
              <a:t>CRC </a:t>
            </a:r>
            <a:r>
              <a:rPr lang="zh-CN" altLang="en-US" sz="1600"/>
              <a:t>校验四类典型任务来衡量 </a:t>
            </a:r>
            <a:r>
              <a:rPr lang="en-US" altLang="zh-CN" sz="1600"/>
              <a:t>CPU </a:t>
            </a:r>
            <a:r>
              <a:rPr lang="zh-CN" altLang="en-US" sz="1600"/>
              <a:t>内核的运算能力，运行结果以 </a:t>
            </a:r>
            <a:r>
              <a:rPr lang="en-US" altLang="zh-CN" sz="1600"/>
              <a:t>CoreMark </a:t>
            </a:r>
            <a:r>
              <a:rPr lang="zh-CN" altLang="en-US" sz="1600"/>
              <a:t>分数 表示，常用于不同架构或频率的处理器之间的性能对比。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1585595"/>
            <a:ext cx="1030541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目标：在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VMware Ubuntu 22.04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虚拟机中，使用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RuyiSDK + gnu-milkv-milkv-duo-musl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工具链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+ RuyiSDK IDE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，完成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Milkv Duo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程序的编译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上传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运行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gdbserver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远程调试的全链路。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3160" y="2727960"/>
            <a:ext cx="1030541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说明：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WSL2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默认使用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NAT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网络，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Linux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子系统和宿主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Windows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不在同一网段，外部设备（如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Milkv Duo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的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192.168.137.2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地址）只能被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Windows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直接访问，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WSL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内部没有路由能直连，所以在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WSL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里执行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ssh root@192.168.137.2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会超时。要解决这个问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题需要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Windows 11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的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mirrored networking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功能，但在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Windows 10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上不可用。因此，改用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VMware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桥接网络，让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Ubuntu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虚拟机与开发板处于同一局域网，实现稳定互通。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VM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内系统更新与常用工具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2832100"/>
            <a:ext cx="82670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</a:t>
            </a:r>
            <a:r>
              <a:rPr lang="en-US" altLang="zh-CN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</a:t>
            </a:r>
            <a:endParaRPr lang="en-US" altLang="zh-CN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966595"/>
            <a:ext cx="923290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apt update &amp;&amp; 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apt upgrade -y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apt install -y build-essential git curl wget unzip zstd tar ssh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075" y="3200400"/>
            <a:ext cx="974026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wget https://mirror.iscas.ac.cn/ruyisdk/ruyi/tags/0.39.0/ruyi-0.39.0.amd64 -O ruyi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+x ruyi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mv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ruyi /usr/local/bin/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version    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75" y="451834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创建并使用 Ruyi 虚拟环境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5880" y="4949190"/>
            <a:ext cx="964946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venv -t gnu-milkv-milkv-duo-musl-bin milkv-duo ~/venv-milkvduo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source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~/venv-milkvduo/bin/ruyi-activate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安装并启动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RuyiSDK IDE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（下载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ruyisdk-0.0.3-linux.gtk.x86_64.tar.gz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到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~/Downloads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2755900"/>
            <a:ext cx="82670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获取</a:t>
            </a:r>
            <a:r>
              <a:rPr lang="en-US" altLang="zh-CN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hello-world</a:t>
            </a: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1932940"/>
            <a:ext cx="944372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tar -xvzf ~/Downloads/ruyisdk-0.0.3-linux.gtk.x86_64.tar.gz -C /opt/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/opt/ruyisdk &amp;&amp; ./ruyisdk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075" y="31524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ruyi extract milkv-duo-examples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IDE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中导入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hello-world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工程并绑定工具链</a:t>
            </a:r>
            <a:endParaRPr lang="zh-CN" altLang="en-US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966595"/>
            <a:ext cx="82670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导入</a:t>
            </a:r>
            <a:r>
              <a:rPr lang="en-US" altLang="zh-CN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hello-world</a:t>
            </a: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30" y="1447800"/>
            <a:ext cx="5973445" cy="4756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3015" y="2807970"/>
            <a:ext cx="432117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File → New → Project → C/C++ → Makefile Project with Existing Code → Next → 选源码目录 → Toolchain for Indexer Settings 选 RISC-V Cross GCC → Finish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IDE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中导入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hello-world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工程并绑定工具链</a:t>
            </a:r>
            <a:endParaRPr lang="zh-CN" altLang="en-US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966595"/>
            <a:ext cx="225488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设置工具链</a:t>
            </a: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路径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2447290"/>
            <a:ext cx="7677150" cy="364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01645" y="1966595"/>
            <a:ext cx="901827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Properties → RISC-V Toolchains Paths → Toolchain folder →选择工具链的 bin/ 目录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IDE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中导入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hello-world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工程并绑定工具链</a:t>
            </a:r>
            <a:endParaRPr lang="zh-CN" altLang="en-US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966595"/>
            <a:ext cx="225488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设置工具链</a:t>
            </a:r>
            <a:r>
              <a:rPr lang="zh-CN" altLang="en-US" sz="1800" b="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路径</a:t>
            </a:r>
            <a:endParaRPr lang="zh-CN" altLang="en-US" sz="1800" b="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1645" y="1966595"/>
            <a:ext cx="901827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Properties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C/C++ Build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Settings </a:t>
            </a:r>
            <a:r>
              <a:rPr lang="en-US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→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Prefix:riscv64-unknown-linux-musl-</a:t>
            </a:r>
            <a:endParaRPr lang="en-US" altLang="zh-CN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15" y="2388870"/>
            <a:ext cx="538861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准备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Makefile</a:t>
            </a:r>
            <a:endParaRPr lang="en-US" altLang="zh-CN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923415"/>
            <a:ext cx="10434320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=================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基本信息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=================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TARGET := helloworld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工具链前缀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TOOLCHAIN_PREFIX := /home/jenny/.local/share/ruyi/binaries/x86_64/gnu-milkv-milkv-duo-musl-bin-0.20240731.0+git.67688c7335e7/bin/riscv64-unknown-linux-musl-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设备信息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DUO_IP   := 192.168.137.2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DUO_USER := root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DUO_DIR  := /root/target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=================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编译参数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=================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CFLAGS  := -mcpu=c906fdv -march=rv64imafdcv0p7xthead -mabi=lp64d -mcmodel=medany -g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LDFLAGS :=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=================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派生变量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=================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CC    :=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$(TOOLCHAIN_PREFIX)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gcc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SRC   :=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wildcard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 *.c)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OBJS  :=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patsubst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 %.c,%.o,$(SRC))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DUO_BIN :=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$(DUO_DIR)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测试环境与硬件清单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810260" y="1166495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3869A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系统版本</a:t>
            </a:r>
            <a:r>
              <a:rPr lang="en-US" sz="2000" b="1" dirty="0">
                <a:solidFill>
                  <a:srgbClr val="3869A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环境信息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10260" y="1588135"/>
            <a:ext cx="6038850" cy="136715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内核版本：5.10.4-tag-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Alpine发行版版本：3.19_alpha20230901 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架构：riscv64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系统标识：Alpine Linux edge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10260" y="3810000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869A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硬件清单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10260" y="4236720"/>
            <a:ext cx="5130165" cy="143891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一个Milk-V Duo 256M开发板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一根USB Type-C数据线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一张microSD 卡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一个microSD 读卡器</a:t>
            </a:r>
            <a:endParaRPr lang="en-US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8" name="Image 1" descr="https://test-kimi-img.moonshot.cn/pub/slides/slides_tmpl/image/25-08-06-16:26:54-d29h3jkup1d2ae82kl5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347470"/>
            <a:ext cx="280670" cy="1913890"/>
          </a:xfrm>
          <a:prstGeom prst="rect">
            <a:avLst/>
          </a:prstGeom>
        </p:spPr>
      </p:pic>
      <p:pic>
        <p:nvPicPr>
          <p:cNvPr id="9" name="Image 2" descr="https://test-kimi-img.moonshot.cn/pub/slides/slides_tmpl/image/25-08-06-16:26:54-d29h3jkup1d2ae82kl5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989070"/>
            <a:ext cx="280670" cy="1931035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95" y="2974975"/>
            <a:ext cx="796544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准备</a:t>
            </a:r>
            <a:r>
              <a:rPr lang="en-US" altLang="zh-CN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Makefile</a:t>
            </a:r>
            <a:endParaRPr lang="en-US" altLang="zh-CN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5870" y="1933575"/>
            <a:ext cx="887857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=================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规则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=================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.PHONY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: all clean upload deploy run-remote mkduodir</a:t>
            </a:r>
            <a:endParaRPr lang="en-US" altLang="zh-CN" sz="1600" b="0" i="0">
              <a:solidFill>
                <a:srgbClr val="4078F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all: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$(OBJS)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$(CC)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$(CFLAGS)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-o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$@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$(OBJS)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$(LDFLAGS)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%.o: %.c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$(CC)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$(CFLAGS)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-c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$&lt;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-o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$@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clean: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rm -f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$(OBJS)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mkduodir: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ssh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$(DUO_USER)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@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$(DUO_IP)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"mkdir -p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$(DUO_DIR)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upload: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 mkduodir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scp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$(TARGET)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$(DUO_USER)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@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$(DUO_IP)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$(DUO_BIN)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run-remote: upload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ssh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$(DUO_USER)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@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$(DUO_IP)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$(DUO_BIN)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deploy: all upload</a:t>
            </a:r>
            <a:endParaRPr lang="en-US" altLang="zh-CN" sz="16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075" y="1575435"/>
            <a:ext cx="953008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构建、上传与</a:t>
            </a:r>
            <a:r>
              <a:rPr lang="zh-CN" altLang="en-US" sz="1800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运行</a:t>
            </a:r>
            <a:endParaRPr lang="zh-CN" altLang="en-US" sz="1800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05" y="207168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在工程目录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make     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仅编译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make upload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上传到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/root/target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make run-remote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在板端直接运行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3276600"/>
            <a:ext cx="8322310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4620" y="1713230"/>
            <a:ext cx="1030541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在开发板安装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gdbserver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5" y="4222750"/>
            <a:ext cx="8771255" cy="1813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0005" y="3550285"/>
            <a:ext cx="882332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scp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C: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\Users\legion\Downloads\gdbserver root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@192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168.137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:/usr/bin/</a:t>
            </a:r>
            <a:endParaRPr lang="en-US" altLang="zh-CN" sz="1600" b="0" i="0">
              <a:solidFill>
                <a:srgbClr val="4078F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ssh root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@192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168.137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"chmod +x /usr/bin/gdbserver &amp;&amp; which gdbserver"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4620" y="2092325"/>
            <a:ext cx="1030541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windows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主机下载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gdbserver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可执行程序：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https://github.com/milkv-duo/duo-buildroot-sdk/blob/develop/ramdisk/rootfs/public/gdbserver/riscv_musl/usr/bin/gdbserver</a:t>
            </a:r>
            <a:endParaRPr lang="en-US" altLang="zh-CN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0005" y="2967990"/>
            <a:ext cx="1030541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PowerShell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直接传到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Duo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终端方式远程调试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11" name="Text 7"/>
          <p:cNvSpPr/>
          <p:nvPr>
            <p:custDataLst>
              <p:tags r:id="rId4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3477260"/>
            <a:ext cx="6820535" cy="2076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终端方式远程调试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713230"/>
            <a:ext cx="1030541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端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4620" y="226536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ssh root@192.168.137.2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/root/target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gdbserver :2345 ./sumdemo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终端方式远程调试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4620" y="1713230"/>
            <a:ext cx="1030541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主机（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VMWare Ubuntu22.04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）端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9235" y="2221865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source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~/venv-milkvduo/bin/ruyi-activate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cd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~/sumdemo   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riscv64-unknown-linux-musl-gdb ./sumdemo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(gdb) target remote 192.168.137.2:2345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(gdb) </a:t>
            </a: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break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sumdemo.c:6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(gdb) c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(gdb) p result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(gdb) bt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65" y="1997075"/>
            <a:ext cx="5770245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补充说明：网络配置（</a:t>
            </a:r>
            <a:r>
              <a:rPr lang="en-US" altLang="zh-CN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USB RNDIS </a:t>
            </a: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网卡持久化）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882775"/>
            <a:ext cx="928624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Ubuntu 22.04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默认使用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Netplan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管理网络。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Duo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的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USB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网卡每次插拔时设备名可能不同（如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enxca6a37d83153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、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enx1e977ef562f9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等），因此需要进行灵活配置，保证虚拟机既能上网又能与开发板通信。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9410" y="2722880"/>
            <a:ext cx="5080000" cy="329184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network: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version: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2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renderer: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networkd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ethernets: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外部网络接口（走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DHCP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上网）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ens33: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dhcp4: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true</a:t>
            </a:r>
            <a:endParaRPr lang="en-US" altLang="zh-CN" sz="1600" b="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optional: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true</a:t>
            </a:r>
            <a:endParaRPr lang="en-US" altLang="zh-CN" sz="1600" b="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Duo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的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USB RNDIS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网卡（静态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IP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）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enxca6a37d83153: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dhcp4: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no</a:t>
            </a:r>
            <a:endParaRPr lang="en-US" altLang="zh-CN" sz="1600" b="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addresses: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192.168.137.100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/24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0965" y="2722880"/>
            <a:ext cx="5080000" cy="175323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ens33：配置为 dhcp4: true，开机时自动获取外部网络 IP，保证 Ubuntu 能正常上网。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enxca6a37d83153：配置为固定 IP 192.168.137.100/24，与 Duo 的 192.168.137.2 同网段，用于和开发板互联。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补充说明：网络配置（</a:t>
            </a:r>
            <a:r>
              <a:rPr lang="en-US" altLang="zh-CN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USB RNDIS </a:t>
            </a: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网卡持久化）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6380" y="196627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/etc/netplan/99-duo.yaml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示例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补充说明：网络配置（</a:t>
            </a:r>
            <a:r>
              <a:rPr lang="en-US" altLang="zh-CN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USB RNDIS </a:t>
            </a: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网卡持久化）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6380" y="1966595"/>
            <a:ext cx="839724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自动化修复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脚本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为避免每次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USB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网卡名变化导致配置失效，编写了脚本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/usr/local/bin/fix-duo-net.sh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自动检测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enx...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网卡并更新</a:t>
            </a:r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Netplan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8140" y="2962275"/>
            <a:ext cx="10897235" cy="3169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#!/bin/bash</a:t>
            </a:r>
            <a:endParaRPr lang="en-US" altLang="zh-CN" sz="1000" b="0" i="0">
              <a:solidFill>
                <a:srgbClr val="4078F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CONFIG_FILE=</a:t>
            </a:r>
            <a:r>
              <a:rPr lang="en-US" altLang="zh-CN" sz="10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"/etc/netplan/99-duo.yaml"</a:t>
            </a:r>
            <a:endParaRPr lang="en-US" altLang="zh-CN" sz="10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STATIC_IP=</a:t>
            </a:r>
            <a:r>
              <a:rPr lang="en-US" altLang="zh-CN" sz="10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"192.168.137.100/24"</a:t>
            </a:r>
            <a:endParaRPr lang="en-US" altLang="zh-CN" sz="10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DUO_IFACE=$(ip -o </a:t>
            </a: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link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show | awk -F</a:t>
            </a:r>
            <a:r>
              <a:rPr lang="en-US" altLang="zh-CN" sz="10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': '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0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'{print $2}'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| grep ^enx | </a:t>
            </a: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head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-n1)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&lt;&lt;</a:t>
            </a:r>
            <a:r>
              <a:rPr lang="en-US" altLang="zh-CN" sz="10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EOF | tee $CONFIG_FILE</a:t>
            </a:r>
            <a:endParaRPr lang="en-US" altLang="zh-CN" sz="10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network: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version: 2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renderer: networkd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ethernets: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ens33: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dhcp4: true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optional: true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$DUO_IFACE: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dhcp4: no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addresses: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  - $STATIC_IP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EOF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chmod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644 </a:t>
            </a:r>
            <a:r>
              <a:rPr lang="en-US" altLang="zh-CN" sz="10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$CONFIG_FILE</a:t>
            </a:r>
            <a:endParaRPr lang="en-US" altLang="zh-CN" sz="10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netplan apply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ip </a:t>
            </a: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link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0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0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$DUO_IFACE</a:t>
            </a:r>
            <a:r>
              <a:rPr lang="en-US" altLang="zh-CN" sz="10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up</a:t>
            </a:r>
            <a:endParaRPr lang="en-US" altLang="zh-CN" sz="10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补充说明：网络配置（</a:t>
            </a:r>
            <a:r>
              <a:rPr lang="en-US" altLang="zh-CN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USB RNDIS </a:t>
            </a: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网卡持久化）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6380" y="1966595"/>
            <a:ext cx="839724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systemd </a:t>
            </a:r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服务实现开机自动修复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1625" y="2334895"/>
            <a:ext cx="7120255" cy="21228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/etc/systemd/system/fix-duo-net.service</a:t>
            </a:r>
            <a:endParaRPr lang="en-US" altLang="zh-CN" sz="12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[Unit]</a:t>
            </a:r>
            <a:endParaRPr lang="en-US" altLang="zh-CN" sz="12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Description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=Auto configure Milkv Duo USB RNDIS interface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After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=network-pre.target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Wants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=network-pre.target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[Service]</a:t>
            </a:r>
            <a:endParaRPr lang="en-US" altLang="zh-CN" sz="12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Type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200" b="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eshot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ExecStart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=/usr/local/bin/fix-duo-net.sh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RemainAfterExit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200" b="0" i="0">
                <a:solidFill>
                  <a:srgbClr val="0184BB"/>
                </a:solidFill>
                <a:latin typeface="Consolas" panose="020B0609020204030204"/>
                <a:ea typeface="Consolas" panose="020B0609020204030204"/>
              </a:rPr>
              <a:t>yes</a:t>
            </a:r>
            <a:endParaRPr lang="en-US" altLang="zh-CN" sz="1200" b="0" i="0">
              <a:solidFill>
                <a:srgbClr val="0184BB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[Install]</a:t>
            </a:r>
            <a:endParaRPr lang="en-US" altLang="zh-CN" sz="1200" b="0" i="0">
              <a:solidFill>
                <a:srgbClr val="E45649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WantedBy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=multi-user.target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1625" y="452342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启用：</a:t>
            </a:r>
            <a:endParaRPr lang="en-US" altLang="zh-CN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6875" y="4910137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systemctl daemon-reload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sudo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systemctl </a:t>
            </a:r>
            <a:r>
              <a:rPr lang="en-US" altLang="zh-CN" sz="12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enable</a:t>
            </a:r>
            <a:r>
              <a:rPr lang="en-US" altLang="zh-CN" sz="12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fix-duo-net.service</a:t>
            </a:r>
            <a:endParaRPr lang="en-US" altLang="zh-CN" sz="12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6"/>
          <p:cNvSpPr/>
          <p:nvPr/>
        </p:nvSpPr>
        <p:spPr>
          <a:xfrm>
            <a:off x="704850" y="44450"/>
            <a:ext cx="1075436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</a:t>
            </a:r>
            <a:r>
              <a:rPr lang="zh-CN" alt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endParaRPr lang="zh-CN" altLang="en-US" sz="32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2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4" name="Text 7"/>
          <p:cNvSpPr/>
          <p:nvPr>
            <p:custDataLst>
              <p:tags r:id="rId3"/>
            </p:custDataLst>
          </p:nvPr>
        </p:nvSpPr>
        <p:spPr>
          <a:xfrm>
            <a:off x="884555" y="901065"/>
            <a:ext cx="9023985" cy="7924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Milkv Duo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交叉开发：从虚拟机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环境配置到编译、上传、运行与远程调试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620" y="137604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just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补充说明：</a:t>
            </a:r>
            <a:r>
              <a:rPr lang="en-US" altLang="zh-CN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SSH</a:t>
            </a:r>
            <a:r>
              <a:rPr lang="zh-CN" altLang="en-US" b="1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免密配置</a:t>
            </a:r>
            <a:endParaRPr lang="zh-CN" altLang="en-US" b="1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620" y="2069465"/>
            <a:ext cx="696912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ssh-keygen -t rsa -b 4096 -f ~/.ssh/milkvduo -N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cat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~/.ssh/milkvduo.pub | ssh root@192.168.137.2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'mkdir -p ~/.ssh &amp;&amp; cat &gt;&gt; ~/.ssh/authorized_keys'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100" y="3086100"/>
            <a:ext cx="847344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这样 make upload、make run-remote 就不需要每次输入密码</a:t>
            </a:r>
            <a:endParaRPr lang="zh-CN" altLang="en-US" sz="1800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Alpine系统安装</a:t>
            </a:r>
            <a:endParaRPr lang="en-US" sz="1600" dirty="0"/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6-d29h3k4up1d2ae82km3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939800"/>
            <a:ext cx="7175500" cy="4978400"/>
          </a:xfrm>
          <a:prstGeom prst="rect">
            <a:avLst/>
          </a:prstGeom>
        </p:spPr>
      </p:pic>
      <p:pic>
        <p:nvPicPr>
          <p:cNvPr id="3" name="Image 1" descr="https://test-kimi-img.moonshot.cn/pub/slides/slides_tmpl/image/25-08-06-16:26:56-d29h3k4up1d2ae82km4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3017520"/>
            <a:ext cx="4368800" cy="3149600"/>
          </a:xfrm>
          <a:prstGeom prst="rect">
            <a:avLst/>
          </a:prstGeom>
        </p:spPr>
      </p:pic>
      <p:pic>
        <p:nvPicPr>
          <p:cNvPr id="4" name="Image 2" descr="https://test-kimi-img.moonshot.cn/pub/slides/slides_tmpl/image/25-08-06-16:26:56-d29h3k4up1d2ae82km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80" y="4909820"/>
            <a:ext cx="2449830" cy="426720"/>
          </a:xfrm>
          <a:prstGeom prst="rect">
            <a:avLst/>
          </a:prstGeom>
        </p:spPr>
      </p:pic>
      <p:pic>
        <p:nvPicPr>
          <p:cNvPr id="5" name="Image 3" descr="https://test-kimi-img.moonshot.cn/pub/slides/slides_tmpl/image/25-08-06-16:26:56-d29h3k4up1d2ae82km6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20000">
            <a:off x="10471785" y="-925195"/>
            <a:ext cx="2444750" cy="2444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78840" y="1196975"/>
            <a:ext cx="10705465" cy="6597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2025.08.27</a:t>
            </a:r>
            <a:endParaRPr lang="en-US" sz="1600" dirty="0"/>
          </a:p>
        </p:txBody>
      </p:sp>
      <p:sp>
        <p:nvSpPr>
          <p:cNvPr id="7" name="Shape 1"/>
          <p:cNvSpPr/>
          <p:nvPr/>
        </p:nvSpPr>
        <p:spPr>
          <a:xfrm flipH="1">
            <a:off x="4814570" y="3940175"/>
            <a:ext cx="6555740" cy="0"/>
          </a:xfrm>
          <a:prstGeom prst="line">
            <a:avLst/>
          </a:prstGeom>
          <a:noFill/>
          <a:ln w="38100">
            <a:solidFill>
              <a:srgbClr val="FAFAFA"/>
            </a:solidFill>
            <a:prstDash val="solid"/>
            <a:headEnd type="none"/>
            <a:tailEnd type="none"/>
          </a:ln>
        </p:spPr>
      </p:sp>
      <p:sp>
        <p:nvSpPr>
          <p:cNvPr id="8" name="Text 2"/>
          <p:cNvSpPr/>
          <p:nvPr/>
        </p:nvSpPr>
        <p:spPr>
          <a:xfrm>
            <a:off x="9065260" y="4906645"/>
            <a:ext cx="215392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Text 3"/>
          <p:cNvSpPr/>
          <p:nvPr/>
        </p:nvSpPr>
        <p:spPr>
          <a:xfrm>
            <a:off x="4965065" y="1872615"/>
            <a:ext cx="6619240" cy="232600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8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THANKS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5207000" y="4115435"/>
            <a:ext cx="619125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 you for watching!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82550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从https://drive.google.com/file/d/1zhhB6AdgvjjuzBWjY6TchdX5b0uNWzP-/view下载milkv-duo-256m-alpinelinux-cwt-2023-10-28.img.zip，在windows电脑中右键解压得到.img文件。</a:t>
            </a:r>
            <a:endParaRPr 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Text 1"/>
          <p:cNvSpPr/>
          <p:nvPr>
            <p:custDataLst>
              <p:tags r:id="rId2"/>
            </p:custDataLst>
          </p:nvPr>
        </p:nvSpPr>
        <p:spPr>
          <a:xfrm>
            <a:off x="803910" y="3185795"/>
            <a:ext cx="10885805" cy="84328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）安装并打开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balenaEtcher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软件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）点击从文件烧录，选择刚解压的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.img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镜像文件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）在选择目标磁盘处选择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microSD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卡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）点击现在烧录，完成后安全弹出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microSD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卡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111631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Alpine系统安装步骤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3"/>
            </p:custDataLst>
          </p:nvPr>
        </p:nvSpPr>
        <p:spPr>
          <a:xfrm>
            <a:off x="704850" y="906145"/>
            <a:ext cx="2508885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下载与解压镜像</a:t>
            </a:r>
            <a:endParaRPr lang="en-US" sz="1600" dirty="0"/>
          </a:p>
        </p:txBody>
      </p:sp>
      <p:sp>
        <p:nvSpPr>
          <p:cNvPr id="12" name="Text 8"/>
          <p:cNvSpPr/>
          <p:nvPr>
            <p:custDataLst>
              <p:tags r:id="rId4"/>
            </p:custDataLst>
          </p:nvPr>
        </p:nvSpPr>
        <p:spPr>
          <a:xfrm>
            <a:off x="450215" y="2672715"/>
            <a:ext cx="2234565" cy="57975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程序烧录</a:t>
            </a:r>
            <a:endParaRPr lang="en-US" sz="1600" dirty="0"/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6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82550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）连接设备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USB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数据线一端插入电脑，另一端连接到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Milk-V Duo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开发板。然后，打开电脑端的设备管理器。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）识别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设备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设备管理器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其他设备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栏目中，可以看到一个带有感叹号的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设备。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）更新驱动程序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右键点击该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RNDIS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设备，选择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更新驱动程序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。在弹出的窗口中，选择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浏览我的电脑以查找驱动程序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。继续选择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让我从计算机上的可用驱动程序列表中选取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。向下滚动列表，选择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网络适配器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）选择驱动型号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厂商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一栏选择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“Microsoft”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，在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型号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一栏选择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NDIS 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兼容设备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当系统弹出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更新驱动程序警告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提示时，点击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“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是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”</a:t>
            </a: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继续。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111631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Alpine系统安装步骤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704850" y="906145"/>
            <a:ext cx="3036570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3.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更新RNDIS驱动程序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custDataLst>
              <p:tags r:id="rId1"/>
            </p:custDataLst>
          </p:nvPr>
        </p:nvSpPr>
        <p:spPr>
          <a:xfrm>
            <a:off x="803910" y="1645920"/>
            <a:ext cx="10814050" cy="825500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Host Name:192.168.42.1</a:t>
            </a:r>
            <a:r>
              <a:rPr lang="en-US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 </a:t>
            </a: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Port:22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login as:root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password:milkv</a:t>
            </a:r>
            <a:endParaRPr lang="en-US" altLang="zh-CN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输入后可以远程进入操作系统</a:t>
            </a:r>
            <a:endParaRPr lang="zh-CN" altLang="en-US" dirty="0">
              <a:solidFill>
                <a:srgbClr val="3E1C0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04850" y="44450"/>
            <a:ext cx="1111631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Alpine系统安装步骤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2"/>
            </p:custDataLst>
          </p:nvPr>
        </p:nvSpPr>
        <p:spPr>
          <a:xfrm>
            <a:off x="704850" y="906145"/>
            <a:ext cx="7955915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SSH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终端远程连接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MILKV DUO256M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开发板（使用</a:t>
            </a:r>
            <a:r>
              <a:rPr lang="en-US" altLang="zh-CN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PuTTY</a:t>
            </a:r>
            <a:r>
              <a:rPr lang="zh-CN" alt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000" b="1" dirty="0">
              <a:solidFill>
                <a:srgbClr val="2A59B8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15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-24765"/>
            <a:ext cx="361950" cy="411480"/>
          </a:xfrm>
          <a:prstGeom prst="rect">
            <a:avLst/>
          </a:prstGeom>
        </p:spPr>
      </p:pic>
      <p:pic>
        <p:nvPicPr>
          <p:cNvPr id="16" name="Image 4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0" y="44450"/>
            <a:ext cx="361950" cy="411480"/>
          </a:xfrm>
          <a:prstGeom prst="rect">
            <a:avLst/>
          </a:prstGeom>
        </p:spPr>
      </p:pic>
      <p:pic>
        <p:nvPicPr>
          <p:cNvPr id="17" name="Image 5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745" y="1983105"/>
            <a:ext cx="7471410" cy="289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设置共享网络</a:t>
            </a:r>
            <a:endParaRPr lang="en-US" sz="1600" dirty="0"/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1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2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3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4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1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2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3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4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5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5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6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60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7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8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ags/tag9.xml><?xml version="1.0" encoding="utf-8"?>
<p:tagLst xmlns:p="http://schemas.openxmlformats.org/presentationml/2006/main">
  <p:tag name="KSO_WM_DIAGRAM_VIRTUALLY_FRAME" val="{&quot;height&quot;:391.85,&quot;left&quot;:30.9,&quot;top&quot;:71.35,&quot;width&quot;:899.9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12689</Words>
  <Application>WPS 演示</Application>
  <PresentationFormat>On-screen Show (16:9)</PresentationFormat>
  <Paragraphs>667</Paragraphs>
  <Slides>50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</vt:lpstr>
      <vt:lpstr>宋体</vt:lpstr>
      <vt:lpstr>Wingdings</vt:lpstr>
      <vt:lpstr>MiSans</vt:lpstr>
      <vt:lpstr>MiSans</vt:lpstr>
      <vt:lpstr>Calibri</vt:lpstr>
      <vt:lpstr>微软雅黑</vt:lpstr>
      <vt:lpstr>Arial Unicode MS</vt:lpstr>
      <vt:lpstr>等线</vt:lpstr>
      <vt:lpstr>Consolas</vt:lpstr>
      <vt:lpstr>Times New Roman</vt:lpstr>
      <vt:lpstr>Calibri</vt:lpstr>
      <vt:lpstr>Arial</vt:lpstr>
      <vt:lpstr>Custom Theme</vt:lpstr>
      <vt:lpstr>1_Custom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Linux开发板部署与应用实践</dc:title>
  <dc:creator>Kimi</dc:creator>
  <dc:subject>Alpine Linux开发板部署与应用实践</dc:subject>
  <cp:lastModifiedBy>张子彤</cp:lastModifiedBy>
  <cp:revision>98</cp:revision>
  <dcterms:created xsi:type="dcterms:W3CDTF">2025-08-26T02:43:00Z</dcterms:created>
  <dcterms:modified xsi:type="dcterms:W3CDTF">2025-08-27T06:57:05Z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{"Label":"Alpine Linux开发板部署与应用实践","ContentProducer":"001191110108MACG2KBH8F10000","ProduceID":"d2mhugb67ti7bkfr6h00","ReservedCode1":"","ContentPropagator":"001191110108MACG2KBH8F20000","PropagateID":"d2mhugb67ti7bkfr6h00","ReservedCode2":""}</vt:lpwstr>
  </property>
  <property fmtid="{D5CDD505-2E9C-101B-9397-08002B2CF9AE}" pid="3" name="ICV">
    <vt:lpwstr>9187A52A423947EABC88B6D24C388A50_13</vt:lpwstr>
  </property>
  <property fmtid="{D5CDD505-2E9C-101B-9397-08002B2CF9AE}" pid="4" name="KSOProductBuildVer">
    <vt:lpwstr>2052-12.1.0.21915</vt:lpwstr>
  </property>
</Properties>
</file>