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237" r:id="rId3"/>
    <p:sldId id="1236" r:id="rId5"/>
    <p:sldId id="1238" r:id="rId6"/>
    <p:sldId id="1240" r:id="rId7"/>
    <p:sldId id="1241" r:id="rId8"/>
    <p:sldId id="1247" r:id="rId9"/>
    <p:sldId id="1245" r:id="rId10"/>
    <p:sldId id="1246" r:id="rId11"/>
    <p:sldId id="1264" r:id="rId12"/>
    <p:sldId id="1265" r:id="rId13"/>
    <p:sldId id="1266" r:id="rId14"/>
    <p:sldId id="1270" r:id="rId15"/>
    <p:sldId id="1272" r:id="rId16"/>
    <p:sldId id="1273" r:id="rId17"/>
    <p:sldId id="1274" r:id="rId18"/>
    <p:sldId id="1275" r:id="rId19"/>
    <p:sldId id="1276" r:id="rId20"/>
    <p:sldId id="1277" r:id="rId21"/>
    <p:sldId id="1278" r:id="rId22"/>
    <p:sldId id="1279" r:id="rId23"/>
    <p:sldId id="1280" r:id="rId24"/>
    <p:sldId id="1281" r:id="rId25"/>
    <p:sldId id="1261" r:id="rId26"/>
    <p:sldId id="1284" r:id="rId27"/>
    <p:sldId id="1311" r:id="rId28"/>
    <p:sldId id="1299" r:id="rId29"/>
    <p:sldId id="1301" r:id="rId30"/>
    <p:sldId id="1302" r:id="rId31"/>
    <p:sldId id="1303" r:id="rId32"/>
    <p:sldId id="1304" r:id="rId33"/>
    <p:sldId id="1305" r:id="rId34"/>
    <p:sldId id="1306" r:id="rId35"/>
    <p:sldId id="1312" r:id="rId36"/>
    <p:sldId id="1308" r:id="rId37"/>
    <p:sldId id="1309" r:id="rId38"/>
    <p:sldId id="1313" r:id="rId39"/>
    <p:sldId id="1315" r:id="rId40"/>
    <p:sldId id="1316" r:id="rId41"/>
    <p:sldId id="1317" r:id="rId42"/>
    <p:sldId id="1319" r:id="rId43"/>
    <p:sldId id="1320" r:id="rId44"/>
    <p:sldId id="1333" r:id="rId45"/>
    <p:sldId id="1334" r:id="rId46"/>
    <p:sldId id="1335" r:id="rId47"/>
    <p:sldId id="1322" r:id="rId48"/>
    <p:sldId id="1325" r:id="rId49"/>
    <p:sldId id="1326" r:id="rId50"/>
    <p:sldId id="1329" r:id="rId51"/>
    <p:sldId id="1263" r:id="rId52"/>
  </p:sldIdLst>
  <p:sldSz cx="12192000"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94BA"/>
    <a:srgbClr val="1B78AD"/>
    <a:srgbClr val="B5401B"/>
    <a:srgbClr val="F08C2E"/>
    <a:srgbClr val="EC6990"/>
    <a:srgbClr val="89B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180" y="6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gs" Target="tags/tag281.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831405-C7FA-4E92-B9C8-D3FCD57404D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9B3CE1-6523-44B3-AB43-693B88F36DA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1" Type="http://schemas.openxmlformats.org/officeDocument/2006/relationships/notesSlide" Target="../notesSlides/notesSlide9.xml"/><Relationship Id="rId30" Type="http://schemas.openxmlformats.org/officeDocument/2006/relationships/slideLayout" Target="../slideLayouts/slideLayout1.xml"/><Relationship Id="rId3" Type="http://schemas.openxmlformats.org/officeDocument/2006/relationships/tags" Target="../tags/tag35.xml"/><Relationship Id="rId29" Type="http://schemas.openxmlformats.org/officeDocument/2006/relationships/tags" Target="../tags/tag51.xml"/><Relationship Id="rId28" Type="http://schemas.openxmlformats.org/officeDocument/2006/relationships/tags" Target="../tags/tag50.xml"/><Relationship Id="rId27" Type="http://schemas.openxmlformats.org/officeDocument/2006/relationships/image" Target="../media/image26.png"/><Relationship Id="rId26" Type="http://schemas.openxmlformats.org/officeDocument/2006/relationships/tags" Target="../tags/tag49.xml"/><Relationship Id="rId25" Type="http://schemas.openxmlformats.org/officeDocument/2006/relationships/image" Target="../media/image23.png"/><Relationship Id="rId24" Type="http://schemas.openxmlformats.org/officeDocument/2006/relationships/tags" Target="../tags/tag48.xml"/><Relationship Id="rId23" Type="http://schemas.openxmlformats.org/officeDocument/2006/relationships/image" Target="../media/image14.png"/><Relationship Id="rId22" Type="http://schemas.openxmlformats.org/officeDocument/2006/relationships/tags" Target="../tags/tag47.xml"/><Relationship Id="rId21" Type="http://schemas.openxmlformats.org/officeDocument/2006/relationships/image" Target="../media/image13.png"/><Relationship Id="rId20" Type="http://schemas.openxmlformats.org/officeDocument/2006/relationships/tags" Target="../tags/tag46.xml"/><Relationship Id="rId2" Type="http://schemas.openxmlformats.org/officeDocument/2006/relationships/tags" Target="../tags/tag34.xml"/><Relationship Id="rId19" Type="http://schemas.openxmlformats.org/officeDocument/2006/relationships/image" Target="../media/image12.png"/><Relationship Id="rId18" Type="http://schemas.openxmlformats.org/officeDocument/2006/relationships/tags" Target="../tags/tag45.xml"/><Relationship Id="rId17" Type="http://schemas.openxmlformats.org/officeDocument/2006/relationships/image" Target="../media/image6.png"/><Relationship Id="rId16" Type="http://schemas.openxmlformats.org/officeDocument/2006/relationships/image" Target="../media/image11.png"/><Relationship Id="rId15" Type="http://schemas.openxmlformats.org/officeDocument/2006/relationships/image" Target="../media/image32.png"/><Relationship Id="rId14" Type="http://schemas.openxmlformats.org/officeDocument/2006/relationships/tags" Target="../tags/tag44.xml"/><Relationship Id="rId13" Type="http://schemas.openxmlformats.org/officeDocument/2006/relationships/image" Target="../media/image31.png"/><Relationship Id="rId12" Type="http://schemas.openxmlformats.org/officeDocument/2006/relationships/tags" Target="../tags/tag43.xml"/><Relationship Id="rId11" Type="http://schemas.openxmlformats.org/officeDocument/2006/relationships/image" Target="../media/image30.png"/><Relationship Id="rId10" Type="http://schemas.openxmlformats.org/officeDocument/2006/relationships/tags" Target="../tags/tag42.xml"/><Relationship Id="rId1" Type="http://schemas.openxmlformats.org/officeDocument/2006/relationships/tags" Target="../tags/tag33.xml"/></Relationships>
</file>

<file path=ppt/slides/_rels/slide11.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image" Target="../media/image36.png"/><Relationship Id="rId6" Type="http://schemas.openxmlformats.org/officeDocument/2006/relationships/tags" Target="../tags/tag52.xml"/><Relationship Id="rId5" Type="http://schemas.openxmlformats.org/officeDocument/2006/relationships/image" Target="../media/image35.png"/><Relationship Id="rId4" Type="http://schemas.openxmlformats.org/officeDocument/2006/relationships/image" Target="../media/image6.png"/><Relationship Id="rId3" Type="http://schemas.openxmlformats.org/officeDocument/2006/relationships/image" Target="../media/image34.png"/><Relationship Id="rId2" Type="http://schemas.openxmlformats.org/officeDocument/2006/relationships/image" Target="../media/image11.png"/><Relationship Id="rId13" Type="http://schemas.openxmlformats.org/officeDocument/2006/relationships/notesSlide" Target="../notesSlides/notesSlide10.xml"/><Relationship Id="rId12" Type="http://schemas.openxmlformats.org/officeDocument/2006/relationships/slideLayout" Target="../slideLayouts/slideLayout1.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image" Target="../media/image33.png"/></Relationships>
</file>

<file path=ppt/slides/_rels/slide12.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image" Target="../media/image37.png"/><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4" Type="http://schemas.openxmlformats.org/officeDocument/2006/relationships/notesSlide" Target="../notesSlides/notesSlide11.xml"/><Relationship Id="rId13" Type="http://schemas.openxmlformats.org/officeDocument/2006/relationships/slideLayout" Target="../slideLayouts/slideLayout1.xml"/><Relationship Id="rId12" Type="http://schemas.openxmlformats.org/officeDocument/2006/relationships/image" Target="../media/image11.png"/><Relationship Id="rId11" Type="http://schemas.openxmlformats.org/officeDocument/2006/relationships/image" Target="../media/image23.png"/><Relationship Id="rId10" Type="http://schemas.openxmlformats.org/officeDocument/2006/relationships/image" Target="../media/image38.jpeg"/><Relationship Id="rId1" Type="http://schemas.openxmlformats.org/officeDocument/2006/relationships/tags" Target="../tags/tag57.xml"/></Relationships>
</file>

<file path=ppt/slides/_rels/slide13.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tags" Target="../tags/tag66.xml"/><Relationship Id="rId2" Type="http://schemas.openxmlformats.org/officeDocument/2006/relationships/tags" Target="../tags/tag65.xml"/><Relationship Id="rId13" Type="http://schemas.openxmlformats.org/officeDocument/2006/relationships/notesSlide" Target="../notesSlides/notesSlide12.xml"/><Relationship Id="rId12" Type="http://schemas.openxmlformats.org/officeDocument/2006/relationships/slideLayout" Target="../slideLayouts/slideLayout1.xml"/><Relationship Id="rId11" Type="http://schemas.openxmlformats.org/officeDocument/2006/relationships/tags" Target="../tags/tag72.xml"/><Relationship Id="rId10" Type="http://schemas.openxmlformats.org/officeDocument/2006/relationships/tags" Target="../tags/tag7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image" Target="../media/image37.png"/></Relationships>
</file>

<file path=ppt/slides/_rels/slide15.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1" Type="http://schemas.openxmlformats.org/officeDocument/2006/relationships/notesSlide" Target="../notesSlides/notesSlide14.xml"/><Relationship Id="rId30" Type="http://schemas.openxmlformats.org/officeDocument/2006/relationships/slideLayout" Target="../slideLayouts/slideLayout1.xml"/><Relationship Id="rId3" Type="http://schemas.openxmlformats.org/officeDocument/2006/relationships/tags" Target="../tags/tag75.xml"/><Relationship Id="rId29" Type="http://schemas.openxmlformats.org/officeDocument/2006/relationships/tags" Target="../tags/tag91.xml"/><Relationship Id="rId28" Type="http://schemas.openxmlformats.org/officeDocument/2006/relationships/tags" Target="../tags/tag90.xml"/><Relationship Id="rId27" Type="http://schemas.openxmlformats.org/officeDocument/2006/relationships/image" Target="../media/image26.png"/><Relationship Id="rId26" Type="http://schemas.openxmlformats.org/officeDocument/2006/relationships/tags" Target="../tags/tag89.xml"/><Relationship Id="rId25" Type="http://schemas.openxmlformats.org/officeDocument/2006/relationships/image" Target="../media/image23.png"/><Relationship Id="rId24" Type="http://schemas.openxmlformats.org/officeDocument/2006/relationships/tags" Target="../tags/tag88.xml"/><Relationship Id="rId23" Type="http://schemas.openxmlformats.org/officeDocument/2006/relationships/image" Target="../media/image14.png"/><Relationship Id="rId22" Type="http://schemas.openxmlformats.org/officeDocument/2006/relationships/tags" Target="../tags/tag87.xml"/><Relationship Id="rId21" Type="http://schemas.openxmlformats.org/officeDocument/2006/relationships/image" Target="../media/image13.png"/><Relationship Id="rId20" Type="http://schemas.openxmlformats.org/officeDocument/2006/relationships/tags" Target="../tags/tag86.xml"/><Relationship Id="rId2" Type="http://schemas.openxmlformats.org/officeDocument/2006/relationships/tags" Target="../tags/tag74.xml"/><Relationship Id="rId19" Type="http://schemas.openxmlformats.org/officeDocument/2006/relationships/image" Target="../media/image12.png"/><Relationship Id="rId18" Type="http://schemas.openxmlformats.org/officeDocument/2006/relationships/tags" Target="../tags/tag85.xml"/><Relationship Id="rId17" Type="http://schemas.openxmlformats.org/officeDocument/2006/relationships/image" Target="../media/image6.png"/><Relationship Id="rId16" Type="http://schemas.openxmlformats.org/officeDocument/2006/relationships/image" Target="../media/image11.png"/><Relationship Id="rId15" Type="http://schemas.openxmlformats.org/officeDocument/2006/relationships/image" Target="../media/image32.png"/><Relationship Id="rId14" Type="http://schemas.openxmlformats.org/officeDocument/2006/relationships/tags" Target="../tags/tag84.xml"/><Relationship Id="rId13" Type="http://schemas.openxmlformats.org/officeDocument/2006/relationships/image" Target="../media/image31.png"/><Relationship Id="rId12" Type="http://schemas.openxmlformats.org/officeDocument/2006/relationships/tags" Target="../tags/tag83.xml"/><Relationship Id="rId11" Type="http://schemas.openxmlformats.org/officeDocument/2006/relationships/image" Target="../media/image30.png"/><Relationship Id="rId10" Type="http://schemas.openxmlformats.org/officeDocument/2006/relationships/tags" Target="../tags/tag82.xml"/><Relationship Id="rId1" Type="http://schemas.openxmlformats.org/officeDocument/2006/relationships/tags" Target="../tags/tag73.xml"/></Relationships>
</file>

<file path=ppt/slides/_rels/slide16.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3" Type="http://schemas.openxmlformats.org/officeDocument/2006/relationships/notesSlide" Target="../notesSlides/notesSlide15.xml"/><Relationship Id="rId12" Type="http://schemas.openxmlformats.org/officeDocument/2006/relationships/slideLayout" Target="../slideLayouts/slideLayout1.xml"/><Relationship Id="rId11" Type="http://schemas.openxmlformats.org/officeDocument/2006/relationships/image" Target="../media/image39.jpeg"/><Relationship Id="rId10" Type="http://schemas.openxmlformats.org/officeDocument/2006/relationships/image" Target="../media/image18.png"/><Relationship Id="rId1" Type="http://schemas.openxmlformats.org/officeDocument/2006/relationships/tags" Target="../tags/tag92.xml"/></Relationships>
</file>

<file path=ppt/slides/_rels/slide17.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image" Target="../media/image41.jpeg"/><Relationship Id="rId4" Type="http://schemas.openxmlformats.org/officeDocument/2006/relationships/tags" Target="../tags/tag103.xml"/><Relationship Id="rId3" Type="http://schemas.openxmlformats.org/officeDocument/2006/relationships/tags" Target="../tags/tag102.xml"/><Relationship Id="rId21" Type="http://schemas.openxmlformats.org/officeDocument/2006/relationships/notesSlide" Target="../notesSlides/notesSlide16.xml"/><Relationship Id="rId20" Type="http://schemas.openxmlformats.org/officeDocument/2006/relationships/slideLayout" Target="../slideLayouts/slideLayout1.xml"/><Relationship Id="rId2" Type="http://schemas.openxmlformats.org/officeDocument/2006/relationships/image" Target="../media/image40.png"/><Relationship Id="rId19" Type="http://schemas.openxmlformats.org/officeDocument/2006/relationships/image" Target="../media/image26.png"/><Relationship Id="rId18" Type="http://schemas.openxmlformats.org/officeDocument/2006/relationships/image" Target="../media/image45.png"/><Relationship Id="rId17" Type="http://schemas.openxmlformats.org/officeDocument/2006/relationships/tags" Target="../tags/tag112.xml"/><Relationship Id="rId16" Type="http://schemas.openxmlformats.org/officeDocument/2006/relationships/image" Target="../media/image44.png"/><Relationship Id="rId15" Type="http://schemas.openxmlformats.org/officeDocument/2006/relationships/tags" Target="../tags/tag111.xml"/><Relationship Id="rId14" Type="http://schemas.openxmlformats.org/officeDocument/2006/relationships/image" Target="../media/image43.png"/><Relationship Id="rId13" Type="http://schemas.openxmlformats.org/officeDocument/2006/relationships/tags" Target="../tags/tag110.xml"/><Relationship Id="rId12" Type="http://schemas.openxmlformats.org/officeDocument/2006/relationships/image" Target="../media/image42.png"/><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tags" Target="../tags/tag101.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23.png"/><Relationship Id="rId2" Type="http://schemas.openxmlformats.org/officeDocument/2006/relationships/image" Target="../media/image38.jpeg"/><Relationship Id="rId1" Type="http://schemas.openxmlformats.org/officeDocument/2006/relationships/image" Target="../media/image37.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6.png"/><Relationship Id="rId3" Type="http://schemas.openxmlformats.org/officeDocument/2006/relationships/image" Target="../media/image47.png"/><Relationship Id="rId2" Type="http://schemas.openxmlformats.org/officeDocument/2006/relationships/image" Target="../media/image33.png"/><Relationship Id="rId1" Type="http://schemas.openxmlformats.org/officeDocument/2006/relationships/image" Target="../media/image46.png"/></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9.jpeg"/><Relationship Id="rId7" Type="http://schemas.openxmlformats.org/officeDocument/2006/relationships/image" Target="../media/image18.png"/><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0" Type="http://schemas.openxmlformats.org/officeDocument/2006/relationships/notesSlide" Target="../notesSlides/notesSlide20.xml"/><Relationship Id="rId1" Type="http://schemas.openxmlformats.org/officeDocument/2006/relationships/tags" Target="../tags/tag113.xml"/></Relationships>
</file>

<file path=ppt/slides/_rels/slide22.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0" Type="http://schemas.openxmlformats.org/officeDocument/2006/relationships/notesSlide" Target="../notesSlides/notesSlide21.xml"/><Relationship Id="rId2" Type="http://schemas.openxmlformats.org/officeDocument/2006/relationships/tags" Target="../tags/tag119.xml"/><Relationship Id="rId19" Type="http://schemas.openxmlformats.org/officeDocument/2006/relationships/slideLayout" Target="../slideLayouts/slideLayout1.xml"/><Relationship Id="rId18" Type="http://schemas.openxmlformats.org/officeDocument/2006/relationships/image" Target="../media/image26.png"/><Relationship Id="rId17" Type="http://schemas.openxmlformats.org/officeDocument/2006/relationships/image" Target="../media/image52.png"/><Relationship Id="rId16" Type="http://schemas.openxmlformats.org/officeDocument/2006/relationships/tags" Target="../tags/tag130.xml"/><Relationship Id="rId15" Type="http://schemas.openxmlformats.org/officeDocument/2006/relationships/image" Target="../media/image51.png"/><Relationship Id="rId14" Type="http://schemas.openxmlformats.org/officeDocument/2006/relationships/tags" Target="../tags/tag129.xml"/><Relationship Id="rId13" Type="http://schemas.openxmlformats.org/officeDocument/2006/relationships/image" Target="../media/image50.png"/><Relationship Id="rId12" Type="http://schemas.openxmlformats.org/officeDocument/2006/relationships/tags" Target="../tags/tag128.xml"/><Relationship Id="rId11" Type="http://schemas.openxmlformats.org/officeDocument/2006/relationships/image" Target="../media/image49.png"/><Relationship Id="rId10" Type="http://schemas.openxmlformats.org/officeDocument/2006/relationships/tags" Target="../tags/tag127.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55.png"/><Relationship Id="rId4" Type="http://schemas.openxmlformats.org/officeDocument/2006/relationships/image" Target="../media/image6.png"/><Relationship Id="rId3" Type="http://schemas.openxmlformats.org/officeDocument/2006/relationships/image" Target="../media/image54.png"/><Relationship Id="rId2" Type="http://schemas.openxmlformats.org/officeDocument/2006/relationships/image" Target="../media/image33.png"/><Relationship Id="rId1" Type="http://schemas.openxmlformats.org/officeDocument/2006/relationships/image" Target="../media/image5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jpeg"/></Relationships>
</file>

<file path=ppt/slides/_rels/slide25.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notesSlide" Target="../notesSlides/notesSlide24.xml"/><Relationship Id="rId10" Type="http://schemas.openxmlformats.org/officeDocument/2006/relationships/slideLayout" Target="../slideLayouts/slideLayout1.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image" Target="../media/image26.png"/><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image" Target="../media/image40.png"/><Relationship Id="rId16" Type="http://schemas.openxmlformats.org/officeDocument/2006/relationships/notesSlide" Target="../notesSlides/notesSlide25.xml"/><Relationship Id="rId15" Type="http://schemas.openxmlformats.org/officeDocument/2006/relationships/slideLayout" Target="../slideLayouts/slideLayout1.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tags" Target="../tags/tag137.xml"/></Relationships>
</file>

<file path=ppt/slides/_rels/slide27.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0" Type="http://schemas.openxmlformats.org/officeDocument/2006/relationships/notesSlide" Target="../notesSlides/notesSlide26.xml"/><Relationship Id="rId2" Type="http://schemas.openxmlformats.org/officeDocument/2006/relationships/tags" Target="../tags/tag149.xml"/><Relationship Id="rId19" Type="http://schemas.openxmlformats.org/officeDocument/2006/relationships/slideLayout" Target="../slideLayouts/slideLayout1.xml"/><Relationship Id="rId18" Type="http://schemas.openxmlformats.org/officeDocument/2006/relationships/image" Target="../media/image26.png"/><Relationship Id="rId17" Type="http://schemas.openxmlformats.org/officeDocument/2006/relationships/image" Target="../media/image52.png"/><Relationship Id="rId16" Type="http://schemas.openxmlformats.org/officeDocument/2006/relationships/tags" Target="../tags/tag160.xml"/><Relationship Id="rId15" Type="http://schemas.openxmlformats.org/officeDocument/2006/relationships/image" Target="../media/image51.png"/><Relationship Id="rId14" Type="http://schemas.openxmlformats.org/officeDocument/2006/relationships/tags" Target="../tags/tag159.xml"/><Relationship Id="rId13" Type="http://schemas.openxmlformats.org/officeDocument/2006/relationships/image" Target="../media/image50.png"/><Relationship Id="rId12" Type="http://schemas.openxmlformats.org/officeDocument/2006/relationships/tags" Target="../tags/tag158.xml"/><Relationship Id="rId11" Type="http://schemas.openxmlformats.org/officeDocument/2006/relationships/image" Target="../media/image49.png"/><Relationship Id="rId10" Type="http://schemas.openxmlformats.org/officeDocument/2006/relationships/tags" Target="../tags/tag157.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image" Target="../media/image41.jpeg"/><Relationship Id="rId4" Type="http://schemas.openxmlformats.org/officeDocument/2006/relationships/tags" Target="../tags/tag163.xml"/><Relationship Id="rId3" Type="http://schemas.openxmlformats.org/officeDocument/2006/relationships/tags" Target="../tags/tag162.xml"/><Relationship Id="rId21" Type="http://schemas.openxmlformats.org/officeDocument/2006/relationships/notesSlide" Target="../notesSlides/notesSlide27.xml"/><Relationship Id="rId20" Type="http://schemas.openxmlformats.org/officeDocument/2006/relationships/slideLayout" Target="../slideLayouts/slideLayout1.xml"/><Relationship Id="rId2" Type="http://schemas.openxmlformats.org/officeDocument/2006/relationships/image" Target="../media/image40.png"/><Relationship Id="rId19" Type="http://schemas.openxmlformats.org/officeDocument/2006/relationships/image" Target="../media/image26.png"/><Relationship Id="rId18" Type="http://schemas.openxmlformats.org/officeDocument/2006/relationships/image" Target="../media/image45.png"/><Relationship Id="rId17" Type="http://schemas.openxmlformats.org/officeDocument/2006/relationships/tags" Target="../tags/tag172.xml"/><Relationship Id="rId16" Type="http://schemas.openxmlformats.org/officeDocument/2006/relationships/image" Target="../media/image44.png"/><Relationship Id="rId15" Type="http://schemas.openxmlformats.org/officeDocument/2006/relationships/tags" Target="../tags/tag171.xml"/><Relationship Id="rId14" Type="http://schemas.openxmlformats.org/officeDocument/2006/relationships/image" Target="../media/image43.png"/><Relationship Id="rId13" Type="http://schemas.openxmlformats.org/officeDocument/2006/relationships/tags" Target="../tags/tag170.xml"/><Relationship Id="rId12" Type="http://schemas.openxmlformats.org/officeDocument/2006/relationships/image" Target="../media/image42.png"/><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tags" Target="../tags/tag161.xml"/></Relationships>
</file>

<file path=ppt/slides/_rels/slide29.xml.rels><?xml version="1.0" encoding="UTF-8" standalone="yes"?>
<Relationships xmlns="http://schemas.openxmlformats.org/package/2006/relationships"><Relationship Id="rId9" Type="http://schemas.openxmlformats.org/officeDocument/2006/relationships/tags" Target="../tags/tag181.xml"/><Relationship Id="rId8" Type="http://schemas.openxmlformats.org/officeDocument/2006/relationships/tags" Target="../tags/tag180.xml"/><Relationship Id="rId7" Type="http://schemas.openxmlformats.org/officeDocument/2006/relationships/tags" Target="../tags/tag179.xml"/><Relationship Id="rId6" Type="http://schemas.openxmlformats.org/officeDocument/2006/relationships/tags" Target="../tags/tag178.xml"/><Relationship Id="rId5" Type="http://schemas.openxmlformats.org/officeDocument/2006/relationships/tags" Target="../tags/tag177.xml"/><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3" Type="http://schemas.openxmlformats.org/officeDocument/2006/relationships/notesSlide" Target="../notesSlides/notesSlide28.xml"/><Relationship Id="rId12" Type="http://schemas.openxmlformats.org/officeDocument/2006/relationships/slideLayout" Target="../slideLayouts/slideLayout1.xml"/><Relationship Id="rId11" Type="http://schemas.openxmlformats.org/officeDocument/2006/relationships/image" Target="../media/image39.jpeg"/><Relationship Id="rId10" Type="http://schemas.openxmlformats.org/officeDocument/2006/relationships/image" Target="../media/image18.png"/><Relationship Id="rId1" Type="http://schemas.openxmlformats.org/officeDocument/2006/relationships/tags" Target="../tags/tag17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jpeg"/></Relationships>
</file>

<file path=ppt/slides/_rels/slide30.xml.rels><?xml version="1.0" encoding="UTF-8" standalone="yes"?>
<Relationships xmlns="http://schemas.openxmlformats.org/package/2006/relationships"><Relationship Id="rId9" Type="http://schemas.openxmlformats.org/officeDocument/2006/relationships/tags" Target="../tags/tag190.xml"/><Relationship Id="rId8" Type="http://schemas.openxmlformats.org/officeDocument/2006/relationships/tags" Target="../tags/tag189.xml"/><Relationship Id="rId7" Type="http://schemas.openxmlformats.org/officeDocument/2006/relationships/tags" Target="../tags/tag188.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1" Type="http://schemas.openxmlformats.org/officeDocument/2006/relationships/notesSlide" Target="../notesSlides/notesSlide29.xml"/><Relationship Id="rId30" Type="http://schemas.openxmlformats.org/officeDocument/2006/relationships/slideLayout" Target="../slideLayouts/slideLayout1.xml"/><Relationship Id="rId3" Type="http://schemas.openxmlformats.org/officeDocument/2006/relationships/tags" Target="../tags/tag184.xml"/><Relationship Id="rId29" Type="http://schemas.openxmlformats.org/officeDocument/2006/relationships/tags" Target="../tags/tag200.xml"/><Relationship Id="rId28" Type="http://schemas.openxmlformats.org/officeDocument/2006/relationships/tags" Target="../tags/tag199.xml"/><Relationship Id="rId27" Type="http://schemas.openxmlformats.org/officeDocument/2006/relationships/image" Target="../media/image26.png"/><Relationship Id="rId26" Type="http://schemas.openxmlformats.org/officeDocument/2006/relationships/tags" Target="../tags/tag198.xml"/><Relationship Id="rId25" Type="http://schemas.openxmlformats.org/officeDocument/2006/relationships/image" Target="../media/image23.png"/><Relationship Id="rId24" Type="http://schemas.openxmlformats.org/officeDocument/2006/relationships/tags" Target="../tags/tag197.xml"/><Relationship Id="rId23" Type="http://schemas.openxmlformats.org/officeDocument/2006/relationships/image" Target="../media/image14.png"/><Relationship Id="rId22" Type="http://schemas.openxmlformats.org/officeDocument/2006/relationships/tags" Target="../tags/tag196.xml"/><Relationship Id="rId21" Type="http://schemas.openxmlformats.org/officeDocument/2006/relationships/image" Target="../media/image13.png"/><Relationship Id="rId20" Type="http://schemas.openxmlformats.org/officeDocument/2006/relationships/tags" Target="../tags/tag195.xml"/><Relationship Id="rId2" Type="http://schemas.openxmlformats.org/officeDocument/2006/relationships/tags" Target="../tags/tag183.xml"/><Relationship Id="rId19" Type="http://schemas.openxmlformats.org/officeDocument/2006/relationships/image" Target="../media/image12.png"/><Relationship Id="rId18" Type="http://schemas.openxmlformats.org/officeDocument/2006/relationships/tags" Target="../tags/tag194.xml"/><Relationship Id="rId17" Type="http://schemas.openxmlformats.org/officeDocument/2006/relationships/image" Target="../media/image6.png"/><Relationship Id="rId16" Type="http://schemas.openxmlformats.org/officeDocument/2006/relationships/image" Target="../media/image11.png"/><Relationship Id="rId15" Type="http://schemas.openxmlformats.org/officeDocument/2006/relationships/image" Target="../media/image32.png"/><Relationship Id="rId14" Type="http://schemas.openxmlformats.org/officeDocument/2006/relationships/tags" Target="../tags/tag193.xml"/><Relationship Id="rId13" Type="http://schemas.openxmlformats.org/officeDocument/2006/relationships/image" Target="../media/image31.png"/><Relationship Id="rId12" Type="http://schemas.openxmlformats.org/officeDocument/2006/relationships/tags" Target="../tags/tag192.xml"/><Relationship Id="rId11" Type="http://schemas.openxmlformats.org/officeDocument/2006/relationships/image" Target="../media/image30.png"/><Relationship Id="rId10" Type="http://schemas.openxmlformats.org/officeDocument/2006/relationships/tags" Target="../tags/tag191.xml"/><Relationship Id="rId1" Type="http://schemas.openxmlformats.org/officeDocument/2006/relationships/tags" Target="../tags/tag182.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23.png"/><Relationship Id="rId2" Type="http://schemas.openxmlformats.org/officeDocument/2006/relationships/image" Target="../media/image38.jpeg"/><Relationship Id="rId1" Type="http://schemas.openxmlformats.org/officeDocument/2006/relationships/image" Target="../media/image37.pn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6.png"/><Relationship Id="rId3" Type="http://schemas.openxmlformats.org/officeDocument/2006/relationships/image" Target="../media/image47.png"/><Relationship Id="rId2" Type="http://schemas.openxmlformats.org/officeDocument/2006/relationships/image" Target="../media/image33.png"/><Relationship Id="rId1" Type="http://schemas.openxmlformats.org/officeDocument/2006/relationships/image" Target="../media/image46.png"/></Relationships>
</file>

<file path=ppt/slides/_rels/slide33.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8" Type="http://schemas.openxmlformats.org/officeDocument/2006/relationships/notesSlide" Target="../notesSlides/notesSlide32.xml"/><Relationship Id="rId17" Type="http://schemas.openxmlformats.org/officeDocument/2006/relationships/slideLayout" Target="../slideLayouts/slideLayout1.xml"/><Relationship Id="rId16" Type="http://schemas.openxmlformats.org/officeDocument/2006/relationships/tags" Target="../tags/tag215.xml"/><Relationship Id="rId15" Type="http://schemas.openxmlformats.org/officeDocument/2006/relationships/tags" Target="../tags/tag214.xml"/><Relationship Id="rId14" Type="http://schemas.openxmlformats.org/officeDocument/2006/relationships/tags" Target="../tags/tag213.xml"/><Relationship Id="rId13" Type="http://schemas.openxmlformats.org/officeDocument/2006/relationships/tags" Target="../tags/tag212.xml"/><Relationship Id="rId12" Type="http://schemas.openxmlformats.org/officeDocument/2006/relationships/tags" Target="../tags/tag211.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3" Type="http://schemas.openxmlformats.org/officeDocument/2006/relationships/notesSlide" Target="../notesSlides/notesSlide33.xml"/><Relationship Id="rId12" Type="http://schemas.openxmlformats.org/officeDocument/2006/relationships/slideLayout" Target="../slideLayouts/slideLayout1.xml"/><Relationship Id="rId11" Type="http://schemas.openxmlformats.org/officeDocument/2006/relationships/image" Target="../media/image39.jpeg"/><Relationship Id="rId10" Type="http://schemas.openxmlformats.org/officeDocument/2006/relationships/image" Target="../media/image18.png"/><Relationship Id="rId1" Type="http://schemas.openxmlformats.org/officeDocument/2006/relationships/tags" Target="../tags/tag216.xml"/></Relationships>
</file>

<file path=ppt/slides/_rels/slide35.xml.rels><?xml version="1.0" encoding="UTF-8" standalone="yes"?>
<Relationships xmlns="http://schemas.openxmlformats.org/package/2006/relationships"><Relationship Id="rId9" Type="http://schemas.openxmlformats.org/officeDocument/2006/relationships/tags" Target="../tags/tag232.xml"/><Relationship Id="rId8" Type="http://schemas.openxmlformats.org/officeDocument/2006/relationships/tags" Target="../tags/tag231.xml"/><Relationship Id="rId7" Type="http://schemas.openxmlformats.org/officeDocument/2006/relationships/tags" Target="../tags/tag230.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0" Type="http://schemas.openxmlformats.org/officeDocument/2006/relationships/notesSlide" Target="../notesSlides/notesSlide34.xml"/><Relationship Id="rId2" Type="http://schemas.openxmlformats.org/officeDocument/2006/relationships/tags" Target="../tags/tag225.xml"/><Relationship Id="rId19" Type="http://schemas.openxmlformats.org/officeDocument/2006/relationships/slideLayout" Target="../slideLayouts/slideLayout1.xml"/><Relationship Id="rId18" Type="http://schemas.openxmlformats.org/officeDocument/2006/relationships/image" Target="../media/image26.png"/><Relationship Id="rId17" Type="http://schemas.openxmlformats.org/officeDocument/2006/relationships/image" Target="../media/image52.png"/><Relationship Id="rId16" Type="http://schemas.openxmlformats.org/officeDocument/2006/relationships/tags" Target="../tags/tag236.xml"/><Relationship Id="rId15" Type="http://schemas.openxmlformats.org/officeDocument/2006/relationships/image" Target="../media/image51.png"/><Relationship Id="rId14" Type="http://schemas.openxmlformats.org/officeDocument/2006/relationships/tags" Target="../tags/tag235.xml"/><Relationship Id="rId13" Type="http://schemas.openxmlformats.org/officeDocument/2006/relationships/image" Target="../media/image50.png"/><Relationship Id="rId12" Type="http://schemas.openxmlformats.org/officeDocument/2006/relationships/tags" Target="../tags/tag234.xml"/><Relationship Id="rId11" Type="http://schemas.openxmlformats.org/officeDocument/2006/relationships/image" Target="../media/image49.png"/><Relationship Id="rId10" Type="http://schemas.openxmlformats.org/officeDocument/2006/relationships/tags" Target="../tags/tag233.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image" Target="../media/image41.jpeg"/><Relationship Id="rId4" Type="http://schemas.openxmlformats.org/officeDocument/2006/relationships/tags" Target="../tags/tag239.xml"/><Relationship Id="rId3" Type="http://schemas.openxmlformats.org/officeDocument/2006/relationships/tags" Target="../tags/tag238.xml"/><Relationship Id="rId21" Type="http://schemas.openxmlformats.org/officeDocument/2006/relationships/notesSlide" Target="../notesSlides/notesSlide35.xml"/><Relationship Id="rId20" Type="http://schemas.openxmlformats.org/officeDocument/2006/relationships/slideLayout" Target="../slideLayouts/slideLayout1.xml"/><Relationship Id="rId2" Type="http://schemas.openxmlformats.org/officeDocument/2006/relationships/image" Target="../media/image40.png"/><Relationship Id="rId19" Type="http://schemas.openxmlformats.org/officeDocument/2006/relationships/image" Target="../media/image26.png"/><Relationship Id="rId18" Type="http://schemas.openxmlformats.org/officeDocument/2006/relationships/image" Target="../media/image45.png"/><Relationship Id="rId17" Type="http://schemas.openxmlformats.org/officeDocument/2006/relationships/tags" Target="../tags/tag248.xml"/><Relationship Id="rId16" Type="http://schemas.openxmlformats.org/officeDocument/2006/relationships/image" Target="../media/image44.png"/><Relationship Id="rId15" Type="http://schemas.openxmlformats.org/officeDocument/2006/relationships/tags" Target="../tags/tag247.xml"/><Relationship Id="rId14" Type="http://schemas.openxmlformats.org/officeDocument/2006/relationships/image" Target="../media/image43.png"/><Relationship Id="rId13" Type="http://schemas.openxmlformats.org/officeDocument/2006/relationships/tags" Target="../tags/tag246.xml"/><Relationship Id="rId12" Type="http://schemas.openxmlformats.org/officeDocument/2006/relationships/image" Target="../media/image42.png"/><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tags" Target="../tags/tag237.xml"/></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6.png"/><Relationship Id="rId7" Type="http://schemas.openxmlformats.org/officeDocument/2006/relationships/image" Target="../media/image35.png"/><Relationship Id="rId6" Type="http://schemas.openxmlformats.org/officeDocument/2006/relationships/image" Target="../media/image6.png"/><Relationship Id="rId5" Type="http://schemas.openxmlformats.org/officeDocument/2006/relationships/image" Target="../media/image34.png"/><Relationship Id="rId4" Type="http://schemas.openxmlformats.org/officeDocument/2006/relationships/image" Target="../media/image11.png"/><Relationship Id="rId3" Type="http://schemas.openxmlformats.org/officeDocument/2006/relationships/image" Target="../media/image57.jpeg"/><Relationship Id="rId2" Type="http://schemas.openxmlformats.org/officeDocument/2006/relationships/image" Target="../media/image56.jpeg"/><Relationship Id="rId10" Type="http://schemas.openxmlformats.org/officeDocument/2006/relationships/notesSlide" Target="../notesSlides/notesSlide36.xml"/><Relationship Id="rId1" Type="http://schemas.openxmlformats.org/officeDocument/2006/relationships/image" Target="../media/image33.png"/></Relationships>
</file>

<file path=ppt/slides/_rels/slide38.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tags" Target="../tags/tag256.xml"/><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1" Type="http://schemas.openxmlformats.org/officeDocument/2006/relationships/notesSlide" Target="../notesSlides/notesSlide37.xml"/><Relationship Id="rId30" Type="http://schemas.openxmlformats.org/officeDocument/2006/relationships/slideLayout" Target="../slideLayouts/slideLayout1.xml"/><Relationship Id="rId3" Type="http://schemas.openxmlformats.org/officeDocument/2006/relationships/tags" Target="../tags/tag251.xml"/><Relationship Id="rId29" Type="http://schemas.openxmlformats.org/officeDocument/2006/relationships/tags" Target="../tags/tag267.xml"/><Relationship Id="rId28" Type="http://schemas.openxmlformats.org/officeDocument/2006/relationships/tags" Target="../tags/tag266.xml"/><Relationship Id="rId27" Type="http://schemas.openxmlformats.org/officeDocument/2006/relationships/image" Target="../media/image26.png"/><Relationship Id="rId26" Type="http://schemas.openxmlformats.org/officeDocument/2006/relationships/tags" Target="../tags/tag265.xml"/><Relationship Id="rId25" Type="http://schemas.openxmlformats.org/officeDocument/2006/relationships/image" Target="../media/image23.png"/><Relationship Id="rId24" Type="http://schemas.openxmlformats.org/officeDocument/2006/relationships/tags" Target="../tags/tag264.xml"/><Relationship Id="rId23" Type="http://schemas.openxmlformats.org/officeDocument/2006/relationships/image" Target="../media/image14.png"/><Relationship Id="rId22" Type="http://schemas.openxmlformats.org/officeDocument/2006/relationships/tags" Target="../tags/tag263.xml"/><Relationship Id="rId21" Type="http://schemas.openxmlformats.org/officeDocument/2006/relationships/image" Target="../media/image13.png"/><Relationship Id="rId20" Type="http://schemas.openxmlformats.org/officeDocument/2006/relationships/tags" Target="../tags/tag262.xml"/><Relationship Id="rId2" Type="http://schemas.openxmlformats.org/officeDocument/2006/relationships/tags" Target="../tags/tag250.xml"/><Relationship Id="rId19" Type="http://schemas.openxmlformats.org/officeDocument/2006/relationships/image" Target="../media/image12.png"/><Relationship Id="rId18" Type="http://schemas.openxmlformats.org/officeDocument/2006/relationships/tags" Target="../tags/tag261.xml"/><Relationship Id="rId17" Type="http://schemas.openxmlformats.org/officeDocument/2006/relationships/image" Target="../media/image6.png"/><Relationship Id="rId16" Type="http://schemas.openxmlformats.org/officeDocument/2006/relationships/image" Target="../media/image11.png"/><Relationship Id="rId15" Type="http://schemas.openxmlformats.org/officeDocument/2006/relationships/image" Target="../media/image32.png"/><Relationship Id="rId14" Type="http://schemas.openxmlformats.org/officeDocument/2006/relationships/tags" Target="../tags/tag260.xml"/><Relationship Id="rId13" Type="http://schemas.openxmlformats.org/officeDocument/2006/relationships/image" Target="../media/image31.png"/><Relationship Id="rId12" Type="http://schemas.openxmlformats.org/officeDocument/2006/relationships/tags" Target="../tags/tag259.xml"/><Relationship Id="rId11" Type="http://schemas.openxmlformats.org/officeDocument/2006/relationships/image" Target="../media/image30.png"/><Relationship Id="rId10" Type="http://schemas.openxmlformats.org/officeDocument/2006/relationships/tags" Target="../tags/tag258.xml"/><Relationship Id="rId1" Type="http://schemas.openxmlformats.org/officeDocument/2006/relationships/tags" Target="../tags/tag249.xml"/></Relationships>
</file>

<file path=ppt/slides/_rels/slide39.xml.rels><?xml version="1.0" encoding="UTF-8" standalone="yes"?>
<Relationships xmlns="http://schemas.openxmlformats.org/package/2006/relationships"><Relationship Id="rId9" Type="http://schemas.openxmlformats.org/officeDocument/2006/relationships/tags" Target="../tags/tag273.xml"/><Relationship Id="rId8" Type="http://schemas.openxmlformats.org/officeDocument/2006/relationships/tags" Target="../tags/tag272.xml"/><Relationship Id="rId7" Type="http://schemas.openxmlformats.org/officeDocument/2006/relationships/tags" Target="../tags/tag271.xml"/><Relationship Id="rId6" Type="http://schemas.openxmlformats.org/officeDocument/2006/relationships/image" Target="../media/image6.png"/><Relationship Id="rId5" Type="http://schemas.openxmlformats.org/officeDocument/2006/relationships/tags" Target="../tags/tag270.xml"/><Relationship Id="rId4" Type="http://schemas.openxmlformats.org/officeDocument/2006/relationships/image" Target="../media/image59.png"/><Relationship Id="rId3" Type="http://schemas.openxmlformats.org/officeDocument/2006/relationships/tags" Target="../tags/tag269.xml"/><Relationship Id="rId2" Type="http://schemas.openxmlformats.org/officeDocument/2006/relationships/image" Target="../media/image58.png"/><Relationship Id="rId15" Type="http://schemas.openxmlformats.org/officeDocument/2006/relationships/notesSlide" Target="../notesSlides/notesSlide38.xml"/><Relationship Id="rId14" Type="http://schemas.openxmlformats.org/officeDocument/2006/relationships/slideLayout" Target="../slideLayouts/slideLayout1.xml"/><Relationship Id="rId13" Type="http://schemas.openxmlformats.org/officeDocument/2006/relationships/image" Target="../media/image11.png"/><Relationship Id="rId12" Type="http://schemas.openxmlformats.org/officeDocument/2006/relationships/tags" Target="../tags/tag276.xml"/><Relationship Id="rId11" Type="http://schemas.openxmlformats.org/officeDocument/2006/relationships/tags" Target="../tags/tag275.xml"/><Relationship Id="rId10" Type="http://schemas.openxmlformats.org/officeDocument/2006/relationships/tags" Target="../tags/tag274.xml"/><Relationship Id="rId1" Type="http://schemas.openxmlformats.org/officeDocument/2006/relationships/tags" Target="../tags/tag268.xml"/></Relationships>
</file>

<file path=ppt/slides/_rels/slide4.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8" Type="http://schemas.openxmlformats.org/officeDocument/2006/relationships/notesSlide" Target="../notesSlides/notesSlide4.xml"/><Relationship Id="rId27" Type="http://schemas.openxmlformats.org/officeDocument/2006/relationships/slideLayout" Target="../slideLayouts/slideLayout1.xml"/><Relationship Id="rId26" Type="http://schemas.openxmlformats.org/officeDocument/2006/relationships/image" Target="../media/image17.png"/><Relationship Id="rId25" Type="http://schemas.openxmlformats.org/officeDocument/2006/relationships/image" Target="../media/image16.png"/><Relationship Id="rId24" Type="http://schemas.openxmlformats.org/officeDocument/2006/relationships/image" Target="../media/image15.png"/><Relationship Id="rId23" Type="http://schemas.openxmlformats.org/officeDocument/2006/relationships/tags" Target="../tags/tag17.xml"/><Relationship Id="rId22" Type="http://schemas.openxmlformats.org/officeDocument/2006/relationships/image" Target="../media/image14.png"/><Relationship Id="rId21" Type="http://schemas.openxmlformats.org/officeDocument/2006/relationships/tags" Target="../tags/tag16.xml"/><Relationship Id="rId20" Type="http://schemas.openxmlformats.org/officeDocument/2006/relationships/image" Target="../media/image13.png"/><Relationship Id="rId2" Type="http://schemas.openxmlformats.org/officeDocument/2006/relationships/image" Target="../media/image10.png"/><Relationship Id="rId19" Type="http://schemas.openxmlformats.org/officeDocument/2006/relationships/tags" Target="../tags/tag15.xml"/><Relationship Id="rId18" Type="http://schemas.openxmlformats.org/officeDocument/2006/relationships/image" Target="../media/image12.png"/><Relationship Id="rId17" Type="http://schemas.openxmlformats.org/officeDocument/2006/relationships/tags" Target="../tags/tag14.xml"/><Relationship Id="rId16" Type="http://schemas.openxmlformats.org/officeDocument/2006/relationships/image" Target="../media/image11.png"/><Relationship Id="rId15" Type="http://schemas.openxmlformats.org/officeDocument/2006/relationships/tags" Target="../tags/tag13.xml"/><Relationship Id="rId14" Type="http://schemas.openxmlformats.org/officeDocument/2006/relationships/image" Target="../media/image6.png"/><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jpeg"/></Relationships>
</file>

<file path=ppt/slides/_rels/slide41.xml.rels><?xml version="1.0" encoding="UTF-8" standalone="yes"?>
<Relationships xmlns="http://schemas.openxmlformats.org/package/2006/relationships"><Relationship Id="rId7" Type="http://schemas.openxmlformats.org/officeDocument/2006/relationships/notesSlide" Target="../notesSlides/notesSlide40.xml"/><Relationship Id="rId6"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6.png"/><Relationship Id="rId2" Type="http://schemas.openxmlformats.org/officeDocument/2006/relationships/image" Target="../media/image34.png"/><Relationship Id="rId1" Type="http://schemas.openxmlformats.org/officeDocument/2006/relationships/image" Target="../media/image1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1.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jpeg"/></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6.png"/><Relationship Id="rId3" Type="http://schemas.openxmlformats.org/officeDocument/2006/relationships/image" Target="../media/image47.png"/><Relationship Id="rId2" Type="http://schemas.openxmlformats.org/officeDocument/2006/relationships/image" Target="../media/image33.png"/><Relationship Id="rId1" Type="http://schemas.openxmlformats.org/officeDocument/2006/relationships/image" Target="../media/image46.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14.png"/><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image" Target="../media/image6.png"/><Relationship Id="rId4" Type="http://schemas.openxmlformats.org/officeDocument/2006/relationships/image" Target="../media/image11.png"/><Relationship Id="rId3" Type="http://schemas.openxmlformats.org/officeDocument/2006/relationships/image" Target="../media/image32.png"/><Relationship Id="rId2" Type="http://schemas.openxmlformats.org/officeDocument/2006/relationships/image" Target="../media/image31.png"/><Relationship Id="rId12" Type="http://schemas.openxmlformats.org/officeDocument/2006/relationships/notesSlide" Target="../notesSlides/notesSlide44.xml"/><Relationship Id="rId11" Type="http://schemas.openxmlformats.org/officeDocument/2006/relationships/slideLayout" Target="../slideLayouts/slideLayout1.xml"/><Relationship Id="rId10" Type="http://schemas.openxmlformats.org/officeDocument/2006/relationships/image" Target="../media/image26.png"/><Relationship Id="rId1" Type="http://schemas.openxmlformats.org/officeDocument/2006/relationships/image" Target="../media/image30.png"/></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45.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23.png"/><Relationship Id="rId2" Type="http://schemas.openxmlformats.org/officeDocument/2006/relationships/image" Target="../media/image38.jpeg"/><Relationship Id="rId1" Type="http://schemas.openxmlformats.org/officeDocument/2006/relationships/image" Target="../media/image37.png"/></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6.xml"/><Relationship Id="rId7"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47.xml"/><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tags" Target="../tags/tag280.xml"/><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tags" Target="../tags/tag277.xml"/></Relationships>
</file>

<file path=ppt/slides/_rels/slide49.xml.rels><?xml version="1.0" encoding="UTF-8" standalone="yes"?>
<Relationships xmlns="http://schemas.openxmlformats.org/package/2006/relationships"><Relationship Id="rId7" Type="http://schemas.openxmlformats.org/officeDocument/2006/relationships/notesSlide" Target="../notesSlides/notesSlide48.xml"/><Relationship Id="rId6"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66.png"/><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image" Target="../media/image63.jpeg"/></Relationships>
</file>

<file path=ppt/slides/_rels/slide5.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notesSlide" Target="../notesSlides/notesSlide5.xml"/><Relationship Id="rId14" Type="http://schemas.openxmlformats.org/officeDocument/2006/relationships/slideLayout" Target="../slideLayouts/slideLayout1.xml"/><Relationship Id="rId13" Type="http://schemas.openxmlformats.org/officeDocument/2006/relationships/image" Target="../media/image21.png"/><Relationship Id="rId12" Type="http://schemas.openxmlformats.org/officeDocument/2006/relationships/image" Target="../media/image20.png"/><Relationship Id="rId11" Type="http://schemas.openxmlformats.org/officeDocument/2006/relationships/image" Target="../media/image19.png"/><Relationship Id="rId10" Type="http://schemas.openxmlformats.org/officeDocument/2006/relationships/image" Target="../media/image18.png"/><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1.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1.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tags" Target="../tags/tag28.xml"/><Relationship Id="rId2" Type="http://schemas.openxmlformats.org/officeDocument/2006/relationships/tags" Target="../tags/tag27.xml"/><Relationship Id="rId11" Type="http://schemas.openxmlformats.org/officeDocument/2006/relationships/notesSlide" Target="../notesSlides/notesSlide8.xml"/><Relationship Id="rId10" Type="http://schemas.openxmlformats.org/officeDocument/2006/relationships/slideLayout" Target="../slideLayouts/slideLayout1.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pic>
        <p:nvPicPr>
          <p:cNvPr id="2" name="Image 0" descr="https://test-kimi-img.moonshot.cn/pub/slides/slides_tmpl/image/25-08-06-16:26:53-d29h3jcup1d2ae82kkpg.jpeg"/>
          <p:cNvPicPr>
            <a:picLocks noChangeAspect="1"/>
          </p:cNvPicPr>
          <p:nvPr/>
        </p:nvPicPr>
        <p:blipFill>
          <a:blip r:embed="rId1"/>
          <a:srcRect l="53" t="63" r="42" b="206"/>
          <a:stretch>
            <a:fillRect/>
          </a:stretch>
        </p:blipFill>
        <p:spPr>
          <a:xfrm>
            <a:off x="257810" y="978535"/>
            <a:ext cx="11252835" cy="1878330"/>
          </a:xfrm>
          <a:prstGeom prst="rect">
            <a:avLst/>
          </a:prstGeom>
        </p:spPr>
      </p:pic>
      <p:sp>
        <p:nvSpPr>
          <p:cNvPr id="3" name="Shape 0"/>
          <p:cNvSpPr/>
          <p:nvPr/>
        </p:nvSpPr>
        <p:spPr>
          <a:xfrm>
            <a:off x="11150600" y="-416560"/>
            <a:ext cx="1390650" cy="1390650"/>
          </a:xfrm>
          <a:prstGeom prst="ellipse">
            <a:avLst/>
          </a:prstGeom>
          <a:solidFill>
            <a:srgbClr val="3365D6"/>
          </a:solidFill>
        </p:spPr>
      </p:sp>
      <p:sp>
        <p:nvSpPr>
          <p:cNvPr id="4" name="Text 1"/>
          <p:cNvSpPr/>
          <p:nvPr/>
        </p:nvSpPr>
        <p:spPr>
          <a:xfrm>
            <a:off x="11150600" y="-416560"/>
            <a:ext cx="1390650" cy="139065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5" name="Shape 2"/>
          <p:cNvSpPr/>
          <p:nvPr/>
        </p:nvSpPr>
        <p:spPr>
          <a:xfrm>
            <a:off x="9736455" y="4521835"/>
            <a:ext cx="3345815" cy="3345815"/>
          </a:xfrm>
          <a:prstGeom prst="ellipse">
            <a:avLst/>
          </a:prstGeom>
          <a:solidFill>
            <a:srgbClr val="3365D6"/>
          </a:solidFill>
        </p:spPr>
      </p:sp>
      <p:sp>
        <p:nvSpPr>
          <p:cNvPr id="6" name="Text 3"/>
          <p:cNvSpPr/>
          <p:nvPr/>
        </p:nvSpPr>
        <p:spPr>
          <a:xfrm>
            <a:off x="9736455" y="4521835"/>
            <a:ext cx="3345815" cy="334581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7" name="Text 4"/>
          <p:cNvSpPr/>
          <p:nvPr/>
        </p:nvSpPr>
        <p:spPr>
          <a:xfrm>
            <a:off x="2963545" y="3065780"/>
            <a:ext cx="8595995" cy="2032635"/>
          </a:xfrm>
          <a:prstGeom prst="rect">
            <a:avLst/>
          </a:prstGeom>
          <a:noFill/>
        </p:spPr>
        <p:txBody>
          <a:bodyPr wrap="square" lIns="91440" tIns="45720" rIns="91440" bIns="45720" rtlCol="0" anchor="ctr"/>
          <a:lstStyle/>
          <a:p>
            <a:pPr marL="0" indent="0" algn="l">
              <a:lnSpc>
                <a:spcPct val="100000"/>
              </a:lnSpc>
              <a:buNone/>
            </a:pPr>
            <a:r>
              <a:rPr lang="zh-CN" altLang="en-US" sz="6000" b="1" dirty="0">
                <a:solidFill>
                  <a:srgbClr val="3365D6"/>
                </a:solidFill>
                <a:latin typeface="MiSans" pitchFamily="34" charset="-122"/>
                <a:ea typeface="MiSans" pitchFamily="34" charset="-122"/>
                <a:cs typeface="MiSans" pitchFamily="34" charset="-120"/>
              </a:rPr>
              <a:t>技术</a:t>
            </a:r>
            <a:r>
              <a:rPr lang="zh-CN" altLang="en-US" sz="6000" b="1" dirty="0">
                <a:solidFill>
                  <a:srgbClr val="3365D6"/>
                </a:solidFill>
                <a:latin typeface="MiSans" pitchFamily="34" charset="-122"/>
                <a:ea typeface="MiSans" pitchFamily="34" charset="-122"/>
                <a:cs typeface="MiSans" pitchFamily="34" charset="-120"/>
              </a:rPr>
              <a:t>报告</a:t>
            </a:r>
            <a:endParaRPr lang="zh-CN" altLang="en-US" sz="6000" b="1" dirty="0">
              <a:solidFill>
                <a:srgbClr val="3365D6"/>
              </a:solidFill>
              <a:latin typeface="MiSans" pitchFamily="34" charset="-122"/>
              <a:ea typeface="MiSans" pitchFamily="34" charset="-122"/>
              <a:cs typeface="MiSans" pitchFamily="34" charset="-120"/>
            </a:endParaRPr>
          </a:p>
        </p:txBody>
      </p:sp>
      <p:sp>
        <p:nvSpPr>
          <p:cNvPr id="9" name="Shape 6"/>
          <p:cNvSpPr/>
          <p:nvPr/>
        </p:nvSpPr>
        <p:spPr>
          <a:xfrm>
            <a:off x="9736455" y="831215"/>
            <a:ext cx="284480" cy="87630"/>
          </a:xfrm>
          <a:prstGeom prst="rect">
            <a:avLst/>
          </a:prstGeom>
          <a:solidFill>
            <a:srgbClr val="3365D6"/>
          </a:solidFill>
        </p:spPr>
      </p:sp>
      <p:sp>
        <p:nvSpPr>
          <p:cNvPr id="10" name="Text 7"/>
          <p:cNvSpPr/>
          <p:nvPr/>
        </p:nvSpPr>
        <p:spPr>
          <a:xfrm>
            <a:off x="9736455" y="831215"/>
            <a:ext cx="284480" cy="8763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11" name="Shape 8"/>
          <p:cNvSpPr/>
          <p:nvPr/>
        </p:nvSpPr>
        <p:spPr>
          <a:xfrm>
            <a:off x="3274060" y="5121910"/>
            <a:ext cx="2621915" cy="429260"/>
          </a:xfrm>
          <a:prstGeom prst="roundRect">
            <a:avLst>
              <a:gd name="adj" fmla="val 50000"/>
            </a:avLst>
          </a:prstGeom>
          <a:gradFill flip="none" rotWithShape="1">
            <a:gsLst>
              <a:gs pos="0">
                <a:srgbClr val="3365D6"/>
              </a:gs>
              <a:gs pos="100000">
                <a:srgbClr val="2A59B8"/>
              </a:gs>
            </a:gsLst>
            <a:lin ang="0" scaled="1"/>
          </a:gradFill>
        </p:spPr>
      </p:sp>
      <p:sp>
        <p:nvSpPr>
          <p:cNvPr id="12" name="Text 9"/>
          <p:cNvSpPr/>
          <p:nvPr/>
        </p:nvSpPr>
        <p:spPr>
          <a:xfrm>
            <a:off x="3274060" y="5121910"/>
            <a:ext cx="2621915" cy="42926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13" name="Text 10"/>
          <p:cNvSpPr/>
          <p:nvPr/>
        </p:nvSpPr>
        <p:spPr>
          <a:xfrm>
            <a:off x="3274060" y="5138420"/>
            <a:ext cx="2621280" cy="429895"/>
          </a:xfrm>
          <a:prstGeom prst="rect">
            <a:avLst/>
          </a:prstGeom>
          <a:noFill/>
        </p:spPr>
        <p:txBody>
          <a:bodyPr wrap="square" lIns="91440" tIns="45720" rIns="91440" bIns="45720" rtlCol="0" anchor="t"/>
          <a:lstStyle/>
          <a:p>
            <a:pPr marL="0" indent="0" algn="ctr">
              <a:lnSpc>
                <a:spcPct val="100000"/>
              </a:lnSpc>
              <a:buNone/>
            </a:pPr>
            <a:r>
              <a:rPr lang="en-US" sz="2000" b="1" dirty="0">
                <a:solidFill>
                  <a:srgbClr val="FFFFFF"/>
                </a:solidFill>
                <a:latin typeface="MiSans" pitchFamily="34" charset="-122"/>
                <a:ea typeface="MiSans" pitchFamily="34" charset="-122"/>
                <a:cs typeface="MiSans" pitchFamily="34" charset="-120"/>
              </a:rPr>
              <a:t>汇报人：</a:t>
            </a:r>
            <a:r>
              <a:rPr lang="zh-CN" altLang="en-US" sz="2000" b="1" dirty="0">
                <a:solidFill>
                  <a:srgbClr val="FFFFFF"/>
                </a:solidFill>
                <a:latin typeface="MiSans" pitchFamily="34" charset="-122"/>
                <a:ea typeface="MiSans" pitchFamily="34" charset="-122"/>
                <a:cs typeface="MiSans" pitchFamily="34" charset="-120"/>
              </a:rPr>
              <a:t>张子彤</a:t>
            </a:r>
            <a:endParaRPr lang="zh-CN" altLang="en-US" sz="2000" b="1" dirty="0">
              <a:solidFill>
                <a:srgbClr val="FFFFFF"/>
              </a:solidFill>
              <a:latin typeface="MiSans" pitchFamily="34" charset="-122"/>
              <a:ea typeface="MiSans" pitchFamily="34" charset="-122"/>
              <a:cs typeface="MiSans" pitchFamily="34" charset="-120"/>
            </a:endParaRPr>
          </a:p>
        </p:txBody>
      </p:sp>
      <p:sp>
        <p:nvSpPr>
          <p:cNvPr id="14" name="Shape 11"/>
          <p:cNvSpPr/>
          <p:nvPr/>
        </p:nvSpPr>
        <p:spPr>
          <a:xfrm>
            <a:off x="257810" y="2896235"/>
            <a:ext cx="11252835" cy="0"/>
          </a:xfrm>
          <a:prstGeom prst="line">
            <a:avLst/>
          </a:prstGeom>
          <a:noFill/>
          <a:ln w="28575">
            <a:solidFill>
              <a:srgbClr val="1E386B"/>
            </a:solidFill>
            <a:prstDash val="solid"/>
            <a:headEnd type="none"/>
            <a:tailEnd type="none"/>
          </a:ln>
        </p:spPr>
      </p:sp>
      <p:pic>
        <p:nvPicPr>
          <p:cNvPr id="15" name="Image 1" descr="https://test-kimi-img.moonshot.cn/pub/slides/slides_tmpl/image/25-08-06-16:26:53-d29h3jcup1d2ae82kkp0.png"/>
          <p:cNvPicPr>
            <a:picLocks noChangeAspect="1"/>
          </p:cNvPicPr>
          <p:nvPr/>
        </p:nvPicPr>
        <p:blipFill>
          <a:blip r:embed="rId2"/>
          <a:stretch>
            <a:fillRect/>
          </a:stretch>
        </p:blipFill>
        <p:spPr>
          <a:xfrm>
            <a:off x="9736455" y="2439035"/>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custDataLst>
              <p:tags r:id="rId1"/>
            </p:custDataLst>
          </p:nvPr>
        </p:nvSpPr>
        <p:spPr>
          <a:xfrm>
            <a:off x="8199755" y="1586865"/>
            <a:ext cx="3383915" cy="4285615"/>
          </a:xfrm>
          <a:prstGeom prst="rect">
            <a:avLst/>
          </a:prstGeom>
          <a:solidFill>
            <a:srgbClr val="648DE0"/>
          </a:solidFill>
        </p:spPr>
      </p:sp>
      <p:sp>
        <p:nvSpPr>
          <p:cNvPr id="3" name="Text 1"/>
          <p:cNvSpPr/>
          <p:nvPr/>
        </p:nvSpPr>
        <p:spPr>
          <a:xfrm>
            <a:off x="8199755" y="1586865"/>
            <a:ext cx="3383915" cy="428561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4" name="Shape 2"/>
          <p:cNvSpPr/>
          <p:nvPr>
            <p:custDataLst>
              <p:tags r:id="rId2"/>
            </p:custDataLst>
          </p:nvPr>
        </p:nvSpPr>
        <p:spPr>
          <a:xfrm>
            <a:off x="4429760" y="1594485"/>
            <a:ext cx="3383915" cy="4285615"/>
          </a:xfrm>
          <a:prstGeom prst="rect">
            <a:avLst/>
          </a:prstGeom>
          <a:solidFill>
            <a:srgbClr val="648DE0"/>
          </a:solidFill>
        </p:spPr>
      </p:sp>
      <p:sp>
        <p:nvSpPr>
          <p:cNvPr id="5" name="Text 3"/>
          <p:cNvSpPr/>
          <p:nvPr/>
        </p:nvSpPr>
        <p:spPr>
          <a:xfrm>
            <a:off x="4429760" y="1594485"/>
            <a:ext cx="3383915" cy="428561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6" name="Shape 4"/>
          <p:cNvSpPr/>
          <p:nvPr>
            <p:custDataLst>
              <p:tags r:id="rId3"/>
            </p:custDataLst>
          </p:nvPr>
        </p:nvSpPr>
        <p:spPr>
          <a:xfrm>
            <a:off x="716915" y="1586865"/>
            <a:ext cx="3383915" cy="4285615"/>
          </a:xfrm>
          <a:prstGeom prst="rect">
            <a:avLst/>
          </a:prstGeom>
          <a:solidFill>
            <a:srgbClr val="648DE0"/>
          </a:solidFill>
        </p:spPr>
      </p:sp>
      <p:sp>
        <p:nvSpPr>
          <p:cNvPr id="7" name="Text 5"/>
          <p:cNvSpPr/>
          <p:nvPr/>
        </p:nvSpPr>
        <p:spPr>
          <a:xfrm>
            <a:off x="716915" y="1586865"/>
            <a:ext cx="3383915" cy="428561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8" name="Text 6"/>
          <p:cNvSpPr/>
          <p:nvPr/>
        </p:nvSpPr>
        <p:spPr>
          <a:xfrm>
            <a:off x="789940" y="394335"/>
            <a:ext cx="6780530" cy="622935"/>
          </a:xfrm>
          <a:prstGeom prst="rect">
            <a:avLst/>
          </a:prstGeom>
          <a:noFill/>
        </p:spPr>
        <p:txBody>
          <a:bodyPr wrap="square" lIns="91440" tIns="45720" rIns="91440" bIns="45720" rtlCol="0" anchor="ctr"/>
          <a:lstStyle/>
          <a:p>
            <a:pPr marL="0" indent="0" algn="l">
              <a:lnSpc>
                <a:spcPct val="100000"/>
              </a:lnSpc>
              <a:buNone/>
            </a:pPr>
            <a:r>
              <a:rPr lang="zh-CN" altLang="en-US" sz="2800" b="1" dirty="0">
                <a:solidFill>
                  <a:srgbClr val="2A59B8"/>
                </a:solidFill>
                <a:latin typeface="MiSans" pitchFamily="34" charset="-122"/>
                <a:ea typeface="MiSans" pitchFamily="34" charset="-122"/>
                <a:cs typeface="MiSans" pitchFamily="34" charset="-120"/>
              </a:rPr>
              <a:t>开放性与社区</a:t>
            </a:r>
            <a:r>
              <a:rPr lang="zh-CN" altLang="en-US" sz="2800" b="1" dirty="0">
                <a:solidFill>
                  <a:srgbClr val="2A59B8"/>
                </a:solidFill>
                <a:latin typeface="MiSans" pitchFamily="34" charset="-122"/>
                <a:ea typeface="MiSans" pitchFamily="34" charset="-122"/>
                <a:cs typeface="MiSans" pitchFamily="34" charset="-120"/>
              </a:rPr>
              <a:t>活力</a:t>
            </a:r>
            <a:endParaRPr lang="zh-CN" altLang="en-US" sz="2800" b="1" dirty="0">
              <a:solidFill>
                <a:srgbClr val="2A59B8"/>
              </a:solidFill>
              <a:latin typeface="MiSans" pitchFamily="34" charset="-122"/>
              <a:ea typeface="MiSans" pitchFamily="34" charset="-122"/>
              <a:cs typeface="MiSans" pitchFamily="34" charset="-120"/>
            </a:endParaRPr>
          </a:p>
        </p:txBody>
      </p:sp>
      <p:sp>
        <p:nvSpPr>
          <p:cNvPr id="9" name="Text 7"/>
          <p:cNvSpPr/>
          <p:nvPr>
            <p:custDataLst>
              <p:tags r:id="rId4"/>
            </p:custDataLst>
          </p:nvPr>
        </p:nvSpPr>
        <p:spPr>
          <a:xfrm>
            <a:off x="888365" y="2939415"/>
            <a:ext cx="3060700" cy="2353310"/>
          </a:xfrm>
          <a:prstGeom prst="rect">
            <a:avLst/>
          </a:prstGeom>
          <a:noFill/>
        </p:spPr>
        <p:txBody>
          <a:bodyPr wrap="square" lIns="91440" tIns="45720" rIns="91440" bIns="45720" rtlCol="0" anchor="t"/>
          <a:lstStyle/>
          <a:p>
            <a:pPr marL="0" indent="0" algn="just">
              <a:lnSpc>
                <a:spcPct val="150000"/>
              </a:lnSpc>
              <a:buNone/>
            </a:pPr>
            <a:r>
              <a:rPr lang="en-US" dirty="0">
                <a:solidFill>
                  <a:srgbClr val="FFFFFF"/>
                </a:solidFill>
                <a:latin typeface="MiSans" pitchFamily="34" charset="-122"/>
                <a:ea typeface="MiSans" pitchFamily="34" charset="-122"/>
                <a:cs typeface="MiSans" pitchFamily="34" charset="-120"/>
              </a:rPr>
              <a:t>开源让开发者能查看VS Code RISC-V插件源码，按需定制功能，满足个性化需求，激发创新。</a:t>
            </a:r>
            <a:endParaRPr lang="en-US" dirty="0">
              <a:solidFill>
                <a:srgbClr val="FFFFFF"/>
              </a:solidFill>
              <a:latin typeface="MiSans" pitchFamily="34" charset="-122"/>
              <a:ea typeface="MiSans" pitchFamily="34" charset="-122"/>
              <a:cs typeface="MiSans" pitchFamily="34" charset="-120"/>
            </a:endParaRPr>
          </a:p>
        </p:txBody>
      </p:sp>
      <p:sp>
        <p:nvSpPr>
          <p:cNvPr id="10" name="Text 8"/>
          <p:cNvSpPr/>
          <p:nvPr>
            <p:custDataLst>
              <p:tags r:id="rId5"/>
            </p:custDataLst>
          </p:nvPr>
        </p:nvSpPr>
        <p:spPr>
          <a:xfrm>
            <a:off x="4604385" y="2939415"/>
            <a:ext cx="3060700" cy="2353310"/>
          </a:xfrm>
          <a:prstGeom prst="rect">
            <a:avLst/>
          </a:prstGeom>
          <a:noFill/>
        </p:spPr>
        <p:txBody>
          <a:bodyPr wrap="square" lIns="91440" tIns="45720" rIns="91440" bIns="45720" rtlCol="0" anchor="t"/>
          <a:lstStyle/>
          <a:p>
            <a:pPr marL="0" indent="0" algn="just">
              <a:lnSpc>
                <a:spcPct val="150000"/>
              </a:lnSpc>
              <a:buNone/>
            </a:pPr>
            <a:r>
              <a:rPr lang="en-US" dirty="0">
                <a:solidFill>
                  <a:srgbClr val="FFFFFF"/>
                </a:solidFill>
                <a:latin typeface="MiSans" pitchFamily="34" charset="-122"/>
                <a:ea typeface="MiSans" pitchFamily="34" charset="-122"/>
                <a:cs typeface="MiSans" pitchFamily="34" charset="-120"/>
              </a:rPr>
              <a:t>开发者可为插件贡献代码，参与生态建设，提升自身技能，推动插件功能优化与完善。</a:t>
            </a:r>
            <a:endParaRPr lang="en-US" dirty="0">
              <a:solidFill>
                <a:srgbClr val="FFFFFF"/>
              </a:solidFill>
              <a:latin typeface="MiSans" pitchFamily="34" charset="-122"/>
              <a:ea typeface="MiSans" pitchFamily="34" charset="-122"/>
              <a:cs typeface="MiSans" pitchFamily="34" charset="-120"/>
            </a:endParaRPr>
          </a:p>
        </p:txBody>
      </p:sp>
      <p:sp>
        <p:nvSpPr>
          <p:cNvPr id="11" name="Text 9"/>
          <p:cNvSpPr/>
          <p:nvPr>
            <p:custDataLst>
              <p:tags r:id="rId6"/>
            </p:custDataLst>
          </p:nvPr>
        </p:nvSpPr>
        <p:spPr>
          <a:xfrm>
            <a:off x="8328660" y="2970530"/>
            <a:ext cx="3060700" cy="2353310"/>
          </a:xfrm>
          <a:prstGeom prst="rect">
            <a:avLst/>
          </a:prstGeom>
          <a:noFill/>
        </p:spPr>
        <p:txBody>
          <a:bodyPr wrap="square" lIns="91440" tIns="45720" rIns="91440" bIns="45720" rtlCol="0" anchor="t"/>
          <a:lstStyle/>
          <a:p>
            <a:pPr marL="0" indent="0" algn="just">
              <a:lnSpc>
                <a:spcPct val="150000"/>
              </a:lnSpc>
              <a:buNone/>
            </a:pPr>
            <a:r>
              <a:rPr lang="en-US" dirty="0">
                <a:solidFill>
                  <a:srgbClr val="FFFFFF"/>
                </a:solidFill>
                <a:latin typeface="MiSans" pitchFamily="34" charset="-122"/>
                <a:ea typeface="MiSans" pitchFamily="34" charset="-122"/>
                <a:cs typeface="MiSans" pitchFamily="34" charset="-120"/>
              </a:rPr>
              <a:t>开源开放性吸引全球开发者，形成庞大社区，汇聚智慧，为生态发展注入源源不断的动力。</a:t>
            </a:r>
            <a:endParaRPr lang="en-US" dirty="0">
              <a:solidFill>
                <a:srgbClr val="FFFFFF"/>
              </a:solidFill>
              <a:latin typeface="MiSans" pitchFamily="34" charset="-122"/>
              <a:ea typeface="MiSans" pitchFamily="34" charset="-122"/>
              <a:cs typeface="MiSans" pitchFamily="34" charset="-120"/>
            </a:endParaRPr>
          </a:p>
        </p:txBody>
      </p:sp>
      <p:sp>
        <p:nvSpPr>
          <p:cNvPr id="12" name="Text 10"/>
          <p:cNvSpPr/>
          <p:nvPr>
            <p:custDataLst>
              <p:tags r:id="rId7"/>
            </p:custDataLst>
          </p:nvPr>
        </p:nvSpPr>
        <p:spPr>
          <a:xfrm>
            <a:off x="1186815" y="1988820"/>
            <a:ext cx="2508885" cy="1076960"/>
          </a:xfrm>
          <a:prstGeom prst="rect">
            <a:avLst/>
          </a:prstGeom>
          <a:noFill/>
        </p:spPr>
        <p:txBody>
          <a:bodyPr wrap="square" lIns="91440" tIns="45720" rIns="91440" bIns="45720" rtlCol="0" anchor="ctr"/>
          <a:lstStyle/>
          <a:p>
            <a:pPr marL="0" indent="0" algn="ctr">
              <a:lnSpc>
                <a:spcPct val="100000"/>
              </a:lnSpc>
              <a:buNone/>
            </a:pPr>
            <a:r>
              <a:rPr lang="en-US" sz="2400" b="1" dirty="0">
                <a:solidFill>
                  <a:srgbClr val="FFFFFF"/>
                </a:solidFill>
                <a:latin typeface="MiSans" pitchFamily="34" charset="-122"/>
                <a:ea typeface="MiSans" pitchFamily="34" charset="-122"/>
                <a:cs typeface="MiSans" pitchFamily="34" charset="-120"/>
              </a:rPr>
              <a:t>源码可查与定制</a:t>
            </a:r>
            <a:endParaRPr lang="en-US" sz="2400" b="1" dirty="0">
              <a:solidFill>
                <a:srgbClr val="FFFFFF"/>
              </a:solidFill>
              <a:latin typeface="MiSans" pitchFamily="34" charset="-122"/>
              <a:ea typeface="MiSans" pitchFamily="34" charset="-122"/>
              <a:cs typeface="MiSans" pitchFamily="34" charset="-120"/>
            </a:endParaRPr>
          </a:p>
        </p:txBody>
      </p:sp>
      <p:sp>
        <p:nvSpPr>
          <p:cNvPr id="13" name="Text 11"/>
          <p:cNvSpPr/>
          <p:nvPr>
            <p:custDataLst>
              <p:tags r:id="rId8"/>
            </p:custDataLst>
          </p:nvPr>
        </p:nvSpPr>
        <p:spPr>
          <a:xfrm>
            <a:off x="4895850" y="1988820"/>
            <a:ext cx="2508885" cy="1076960"/>
          </a:xfrm>
          <a:prstGeom prst="rect">
            <a:avLst/>
          </a:prstGeom>
          <a:noFill/>
        </p:spPr>
        <p:txBody>
          <a:bodyPr wrap="square" lIns="91440" tIns="45720" rIns="91440" bIns="45720" rtlCol="0" anchor="ctr"/>
          <a:lstStyle/>
          <a:p>
            <a:pPr marL="0" indent="0" algn="ctr">
              <a:lnSpc>
                <a:spcPct val="100000"/>
              </a:lnSpc>
              <a:buNone/>
            </a:pPr>
            <a:r>
              <a:rPr lang="en-US" sz="2400" b="1" dirty="0">
                <a:solidFill>
                  <a:srgbClr val="FFFFFF"/>
                </a:solidFill>
                <a:latin typeface="MiSans" pitchFamily="34" charset="-122"/>
                <a:ea typeface="MiSans" pitchFamily="34" charset="-122"/>
                <a:cs typeface="MiSans" pitchFamily="34" charset="-120"/>
              </a:rPr>
              <a:t>代码贡献与成长</a:t>
            </a:r>
            <a:endParaRPr lang="en-US" sz="2400" b="1" dirty="0">
              <a:solidFill>
                <a:srgbClr val="FFFFFF"/>
              </a:solidFill>
              <a:latin typeface="MiSans" pitchFamily="34" charset="-122"/>
              <a:ea typeface="MiSans" pitchFamily="34" charset="-122"/>
              <a:cs typeface="MiSans" pitchFamily="34" charset="-120"/>
            </a:endParaRPr>
          </a:p>
        </p:txBody>
      </p:sp>
      <p:sp>
        <p:nvSpPr>
          <p:cNvPr id="14" name="Text 12"/>
          <p:cNvSpPr/>
          <p:nvPr>
            <p:custDataLst>
              <p:tags r:id="rId9"/>
            </p:custDataLst>
          </p:nvPr>
        </p:nvSpPr>
        <p:spPr>
          <a:xfrm>
            <a:off x="8604885" y="1988820"/>
            <a:ext cx="2508885" cy="1076960"/>
          </a:xfrm>
          <a:prstGeom prst="rect">
            <a:avLst/>
          </a:prstGeom>
          <a:noFill/>
        </p:spPr>
        <p:txBody>
          <a:bodyPr wrap="square" lIns="91440" tIns="45720" rIns="91440" bIns="45720" rtlCol="0" anchor="ctr"/>
          <a:lstStyle/>
          <a:p>
            <a:pPr marL="0" indent="0" algn="ctr">
              <a:lnSpc>
                <a:spcPct val="100000"/>
              </a:lnSpc>
              <a:buNone/>
            </a:pPr>
            <a:r>
              <a:rPr lang="en-US" sz="2400" b="1" dirty="0">
                <a:solidFill>
                  <a:srgbClr val="FFFFFF"/>
                </a:solidFill>
                <a:latin typeface="MiSans" pitchFamily="34" charset="-122"/>
                <a:ea typeface="MiSans" pitchFamily="34" charset="-122"/>
                <a:cs typeface="MiSans" pitchFamily="34" charset="-120"/>
              </a:rPr>
              <a:t>吸引开发者参与</a:t>
            </a:r>
            <a:endParaRPr lang="en-US" sz="2400" b="1" dirty="0">
              <a:solidFill>
                <a:srgbClr val="FFFFFF"/>
              </a:solidFill>
              <a:latin typeface="MiSans" pitchFamily="34" charset="-122"/>
              <a:ea typeface="MiSans" pitchFamily="34" charset="-122"/>
              <a:cs typeface="MiSans" pitchFamily="34" charset="-120"/>
            </a:endParaRPr>
          </a:p>
        </p:txBody>
      </p:sp>
      <p:pic>
        <p:nvPicPr>
          <p:cNvPr id="15" name="Image 0" descr="https://test-kimi-img.moonshot.cn/pub/slides/slides_tmpl/image/25-08-06-16:26:55-d29h3jsup1d2ae82klh0.png"/>
          <p:cNvPicPr>
            <a:picLocks noChangeAspect="1"/>
          </p:cNvPicPr>
          <p:nvPr>
            <p:custDataLst>
              <p:tags r:id="rId10"/>
            </p:custDataLst>
          </p:nvPr>
        </p:nvPicPr>
        <p:blipFill>
          <a:blip r:embed="rId11"/>
          <a:stretch>
            <a:fillRect/>
          </a:stretch>
        </p:blipFill>
        <p:spPr>
          <a:xfrm>
            <a:off x="3185795" y="5020310"/>
            <a:ext cx="883920" cy="859790"/>
          </a:xfrm>
          <a:prstGeom prst="rect">
            <a:avLst/>
          </a:prstGeom>
        </p:spPr>
      </p:pic>
      <p:pic>
        <p:nvPicPr>
          <p:cNvPr id="16" name="Image 1" descr="https://test-kimi-img.moonshot.cn/pub/slides/slides_tmpl/image/25-08-06-16:26:55-d29h3jsup1d2ae82klgg.png"/>
          <p:cNvPicPr>
            <a:picLocks noChangeAspect="1"/>
          </p:cNvPicPr>
          <p:nvPr>
            <p:custDataLst>
              <p:tags r:id="rId12"/>
            </p:custDataLst>
          </p:nvPr>
        </p:nvPicPr>
        <p:blipFill>
          <a:blip r:embed="rId13"/>
          <a:stretch>
            <a:fillRect/>
          </a:stretch>
        </p:blipFill>
        <p:spPr>
          <a:xfrm>
            <a:off x="6882130" y="5020310"/>
            <a:ext cx="926465" cy="859790"/>
          </a:xfrm>
          <a:prstGeom prst="rect">
            <a:avLst/>
          </a:prstGeom>
        </p:spPr>
      </p:pic>
      <p:pic>
        <p:nvPicPr>
          <p:cNvPr id="17" name="Image 2" descr="https://test-kimi-img.moonshot.cn/pub/slides/slides_tmpl/image/25-08-06-16:26:55-d29h3jsup1d2ae82kli0.png"/>
          <p:cNvPicPr>
            <a:picLocks noChangeAspect="1"/>
          </p:cNvPicPr>
          <p:nvPr>
            <p:custDataLst>
              <p:tags r:id="rId14"/>
            </p:custDataLst>
          </p:nvPr>
        </p:nvPicPr>
        <p:blipFill>
          <a:blip r:embed="rId15"/>
          <a:stretch>
            <a:fillRect/>
          </a:stretch>
        </p:blipFill>
        <p:spPr>
          <a:xfrm>
            <a:off x="10650855" y="5020310"/>
            <a:ext cx="932815" cy="859790"/>
          </a:xfrm>
          <a:prstGeom prst="rect">
            <a:avLst/>
          </a:prstGeom>
        </p:spPr>
      </p:pic>
      <p:pic>
        <p:nvPicPr>
          <p:cNvPr id="18" name="Image 3" descr="https://test-kimi-img.moonshot.cn/pub/slides/slides_tmpl/image/25-08-06-16:26:53-d29h3jcup1d2ae82kl00.png"/>
          <p:cNvPicPr>
            <a:picLocks noChangeAspect="1"/>
          </p:cNvPicPr>
          <p:nvPr/>
        </p:nvPicPr>
        <p:blipFill>
          <a:blip r:embed="rId16"/>
          <a:srcRect b="572"/>
          <a:stretch>
            <a:fillRect/>
          </a:stretch>
        </p:blipFill>
        <p:spPr>
          <a:xfrm>
            <a:off x="0" y="6204585"/>
            <a:ext cx="12192000" cy="653415"/>
          </a:xfrm>
          <a:prstGeom prst="rect">
            <a:avLst/>
          </a:prstGeom>
        </p:spPr>
      </p:pic>
      <p:pic>
        <p:nvPicPr>
          <p:cNvPr id="19" name="Image 4" descr="https://test-kimi-img.moonshot.cn/pub/slides/slides_tmpl/image/25-08-06-16:26:53-d29h3jcup1d2ae82kkt0.png"/>
          <p:cNvPicPr>
            <a:picLocks noChangeAspect="1"/>
          </p:cNvPicPr>
          <p:nvPr/>
        </p:nvPicPr>
        <p:blipFill>
          <a:blip r:embed="rId17"/>
          <a:stretch>
            <a:fillRect/>
          </a:stretch>
        </p:blipFill>
        <p:spPr>
          <a:xfrm>
            <a:off x="11016615" y="459105"/>
            <a:ext cx="628015" cy="182880"/>
          </a:xfrm>
          <a:prstGeom prst="rect">
            <a:avLst/>
          </a:prstGeom>
        </p:spPr>
      </p:pic>
      <p:pic>
        <p:nvPicPr>
          <p:cNvPr id="20" name="Image 5" descr="https://test-kimi-img.moonshot.cn/pub/slides/slides_tmpl/image/25-08-06-16:26:55-d29h3jsup1d2ae82klig.png"/>
          <p:cNvPicPr>
            <a:picLocks noChangeAspect="1"/>
          </p:cNvPicPr>
          <p:nvPr>
            <p:custDataLst>
              <p:tags r:id="rId18"/>
            </p:custDataLst>
          </p:nvPr>
        </p:nvPicPr>
        <p:blipFill>
          <a:blip r:embed="rId19"/>
          <a:stretch>
            <a:fillRect/>
          </a:stretch>
        </p:blipFill>
        <p:spPr>
          <a:xfrm>
            <a:off x="1969770" y="1226185"/>
            <a:ext cx="942975" cy="929640"/>
          </a:xfrm>
          <a:prstGeom prst="rect">
            <a:avLst/>
          </a:prstGeom>
        </p:spPr>
      </p:pic>
      <p:pic>
        <p:nvPicPr>
          <p:cNvPr id="21" name="Image 6" descr="https://test-kimi-img.moonshot.cn/pub/slides/slides_tmpl/image/25-08-06-16:26:55-d29h3jsup1d2ae82klj0.png"/>
          <p:cNvPicPr>
            <a:picLocks noChangeAspect="1"/>
          </p:cNvPicPr>
          <p:nvPr>
            <p:custDataLst>
              <p:tags r:id="rId20"/>
            </p:custDataLst>
          </p:nvPr>
        </p:nvPicPr>
        <p:blipFill>
          <a:blip r:embed="rId21"/>
          <a:stretch>
            <a:fillRect/>
          </a:stretch>
        </p:blipFill>
        <p:spPr>
          <a:xfrm>
            <a:off x="5711190" y="1144905"/>
            <a:ext cx="942975" cy="929640"/>
          </a:xfrm>
          <a:prstGeom prst="rect">
            <a:avLst/>
          </a:prstGeom>
        </p:spPr>
      </p:pic>
      <p:pic>
        <p:nvPicPr>
          <p:cNvPr id="22" name="Image 7" descr="https://test-kimi-img.moonshot.cn/pub/slides/slides_tmpl/image/25-08-06-16:26:55-d29h3jsup1d2ae82kll0.png"/>
          <p:cNvPicPr>
            <a:picLocks noChangeAspect="1"/>
          </p:cNvPicPr>
          <p:nvPr>
            <p:custDataLst>
              <p:tags r:id="rId22"/>
            </p:custDataLst>
          </p:nvPr>
        </p:nvPicPr>
        <p:blipFill>
          <a:blip r:embed="rId23"/>
          <a:stretch>
            <a:fillRect/>
          </a:stretch>
        </p:blipFill>
        <p:spPr>
          <a:xfrm>
            <a:off x="9521825" y="1226185"/>
            <a:ext cx="942975" cy="929640"/>
          </a:xfrm>
          <a:prstGeom prst="rect">
            <a:avLst/>
          </a:prstGeom>
        </p:spPr>
      </p:pic>
      <p:pic>
        <p:nvPicPr>
          <p:cNvPr id="23" name="Image 8" descr="https://test-kimi-img.moonshot.cn/pub/slides/slides_tmpl/image/25-08-06-16:26:53-d29h3jcup1d2ae82kkug.png"/>
          <p:cNvPicPr>
            <a:picLocks noChangeAspect="1"/>
          </p:cNvPicPr>
          <p:nvPr>
            <p:custDataLst>
              <p:tags r:id="rId24"/>
            </p:custDataLst>
          </p:nvPr>
        </p:nvPicPr>
        <p:blipFill>
          <a:blip r:embed="rId25"/>
          <a:stretch>
            <a:fillRect/>
          </a:stretch>
        </p:blipFill>
        <p:spPr>
          <a:xfrm rot="16200000">
            <a:off x="501650" y="1287780"/>
            <a:ext cx="361950" cy="411480"/>
          </a:xfrm>
          <a:prstGeom prst="rect">
            <a:avLst/>
          </a:prstGeom>
        </p:spPr>
      </p:pic>
      <p:pic>
        <p:nvPicPr>
          <p:cNvPr id="24" name="Image 9" descr="https://test-kimi-img.moonshot.cn/pub/slides/slides_tmpl/image/25-08-06-16:26:53-d29h3jcup1d2ae82kkug.png"/>
          <p:cNvPicPr>
            <a:picLocks noChangeAspect="1"/>
          </p:cNvPicPr>
          <p:nvPr>
            <p:custDataLst>
              <p:tags r:id="rId26"/>
            </p:custDataLst>
          </p:nvPr>
        </p:nvPicPr>
        <p:blipFill>
          <a:blip r:embed="rId25"/>
          <a:stretch>
            <a:fillRect/>
          </a:stretch>
        </p:blipFill>
        <p:spPr>
          <a:xfrm>
            <a:off x="11476990" y="1325880"/>
            <a:ext cx="361950" cy="411480"/>
          </a:xfrm>
          <a:prstGeom prst="rect">
            <a:avLst/>
          </a:prstGeom>
        </p:spPr>
      </p:pic>
      <p:pic>
        <p:nvPicPr>
          <p:cNvPr id="25" name="Image 10" descr="https://test-kimi-img.moonshot.cn/pub/slides/slides_tmpl/image/25-08-06-16:26:54-d29h3jkup1d2ae82kl6g.png"/>
          <p:cNvPicPr>
            <a:picLocks noChangeAspect="1"/>
          </p:cNvPicPr>
          <p:nvPr/>
        </p:nvPicPr>
        <p:blipFill>
          <a:blip r:embed="rId27"/>
          <a:stretch>
            <a:fillRect/>
          </a:stretch>
        </p:blipFill>
        <p:spPr>
          <a:xfrm>
            <a:off x="888365" y="916940"/>
            <a:ext cx="520065" cy="203835"/>
          </a:xfrm>
          <a:prstGeom prst="rect">
            <a:avLst/>
          </a:prstGeom>
        </p:spPr>
      </p:pic>
      <p:pic>
        <p:nvPicPr>
          <p:cNvPr id="26" name="Image 11" descr="https://test-kimi-img.moonshot.cn/pub/slides/slides_tmpl/image/25-08-06-16:26:53-d29h3jcup1d2ae82kkug.png"/>
          <p:cNvPicPr>
            <a:picLocks noChangeAspect="1"/>
          </p:cNvPicPr>
          <p:nvPr>
            <p:custDataLst>
              <p:tags r:id="rId28"/>
            </p:custDataLst>
          </p:nvPr>
        </p:nvPicPr>
        <p:blipFill>
          <a:blip r:embed="rId25"/>
          <a:stretch>
            <a:fillRect/>
          </a:stretch>
        </p:blipFill>
        <p:spPr>
          <a:xfrm rot="10800000">
            <a:off x="467360" y="5694680"/>
            <a:ext cx="361950" cy="411480"/>
          </a:xfrm>
          <a:prstGeom prst="rect">
            <a:avLst/>
          </a:prstGeom>
        </p:spPr>
      </p:pic>
      <p:pic>
        <p:nvPicPr>
          <p:cNvPr id="27" name="Image 12" descr="https://test-kimi-img.moonshot.cn/pub/slides/slides_tmpl/image/25-08-06-16:26:53-d29h3jcup1d2ae82kkug.png"/>
          <p:cNvPicPr>
            <a:picLocks noChangeAspect="1"/>
          </p:cNvPicPr>
          <p:nvPr>
            <p:custDataLst>
              <p:tags r:id="rId29"/>
            </p:custDataLst>
          </p:nvPr>
        </p:nvPicPr>
        <p:blipFill>
          <a:blip r:embed="rId25"/>
          <a:stretch>
            <a:fillRect/>
          </a:stretch>
        </p:blipFill>
        <p:spPr>
          <a:xfrm rot="5400000">
            <a:off x="11438890" y="5719445"/>
            <a:ext cx="361950" cy="4114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 0" descr="https://test-kimi-img.moonshot.cn/pub/slides/slides_tmpl/image/25-08-06-16:26:54-d29h3jkup1d2ae82kl2g.png"/>
          <p:cNvPicPr>
            <a:picLocks noChangeAspect="1"/>
          </p:cNvPicPr>
          <p:nvPr/>
        </p:nvPicPr>
        <p:blipFill>
          <a:blip r:embed="rId1">
            <a:alphaModFix amt="11000"/>
          </a:blip>
          <a:stretch>
            <a:fillRect/>
          </a:stretch>
        </p:blipFill>
        <p:spPr>
          <a:xfrm rot="16200000">
            <a:off x="5605145" y="388620"/>
            <a:ext cx="3221355" cy="6858000"/>
          </a:xfrm>
          <a:prstGeom prst="rect">
            <a:avLst/>
          </a:prstGeom>
        </p:spPr>
      </p:pic>
      <p:pic>
        <p:nvPicPr>
          <p:cNvPr id="5" name="Image 3" descr="https://test-kimi-img.moonshot.cn/pub/slides/slides_tmpl/image/25-08-06-16:26:53-d29h3jcup1d2ae82kl00.png"/>
          <p:cNvPicPr>
            <a:picLocks noChangeAspect="1"/>
          </p:cNvPicPr>
          <p:nvPr/>
        </p:nvPicPr>
        <p:blipFill>
          <a:blip r:embed="rId2"/>
          <a:srcRect b="572"/>
          <a:stretch>
            <a:fillRect/>
          </a:stretch>
        </p:blipFill>
        <p:spPr>
          <a:xfrm rot="10800000">
            <a:off x="0" y="0"/>
            <a:ext cx="12192000" cy="1017270"/>
          </a:xfrm>
          <a:prstGeom prst="rect">
            <a:avLst/>
          </a:prstGeom>
        </p:spPr>
      </p:pic>
      <p:pic>
        <p:nvPicPr>
          <p:cNvPr id="6" name="Image 4" descr="https://test-kimi-img.moonshot.cn/pub/slides/slides_tmpl/image/25-08-06-16:26:55-d29h3jsup1d2ae82klp0.png"/>
          <p:cNvPicPr>
            <a:picLocks noChangeAspect="1"/>
          </p:cNvPicPr>
          <p:nvPr/>
        </p:nvPicPr>
        <p:blipFill>
          <a:blip r:embed="rId3"/>
          <a:stretch>
            <a:fillRect/>
          </a:stretch>
        </p:blipFill>
        <p:spPr>
          <a:xfrm>
            <a:off x="440690" y="3627120"/>
            <a:ext cx="4723765" cy="2846705"/>
          </a:xfrm>
          <a:prstGeom prst="rect">
            <a:avLst/>
          </a:prstGeom>
        </p:spPr>
      </p:pic>
      <p:pic>
        <p:nvPicPr>
          <p:cNvPr id="7" name="Image 5" descr="https://test-kimi-img.moonshot.cn/pub/slides/slides_tmpl/image/25-08-06-16:26:53-d29h3jcup1d2ae82kkt0.png"/>
          <p:cNvPicPr>
            <a:picLocks noChangeAspect="1"/>
          </p:cNvPicPr>
          <p:nvPr/>
        </p:nvPicPr>
        <p:blipFill>
          <a:blip r:embed="rId4"/>
          <a:stretch>
            <a:fillRect/>
          </a:stretch>
        </p:blipFill>
        <p:spPr>
          <a:xfrm>
            <a:off x="11022965" y="6473825"/>
            <a:ext cx="628015" cy="182880"/>
          </a:xfrm>
          <a:prstGeom prst="rect">
            <a:avLst/>
          </a:prstGeom>
        </p:spPr>
      </p:pic>
      <p:sp>
        <p:nvSpPr>
          <p:cNvPr id="8" name="Text 0"/>
          <p:cNvSpPr/>
          <p:nvPr/>
        </p:nvSpPr>
        <p:spPr>
          <a:xfrm>
            <a:off x="789940" y="309245"/>
            <a:ext cx="6780530" cy="622935"/>
          </a:xfrm>
          <a:prstGeom prst="rect">
            <a:avLst/>
          </a:prstGeom>
          <a:noFill/>
        </p:spPr>
        <p:txBody>
          <a:bodyPr wrap="square" lIns="91440" tIns="45720" rIns="91440" bIns="45720" rtlCol="0" anchor="ctr"/>
          <a:lstStyle/>
          <a:p>
            <a:pPr marL="0" indent="0" algn="l">
              <a:lnSpc>
                <a:spcPct val="100000"/>
              </a:lnSpc>
              <a:buNone/>
            </a:pPr>
            <a:r>
              <a:rPr lang="en-US" sz="2800" b="1" dirty="0">
                <a:solidFill>
                  <a:srgbClr val="FFFFFF"/>
                </a:solidFill>
                <a:latin typeface="MiSans" pitchFamily="34" charset="-122"/>
                <a:ea typeface="MiSans" pitchFamily="34" charset="-122"/>
                <a:cs typeface="MiSans" pitchFamily="34" charset="-120"/>
              </a:rPr>
              <a:t>多架构</a:t>
            </a:r>
            <a:r>
              <a:rPr lang="zh-CN" altLang="en-US" sz="2800" b="1" dirty="0">
                <a:solidFill>
                  <a:srgbClr val="FFFFFF"/>
                </a:solidFill>
                <a:latin typeface="MiSans" pitchFamily="34" charset="-122"/>
                <a:ea typeface="MiSans" pitchFamily="34" charset="-122"/>
                <a:cs typeface="MiSans" pitchFamily="34" charset="-120"/>
              </a:rPr>
              <a:t>与跨平台</a:t>
            </a:r>
            <a:r>
              <a:rPr lang="zh-CN" altLang="en-US" sz="2800" b="1" dirty="0">
                <a:solidFill>
                  <a:srgbClr val="FFFFFF"/>
                </a:solidFill>
                <a:latin typeface="MiSans" pitchFamily="34" charset="-122"/>
                <a:ea typeface="MiSans" pitchFamily="34" charset="-122"/>
                <a:cs typeface="MiSans" pitchFamily="34" charset="-120"/>
              </a:rPr>
              <a:t>支持</a:t>
            </a:r>
            <a:endParaRPr lang="zh-CN" altLang="en-US" sz="2800" b="1" dirty="0">
              <a:solidFill>
                <a:srgbClr val="FFFFFF"/>
              </a:solidFill>
              <a:latin typeface="MiSans" pitchFamily="34" charset="-122"/>
              <a:ea typeface="MiSans" pitchFamily="34" charset="-122"/>
              <a:cs typeface="MiSans" pitchFamily="34" charset="-120"/>
            </a:endParaRPr>
          </a:p>
        </p:txBody>
      </p:sp>
      <p:pic>
        <p:nvPicPr>
          <p:cNvPr id="9" name="Image 6" descr="https://test-kimi-img.moonshot.cn/pub/slides/slides_tmpl/image/25-08-06-16:26:55-d29h3jsup1d2ae82klpg.png"/>
          <p:cNvPicPr>
            <a:picLocks noChangeAspect="1"/>
          </p:cNvPicPr>
          <p:nvPr/>
        </p:nvPicPr>
        <p:blipFill>
          <a:blip r:embed="rId5"/>
          <a:stretch>
            <a:fillRect/>
          </a:stretch>
        </p:blipFill>
        <p:spPr>
          <a:xfrm>
            <a:off x="447040" y="1464310"/>
            <a:ext cx="4717415" cy="2200910"/>
          </a:xfrm>
          <a:prstGeom prst="rect">
            <a:avLst/>
          </a:prstGeom>
        </p:spPr>
      </p:pic>
      <p:sp>
        <p:nvSpPr>
          <p:cNvPr id="10" name="Text 1"/>
          <p:cNvSpPr/>
          <p:nvPr/>
        </p:nvSpPr>
        <p:spPr>
          <a:xfrm>
            <a:off x="628015" y="1986280"/>
            <a:ext cx="4262755" cy="1383665"/>
          </a:xfrm>
          <a:prstGeom prst="rect">
            <a:avLst/>
          </a:prstGeom>
          <a:noFill/>
        </p:spPr>
        <p:txBody>
          <a:bodyPr wrap="square" lIns="91440" tIns="45720" rIns="91440" bIns="4572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RISC-V插件兼容ARM、MIPS等架构，开发者可在同一环境开发跨架构项目，提高效率。</a:t>
            </a:r>
            <a:endParaRPr lang="en-US" dirty="0">
              <a:solidFill>
                <a:srgbClr val="262626"/>
              </a:solidFill>
              <a:latin typeface="MiSans" pitchFamily="34" charset="-122"/>
              <a:ea typeface="MiSans" pitchFamily="34" charset="-122"/>
              <a:cs typeface="MiSans" pitchFamily="34" charset="-120"/>
            </a:endParaRPr>
          </a:p>
        </p:txBody>
      </p:sp>
      <p:sp>
        <p:nvSpPr>
          <p:cNvPr id="11" name="Text 2"/>
          <p:cNvSpPr/>
          <p:nvPr/>
        </p:nvSpPr>
        <p:spPr>
          <a:xfrm>
            <a:off x="628189" y="1663533"/>
            <a:ext cx="5899611" cy="368329"/>
          </a:xfrm>
          <a:prstGeom prst="rect">
            <a:avLst/>
          </a:prstGeom>
          <a:noFill/>
        </p:spPr>
        <p:txBody>
          <a:bodyPr wrap="square" lIns="91440" tIns="45720" rIns="91440" bIns="45720" rtlCol="0" anchor="ctr"/>
          <a:lstStyle/>
          <a:p>
            <a:pPr marL="0" indent="0" algn="l">
              <a:lnSpc>
                <a:spcPct val="100000"/>
              </a:lnSpc>
              <a:buNone/>
            </a:pPr>
            <a:r>
              <a:rPr lang="en-US" sz="2000" b="1" dirty="0">
                <a:solidFill>
                  <a:srgbClr val="4874CB"/>
                </a:solidFill>
                <a:latin typeface="MiSans" pitchFamily="34" charset="-122"/>
                <a:ea typeface="MiSans" pitchFamily="34" charset="-122"/>
                <a:cs typeface="MiSans" pitchFamily="34" charset="-120"/>
              </a:rPr>
              <a:t>兼容多种架构</a:t>
            </a:r>
            <a:endParaRPr lang="en-US" sz="2000" b="1" dirty="0">
              <a:solidFill>
                <a:srgbClr val="4874CB"/>
              </a:solidFill>
              <a:latin typeface="MiSans" pitchFamily="34" charset="-122"/>
              <a:ea typeface="MiSans" pitchFamily="34" charset="-122"/>
              <a:cs typeface="MiSans" pitchFamily="34" charset="-120"/>
            </a:endParaRPr>
          </a:p>
        </p:txBody>
      </p:sp>
      <p:sp>
        <p:nvSpPr>
          <p:cNvPr id="12" name="Text 3"/>
          <p:cNvSpPr/>
          <p:nvPr>
            <p:custDataLst>
              <p:tags r:id="rId6"/>
            </p:custDataLst>
          </p:nvPr>
        </p:nvSpPr>
        <p:spPr>
          <a:xfrm>
            <a:off x="609600" y="4314825"/>
            <a:ext cx="3667760" cy="1706880"/>
          </a:xfrm>
          <a:prstGeom prst="rect">
            <a:avLst/>
          </a:prstGeom>
          <a:noFill/>
        </p:spPr>
        <p:txBody>
          <a:bodyPr wrap="square" lIns="91440" tIns="45720" rIns="91440" bIns="4572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多架构兼容减少重复搭建环境成本，让开发者专注项目本身，提升开发竞争力。</a:t>
            </a:r>
            <a:endParaRPr lang="en-US" dirty="0">
              <a:solidFill>
                <a:srgbClr val="262626"/>
              </a:solidFill>
              <a:latin typeface="MiSans" pitchFamily="34" charset="-122"/>
              <a:ea typeface="MiSans" pitchFamily="34" charset="-122"/>
              <a:cs typeface="MiSans" pitchFamily="34" charset="-120"/>
            </a:endParaRPr>
          </a:p>
        </p:txBody>
      </p:sp>
      <p:pic>
        <p:nvPicPr>
          <p:cNvPr id="13" name="Image 7" descr="https://test-kimi-img.moonshot.cn/pub/slides/slides_tmpl/image/25-08-06-16:26:55-d29h3jsup1d2ae82klq0.png"/>
          <p:cNvPicPr>
            <a:picLocks noChangeAspect="1"/>
          </p:cNvPicPr>
          <p:nvPr/>
        </p:nvPicPr>
        <p:blipFill>
          <a:blip r:embed="rId7"/>
          <a:stretch>
            <a:fillRect/>
          </a:stretch>
        </p:blipFill>
        <p:spPr>
          <a:xfrm>
            <a:off x="7224395" y="1350010"/>
            <a:ext cx="4639310" cy="2174240"/>
          </a:xfrm>
          <a:prstGeom prst="rect">
            <a:avLst/>
          </a:prstGeom>
        </p:spPr>
      </p:pic>
      <p:sp>
        <p:nvSpPr>
          <p:cNvPr id="14" name="Text 4"/>
          <p:cNvSpPr/>
          <p:nvPr>
            <p:custDataLst>
              <p:tags r:id="rId8"/>
            </p:custDataLst>
          </p:nvPr>
        </p:nvSpPr>
        <p:spPr>
          <a:xfrm>
            <a:off x="577215" y="3895090"/>
            <a:ext cx="3708400" cy="53848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4874CB"/>
                </a:solidFill>
                <a:latin typeface="MiSans" pitchFamily="34" charset="-122"/>
                <a:ea typeface="MiSans" pitchFamily="34" charset="-122"/>
                <a:cs typeface="MiSans" pitchFamily="34" charset="-120"/>
              </a:rPr>
              <a:t>降低开发成本</a:t>
            </a:r>
            <a:endParaRPr lang="en-US" sz="2000" b="1" dirty="0">
              <a:solidFill>
                <a:srgbClr val="4874CB"/>
              </a:solidFill>
              <a:latin typeface="MiSans" pitchFamily="34" charset="-122"/>
              <a:ea typeface="MiSans" pitchFamily="34" charset="-122"/>
              <a:cs typeface="MiSans" pitchFamily="34" charset="-120"/>
            </a:endParaRPr>
          </a:p>
        </p:txBody>
      </p:sp>
      <p:sp>
        <p:nvSpPr>
          <p:cNvPr id="15" name="Text 5"/>
          <p:cNvSpPr/>
          <p:nvPr>
            <p:custDataLst>
              <p:tags r:id="rId9"/>
            </p:custDataLst>
          </p:nvPr>
        </p:nvSpPr>
        <p:spPr>
          <a:xfrm>
            <a:off x="7024370" y="1578610"/>
            <a:ext cx="3708400" cy="53848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4874CB"/>
                </a:solidFill>
                <a:latin typeface="MiSans" pitchFamily="34" charset="-122"/>
                <a:ea typeface="MiSans" pitchFamily="34" charset="-122"/>
                <a:cs typeface="MiSans" pitchFamily="34" charset="-120"/>
              </a:rPr>
              <a:t>支持主流操作系统</a:t>
            </a:r>
            <a:endParaRPr lang="en-US" sz="2000" b="1" dirty="0">
              <a:solidFill>
                <a:srgbClr val="4874CB"/>
              </a:solidFill>
              <a:latin typeface="MiSans" pitchFamily="34" charset="-122"/>
              <a:ea typeface="MiSans" pitchFamily="34" charset="-122"/>
              <a:cs typeface="MiSans" pitchFamily="34" charset="-120"/>
            </a:endParaRPr>
          </a:p>
        </p:txBody>
      </p:sp>
      <p:sp>
        <p:nvSpPr>
          <p:cNvPr id="18" name="文本框 17"/>
          <p:cNvSpPr txBox="1"/>
          <p:nvPr/>
        </p:nvSpPr>
        <p:spPr>
          <a:xfrm>
            <a:off x="7570470" y="2117090"/>
            <a:ext cx="4037965" cy="922020"/>
          </a:xfrm>
          <a:prstGeom prst="rect">
            <a:avLst/>
          </a:prstGeom>
        </p:spPr>
        <p:txBody>
          <a:bodyPr wrap="square">
            <a:spAutoFit/>
          </a:bodyPr>
          <a:p>
            <a:pPr algn="just"/>
            <a:r>
              <a:rPr lang="en-US" sz="1800" dirty="0">
                <a:solidFill>
                  <a:srgbClr val="262626"/>
                </a:solidFill>
                <a:latin typeface="MiSans" pitchFamily="34" charset="-122"/>
                <a:ea typeface="MiSans" pitchFamily="34" charset="-122"/>
                <a:cs typeface="MiSans" pitchFamily="34" charset="-120"/>
              </a:rPr>
              <a:t>插件支持Windows、Linux、macOS等系统，不同平台用户都能使用VS Code开发RISC-V项目。</a:t>
            </a:r>
            <a:endParaRPr lang="en-US" sz="1800" dirty="0">
              <a:solidFill>
                <a:srgbClr val="262626"/>
              </a:solidFill>
              <a:latin typeface="MiSans" pitchFamily="34" charset="-122"/>
              <a:ea typeface="MiSans" pitchFamily="34" charset="-122"/>
              <a:cs typeface="MiSans" pitchFamily="34" charset="-120"/>
            </a:endParaRPr>
          </a:p>
        </p:txBody>
      </p:sp>
      <p:pic>
        <p:nvPicPr>
          <p:cNvPr id="19" name="Image 4" descr="https://test-kimi-img.moonshot.cn/pub/slides/slides_tmpl/image/25-08-06-16:26:55-d29h3jsup1d2ae82klp0.png"/>
          <p:cNvPicPr>
            <a:picLocks noChangeAspect="1"/>
          </p:cNvPicPr>
          <p:nvPr/>
        </p:nvPicPr>
        <p:blipFill>
          <a:blip r:embed="rId3"/>
          <a:stretch>
            <a:fillRect/>
          </a:stretch>
        </p:blipFill>
        <p:spPr>
          <a:xfrm>
            <a:off x="7224395" y="3627120"/>
            <a:ext cx="4639310" cy="2846705"/>
          </a:xfrm>
          <a:prstGeom prst="rect">
            <a:avLst/>
          </a:prstGeom>
        </p:spPr>
      </p:pic>
      <p:sp>
        <p:nvSpPr>
          <p:cNvPr id="20" name="Text 4"/>
          <p:cNvSpPr/>
          <p:nvPr>
            <p:custDataLst>
              <p:tags r:id="rId10"/>
            </p:custDataLst>
          </p:nvPr>
        </p:nvSpPr>
        <p:spPr>
          <a:xfrm>
            <a:off x="7314565" y="3883025"/>
            <a:ext cx="3708400" cy="538480"/>
          </a:xfrm>
          <a:prstGeom prst="rect">
            <a:avLst/>
          </a:prstGeom>
          <a:noFill/>
        </p:spPr>
        <p:txBody>
          <a:bodyPr wrap="square" lIns="91440" tIns="45720" rIns="91440" bIns="45720" rtlCol="0" anchor="ctr"/>
          <a:p>
            <a:pPr marL="0" indent="0" algn="ctr">
              <a:lnSpc>
                <a:spcPct val="100000"/>
              </a:lnSpc>
              <a:buNone/>
            </a:pPr>
            <a:r>
              <a:rPr lang="zh-CN" altLang="en-US" sz="2000" b="1" dirty="0">
                <a:solidFill>
                  <a:srgbClr val="4874CB"/>
                </a:solidFill>
                <a:latin typeface="MiSans" pitchFamily="34" charset="-122"/>
                <a:ea typeface="MiSans" pitchFamily="34" charset="-122"/>
                <a:cs typeface="MiSans" pitchFamily="34" charset="-120"/>
              </a:rPr>
              <a:t>统一开发环境</a:t>
            </a:r>
            <a:endParaRPr lang="en-US" sz="2000" b="1" dirty="0">
              <a:solidFill>
                <a:srgbClr val="4874CB"/>
              </a:solidFill>
              <a:latin typeface="MiSans" pitchFamily="34" charset="-122"/>
              <a:ea typeface="MiSans" pitchFamily="34" charset="-122"/>
              <a:cs typeface="MiSans" pitchFamily="34" charset="-120"/>
            </a:endParaRPr>
          </a:p>
        </p:txBody>
      </p:sp>
      <p:sp>
        <p:nvSpPr>
          <p:cNvPr id="21" name="Text 3"/>
          <p:cNvSpPr/>
          <p:nvPr>
            <p:custDataLst>
              <p:tags r:id="rId11"/>
            </p:custDataLst>
          </p:nvPr>
        </p:nvSpPr>
        <p:spPr>
          <a:xfrm>
            <a:off x="7447915" y="4421505"/>
            <a:ext cx="3667760" cy="1706880"/>
          </a:xfrm>
          <a:prstGeom prst="rect">
            <a:avLst/>
          </a:prstGeom>
          <a:noFill/>
        </p:spPr>
        <p:txBody>
          <a:bodyPr wrap="square" lIns="91440" tIns="45720" rIns="91440" bIns="45720" rtlCol="0" anchor="t"/>
          <a:p>
            <a:pPr marL="0" indent="0" algn="just">
              <a:lnSpc>
                <a:spcPct val="150000"/>
              </a:lnSpc>
              <a:buNone/>
            </a:pPr>
            <a:r>
              <a:rPr lang="zh-CN" altLang="en-US" dirty="0">
                <a:solidFill>
                  <a:srgbClr val="262626"/>
                </a:solidFill>
                <a:latin typeface="MiSans" pitchFamily="34" charset="-122"/>
                <a:ea typeface="MiSans" pitchFamily="34" charset="-122"/>
                <a:cs typeface="MiSans" pitchFamily="34" charset="-120"/>
              </a:rPr>
              <a:t>跨平台支持让开发者无需切换环境，降低学习成本，提高开发连续性与稳定性。</a:t>
            </a:r>
            <a:endParaRPr lang="zh-CN" altLang="en-US" dirty="0">
              <a:solidFill>
                <a:srgbClr val="262626"/>
              </a:solidFill>
              <a:latin typeface="MiSans" pitchFamily="34" charset="-122"/>
              <a:ea typeface="MiSans" pitchFamily="34" charset="-122"/>
              <a:cs typeface="MiSans" pitchFamily="34"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76885" y="4004945"/>
            <a:ext cx="3335655" cy="1867535"/>
          </a:xfrm>
          <a:prstGeom prst="rect">
            <a:avLst/>
          </a:prstGeom>
          <a:noFill/>
        </p:spPr>
        <p:txBody>
          <a:bodyPr wrap="square" lIns="0" tIns="0" rIns="0" bIns="46990" rtlCol="0" anchor="t"/>
          <a:lstStyle/>
          <a:p>
            <a:pPr marL="0" indent="0" algn="just">
              <a:lnSpc>
                <a:spcPct val="150000"/>
              </a:lnSpc>
              <a:buNone/>
            </a:pPr>
            <a:r>
              <a:rPr lang="en-US" dirty="0">
                <a:solidFill>
                  <a:srgbClr val="3E1C06"/>
                </a:solidFill>
                <a:latin typeface="MiSans" pitchFamily="34" charset="-122"/>
                <a:ea typeface="MiSans" pitchFamily="34" charset="-122"/>
                <a:cs typeface="MiSans" pitchFamily="34" charset="-120"/>
              </a:rPr>
              <a:t>Ashling推出RiscFree扩展</a:t>
            </a:r>
            <a:r>
              <a:rPr lang="en-US" altLang="zh-CN" dirty="0">
                <a:solidFill>
                  <a:srgbClr val="3E1C06"/>
                </a:solidFill>
                <a:latin typeface="MiSans" pitchFamily="34" charset="-122"/>
                <a:ea typeface="MiSans" pitchFamily="34" charset="-122"/>
                <a:cs typeface="MiSans" pitchFamily="34" charset="-120"/>
              </a:rPr>
              <a:t>Ashling VS Code Extension for Altera FPGAs</a:t>
            </a:r>
            <a:r>
              <a:rPr lang="en-US" dirty="0">
                <a:solidFill>
                  <a:srgbClr val="3E1C06"/>
                </a:solidFill>
                <a:latin typeface="MiSans" pitchFamily="34" charset="-122"/>
                <a:ea typeface="MiSans" pitchFamily="34" charset="-122"/>
                <a:cs typeface="MiSans" pitchFamily="34" charset="-120"/>
              </a:rPr>
              <a:t>，将商业级IDE功能引入VS Code，支持RISC-V的Nios V软核等平台。</a:t>
            </a:r>
            <a:endParaRPr lang="en-US" dirty="0">
              <a:solidFill>
                <a:srgbClr val="3E1C06"/>
              </a:solidFill>
              <a:latin typeface="MiSans" pitchFamily="34" charset="-122"/>
              <a:ea typeface="MiSans" pitchFamily="34" charset="-122"/>
              <a:cs typeface="MiSans" pitchFamily="34" charset="-120"/>
            </a:endParaRPr>
          </a:p>
        </p:txBody>
      </p:sp>
      <p:sp>
        <p:nvSpPr>
          <p:cNvPr id="3" name="Text 1"/>
          <p:cNvSpPr/>
          <p:nvPr>
            <p:custDataLst>
              <p:tags r:id="rId1"/>
            </p:custDataLst>
          </p:nvPr>
        </p:nvSpPr>
        <p:spPr>
          <a:xfrm>
            <a:off x="4368165" y="4004945"/>
            <a:ext cx="3335655" cy="1867535"/>
          </a:xfrm>
          <a:prstGeom prst="rect">
            <a:avLst/>
          </a:prstGeom>
          <a:noFill/>
        </p:spPr>
        <p:txBody>
          <a:bodyPr wrap="square" lIns="0" tIns="0" rIns="0" bIns="46990" rtlCol="0" anchor="t"/>
          <a:lstStyle/>
          <a:p>
            <a:pPr marL="0" indent="0" algn="just">
              <a:lnSpc>
                <a:spcPct val="150000"/>
              </a:lnSpc>
              <a:buNone/>
            </a:pPr>
            <a:r>
              <a:rPr lang="en-US" dirty="0">
                <a:solidFill>
                  <a:srgbClr val="3E1C06"/>
                </a:solidFill>
                <a:latin typeface="MiSans" pitchFamily="34" charset="-122"/>
                <a:ea typeface="MiSans" pitchFamily="34" charset="-122"/>
                <a:cs typeface="MiSans" pitchFamily="34" charset="-120"/>
              </a:rPr>
              <a:t>IAR Systems提供Build与C-SPY Debug插件，集成IAR工具链，支持RISC-V项目编译、调试等功能。</a:t>
            </a:r>
            <a:endParaRPr lang="en-US" dirty="0">
              <a:solidFill>
                <a:srgbClr val="3E1C06"/>
              </a:solidFill>
              <a:latin typeface="MiSans" pitchFamily="34" charset="-122"/>
              <a:ea typeface="MiSans" pitchFamily="34" charset="-122"/>
              <a:cs typeface="MiSans" pitchFamily="34" charset="-120"/>
            </a:endParaRPr>
          </a:p>
        </p:txBody>
      </p:sp>
      <p:sp>
        <p:nvSpPr>
          <p:cNvPr id="4" name="Text 2"/>
          <p:cNvSpPr/>
          <p:nvPr>
            <p:custDataLst>
              <p:tags r:id="rId2"/>
            </p:custDataLst>
          </p:nvPr>
        </p:nvSpPr>
        <p:spPr>
          <a:xfrm>
            <a:off x="8312150" y="4015105"/>
            <a:ext cx="3335655" cy="1867535"/>
          </a:xfrm>
          <a:prstGeom prst="rect">
            <a:avLst/>
          </a:prstGeom>
          <a:noFill/>
        </p:spPr>
        <p:txBody>
          <a:bodyPr wrap="square" lIns="0" tIns="0" rIns="0" bIns="46990" rtlCol="0" anchor="t"/>
          <a:lstStyle/>
          <a:p>
            <a:pPr marL="0" indent="0" algn="just">
              <a:lnSpc>
                <a:spcPct val="150000"/>
              </a:lnSpc>
              <a:buNone/>
            </a:pPr>
            <a:r>
              <a:rPr lang="en-US" dirty="0">
                <a:solidFill>
                  <a:srgbClr val="3E1C06"/>
                </a:solidFill>
                <a:latin typeface="MiSans" pitchFamily="34" charset="-122"/>
                <a:ea typeface="MiSans" pitchFamily="34" charset="-122"/>
                <a:cs typeface="MiSans" pitchFamily="34" charset="-120"/>
              </a:rPr>
              <a:t>商业插件将多年IDE积累的稳定性、性能优化和高级调试功能带入VS Code生态</a:t>
            </a:r>
            <a:r>
              <a:rPr lang="zh-CN" altLang="en-US" dirty="0">
                <a:solidFill>
                  <a:srgbClr val="3E1C06"/>
                </a:solidFill>
                <a:latin typeface="MiSans" pitchFamily="34" charset="-122"/>
                <a:ea typeface="MiSans" pitchFamily="34" charset="-122"/>
                <a:cs typeface="MiSans" pitchFamily="34" charset="-120"/>
              </a:rPr>
              <a:t>，促进生态</a:t>
            </a:r>
            <a:r>
              <a:rPr lang="zh-CN" altLang="en-US" dirty="0">
                <a:solidFill>
                  <a:srgbClr val="3E1C06"/>
                </a:solidFill>
                <a:latin typeface="MiSans" pitchFamily="34" charset="-122"/>
                <a:ea typeface="MiSans" pitchFamily="34" charset="-122"/>
                <a:cs typeface="MiSans" pitchFamily="34" charset="-120"/>
              </a:rPr>
              <a:t>发展。</a:t>
            </a:r>
            <a:endParaRPr lang="zh-CN" altLang="en-US" dirty="0">
              <a:solidFill>
                <a:srgbClr val="3E1C06"/>
              </a:solidFill>
              <a:latin typeface="MiSans" pitchFamily="34" charset="-122"/>
              <a:ea typeface="MiSans" pitchFamily="34" charset="-122"/>
              <a:cs typeface="MiSans" pitchFamily="34" charset="-120"/>
            </a:endParaRPr>
          </a:p>
        </p:txBody>
      </p:sp>
      <p:sp>
        <p:nvSpPr>
          <p:cNvPr id="5" name="Shape 3"/>
          <p:cNvSpPr/>
          <p:nvPr/>
        </p:nvSpPr>
        <p:spPr>
          <a:xfrm>
            <a:off x="704850" y="3806825"/>
            <a:ext cx="2858770" cy="0"/>
          </a:xfrm>
          <a:prstGeom prst="line">
            <a:avLst/>
          </a:prstGeom>
          <a:noFill/>
          <a:ln w="19050">
            <a:solidFill>
              <a:srgbClr val="1D50C4"/>
            </a:solidFill>
            <a:prstDash val="solid"/>
            <a:headEnd type="none"/>
            <a:tailEnd type="none"/>
          </a:ln>
        </p:spPr>
      </p:sp>
      <p:sp>
        <p:nvSpPr>
          <p:cNvPr id="6" name="Shape 4"/>
          <p:cNvSpPr/>
          <p:nvPr>
            <p:custDataLst>
              <p:tags r:id="rId3"/>
            </p:custDataLst>
          </p:nvPr>
        </p:nvSpPr>
        <p:spPr>
          <a:xfrm>
            <a:off x="4578985" y="3799205"/>
            <a:ext cx="2858770" cy="0"/>
          </a:xfrm>
          <a:prstGeom prst="line">
            <a:avLst/>
          </a:prstGeom>
          <a:noFill/>
          <a:ln w="19050">
            <a:solidFill>
              <a:srgbClr val="1D50C4"/>
            </a:solidFill>
            <a:prstDash val="solid"/>
            <a:headEnd type="none"/>
            <a:tailEnd type="none"/>
          </a:ln>
        </p:spPr>
      </p:sp>
      <p:sp>
        <p:nvSpPr>
          <p:cNvPr id="7" name="Shape 5"/>
          <p:cNvSpPr/>
          <p:nvPr>
            <p:custDataLst>
              <p:tags r:id="rId4"/>
            </p:custDataLst>
          </p:nvPr>
        </p:nvSpPr>
        <p:spPr>
          <a:xfrm>
            <a:off x="8518525" y="3794760"/>
            <a:ext cx="2858770" cy="0"/>
          </a:xfrm>
          <a:prstGeom prst="line">
            <a:avLst/>
          </a:prstGeom>
          <a:noFill/>
          <a:ln w="19050">
            <a:solidFill>
              <a:srgbClr val="1D50C4"/>
            </a:solidFill>
            <a:prstDash val="solid"/>
            <a:headEnd type="none"/>
            <a:tailEnd type="none"/>
          </a:ln>
        </p:spPr>
      </p:sp>
      <p:pic>
        <p:nvPicPr>
          <p:cNvPr id="8" name="Image 0" descr="https://test-kimi-img.moonshot.cn/pub/slides/slides_tmpl/image/25-08-06-16:26:54-d29h3jkup1d2ae82klcg.png"/>
          <p:cNvPicPr>
            <a:picLocks noChangeAspect="1"/>
          </p:cNvPicPr>
          <p:nvPr>
            <p:custDataLst>
              <p:tags r:id="rId5"/>
            </p:custDataLst>
          </p:nvPr>
        </p:nvPicPr>
        <p:blipFill>
          <a:blip r:embed="rId6"/>
          <a:stretch>
            <a:fillRect/>
          </a:stretch>
        </p:blipFill>
        <p:spPr>
          <a:xfrm>
            <a:off x="4083685" y="4054475"/>
            <a:ext cx="12700" cy="1727200"/>
          </a:xfrm>
          <a:prstGeom prst="rect">
            <a:avLst/>
          </a:prstGeom>
        </p:spPr>
      </p:pic>
      <p:pic>
        <p:nvPicPr>
          <p:cNvPr id="9" name="Image 1" descr="https://test-kimi-img.moonshot.cn/pub/slides/slides_tmpl/image/25-08-06-16:26:54-d29h3jkup1d2ae82klcg.png"/>
          <p:cNvPicPr>
            <a:picLocks noChangeAspect="1"/>
          </p:cNvPicPr>
          <p:nvPr>
            <p:custDataLst>
              <p:tags r:id="rId7"/>
            </p:custDataLst>
          </p:nvPr>
        </p:nvPicPr>
        <p:blipFill>
          <a:blip r:embed="rId6"/>
          <a:stretch>
            <a:fillRect/>
          </a:stretch>
        </p:blipFill>
        <p:spPr>
          <a:xfrm>
            <a:off x="8001635" y="4054475"/>
            <a:ext cx="12700" cy="1727200"/>
          </a:xfrm>
          <a:prstGeom prst="rect">
            <a:avLst/>
          </a:prstGeom>
        </p:spPr>
      </p:pic>
      <p:sp>
        <p:nvSpPr>
          <p:cNvPr id="10" name="Text 6"/>
          <p:cNvSpPr/>
          <p:nvPr/>
        </p:nvSpPr>
        <p:spPr>
          <a:xfrm>
            <a:off x="531495" y="2186305"/>
            <a:ext cx="11116310" cy="583565"/>
          </a:xfrm>
          <a:prstGeom prst="rect">
            <a:avLst/>
          </a:prstGeom>
          <a:noFill/>
        </p:spPr>
        <p:txBody>
          <a:bodyPr wrap="square" lIns="91440" tIns="45720" rIns="91440" bIns="45720" rtlCol="0" anchor="ctr"/>
          <a:lstStyle/>
          <a:p>
            <a:pPr marL="0" indent="0" algn="ctr">
              <a:lnSpc>
                <a:spcPct val="100000"/>
              </a:lnSpc>
              <a:buNone/>
            </a:pPr>
            <a:r>
              <a:rPr lang="en-US" sz="3200" b="1" dirty="0">
                <a:solidFill>
                  <a:srgbClr val="2A59B8"/>
                </a:solidFill>
                <a:latin typeface="MiSans" pitchFamily="34" charset="-122"/>
                <a:ea typeface="MiSans" pitchFamily="34" charset="-122"/>
                <a:cs typeface="MiSans" pitchFamily="34" charset="-120"/>
              </a:rPr>
              <a:t>商业</a:t>
            </a:r>
            <a:r>
              <a:rPr lang="zh-CN" altLang="en-US" sz="3200" b="1" dirty="0">
                <a:solidFill>
                  <a:srgbClr val="2A59B8"/>
                </a:solidFill>
                <a:latin typeface="MiSans" pitchFamily="34" charset="-122"/>
                <a:ea typeface="MiSans" pitchFamily="34" charset="-122"/>
                <a:cs typeface="MiSans" pitchFamily="34" charset="-120"/>
              </a:rPr>
              <a:t>力量</a:t>
            </a:r>
            <a:r>
              <a:rPr lang="en-US" sz="3200" b="1" dirty="0">
                <a:solidFill>
                  <a:srgbClr val="2A59B8"/>
                </a:solidFill>
                <a:latin typeface="MiSans" pitchFamily="34" charset="-122"/>
                <a:ea typeface="MiSans" pitchFamily="34" charset="-122"/>
                <a:cs typeface="MiSans" pitchFamily="34" charset="-120"/>
              </a:rPr>
              <a:t>加入</a:t>
            </a:r>
            <a:endParaRPr lang="en-US" sz="1600" dirty="0"/>
          </a:p>
        </p:txBody>
      </p:sp>
      <p:sp>
        <p:nvSpPr>
          <p:cNvPr id="11" name="Text 7"/>
          <p:cNvSpPr/>
          <p:nvPr/>
        </p:nvSpPr>
        <p:spPr>
          <a:xfrm>
            <a:off x="232410" y="2934970"/>
            <a:ext cx="3950335" cy="1076960"/>
          </a:xfrm>
          <a:prstGeom prst="rect">
            <a:avLst/>
          </a:prstGeom>
          <a:noFill/>
        </p:spPr>
        <p:txBody>
          <a:bodyPr wrap="square" lIns="91440" tIns="45720" rIns="91440" bIns="45720" rtlCol="0" anchor="ctr"/>
          <a:lstStyle/>
          <a:p>
            <a:pPr marL="0" indent="0" algn="ctr">
              <a:lnSpc>
                <a:spcPct val="100000"/>
              </a:lnSpc>
              <a:buNone/>
            </a:pPr>
            <a:r>
              <a:rPr lang="en-US" sz="2400" b="1" dirty="0">
                <a:solidFill>
                  <a:srgbClr val="2A59B8"/>
                </a:solidFill>
                <a:latin typeface="MiSans" pitchFamily="34" charset="-122"/>
                <a:ea typeface="MiSans" pitchFamily="34" charset="-122"/>
                <a:cs typeface="MiSans" pitchFamily="34" charset="-120"/>
              </a:rPr>
              <a:t>Ashling RiscFree</a:t>
            </a:r>
            <a:endParaRPr lang="en-US" sz="2400" b="1" dirty="0">
              <a:solidFill>
                <a:srgbClr val="2A59B8"/>
              </a:solidFill>
              <a:latin typeface="MiSans" pitchFamily="34" charset="-122"/>
              <a:ea typeface="MiSans" pitchFamily="34" charset="-122"/>
              <a:cs typeface="MiSans" pitchFamily="34" charset="-120"/>
            </a:endParaRPr>
          </a:p>
        </p:txBody>
      </p:sp>
      <p:sp>
        <p:nvSpPr>
          <p:cNvPr id="12" name="Text 8"/>
          <p:cNvSpPr/>
          <p:nvPr>
            <p:custDataLst>
              <p:tags r:id="rId8"/>
            </p:custDataLst>
          </p:nvPr>
        </p:nvSpPr>
        <p:spPr>
          <a:xfrm>
            <a:off x="4868545" y="2934970"/>
            <a:ext cx="2279650" cy="1076960"/>
          </a:xfrm>
          <a:prstGeom prst="rect">
            <a:avLst/>
          </a:prstGeom>
          <a:noFill/>
        </p:spPr>
        <p:txBody>
          <a:bodyPr wrap="square" lIns="91440" tIns="45720" rIns="91440" bIns="45720" rtlCol="0" anchor="ctr"/>
          <a:lstStyle/>
          <a:p>
            <a:pPr marL="0" indent="0" algn="ctr">
              <a:lnSpc>
                <a:spcPct val="100000"/>
              </a:lnSpc>
              <a:buNone/>
            </a:pPr>
            <a:r>
              <a:rPr lang="en-US" sz="2400" b="1" dirty="0">
                <a:solidFill>
                  <a:srgbClr val="2A59B8"/>
                </a:solidFill>
                <a:latin typeface="MiSans" pitchFamily="34" charset="-122"/>
                <a:ea typeface="MiSans" pitchFamily="34" charset="-122"/>
                <a:cs typeface="MiSans" pitchFamily="34" charset="-120"/>
              </a:rPr>
              <a:t>IAR插件</a:t>
            </a:r>
            <a:endParaRPr lang="en-US" sz="2400" b="1" dirty="0">
              <a:solidFill>
                <a:srgbClr val="2A59B8"/>
              </a:solidFill>
              <a:latin typeface="MiSans" pitchFamily="34" charset="-122"/>
              <a:ea typeface="MiSans" pitchFamily="34" charset="-122"/>
              <a:cs typeface="MiSans" pitchFamily="34" charset="-120"/>
            </a:endParaRPr>
          </a:p>
        </p:txBody>
      </p:sp>
      <p:sp>
        <p:nvSpPr>
          <p:cNvPr id="13" name="Text 9"/>
          <p:cNvSpPr/>
          <p:nvPr>
            <p:custDataLst>
              <p:tags r:id="rId9"/>
            </p:custDataLst>
          </p:nvPr>
        </p:nvSpPr>
        <p:spPr>
          <a:xfrm>
            <a:off x="8808085" y="2934970"/>
            <a:ext cx="2279650" cy="1076960"/>
          </a:xfrm>
          <a:prstGeom prst="rect">
            <a:avLst/>
          </a:prstGeom>
          <a:noFill/>
        </p:spPr>
        <p:txBody>
          <a:bodyPr wrap="square" lIns="91440" tIns="45720" rIns="91440" bIns="45720" rtlCol="0" anchor="ctr"/>
          <a:lstStyle/>
          <a:p>
            <a:pPr marL="0" indent="0" algn="ctr">
              <a:lnSpc>
                <a:spcPct val="100000"/>
              </a:lnSpc>
              <a:buNone/>
            </a:pPr>
            <a:r>
              <a:rPr lang="en-US" sz="2400" b="1" dirty="0">
                <a:solidFill>
                  <a:srgbClr val="2A59B8"/>
                </a:solidFill>
                <a:latin typeface="MiSans" pitchFamily="34" charset="-122"/>
                <a:ea typeface="MiSans" pitchFamily="34" charset="-122"/>
                <a:cs typeface="MiSans" pitchFamily="34" charset="-120"/>
              </a:rPr>
              <a:t>功能集成</a:t>
            </a:r>
            <a:endParaRPr lang="en-US" sz="2400" b="1" dirty="0">
              <a:solidFill>
                <a:srgbClr val="2A59B8"/>
              </a:solidFill>
              <a:latin typeface="MiSans" pitchFamily="34" charset="-122"/>
              <a:ea typeface="MiSans" pitchFamily="34" charset="-122"/>
              <a:cs typeface="MiSans" pitchFamily="34" charset="-120"/>
            </a:endParaRPr>
          </a:p>
        </p:txBody>
      </p:sp>
      <p:pic>
        <p:nvPicPr>
          <p:cNvPr id="14" name="Image 2" descr="https://test-kimi-img.moonshot.cn/pub/slides/slides_tmpl/image/25-08-06-16:26:54-d29h3jkup1d2ae82kle0.jpeg"/>
          <p:cNvPicPr>
            <a:picLocks noChangeAspect="1"/>
          </p:cNvPicPr>
          <p:nvPr/>
        </p:nvPicPr>
        <p:blipFill>
          <a:blip r:embed="rId10"/>
          <a:srcRect t="140" b="140"/>
          <a:stretch>
            <a:fillRect/>
          </a:stretch>
        </p:blipFill>
        <p:spPr>
          <a:xfrm>
            <a:off x="0" y="0"/>
            <a:ext cx="12192000" cy="1999615"/>
          </a:xfrm>
          <a:prstGeom prst="rect">
            <a:avLst/>
          </a:prstGeom>
        </p:spPr>
      </p:pic>
      <p:pic>
        <p:nvPicPr>
          <p:cNvPr id="15" name="Image 3" descr="https://test-kimi-img.moonshot.cn/pub/slides/slides_tmpl/image/25-08-06-16:26:53-d29h3jcup1d2ae82kkug.png"/>
          <p:cNvPicPr>
            <a:picLocks noChangeAspect="1"/>
          </p:cNvPicPr>
          <p:nvPr/>
        </p:nvPicPr>
        <p:blipFill>
          <a:blip r:embed="rId11"/>
          <a:stretch>
            <a:fillRect/>
          </a:stretch>
        </p:blipFill>
        <p:spPr>
          <a:xfrm rot="16200000">
            <a:off x="417195" y="2110740"/>
            <a:ext cx="361950" cy="411480"/>
          </a:xfrm>
          <a:prstGeom prst="rect">
            <a:avLst/>
          </a:prstGeom>
        </p:spPr>
      </p:pic>
      <p:pic>
        <p:nvPicPr>
          <p:cNvPr id="16" name="Image 4" descr="https://test-kimi-img.moonshot.cn/pub/slides/slides_tmpl/image/25-08-06-16:26:53-d29h3jcup1d2ae82kkug.png"/>
          <p:cNvPicPr>
            <a:picLocks noChangeAspect="1"/>
          </p:cNvPicPr>
          <p:nvPr/>
        </p:nvPicPr>
        <p:blipFill>
          <a:blip r:embed="rId11"/>
          <a:stretch>
            <a:fillRect/>
          </a:stretch>
        </p:blipFill>
        <p:spPr>
          <a:xfrm>
            <a:off x="11561445" y="2148840"/>
            <a:ext cx="361950" cy="411480"/>
          </a:xfrm>
          <a:prstGeom prst="rect">
            <a:avLst/>
          </a:prstGeom>
        </p:spPr>
      </p:pic>
      <p:pic>
        <p:nvPicPr>
          <p:cNvPr id="17" name="Image 5" descr="https://test-kimi-img.moonshot.cn/pub/slides/slides_tmpl/image/25-08-06-16:26:53-d29h3jcup1d2ae82kl00.png"/>
          <p:cNvPicPr>
            <a:picLocks noChangeAspect="1"/>
          </p:cNvPicPr>
          <p:nvPr/>
        </p:nvPicPr>
        <p:blipFill>
          <a:blip r:embed="rId12"/>
          <a:srcRect b="572"/>
          <a:stretch>
            <a:fillRect/>
          </a:stretch>
        </p:blipFill>
        <p:spPr>
          <a:xfrm>
            <a:off x="0" y="6204585"/>
            <a:ext cx="12192000" cy="6534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1150600" y="-416560"/>
            <a:ext cx="1390650" cy="1390650"/>
          </a:xfrm>
          <a:prstGeom prst="ellipse">
            <a:avLst/>
          </a:prstGeom>
          <a:solidFill>
            <a:srgbClr val="3365D6"/>
          </a:solidFill>
        </p:spPr>
      </p:sp>
      <p:sp>
        <p:nvSpPr>
          <p:cNvPr id="3" name="Text 1"/>
          <p:cNvSpPr/>
          <p:nvPr/>
        </p:nvSpPr>
        <p:spPr>
          <a:xfrm>
            <a:off x="11150600" y="-416560"/>
            <a:ext cx="1390650" cy="139065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5" name="Shape 2"/>
          <p:cNvSpPr/>
          <p:nvPr/>
        </p:nvSpPr>
        <p:spPr>
          <a:xfrm>
            <a:off x="-27940" y="5430520"/>
            <a:ext cx="12247880" cy="1427480"/>
          </a:xfrm>
          <a:prstGeom prst="rect">
            <a:avLst/>
          </a:prstGeom>
          <a:solidFill>
            <a:srgbClr val="4874CB"/>
          </a:solidFill>
        </p:spPr>
      </p:sp>
      <p:sp>
        <p:nvSpPr>
          <p:cNvPr id="6" name="Text 3"/>
          <p:cNvSpPr/>
          <p:nvPr/>
        </p:nvSpPr>
        <p:spPr>
          <a:xfrm>
            <a:off x="-27940" y="5430520"/>
            <a:ext cx="12247880" cy="1427480"/>
          </a:xfrm>
          <a:prstGeom prst="rect">
            <a:avLst/>
          </a:prstGeom>
          <a:noFill/>
        </p:spPr>
        <p:txBody>
          <a:bodyPr wrap="square" lIns="45720" tIns="91440" rIns="91440" bIns="45720" rtlCol="0" anchor="ctr"/>
          <a:lstStyle/>
          <a:p>
            <a:pPr marL="0" indent="0">
              <a:lnSpc>
                <a:spcPct val="100000"/>
              </a:lnSpc>
              <a:buNone/>
            </a:pPr>
            <a:endParaRPr lang="en-US" sz="1600" dirty="0"/>
          </a:p>
        </p:txBody>
      </p:sp>
      <p:pic>
        <p:nvPicPr>
          <p:cNvPr id="7" name="Image 1" descr="https://test-kimi-img.moonshot.cn/pub/slides/slides_tmpl/image/25-08-06-16:26:53-d29h3jcup1d2ae82kkqg.png"/>
          <p:cNvPicPr>
            <a:picLocks noChangeAspect="1"/>
          </p:cNvPicPr>
          <p:nvPr/>
        </p:nvPicPr>
        <p:blipFill>
          <a:blip r:embed="rId1"/>
          <a:srcRect t="88"/>
          <a:stretch>
            <a:fillRect/>
          </a:stretch>
        </p:blipFill>
        <p:spPr>
          <a:xfrm>
            <a:off x="6498590" y="635"/>
            <a:ext cx="7380605" cy="2857500"/>
          </a:xfrm>
          <a:prstGeom prst="rect">
            <a:avLst/>
          </a:prstGeom>
        </p:spPr>
      </p:pic>
      <p:sp>
        <p:nvSpPr>
          <p:cNvPr id="8" name="Text 4"/>
          <p:cNvSpPr/>
          <p:nvPr>
            <p:custDataLst>
              <p:tags r:id="rId2"/>
            </p:custDataLst>
          </p:nvPr>
        </p:nvSpPr>
        <p:spPr>
          <a:xfrm>
            <a:off x="437515" y="2485390"/>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01</a:t>
            </a:r>
            <a:endParaRPr lang="en-US" sz="1600" dirty="0"/>
          </a:p>
        </p:txBody>
      </p:sp>
      <p:sp>
        <p:nvSpPr>
          <p:cNvPr id="9" name="Text 5"/>
          <p:cNvSpPr/>
          <p:nvPr>
            <p:custDataLst>
              <p:tags r:id="rId3"/>
            </p:custDataLst>
          </p:nvPr>
        </p:nvSpPr>
        <p:spPr>
          <a:xfrm>
            <a:off x="354965" y="3429000"/>
            <a:ext cx="2287270" cy="17373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000000"/>
                </a:solidFill>
                <a:latin typeface="MiSans" pitchFamily="34" charset="-122"/>
                <a:ea typeface="MiSans" pitchFamily="34" charset="-122"/>
                <a:cs typeface="MiSans" pitchFamily="34" charset="-120"/>
              </a:rPr>
              <a:t>缺乏深度集成开发环境（IDE）功能</a:t>
            </a:r>
            <a:endParaRPr lang="en-US" sz="1600" dirty="0"/>
          </a:p>
        </p:txBody>
      </p:sp>
      <p:sp>
        <p:nvSpPr>
          <p:cNvPr id="10" name="Text 6"/>
          <p:cNvSpPr/>
          <p:nvPr/>
        </p:nvSpPr>
        <p:spPr>
          <a:xfrm>
            <a:off x="410210" y="531495"/>
            <a:ext cx="10245090" cy="975995"/>
          </a:xfrm>
          <a:prstGeom prst="rect">
            <a:avLst/>
          </a:prstGeom>
          <a:noFill/>
        </p:spPr>
        <p:txBody>
          <a:bodyPr wrap="square" lIns="91440" tIns="45720" rIns="91440" bIns="45720" rtlCol="0" anchor="t"/>
          <a:lstStyle/>
          <a:p>
            <a:pPr marL="0" indent="0" algn="l">
              <a:lnSpc>
                <a:spcPct val="100000"/>
              </a:lnSpc>
              <a:buNone/>
            </a:pPr>
            <a:r>
              <a:rPr lang="en-US" sz="5400" dirty="0">
                <a:solidFill>
                  <a:srgbClr val="3365D6"/>
                </a:solidFill>
                <a:latin typeface="MiSans" pitchFamily="34" charset="-122"/>
                <a:ea typeface="MiSans" pitchFamily="34" charset="-122"/>
                <a:cs typeface="MiSans" pitchFamily="34" charset="-120"/>
                <a:sym typeface="+mn-ea"/>
              </a:rPr>
              <a:t>VSCode RISC-V 插件</a:t>
            </a:r>
            <a:r>
              <a:rPr lang="zh-CN" altLang="en-US" sz="5400" dirty="0">
                <a:solidFill>
                  <a:srgbClr val="2A59B8"/>
                </a:solidFill>
                <a:latin typeface="MiSans" pitchFamily="34" charset="-122"/>
                <a:ea typeface="MiSans" pitchFamily="34" charset="-122"/>
                <a:cs typeface="MiSans" pitchFamily="34" charset="-120"/>
                <a:sym typeface="+mn-ea"/>
              </a:rPr>
              <a:t>核心问题</a:t>
            </a:r>
            <a:endParaRPr lang="zh-CN" altLang="en-US" sz="5400" dirty="0">
              <a:solidFill>
                <a:srgbClr val="2A59B8"/>
              </a:solidFill>
              <a:latin typeface="MiSans" pitchFamily="34" charset="-122"/>
              <a:ea typeface="MiSans" pitchFamily="34" charset="-122"/>
              <a:cs typeface="MiSans" pitchFamily="34" charset="-120"/>
              <a:sym typeface="+mn-ea"/>
            </a:endParaRPr>
          </a:p>
        </p:txBody>
      </p:sp>
      <p:pic>
        <p:nvPicPr>
          <p:cNvPr id="12" name="Image 3" descr="https://test-kimi-img.moonshot.cn/pub/slides/slides_tmpl/image/25-08-06-16:26:53-d29h3jcup1d2ae82kkt0.png"/>
          <p:cNvPicPr>
            <a:picLocks noChangeAspect="1"/>
          </p:cNvPicPr>
          <p:nvPr/>
        </p:nvPicPr>
        <p:blipFill>
          <a:blip r:embed="rId4"/>
          <a:stretch>
            <a:fillRect/>
          </a:stretch>
        </p:blipFill>
        <p:spPr>
          <a:xfrm>
            <a:off x="11455400" y="5876925"/>
            <a:ext cx="628015" cy="182880"/>
          </a:xfrm>
          <a:prstGeom prst="rect">
            <a:avLst/>
          </a:prstGeom>
        </p:spPr>
      </p:pic>
      <p:pic>
        <p:nvPicPr>
          <p:cNvPr id="13" name="Image 4" descr="https://test-kimi-img.moonshot.cn/pub/slides/slides_tmpl/image/25-08-06-16:26:53-d29h3jcup1d2ae82kkrg.png"/>
          <p:cNvPicPr>
            <a:picLocks noChangeAspect="1"/>
          </p:cNvPicPr>
          <p:nvPr/>
        </p:nvPicPr>
        <p:blipFill>
          <a:blip r:embed="rId5"/>
          <a:stretch>
            <a:fillRect/>
          </a:stretch>
        </p:blipFill>
        <p:spPr>
          <a:xfrm>
            <a:off x="636905" y="1318895"/>
            <a:ext cx="511810" cy="280670"/>
          </a:xfrm>
          <a:prstGeom prst="rect">
            <a:avLst/>
          </a:prstGeom>
        </p:spPr>
      </p:pic>
      <p:sp>
        <p:nvSpPr>
          <p:cNvPr id="14" name="Shape 7"/>
          <p:cNvSpPr/>
          <p:nvPr/>
        </p:nvSpPr>
        <p:spPr>
          <a:xfrm>
            <a:off x="-586740" y="5541645"/>
            <a:ext cx="2335530" cy="2335530"/>
          </a:xfrm>
          <a:prstGeom prst="ellipse">
            <a:avLst/>
          </a:prstGeom>
          <a:solidFill>
            <a:srgbClr val="3365D6">
              <a:alpha val="50196"/>
            </a:srgbClr>
          </a:solidFill>
        </p:spPr>
      </p:sp>
      <p:sp>
        <p:nvSpPr>
          <p:cNvPr id="15" name="Text 8"/>
          <p:cNvSpPr/>
          <p:nvPr/>
        </p:nvSpPr>
        <p:spPr>
          <a:xfrm>
            <a:off x="-586740" y="5541645"/>
            <a:ext cx="2335530" cy="233553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16" name="Text 9"/>
          <p:cNvSpPr/>
          <p:nvPr>
            <p:custDataLst>
              <p:tags r:id="rId6"/>
            </p:custDataLst>
          </p:nvPr>
        </p:nvSpPr>
        <p:spPr>
          <a:xfrm>
            <a:off x="3402965" y="2485390"/>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02</a:t>
            </a:r>
            <a:endParaRPr lang="en-US" sz="1600" dirty="0"/>
          </a:p>
        </p:txBody>
      </p:sp>
      <p:sp>
        <p:nvSpPr>
          <p:cNvPr id="17" name="Text 10"/>
          <p:cNvSpPr/>
          <p:nvPr>
            <p:custDataLst>
              <p:tags r:id="rId7"/>
            </p:custDataLst>
          </p:nvPr>
        </p:nvSpPr>
        <p:spPr>
          <a:xfrm>
            <a:off x="3262630" y="3429000"/>
            <a:ext cx="2287270" cy="17373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000000"/>
                </a:solidFill>
                <a:latin typeface="MiSans" pitchFamily="34" charset="-122"/>
                <a:ea typeface="MiSans" pitchFamily="34" charset="-122"/>
                <a:cs typeface="MiSans" pitchFamily="34" charset="-120"/>
              </a:rPr>
              <a:t>插件功能分散，缺乏统一平台标准</a:t>
            </a:r>
            <a:endParaRPr lang="en-US" sz="1600" dirty="0"/>
          </a:p>
        </p:txBody>
      </p:sp>
      <p:sp>
        <p:nvSpPr>
          <p:cNvPr id="18" name="Text 11"/>
          <p:cNvSpPr/>
          <p:nvPr>
            <p:custDataLst>
              <p:tags r:id="rId8"/>
            </p:custDataLst>
          </p:nvPr>
        </p:nvSpPr>
        <p:spPr>
          <a:xfrm>
            <a:off x="6444615" y="2485390"/>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03</a:t>
            </a:r>
            <a:endParaRPr lang="en-US" sz="1600" dirty="0"/>
          </a:p>
        </p:txBody>
      </p:sp>
      <p:sp>
        <p:nvSpPr>
          <p:cNvPr id="19" name="Text 12"/>
          <p:cNvSpPr/>
          <p:nvPr>
            <p:custDataLst>
              <p:tags r:id="rId9"/>
            </p:custDataLst>
          </p:nvPr>
        </p:nvSpPr>
        <p:spPr>
          <a:xfrm>
            <a:off x="6304280" y="3429000"/>
            <a:ext cx="2287270" cy="17373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000000"/>
                </a:solidFill>
                <a:latin typeface="MiSans" pitchFamily="34" charset="-122"/>
                <a:ea typeface="MiSans" pitchFamily="34" charset="-122"/>
                <a:cs typeface="MiSans" pitchFamily="34" charset="-120"/>
              </a:rPr>
              <a:t>高级功能几乎缺失</a:t>
            </a:r>
            <a:endParaRPr lang="en-US" sz="1600" dirty="0"/>
          </a:p>
        </p:txBody>
      </p:sp>
      <p:pic>
        <p:nvPicPr>
          <p:cNvPr id="20" name="Image 5" descr="https://test-kimi-img.moonshot.cn/pub/slides/slides_tmpl/image/25-08-06-16:26:53-d29h3jcup1d2ae82kkt0.png"/>
          <p:cNvPicPr>
            <a:picLocks noChangeAspect="1"/>
          </p:cNvPicPr>
          <p:nvPr/>
        </p:nvPicPr>
        <p:blipFill>
          <a:blip r:embed="rId4"/>
          <a:stretch>
            <a:fillRect/>
          </a:stretch>
        </p:blipFill>
        <p:spPr>
          <a:xfrm>
            <a:off x="11455400" y="5139055"/>
            <a:ext cx="628015" cy="182880"/>
          </a:xfrm>
          <a:prstGeom prst="rect">
            <a:avLst/>
          </a:prstGeom>
        </p:spPr>
      </p:pic>
      <p:sp>
        <p:nvSpPr>
          <p:cNvPr id="21" name="Text 13"/>
          <p:cNvSpPr/>
          <p:nvPr>
            <p:custDataLst>
              <p:tags r:id="rId10"/>
            </p:custDataLst>
          </p:nvPr>
        </p:nvSpPr>
        <p:spPr>
          <a:xfrm>
            <a:off x="9370695" y="2485390"/>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04</a:t>
            </a:r>
            <a:endParaRPr lang="en-US" sz="1600" dirty="0"/>
          </a:p>
        </p:txBody>
      </p:sp>
      <p:sp>
        <p:nvSpPr>
          <p:cNvPr id="22" name="Text 14"/>
          <p:cNvSpPr/>
          <p:nvPr>
            <p:custDataLst>
              <p:tags r:id="rId11"/>
            </p:custDataLst>
          </p:nvPr>
        </p:nvSpPr>
        <p:spPr>
          <a:xfrm>
            <a:off x="9230360" y="3429000"/>
            <a:ext cx="2287270" cy="17373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262626"/>
                </a:solidFill>
                <a:latin typeface="MiSans" pitchFamily="34" charset="-122"/>
                <a:ea typeface="MiSans" pitchFamily="34" charset="-122"/>
                <a:cs typeface="MiSans" pitchFamily="34" charset="-120"/>
              </a:rPr>
              <a:t>生态仍处于早期阶段</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359410" y="2116455"/>
            <a:ext cx="3335655" cy="1867535"/>
          </a:xfrm>
          <a:prstGeom prst="rect">
            <a:avLst/>
          </a:prstGeom>
          <a:noFill/>
        </p:spPr>
        <p:txBody>
          <a:bodyPr wrap="square" lIns="0" tIns="0" rIns="0" bIns="46990" rtlCol="0" anchor="t"/>
          <a:lstStyle/>
          <a:p>
            <a:pPr marL="0" indent="0" algn="just">
              <a:lnSpc>
                <a:spcPct val="150000"/>
              </a:lnSpc>
              <a:buNone/>
            </a:pPr>
            <a:r>
              <a:rPr lang="en-US" dirty="0">
                <a:solidFill>
                  <a:srgbClr val="3E1C06"/>
                </a:solidFill>
                <a:latin typeface="MiSans" pitchFamily="34" charset="-122"/>
                <a:ea typeface="MiSans" pitchFamily="34" charset="-122"/>
                <a:cs typeface="MiSans" pitchFamily="34" charset="-120"/>
              </a:rPr>
              <a:t>在 Reddit RISC-V 社区中，用户反映使用 VS Code + OpenOCD + GDB 调试 RISC-V 时，连接成功但无法单步调试，说明现有插件在调试流程上的集成存在问题，缺乏商业 IDE 的一键无缝调试体验。</a:t>
            </a:r>
            <a:endParaRPr lang="en-US" dirty="0">
              <a:solidFill>
                <a:srgbClr val="3E1C06"/>
              </a:solidFill>
              <a:latin typeface="MiSans" pitchFamily="34" charset="-122"/>
              <a:ea typeface="MiSans" pitchFamily="34" charset="-122"/>
              <a:cs typeface="MiSans" pitchFamily="34" charset="-120"/>
            </a:endParaRPr>
          </a:p>
        </p:txBody>
      </p:sp>
      <p:sp>
        <p:nvSpPr>
          <p:cNvPr id="3" name="Text 1"/>
          <p:cNvSpPr/>
          <p:nvPr/>
        </p:nvSpPr>
        <p:spPr>
          <a:xfrm>
            <a:off x="4250690" y="2116455"/>
            <a:ext cx="3335655" cy="1867535"/>
          </a:xfrm>
          <a:prstGeom prst="rect">
            <a:avLst/>
          </a:prstGeom>
          <a:noFill/>
        </p:spPr>
        <p:txBody>
          <a:bodyPr wrap="square" lIns="0" tIns="0" rIns="0" bIns="46990" rtlCol="0" anchor="t"/>
          <a:lstStyle/>
          <a:p>
            <a:pPr marL="0" indent="0" algn="just">
              <a:lnSpc>
                <a:spcPct val="150000"/>
              </a:lnSpc>
              <a:buNone/>
            </a:pPr>
            <a:r>
              <a:rPr lang="en-US" dirty="0">
                <a:solidFill>
                  <a:srgbClr val="3E1C06"/>
                </a:solidFill>
                <a:latin typeface="MiSans" pitchFamily="34" charset="-122"/>
                <a:ea typeface="MiSans" pitchFamily="34" charset="-122"/>
                <a:cs typeface="MiSans" pitchFamily="34" charset="-120"/>
              </a:rPr>
              <a:t>调试工具虽可协作，但缺乏深度集成，导致调试链条不稳固，影响开发效率和用户体验，开发人员需要花费更多时间和精力进行调试。</a:t>
            </a:r>
            <a:endParaRPr lang="en-US" dirty="0">
              <a:solidFill>
                <a:srgbClr val="3E1C06"/>
              </a:solidFill>
              <a:latin typeface="MiSans" pitchFamily="34" charset="-122"/>
              <a:ea typeface="MiSans" pitchFamily="34" charset="-122"/>
              <a:cs typeface="MiSans" pitchFamily="34" charset="-120"/>
            </a:endParaRPr>
          </a:p>
        </p:txBody>
      </p:sp>
      <p:sp>
        <p:nvSpPr>
          <p:cNvPr id="4" name="Text 2"/>
          <p:cNvSpPr/>
          <p:nvPr/>
        </p:nvSpPr>
        <p:spPr>
          <a:xfrm>
            <a:off x="8194675" y="2126615"/>
            <a:ext cx="3335655" cy="1867535"/>
          </a:xfrm>
          <a:prstGeom prst="rect">
            <a:avLst/>
          </a:prstGeom>
          <a:noFill/>
        </p:spPr>
        <p:txBody>
          <a:bodyPr wrap="square" lIns="0" tIns="0" rIns="0" bIns="46990" rtlCol="0" anchor="t"/>
          <a:lstStyle/>
          <a:p>
            <a:pPr marL="0" indent="0" algn="just">
              <a:lnSpc>
                <a:spcPct val="150000"/>
              </a:lnSpc>
              <a:buNone/>
            </a:pPr>
            <a:r>
              <a:rPr lang="en-US" dirty="0">
                <a:solidFill>
                  <a:srgbClr val="3E1C06"/>
                </a:solidFill>
                <a:latin typeface="MiSans" pitchFamily="34" charset="-122"/>
                <a:ea typeface="MiSans" pitchFamily="34" charset="-122"/>
                <a:cs typeface="MiSans" pitchFamily="34" charset="-120"/>
              </a:rPr>
              <a:t>调试工具的集成问题使得开发人员在调试过程中无法高效地定位和解决问题，增加了开发周期和成本，降低了开发效率。</a:t>
            </a:r>
            <a:endParaRPr lang="en-US" dirty="0">
              <a:solidFill>
                <a:srgbClr val="3E1C06"/>
              </a:solidFill>
              <a:latin typeface="MiSans" pitchFamily="34" charset="-122"/>
              <a:ea typeface="MiSans" pitchFamily="34" charset="-122"/>
              <a:cs typeface="MiSans" pitchFamily="34" charset="-120"/>
            </a:endParaRPr>
          </a:p>
        </p:txBody>
      </p:sp>
      <p:sp>
        <p:nvSpPr>
          <p:cNvPr id="5" name="Shape 3"/>
          <p:cNvSpPr/>
          <p:nvPr/>
        </p:nvSpPr>
        <p:spPr>
          <a:xfrm>
            <a:off x="587375" y="1918335"/>
            <a:ext cx="2858770" cy="0"/>
          </a:xfrm>
          <a:prstGeom prst="line">
            <a:avLst/>
          </a:prstGeom>
          <a:noFill/>
          <a:ln w="19050">
            <a:solidFill>
              <a:srgbClr val="1D50C4"/>
            </a:solidFill>
            <a:prstDash val="solid"/>
            <a:headEnd type="none"/>
            <a:tailEnd type="none"/>
          </a:ln>
        </p:spPr>
      </p:sp>
      <p:sp>
        <p:nvSpPr>
          <p:cNvPr id="6" name="Shape 4"/>
          <p:cNvSpPr/>
          <p:nvPr/>
        </p:nvSpPr>
        <p:spPr>
          <a:xfrm>
            <a:off x="4461510" y="1910715"/>
            <a:ext cx="2858770" cy="0"/>
          </a:xfrm>
          <a:prstGeom prst="line">
            <a:avLst/>
          </a:prstGeom>
          <a:noFill/>
          <a:ln w="19050">
            <a:solidFill>
              <a:srgbClr val="1D50C4"/>
            </a:solidFill>
            <a:prstDash val="solid"/>
            <a:headEnd type="none"/>
            <a:tailEnd type="none"/>
          </a:ln>
        </p:spPr>
      </p:sp>
      <p:sp>
        <p:nvSpPr>
          <p:cNvPr id="7" name="Shape 5"/>
          <p:cNvSpPr/>
          <p:nvPr/>
        </p:nvSpPr>
        <p:spPr>
          <a:xfrm>
            <a:off x="8401050" y="1906270"/>
            <a:ext cx="2858770" cy="0"/>
          </a:xfrm>
          <a:prstGeom prst="line">
            <a:avLst/>
          </a:prstGeom>
          <a:noFill/>
          <a:ln w="19050">
            <a:solidFill>
              <a:srgbClr val="1D50C4"/>
            </a:solidFill>
            <a:prstDash val="solid"/>
            <a:headEnd type="none"/>
            <a:tailEnd type="none"/>
          </a:ln>
        </p:spPr>
      </p:sp>
      <p:pic>
        <p:nvPicPr>
          <p:cNvPr id="8" name="Image 0" descr="https://test-kimi-img.moonshot.cn/pub/slides/slides_tmpl/image/25-08-06-16:26:54-d29h3jkup1d2ae82klcg.png"/>
          <p:cNvPicPr>
            <a:picLocks noChangeAspect="1"/>
          </p:cNvPicPr>
          <p:nvPr/>
        </p:nvPicPr>
        <p:blipFill>
          <a:blip r:embed="rId1"/>
          <a:stretch>
            <a:fillRect/>
          </a:stretch>
        </p:blipFill>
        <p:spPr>
          <a:xfrm flipH="1">
            <a:off x="3915410" y="1830070"/>
            <a:ext cx="76200" cy="4318000"/>
          </a:xfrm>
          <a:prstGeom prst="rect">
            <a:avLst/>
          </a:prstGeom>
        </p:spPr>
      </p:pic>
      <p:sp>
        <p:nvSpPr>
          <p:cNvPr id="10" name="Text 6"/>
          <p:cNvSpPr/>
          <p:nvPr/>
        </p:nvSpPr>
        <p:spPr>
          <a:xfrm>
            <a:off x="476885" y="158750"/>
            <a:ext cx="11116310" cy="583565"/>
          </a:xfrm>
          <a:prstGeom prst="rect">
            <a:avLst/>
          </a:prstGeom>
          <a:noFill/>
        </p:spPr>
        <p:txBody>
          <a:bodyPr wrap="square" lIns="91440" tIns="45720" rIns="91440" bIns="45720" rtlCol="0" anchor="ctr"/>
          <a:lstStyle/>
          <a:p>
            <a:pPr marL="0" indent="0" algn="ctr">
              <a:lnSpc>
                <a:spcPct val="100000"/>
              </a:lnSpc>
              <a:buNone/>
            </a:pPr>
            <a:r>
              <a:rPr lang="en-US" sz="3200" b="1" dirty="0">
                <a:solidFill>
                  <a:srgbClr val="2A59B8"/>
                </a:solidFill>
                <a:latin typeface="MiSans" pitchFamily="34" charset="-122"/>
                <a:ea typeface="MiSans" pitchFamily="34" charset="-122"/>
                <a:cs typeface="MiSans" pitchFamily="34" charset="-120"/>
                <a:sym typeface="+mn-ea"/>
              </a:rPr>
              <a:t>缺乏深度集成开发环境（IDE）功能</a:t>
            </a:r>
            <a:endParaRPr lang="en-US" sz="3200" b="1" dirty="0">
              <a:solidFill>
                <a:srgbClr val="2A59B8"/>
              </a:solidFill>
              <a:latin typeface="MiSans" pitchFamily="34" charset="-122"/>
              <a:ea typeface="MiSans" pitchFamily="34" charset="-122"/>
              <a:cs typeface="MiSans" pitchFamily="34" charset="-120"/>
            </a:endParaRPr>
          </a:p>
          <a:p>
            <a:pPr marL="0" indent="0" algn="ctr">
              <a:lnSpc>
                <a:spcPct val="100000"/>
              </a:lnSpc>
              <a:buNone/>
            </a:pPr>
            <a:endParaRPr lang="en-US" sz="1600" dirty="0"/>
          </a:p>
        </p:txBody>
      </p:sp>
      <p:sp>
        <p:nvSpPr>
          <p:cNvPr id="11" name="Text 7"/>
          <p:cNvSpPr/>
          <p:nvPr/>
        </p:nvSpPr>
        <p:spPr>
          <a:xfrm>
            <a:off x="359410" y="1046480"/>
            <a:ext cx="3331845" cy="1076960"/>
          </a:xfrm>
          <a:prstGeom prst="rect">
            <a:avLst/>
          </a:prstGeom>
          <a:noFill/>
        </p:spPr>
        <p:txBody>
          <a:bodyPr wrap="square" lIns="91440" tIns="45720" rIns="91440" bIns="45720" rtlCol="0" anchor="ctr"/>
          <a:lstStyle/>
          <a:p>
            <a:pPr marL="0" indent="0" algn="ctr">
              <a:lnSpc>
                <a:spcPct val="100000"/>
              </a:lnSpc>
              <a:buNone/>
            </a:pPr>
            <a:r>
              <a:rPr lang="en-US" sz="2400" b="1" dirty="0">
                <a:solidFill>
                  <a:srgbClr val="2A59B8"/>
                </a:solidFill>
                <a:latin typeface="MiSans" pitchFamily="34" charset="-122"/>
                <a:ea typeface="MiSans" pitchFamily="34" charset="-122"/>
                <a:cs typeface="MiSans" pitchFamily="34" charset="-120"/>
              </a:rPr>
              <a:t>OpenOCD+GDB 调试问题</a:t>
            </a:r>
            <a:endParaRPr lang="en-US" sz="2400" b="1" dirty="0">
              <a:solidFill>
                <a:srgbClr val="2A59B8"/>
              </a:solidFill>
              <a:latin typeface="MiSans" pitchFamily="34" charset="-122"/>
              <a:ea typeface="MiSans" pitchFamily="34" charset="-122"/>
              <a:cs typeface="MiSans" pitchFamily="34" charset="-120"/>
            </a:endParaRPr>
          </a:p>
        </p:txBody>
      </p:sp>
      <p:sp>
        <p:nvSpPr>
          <p:cNvPr id="12" name="Text 8"/>
          <p:cNvSpPr/>
          <p:nvPr/>
        </p:nvSpPr>
        <p:spPr>
          <a:xfrm>
            <a:off x="4462145" y="1046480"/>
            <a:ext cx="2858135" cy="1076960"/>
          </a:xfrm>
          <a:prstGeom prst="rect">
            <a:avLst/>
          </a:prstGeom>
          <a:noFill/>
        </p:spPr>
        <p:txBody>
          <a:bodyPr wrap="square" lIns="91440" tIns="45720" rIns="91440" bIns="45720" rtlCol="0" anchor="ctr"/>
          <a:lstStyle/>
          <a:p>
            <a:pPr marL="0" algn="ctr">
              <a:lnSpc>
                <a:spcPct val="100000"/>
              </a:lnSpc>
              <a:buClrTx/>
              <a:buSzTx/>
              <a:buFontTx/>
              <a:buNone/>
            </a:pPr>
            <a:r>
              <a:rPr lang="en-US" sz="2400" b="1" dirty="0">
                <a:solidFill>
                  <a:srgbClr val="2A59B8"/>
                </a:solidFill>
                <a:latin typeface="MiSans" pitchFamily="34" charset="-122"/>
                <a:ea typeface="MiSans" pitchFamily="34" charset="-122"/>
                <a:cs typeface="MiSans" pitchFamily="34" charset="-120"/>
              </a:rPr>
              <a:t>调试链稳定性不足</a:t>
            </a:r>
            <a:endParaRPr lang="en-US" sz="2400" b="1" dirty="0">
              <a:solidFill>
                <a:srgbClr val="2A59B8"/>
              </a:solidFill>
              <a:latin typeface="MiSans" pitchFamily="34" charset="-122"/>
              <a:ea typeface="MiSans" pitchFamily="34" charset="-122"/>
              <a:cs typeface="MiSans" pitchFamily="34" charset="-120"/>
            </a:endParaRPr>
          </a:p>
        </p:txBody>
      </p:sp>
      <p:sp>
        <p:nvSpPr>
          <p:cNvPr id="13" name="Text 9"/>
          <p:cNvSpPr/>
          <p:nvPr/>
        </p:nvSpPr>
        <p:spPr>
          <a:xfrm>
            <a:off x="8690610" y="1046480"/>
            <a:ext cx="2279650" cy="1076960"/>
          </a:xfrm>
          <a:prstGeom prst="rect">
            <a:avLst/>
          </a:prstGeom>
          <a:noFill/>
        </p:spPr>
        <p:txBody>
          <a:bodyPr wrap="square" lIns="91440" tIns="45720" rIns="91440" bIns="45720" rtlCol="0" anchor="ctr"/>
          <a:lstStyle/>
          <a:p>
            <a:pPr marL="0" indent="0" algn="ctr">
              <a:lnSpc>
                <a:spcPct val="100000"/>
              </a:lnSpc>
              <a:buNone/>
            </a:pPr>
            <a:r>
              <a:rPr lang="en-US" sz="2400" b="1" dirty="0">
                <a:solidFill>
                  <a:srgbClr val="2A59B8"/>
                </a:solidFill>
                <a:latin typeface="MiSans" pitchFamily="34" charset="-122"/>
                <a:ea typeface="MiSans" pitchFamily="34" charset="-122"/>
                <a:cs typeface="MiSans" pitchFamily="34" charset="-120"/>
              </a:rPr>
              <a:t>开发效率受限</a:t>
            </a:r>
            <a:endParaRPr lang="en-US" sz="2400" b="1" dirty="0">
              <a:solidFill>
                <a:srgbClr val="2A59B8"/>
              </a:solidFill>
              <a:latin typeface="MiSans" pitchFamily="34" charset="-122"/>
              <a:ea typeface="MiSans" pitchFamily="34" charset="-122"/>
              <a:cs typeface="MiSans" pitchFamily="34" charset="-120"/>
            </a:endParaRPr>
          </a:p>
        </p:txBody>
      </p:sp>
      <p:pic>
        <p:nvPicPr>
          <p:cNvPr id="15" name="Image 3" descr="https://test-kimi-img.moonshot.cn/pub/slides/slides_tmpl/image/25-08-06-16:26:53-d29h3jcup1d2ae82kkug.png"/>
          <p:cNvPicPr>
            <a:picLocks noChangeAspect="1"/>
          </p:cNvPicPr>
          <p:nvPr/>
        </p:nvPicPr>
        <p:blipFill>
          <a:blip r:embed="rId2"/>
          <a:stretch>
            <a:fillRect/>
          </a:stretch>
        </p:blipFill>
        <p:spPr>
          <a:xfrm rot="16200000">
            <a:off x="318135" y="133985"/>
            <a:ext cx="361950" cy="411480"/>
          </a:xfrm>
          <a:prstGeom prst="rect">
            <a:avLst/>
          </a:prstGeom>
        </p:spPr>
      </p:pic>
      <p:pic>
        <p:nvPicPr>
          <p:cNvPr id="16" name="Image 4" descr="https://test-kimi-img.moonshot.cn/pub/slides/slides_tmpl/image/25-08-06-16:26:53-d29h3jcup1d2ae82kkug.png"/>
          <p:cNvPicPr>
            <a:picLocks noChangeAspect="1"/>
          </p:cNvPicPr>
          <p:nvPr/>
        </p:nvPicPr>
        <p:blipFill>
          <a:blip r:embed="rId2"/>
          <a:stretch>
            <a:fillRect/>
          </a:stretch>
        </p:blipFill>
        <p:spPr>
          <a:xfrm>
            <a:off x="11285855" y="158750"/>
            <a:ext cx="361950" cy="411480"/>
          </a:xfrm>
          <a:prstGeom prst="rect">
            <a:avLst/>
          </a:prstGeom>
        </p:spPr>
      </p:pic>
      <p:pic>
        <p:nvPicPr>
          <p:cNvPr id="17" name="Image 5" descr="https://test-kimi-img.moonshot.cn/pub/slides/slides_tmpl/image/25-08-06-16:26:53-d29h3jcup1d2ae82kl00.png"/>
          <p:cNvPicPr>
            <a:picLocks noChangeAspect="1"/>
          </p:cNvPicPr>
          <p:nvPr/>
        </p:nvPicPr>
        <p:blipFill>
          <a:blip r:embed="rId3"/>
          <a:srcRect b="572"/>
          <a:stretch>
            <a:fillRect/>
          </a:stretch>
        </p:blipFill>
        <p:spPr>
          <a:xfrm>
            <a:off x="0" y="6204585"/>
            <a:ext cx="12192000" cy="653415"/>
          </a:xfrm>
          <a:prstGeom prst="rect">
            <a:avLst/>
          </a:prstGeom>
        </p:spPr>
      </p:pic>
      <p:pic>
        <p:nvPicPr>
          <p:cNvPr id="18" name="Image 0" descr="https://test-kimi-img.moonshot.cn/pub/slides/slides_tmpl/image/25-08-06-16:26:54-d29h3jkup1d2ae82klcg.png"/>
          <p:cNvPicPr>
            <a:picLocks noChangeAspect="1"/>
          </p:cNvPicPr>
          <p:nvPr/>
        </p:nvPicPr>
        <p:blipFill>
          <a:blip r:embed="rId1"/>
          <a:stretch>
            <a:fillRect/>
          </a:stretch>
        </p:blipFill>
        <p:spPr>
          <a:xfrm flipH="1">
            <a:off x="7852410" y="1830070"/>
            <a:ext cx="76200" cy="431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custDataLst>
              <p:tags r:id="rId1"/>
            </p:custDataLst>
          </p:nvPr>
        </p:nvSpPr>
        <p:spPr>
          <a:xfrm>
            <a:off x="8199755" y="1586865"/>
            <a:ext cx="3383915" cy="4285615"/>
          </a:xfrm>
          <a:prstGeom prst="rect">
            <a:avLst/>
          </a:prstGeom>
          <a:solidFill>
            <a:srgbClr val="648DE0"/>
          </a:solidFill>
        </p:spPr>
      </p:sp>
      <p:sp>
        <p:nvSpPr>
          <p:cNvPr id="3" name="Text 1"/>
          <p:cNvSpPr/>
          <p:nvPr/>
        </p:nvSpPr>
        <p:spPr>
          <a:xfrm>
            <a:off x="8199755" y="1586865"/>
            <a:ext cx="3383915" cy="428561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4" name="Shape 2"/>
          <p:cNvSpPr/>
          <p:nvPr>
            <p:custDataLst>
              <p:tags r:id="rId2"/>
            </p:custDataLst>
          </p:nvPr>
        </p:nvSpPr>
        <p:spPr>
          <a:xfrm>
            <a:off x="4429760" y="1594485"/>
            <a:ext cx="3383915" cy="4285615"/>
          </a:xfrm>
          <a:prstGeom prst="rect">
            <a:avLst/>
          </a:prstGeom>
          <a:solidFill>
            <a:srgbClr val="648DE0"/>
          </a:solidFill>
        </p:spPr>
      </p:sp>
      <p:sp>
        <p:nvSpPr>
          <p:cNvPr id="5" name="Text 3"/>
          <p:cNvSpPr/>
          <p:nvPr/>
        </p:nvSpPr>
        <p:spPr>
          <a:xfrm>
            <a:off x="4429760" y="1594485"/>
            <a:ext cx="3383915" cy="428561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6" name="Shape 4"/>
          <p:cNvSpPr/>
          <p:nvPr>
            <p:custDataLst>
              <p:tags r:id="rId3"/>
            </p:custDataLst>
          </p:nvPr>
        </p:nvSpPr>
        <p:spPr>
          <a:xfrm>
            <a:off x="716915" y="1586865"/>
            <a:ext cx="3383915" cy="4285615"/>
          </a:xfrm>
          <a:prstGeom prst="rect">
            <a:avLst/>
          </a:prstGeom>
          <a:solidFill>
            <a:srgbClr val="648DE0"/>
          </a:solidFill>
        </p:spPr>
      </p:sp>
      <p:sp>
        <p:nvSpPr>
          <p:cNvPr id="7" name="Text 5"/>
          <p:cNvSpPr/>
          <p:nvPr/>
        </p:nvSpPr>
        <p:spPr>
          <a:xfrm>
            <a:off x="716915" y="1586865"/>
            <a:ext cx="3383915" cy="428561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8" name="Text 6"/>
          <p:cNvSpPr/>
          <p:nvPr/>
        </p:nvSpPr>
        <p:spPr>
          <a:xfrm>
            <a:off x="789940" y="394335"/>
            <a:ext cx="6780530" cy="622935"/>
          </a:xfrm>
          <a:prstGeom prst="rect">
            <a:avLst/>
          </a:prstGeom>
          <a:noFill/>
        </p:spPr>
        <p:txBody>
          <a:bodyPr wrap="square" lIns="91440" tIns="45720" rIns="91440" bIns="45720" rtlCol="0" anchor="ctr"/>
          <a:lstStyle/>
          <a:p>
            <a:pPr marL="0" indent="0" algn="l">
              <a:lnSpc>
                <a:spcPct val="100000"/>
              </a:lnSpc>
              <a:buNone/>
            </a:pPr>
            <a:r>
              <a:rPr lang="en-US" sz="2800" b="1" dirty="0">
                <a:solidFill>
                  <a:srgbClr val="2A59B8"/>
                </a:solidFill>
                <a:latin typeface="MiSans" pitchFamily="34" charset="-122"/>
                <a:ea typeface="MiSans" pitchFamily="34" charset="-122"/>
                <a:cs typeface="MiSans" pitchFamily="34" charset="-120"/>
              </a:rPr>
              <a:t>厂商碎片化的影响</a:t>
            </a:r>
            <a:endParaRPr lang="en-US" sz="1600" dirty="0"/>
          </a:p>
        </p:txBody>
      </p:sp>
      <p:sp>
        <p:nvSpPr>
          <p:cNvPr id="9" name="Text 7"/>
          <p:cNvSpPr/>
          <p:nvPr>
            <p:custDataLst>
              <p:tags r:id="rId4"/>
            </p:custDataLst>
          </p:nvPr>
        </p:nvSpPr>
        <p:spPr>
          <a:xfrm>
            <a:off x="888365" y="2939415"/>
            <a:ext cx="3060700" cy="2353310"/>
          </a:xfrm>
          <a:prstGeom prst="rect">
            <a:avLst/>
          </a:prstGeom>
          <a:noFill/>
        </p:spPr>
        <p:txBody>
          <a:bodyPr wrap="square" lIns="91440" tIns="45720" rIns="91440" bIns="45720" rtlCol="0" anchor="t"/>
          <a:lstStyle/>
          <a:p>
            <a:pPr marL="0" indent="0" algn="just">
              <a:lnSpc>
                <a:spcPct val="150000"/>
              </a:lnSpc>
              <a:buNone/>
            </a:pPr>
            <a:r>
              <a:rPr lang="en-US" dirty="0">
                <a:solidFill>
                  <a:srgbClr val="FFFFFF"/>
                </a:solidFill>
                <a:latin typeface="MiSans" pitchFamily="34" charset="-122"/>
                <a:ea typeface="MiSans" pitchFamily="34" charset="-122"/>
                <a:cs typeface="MiSans" pitchFamily="34" charset="-120"/>
              </a:rPr>
              <a:t>RISC-V 的硬件多样性导致工具链分散，不同厂商的实现差异使得统一插件平台难以形成，增加了开发和维护成本。</a:t>
            </a:r>
            <a:endParaRPr lang="en-US" dirty="0">
              <a:solidFill>
                <a:srgbClr val="FFFFFF"/>
              </a:solidFill>
              <a:latin typeface="MiSans" pitchFamily="34" charset="-122"/>
              <a:ea typeface="MiSans" pitchFamily="34" charset="-122"/>
              <a:cs typeface="MiSans" pitchFamily="34" charset="-120"/>
            </a:endParaRPr>
          </a:p>
        </p:txBody>
      </p:sp>
      <p:sp>
        <p:nvSpPr>
          <p:cNvPr id="10" name="Text 8"/>
          <p:cNvSpPr/>
          <p:nvPr>
            <p:custDataLst>
              <p:tags r:id="rId5"/>
            </p:custDataLst>
          </p:nvPr>
        </p:nvSpPr>
        <p:spPr>
          <a:xfrm>
            <a:off x="4604385" y="2939415"/>
            <a:ext cx="3060700" cy="2353310"/>
          </a:xfrm>
          <a:prstGeom prst="rect">
            <a:avLst/>
          </a:prstGeom>
          <a:noFill/>
        </p:spPr>
        <p:txBody>
          <a:bodyPr wrap="square" lIns="91440" tIns="45720" rIns="91440" bIns="45720" rtlCol="0" anchor="t"/>
          <a:lstStyle/>
          <a:p>
            <a:pPr marL="0" indent="0" algn="just">
              <a:lnSpc>
                <a:spcPct val="150000"/>
              </a:lnSpc>
              <a:buNone/>
            </a:pPr>
            <a:r>
              <a:rPr lang="en-US" dirty="0">
                <a:solidFill>
                  <a:srgbClr val="FFFFFF"/>
                </a:solidFill>
                <a:latin typeface="MiSans" pitchFamily="34" charset="-122"/>
                <a:ea typeface="MiSans" pitchFamily="34" charset="-122"/>
                <a:cs typeface="MiSans" pitchFamily="34" charset="-120"/>
              </a:rPr>
              <a:t>在性能分析中，由于 RISC-V 不同实现上的硬件 PMU 不成熟或缺陷频发，导致工具链碎片化，影响跨平台使用的可移植性，限制了开发环境的通用性。</a:t>
            </a:r>
            <a:endParaRPr lang="en-US" dirty="0">
              <a:solidFill>
                <a:srgbClr val="FFFFFF"/>
              </a:solidFill>
              <a:latin typeface="MiSans" pitchFamily="34" charset="-122"/>
              <a:ea typeface="MiSans" pitchFamily="34" charset="-122"/>
              <a:cs typeface="MiSans" pitchFamily="34" charset="-120"/>
            </a:endParaRPr>
          </a:p>
        </p:txBody>
      </p:sp>
      <p:sp>
        <p:nvSpPr>
          <p:cNvPr id="11" name="Text 9"/>
          <p:cNvSpPr/>
          <p:nvPr>
            <p:custDataLst>
              <p:tags r:id="rId6"/>
            </p:custDataLst>
          </p:nvPr>
        </p:nvSpPr>
        <p:spPr>
          <a:xfrm>
            <a:off x="8328660" y="2970530"/>
            <a:ext cx="3060700" cy="2353310"/>
          </a:xfrm>
          <a:prstGeom prst="rect">
            <a:avLst/>
          </a:prstGeom>
          <a:noFill/>
        </p:spPr>
        <p:txBody>
          <a:bodyPr wrap="square" lIns="91440" tIns="45720" rIns="91440" bIns="45720" rtlCol="0" anchor="t"/>
          <a:lstStyle/>
          <a:p>
            <a:pPr marL="0" indent="0" algn="just">
              <a:lnSpc>
                <a:spcPct val="150000"/>
              </a:lnSpc>
              <a:buNone/>
            </a:pPr>
            <a:r>
              <a:rPr lang="en-US" dirty="0">
                <a:solidFill>
                  <a:srgbClr val="FFFFFF"/>
                </a:solidFill>
                <a:latin typeface="MiSans" pitchFamily="34" charset="-122"/>
                <a:ea typeface="MiSans" pitchFamily="34" charset="-122"/>
                <a:cs typeface="MiSans" pitchFamily="34" charset="-120"/>
              </a:rPr>
              <a:t>缺少统一平台标准，使得开发环境的稳定性难以保障，容易出现插件冲突、系统崩溃等问题，影响开发工作的连续性。</a:t>
            </a:r>
            <a:endParaRPr lang="en-US" dirty="0">
              <a:solidFill>
                <a:srgbClr val="FFFFFF"/>
              </a:solidFill>
              <a:latin typeface="MiSans" pitchFamily="34" charset="-122"/>
              <a:ea typeface="MiSans" pitchFamily="34" charset="-122"/>
              <a:cs typeface="MiSans" pitchFamily="34" charset="-120"/>
            </a:endParaRPr>
          </a:p>
        </p:txBody>
      </p:sp>
      <p:sp>
        <p:nvSpPr>
          <p:cNvPr id="12" name="Text 10"/>
          <p:cNvSpPr/>
          <p:nvPr>
            <p:custDataLst>
              <p:tags r:id="rId7"/>
            </p:custDataLst>
          </p:nvPr>
        </p:nvSpPr>
        <p:spPr>
          <a:xfrm>
            <a:off x="1032510" y="1988820"/>
            <a:ext cx="2835910" cy="1076960"/>
          </a:xfrm>
          <a:prstGeom prst="rect">
            <a:avLst/>
          </a:prstGeom>
          <a:noFill/>
        </p:spPr>
        <p:txBody>
          <a:bodyPr wrap="square" lIns="91440" tIns="45720" rIns="91440" bIns="45720" rtlCol="0" anchor="ctr"/>
          <a:lstStyle/>
          <a:p>
            <a:pPr marL="0" indent="0" algn="ctr">
              <a:lnSpc>
                <a:spcPct val="100000"/>
              </a:lnSpc>
              <a:buNone/>
            </a:pPr>
            <a:r>
              <a:rPr lang="en-US" sz="2400" b="1" dirty="0">
                <a:solidFill>
                  <a:srgbClr val="FFFFFF"/>
                </a:solidFill>
                <a:latin typeface="MiSans" pitchFamily="34" charset="-122"/>
                <a:ea typeface="MiSans" pitchFamily="34" charset="-122"/>
                <a:cs typeface="MiSans" pitchFamily="34" charset="-120"/>
              </a:rPr>
              <a:t>RISC-V 硬件多样性</a:t>
            </a:r>
            <a:endParaRPr lang="en-US" sz="2400" b="1" dirty="0">
              <a:solidFill>
                <a:srgbClr val="FFFFFF"/>
              </a:solidFill>
              <a:latin typeface="MiSans" pitchFamily="34" charset="-122"/>
              <a:ea typeface="MiSans" pitchFamily="34" charset="-122"/>
              <a:cs typeface="MiSans" pitchFamily="34" charset="-120"/>
            </a:endParaRPr>
          </a:p>
        </p:txBody>
      </p:sp>
      <p:sp>
        <p:nvSpPr>
          <p:cNvPr id="13" name="Text 11"/>
          <p:cNvSpPr/>
          <p:nvPr>
            <p:custDataLst>
              <p:tags r:id="rId8"/>
            </p:custDataLst>
          </p:nvPr>
        </p:nvSpPr>
        <p:spPr>
          <a:xfrm>
            <a:off x="4490720" y="1988820"/>
            <a:ext cx="3246755" cy="1076960"/>
          </a:xfrm>
          <a:prstGeom prst="rect">
            <a:avLst/>
          </a:prstGeom>
          <a:noFill/>
        </p:spPr>
        <p:txBody>
          <a:bodyPr wrap="square" lIns="91440" tIns="45720" rIns="91440" bIns="45720" rtlCol="0" anchor="ctr"/>
          <a:lstStyle/>
          <a:p>
            <a:pPr marL="0" indent="0" algn="ctr">
              <a:lnSpc>
                <a:spcPct val="100000"/>
              </a:lnSpc>
              <a:buNone/>
            </a:pPr>
            <a:r>
              <a:rPr lang="en-US" sz="2400" b="1" dirty="0">
                <a:solidFill>
                  <a:srgbClr val="FFFFFF"/>
                </a:solidFill>
                <a:latin typeface="MiSans" pitchFamily="34" charset="-122"/>
                <a:ea typeface="MiSans" pitchFamily="34" charset="-122"/>
                <a:cs typeface="MiSans" pitchFamily="34" charset="-120"/>
              </a:rPr>
              <a:t>性能分析工具链碎片化</a:t>
            </a:r>
            <a:endParaRPr lang="en-US" sz="2400" b="1" dirty="0">
              <a:solidFill>
                <a:srgbClr val="FFFFFF"/>
              </a:solidFill>
              <a:latin typeface="MiSans" pitchFamily="34" charset="-122"/>
              <a:ea typeface="MiSans" pitchFamily="34" charset="-122"/>
              <a:cs typeface="MiSans" pitchFamily="34" charset="-120"/>
            </a:endParaRPr>
          </a:p>
        </p:txBody>
      </p:sp>
      <p:sp>
        <p:nvSpPr>
          <p:cNvPr id="14" name="Text 12"/>
          <p:cNvSpPr/>
          <p:nvPr>
            <p:custDataLst>
              <p:tags r:id="rId9"/>
            </p:custDataLst>
          </p:nvPr>
        </p:nvSpPr>
        <p:spPr>
          <a:xfrm>
            <a:off x="8264525" y="1988820"/>
            <a:ext cx="3230245" cy="1076960"/>
          </a:xfrm>
          <a:prstGeom prst="rect">
            <a:avLst/>
          </a:prstGeom>
          <a:noFill/>
        </p:spPr>
        <p:txBody>
          <a:bodyPr wrap="square" lIns="91440" tIns="45720" rIns="91440" bIns="45720" rtlCol="0" anchor="ctr"/>
          <a:lstStyle/>
          <a:p>
            <a:pPr marL="0" indent="0" algn="ctr">
              <a:lnSpc>
                <a:spcPct val="100000"/>
              </a:lnSpc>
              <a:buNone/>
            </a:pPr>
            <a:r>
              <a:rPr lang="en-US" sz="2400" b="1" dirty="0">
                <a:solidFill>
                  <a:srgbClr val="FFFFFF"/>
                </a:solidFill>
                <a:latin typeface="MiSans" pitchFamily="34" charset="-122"/>
                <a:ea typeface="MiSans" pitchFamily="34" charset="-122"/>
                <a:cs typeface="MiSans" pitchFamily="34" charset="-120"/>
              </a:rPr>
              <a:t>开发环境的不稳定性</a:t>
            </a:r>
            <a:endParaRPr lang="en-US" sz="2400" b="1" dirty="0">
              <a:solidFill>
                <a:srgbClr val="FFFFFF"/>
              </a:solidFill>
              <a:latin typeface="MiSans" pitchFamily="34" charset="-122"/>
              <a:ea typeface="MiSans" pitchFamily="34" charset="-122"/>
              <a:cs typeface="MiSans" pitchFamily="34" charset="-120"/>
            </a:endParaRPr>
          </a:p>
        </p:txBody>
      </p:sp>
      <p:pic>
        <p:nvPicPr>
          <p:cNvPr id="15" name="Image 0" descr="https://test-kimi-img.moonshot.cn/pub/slides/slides_tmpl/image/25-08-06-16:26:55-d29h3jsup1d2ae82klh0.png"/>
          <p:cNvPicPr>
            <a:picLocks noChangeAspect="1"/>
          </p:cNvPicPr>
          <p:nvPr>
            <p:custDataLst>
              <p:tags r:id="rId10"/>
            </p:custDataLst>
          </p:nvPr>
        </p:nvPicPr>
        <p:blipFill>
          <a:blip r:embed="rId11"/>
          <a:stretch>
            <a:fillRect/>
          </a:stretch>
        </p:blipFill>
        <p:spPr>
          <a:xfrm>
            <a:off x="3185795" y="5020310"/>
            <a:ext cx="883920" cy="859790"/>
          </a:xfrm>
          <a:prstGeom prst="rect">
            <a:avLst/>
          </a:prstGeom>
        </p:spPr>
      </p:pic>
      <p:pic>
        <p:nvPicPr>
          <p:cNvPr id="16" name="Image 1" descr="https://test-kimi-img.moonshot.cn/pub/slides/slides_tmpl/image/25-08-06-16:26:55-d29h3jsup1d2ae82klgg.png"/>
          <p:cNvPicPr>
            <a:picLocks noChangeAspect="1"/>
          </p:cNvPicPr>
          <p:nvPr>
            <p:custDataLst>
              <p:tags r:id="rId12"/>
            </p:custDataLst>
          </p:nvPr>
        </p:nvPicPr>
        <p:blipFill>
          <a:blip r:embed="rId13"/>
          <a:stretch>
            <a:fillRect/>
          </a:stretch>
        </p:blipFill>
        <p:spPr>
          <a:xfrm>
            <a:off x="6882130" y="5020310"/>
            <a:ext cx="926465" cy="859790"/>
          </a:xfrm>
          <a:prstGeom prst="rect">
            <a:avLst/>
          </a:prstGeom>
        </p:spPr>
      </p:pic>
      <p:pic>
        <p:nvPicPr>
          <p:cNvPr id="17" name="Image 2" descr="https://test-kimi-img.moonshot.cn/pub/slides/slides_tmpl/image/25-08-06-16:26:55-d29h3jsup1d2ae82kli0.png"/>
          <p:cNvPicPr>
            <a:picLocks noChangeAspect="1"/>
          </p:cNvPicPr>
          <p:nvPr>
            <p:custDataLst>
              <p:tags r:id="rId14"/>
            </p:custDataLst>
          </p:nvPr>
        </p:nvPicPr>
        <p:blipFill>
          <a:blip r:embed="rId15"/>
          <a:stretch>
            <a:fillRect/>
          </a:stretch>
        </p:blipFill>
        <p:spPr>
          <a:xfrm>
            <a:off x="10650855" y="5020310"/>
            <a:ext cx="932815" cy="859790"/>
          </a:xfrm>
          <a:prstGeom prst="rect">
            <a:avLst/>
          </a:prstGeom>
        </p:spPr>
      </p:pic>
      <p:pic>
        <p:nvPicPr>
          <p:cNvPr id="18" name="Image 3" descr="https://test-kimi-img.moonshot.cn/pub/slides/slides_tmpl/image/25-08-06-16:26:53-d29h3jcup1d2ae82kl00.png"/>
          <p:cNvPicPr>
            <a:picLocks noChangeAspect="1"/>
          </p:cNvPicPr>
          <p:nvPr/>
        </p:nvPicPr>
        <p:blipFill>
          <a:blip r:embed="rId16"/>
          <a:srcRect b="572"/>
          <a:stretch>
            <a:fillRect/>
          </a:stretch>
        </p:blipFill>
        <p:spPr>
          <a:xfrm>
            <a:off x="0" y="6204585"/>
            <a:ext cx="12192000" cy="653415"/>
          </a:xfrm>
          <a:prstGeom prst="rect">
            <a:avLst/>
          </a:prstGeom>
        </p:spPr>
      </p:pic>
      <p:pic>
        <p:nvPicPr>
          <p:cNvPr id="19" name="Image 4" descr="https://test-kimi-img.moonshot.cn/pub/slides/slides_tmpl/image/25-08-06-16:26:53-d29h3jcup1d2ae82kkt0.png"/>
          <p:cNvPicPr>
            <a:picLocks noChangeAspect="1"/>
          </p:cNvPicPr>
          <p:nvPr/>
        </p:nvPicPr>
        <p:blipFill>
          <a:blip r:embed="rId17"/>
          <a:stretch>
            <a:fillRect/>
          </a:stretch>
        </p:blipFill>
        <p:spPr>
          <a:xfrm>
            <a:off x="11016615" y="459105"/>
            <a:ext cx="628015" cy="182880"/>
          </a:xfrm>
          <a:prstGeom prst="rect">
            <a:avLst/>
          </a:prstGeom>
        </p:spPr>
      </p:pic>
      <p:pic>
        <p:nvPicPr>
          <p:cNvPr id="20" name="Image 5" descr="https://test-kimi-img.moonshot.cn/pub/slides/slides_tmpl/image/25-08-06-16:26:55-d29h3jsup1d2ae82klig.png"/>
          <p:cNvPicPr>
            <a:picLocks noChangeAspect="1"/>
          </p:cNvPicPr>
          <p:nvPr>
            <p:custDataLst>
              <p:tags r:id="rId18"/>
            </p:custDataLst>
          </p:nvPr>
        </p:nvPicPr>
        <p:blipFill>
          <a:blip r:embed="rId19"/>
          <a:stretch>
            <a:fillRect/>
          </a:stretch>
        </p:blipFill>
        <p:spPr>
          <a:xfrm>
            <a:off x="1969770" y="1226185"/>
            <a:ext cx="942975" cy="929640"/>
          </a:xfrm>
          <a:prstGeom prst="rect">
            <a:avLst/>
          </a:prstGeom>
        </p:spPr>
      </p:pic>
      <p:pic>
        <p:nvPicPr>
          <p:cNvPr id="21" name="Image 6" descr="https://test-kimi-img.moonshot.cn/pub/slides/slides_tmpl/image/25-08-06-16:26:55-d29h3jsup1d2ae82klj0.png"/>
          <p:cNvPicPr>
            <a:picLocks noChangeAspect="1"/>
          </p:cNvPicPr>
          <p:nvPr>
            <p:custDataLst>
              <p:tags r:id="rId20"/>
            </p:custDataLst>
          </p:nvPr>
        </p:nvPicPr>
        <p:blipFill>
          <a:blip r:embed="rId21"/>
          <a:stretch>
            <a:fillRect/>
          </a:stretch>
        </p:blipFill>
        <p:spPr>
          <a:xfrm>
            <a:off x="5711190" y="1144905"/>
            <a:ext cx="942975" cy="929640"/>
          </a:xfrm>
          <a:prstGeom prst="rect">
            <a:avLst/>
          </a:prstGeom>
        </p:spPr>
      </p:pic>
      <p:pic>
        <p:nvPicPr>
          <p:cNvPr id="22" name="Image 7" descr="https://test-kimi-img.moonshot.cn/pub/slides/slides_tmpl/image/25-08-06-16:26:55-d29h3jsup1d2ae82kll0.png"/>
          <p:cNvPicPr>
            <a:picLocks noChangeAspect="1"/>
          </p:cNvPicPr>
          <p:nvPr>
            <p:custDataLst>
              <p:tags r:id="rId22"/>
            </p:custDataLst>
          </p:nvPr>
        </p:nvPicPr>
        <p:blipFill>
          <a:blip r:embed="rId23"/>
          <a:stretch>
            <a:fillRect/>
          </a:stretch>
        </p:blipFill>
        <p:spPr>
          <a:xfrm>
            <a:off x="9521825" y="1226185"/>
            <a:ext cx="942975" cy="929640"/>
          </a:xfrm>
          <a:prstGeom prst="rect">
            <a:avLst/>
          </a:prstGeom>
        </p:spPr>
      </p:pic>
      <p:pic>
        <p:nvPicPr>
          <p:cNvPr id="23" name="Image 8" descr="https://test-kimi-img.moonshot.cn/pub/slides/slides_tmpl/image/25-08-06-16:26:53-d29h3jcup1d2ae82kkug.png"/>
          <p:cNvPicPr>
            <a:picLocks noChangeAspect="1"/>
          </p:cNvPicPr>
          <p:nvPr>
            <p:custDataLst>
              <p:tags r:id="rId24"/>
            </p:custDataLst>
          </p:nvPr>
        </p:nvPicPr>
        <p:blipFill>
          <a:blip r:embed="rId25"/>
          <a:stretch>
            <a:fillRect/>
          </a:stretch>
        </p:blipFill>
        <p:spPr>
          <a:xfrm rot="16200000">
            <a:off x="501650" y="1287780"/>
            <a:ext cx="361950" cy="411480"/>
          </a:xfrm>
          <a:prstGeom prst="rect">
            <a:avLst/>
          </a:prstGeom>
        </p:spPr>
      </p:pic>
      <p:pic>
        <p:nvPicPr>
          <p:cNvPr id="24" name="Image 9" descr="https://test-kimi-img.moonshot.cn/pub/slides/slides_tmpl/image/25-08-06-16:26:53-d29h3jcup1d2ae82kkug.png"/>
          <p:cNvPicPr>
            <a:picLocks noChangeAspect="1"/>
          </p:cNvPicPr>
          <p:nvPr>
            <p:custDataLst>
              <p:tags r:id="rId26"/>
            </p:custDataLst>
          </p:nvPr>
        </p:nvPicPr>
        <p:blipFill>
          <a:blip r:embed="rId25"/>
          <a:stretch>
            <a:fillRect/>
          </a:stretch>
        </p:blipFill>
        <p:spPr>
          <a:xfrm>
            <a:off x="11476990" y="1325880"/>
            <a:ext cx="361950" cy="411480"/>
          </a:xfrm>
          <a:prstGeom prst="rect">
            <a:avLst/>
          </a:prstGeom>
        </p:spPr>
      </p:pic>
      <p:pic>
        <p:nvPicPr>
          <p:cNvPr id="25" name="Image 10" descr="https://test-kimi-img.moonshot.cn/pub/slides/slides_tmpl/image/25-08-06-16:26:54-d29h3jkup1d2ae82kl6g.png"/>
          <p:cNvPicPr>
            <a:picLocks noChangeAspect="1"/>
          </p:cNvPicPr>
          <p:nvPr/>
        </p:nvPicPr>
        <p:blipFill>
          <a:blip r:embed="rId27"/>
          <a:stretch>
            <a:fillRect/>
          </a:stretch>
        </p:blipFill>
        <p:spPr>
          <a:xfrm>
            <a:off x="888365" y="916940"/>
            <a:ext cx="520065" cy="203835"/>
          </a:xfrm>
          <a:prstGeom prst="rect">
            <a:avLst/>
          </a:prstGeom>
        </p:spPr>
      </p:pic>
      <p:pic>
        <p:nvPicPr>
          <p:cNvPr id="26" name="Image 11" descr="https://test-kimi-img.moonshot.cn/pub/slides/slides_tmpl/image/25-08-06-16:26:53-d29h3jcup1d2ae82kkug.png"/>
          <p:cNvPicPr>
            <a:picLocks noChangeAspect="1"/>
          </p:cNvPicPr>
          <p:nvPr>
            <p:custDataLst>
              <p:tags r:id="rId28"/>
            </p:custDataLst>
          </p:nvPr>
        </p:nvPicPr>
        <p:blipFill>
          <a:blip r:embed="rId25"/>
          <a:stretch>
            <a:fillRect/>
          </a:stretch>
        </p:blipFill>
        <p:spPr>
          <a:xfrm rot="10800000">
            <a:off x="467360" y="5694680"/>
            <a:ext cx="361950" cy="411480"/>
          </a:xfrm>
          <a:prstGeom prst="rect">
            <a:avLst/>
          </a:prstGeom>
        </p:spPr>
      </p:pic>
      <p:pic>
        <p:nvPicPr>
          <p:cNvPr id="27" name="Image 12" descr="https://test-kimi-img.moonshot.cn/pub/slides/slides_tmpl/image/25-08-06-16:26:53-d29h3jcup1d2ae82kkug.png"/>
          <p:cNvPicPr>
            <a:picLocks noChangeAspect="1"/>
          </p:cNvPicPr>
          <p:nvPr>
            <p:custDataLst>
              <p:tags r:id="rId29"/>
            </p:custDataLst>
          </p:nvPr>
        </p:nvPicPr>
        <p:blipFill>
          <a:blip r:embed="rId25"/>
          <a:stretch>
            <a:fillRect/>
          </a:stretch>
        </p:blipFill>
        <p:spPr>
          <a:xfrm rot="5400000">
            <a:off x="11438890" y="5719445"/>
            <a:ext cx="361950" cy="4114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custDataLst>
              <p:tags r:id="rId1"/>
            </p:custDataLst>
          </p:nvPr>
        </p:nvSpPr>
        <p:spPr>
          <a:xfrm>
            <a:off x="955675" y="2072005"/>
            <a:ext cx="5827395" cy="1122680"/>
          </a:xfrm>
          <a:prstGeom prst="rect">
            <a:avLst/>
          </a:prstGeom>
          <a:solidFill>
            <a:srgbClr val="000000">
              <a:alpha val="0"/>
            </a:srgbClr>
          </a:solidFill>
        </p:spPr>
      </p:sp>
      <p:sp>
        <p:nvSpPr>
          <p:cNvPr id="3" name="Text 1"/>
          <p:cNvSpPr/>
          <p:nvPr>
            <p:custDataLst>
              <p:tags r:id="rId2"/>
            </p:custDataLst>
          </p:nvPr>
        </p:nvSpPr>
        <p:spPr>
          <a:xfrm>
            <a:off x="955675" y="2072005"/>
            <a:ext cx="5827395" cy="112268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开源界尚未出现与商业插件相比肩的静态分析工具，仅商业插件如 IAR 支持 RISC-V 的静态分析，开源生态在这一领域存在明显不足。</a:t>
            </a:r>
            <a:endParaRPr lang="en-US" dirty="0">
              <a:solidFill>
                <a:srgbClr val="000000"/>
              </a:solidFill>
              <a:latin typeface="MiSans" pitchFamily="34" charset="-122"/>
              <a:ea typeface="MiSans" pitchFamily="34" charset="-122"/>
              <a:cs typeface="MiSans" pitchFamily="34" charset="-120"/>
            </a:endParaRPr>
          </a:p>
        </p:txBody>
      </p:sp>
      <p:sp>
        <p:nvSpPr>
          <p:cNvPr id="4" name="Text 2"/>
          <p:cNvSpPr/>
          <p:nvPr>
            <p:custDataLst>
              <p:tags r:id="rId3"/>
            </p:custDataLst>
          </p:nvPr>
        </p:nvSpPr>
        <p:spPr>
          <a:xfrm>
            <a:off x="956310" y="1643102"/>
            <a:ext cx="5177790" cy="460375"/>
          </a:xfrm>
          <a:prstGeom prst="rect">
            <a:avLst/>
          </a:prstGeom>
          <a:noFill/>
        </p:spPr>
        <p:txBody>
          <a:bodyPr wrap="square" lIns="91440" tIns="45720" rIns="91440" bIns="45720" rtlCol="0" anchor="ctr">
            <a:spAutoFit/>
          </a:bodyPr>
          <a:lstStyle/>
          <a:p>
            <a:pPr marL="0" indent="0" algn="l">
              <a:lnSpc>
                <a:spcPct val="100000"/>
              </a:lnSpc>
              <a:buNone/>
            </a:pPr>
            <a:r>
              <a:rPr lang="en-US" sz="2400" dirty="0">
                <a:solidFill>
                  <a:srgbClr val="1D50C4"/>
                </a:solidFill>
                <a:latin typeface="MiSans" pitchFamily="34" charset="-122"/>
                <a:ea typeface="MiSans" pitchFamily="34" charset="-122"/>
                <a:cs typeface="MiSans" pitchFamily="34" charset="-120"/>
              </a:rPr>
              <a:t>静态分析工具的缺乏</a:t>
            </a:r>
            <a:endParaRPr lang="en-US" sz="2400" dirty="0">
              <a:solidFill>
                <a:srgbClr val="1D50C4"/>
              </a:solidFill>
              <a:latin typeface="MiSans" pitchFamily="34" charset="-122"/>
              <a:ea typeface="MiSans" pitchFamily="34" charset="-122"/>
              <a:cs typeface="MiSans" pitchFamily="34" charset="-120"/>
            </a:endParaRPr>
          </a:p>
        </p:txBody>
      </p:sp>
      <p:sp>
        <p:nvSpPr>
          <p:cNvPr id="5" name="Shape 3"/>
          <p:cNvSpPr/>
          <p:nvPr>
            <p:custDataLst>
              <p:tags r:id="rId4"/>
            </p:custDataLst>
          </p:nvPr>
        </p:nvSpPr>
        <p:spPr>
          <a:xfrm>
            <a:off x="955675" y="3642360"/>
            <a:ext cx="5857875" cy="1122680"/>
          </a:xfrm>
          <a:prstGeom prst="rect">
            <a:avLst/>
          </a:prstGeom>
          <a:solidFill>
            <a:srgbClr val="000000">
              <a:alpha val="0"/>
            </a:srgbClr>
          </a:solidFill>
        </p:spPr>
      </p:sp>
      <p:sp>
        <p:nvSpPr>
          <p:cNvPr id="6" name="Text 4"/>
          <p:cNvSpPr/>
          <p:nvPr>
            <p:custDataLst>
              <p:tags r:id="rId5"/>
            </p:custDataLst>
          </p:nvPr>
        </p:nvSpPr>
        <p:spPr>
          <a:xfrm>
            <a:off x="955675" y="3642360"/>
            <a:ext cx="5857875" cy="112268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开源插件中缺乏性能剖析、内存泄漏检测等高级功能，导致开发者在性能优化和问题排查方面面临困难，影响应用的稳定性和可靠性。</a:t>
            </a:r>
            <a:endParaRPr lang="en-US" dirty="0">
              <a:solidFill>
                <a:srgbClr val="000000"/>
              </a:solidFill>
              <a:latin typeface="MiSans" pitchFamily="34" charset="-122"/>
              <a:ea typeface="MiSans" pitchFamily="34" charset="-122"/>
              <a:cs typeface="MiSans" pitchFamily="34" charset="-120"/>
            </a:endParaRPr>
          </a:p>
        </p:txBody>
      </p:sp>
      <p:sp>
        <p:nvSpPr>
          <p:cNvPr id="7" name="Text 5"/>
          <p:cNvSpPr/>
          <p:nvPr>
            <p:custDataLst>
              <p:tags r:id="rId6"/>
            </p:custDataLst>
          </p:nvPr>
        </p:nvSpPr>
        <p:spPr>
          <a:xfrm>
            <a:off x="956310" y="3213457"/>
            <a:ext cx="5177790" cy="460375"/>
          </a:xfrm>
          <a:prstGeom prst="rect">
            <a:avLst/>
          </a:prstGeom>
          <a:noFill/>
        </p:spPr>
        <p:txBody>
          <a:bodyPr wrap="square" lIns="91440" tIns="45720" rIns="91440" bIns="45720" rtlCol="0" anchor="ctr">
            <a:spAutoFit/>
          </a:bodyPr>
          <a:lstStyle/>
          <a:p>
            <a:pPr marL="0" indent="0" algn="l">
              <a:lnSpc>
                <a:spcPct val="100000"/>
              </a:lnSpc>
              <a:buNone/>
            </a:pPr>
            <a:r>
              <a:rPr lang="en-US" sz="2400" dirty="0">
                <a:solidFill>
                  <a:srgbClr val="1D50C4"/>
                </a:solidFill>
                <a:latin typeface="MiSans" pitchFamily="34" charset="-122"/>
                <a:ea typeface="MiSans" pitchFamily="34" charset="-122"/>
                <a:cs typeface="MiSans" pitchFamily="34" charset="-120"/>
              </a:rPr>
              <a:t>性能剖析与内存泄漏检测</a:t>
            </a:r>
            <a:endParaRPr lang="en-US" sz="2400" dirty="0">
              <a:solidFill>
                <a:srgbClr val="1D50C4"/>
              </a:solidFill>
              <a:latin typeface="MiSans" pitchFamily="34" charset="-122"/>
              <a:ea typeface="MiSans" pitchFamily="34" charset="-122"/>
              <a:cs typeface="MiSans" pitchFamily="34" charset="-120"/>
            </a:endParaRPr>
          </a:p>
        </p:txBody>
      </p:sp>
      <p:sp>
        <p:nvSpPr>
          <p:cNvPr id="8" name="Shape 6"/>
          <p:cNvSpPr/>
          <p:nvPr>
            <p:custDataLst>
              <p:tags r:id="rId7"/>
            </p:custDataLst>
          </p:nvPr>
        </p:nvSpPr>
        <p:spPr>
          <a:xfrm>
            <a:off x="955675" y="5212715"/>
            <a:ext cx="5825490" cy="1122680"/>
          </a:xfrm>
          <a:prstGeom prst="rect">
            <a:avLst/>
          </a:prstGeom>
          <a:solidFill>
            <a:srgbClr val="000000">
              <a:alpha val="0"/>
            </a:srgbClr>
          </a:solidFill>
        </p:spPr>
      </p:sp>
      <p:sp>
        <p:nvSpPr>
          <p:cNvPr id="9" name="Text 7"/>
          <p:cNvSpPr/>
          <p:nvPr>
            <p:custDataLst>
              <p:tags r:id="rId8"/>
            </p:custDataLst>
          </p:nvPr>
        </p:nvSpPr>
        <p:spPr>
          <a:xfrm>
            <a:off x="955675" y="5212715"/>
            <a:ext cx="5825490" cy="112268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缺乏图形化调试视图，如任务/寄存器可视化等高级特性，使得调试过程不够直观，增加了开发难度和学习成本。</a:t>
            </a:r>
            <a:endParaRPr lang="en-US" dirty="0">
              <a:solidFill>
                <a:srgbClr val="000000"/>
              </a:solidFill>
              <a:latin typeface="MiSans" pitchFamily="34" charset="-122"/>
              <a:ea typeface="MiSans" pitchFamily="34" charset="-122"/>
              <a:cs typeface="MiSans" pitchFamily="34" charset="-120"/>
            </a:endParaRPr>
          </a:p>
        </p:txBody>
      </p:sp>
      <p:sp>
        <p:nvSpPr>
          <p:cNvPr id="10" name="Text 8"/>
          <p:cNvSpPr/>
          <p:nvPr>
            <p:custDataLst>
              <p:tags r:id="rId9"/>
            </p:custDataLst>
          </p:nvPr>
        </p:nvSpPr>
        <p:spPr>
          <a:xfrm>
            <a:off x="956310" y="4783812"/>
            <a:ext cx="5177790" cy="460375"/>
          </a:xfrm>
          <a:prstGeom prst="rect">
            <a:avLst/>
          </a:prstGeom>
          <a:noFill/>
        </p:spPr>
        <p:txBody>
          <a:bodyPr wrap="square" lIns="91440" tIns="45720" rIns="91440" bIns="45720" rtlCol="0" anchor="ctr">
            <a:spAutoFit/>
          </a:bodyPr>
          <a:lstStyle/>
          <a:p>
            <a:pPr marL="0" indent="0" algn="l">
              <a:lnSpc>
                <a:spcPct val="100000"/>
              </a:lnSpc>
              <a:buNone/>
            </a:pPr>
            <a:r>
              <a:rPr lang="en-US" sz="2400" dirty="0">
                <a:solidFill>
                  <a:srgbClr val="1D50C4"/>
                </a:solidFill>
                <a:latin typeface="MiSans" pitchFamily="34" charset="-122"/>
                <a:ea typeface="MiSans" pitchFamily="34" charset="-122"/>
                <a:cs typeface="MiSans" pitchFamily="34" charset="-120"/>
              </a:rPr>
              <a:t>图形化调试视图缺失</a:t>
            </a:r>
            <a:endParaRPr lang="en-US" sz="2400" dirty="0">
              <a:solidFill>
                <a:srgbClr val="1D50C4"/>
              </a:solidFill>
              <a:latin typeface="MiSans" pitchFamily="34" charset="-122"/>
              <a:ea typeface="MiSans" pitchFamily="34" charset="-122"/>
              <a:cs typeface="MiSans" pitchFamily="34" charset="-120"/>
            </a:endParaRPr>
          </a:p>
        </p:txBody>
      </p:sp>
      <p:sp>
        <p:nvSpPr>
          <p:cNvPr id="11" name="Text 9"/>
          <p:cNvSpPr/>
          <p:nvPr/>
        </p:nvSpPr>
        <p:spPr>
          <a:xfrm>
            <a:off x="391160" y="580390"/>
            <a:ext cx="11081385" cy="892810"/>
          </a:xfrm>
          <a:prstGeom prst="rect">
            <a:avLst/>
          </a:prstGeom>
          <a:noFill/>
        </p:spPr>
        <p:txBody>
          <a:bodyPr wrap="square" lIns="91440" tIns="45720" rIns="91440" bIns="45720" rtlCol="0" anchor="t"/>
          <a:lstStyle/>
          <a:p>
            <a:pPr marL="0" indent="0" algn="l">
              <a:lnSpc>
                <a:spcPct val="100000"/>
              </a:lnSpc>
              <a:buNone/>
            </a:pPr>
            <a:r>
              <a:rPr lang="en-US" sz="3400" dirty="0">
                <a:solidFill>
                  <a:srgbClr val="1D50C4"/>
                </a:solidFill>
                <a:latin typeface="MiSans" pitchFamily="34" charset="-122"/>
                <a:ea typeface="MiSans" pitchFamily="34" charset="-122"/>
                <a:cs typeface="MiSans" pitchFamily="34" charset="-120"/>
              </a:rPr>
              <a:t>功能短板分析</a:t>
            </a:r>
            <a:endParaRPr lang="en-US" sz="1600" dirty="0"/>
          </a:p>
        </p:txBody>
      </p:sp>
      <p:pic>
        <p:nvPicPr>
          <p:cNvPr id="12" name="Image 0" descr="https://test-kimi-img.moonshot.cn/pub/slides/slides_tmpl/image/25-08-06-16:26:55-d29h3jsup1d2ae82kljg.png"/>
          <p:cNvPicPr>
            <a:picLocks noChangeAspect="1"/>
          </p:cNvPicPr>
          <p:nvPr/>
        </p:nvPicPr>
        <p:blipFill>
          <a:blip r:embed="rId10"/>
          <a:stretch>
            <a:fillRect/>
          </a:stretch>
        </p:blipFill>
        <p:spPr>
          <a:xfrm>
            <a:off x="497205" y="1814195"/>
            <a:ext cx="347345" cy="3425825"/>
          </a:xfrm>
          <a:prstGeom prst="rect">
            <a:avLst/>
          </a:prstGeom>
        </p:spPr>
      </p:pic>
      <p:pic>
        <p:nvPicPr>
          <p:cNvPr id="13" name="Image 1" descr="https://test-kimi-img.moonshot.cn/pub/slides/slides_tmpl/image/25-08-06-16:26:55-d29h3jsup1d2ae82klk0.jpeg"/>
          <p:cNvPicPr>
            <a:picLocks noChangeAspect="1"/>
          </p:cNvPicPr>
          <p:nvPr/>
        </p:nvPicPr>
        <p:blipFill>
          <a:blip r:embed="rId11"/>
          <a:srcRect t="61" b="22"/>
          <a:stretch>
            <a:fillRect/>
          </a:stretch>
        </p:blipFill>
        <p:spPr>
          <a:xfrm>
            <a:off x="7244080" y="0"/>
            <a:ext cx="4947920" cy="6524625"/>
          </a:xfrm>
          <a:prstGeom prst="rect">
            <a:avLst/>
          </a:prstGeom>
        </p:spPr>
      </p:pic>
      <p:sp>
        <p:nvSpPr>
          <p:cNvPr id="14" name="Shape 10"/>
          <p:cNvSpPr/>
          <p:nvPr/>
        </p:nvSpPr>
        <p:spPr>
          <a:xfrm>
            <a:off x="7244080" y="6292215"/>
            <a:ext cx="4948555" cy="575310"/>
          </a:xfrm>
          <a:prstGeom prst="rect">
            <a:avLst/>
          </a:prstGeom>
          <a:solidFill>
            <a:srgbClr val="1D50C4"/>
          </a:solidFill>
        </p:spPr>
      </p:sp>
      <p:sp>
        <p:nvSpPr>
          <p:cNvPr id="15" name="Text 11"/>
          <p:cNvSpPr/>
          <p:nvPr/>
        </p:nvSpPr>
        <p:spPr>
          <a:xfrm>
            <a:off x="7244080" y="6292215"/>
            <a:ext cx="4948555" cy="575310"/>
          </a:xfrm>
          <a:prstGeom prst="rect">
            <a:avLst/>
          </a:prstGeom>
          <a:noFill/>
        </p:spPr>
        <p:txBody>
          <a:bodyPr wrap="square" lIns="45720" tIns="91440" rIns="91440" bIns="45720" rtlCol="0" anchor="ctr"/>
          <a:lstStyle/>
          <a:p>
            <a:pPr marL="0" indent="0">
              <a:lnSpc>
                <a:spcPct val="100000"/>
              </a:lnSpc>
              <a:buNone/>
            </a:pP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 0" descr="https://test-kimi-img.moonshot.cn/pub/slides/slides_tmpl/image/25-08-06-16:26:55-d29h3jsup1d2ae82klg0.png"/>
          <p:cNvPicPr>
            <a:picLocks noChangeAspect="1"/>
          </p:cNvPicPr>
          <p:nvPr>
            <p:custDataLst>
              <p:tags r:id="rId1"/>
            </p:custDataLst>
          </p:nvPr>
        </p:nvPicPr>
        <p:blipFill>
          <a:blip r:embed="rId2"/>
          <a:stretch>
            <a:fillRect/>
          </a:stretch>
        </p:blipFill>
        <p:spPr>
          <a:xfrm>
            <a:off x="4036695" y="4937125"/>
            <a:ext cx="7724775" cy="1695450"/>
          </a:xfrm>
          <a:prstGeom prst="rect">
            <a:avLst/>
          </a:prstGeom>
        </p:spPr>
      </p:pic>
      <p:pic>
        <p:nvPicPr>
          <p:cNvPr id="3" name="Image 1" descr="https://test-kimi-img.moonshot.cn/pub/slides/slides_tmpl/image/25-08-06-16:26:55-d29h3jsup1d2ae82klg0.png"/>
          <p:cNvPicPr>
            <a:picLocks noChangeAspect="1"/>
          </p:cNvPicPr>
          <p:nvPr>
            <p:custDataLst>
              <p:tags r:id="rId3"/>
            </p:custDataLst>
          </p:nvPr>
        </p:nvPicPr>
        <p:blipFill>
          <a:blip r:embed="rId2"/>
          <a:stretch>
            <a:fillRect/>
          </a:stretch>
        </p:blipFill>
        <p:spPr>
          <a:xfrm>
            <a:off x="4036695" y="3042285"/>
            <a:ext cx="7724775" cy="1695450"/>
          </a:xfrm>
          <a:prstGeom prst="rect">
            <a:avLst/>
          </a:prstGeom>
        </p:spPr>
      </p:pic>
      <p:pic>
        <p:nvPicPr>
          <p:cNvPr id="4" name="Image 2" descr="https://test-kimi-img.moonshot.cn/pub/slides/slides_tmpl/image/25-08-06-16:26:55-d29h3jsup1d2ae82klg0.png"/>
          <p:cNvPicPr>
            <a:picLocks noChangeAspect="1"/>
          </p:cNvPicPr>
          <p:nvPr>
            <p:custDataLst>
              <p:tags r:id="rId4"/>
            </p:custDataLst>
          </p:nvPr>
        </p:nvPicPr>
        <p:blipFill>
          <a:blip r:embed="rId2"/>
          <a:stretch>
            <a:fillRect/>
          </a:stretch>
        </p:blipFill>
        <p:spPr>
          <a:xfrm>
            <a:off x="4036695" y="1176020"/>
            <a:ext cx="7724775" cy="1695450"/>
          </a:xfrm>
          <a:prstGeom prst="rect">
            <a:avLst/>
          </a:prstGeom>
        </p:spPr>
      </p:pic>
      <p:pic>
        <p:nvPicPr>
          <p:cNvPr id="5" name="Image 3" descr="https://test-kimi-img.moonshot.cn/pub/slides/slides_tmpl/image/25-08-06-16:26:55-d29h3jsup1d2ae82klf0.jpeg"/>
          <p:cNvPicPr>
            <a:picLocks noChangeAspect="1"/>
          </p:cNvPicPr>
          <p:nvPr/>
        </p:nvPicPr>
        <p:blipFill>
          <a:blip r:embed="rId5"/>
          <a:srcRect t="18"/>
          <a:stretch>
            <a:fillRect/>
          </a:stretch>
        </p:blipFill>
        <p:spPr>
          <a:xfrm>
            <a:off x="0" y="0"/>
            <a:ext cx="3748405" cy="6858000"/>
          </a:xfrm>
          <a:prstGeom prst="rect">
            <a:avLst/>
          </a:prstGeom>
        </p:spPr>
      </p:pic>
      <p:sp>
        <p:nvSpPr>
          <p:cNvPr id="6" name="Text 0"/>
          <p:cNvSpPr/>
          <p:nvPr>
            <p:custDataLst>
              <p:tags r:id="rId6"/>
            </p:custDataLst>
          </p:nvPr>
        </p:nvSpPr>
        <p:spPr>
          <a:xfrm>
            <a:off x="5104868" y="5422881"/>
            <a:ext cx="6412026" cy="984570"/>
          </a:xfrm>
          <a:prstGeom prst="rect">
            <a:avLst/>
          </a:prstGeom>
          <a:noFill/>
        </p:spPr>
        <p:txBody>
          <a:bodyPr wrap="square" lIns="0" tIns="0" rIns="0" bIns="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公开资料虽少，但从社区反馈可见用户对插件生态的不成熟态度并不陌生，更多集中于少数关键插件，而不是丰富生态，文档与教程也较为零散。</a:t>
            </a:r>
            <a:endParaRPr lang="en-US" dirty="0">
              <a:solidFill>
                <a:srgbClr val="262626"/>
              </a:solidFill>
              <a:latin typeface="MiSans" pitchFamily="34" charset="-122"/>
              <a:ea typeface="MiSans" pitchFamily="34" charset="-122"/>
              <a:cs typeface="MiSans" pitchFamily="34" charset="-120"/>
            </a:endParaRPr>
          </a:p>
        </p:txBody>
      </p:sp>
      <p:sp>
        <p:nvSpPr>
          <p:cNvPr id="7" name="Text 1"/>
          <p:cNvSpPr/>
          <p:nvPr>
            <p:custDataLst>
              <p:tags r:id="rId7"/>
            </p:custDataLst>
          </p:nvPr>
        </p:nvSpPr>
        <p:spPr>
          <a:xfrm>
            <a:off x="5150566" y="5041753"/>
            <a:ext cx="5528761" cy="480976"/>
          </a:xfrm>
          <a:prstGeom prst="rect">
            <a:avLst/>
          </a:prstGeom>
          <a:noFill/>
        </p:spPr>
        <p:txBody>
          <a:bodyPr wrap="square" lIns="0" tIns="0" rIns="0" bIns="0" rtlCol="0" anchor="ctr"/>
          <a:lstStyle/>
          <a:p>
            <a:pPr marL="0" indent="0" algn="l">
              <a:lnSpc>
                <a:spcPct val="100000"/>
              </a:lnSpc>
              <a:buNone/>
            </a:pPr>
            <a:r>
              <a:rPr lang="en-US" sz="2000" b="1" dirty="0">
                <a:solidFill>
                  <a:srgbClr val="2A59B8"/>
                </a:solidFill>
                <a:latin typeface="MiSans" pitchFamily="34" charset="-122"/>
                <a:ea typeface="MiSans" pitchFamily="34" charset="-122"/>
                <a:cs typeface="MiSans" pitchFamily="34" charset="-120"/>
              </a:rPr>
              <a:t>插件数量与文档的不足</a:t>
            </a:r>
            <a:endParaRPr lang="en-US" sz="2000" b="1" dirty="0">
              <a:solidFill>
                <a:srgbClr val="2A59B8"/>
              </a:solidFill>
              <a:latin typeface="MiSans" pitchFamily="34" charset="-122"/>
              <a:ea typeface="MiSans" pitchFamily="34" charset="-122"/>
              <a:cs typeface="MiSans" pitchFamily="34" charset="-120"/>
            </a:endParaRPr>
          </a:p>
        </p:txBody>
      </p:sp>
      <p:sp>
        <p:nvSpPr>
          <p:cNvPr id="8" name="Text 2"/>
          <p:cNvSpPr/>
          <p:nvPr>
            <p:custDataLst>
              <p:tags r:id="rId8"/>
            </p:custDataLst>
          </p:nvPr>
        </p:nvSpPr>
        <p:spPr>
          <a:xfrm>
            <a:off x="5104868" y="3487401"/>
            <a:ext cx="6412026" cy="984570"/>
          </a:xfrm>
          <a:prstGeom prst="rect">
            <a:avLst/>
          </a:prstGeom>
          <a:noFill/>
        </p:spPr>
        <p:txBody>
          <a:bodyPr wrap="square" lIns="0" tIns="0" rIns="0" bIns="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在 RISC-V 工具链层面，性能分析工具尚不健全，例如最新研究中提到因为 RISC-V 的 PMU 工具链不稳定或缺陷，影响开发者进行性能分析。</a:t>
            </a:r>
            <a:endParaRPr lang="en-US" dirty="0">
              <a:solidFill>
                <a:srgbClr val="262626"/>
              </a:solidFill>
              <a:latin typeface="MiSans" pitchFamily="34" charset="-122"/>
              <a:ea typeface="MiSans" pitchFamily="34" charset="-122"/>
              <a:cs typeface="MiSans" pitchFamily="34" charset="-120"/>
            </a:endParaRPr>
          </a:p>
        </p:txBody>
      </p:sp>
      <p:sp>
        <p:nvSpPr>
          <p:cNvPr id="9" name="Text 3"/>
          <p:cNvSpPr/>
          <p:nvPr>
            <p:custDataLst>
              <p:tags r:id="rId9"/>
            </p:custDataLst>
          </p:nvPr>
        </p:nvSpPr>
        <p:spPr>
          <a:xfrm>
            <a:off x="5104846" y="3082143"/>
            <a:ext cx="5528761" cy="480976"/>
          </a:xfrm>
          <a:prstGeom prst="rect">
            <a:avLst/>
          </a:prstGeom>
          <a:noFill/>
        </p:spPr>
        <p:txBody>
          <a:bodyPr wrap="square" lIns="0" tIns="0" rIns="0" bIns="0" rtlCol="0" anchor="ctr"/>
          <a:lstStyle/>
          <a:p>
            <a:pPr marL="0" indent="0" algn="l">
              <a:lnSpc>
                <a:spcPct val="100000"/>
              </a:lnSpc>
              <a:buNone/>
            </a:pPr>
            <a:r>
              <a:rPr lang="en-US" sz="2000" b="1" dirty="0">
                <a:solidFill>
                  <a:srgbClr val="2A59B8"/>
                </a:solidFill>
                <a:latin typeface="MiSans" pitchFamily="34" charset="-122"/>
                <a:ea typeface="MiSans" pitchFamily="34" charset="-122"/>
                <a:cs typeface="MiSans" pitchFamily="34" charset="-120"/>
              </a:rPr>
              <a:t>性能分析工具的不健全</a:t>
            </a:r>
            <a:endParaRPr lang="en-US" sz="2000" b="1" dirty="0">
              <a:solidFill>
                <a:srgbClr val="2A59B8"/>
              </a:solidFill>
              <a:latin typeface="MiSans" pitchFamily="34" charset="-122"/>
              <a:ea typeface="MiSans" pitchFamily="34" charset="-122"/>
              <a:cs typeface="MiSans" pitchFamily="34" charset="-120"/>
            </a:endParaRPr>
          </a:p>
        </p:txBody>
      </p:sp>
      <p:sp>
        <p:nvSpPr>
          <p:cNvPr id="10" name="Text 4"/>
          <p:cNvSpPr/>
          <p:nvPr>
            <p:custDataLst>
              <p:tags r:id="rId10"/>
            </p:custDataLst>
          </p:nvPr>
        </p:nvSpPr>
        <p:spPr>
          <a:xfrm>
            <a:off x="5103598" y="1647806"/>
            <a:ext cx="6412026" cy="984570"/>
          </a:xfrm>
          <a:prstGeom prst="rect">
            <a:avLst/>
          </a:prstGeom>
          <a:noFill/>
        </p:spPr>
        <p:txBody>
          <a:bodyPr wrap="square" lIns="0" tIns="0" rIns="0" bIns="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一篇关于 VS Code 插件整体生态的分析指出，存在大量安全与架构风险，表明在扩展生态层面还不够成熟与稳固，影响用户对插件生态的信任。</a:t>
            </a:r>
            <a:endParaRPr lang="en-US" dirty="0">
              <a:solidFill>
                <a:srgbClr val="262626"/>
              </a:solidFill>
              <a:latin typeface="MiSans" pitchFamily="34" charset="-122"/>
              <a:ea typeface="MiSans" pitchFamily="34" charset="-122"/>
              <a:cs typeface="MiSans" pitchFamily="34" charset="-120"/>
            </a:endParaRPr>
          </a:p>
        </p:txBody>
      </p:sp>
      <p:sp>
        <p:nvSpPr>
          <p:cNvPr id="11" name="Text 5"/>
          <p:cNvSpPr/>
          <p:nvPr>
            <p:custDataLst>
              <p:tags r:id="rId11"/>
            </p:custDataLst>
          </p:nvPr>
        </p:nvSpPr>
        <p:spPr>
          <a:xfrm>
            <a:off x="5103576" y="1227308"/>
            <a:ext cx="5528761" cy="480976"/>
          </a:xfrm>
          <a:prstGeom prst="rect">
            <a:avLst/>
          </a:prstGeom>
          <a:noFill/>
        </p:spPr>
        <p:txBody>
          <a:bodyPr wrap="square" lIns="0" tIns="0" rIns="0" bIns="0" rtlCol="0" anchor="ctr"/>
          <a:lstStyle/>
          <a:p>
            <a:pPr marL="0" indent="0" algn="l">
              <a:lnSpc>
                <a:spcPct val="100000"/>
              </a:lnSpc>
              <a:buNone/>
            </a:pPr>
            <a:r>
              <a:rPr lang="en-US" sz="2000" b="1" dirty="0">
                <a:solidFill>
                  <a:srgbClr val="2A59B8"/>
                </a:solidFill>
                <a:latin typeface="MiSans" pitchFamily="34" charset="-122"/>
                <a:ea typeface="MiSans" pitchFamily="34" charset="-122"/>
                <a:cs typeface="MiSans" pitchFamily="34" charset="-120"/>
              </a:rPr>
              <a:t>插件生态的安全与架构风险</a:t>
            </a:r>
            <a:endParaRPr lang="en-US" sz="2000" b="1" dirty="0">
              <a:solidFill>
                <a:srgbClr val="2A59B8"/>
              </a:solidFill>
              <a:latin typeface="MiSans" pitchFamily="34" charset="-122"/>
              <a:ea typeface="MiSans" pitchFamily="34" charset="-122"/>
              <a:cs typeface="MiSans" pitchFamily="34" charset="-120"/>
            </a:endParaRPr>
          </a:p>
        </p:txBody>
      </p:sp>
      <p:pic>
        <p:nvPicPr>
          <p:cNvPr id="12" name="Image 4" descr="https://test-kimi-img.moonshot.cn/pub/slides/slides_tmpl/image/25-08-06-16:26:55-d29h3jsup1d2ae82klhg.png"/>
          <p:cNvPicPr>
            <a:picLocks noChangeAspect="1"/>
          </p:cNvPicPr>
          <p:nvPr/>
        </p:nvPicPr>
        <p:blipFill>
          <a:blip r:embed="rId12"/>
          <a:stretch>
            <a:fillRect/>
          </a:stretch>
        </p:blipFill>
        <p:spPr>
          <a:xfrm>
            <a:off x="0" y="0"/>
            <a:ext cx="3749040" cy="6858000"/>
          </a:xfrm>
          <a:prstGeom prst="rect">
            <a:avLst/>
          </a:prstGeom>
        </p:spPr>
      </p:pic>
      <p:sp>
        <p:nvSpPr>
          <p:cNvPr id="13" name="Text 6"/>
          <p:cNvSpPr/>
          <p:nvPr/>
        </p:nvSpPr>
        <p:spPr>
          <a:xfrm>
            <a:off x="4036695" y="394335"/>
            <a:ext cx="6780530" cy="622935"/>
          </a:xfrm>
          <a:prstGeom prst="rect">
            <a:avLst/>
          </a:prstGeom>
          <a:noFill/>
        </p:spPr>
        <p:txBody>
          <a:bodyPr wrap="square" lIns="91440" tIns="45720" rIns="91440" bIns="45720" rtlCol="0" anchor="ctr"/>
          <a:lstStyle/>
          <a:p>
            <a:pPr marL="0" indent="0" algn="l">
              <a:lnSpc>
                <a:spcPct val="100000"/>
              </a:lnSpc>
              <a:buNone/>
            </a:pPr>
            <a:r>
              <a:rPr lang="en-US" sz="2800" b="1" dirty="0">
                <a:solidFill>
                  <a:srgbClr val="2A59B8"/>
                </a:solidFill>
                <a:latin typeface="MiSans" pitchFamily="34" charset="-122"/>
                <a:ea typeface="MiSans" pitchFamily="34" charset="-122"/>
                <a:cs typeface="MiSans" pitchFamily="34" charset="-120"/>
              </a:rPr>
              <a:t>生态仍处于早期阶段</a:t>
            </a:r>
            <a:endParaRPr lang="zh-CN" altLang="en-US" sz="1600" dirty="0"/>
          </a:p>
        </p:txBody>
      </p:sp>
      <p:pic>
        <p:nvPicPr>
          <p:cNvPr id="14" name="Image 5" descr="https://test-kimi-img.moonshot.cn/pub/slides/slides_tmpl/image/25-08-06-16:26:54-d29h3jkup1d2ae82kla0.png"/>
          <p:cNvPicPr>
            <a:picLocks noChangeAspect="1"/>
          </p:cNvPicPr>
          <p:nvPr>
            <p:custDataLst>
              <p:tags r:id="rId13"/>
            </p:custDataLst>
          </p:nvPr>
        </p:nvPicPr>
        <p:blipFill>
          <a:blip r:embed="rId14"/>
          <a:stretch>
            <a:fillRect/>
          </a:stretch>
        </p:blipFill>
        <p:spPr>
          <a:xfrm>
            <a:off x="4224655" y="1465580"/>
            <a:ext cx="722630" cy="722630"/>
          </a:xfrm>
          <a:prstGeom prst="rect">
            <a:avLst/>
          </a:prstGeom>
        </p:spPr>
      </p:pic>
      <p:pic>
        <p:nvPicPr>
          <p:cNvPr id="15" name="Image 6" descr="https://test-kimi-img.moonshot.cn/pub/slides/slides_tmpl/image/25-08-06-16:26:54-d29h3jkup1d2ae82klbg.png"/>
          <p:cNvPicPr>
            <a:picLocks noChangeAspect="1"/>
          </p:cNvPicPr>
          <p:nvPr>
            <p:custDataLst>
              <p:tags r:id="rId15"/>
            </p:custDataLst>
          </p:nvPr>
        </p:nvPicPr>
        <p:blipFill>
          <a:blip r:embed="rId16"/>
          <a:stretch>
            <a:fillRect/>
          </a:stretch>
        </p:blipFill>
        <p:spPr>
          <a:xfrm>
            <a:off x="4224655" y="3239770"/>
            <a:ext cx="722630" cy="722630"/>
          </a:xfrm>
          <a:prstGeom prst="rect">
            <a:avLst/>
          </a:prstGeom>
        </p:spPr>
      </p:pic>
      <p:pic>
        <p:nvPicPr>
          <p:cNvPr id="16" name="Image 7" descr="https://test-kimi-img.moonshot.cn/pub/slides/slides_tmpl/image/25-08-06-16:26:55-d29h3jsup1d2ae82kleg.png"/>
          <p:cNvPicPr>
            <a:picLocks noChangeAspect="1"/>
          </p:cNvPicPr>
          <p:nvPr>
            <p:custDataLst>
              <p:tags r:id="rId17"/>
            </p:custDataLst>
          </p:nvPr>
        </p:nvPicPr>
        <p:blipFill>
          <a:blip r:embed="rId18"/>
          <a:stretch>
            <a:fillRect/>
          </a:stretch>
        </p:blipFill>
        <p:spPr>
          <a:xfrm>
            <a:off x="4224655" y="5179060"/>
            <a:ext cx="722630" cy="722630"/>
          </a:xfrm>
          <a:prstGeom prst="rect">
            <a:avLst/>
          </a:prstGeom>
        </p:spPr>
      </p:pic>
      <p:pic>
        <p:nvPicPr>
          <p:cNvPr id="17" name="Image 8" descr="https://test-kimi-img.moonshot.cn/pub/slides/slides_tmpl/image/25-08-06-16:26:54-d29h3jkup1d2ae82kl6g.png"/>
          <p:cNvPicPr>
            <a:picLocks noChangeAspect="1"/>
          </p:cNvPicPr>
          <p:nvPr/>
        </p:nvPicPr>
        <p:blipFill>
          <a:blip r:embed="rId19"/>
          <a:stretch>
            <a:fillRect/>
          </a:stretch>
        </p:blipFill>
        <p:spPr>
          <a:xfrm>
            <a:off x="10999470" y="509270"/>
            <a:ext cx="762000" cy="298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1150600" y="-416560"/>
            <a:ext cx="1390650" cy="1390650"/>
          </a:xfrm>
          <a:prstGeom prst="ellipse">
            <a:avLst/>
          </a:prstGeom>
          <a:solidFill>
            <a:srgbClr val="3365D6"/>
          </a:solidFill>
        </p:spPr>
      </p:sp>
      <p:sp>
        <p:nvSpPr>
          <p:cNvPr id="3" name="Text 1"/>
          <p:cNvSpPr/>
          <p:nvPr/>
        </p:nvSpPr>
        <p:spPr>
          <a:xfrm>
            <a:off x="11150600" y="-416560"/>
            <a:ext cx="1390650" cy="139065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5" name="Shape 2"/>
          <p:cNvSpPr/>
          <p:nvPr/>
        </p:nvSpPr>
        <p:spPr>
          <a:xfrm>
            <a:off x="-27940" y="5430520"/>
            <a:ext cx="12247880" cy="1427480"/>
          </a:xfrm>
          <a:prstGeom prst="rect">
            <a:avLst/>
          </a:prstGeom>
          <a:solidFill>
            <a:srgbClr val="4874CB"/>
          </a:solidFill>
        </p:spPr>
      </p:sp>
      <p:sp>
        <p:nvSpPr>
          <p:cNvPr id="6" name="Text 3"/>
          <p:cNvSpPr/>
          <p:nvPr/>
        </p:nvSpPr>
        <p:spPr>
          <a:xfrm>
            <a:off x="-27940" y="5430520"/>
            <a:ext cx="12247880" cy="1427480"/>
          </a:xfrm>
          <a:prstGeom prst="rect">
            <a:avLst/>
          </a:prstGeom>
          <a:noFill/>
        </p:spPr>
        <p:txBody>
          <a:bodyPr wrap="square" lIns="45720" tIns="91440" rIns="91440" bIns="45720" rtlCol="0" anchor="ctr"/>
          <a:lstStyle/>
          <a:p>
            <a:pPr marL="0" indent="0">
              <a:lnSpc>
                <a:spcPct val="100000"/>
              </a:lnSpc>
              <a:buNone/>
            </a:pPr>
            <a:endParaRPr lang="en-US" sz="1600" dirty="0"/>
          </a:p>
        </p:txBody>
      </p:sp>
      <p:pic>
        <p:nvPicPr>
          <p:cNvPr id="7" name="Image 1" descr="https://test-kimi-img.moonshot.cn/pub/slides/slides_tmpl/image/25-08-06-16:26:53-d29h3jcup1d2ae82kkqg.png"/>
          <p:cNvPicPr>
            <a:picLocks noChangeAspect="1"/>
          </p:cNvPicPr>
          <p:nvPr/>
        </p:nvPicPr>
        <p:blipFill>
          <a:blip r:embed="rId1"/>
          <a:srcRect t="88"/>
          <a:stretch>
            <a:fillRect/>
          </a:stretch>
        </p:blipFill>
        <p:spPr>
          <a:xfrm>
            <a:off x="6498590" y="635"/>
            <a:ext cx="7380605" cy="2857500"/>
          </a:xfrm>
          <a:prstGeom prst="rect">
            <a:avLst/>
          </a:prstGeom>
        </p:spPr>
      </p:pic>
      <p:sp>
        <p:nvSpPr>
          <p:cNvPr id="8" name="Text 4"/>
          <p:cNvSpPr/>
          <p:nvPr/>
        </p:nvSpPr>
        <p:spPr>
          <a:xfrm>
            <a:off x="437515" y="2485390"/>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01</a:t>
            </a:r>
            <a:endParaRPr lang="en-US" sz="1600" dirty="0"/>
          </a:p>
        </p:txBody>
      </p:sp>
      <p:sp>
        <p:nvSpPr>
          <p:cNvPr id="9" name="Text 5"/>
          <p:cNvSpPr/>
          <p:nvPr/>
        </p:nvSpPr>
        <p:spPr>
          <a:xfrm>
            <a:off x="354965" y="3429000"/>
            <a:ext cx="2287270" cy="17373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000000"/>
                </a:solidFill>
                <a:latin typeface="MiSans" pitchFamily="34" charset="-122"/>
                <a:ea typeface="MiSans" pitchFamily="34" charset="-122"/>
                <a:cs typeface="MiSans" pitchFamily="34" charset="-120"/>
              </a:rPr>
              <a:t>教育与教学工具高度整合</a:t>
            </a:r>
            <a:endParaRPr lang="en-US" sz="1600" dirty="0"/>
          </a:p>
        </p:txBody>
      </p:sp>
      <p:sp>
        <p:nvSpPr>
          <p:cNvPr id="10" name="Text 6"/>
          <p:cNvSpPr/>
          <p:nvPr/>
        </p:nvSpPr>
        <p:spPr>
          <a:xfrm>
            <a:off x="410210" y="531495"/>
            <a:ext cx="10217785" cy="975995"/>
          </a:xfrm>
          <a:prstGeom prst="rect">
            <a:avLst/>
          </a:prstGeom>
          <a:noFill/>
        </p:spPr>
        <p:txBody>
          <a:bodyPr wrap="square" lIns="91440" tIns="45720" rIns="91440" bIns="45720" rtlCol="0" anchor="t"/>
          <a:lstStyle/>
          <a:p>
            <a:pPr marL="0" indent="0" algn="l">
              <a:lnSpc>
                <a:spcPct val="100000"/>
              </a:lnSpc>
              <a:buNone/>
            </a:pPr>
            <a:r>
              <a:rPr lang="en-US" sz="5400" dirty="0">
                <a:solidFill>
                  <a:srgbClr val="3365D6"/>
                </a:solidFill>
                <a:latin typeface="MiSans" pitchFamily="34" charset="-122"/>
                <a:ea typeface="MiSans" pitchFamily="34" charset="-122"/>
                <a:cs typeface="MiSans" pitchFamily="34" charset="-120"/>
              </a:rPr>
              <a:t>RISC-V VS Code 插件发展趋势</a:t>
            </a:r>
            <a:endParaRPr lang="en-US" sz="5400" dirty="0">
              <a:solidFill>
                <a:srgbClr val="3365D6"/>
              </a:solidFill>
              <a:latin typeface="MiSans" pitchFamily="34" charset="-122"/>
              <a:ea typeface="MiSans" pitchFamily="34" charset="-122"/>
              <a:cs typeface="MiSans" pitchFamily="34" charset="-120"/>
            </a:endParaRPr>
          </a:p>
        </p:txBody>
      </p:sp>
      <p:pic>
        <p:nvPicPr>
          <p:cNvPr id="12" name="Image 3" descr="https://test-kimi-img.moonshot.cn/pub/slides/slides_tmpl/image/25-08-06-16:26:53-d29h3jcup1d2ae82kkt0.png"/>
          <p:cNvPicPr>
            <a:picLocks noChangeAspect="1"/>
          </p:cNvPicPr>
          <p:nvPr/>
        </p:nvPicPr>
        <p:blipFill>
          <a:blip r:embed="rId2"/>
          <a:stretch>
            <a:fillRect/>
          </a:stretch>
        </p:blipFill>
        <p:spPr>
          <a:xfrm>
            <a:off x="11455400" y="5876925"/>
            <a:ext cx="628015" cy="182880"/>
          </a:xfrm>
          <a:prstGeom prst="rect">
            <a:avLst/>
          </a:prstGeom>
        </p:spPr>
      </p:pic>
      <p:pic>
        <p:nvPicPr>
          <p:cNvPr id="13" name="Image 4" descr="https://test-kimi-img.moonshot.cn/pub/slides/slides_tmpl/image/25-08-06-16:26:53-d29h3jcup1d2ae82kkrg.png"/>
          <p:cNvPicPr>
            <a:picLocks noChangeAspect="1"/>
          </p:cNvPicPr>
          <p:nvPr/>
        </p:nvPicPr>
        <p:blipFill>
          <a:blip r:embed="rId3"/>
          <a:stretch>
            <a:fillRect/>
          </a:stretch>
        </p:blipFill>
        <p:spPr>
          <a:xfrm>
            <a:off x="636905" y="1318895"/>
            <a:ext cx="511810" cy="280670"/>
          </a:xfrm>
          <a:prstGeom prst="rect">
            <a:avLst/>
          </a:prstGeom>
        </p:spPr>
      </p:pic>
      <p:sp>
        <p:nvSpPr>
          <p:cNvPr id="14" name="Shape 7"/>
          <p:cNvSpPr/>
          <p:nvPr/>
        </p:nvSpPr>
        <p:spPr>
          <a:xfrm>
            <a:off x="-586740" y="5541645"/>
            <a:ext cx="2335530" cy="2335530"/>
          </a:xfrm>
          <a:prstGeom prst="ellipse">
            <a:avLst/>
          </a:prstGeom>
          <a:solidFill>
            <a:srgbClr val="3365D6">
              <a:alpha val="50196"/>
            </a:srgbClr>
          </a:solidFill>
        </p:spPr>
      </p:sp>
      <p:sp>
        <p:nvSpPr>
          <p:cNvPr id="15" name="Text 8"/>
          <p:cNvSpPr/>
          <p:nvPr/>
        </p:nvSpPr>
        <p:spPr>
          <a:xfrm>
            <a:off x="-586740" y="5541645"/>
            <a:ext cx="2335530" cy="233553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16" name="Text 9"/>
          <p:cNvSpPr/>
          <p:nvPr/>
        </p:nvSpPr>
        <p:spPr>
          <a:xfrm>
            <a:off x="3402965" y="2485390"/>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02</a:t>
            </a:r>
            <a:endParaRPr lang="en-US" sz="1600" dirty="0"/>
          </a:p>
        </p:txBody>
      </p:sp>
      <p:sp>
        <p:nvSpPr>
          <p:cNvPr id="17" name="Text 10"/>
          <p:cNvSpPr/>
          <p:nvPr/>
        </p:nvSpPr>
        <p:spPr>
          <a:xfrm>
            <a:off x="3262630" y="3429000"/>
            <a:ext cx="2287270" cy="17373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000000"/>
                </a:solidFill>
                <a:latin typeface="MiSans" pitchFamily="34" charset="-122"/>
                <a:ea typeface="MiSans" pitchFamily="34" charset="-122"/>
                <a:cs typeface="MiSans" pitchFamily="34" charset="-120"/>
              </a:rPr>
              <a:t>商业 IDE 工具链逐步加入 RISC-V 支持</a:t>
            </a:r>
            <a:endParaRPr lang="en-US" sz="1600" dirty="0"/>
          </a:p>
        </p:txBody>
      </p:sp>
      <p:sp>
        <p:nvSpPr>
          <p:cNvPr id="18" name="Text 11"/>
          <p:cNvSpPr/>
          <p:nvPr/>
        </p:nvSpPr>
        <p:spPr>
          <a:xfrm>
            <a:off x="6444615" y="2485390"/>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03</a:t>
            </a:r>
            <a:endParaRPr lang="en-US" sz="1600" dirty="0"/>
          </a:p>
        </p:txBody>
      </p:sp>
      <p:sp>
        <p:nvSpPr>
          <p:cNvPr id="19" name="Text 12"/>
          <p:cNvSpPr/>
          <p:nvPr/>
        </p:nvSpPr>
        <p:spPr>
          <a:xfrm>
            <a:off x="6304280" y="3429000"/>
            <a:ext cx="2287270" cy="17373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000000"/>
                </a:solidFill>
                <a:latin typeface="MiSans" pitchFamily="34" charset="-122"/>
                <a:ea typeface="MiSans" pitchFamily="34" charset="-122"/>
                <a:cs typeface="MiSans" pitchFamily="34" charset="-120"/>
              </a:rPr>
              <a:t>RISC-V 软件生态正在加速成熟</a:t>
            </a:r>
            <a:endParaRPr lang="en-US" sz="1600" dirty="0"/>
          </a:p>
        </p:txBody>
      </p:sp>
      <p:pic>
        <p:nvPicPr>
          <p:cNvPr id="20" name="Image 5" descr="https://test-kimi-img.moonshot.cn/pub/slides/slides_tmpl/image/25-08-06-16:26:53-d29h3jcup1d2ae82kkt0.png"/>
          <p:cNvPicPr>
            <a:picLocks noChangeAspect="1"/>
          </p:cNvPicPr>
          <p:nvPr/>
        </p:nvPicPr>
        <p:blipFill>
          <a:blip r:embed="rId2"/>
          <a:stretch>
            <a:fillRect/>
          </a:stretch>
        </p:blipFill>
        <p:spPr>
          <a:xfrm>
            <a:off x="11455400" y="5139055"/>
            <a:ext cx="628015" cy="182880"/>
          </a:xfrm>
          <a:prstGeom prst="rect">
            <a:avLst/>
          </a:prstGeom>
        </p:spPr>
      </p:pic>
      <p:sp>
        <p:nvSpPr>
          <p:cNvPr id="21" name="Text 13"/>
          <p:cNvSpPr/>
          <p:nvPr/>
        </p:nvSpPr>
        <p:spPr>
          <a:xfrm>
            <a:off x="9370695" y="2485390"/>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04</a:t>
            </a:r>
            <a:endParaRPr lang="en-US" sz="1600" dirty="0"/>
          </a:p>
        </p:txBody>
      </p:sp>
      <p:sp>
        <p:nvSpPr>
          <p:cNvPr id="22" name="Text 14"/>
          <p:cNvSpPr/>
          <p:nvPr/>
        </p:nvSpPr>
        <p:spPr>
          <a:xfrm>
            <a:off x="9230360" y="3429000"/>
            <a:ext cx="2287270" cy="17373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262626"/>
                </a:solidFill>
                <a:latin typeface="MiSans" pitchFamily="34" charset="-122"/>
                <a:ea typeface="MiSans" pitchFamily="34" charset="-122"/>
                <a:cs typeface="MiSans" pitchFamily="34" charset="-120"/>
              </a:rPr>
              <a:t>社区与开源项目持续活跃</a:t>
            </a:r>
            <a:endParaRPr lang="en-US"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76885" y="4004945"/>
            <a:ext cx="3335655" cy="1867535"/>
          </a:xfrm>
          <a:prstGeom prst="rect">
            <a:avLst/>
          </a:prstGeom>
          <a:noFill/>
        </p:spPr>
        <p:txBody>
          <a:bodyPr wrap="square" lIns="0" tIns="0" rIns="0" bIns="46990" rtlCol="0" anchor="t"/>
          <a:lstStyle/>
          <a:p>
            <a:pPr marL="0" indent="0" algn="just">
              <a:lnSpc>
                <a:spcPct val="150000"/>
              </a:lnSpc>
              <a:buNone/>
            </a:pPr>
            <a:r>
              <a:rPr lang="en-US" dirty="0">
                <a:solidFill>
                  <a:srgbClr val="3E1C06"/>
                </a:solidFill>
                <a:latin typeface="MiSans" pitchFamily="34" charset="-122"/>
                <a:ea typeface="MiSans" pitchFamily="34" charset="-122"/>
                <a:cs typeface="MiSans" pitchFamily="34" charset="-120"/>
              </a:rPr>
              <a:t>Venus Simulator 是一款教学导向的插件，已嵌入 VS Code，提供断点、寄存器/内存查看、模拟外设操作等功能，满足学生快速上手需求。</a:t>
            </a:r>
            <a:endParaRPr lang="en-US" dirty="0">
              <a:solidFill>
                <a:srgbClr val="3E1C06"/>
              </a:solidFill>
              <a:latin typeface="MiSans" pitchFamily="34" charset="-122"/>
              <a:ea typeface="MiSans" pitchFamily="34" charset="-122"/>
              <a:cs typeface="MiSans" pitchFamily="34" charset="-120"/>
            </a:endParaRPr>
          </a:p>
        </p:txBody>
      </p:sp>
      <p:sp>
        <p:nvSpPr>
          <p:cNvPr id="3" name="Text 1"/>
          <p:cNvSpPr/>
          <p:nvPr/>
        </p:nvSpPr>
        <p:spPr>
          <a:xfrm>
            <a:off x="4368165" y="4004945"/>
            <a:ext cx="3335655" cy="1867535"/>
          </a:xfrm>
          <a:prstGeom prst="rect">
            <a:avLst/>
          </a:prstGeom>
          <a:noFill/>
        </p:spPr>
        <p:txBody>
          <a:bodyPr wrap="square" lIns="0" tIns="0" rIns="0" bIns="46990" rtlCol="0" anchor="t"/>
          <a:lstStyle/>
          <a:p>
            <a:pPr marL="0" indent="0" algn="just">
              <a:lnSpc>
                <a:spcPct val="150000"/>
              </a:lnSpc>
              <a:buNone/>
            </a:pPr>
            <a:r>
              <a:rPr lang="en-US" dirty="0">
                <a:solidFill>
                  <a:srgbClr val="3E1C06"/>
                </a:solidFill>
                <a:latin typeface="MiSans" pitchFamily="34" charset="-122"/>
                <a:ea typeface="MiSans" pitchFamily="34" charset="-122"/>
                <a:cs typeface="MiSans" pitchFamily="34" charset="-120"/>
              </a:rPr>
              <a:t>随着教学需求增长，Venus Simulator 等插件不断迭代，增强教学体验，支持更多硬件特性，成为学生教学和自学的首选工具。</a:t>
            </a:r>
            <a:endParaRPr lang="en-US" dirty="0">
              <a:solidFill>
                <a:srgbClr val="3E1C06"/>
              </a:solidFill>
              <a:latin typeface="MiSans" pitchFamily="34" charset="-122"/>
              <a:ea typeface="MiSans" pitchFamily="34" charset="-122"/>
              <a:cs typeface="MiSans" pitchFamily="34" charset="-120"/>
            </a:endParaRPr>
          </a:p>
        </p:txBody>
      </p:sp>
      <p:sp>
        <p:nvSpPr>
          <p:cNvPr id="4" name="Text 2"/>
          <p:cNvSpPr/>
          <p:nvPr/>
        </p:nvSpPr>
        <p:spPr>
          <a:xfrm>
            <a:off x="8312150" y="4015105"/>
            <a:ext cx="3335655" cy="1867535"/>
          </a:xfrm>
          <a:prstGeom prst="rect">
            <a:avLst/>
          </a:prstGeom>
          <a:noFill/>
        </p:spPr>
        <p:txBody>
          <a:bodyPr wrap="square" lIns="0" tIns="0" rIns="0" bIns="46990" rtlCol="0" anchor="t"/>
          <a:lstStyle/>
          <a:p>
            <a:pPr marL="0" indent="0" algn="just">
              <a:lnSpc>
                <a:spcPct val="150000"/>
              </a:lnSpc>
              <a:buNone/>
            </a:pPr>
            <a:r>
              <a:rPr lang="en-US" dirty="0">
                <a:solidFill>
                  <a:srgbClr val="3E1C06"/>
                </a:solidFill>
                <a:latin typeface="MiSans" pitchFamily="34" charset="-122"/>
                <a:ea typeface="MiSans" pitchFamily="34" charset="-122"/>
                <a:cs typeface="MiSans" pitchFamily="34" charset="-120"/>
              </a:rPr>
              <a:t>预计未来这类插件会继续优化，进一步提升教学功能，满足多样化的教学需求。</a:t>
            </a:r>
            <a:endParaRPr lang="en-US" dirty="0">
              <a:solidFill>
                <a:srgbClr val="3E1C06"/>
              </a:solidFill>
              <a:latin typeface="MiSans" pitchFamily="34" charset="-122"/>
              <a:ea typeface="MiSans" pitchFamily="34" charset="-122"/>
              <a:cs typeface="MiSans" pitchFamily="34" charset="-120"/>
            </a:endParaRPr>
          </a:p>
        </p:txBody>
      </p:sp>
      <p:sp>
        <p:nvSpPr>
          <p:cNvPr id="5" name="Shape 3"/>
          <p:cNvSpPr/>
          <p:nvPr/>
        </p:nvSpPr>
        <p:spPr>
          <a:xfrm>
            <a:off x="704850" y="3806825"/>
            <a:ext cx="2858770" cy="0"/>
          </a:xfrm>
          <a:prstGeom prst="line">
            <a:avLst/>
          </a:prstGeom>
          <a:noFill/>
          <a:ln w="19050">
            <a:solidFill>
              <a:srgbClr val="1D50C4"/>
            </a:solidFill>
            <a:prstDash val="solid"/>
            <a:headEnd type="none"/>
            <a:tailEnd type="none"/>
          </a:ln>
        </p:spPr>
      </p:sp>
      <p:sp>
        <p:nvSpPr>
          <p:cNvPr id="6" name="Shape 4"/>
          <p:cNvSpPr/>
          <p:nvPr/>
        </p:nvSpPr>
        <p:spPr>
          <a:xfrm>
            <a:off x="4578985" y="3799205"/>
            <a:ext cx="2858770" cy="0"/>
          </a:xfrm>
          <a:prstGeom prst="line">
            <a:avLst/>
          </a:prstGeom>
          <a:noFill/>
          <a:ln w="19050">
            <a:solidFill>
              <a:srgbClr val="1D50C4"/>
            </a:solidFill>
            <a:prstDash val="solid"/>
            <a:headEnd type="none"/>
            <a:tailEnd type="none"/>
          </a:ln>
        </p:spPr>
      </p:sp>
      <p:sp>
        <p:nvSpPr>
          <p:cNvPr id="7" name="Shape 5"/>
          <p:cNvSpPr/>
          <p:nvPr/>
        </p:nvSpPr>
        <p:spPr>
          <a:xfrm>
            <a:off x="8518525" y="3794760"/>
            <a:ext cx="2858770" cy="0"/>
          </a:xfrm>
          <a:prstGeom prst="line">
            <a:avLst/>
          </a:prstGeom>
          <a:noFill/>
          <a:ln w="19050">
            <a:solidFill>
              <a:srgbClr val="1D50C4"/>
            </a:solidFill>
            <a:prstDash val="solid"/>
            <a:headEnd type="none"/>
            <a:tailEnd type="none"/>
          </a:ln>
        </p:spPr>
      </p:sp>
      <p:pic>
        <p:nvPicPr>
          <p:cNvPr id="8" name="Image 0" descr="https://test-kimi-img.moonshot.cn/pub/slides/slides_tmpl/image/25-08-06-16:26:54-d29h3jkup1d2ae82klcg.png"/>
          <p:cNvPicPr>
            <a:picLocks noChangeAspect="1"/>
          </p:cNvPicPr>
          <p:nvPr/>
        </p:nvPicPr>
        <p:blipFill>
          <a:blip r:embed="rId1"/>
          <a:stretch>
            <a:fillRect/>
          </a:stretch>
        </p:blipFill>
        <p:spPr>
          <a:xfrm>
            <a:off x="4083685" y="4054475"/>
            <a:ext cx="12700" cy="1727200"/>
          </a:xfrm>
          <a:prstGeom prst="rect">
            <a:avLst/>
          </a:prstGeom>
        </p:spPr>
      </p:pic>
      <p:pic>
        <p:nvPicPr>
          <p:cNvPr id="9" name="Image 1" descr="https://test-kimi-img.moonshot.cn/pub/slides/slides_tmpl/image/25-08-06-16:26:54-d29h3jkup1d2ae82klcg.png"/>
          <p:cNvPicPr>
            <a:picLocks noChangeAspect="1"/>
          </p:cNvPicPr>
          <p:nvPr/>
        </p:nvPicPr>
        <p:blipFill>
          <a:blip r:embed="rId1"/>
          <a:stretch>
            <a:fillRect/>
          </a:stretch>
        </p:blipFill>
        <p:spPr>
          <a:xfrm>
            <a:off x="8001635" y="4054475"/>
            <a:ext cx="12700" cy="1727200"/>
          </a:xfrm>
          <a:prstGeom prst="rect">
            <a:avLst/>
          </a:prstGeom>
        </p:spPr>
      </p:pic>
      <p:sp>
        <p:nvSpPr>
          <p:cNvPr id="10" name="Text 6"/>
          <p:cNvSpPr/>
          <p:nvPr/>
        </p:nvSpPr>
        <p:spPr>
          <a:xfrm>
            <a:off x="531495" y="2186305"/>
            <a:ext cx="11116310" cy="583565"/>
          </a:xfrm>
          <a:prstGeom prst="rect">
            <a:avLst/>
          </a:prstGeom>
          <a:noFill/>
        </p:spPr>
        <p:txBody>
          <a:bodyPr wrap="square" lIns="91440" tIns="45720" rIns="91440" bIns="45720" rtlCol="0" anchor="ctr"/>
          <a:lstStyle/>
          <a:p>
            <a:pPr marL="0" indent="0" algn="ctr">
              <a:lnSpc>
                <a:spcPct val="100000"/>
              </a:lnSpc>
              <a:buNone/>
            </a:pPr>
            <a:r>
              <a:rPr lang="en-US" sz="3200" b="1" dirty="0">
                <a:solidFill>
                  <a:srgbClr val="2A59B8"/>
                </a:solidFill>
                <a:latin typeface="MiSans" pitchFamily="34" charset="-122"/>
                <a:ea typeface="MiSans" pitchFamily="34" charset="-122"/>
                <a:cs typeface="MiSans" pitchFamily="34" charset="-120"/>
              </a:rPr>
              <a:t>教学插件现状</a:t>
            </a:r>
            <a:endParaRPr lang="en-US" sz="1600" dirty="0"/>
          </a:p>
        </p:txBody>
      </p:sp>
      <p:sp>
        <p:nvSpPr>
          <p:cNvPr id="11" name="Text 7"/>
          <p:cNvSpPr/>
          <p:nvPr/>
        </p:nvSpPr>
        <p:spPr>
          <a:xfrm>
            <a:off x="705485" y="2934970"/>
            <a:ext cx="2858770" cy="1076960"/>
          </a:xfrm>
          <a:prstGeom prst="rect">
            <a:avLst/>
          </a:prstGeom>
          <a:noFill/>
        </p:spPr>
        <p:txBody>
          <a:bodyPr wrap="square" lIns="91440" tIns="45720" rIns="91440" bIns="45720" rtlCol="0" anchor="ctr"/>
          <a:lstStyle/>
          <a:p>
            <a:pPr marL="0" indent="0" algn="ctr">
              <a:lnSpc>
                <a:spcPct val="100000"/>
              </a:lnSpc>
              <a:buNone/>
            </a:pPr>
            <a:r>
              <a:rPr lang="en-US" sz="2400" b="1" dirty="0">
                <a:solidFill>
                  <a:srgbClr val="2A59B8"/>
                </a:solidFill>
                <a:latin typeface="MiSans" pitchFamily="34" charset="-122"/>
                <a:ea typeface="MiSans" pitchFamily="34" charset="-122"/>
                <a:cs typeface="MiSans" pitchFamily="34" charset="-120"/>
              </a:rPr>
              <a:t>Venus Simulator 教学功能</a:t>
            </a:r>
            <a:endParaRPr lang="en-US" sz="2400" b="1" dirty="0">
              <a:solidFill>
                <a:srgbClr val="2A59B8"/>
              </a:solidFill>
              <a:latin typeface="MiSans" pitchFamily="34" charset="-122"/>
              <a:ea typeface="MiSans" pitchFamily="34" charset="-122"/>
              <a:cs typeface="MiSans" pitchFamily="34" charset="-120"/>
            </a:endParaRPr>
          </a:p>
        </p:txBody>
      </p:sp>
      <p:sp>
        <p:nvSpPr>
          <p:cNvPr id="12" name="Text 8"/>
          <p:cNvSpPr/>
          <p:nvPr/>
        </p:nvSpPr>
        <p:spPr>
          <a:xfrm>
            <a:off x="4868545" y="2934970"/>
            <a:ext cx="2279650" cy="1076960"/>
          </a:xfrm>
          <a:prstGeom prst="rect">
            <a:avLst/>
          </a:prstGeom>
          <a:noFill/>
        </p:spPr>
        <p:txBody>
          <a:bodyPr wrap="square" lIns="91440" tIns="45720" rIns="91440" bIns="45720" rtlCol="0" anchor="ctr"/>
          <a:lstStyle/>
          <a:p>
            <a:pPr marL="0" indent="0" algn="ctr">
              <a:lnSpc>
                <a:spcPct val="100000"/>
              </a:lnSpc>
              <a:buNone/>
            </a:pPr>
            <a:r>
              <a:rPr lang="en-US" sz="2400" b="1" dirty="0">
                <a:solidFill>
                  <a:srgbClr val="2A59B8"/>
                </a:solidFill>
                <a:latin typeface="MiSans" pitchFamily="34" charset="-122"/>
                <a:ea typeface="MiSans" pitchFamily="34" charset="-122"/>
                <a:cs typeface="MiSans" pitchFamily="34" charset="-120"/>
              </a:rPr>
              <a:t>教学资源支持</a:t>
            </a:r>
            <a:endParaRPr lang="en-US" sz="2400" b="1" dirty="0">
              <a:solidFill>
                <a:srgbClr val="2A59B8"/>
              </a:solidFill>
              <a:latin typeface="MiSans" pitchFamily="34" charset="-122"/>
              <a:ea typeface="MiSans" pitchFamily="34" charset="-122"/>
              <a:cs typeface="MiSans" pitchFamily="34" charset="-120"/>
            </a:endParaRPr>
          </a:p>
        </p:txBody>
      </p:sp>
      <p:sp>
        <p:nvSpPr>
          <p:cNvPr id="13" name="Text 9"/>
          <p:cNvSpPr/>
          <p:nvPr/>
        </p:nvSpPr>
        <p:spPr>
          <a:xfrm>
            <a:off x="8808085" y="2934970"/>
            <a:ext cx="2279650" cy="1076960"/>
          </a:xfrm>
          <a:prstGeom prst="rect">
            <a:avLst/>
          </a:prstGeom>
          <a:noFill/>
        </p:spPr>
        <p:txBody>
          <a:bodyPr wrap="square" lIns="91440" tIns="45720" rIns="91440" bIns="45720" rtlCol="0" anchor="ctr"/>
          <a:lstStyle/>
          <a:p>
            <a:pPr marL="0" indent="0" algn="ctr">
              <a:lnSpc>
                <a:spcPct val="100000"/>
              </a:lnSpc>
              <a:buNone/>
            </a:pPr>
            <a:r>
              <a:rPr lang="en-US" sz="2400" b="1" dirty="0">
                <a:solidFill>
                  <a:srgbClr val="2A59B8"/>
                </a:solidFill>
                <a:latin typeface="MiSans" pitchFamily="34" charset="-122"/>
                <a:ea typeface="MiSans" pitchFamily="34" charset="-122"/>
                <a:cs typeface="MiSans" pitchFamily="34" charset="-120"/>
              </a:rPr>
              <a:t>发展趋势</a:t>
            </a:r>
            <a:endParaRPr lang="en-US" sz="2400" b="1" dirty="0">
              <a:solidFill>
                <a:srgbClr val="2A59B8"/>
              </a:solidFill>
              <a:latin typeface="MiSans" pitchFamily="34" charset="-122"/>
              <a:ea typeface="MiSans" pitchFamily="34" charset="-122"/>
              <a:cs typeface="MiSans" pitchFamily="34" charset="-120"/>
            </a:endParaRPr>
          </a:p>
        </p:txBody>
      </p:sp>
      <p:pic>
        <p:nvPicPr>
          <p:cNvPr id="14" name="Image 2" descr="https://test-kimi-img.moonshot.cn/pub/slides/slides_tmpl/image/25-08-06-16:26:54-d29h3jkup1d2ae82kle0.jpeg"/>
          <p:cNvPicPr>
            <a:picLocks noChangeAspect="1"/>
          </p:cNvPicPr>
          <p:nvPr/>
        </p:nvPicPr>
        <p:blipFill>
          <a:blip r:embed="rId2"/>
          <a:srcRect t="140" b="140"/>
          <a:stretch>
            <a:fillRect/>
          </a:stretch>
        </p:blipFill>
        <p:spPr>
          <a:xfrm>
            <a:off x="0" y="0"/>
            <a:ext cx="12192000" cy="1999615"/>
          </a:xfrm>
          <a:prstGeom prst="rect">
            <a:avLst/>
          </a:prstGeom>
        </p:spPr>
      </p:pic>
      <p:pic>
        <p:nvPicPr>
          <p:cNvPr id="15" name="Image 3" descr="https://test-kimi-img.moonshot.cn/pub/slides/slides_tmpl/image/25-08-06-16:26:53-d29h3jcup1d2ae82kkug.png"/>
          <p:cNvPicPr>
            <a:picLocks noChangeAspect="1"/>
          </p:cNvPicPr>
          <p:nvPr/>
        </p:nvPicPr>
        <p:blipFill>
          <a:blip r:embed="rId3"/>
          <a:stretch>
            <a:fillRect/>
          </a:stretch>
        </p:blipFill>
        <p:spPr>
          <a:xfrm rot="16200000">
            <a:off x="417195" y="2110740"/>
            <a:ext cx="361950" cy="411480"/>
          </a:xfrm>
          <a:prstGeom prst="rect">
            <a:avLst/>
          </a:prstGeom>
        </p:spPr>
      </p:pic>
      <p:pic>
        <p:nvPicPr>
          <p:cNvPr id="16" name="Image 4" descr="https://test-kimi-img.moonshot.cn/pub/slides/slides_tmpl/image/25-08-06-16:26:53-d29h3jcup1d2ae82kkug.png"/>
          <p:cNvPicPr>
            <a:picLocks noChangeAspect="1"/>
          </p:cNvPicPr>
          <p:nvPr/>
        </p:nvPicPr>
        <p:blipFill>
          <a:blip r:embed="rId3"/>
          <a:stretch>
            <a:fillRect/>
          </a:stretch>
        </p:blipFill>
        <p:spPr>
          <a:xfrm>
            <a:off x="11561445" y="2148840"/>
            <a:ext cx="361950" cy="411480"/>
          </a:xfrm>
          <a:prstGeom prst="rect">
            <a:avLst/>
          </a:prstGeom>
        </p:spPr>
      </p:pic>
      <p:pic>
        <p:nvPicPr>
          <p:cNvPr id="17" name="Image 5" descr="https://test-kimi-img.moonshot.cn/pub/slides/slides_tmpl/image/25-08-06-16:26:53-d29h3jcup1d2ae82kl00.png"/>
          <p:cNvPicPr>
            <a:picLocks noChangeAspect="1"/>
          </p:cNvPicPr>
          <p:nvPr/>
        </p:nvPicPr>
        <p:blipFill>
          <a:blip r:embed="rId4"/>
          <a:srcRect b="572"/>
          <a:stretch>
            <a:fillRect/>
          </a:stretch>
        </p:blipFill>
        <p:spPr>
          <a:xfrm>
            <a:off x="0" y="6204585"/>
            <a:ext cx="12192000" cy="6534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1150600" y="-416560"/>
            <a:ext cx="1390650" cy="1390650"/>
          </a:xfrm>
          <a:prstGeom prst="ellipse">
            <a:avLst/>
          </a:prstGeom>
          <a:solidFill>
            <a:srgbClr val="3365D6"/>
          </a:solidFill>
        </p:spPr>
      </p:sp>
      <p:sp>
        <p:nvSpPr>
          <p:cNvPr id="3" name="Text 1"/>
          <p:cNvSpPr/>
          <p:nvPr/>
        </p:nvSpPr>
        <p:spPr>
          <a:xfrm>
            <a:off x="11150600" y="-416560"/>
            <a:ext cx="1390650" cy="1390650"/>
          </a:xfrm>
          <a:prstGeom prst="rect">
            <a:avLst/>
          </a:prstGeom>
          <a:noFill/>
        </p:spPr>
        <p:txBody>
          <a:bodyPr wrap="square" lIns="45720" tIns="91440" rIns="91440" bIns="45720" rtlCol="0" anchor="ctr"/>
          <a:lstStyle/>
          <a:p>
            <a:pPr marL="0" indent="0">
              <a:lnSpc>
                <a:spcPct val="100000"/>
              </a:lnSpc>
              <a:buNone/>
            </a:pPr>
            <a:endParaRPr lang="en-US" sz="1600" dirty="0"/>
          </a:p>
        </p:txBody>
      </p:sp>
      <p:pic>
        <p:nvPicPr>
          <p:cNvPr id="4" name="Image 0" descr="https://test-kimi-img.moonshot.cn/pub/slides/slides_tmpl/image/25-08-06-16:26:53-d29h3jcup1d2ae82kkq0.png"/>
          <p:cNvPicPr>
            <a:picLocks noChangeAspect="1"/>
          </p:cNvPicPr>
          <p:nvPr/>
        </p:nvPicPr>
        <p:blipFill>
          <a:blip r:embed="rId1">
            <a:alphaModFix amt="17000"/>
          </a:blip>
          <a:stretch>
            <a:fillRect/>
          </a:stretch>
        </p:blipFill>
        <p:spPr>
          <a:xfrm rot="16200000">
            <a:off x="1887855" y="-1896110"/>
            <a:ext cx="1134110" cy="5120640"/>
          </a:xfrm>
          <a:prstGeom prst="rect">
            <a:avLst/>
          </a:prstGeom>
        </p:spPr>
      </p:pic>
      <p:sp>
        <p:nvSpPr>
          <p:cNvPr id="5" name="Shape 2"/>
          <p:cNvSpPr/>
          <p:nvPr/>
        </p:nvSpPr>
        <p:spPr>
          <a:xfrm>
            <a:off x="-27940" y="5430520"/>
            <a:ext cx="12247880" cy="1427480"/>
          </a:xfrm>
          <a:prstGeom prst="rect">
            <a:avLst/>
          </a:prstGeom>
          <a:solidFill>
            <a:srgbClr val="4874CB"/>
          </a:solidFill>
        </p:spPr>
      </p:sp>
      <p:sp>
        <p:nvSpPr>
          <p:cNvPr id="6" name="Text 3"/>
          <p:cNvSpPr/>
          <p:nvPr/>
        </p:nvSpPr>
        <p:spPr>
          <a:xfrm>
            <a:off x="-27940" y="5430520"/>
            <a:ext cx="12247880" cy="1427480"/>
          </a:xfrm>
          <a:prstGeom prst="rect">
            <a:avLst/>
          </a:prstGeom>
          <a:noFill/>
        </p:spPr>
        <p:txBody>
          <a:bodyPr wrap="square" lIns="45720" tIns="91440" rIns="91440" bIns="45720" rtlCol="0" anchor="ctr"/>
          <a:lstStyle/>
          <a:p>
            <a:pPr marL="0" indent="0">
              <a:lnSpc>
                <a:spcPct val="100000"/>
              </a:lnSpc>
              <a:buNone/>
            </a:pPr>
            <a:endParaRPr lang="en-US" sz="1600" dirty="0"/>
          </a:p>
        </p:txBody>
      </p:sp>
      <p:pic>
        <p:nvPicPr>
          <p:cNvPr id="7" name="Image 1" descr="https://test-kimi-img.moonshot.cn/pub/slides/slides_tmpl/image/25-08-06-16:26:53-d29h3jcup1d2ae82kkqg.png"/>
          <p:cNvPicPr>
            <a:picLocks noChangeAspect="1"/>
          </p:cNvPicPr>
          <p:nvPr/>
        </p:nvPicPr>
        <p:blipFill>
          <a:blip r:embed="rId2"/>
          <a:srcRect t="88"/>
          <a:stretch>
            <a:fillRect/>
          </a:stretch>
        </p:blipFill>
        <p:spPr>
          <a:xfrm>
            <a:off x="6498590" y="635"/>
            <a:ext cx="7380605" cy="2857500"/>
          </a:xfrm>
          <a:prstGeom prst="rect">
            <a:avLst/>
          </a:prstGeom>
        </p:spPr>
      </p:pic>
      <p:sp>
        <p:nvSpPr>
          <p:cNvPr id="8" name="Text 4"/>
          <p:cNvSpPr/>
          <p:nvPr/>
        </p:nvSpPr>
        <p:spPr>
          <a:xfrm>
            <a:off x="1611630" y="2399665"/>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01</a:t>
            </a:r>
            <a:endParaRPr lang="en-US" sz="1600" dirty="0"/>
          </a:p>
        </p:txBody>
      </p:sp>
      <p:sp>
        <p:nvSpPr>
          <p:cNvPr id="9" name="Text 5"/>
          <p:cNvSpPr/>
          <p:nvPr/>
        </p:nvSpPr>
        <p:spPr>
          <a:xfrm>
            <a:off x="1050290" y="3429000"/>
            <a:ext cx="3225800" cy="1737360"/>
          </a:xfrm>
          <a:prstGeom prst="rect">
            <a:avLst/>
          </a:prstGeom>
          <a:noFill/>
        </p:spPr>
        <p:txBody>
          <a:bodyPr wrap="square" lIns="91440" tIns="45720" rIns="91440" bIns="45720" rtlCol="0" anchor="ctr"/>
          <a:lstStyle/>
          <a:p>
            <a:pPr marL="0" indent="0" algn="ctr">
              <a:lnSpc>
                <a:spcPct val="100000"/>
              </a:lnSpc>
              <a:buNone/>
            </a:pPr>
            <a:r>
              <a:rPr lang="en-US" sz="2600" b="1" dirty="0">
                <a:solidFill>
                  <a:srgbClr val="000000"/>
                </a:solidFill>
                <a:latin typeface="MiSans" pitchFamily="34" charset="-122"/>
                <a:ea typeface="MiSans" pitchFamily="34" charset="-122"/>
                <a:cs typeface="MiSans" pitchFamily="34" charset="-120"/>
              </a:rPr>
              <a:t>VSCode RISC-V插件现状</a:t>
            </a:r>
            <a:endParaRPr lang="en-US" sz="1600" dirty="0"/>
          </a:p>
        </p:txBody>
      </p:sp>
      <p:sp>
        <p:nvSpPr>
          <p:cNvPr id="10" name="Text 6"/>
          <p:cNvSpPr/>
          <p:nvPr/>
        </p:nvSpPr>
        <p:spPr>
          <a:xfrm>
            <a:off x="410210" y="531495"/>
            <a:ext cx="2174240" cy="975995"/>
          </a:xfrm>
          <a:prstGeom prst="rect">
            <a:avLst/>
          </a:prstGeom>
          <a:noFill/>
        </p:spPr>
        <p:txBody>
          <a:bodyPr wrap="square" lIns="91440" tIns="45720" rIns="91440" bIns="45720" rtlCol="0" anchor="t"/>
          <a:lstStyle/>
          <a:p>
            <a:pPr marL="0" indent="0" algn="l">
              <a:lnSpc>
                <a:spcPct val="100000"/>
              </a:lnSpc>
              <a:buNone/>
            </a:pPr>
            <a:r>
              <a:rPr lang="en-US" sz="6000" b="1" dirty="0">
                <a:solidFill>
                  <a:srgbClr val="2A59B8"/>
                </a:solidFill>
                <a:latin typeface="MiSans" pitchFamily="34" charset="-122"/>
                <a:ea typeface="MiSans" pitchFamily="34" charset="-122"/>
                <a:cs typeface="MiSans" pitchFamily="34" charset="-120"/>
              </a:rPr>
              <a:t>目录</a:t>
            </a:r>
            <a:endParaRPr lang="en-US" sz="1600" dirty="0"/>
          </a:p>
        </p:txBody>
      </p:sp>
      <p:pic>
        <p:nvPicPr>
          <p:cNvPr id="11" name="Image 2" descr="https://test-kimi-img.moonshot.cn/pub/slides/slides_tmpl/image/25-08-06-16:26:53-d29h3jcup1d2ae82kkog.png"/>
          <p:cNvPicPr>
            <a:picLocks noChangeAspect="1"/>
          </p:cNvPicPr>
          <p:nvPr/>
        </p:nvPicPr>
        <p:blipFill>
          <a:blip r:embed="rId3"/>
          <a:stretch>
            <a:fillRect/>
          </a:stretch>
        </p:blipFill>
        <p:spPr>
          <a:xfrm>
            <a:off x="2079625" y="908050"/>
            <a:ext cx="1902460" cy="461645"/>
          </a:xfrm>
          <a:prstGeom prst="rect">
            <a:avLst/>
          </a:prstGeom>
        </p:spPr>
      </p:pic>
      <p:pic>
        <p:nvPicPr>
          <p:cNvPr id="12" name="Image 3" descr="https://test-kimi-img.moonshot.cn/pub/slides/slides_tmpl/image/25-08-06-16:26:53-d29h3jcup1d2ae82kkt0.png"/>
          <p:cNvPicPr>
            <a:picLocks noChangeAspect="1"/>
          </p:cNvPicPr>
          <p:nvPr/>
        </p:nvPicPr>
        <p:blipFill>
          <a:blip r:embed="rId4"/>
          <a:stretch>
            <a:fillRect/>
          </a:stretch>
        </p:blipFill>
        <p:spPr>
          <a:xfrm>
            <a:off x="11455400" y="5876925"/>
            <a:ext cx="628015" cy="182880"/>
          </a:xfrm>
          <a:prstGeom prst="rect">
            <a:avLst/>
          </a:prstGeom>
        </p:spPr>
      </p:pic>
      <p:pic>
        <p:nvPicPr>
          <p:cNvPr id="13" name="Image 4" descr="https://test-kimi-img.moonshot.cn/pub/slides/slides_tmpl/image/25-08-06-16:26:53-d29h3jcup1d2ae82kkrg.png"/>
          <p:cNvPicPr>
            <a:picLocks noChangeAspect="1"/>
          </p:cNvPicPr>
          <p:nvPr/>
        </p:nvPicPr>
        <p:blipFill>
          <a:blip r:embed="rId5"/>
          <a:stretch>
            <a:fillRect/>
          </a:stretch>
        </p:blipFill>
        <p:spPr>
          <a:xfrm>
            <a:off x="636905" y="1318895"/>
            <a:ext cx="511810" cy="280670"/>
          </a:xfrm>
          <a:prstGeom prst="rect">
            <a:avLst/>
          </a:prstGeom>
        </p:spPr>
      </p:pic>
      <p:sp>
        <p:nvSpPr>
          <p:cNvPr id="14" name="Shape 7"/>
          <p:cNvSpPr/>
          <p:nvPr/>
        </p:nvSpPr>
        <p:spPr>
          <a:xfrm>
            <a:off x="-586740" y="5541645"/>
            <a:ext cx="2335530" cy="2335530"/>
          </a:xfrm>
          <a:prstGeom prst="ellipse">
            <a:avLst/>
          </a:prstGeom>
          <a:solidFill>
            <a:srgbClr val="3365D6">
              <a:alpha val="50196"/>
            </a:srgbClr>
          </a:solidFill>
        </p:spPr>
      </p:sp>
      <p:sp>
        <p:nvSpPr>
          <p:cNvPr id="15" name="Text 8"/>
          <p:cNvSpPr/>
          <p:nvPr/>
        </p:nvSpPr>
        <p:spPr>
          <a:xfrm>
            <a:off x="-586740" y="5541645"/>
            <a:ext cx="2335530" cy="233553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16" name="Text 9"/>
          <p:cNvSpPr/>
          <p:nvPr/>
        </p:nvSpPr>
        <p:spPr>
          <a:xfrm>
            <a:off x="4903470" y="2399665"/>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02</a:t>
            </a:r>
            <a:endParaRPr lang="en-US" sz="1600" dirty="0"/>
          </a:p>
        </p:txBody>
      </p:sp>
      <p:sp>
        <p:nvSpPr>
          <p:cNvPr id="17" name="Text 10"/>
          <p:cNvSpPr/>
          <p:nvPr/>
        </p:nvSpPr>
        <p:spPr>
          <a:xfrm>
            <a:off x="4103370" y="3429000"/>
            <a:ext cx="3585210" cy="1737360"/>
          </a:xfrm>
          <a:prstGeom prst="rect">
            <a:avLst/>
          </a:prstGeom>
          <a:noFill/>
        </p:spPr>
        <p:txBody>
          <a:bodyPr wrap="square" lIns="91440" tIns="45720" rIns="91440" bIns="45720" rtlCol="0" anchor="ctr"/>
          <a:lstStyle/>
          <a:p>
            <a:pPr marL="0" indent="0" algn="ctr">
              <a:lnSpc>
                <a:spcPct val="100000"/>
              </a:lnSpc>
              <a:buNone/>
            </a:pPr>
            <a:r>
              <a:rPr lang="en-US" sz="2600" b="1" dirty="0">
                <a:solidFill>
                  <a:srgbClr val="000000"/>
                </a:solidFill>
                <a:latin typeface="MiSans" pitchFamily="34" charset="-122"/>
                <a:ea typeface="MiSans" pitchFamily="34" charset="-122"/>
                <a:cs typeface="MiSans" pitchFamily="34" charset="-120"/>
              </a:rPr>
              <a:t>AI辅助编程</a:t>
            </a:r>
            <a:r>
              <a:rPr lang="zh-CN" altLang="en-US" sz="2600" b="1" dirty="0">
                <a:solidFill>
                  <a:srgbClr val="000000"/>
                </a:solidFill>
                <a:latin typeface="MiSans" pitchFamily="34" charset="-122"/>
                <a:ea typeface="MiSans" pitchFamily="34" charset="-122"/>
                <a:cs typeface="MiSans" pitchFamily="34" charset="-120"/>
              </a:rPr>
              <a:t>的</a:t>
            </a:r>
            <a:r>
              <a:rPr lang="en-US" sz="2600" b="1" dirty="0">
                <a:solidFill>
                  <a:srgbClr val="000000"/>
                </a:solidFill>
                <a:latin typeface="MiSans" pitchFamily="34" charset="-122"/>
                <a:ea typeface="MiSans" pitchFamily="34" charset="-122"/>
                <a:cs typeface="MiSans" pitchFamily="34" charset="-120"/>
              </a:rPr>
              <a:t>能力边界</a:t>
            </a:r>
            <a:endParaRPr lang="en-US" sz="1600" dirty="0"/>
          </a:p>
        </p:txBody>
      </p:sp>
      <p:sp>
        <p:nvSpPr>
          <p:cNvPr id="18" name="Text 11"/>
          <p:cNvSpPr/>
          <p:nvPr/>
        </p:nvSpPr>
        <p:spPr>
          <a:xfrm>
            <a:off x="8384540" y="2399665"/>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03</a:t>
            </a:r>
            <a:endParaRPr lang="en-US" sz="1600" dirty="0"/>
          </a:p>
        </p:txBody>
      </p:sp>
      <p:sp>
        <p:nvSpPr>
          <p:cNvPr id="19" name="Text 12"/>
          <p:cNvSpPr/>
          <p:nvPr/>
        </p:nvSpPr>
        <p:spPr>
          <a:xfrm>
            <a:off x="7634605" y="3429000"/>
            <a:ext cx="3515995" cy="1737360"/>
          </a:xfrm>
          <a:prstGeom prst="rect">
            <a:avLst/>
          </a:prstGeom>
          <a:noFill/>
        </p:spPr>
        <p:txBody>
          <a:bodyPr wrap="square" lIns="91440" tIns="45720" rIns="91440" bIns="45720" rtlCol="0" anchor="ctr"/>
          <a:lstStyle/>
          <a:p>
            <a:pPr marL="0" indent="0" algn="ctr">
              <a:lnSpc>
                <a:spcPct val="100000"/>
              </a:lnSpc>
              <a:buNone/>
            </a:pPr>
            <a:r>
              <a:rPr lang="en-US" sz="2600" b="1" dirty="0">
                <a:solidFill>
                  <a:srgbClr val="000000"/>
                </a:solidFill>
                <a:latin typeface="MiSans" pitchFamily="34" charset="-122"/>
                <a:ea typeface="MiSans" pitchFamily="34" charset="-122"/>
                <a:cs typeface="MiSans" pitchFamily="34" charset="-120"/>
              </a:rPr>
              <a:t>理想的RISC-V开发环境</a:t>
            </a:r>
            <a:endParaRPr lang="en-US" sz="1600" dirty="0"/>
          </a:p>
        </p:txBody>
      </p:sp>
      <p:pic>
        <p:nvPicPr>
          <p:cNvPr id="20" name="Image 5" descr="https://test-kimi-img.moonshot.cn/pub/slides/slides_tmpl/image/25-08-06-16:26:53-d29h3jcup1d2ae82kkt0.png"/>
          <p:cNvPicPr>
            <a:picLocks noChangeAspect="1"/>
          </p:cNvPicPr>
          <p:nvPr/>
        </p:nvPicPr>
        <p:blipFill>
          <a:blip r:embed="rId4"/>
          <a:stretch>
            <a:fillRect/>
          </a:stretch>
        </p:blipFill>
        <p:spPr>
          <a:xfrm>
            <a:off x="11455400" y="5139055"/>
            <a:ext cx="628015" cy="18288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 0" descr="https://test-kimi-img.moonshot.cn/pub/slides/slides_tmpl/image/25-08-06-16:26:55-d29h3jsup1d2ae82klng.png"/>
          <p:cNvPicPr>
            <a:picLocks noChangeAspect="1"/>
          </p:cNvPicPr>
          <p:nvPr/>
        </p:nvPicPr>
        <p:blipFill>
          <a:blip r:embed="rId1"/>
          <a:stretch>
            <a:fillRect/>
          </a:stretch>
        </p:blipFill>
        <p:spPr>
          <a:xfrm>
            <a:off x="6760845" y="1508125"/>
            <a:ext cx="5020310" cy="2226945"/>
          </a:xfrm>
          <a:prstGeom prst="rect">
            <a:avLst/>
          </a:prstGeom>
        </p:spPr>
      </p:pic>
      <p:pic>
        <p:nvPicPr>
          <p:cNvPr id="3" name="Image 1" descr="https://test-kimi-img.moonshot.cn/pub/slides/slides_tmpl/image/25-08-06-16:26:55-d29h3jsup1d2ae82klng.png"/>
          <p:cNvPicPr>
            <a:picLocks noChangeAspect="1"/>
          </p:cNvPicPr>
          <p:nvPr/>
        </p:nvPicPr>
        <p:blipFill>
          <a:blip r:embed="rId1"/>
          <a:stretch>
            <a:fillRect/>
          </a:stretch>
        </p:blipFill>
        <p:spPr>
          <a:xfrm>
            <a:off x="6760845" y="3848735"/>
            <a:ext cx="5020310" cy="2226945"/>
          </a:xfrm>
          <a:prstGeom prst="rect">
            <a:avLst/>
          </a:prstGeom>
        </p:spPr>
      </p:pic>
      <p:pic>
        <p:nvPicPr>
          <p:cNvPr id="4" name="Image 2" descr="https://test-kimi-img.moonshot.cn/pub/slides/slides_tmpl/image/25-08-06-16:26:54-d29h3jkup1d2ae82kl2g.png"/>
          <p:cNvPicPr>
            <a:picLocks noChangeAspect="1"/>
          </p:cNvPicPr>
          <p:nvPr/>
        </p:nvPicPr>
        <p:blipFill>
          <a:blip r:embed="rId2">
            <a:alphaModFix amt="15000"/>
          </a:blip>
          <a:stretch>
            <a:fillRect/>
          </a:stretch>
        </p:blipFill>
        <p:spPr>
          <a:xfrm rot="2160000">
            <a:off x="8352155" y="2354580"/>
            <a:ext cx="3221355" cy="6858000"/>
          </a:xfrm>
          <a:prstGeom prst="rect">
            <a:avLst/>
          </a:prstGeom>
        </p:spPr>
      </p:pic>
      <p:pic>
        <p:nvPicPr>
          <p:cNvPr id="5" name="Image 3" descr="https://test-kimi-img.moonshot.cn/pub/slides/slides_tmpl/image/25-08-06-16:26:54-d29h3jkup1d2ae82kl2g.png"/>
          <p:cNvPicPr>
            <a:picLocks noChangeAspect="1"/>
          </p:cNvPicPr>
          <p:nvPr/>
        </p:nvPicPr>
        <p:blipFill>
          <a:blip r:embed="rId2">
            <a:alphaModFix amt="36000"/>
          </a:blip>
          <a:stretch>
            <a:fillRect/>
          </a:stretch>
        </p:blipFill>
        <p:spPr>
          <a:xfrm rot="2160000">
            <a:off x="-481965" y="-291465"/>
            <a:ext cx="3221355" cy="6858000"/>
          </a:xfrm>
          <a:prstGeom prst="rect">
            <a:avLst/>
          </a:prstGeom>
        </p:spPr>
      </p:pic>
      <p:pic>
        <p:nvPicPr>
          <p:cNvPr id="6" name="Image 4" descr="https://test-kimi-img.moonshot.cn/pub/slides/slides_tmpl/image/25-08-06-16:26:55-d29h3jsup1d2ae82klo0.png"/>
          <p:cNvPicPr>
            <a:picLocks noChangeAspect="1"/>
          </p:cNvPicPr>
          <p:nvPr/>
        </p:nvPicPr>
        <p:blipFill>
          <a:blip r:embed="rId3"/>
          <a:stretch>
            <a:fillRect/>
          </a:stretch>
        </p:blipFill>
        <p:spPr>
          <a:xfrm>
            <a:off x="535940" y="1508125"/>
            <a:ext cx="5864860" cy="4841240"/>
          </a:xfrm>
          <a:prstGeom prst="rect">
            <a:avLst/>
          </a:prstGeom>
        </p:spPr>
      </p:pic>
      <p:pic>
        <p:nvPicPr>
          <p:cNvPr id="7" name="Image 5" descr="https://test-kimi-img.moonshot.cn/pub/slides/slides_tmpl/image/25-08-06-16:26:53-d29h3jcup1d2ae82kkt0.png"/>
          <p:cNvPicPr>
            <a:picLocks noChangeAspect="1"/>
          </p:cNvPicPr>
          <p:nvPr/>
        </p:nvPicPr>
        <p:blipFill>
          <a:blip r:embed="rId4"/>
          <a:stretch>
            <a:fillRect/>
          </a:stretch>
        </p:blipFill>
        <p:spPr>
          <a:xfrm>
            <a:off x="11022965" y="394335"/>
            <a:ext cx="628015" cy="182880"/>
          </a:xfrm>
          <a:prstGeom prst="rect">
            <a:avLst/>
          </a:prstGeom>
        </p:spPr>
      </p:pic>
      <p:sp>
        <p:nvSpPr>
          <p:cNvPr id="8" name="Text 0"/>
          <p:cNvSpPr/>
          <p:nvPr/>
        </p:nvSpPr>
        <p:spPr>
          <a:xfrm>
            <a:off x="789940" y="394335"/>
            <a:ext cx="6780530" cy="622935"/>
          </a:xfrm>
          <a:prstGeom prst="rect">
            <a:avLst/>
          </a:prstGeom>
          <a:noFill/>
        </p:spPr>
        <p:txBody>
          <a:bodyPr wrap="square" lIns="91440" tIns="45720" rIns="91440" bIns="45720" rtlCol="0" anchor="ctr"/>
          <a:lstStyle/>
          <a:p>
            <a:pPr marL="0" indent="0" algn="l">
              <a:lnSpc>
                <a:spcPct val="100000"/>
              </a:lnSpc>
              <a:buNone/>
            </a:pPr>
            <a:r>
              <a:rPr lang="en-US" sz="2800" b="1" dirty="0">
                <a:solidFill>
                  <a:srgbClr val="000000"/>
                </a:solidFill>
                <a:latin typeface="MiSans" pitchFamily="34" charset="-122"/>
                <a:ea typeface="MiSans" pitchFamily="34" charset="-122"/>
                <a:cs typeface="MiSans" pitchFamily="34" charset="-120"/>
              </a:rPr>
              <a:t>商业插件现状</a:t>
            </a:r>
            <a:endParaRPr lang="en-US" sz="1600" dirty="0"/>
          </a:p>
        </p:txBody>
      </p:sp>
      <p:sp>
        <p:nvSpPr>
          <p:cNvPr id="9" name="Text 1"/>
          <p:cNvSpPr/>
          <p:nvPr/>
        </p:nvSpPr>
        <p:spPr>
          <a:xfrm>
            <a:off x="626110" y="3658275"/>
            <a:ext cx="4690110" cy="460375"/>
          </a:xfrm>
          <a:prstGeom prst="rect">
            <a:avLst/>
          </a:prstGeom>
          <a:noFill/>
        </p:spPr>
        <p:txBody>
          <a:bodyPr wrap="square" lIns="91440" tIns="45720" rIns="91440" bIns="45720" rtlCol="0" anchor="ctr">
            <a:spAutoFit/>
          </a:bodyPr>
          <a:lstStyle/>
          <a:p>
            <a:pPr marL="0" indent="0" algn="ctr">
              <a:lnSpc>
                <a:spcPct val="100000"/>
              </a:lnSpc>
              <a:buNone/>
            </a:pPr>
            <a:r>
              <a:rPr lang="en-US" sz="2400" b="1" dirty="0">
                <a:solidFill>
                  <a:srgbClr val="4874CB"/>
                </a:solidFill>
                <a:latin typeface="MiSans" pitchFamily="34" charset="-122"/>
                <a:ea typeface="MiSans" pitchFamily="34" charset="-122"/>
                <a:cs typeface="MiSans" pitchFamily="34" charset="-120"/>
              </a:rPr>
              <a:t>IAR Systems 支持</a:t>
            </a:r>
            <a:endParaRPr lang="en-US" sz="2400" b="1" dirty="0">
              <a:solidFill>
                <a:srgbClr val="4874CB"/>
              </a:solidFill>
              <a:latin typeface="MiSans" pitchFamily="34" charset="-122"/>
              <a:ea typeface="MiSans" pitchFamily="34" charset="-122"/>
              <a:cs typeface="MiSans" pitchFamily="34" charset="-120"/>
            </a:endParaRPr>
          </a:p>
        </p:txBody>
      </p:sp>
      <p:sp>
        <p:nvSpPr>
          <p:cNvPr id="10" name="Text 2"/>
          <p:cNvSpPr/>
          <p:nvPr/>
        </p:nvSpPr>
        <p:spPr>
          <a:xfrm>
            <a:off x="763270" y="4069715"/>
            <a:ext cx="5332095" cy="2063750"/>
          </a:xfrm>
          <a:prstGeom prst="rect">
            <a:avLst/>
          </a:prstGeom>
          <a:noFill/>
        </p:spPr>
        <p:txBody>
          <a:bodyPr wrap="square" lIns="91440" tIns="45720" rIns="91440" bIns="4572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工具厂商 IAR Systems 已在其 VS Code 插件中扩展对 RISC-V 的支持，包括构建和高级调试能力，如多核断点、工具栏集成等。</a:t>
            </a:r>
            <a:endParaRPr lang="en-US" dirty="0">
              <a:solidFill>
                <a:srgbClr val="262626"/>
              </a:solidFill>
              <a:latin typeface="MiSans" pitchFamily="34" charset="-122"/>
              <a:ea typeface="MiSans" pitchFamily="34" charset="-122"/>
              <a:cs typeface="MiSans" pitchFamily="34" charset="-120"/>
            </a:endParaRPr>
          </a:p>
        </p:txBody>
      </p:sp>
      <p:sp>
        <p:nvSpPr>
          <p:cNvPr id="11" name="Text 3"/>
          <p:cNvSpPr/>
          <p:nvPr/>
        </p:nvSpPr>
        <p:spPr>
          <a:xfrm>
            <a:off x="6957060" y="1617841"/>
            <a:ext cx="3732530" cy="460375"/>
          </a:xfrm>
          <a:prstGeom prst="rect">
            <a:avLst/>
          </a:prstGeom>
          <a:noFill/>
        </p:spPr>
        <p:txBody>
          <a:bodyPr wrap="square" lIns="91440" tIns="45720" rIns="91440" bIns="45720" rtlCol="0" anchor="ctr">
            <a:spAutoFit/>
          </a:bodyPr>
          <a:lstStyle/>
          <a:p>
            <a:pPr marL="0" indent="0" algn="l">
              <a:lnSpc>
                <a:spcPct val="100000"/>
              </a:lnSpc>
              <a:buNone/>
            </a:pPr>
            <a:r>
              <a:rPr lang="en-US" sz="2400" b="1" dirty="0">
                <a:solidFill>
                  <a:srgbClr val="4874CB"/>
                </a:solidFill>
                <a:latin typeface="MiSans" pitchFamily="34" charset="-122"/>
                <a:ea typeface="MiSans" pitchFamily="34" charset="-122"/>
                <a:cs typeface="MiSans" pitchFamily="34" charset="-120"/>
              </a:rPr>
              <a:t>工业级开发需求</a:t>
            </a:r>
            <a:endParaRPr lang="en-US" sz="2400" b="1" dirty="0">
              <a:solidFill>
                <a:srgbClr val="4874CB"/>
              </a:solidFill>
              <a:latin typeface="MiSans" pitchFamily="34" charset="-122"/>
              <a:ea typeface="MiSans" pitchFamily="34" charset="-122"/>
              <a:cs typeface="MiSans" pitchFamily="34" charset="-120"/>
            </a:endParaRPr>
          </a:p>
        </p:txBody>
      </p:sp>
      <p:sp>
        <p:nvSpPr>
          <p:cNvPr id="12" name="Text 4"/>
          <p:cNvSpPr/>
          <p:nvPr/>
        </p:nvSpPr>
        <p:spPr>
          <a:xfrm>
            <a:off x="6957060" y="1992393"/>
            <a:ext cx="4660900" cy="1252855"/>
          </a:xfrm>
          <a:prstGeom prst="rect">
            <a:avLst/>
          </a:prstGeom>
          <a:noFill/>
        </p:spPr>
        <p:txBody>
          <a:bodyPr wrap="square" lIns="91440" tIns="45720" rIns="91440" bIns="45720" rtlCol="0" anchor="ctr">
            <a:spAutoFit/>
          </a:bodyPr>
          <a:lstStyle/>
          <a:p>
            <a:pPr marL="0" indent="0" algn="just">
              <a:lnSpc>
                <a:spcPct val="140000"/>
              </a:lnSpc>
              <a:buNone/>
            </a:pPr>
            <a:r>
              <a:rPr lang="en-US" dirty="0">
                <a:solidFill>
                  <a:srgbClr val="262626"/>
                </a:solidFill>
                <a:latin typeface="MiSans" pitchFamily="34" charset="-122"/>
                <a:ea typeface="MiSans" pitchFamily="34" charset="-122"/>
                <a:cs typeface="MiSans" pitchFamily="34" charset="-120"/>
              </a:rPr>
              <a:t>这表明业内正在推动 RISC-V 项目的工业级开发支持，未来会有更多商业 IDE 在调试、性能分析上对 RISC-V 提供友好支持。</a:t>
            </a:r>
            <a:endParaRPr lang="en-US" dirty="0">
              <a:solidFill>
                <a:srgbClr val="262626"/>
              </a:solidFill>
              <a:latin typeface="MiSans" pitchFamily="34" charset="-122"/>
              <a:ea typeface="MiSans" pitchFamily="34" charset="-122"/>
              <a:cs typeface="MiSans" pitchFamily="34" charset="-120"/>
            </a:endParaRPr>
          </a:p>
        </p:txBody>
      </p:sp>
      <p:sp>
        <p:nvSpPr>
          <p:cNvPr id="13" name="Text 5"/>
          <p:cNvSpPr/>
          <p:nvPr/>
        </p:nvSpPr>
        <p:spPr>
          <a:xfrm>
            <a:off x="6957060" y="3953371"/>
            <a:ext cx="3732530" cy="460375"/>
          </a:xfrm>
          <a:prstGeom prst="rect">
            <a:avLst/>
          </a:prstGeom>
          <a:noFill/>
        </p:spPr>
        <p:txBody>
          <a:bodyPr wrap="square" lIns="91440" tIns="45720" rIns="91440" bIns="45720" rtlCol="0" anchor="ctr">
            <a:spAutoFit/>
          </a:bodyPr>
          <a:lstStyle/>
          <a:p>
            <a:pPr marL="0" indent="0" algn="l">
              <a:lnSpc>
                <a:spcPct val="100000"/>
              </a:lnSpc>
              <a:buNone/>
            </a:pPr>
            <a:r>
              <a:rPr lang="en-US" sz="2400" b="1" dirty="0">
                <a:solidFill>
                  <a:srgbClr val="4874CB"/>
                </a:solidFill>
                <a:latin typeface="MiSans" pitchFamily="34" charset="-122"/>
                <a:ea typeface="MiSans" pitchFamily="34" charset="-122"/>
                <a:cs typeface="MiSans" pitchFamily="34" charset="-120"/>
              </a:rPr>
              <a:t>发展趋势</a:t>
            </a:r>
            <a:endParaRPr lang="en-US" sz="2400" b="1" dirty="0">
              <a:solidFill>
                <a:srgbClr val="4874CB"/>
              </a:solidFill>
              <a:latin typeface="MiSans" pitchFamily="34" charset="-122"/>
              <a:ea typeface="MiSans" pitchFamily="34" charset="-122"/>
              <a:cs typeface="MiSans" pitchFamily="34" charset="-120"/>
            </a:endParaRPr>
          </a:p>
        </p:txBody>
      </p:sp>
      <p:sp>
        <p:nvSpPr>
          <p:cNvPr id="14" name="Text 6"/>
          <p:cNvSpPr/>
          <p:nvPr/>
        </p:nvSpPr>
        <p:spPr>
          <a:xfrm>
            <a:off x="6957060" y="4321751"/>
            <a:ext cx="4603750" cy="922020"/>
          </a:xfrm>
          <a:prstGeom prst="rect">
            <a:avLst/>
          </a:prstGeom>
          <a:noFill/>
        </p:spPr>
        <p:txBody>
          <a:bodyPr wrap="square" lIns="91440" tIns="45720" rIns="91440" bIns="45720" rtlCol="0" anchor="ctr">
            <a:spAutoFit/>
          </a:bodyPr>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预计未来会有更多商业工具链加入 RISC-V 支持，提升 RISC-V 开发的工业级标准</a:t>
            </a:r>
            <a:r>
              <a:rPr lang="en-US" sz="1400" dirty="0">
                <a:solidFill>
                  <a:srgbClr val="262626"/>
                </a:solidFill>
                <a:latin typeface="MiSans" pitchFamily="34" charset="-122"/>
                <a:ea typeface="MiSans" pitchFamily="34" charset="-122"/>
                <a:cs typeface="MiSans" pitchFamily="34" charset="-120"/>
              </a:rPr>
              <a:t>。</a:t>
            </a:r>
            <a:endParaRPr lang="en-US" sz="1600" dirty="0"/>
          </a:p>
        </p:txBody>
      </p:sp>
      <p:pic>
        <p:nvPicPr>
          <p:cNvPr id="16" name="Image 7" descr="https://test-kimi-img.moonshot.cn/pub/slides/slides_tmpl/image/25-08-06-16:26:55-d29h3jsup1d2ae82klt0.png"/>
          <p:cNvPicPr>
            <a:picLocks noChangeAspect="1"/>
          </p:cNvPicPr>
          <p:nvPr/>
        </p:nvPicPr>
        <p:blipFill>
          <a:blip r:embed="rId5"/>
          <a:stretch>
            <a:fillRect/>
          </a:stretch>
        </p:blipFill>
        <p:spPr>
          <a:xfrm>
            <a:off x="737235" y="1715770"/>
            <a:ext cx="5480050" cy="1981200"/>
          </a:xfrm>
          <a:prstGeom prst="rect">
            <a:avLst/>
          </a:prstGeom>
        </p:spPr>
      </p:pic>
      <p:sp>
        <p:nvSpPr>
          <p:cNvPr id="17" name="Shape 7"/>
          <p:cNvSpPr/>
          <p:nvPr/>
        </p:nvSpPr>
        <p:spPr>
          <a:xfrm>
            <a:off x="596265" y="1146175"/>
            <a:ext cx="11012170" cy="0"/>
          </a:xfrm>
          <a:prstGeom prst="line">
            <a:avLst/>
          </a:prstGeom>
          <a:noFill/>
          <a:ln w="19050">
            <a:solidFill>
              <a:srgbClr val="1D50C4"/>
            </a:solidFill>
            <a:prstDash val="solid"/>
            <a:headEnd type="none"/>
            <a:tailEnd type="none"/>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custDataLst>
              <p:tags r:id="rId1"/>
            </p:custDataLst>
          </p:nvPr>
        </p:nvSpPr>
        <p:spPr>
          <a:xfrm>
            <a:off x="955675" y="2072005"/>
            <a:ext cx="5827395" cy="1122680"/>
          </a:xfrm>
          <a:prstGeom prst="rect">
            <a:avLst/>
          </a:prstGeom>
          <a:solidFill>
            <a:srgbClr val="000000">
              <a:alpha val="0"/>
            </a:srgbClr>
          </a:solidFill>
        </p:spPr>
      </p:sp>
      <p:sp>
        <p:nvSpPr>
          <p:cNvPr id="3" name="Text 1"/>
          <p:cNvSpPr/>
          <p:nvPr>
            <p:custDataLst>
              <p:tags r:id="rId2"/>
            </p:custDataLst>
          </p:nvPr>
        </p:nvSpPr>
        <p:spPr>
          <a:xfrm>
            <a:off x="955675" y="2072005"/>
            <a:ext cx="5827395" cy="112268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随着 RVA23 Profile 的推出，包括向量扩展、Hypervisor 支持等，RISC-V 的软件兼容性和生态统一性显著改善。</a:t>
            </a:r>
            <a:endParaRPr lang="en-US" dirty="0">
              <a:solidFill>
                <a:srgbClr val="000000"/>
              </a:solidFill>
              <a:latin typeface="MiSans" pitchFamily="34" charset="-122"/>
              <a:ea typeface="MiSans" pitchFamily="34" charset="-122"/>
              <a:cs typeface="MiSans" pitchFamily="34" charset="-120"/>
            </a:endParaRPr>
          </a:p>
        </p:txBody>
      </p:sp>
      <p:sp>
        <p:nvSpPr>
          <p:cNvPr id="4" name="Text 2"/>
          <p:cNvSpPr/>
          <p:nvPr>
            <p:custDataLst>
              <p:tags r:id="rId3"/>
            </p:custDataLst>
          </p:nvPr>
        </p:nvSpPr>
        <p:spPr>
          <a:xfrm>
            <a:off x="956310" y="1643102"/>
            <a:ext cx="5177790" cy="460375"/>
          </a:xfrm>
          <a:prstGeom prst="rect">
            <a:avLst/>
          </a:prstGeom>
          <a:noFill/>
        </p:spPr>
        <p:txBody>
          <a:bodyPr wrap="square" lIns="91440" tIns="45720" rIns="91440" bIns="45720" rtlCol="0" anchor="ctr">
            <a:spAutoFit/>
          </a:bodyPr>
          <a:lstStyle/>
          <a:p>
            <a:pPr marL="0" indent="0" algn="l">
              <a:lnSpc>
                <a:spcPct val="100000"/>
              </a:lnSpc>
              <a:buNone/>
            </a:pPr>
            <a:r>
              <a:rPr lang="en-US" sz="2400" dirty="0">
                <a:solidFill>
                  <a:srgbClr val="1D50C4"/>
                </a:solidFill>
                <a:latin typeface="MiSans" pitchFamily="34" charset="-122"/>
                <a:ea typeface="MiSans" pitchFamily="34" charset="-122"/>
                <a:cs typeface="MiSans" pitchFamily="34" charset="-120"/>
              </a:rPr>
              <a:t>RVA23 Profile 推出</a:t>
            </a:r>
            <a:endParaRPr lang="en-US" sz="2400" dirty="0">
              <a:solidFill>
                <a:srgbClr val="1D50C4"/>
              </a:solidFill>
              <a:latin typeface="MiSans" pitchFamily="34" charset="-122"/>
              <a:ea typeface="MiSans" pitchFamily="34" charset="-122"/>
              <a:cs typeface="MiSans" pitchFamily="34" charset="-120"/>
            </a:endParaRPr>
          </a:p>
        </p:txBody>
      </p:sp>
      <p:sp>
        <p:nvSpPr>
          <p:cNvPr id="5" name="Shape 3"/>
          <p:cNvSpPr/>
          <p:nvPr>
            <p:custDataLst>
              <p:tags r:id="rId4"/>
            </p:custDataLst>
          </p:nvPr>
        </p:nvSpPr>
        <p:spPr>
          <a:xfrm>
            <a:off x="955675" y="3642360"/>
            <a:ext cx="5857875" cy="1122680"/>
          </a:xfrm>
          <a:prstGeom prst="rect">
            <a:avLst/>
          </a:prstGeom>
          <a:solidFill>
            <a:srgbClr val="000000">
              <a:alpha val="0"/>
            </a:srgbClr>
          </a:solidFill>
        </p:spPr>
      </p:sp>
      <p:sp>
        <p:nvSpPr>
          <p:cNvPr id="6" name="Text 4"/>
          <p:cNvSpPr/>
          <p:nvPr>
            <p:custDataLst>
              <p:tags r:id="rId5"/>
            </p:custDataLst>
          </p:nvPr>
        </p:nvSpPr>
        <p:spPr>
          <a:xfrm>
            <a:off x="955675" y="3642360"/>
            <a:ext cx="5857875" cy="112268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大厂商如 NVIDIA、Qualcomm、Google 正加速投入 RISC-V 生态建设，推动工具优化和插件适配。</a:t>
            </a:r>
            <a:endParaRPr lang="en-US" dirty="0">
              <a:solidFill>
                <a:srgbClr val="000000"/>
              </a:solidFill>
              <a:latin typeface="MiSans" pitchFamily="34" charset="-122"/>
              <a:ea typeface="MiSans" pitchFamily="34" charset="-122"/>
              <a:cs typeface="MiSans" pitchFamily="34" charset="-120"/>
            </a:endParaRPr>
          </a:p>
        </p:txBody>
      </p:sp>
      <p:sp>
        <p:nvSpPr>
          <p:cNvPr id="7" name="Text 5"/>
          <p:cNvSpPr/>
          <p:nvPr>
            <p:custDataLst>
              <p:tags r:id="rId6"/>
            </p:custDataLst>
          </p:nvPr>
        </p:nvSpPr>
        <p:spPr>
          <a:xfrm>
            <a:off x="956310" y="3213457"/>
            <a:ext cx="5177790" cy="460375"/>
          </a:xfrm>
          <a:prstGeom prst="rect">
            <a:avLst/>
          </a:prstGeom>
          <a:noFill/>
        </p:spPr>
        <p:txBody>
          <a:bodyPr wrap="square" lIns="91440" tIns="45720" rIns="91440" bIns="45720" rtlCol="0" anchor="ctr">
            <a:spAutoFit/>
          </a:bodyPr>
          <a:lstStyle/>
          <a:p>
            <a:pPr marL="0" indent="0" algn="l">
              <a:lnSpc>
                <a:spcPct val="100000"/>
              </a:lnSpc>
              <a:buNone/>
            </a:pPr>
            <a:r>
              <a:rPr lang="en-US" sz="2400" dirty="0">
                <a:solidFill>
                  <a:srgbClr val="1D50C4"/>
                </a:solidFill>
                <a:latin typeface="MiSans" pitchFamily="34" charset="-122"/>
                <a:ea typeface="MiSans" pitchFamily="34" charset="-122"/>
                <a:cs typeface="MiSans" pitchFamily="34" charset="-120"/>
              </a:rPr>
              <a:t>厂商投入</a:t>
            </a:r>
            <a:endParaRPr lang="en-US" sz="2400" dirty="0">
              <a:solidFill>
                <a:srgbClr val="1D50C4"/>
              </a:solidFill>
              <a:latin typeface="MiSans" pitchFamily="34" charset="-122"/>
              <a:ea typeface="MiSans" pitchFamily="34" charset="-122"/>
              <a:cs typeface="MiSans" pitchFamily="34" charset="-120"/>
            </a:endParaRPr>
          </a:p>
        </p:txBody>
      </p:sp>
      <p:sp>
        <p:nvSpPr>
          <p:cNvPr id="8" name="Shape 6"/>
          <p:cNvSpPr/>
          <p:nvPr/>
        </p:nvSpPr>
        <p:spPr>
          <a:xfrm>
            <a:off x="955675" y="5212715"/>
            <a:ext cx="5825490" cy="1122680"/>
          </a:xfrm>
          <a:prstGeom prst="rect">
            <a:avLst/>
          </a:prstGeom>
          <a:solidFill>
            <a:srgbClr val="000000">
              <a:alpha val="0"/>
            </a:srgbClr>
          </a:solidFill>
        </p:spPr>
      </p:sp>
      <p:sp>
        <p:nvSpPr>
          <p:cNvPr id="9" name="Text 7"/>
          <p:cNvSpPr/>
          <p:nvPr/>
        </p:nvSpPr>
        <p:spPr>
          <a:xfrm>
            <a:off x="955675" y="5212715"/>
            <a:ext cx="5825490" cy="112268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RISC-V 软件生态的加速成熟将为工具链和 IDE 插件提供更标准的接口，推动生态发展。</a:t>
            </a:r>
            <a:endParaRPr lang="en-US" dirty="0">
              <a:solidFill>
                <a:srgbClr val="000000"/>
              </a:solidFill>
              <a:latin typeface="MiSans" pitchFamily="34" charset="-122"/>
              <a:ea typeface="MiSans" pitchFamily="34" charset="-122"/>
              <a:cs typeface="MiSans" pitchFamily="34" charset="-120"/>
            </a:endParaRPr>
          </a:p>
        </p:txBody>
      </p:sp>
      <p:sp>
        <p:nvSpPr>
          <p:cNvPr id="10" name="Text 8"/>
          <p:cNvSpPr/>
          <p:nvPr/>
        </p:nvSpPr>
        <p:spPr>
          <a:xfrm>
            <a:off x="956310" y="4783812"/>
            <a:ext cx="5177790" cy="460375"/>
          </a:xfrm>
          <a:prstGeom prst="rect">
            <a:avLst/>
          </a:prstGeom>
          <a:noFill/>
        </p:spPr>
        <p:txBody>
          <a:bodyPr wrap="square" lIns="91440" tIns="45720" rIns="91440" bIns="45720" rtlCol="0" anchor="ctr">
            <a:spAutoFit/>
          </a:bodyPr>
          <a:lstStyle/>
          <a:p>
            <a:pPr marL="0" indent="0" algn="l">
              <a:lnSpc>
                <a:spcPct val="100000"/>
              </a:lnSpc>
              <a:buNone/>
            </a:pPr>
            <a:r>
              <a:rPr lang="en-US" sz="2400" dirty="0">
                <a:solidFill>
                  <a:srgbClr val="1D50C4"/>
                </a:solidFill>
                <a:latin typeface="MiSans" pitchFamily="34" charset="-122"/>
                <a:ea typeface="MiSans" pitchFamily="34" charset="-122"/>
                <a:cs typeface="MiSans" pitchFamily="34" charset="-120"/>
              </a:rPr>
              <a:t>发展趋势</a:t>
            </a:r>
            <a:endParaRPr lang="en-US" sz="2400" dirty="0">
              <a:solidFill>
                <a:srgbClr val="1D50C4"/>
              </a:solidFill>
              <a:latin typeface="MiSans" pitchFamily="34" charset="-122"/>
              <a:ea typeface="MiSans" pitchFamily="34" charset="-122"/>
              <a:cs typeface="MiSans" pitchFamily="34" charset="-120"/>
            </a:endParaRPr>
          </a:p>
        </p:txBody>
      </p:sp>
      <p:sp>
        <p:nvSpPr>
          <p:cNvPr id="11" name="Text 9"/>
          <p:cNvSpPr/>
          <p:nvPr/>
        </p:nvSpPr>
        <p:spPr>
          <a:xfrm>
            <a:off x="391160" y="580390"/>
            <a:ext cx="11081385" cy="892810"/>
          </a:xfrm>
          <a:prstGeom prst="rect">
            <a:avLst/>
          </a:prstGeom>
          <a:noFill/>
        </p:spPr>
        <p:txBody>
          <a:bodyPr wrap="square" lIns="91440" tIns="45720" rIns="91440" bIns="45720" rtlCol="0" anchor="t"/>
          <a:lstStyle/>
          <a:p>
            <a:pPr marL="0" indent="0" algn="l">
              <a:lnSpc>
                <a:spcPct val="100000"/>
              </a:lnSpc>
              <a:buNone/>
            </a:pPr>
            <a:r>
              <a:rPr lang="en-US" sz="3400" dirty="0">
                <a:solidFill>
                  <a:srgbClr val="1D50C4"/>
                </a:solidFill>
                <a:latin typeface="MiSans" pitchFamily="34" charset="-122"/>
                <a:ea typeface="MiSans" pitchFamily="34" charset="-122"/>
                <a:cs typeface="MiSans" pitchFamily="34" charset="-120"/>
              </a:rPr>
              <a:t>软件生态现状</a:t>
            </a:r>
            <a:endParaRPr lang="en-US" sz="1600" dirty="0"/>
          </a:p>
        </p:txBody>
      </p:sp>
      <p:pic>
        <p:nvPicPr>
          <p:cNvPr id="12" name="Image 0" descr="https://test-kimi-img.moonshot.cn/pub/slides/slides_tmpl/image/25-08-06-16:26:55-d29h3jsup1d2ae82kljg.png"/>
          <p:cNvPicPr>
            <a:picLocks noChangeAspect="1"/>
          </p:cNvPicPr>
          <p:nvPr/>
        </p:nvPicPr>
        <p:blipFill>
          <a:blip r:embed="rId7"/>
          <a:stretch>
            <a:fillRect/>
          </a:stretch>
        </p:blipFill>
        <p:spPr>
          <a:xfrm>
            <a:off x="497205" y="1814195"/>
            <a:ext cx="347345" cy="3425825"/>
          </a:xfrm>
          <a:prstGeom prst="rect">
            <a:avLst/>
          </a:prstGeom>
        </p:spPr>
      </p:pic>
      <p:pic>
        <p:nvPicPr>
          <p:cNvPr id="13" name="Image 1" descr="https://test-kimi-img.moonshot.cn/pub/slides/slides_tmpl/image/25-08-06-16:26:55-d29h3jsup1d2ae82klk0.jpeg"/>
          <p:cNvPicPr>
            <a:picLocks noChangeAspect="1"/>
          </p:cNvPicPr>
          <p:nvPr/>
        </p:nvPicPr>
        <p:blipFill>
          <a:blip r:embed="rId8"/>
          <a:srcRect t="61" b="22"/>
          <a:stretch>
            <a:fillRect/>
          </a:stretch>
        </p:blipFill>
        <p:spPr>
          <a:xfrm>
            <a:off x="7244080" y="0"/>
            <a:ext cx="4947920" cy="6524625"/>
          </a:xfrm>
          <a:prstGeom prst="rect">
            <a:avLst/>
          </a:prstGeom>
        </p:spPr>
      </p:pic>
      <p:sp>
        <p:nvSpPr>
          <p:cNvPr id="14" name="Shape 10"/>
          <p:cNvSpPr/>
          <p:nvPr/>
        </p:nvSpPr>
        <p:spPr>
          <a:xfrm>
            <a:off x="7244080" y="6292215"/>
            <a:ext cx="4948555" cy="575310"/>
          </a:xfrm>
          <a:prstGeom prst="rect">
            <a:avLst/>
          </a:prstGeom>
          <a:solidFill>
            <a:srgbClr val="1D50C4"/>
          </a:solidFill>
        </p:spPr>
      </p:sp>
      <p:sp>
        <p:nvSpPr>
          <p:cNvPr id="15" name="Text 11"/>
          <p:cNvSpPr/>
          <p:nvPr/>
        </p:nvSpPr>
        <p:spPr>
          <a:xfrm>
            <a:off x="7244080" y="6292215"/>
            <a:ext cx="4948555" cy="575310"/>
          </a:xfrm>
          <a:prstGeom prst="rect">
            <a:avLst/>
          </a:prstGeom>
          <a:noFill/>
        </p:spPr>
        <p:txBody>
          <a:bodyPr wrap="square" lIns="45720" tIns="91440" rIns="91440" bIns="45720" rtlCol="0" anchor="ctr"/>
          <a:lstStyle/>
          <a:p>
            <a:pPr marL="0" indent="0">
              <a:lnSpc>
                <a:spcPct val="100000"/>
              </a:lnSpc>
              <a:buNone/>
            </a:pP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 0" descr="https://test-kimi-img.moonshot.cn/pub/slides/slides_tmpl/image/25-08-06-16:26:53-d29h3jcup1d2ae82kl00.png"/>
          <p:cNvPicPr>
            <a:picLocks noChangeAspect="1"/>
          </p:cNvPicPr>
          <p:nvPr/>
        </p:nvPicPr>
        <p:blipFill>
          <a:blip r:embed="rId1"/>
          <a:srcRect b="572"/>
          <a:stretch>
            <a:fillRect/>
          </a:stretch>
        </p:blipFill>
        <p:spPr>
          <a:xfrm rot="10800000">
            <a:off x="0" y="0"/>
            <a:ext cx="12192000" cy="653415"/>
          </a:xfrm>
          <a:prstGeom prst="rect">
            <a:avLst/>
          </a:prstGeom>
        </p:spPr>
      </p:pic>
      <p:sp>
        <p:nvSpPr>
          <p:cNvPr id="3" name="Shape 0"/>
          <p:cNvSpPr/>
          <p:nvPr>
            <p:custDataLst>
              <p:tags r:id="rId2"/>
            </p:custDataLst>
          </p:nvPr>
        </p:nvSpPr>
        <p:spPr>
          <a:xfrm>
            <a:off x="642620" y="3449320"/>
            <a:ext cx="3466465" cy="2067560"/>
          </a:xfrm>
          <a:prstGeom prst="rect">
            <a:avLst/>
          </a:prstGeom>
          <a:solidFill>
            <a:srgbClr val="000000">
              <a:alpha val="0"/>
            </a:srgbClr>
          </a:solidFill>
        </p:spPr>
      </p:sp>
      <p:sp>
        <p:nvSpPr>
          <p:cNvPr id="4" name="Text 1"/>
          <p:cNvSpPr/>
          <p:nvPr>
            <p:custDataLst>
              <p:tags r:id="rId3"/>
            </p:custDataLst>
          </p:nvPr>
        </p:nvSpPr>
        <p:spPr>
          <a:xfrm>
            <a:off x="642620" y="3449320"/>
            <a:ext cx="3466465" cy="206756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尽管尚无明确的“RISC-V Studio”成型产品，但社区讨论活跃，PlatformIO 等平台已提供 RISC-V 插件支持。</a:t>
            </a:r>
            <a:endParaRPr lang="en-US" dirty="0">
              <a:solidFill>
                <a:srgbClr val="000000"/>
              </a:solidFill>
              <a:latin typeface="MiSans" pitchFamily="34" charset="-122"/>
              <a:ea typeface="MiSans" pitchFamily="34" charset="-122"/>
              <a:cs typeface="MiSans" pitchFamily="34" charset="-120"/>
            </a:endParaRPr>
          </a:p>
        </p:txBody>
      </p:sp>
      <p:sp>
        <p:nvSpPr>
          <p:cNvPr id="5" name="Text 2"/>
          <p:cNvSpPr/>
          <p:nvPr>
            <p:custDataLst>
              <p:tags r:id="rId4"/>
            </p:custDataLst>
          </p:nvPr>
        </p:nvSpPr>
        <p:spPr>
          <a:xfrm>
            <a:off x="546100" y="2964537"/>
            <a:ext cx="3509010" cy="460375"/>
          </a:xfrm>
          <a:prstGeom prst="rect">
            <a:avLst/>
          </a:prstGeom>
          <a:noFill/>
        </p:spPr>
        <p:txBody>
          <a:bodyPr wrap="square" lIns="91440" tIns="45720" rIns="91440" bIns="45720" rtlCol="0" anchor="ctr">
            <a:spAutoFit/>
          </a:bodyPr>
          <a:lstStyle/>
          <a:p>
            <a:pPr marL="0" indent="0" algn="ctr">
              <a:lnSpc>
                <a:spcPct val="100000"/>
              </a:lnSpc>
              <a:buNone/>
            </a:pPr>
            <a:r>
              <a:rPr lang="en-US" sz="2400" dirty="0">
                <a:solidFill>
                  <a:srgbClr val="1D50C4"/>
                </a:solidFill>
                <a:latin typeface="MiSans" pitchFamily="34" charset="-122"/>
                <a:ea typeface="MiSans" pitchFamily="34" charset="-122"/>
                <a:cs typeface="MiSans" pitchFamily="34" charset="-120"/>
              </a:rPr>
              <a:t>开源项目支持</a:t>
            </a:r>
            <a:endParaRPr lang="en-US" sz="2400" dirty="0">
              <a:solidFill>
                <a:srgbClr val="1D50C4"/>
              </a:solidFill>
              <a:latin typeface="MiSans" pitchFamily="34" charset="-122"/>
              <a:ea typeface="MiSans" pitchFamily="34" charset="-122"/>
              <a:cs typeface="MiSans" pitchFamily="34" charset="-120"/>
            </a:endParaRPr>
          </a:p>
        </p:txBody>
      </p:sp>
      <p:sp>
        <p:nvSpPr>
          <p:cNvPr id="6" name="Shape 3"/>
          <p:cNvSpPr/>
          <p:nvPr>
            <p:custDataLst>
              <p:tags r:id="rId5"/>
            </p:custDataLst>
          </p:nvPr>
        </p:nvSpPr>
        <p:spPr>
          <a:xfrm>
            <a:off x="4418965" y="3449320"/>
            <a:ext cx="3466465" cy="2067560"/>
          </a:xfrm>
          <a:prstGeom prst="rect">
            <a:avLst/>
          </a:prstGeom>
          <a:solidFill>
            <a:srgbClr val="000000">
              <a:alpha val="0"/>
            </a:srgbClr>
          </a:solidFill>
        </p:spPr>
      </p:sp>
      <p:sp>
        <p:nvSpPr>
          <p:cNvPr id="7" name="Text 4"/>
          <p:cNvSpPr/>
          <p:nvPr>
            <p:custDataLst>
              <p:tags r:id="rId6"/>
            </p:custDataLst>
          </p:nvPr>
        </p:nvSpPr>
        <p:spPr>
          <a:xfrm>
            <a:off x="4418965" y="3449320"/>
            <a:ext cx="3466465" cy="206756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社区持续贡献，推动 RISC-V 开发工具的整合和优化，未来可能出现更多集成平台。</a:t>
            </a:r>
            <a:endParaRPr lang="en-US" dirty="0">
              <a:solidFill>
                <a:srgbClr val="000000"/>
              </a:solidFill>
              <a:latin typeface="MiSans" pitchFamily="34" charset="-122"/>
              <a:ea typeface="MiSans" pitchFamily="34" charset="-122"/>
              <a:cs typeface="MiSans" pitchFamily="34" charset="-120"/>
            </a:endParaRPr>
          </a:p>
        </p:txBody>
      </p:sp>
      <p:sp>
        <p:nvSpPr>
          <p:cNvPr id="8" name="Text 5"/>
          <p:cNvSpPr/>
          <p:nvPr>
            <p:custDataLst>
              <p:tags r:id="rId7"/>
            </p:custDataLst>
          </p:nvPr>
        </p:nvSpPr>
        <p:spPr>
          <a:xfrm>
            <a:off x="4322445" y="2964537"/>
            <a:ext cx="3509010" cy="460375"/>
          </a:xfrm>
          <a:prstGeom prst="rect">
            <a:avLst/>
          </a:prstGeom>
          <a:noFill/>
        </p:spPr>
        <p:txBody>
          <a:bodyPr wrap="square" lIns="91440" tIns="45720" rIns="91440" bIns="45720" rtlCol="0" anchor="ctr">
            <a:spAutoFit/>
          </a:bodyPr>
          <a:lstStyle/>
          <a:p>
            <a:pPr marL="0" indent="0" algn="ctr">
              <a:lnSpc>
                <a:spcPct val="100000"/>
              </a:lnSpc>
              <a:buNone/>
            </a:pPr>
            <a:r>
              <a:rPr lang="en-US" sz="2400" dirty="0">
                <a:solidFill>
                  <a:srgbClr val="1D50C4"/>
                </a:solidFill>
                <a:latin typeface="MiSans" pitchFamily="34" charset="-122"/>
                <a:ea typeface="MiSans" pitchFamily="34" charset="-122"/>
                <a:cs typeface="MiSans" pitchFamily="34" charset="-120"/>
              </a:rPr>
              <a:t>社区贡献</a:t>
            </a:r>
            <a:endParaRPr lang="en-US" sz="2400" dirty="0">
              <a:solidFill>
                <a:srgbClr val="1D50C4"/>
              </a:solidFill>
              <a:latin typeface="MiSans" pitchFamily="34" charset="-122"/>
              <a:ea typeface="MiSans" pitchFamily="34" charset="-122"/>
              <a:cs typeface="MiSans" pitchFamily="34" charset="-120"/>
            </a:endParaRPr>
          </a:p>
        </p:txBody>
      </p:sp>
      <p:sp>
        <p:nvSpPr>
          <p:cNvPr id="9" name="Shape 6"/>
          <p:cNvSpPr/>
          <p:nvPr>
            <p:custDataLst>
              <p:tags r:id="rId8"/>
            </p:custDataLst>
          </p:nvPr>
        </p:nvSpPr>
        <p:spPr>
          <a:xfrm>
            <a:off x="8195945" y="3449320"/>
            <a:ext cx="3466465" cy="2067560"/>
          </a:xfrm>
          <a:prstGeom prst="rect">
            <a:avLst/>
          </a:prstGeom>
          <a:solidFill>
            <a:srgbClr val="000000">
              <a:alpha val="0"/>
            </a:srgbClr>
          </a:solidFill>
        </p:spPr>
      </p:sp>
      <p:sp>
        <p:nvSpPr>
          <p:cNvPr id="10" name="Text 7"/>
          <p:cNvSpPr/>
          <p:nvPr>
            <p:custDataLst>
              <p:tags r:id="rId9"/>
            </p:custDataLst>
          </p:nvPr>
        </p:nvSpPr>
        <p:spPr>
          <a:xfrm>
            <a:off x="8195945" y="3449320"/>
            <a:ext cx="3466465" cy="206756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预计未来会出现更多专注于 RISC-V 开发流程整合的集成平台，类似 Arduino Studio，推动生态发展。</a:t>
            </a:r>
            <a:endParaRPr lang="en-US" dirty="0">
              <a:solidFill>
                <a:srgbClr val="000000"/>
              </a:solidFill>
              <a:latin typeface="MiSans" pitchFamily="34" charset="-122"/>
              <a:ea typeface="MiSans" pitchFamily="34" charset="-122"/>
              <a:cs typeface="MiSans" pitchFamily="34" charset="-120"/>
            </a:endParaRPr>
          </a:p>
        </p:txBody>
      </p:sp>
      <p:sp>
        <p:nvSpPr>
          <p:cNvPr id="11" name="Text 8"/>
          <p:cNvSpPr/>
          <p:nvPr>
            <p:custDataLst>
              <p:tags r:id="rId10"/>
            </p:custDataLst>
          </p:nvPr>
        </p:nvSpPr>
        <p:spPr>
          <a:xfrm>
            <a:off x="8099425" y="2964537"/>
            <a:ext cx="3509010" cy="460375"/>
          </a:xfrm>
          <a:prstGeom prst="rect">
            <a:avLst/>
          </a:prstGeom>
          <a:noFill/>
        </p:spPr>
        <p:txBody>
          <a:bodyPr wrap="square" lIns="91440" tIns="45720" rIns="91440" bIns="45720" rtlCol="0" anchor="ctr">
            <a:spAutoFit/>
          </a:bodyPr>
          <a:lstStyle/>
          <a:p>
            <a:pPr marL="0" indent="0" algn="ctr">
              <a:lnSpc>
                <a:spcPct val="100000"/>
              </a:lnSpc>
              <a:buNone/>
            </a:pPr>
            <a:r>
              <a:rPr lang="en-US" sz="2400" dirty="0">
                <a:solidFill>
                  <a:srgbClr val="1D50C4"/>
                </a:solidFill>
                <a:latin typeface="MiSans" pitchFamily="34" charset="-122"/>
                <a:ea typeface="MiSans" pitchFamily="34" charset="-122"/>
                <a:cs typeface="MiSans" pitchFamily="34" charset="-120"/>
              </a:rPr>
              <a:t>发展趋势</a:t>
            </a:r>
            <a:endParaRPr lang="en-US" sz="2400" dirty="0">
              <a:solidFill>
                <a:srgbClr val="1D50C4"/>
              </a:solidFill>
              <a:latin typeface="MiSans" pitchFamily="34" charset="-122"/>
              <a:ea typeface="MiSans" pitchFamily="34" charset="-122"/>
              <a:cs typeface="MiSans" pitchFamily="34" charset="-120"/>
            </a:endParaRPr>
          </a:p>
        </p:txBody>
      </p:sp>
      <p:sp>
        <p:nvSpPr>
          <p:cNvPr id="12" name="Text 9"/>
          <p:cNvSpPr/>
          <p:nvPr/>
        </p:nvSpPr>
        <p:spPr>
          <a:xfrm>
            <a:off x="684530" y="916940"/>
            <a:ext cx="11116310" cy="545505"/>
          </a:xfrm>
          <a:prstGeom prst="rect">
            <a:avLst/>
          </a:prstGeom>
          <a:noFill/>
        </p:spPr>
        <p:txBody>
          <a:bodyPr wrap="square" lIns="91440" tIns="45720" rIns="91440" bIns="45720" rtlCol="0" anchor="t">
            <a:spAutoFit/>
          </a:bodyPr>
          <a:lstStyle/>
          <a:p>
            <a:pPr marL="0" indent="0" algn="l">
              <a:lnSpc>
                <a:spcPct val="100000"/>
              </a:lnSpc>
              <a:buNone/>
            </a:pPr>
            <a:r>
              <a:rPr lang="en-US" sz="3500" dirty="0">
                <a:solidFill>
                  <a:srgbClr val="3365D6"/>
                </a:solidFill>
                <a:latin typeface="MiSans" pitchFamily="34" charset="-122"/>
                <a:ea typeface="MiSans" pitchFamily="34" charset="-122"/>
                <a:cs typeface="MiSans" pitchFamily="34" charset="-120"/>
              </a:rPr>
              <a:t>社区活跃现状</a:t>
            </a:r>
            <a:endParaRPr lang="en-US" sz="1600" dirty="0"/>
          </a:p>
        </p:txBody>
      </p:sp>
      <p:pic>
        <p:nvPicPr>
          <p:cNvPr id="13" name="Image 1" descr="https://test-kimi-img.moonshot.cn/pub/slides/slides_tmpl/image/25-08-06-16:26:55-d29h3jsup1d2ae82kllg.png"/>
          <p:cNvPicPr>
            <a:picLocks noChangeAspect="1"/>
          </p:cNvPicPr>
          <p:nvPr/>
        </p:nvPicPr>
        <p:blipFill>
          <a:blip r:embed="rId11"/>
          <a:stretch>
            <a:fillRect/>
          </a:stretch>
        </p:blipFill>
        <p:spPr>
          <a:xfrm>
            <a:off x="11222355" y="239395"/>
            <a:ext cx="421640" cy="204470"/>
          </a:xfrm>
          <a:prstGeom prst="rect">
            <a:avLst/>
          </a:prstGeom>
        </p:spPr>
      </p:pic>
      <p:pic>
        <p:nvPicPr>
          <p:cNvPr id="14" name="Image 2" descr="https://test-kimi-img.moonshot.cn/pub/slides/slides_tmpl/image/25-08-06-16:26:53-d29h3jcup1d2ae82kl00.png"/>
          <p:cNvPicPr>
            <a:picLocks noChangeAspect="1"/>
          </p:cNvPicPr>
          <p:nvPr/>
        </p:nvPicPr>
        <p:blipFill>
          <a:blip r:embed="rId1"/>
          <a:srcRect b="572"/>
          <a:stretch>
            <a:fillRect/>
          </a:stretch>
        </p:blipFill>
        <p:spPr>
          <a:xfrm>
            <a:off x="0" y="6204585"/>
            <a:ext cx="12192000" cy="653415"/>
          </a:xfrm>
          <a:prstGeom prst="rect">
            <a:avLst/>
          </a:prstGeom>
        </p:spPr>
      </p:pic>
      <p:pic>
        <p:nvPicPr>
          <p:cNvPr id="15" name="Image 3" descr="https://test-kimi-img.moonshot.cn/pub/slides/slides_tmpl/image/25-08-06-16:26:55-d29h3jsup1d2ae82klkg.png"/>
          <p:cNvPicPr>
            <a:picLocks noChangeAspect="1"/>
          </p:cNvPicPr>
          <p:nvPr>
            <p:custDataLst>
              <p:tags r:id="rId12"/>
            </p:custDataLst>
          </p:nvPr>
        </p:nvPicPr>
        <p:blipFill>
          <a:blip r:embed="rId13"/>
          <a:stretch>
            <a:fillRect/>
          </a:stretch>
        </p:blipFill>
        <p:spPr>
          <a:xfrm>
            <a:off x="1843405" y="1972310"/>
            <a:ext cx="914400" cy="914400"/>
          </a:xfrm>
          <a:prstGeom prst="rect">
            <a:avLst/>
          </a:prstGeom>
        </p:spPr>
      </p:pic>
      <p:pic>
        <p:nvPicPr>
          <p:cNvPr id="16" name="Image 4" descr="https://test-kimi-img.moonshot.cn/pub/slides/slides_tmpl/image/25-08-06-16:26:55-d29h3jsup1d2ae82klm0.png"/>
          <p:cNvPicPr>
            <a:picLocks noChangeAspect="1"/>
          </p:cNvPicPr>
          <p:nvPr>
            <p:custDataLst>
              <p:tags r:id="rId14"/>
            </p:custDataLst>
          </p:nvPr>
        </p:nvPicPr>
        <p:blipFill>
          <a:blip r:embed="rId15"/>
          <a:stretch>
            <a:fillRect/>
          </a:stretch>
        </p:blipFill>
        <p:spPr>
          <a:xfrm>
            <a:off x="5695315" y="1972310"/>
            <a:ext cx="914400" cy="914400"/>
          </a:xfrm>
          <a:prstGeom prst="rect">
            <a:avLst/>
          </a:prstGeom>
        </p:spPr>
      </p:pic>
      <p:pic>
        <p:nvPicPr>
          <p:cNvPr id="17" name="Image 5" descr="https://test-kimi-img.moonshot.cn/pub/slides/slides_tmpl/image/25-08-06-16:26:55-d29h3jsup1d2ae82klmg.png"/>
          <p:cNvPicPr>
            <a:picLocks noChangeAspect="1"/>
          </p:cNvPicPr>
          <p:nvPr>
            <p:custDataLst>
              <p:tags r:id="rId16"/>
            </p:custDataLst>
          </p:nvPr>
        </p:nvPicPr>
        <p:blipFill>
          <a:blip r:embed="rId17"/>
          <a:stretch>
            <a:fillRect/>
          </a:stretch>
        </p:blipFill>
        <p:spPr>
          <a:xfrm>
            <a:off x="9472295" y="1972310"/>
            <a:ext cx="914400" cy="914400"/>
          </a:xfrm>
          <a:prstGeom prst="rect">
            <a:avLst/>
          </a:prstGeom>
        </p:spPr>
      </p:pic>
      <p:pic>
        <p:nvPicPr>
          <p:cNvPr id="18" name="Image 6" descr="https://test-kimi-img.moonshot.cn/pub/slides/slides_tmpl/image/25-08-06-16:26:54-d29h3jkup1d2ae82kl6g.png"/>
          <p:cNvPicPr>
            <a:picLocks noChangeAspect="1"/>
          </p:cNvPicPr>
          <p:nvPr/>
        </p:nvPicPr>
        <p:blipFill>
          <a:blip r:embed="rId18"/>
          <a:stretch>
            <a:fillRect/>
          </a:stretch>
        </p:blipFill>
        <p:spPr>
          <a:xfrm>
            <a:off x="10999470" y="993775"/>
            <a:ext cx="762000" cy="298450"/>
          </a:xfrm>
          <a:prstGeom prst="rect">
            <a:avLst/>
          </a:prstGeom>
        </p:spPr>
      </p:pic>
      <p:sp>
        <p:nvSpPr>
          <p:cNvPr id="19" name="Shape 10"/>
          <p:cNvSpPr/>
          <p:nvPr/>
        </p:nvSpPr>
        <p:spPr>
          <a:xfrm>
            <a:off x="596265" y="5928360"/>
            <a:ext cx="11012170" cy="0"/>
          </a:xfrm>
          <a:prstGeom prst="line">
            <a:avLst/>
          </a:prstGeom>
          <a:noFill/>
          <a:ln w="19050">
            <a:solidFill>
              <a:srgbClr val="1D50C4"/>
            </a:solidFill>
            <a:prstDash val="solid"/>
            <a:headEnd type="none"/>
            <a:tailEnd type="none"/>
          </a:ln>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2F2">
            <a:alpha val="47843"/>
          </a:srgbClr>
        </a:solidFill>
        <a:effectLst/>
      </p:bgPr>
    </p:bg>
    <p:spTree>
      <p:nvGrpSpPr>
        <p:cNvPr id="1" name=""/>
        <p:cNvGrpSpPr/>
        <p:nvPr/>
      </p:nvGrpSpPr>
      <p:grpSpPr>
        <a:xfrm>
          <a:off x="0" y="0"/>
          <a:ext cx="0" cy="0"/>
          <a:chOff x="0" y="0"/>
          <a:chExt cx="0" cy="0"/>
        </a:xfrm>
      </p:grpSpPr>
      <p:pic>
        <p:nvPicPr>
          <p:cNvPr id="2" name="Image 0" descr="https://test-kimi-img.moonshot.cn/pub/slides/slides_tmpl/image/25-08-06-16:26:54-d29h3jkup1d2ae82kl3g.png"/>
          <p:cNvPicPr>
            <a:picLocks noChangeAspect="1"/>
          </p:cNvPicPr>
          <p:nvPr/>
        </p:nvPicPr>
        <p:blipFill>
          <a:blip r:embed="rId1">
            <a:alphaModFix amt="10000"/>
          </a:blip>
          <a:stretch>
            <a:fillRect/>
          </a:stretch>
        </p:blipFill>
        <p:spPr>
          <a:xfrm>
            <a:off x="8757920" y="-466725"/>
            <a:ext cx="1699260" cy="1699260"/>
          </a:xfrm>
          <a:prstGeom prst="rect">
            <a:avLst/>
          </a:prstGeom>
        </p:spPr>
      </p:pic>
      <p:pic>
        <p:nvPicPr>
          <p:cNvPr id="3" name="Image 1" descr="https://test-kimi-img.moonshot.cn/pub/slides/slides_tmpl/image/25-08-06-16:26:54-d29h3jkup1d2ae82kl2g.png"/>
          <p:cNvPicPr>
            <a:picLocks noChangeAspect="1"/>
          </p:cNvPicPr>
          <p:nvPr/>
        </p:nvPicPr>
        <p:blipFill>
          <a:blip r:embed="rId2">
            <a:alphaModFix amt="20000"/>
          </a:blip>
          <a:stretch>
            <a:fillRect/>
          </a:stretch>
        </p:blipFill>
        <p:spPr>
          <a:xfrm rot="2160000">
            <a:off x="8716645" y="3039110"/>
            <a:ext cx="3221355" cy="6858000"/>
          </a:xfrm>
          <a:prstGeom prst="rect">
            <a:avLst/>
          </a:prstGeom>
        </p:spPr>
      </p:pic>
      <p:pic>
        <p:nvPicPr>
          <p:cNvPr id="4" name="Image 2" descr="https://test-kimi-img.moonshot.cn/pub/slides/slides_tmpl/image/25-08-06-16:26:54-d29h3jkup1d2ae82kl40.png"/>
          <p:cNvPicPr>
            <a:picLocks noChangeAspect="1"/>
          </p:cNvPicPr>
          <p:nvPr/>
        </p:nvPicPr>
        <p:blipFill>
          <a:blip r:embed="rId3"/>
          <a:stretch>
            <a:fillRect/>
          </a:stretch>
        </p:blipFill>
        <p:spPr>
          <a:xfrm>
            <a:off x="4679315" y="1313180"/>
            <a:ext cx="7101840" cy="4570730"/>
          </a:xfrm>
          <a:prstGeom prst="rect">
            <a:avLst/>
          </a:prstGeom>
        </p:spPr>
      </p:pic>
      <p:pic>
        <p:nvPicPr>
          <p:cNvPr id="5" name="Image 3" descr="https://test-kimi-img.moonshot.cn/pub/slides/slides_tmpl/image/25-08-06-16:26:54-d29h3jkup1d2ae82kl2g.png"/>
          <p:cNvPicPr>
            <a:picLocks noChangeAspect="1"/>
          </p:cNvPicPr>
          <p:nvPr/>
        </p:nvPicPr>
        <p:blipFill>
          <a:blip r:embed="rId2">
            <a:alphaModFix amt="60000"/>
          </a:blip>
          <a:stretch>
            <a:fillRect/>
          </a:stretch>
        </p:blipFill>
        <p:spPr>
          <a:xfrm rot="2160000">
            <a:off x="-1583055" y="-1156970"/>
            <a:ext cx="3221355" cy="6858000"/>
          </a:xfrm>
          <a:prstGeom prst="rect">
            <a:avLst/>
          </a:prstGeom>
        </p:spPr>
      </p:pic>
      <p:sp>
        <p:nvSpPr>
          <p:cNvPr id="7" name="Text 1"/>
          <p:cNvSpPr/>
          <p:nvPr/>
        </p:nvSpPr>
        <p:spPr>
          <a:xfrm>
            <a:off x="4864100" y="3797935"/>
            <a:ext cx="6675755" cy="2194560"/>
          </a:xfrm>
          <a:prstGeom prst="rect">
            <a:avLst/>
          </a:prstGeom>
          <a:noFill/>
        </p:spPr>
        <p:txBody>
          <a:bodyPr wrap="square" lIns="91440" tIns="45720" rIns="91440" bIns="45720" rtlCol="0" anchor="t"/>
          <a:lstStyle/>
          <a:p>
            <a:pPr marL="0" indent="0" algn="just">
              <a:lnSpc>
                <a:spcPct val="150000"/>
              </a:lnSpc>
              <a:buNone/>
            </a:pPr>
            <a:r>
              <a:rPr lang="en-US" sz="1800" dirty="0">
                <a:solidFill>
                  <a:srgbClr val="000000"/>
                </a:solidFill>
                <a:latin typeface="MiSans" pitchFamily="34" charset="-122"/>
                <a:ea typeface="MiSans" pitchFamily="34" charset="-122"/>
                <a:cs typeface="MiSans" pitchFamily="34" charset="-120"/>
              </a:rPr>
              <a:t>VS Code 上的 RISC-V 插件生态虽然发展迅速，但仍处于早期阶段，存在集成度低、功能碎片化等问题，需要社区和商业厂商共同努力推动发展。</a:t>
            </a:r>
            <a:endParaRPr lang="en-US" sz="1600" dirty="0"/>
          </a:p>
        </p:txBody>
      </p:sp>
      <p:sp>
        <p:nvSpPr>
          <p:cNvPr id="8" name="Text 2"/>
          <p:cNvSpPr/>
          <p:nvPr/>
        </p:nvSpPr>
        <p:spPr>
          <a:xfrm>
            <a:off x="4864100" y="1531620"/>
            <a:ext cx="5421630" cy="1367790"/>
          </a:xfrm>
          <a:prstGeom prst="rect">
            <a:avLst/>
          </a:prstGeom>
          <a:noFill/>
        </p:spPr>
        <p:txBody>
          <a:bodyPr wrap="square" lIns="91440" tIns="45720" rIns="91440" bIns="45720" rtlCol="0" anchor="ctr"/>
          <a:lstStyle/>
          <a:p>
            <a:pPr marL="0" indent="0" algn="l">
              <a:lnSpc>
                <a:spcPct val="100000"/>
              </a:lnSpc>
              <a:buNone/>
            </a:pPr>
            <a:r>
              <a:rPr lang="en-US" sz="4000" b="1" dirty="0">
                <a:solidFill>
                  <a:srgbClr val="3365D6"/>
                </a:solidFill>
                <a:latin typeface="MiSans" pitchFamily="34" charset="-122"/>
                <a:ea typeface="MiSans" pitchFamily="34" charset="-122"/>
                <a:cs typeface="MiSans" pitchFamily="34" charset="-120"/>
              </a:rPr>
              <a:t>核心观点总结</a:t>
            </a:r>
            <a:endParaRPr lang="en-US" sz="1600" dirty="0"/>
          </a:p>
        </p:txBody>
      </p:sp>
      <p:pic>
        <p:nvPicPr>
          <p:cNvPr id="9" name="Image 4" descr="https://test-kimi-img.moonshot.cn/pub/slides/slides_tmpl/image/25-08-06-16:26:53-d29h3jcup1d2ae82kkt0.png"/>
          <p:cNvPicPr>
            <a:picLocks noChangeAspect="1"/>
          </p:cNvPicPr>
          <p:nvPr/>
        </p:nvPicPr>
        <p:blipFill>
          <a:blip r:embed="rId4"/>
          <a:stretch>
            <a:fillRect/>
          </a:stretch>
        </p:blipFill>
        <p:spPr>
          <a:xfrm>
            <a:off x="11016615" y="459105"/>
            <a:ext cx="628015" cy="182880"/>
          </a:xfrm>
          <a:prstGeom prst="rect">
            <a:avLst/>
          </a:prstGeom>
        </p:spPr>
      </p:pic>
      <p:pic>
        <p:nvPicPr>
          <p:cNvPr id="10" name="Image 5" descr="https://test-kimi-img.moonshot.cn/pub/slides/slides_tmpl/image/25-08-06-16:26:54-d29h3jkup1d2ae82klag.png"/>
          <p:cNvPicPr>
            <a:picLocks noChangeAspect="1"/>
          </p:cNvPicPr>
          <p:nvPr/>
        </p:nvPicPr>
        <p:blipFill>
          <a:blip r:embed="rId5"/>
          <a:stretch>
            <a:fillRect/>
          </a:stretch>
        </p:blipFill>
        <p:spPr>
          <a:xfrm>
            <a:off x="601345" y="641985"/>
            <a:ext cx="4077970" cy="5913120"/>
          </a:xfrm>
          <a:prstGeom prst="rect">
            <a:avLst/>
          </a:prstGeom>
        </p:spPr>
      </p:pic>
      <p:pic>
        <p:nvPicPr>
          <p:cNvPr id="11" name="Image 6" descr="https://test-kimi-img.moonshot.cn/pub/slides/slides_tmpl/image/25-08-06-16:26:53-d29h3jcup1d2ae82kkug.png"/>
          <p:cNvPicPr>
            <a:picLocks noChangeAspect="1"/>
          </p:cNvPicPr>
          <p:nvPr/>
        </p:nvPicPr>
        <p:blipFill>
          <a:blip r:embed="rId6"/>
          <a:stretch>
            <a:fillRect/>
          </a:stretch>
        </p:blipFill>
        <p:spPr>
          <a:xfrm rot="10800000">
            <a:off x="4679315" y="5883910"/>
            <a:ext cx="579120" cy="658495"/>
          </a:xfrm>
          <a:prstGeom prst="rect">
            <a:avLst/>
          </a:prstGeom>
        </p:spPr>
      </p:pic>
      <p:pic>
        <p:nvPicPr>
          <p:cNvPr id="12" name="Image 7" descr="https://test-kimi-img.moonshot.cn/pub/slides/slides_tmpl/image/25-08-06-16:26:53-d29h3jcup1d2ae82kkug.png"/>
          <p:cNvPicPr>
            <a:picLocks noChangeAspect="1"/>
          </p:cNvPicPr>
          <p:nvPr/>
        </p:nvPicPr>
        <p:blipFill>
          <a:blip r:embed="rId6"/>
          <a:stretch>
            <a:fillRect/>
          </a:stretch>
        </p:blipFill>
        <p:spPr>
          <a:xfrm rot="16200000">
            <a:off x="4679315" y="625475"/>
            <a:ext cx="579120" cy="6584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7940" y="5430520"/>
            <a:ext cx="12247880" cy="1427480"/>
          </a:xfrm>
          <a:prstGeom prst="rect">
            <a:avLst/>
          </a:prstGeom>
          <a:solidFill>
            <a:srgbClr val="FAFAFA">
              <a:alpha val="12941"/>
            </a:srgbClr>
          </a:solidFill>
        </p:spPr>
      </p:sp>
      <p:sp>
        <p:nvSpPr>
          <p:cNvPr id="3" name="Text 1"/>
          <p:cNvSpPr/>
          <p:nvPr/>
        </p:nvSpPr>
        <p:spPr>
          <a:xfrm>
            <a:off x="-27940" y="5430520"/>
            <a:ext cx="12247880" cy="142748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4" name="Shape 2"/>
          <p:cNvSpPr/>
          <p:nvPr/>
        </p:nvSpPr>
        <p:spPr>
          <a:xfrm>
            <a:off x="2668905" y="1691640"/>
            <a:ext cx="6854190" cy="1567180"/>
          </a:xfrm>
          <a:prstGeom prst="rect">
            <a:avLst/>
          </a:prstGeom>
          <a:solidFill>
            <a:srgbClr val="000000">
              <a:alpha val="0"/>
            </a:srgbClr>
          </a:solidFill>
        </p:spPr>
      </p:sp>
      <p:sp>
        <p:nvSpPr>
          <p:cNvPr id="5" name="Text 3"/>
          <p:cNvSpPr/>
          <p:nvPr/>
        </p:nvSpPr>
        <p:spPr>
          <a:xfrm>
            <a:off x="2668905" y="1691640"/>
            <a:ext cx="6854190" cy="1567180"/>
          </a:xfrm>
          <a:prstGeom prst="rect">
            <a:avLst/>
          </a:prstGeom>
          <a:noFill/>
        </p:spPr>
        <p:txBody>
          <a:bodyPr wrap="square" lIns="45720" tIns="91440" rIns="91440" bIns="45720" rtlCol="0" anchor="ctr"/>
          <a:lstStyle/>
          <a:p>
            <a:pPr marL="0" indent="0" algn="ctr">
              <a:lnSpc>
                <a:spcPct val="100000"/>
              </a:lnSpc>
              <a:buNone/>
            </a:pPr>
            <a:r>
              <a:rPr lang="en-US" sz="9600" b="1" dirty="0">
                <a:solidFill>
                  <a:srgbClr val="DAE3F5"/>
                </a:solidFill>
                <a:latin typeface="MiSans" pitchFamily="34" charset="-122"/>
                <a:ea typeface="MiSans" pitchFamily="34" charset="-122"/>
                <a:cs typeface="MiSans" pitchFamily="34" charset="-120"/>
              </a:rPr>
              <a:t>02</a:t>
            </a:r>
            <a:endParaRPr lang="en-US" sz="1600" dirty="0"/>
          </a:p>
        </p:txBody>
      </p:sp>
      <p:sp>
        <p:nvSpPr>
          <p:cNvPr id="6" name="Shape 4"/>
          <p:cNvSpPr/>
          <p:nvPr/>
        </p:nvSpPr>
        <p:spPr>
          <a:xfrm>
            <a:off x="749300" y="3372485"/>
            <a:ext cx="10840720" cy="1200150"/>
          </a:xfrm>
          <a:prstGeom prst="rect">
            <a:avLst/>
          </a:prstGeom>
          <a:solidFill>
            <a:srgbClr val="000000">
              <a:alpha val="0"/>
            </a:srgbClr>
          </a:solidFill>
        </p:spPr>
      </p:sp>
      <p:sp>
        <p:nvSpPr>
          <p:cNvPr id="7" name="Text 5"/>
          <p:cNvSpPr/>
          <p:nvPr/>
        </p:nvSpPr>
        <p:spPr>
          <a:xfrm>
            <a:off x="749300" y="3372485"/>
            <a:ext cx="10840720" cy="1200150"/>
          </a:xfrm>
          <a:prstGeom prst="rect">
            <a:avLst/>
          </a:prstGeom>
          <a:noFill/>
        </p:spPr>
        <p:txBody>
          <a:bodyPr wrap="square" lIns="0" tIns="0" rIns="0" bIns="0" rtlCol="0" anchor="ctr"/>
          <a:lstStyle/>
          <a:p>
            <a:pPr marL="0" indent="0" algn="ctr">
              <a:lnSpc>
                <a:spcPct val="100000"/>
              </a:lnSpc>
              <a:buNone/>
            </a:pPr>
            <a:r>
              <a:rPr lang="en-US" sz="5400" dirty="0">
                <a:solidFill>
                  <a:srgbClr val="FFFFFF"/>
                </a:solidFill>
                <a:latin typeface="MiSans" pitchFamily="34" charset="-122"/>
                <a:ea typeface="MiSans" pitchFamily="34" charset="-122"/>
                <a:cs typeface="MiSans" pitchFamily="34" charset="-120"/>
              </a:rPr>
              <a:t>AI辅助编程</a:t>
            </a:r>
            <a:r>
              <a:rPr lang="zh-CN" altLang="en-US" sz="5400" dirty="0">
                <a:solidFill>
                  <a:srgbClr val="FFFFFF"/>
                </a:solidFill>
                <a:latin typeface="MiSans" pitchFamily="34" charset="-122"/>
                <a:ea typeface="MiSans" pitchFamily="34" charset="-122"/>
                <a:cs typeface="MiSans" pitchFamily="34" charset="-120"/>
              </a:rPr>
              <a:t>的</a:t>
            </a:r>
            <a:r>
              <a:rPr lang="en-US" sz="5400" dirty="0">
                <a:solidFill>
                  <a:srgbClr val="FFFFFF"/>
                </a:solidFill>
                <a:latin typeface="MiSans" pitchFamily="34" charset="-122"/>
                <a:ea typeface="MiSans" pitchFamily="34" charset="-122"/>
                <a:cs typeface="MiSans" pitchFamily="34" charset="-120"/>
              </a:rPr>
              <a:t>能力边界</a:t>
            </a:r>
            <a:endParaRPr lang="zh-CN" altLang="en-US" sz="1600" dirty="0"/>
          </a:p>
        </p:txBody>
      </p:sp>
      <p:pic>
        <p:nvPicPr>
          <p:cNvPr id="8" name="Image 0" descr="https://test-kimi-img.moonshot.cn/pub/slides/slides_tmpl/image/25-08-06-16:26:53-d29h3jcup1d2ae82kkr0.png"/>
          <p:cNvPicPr>
            <a:picLocks noChangeAspect="1"/>
          </p:cNvPicPr>
          <p:nvPr/>
        </p:nvPicPr>
        <p:blipFill>
          <a:blip r:embed="rId2"/>
          <a:stretch>
            <a:fillRect/>
          </a:stretch>
        </p:blipFill>
        <p:spPr>
          <a:xfrm>
            <a:off x="6659245" y="1575435"/>
            <a:ext cx="579120" cy="658495"/>
          </a:xfrm>
          <a:prstGeom prst="rect">
            <a:avLst/>
          </a:prstGeom>
        </p:spPr>
      </p:pic>
      <p:pic>
        <p:nvPicPr>
          <p:cNvPr id="9" name="Image 1" descr="https://test-kimi-img.moonshot.cn/pub/slides/slides_tmpl/image/25-08-06-16:26:53-d29h3jcup1d2ae82kkr0.png"/>
          <p:cNvPicPr>
            <a:picLocks noChangeAspect="1"/>
          </p:cNvPicPr>
          <p:nvPr/>
        </p:nvPicPr>
        <p:blipFill>
          <a:blip r:embed="rId2"/>
          <a:stretch>
            <a:fillRect/>
          </a:stretch>
        </p:blipFill>
        <p:spPr>
          <a:xfrm rot="10800000">
            <a:off x="4846955" y="2600325"/>
            <a:ext cx="579120" cy="6584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1150600" y="-416560"/>
            <a:ext cx="1390650" cy="1390650"/>
          </a:xfrm>
          <a:prstGeom prst="ellipse">
            <a:avLst/>
          </a:prstGeom>
          <a:solidFill>
            <a:srgbClr val="3365D6"/>
          </a:solidFill>
        </p:spPr>
      </p:sp>
      <p:sp>
        <p:nvSpPr>
          <p:cNvPr id="3" name="Text 1"/>
          <p:cNvSpPr/>
          <p:nvPr/>
        </p:nvSpPr>
        <p:spPr>
          <a:xfrm>
            <a:off x="11150600" y="-416560"/>
            <a:ext cx="1390650" cy="139065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5" name="Shape 2"/>
          <p:cNvSpPr/>
          <p:nvPr/>
        </p:nvSpPr>
        <p:spPr>
          <a:xfrm>
            <a:off x="-27940" y="5430520"/>
            <a:ext cx="12247880" cy="1427480"/>
          </a:xfrm>
          <a:prstGeom prst="rect">
            <a:avLst/>
          </a:prstGeom>
          <a:solidFill>
            <a:srgbClr val="4874CB"/>
          </a:solidFill>
        </p:spPr>
      </p:sp>
      <p:sp>
        <p:nvSpPr>
          <p:cNvPr id="6" name="Text 3"/>
          <p:cNvSpPr/>
          <p:nvPr/>
        </p:nvSpPr>
        <p:spPr>
          <a:xfrm>
            <a:off x="-27940" y="5430520"/>
            <a:ext cx="12247880" cy="1427480"/>
          </a:xfrm>
          <a:prstGeom prst="rect">
            <a:avLst/>
          </a:prstGeom>
          <a:noFill/>
        </p:spPr>
        <p:txBody>
          <a:bodyPr wrap="square" lIns="45720" tIns="91440" rIns="91440" bIns="45720" rtlCol="0" anchor="ctr"/>
          <a:lstStyle/>
          <a:p>
            <a:pPr marL="0" indent="0">
              <a:lnSpc>
                <a:spcPct val="100000"/>
              </a:lnSpc>
              <a:buNone/>
            </a:pPr>
            <a:endParaRPr lang="en-US" sz="1600" dirty="0"/>
          </a:p>
        </p:txBody>
      </p:sp>
      <p:pic>
        <p:nvPicPr>
          <p:cNvPr id="7" name="Image 1" descr="https://test-kimi-img.moonshot.cn/pub/slides/slides_tmpl/image/25-08-06-16:26:53-d29h3jcup1d2ae82kkqg.png"/>
          <p:cNvPicPr>
            <a:picLocks noChangeAspect="1"/>
          </p:cNvPicPr>
          <p:nvPr/>
        </p:nvPicPr>
        <p:blipFill>
          <a:blip r:embed="rId1"/>
          <a:srcRect t="88"/>
          <a:stretch>
            <a:fillRect/>
          </a:stretch>
        </p:blipFill>
        <p:spPr>
          <a:xfrm>
            <a:off x="6498590" y="635"/>
            <a:ext cx="7380605" cy="2857500"/>
          </a:xfrm>
          <a:prstGeom prst="rect">
            <a:avLst/>
          </a:prstGeom>
        </p:spPr>
      </p:pic>
      <p:sp>
        <p:nvSpPr>
          <p:cNvPr id="8" name="Text 4"/>
          <p:cNvSpPr/>
          <p:nvPr>
            <p:custDataLst>
              <p:tags r:id="rId2"/>
            </p:custDataLst>
          </p:nvPr>
        </p:nvSpPr>
        <p:spPr>
          <a:xfrm>
            <a:off x="1611630" y="2399665"/>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01</a:t>
            </a:r>
            <a:endParaRPr lang="en-US" sz="1600" dirty="0"/>
          </a:p>
        </p:txBody>
      </p:sp>
      <p:sp>
        <p:nvSpPr>
          <p:cNvPr id="9" name="Text 5"/>
          <p:cNvSpPr/>
          <p:nvPr>
            <p:custDataLst>
              <p:tags r:id="rId3"/>
            </p:custDataLst>
          </p:nvPr>
        </p:nvSpPr>
        <p:spPr>
          <a:xfrm>
            <a:off x="1370965" y="3429000"/>
            <a:ext cx="2687955" cy="1737360"/>
          </a:xfrm>
          <a:prstGeom prst="rect">
            <a:avLst/>
          </a:prstGeom>
          <a:noFill/>
        </p:spPr>
        <p:txBody>
          <a:bodyPr wrap="square" lIns="91440" tIns="45720" rIns="91440" bIns="45720" rtlCol="0" anchor="ctr"/>
          <a:lstStyle/>
          <a:p>
            <a:pPr marL="0" indent="0" algn="ctr">
              <a:lnSpc>
                <a:spcPct val="100000"/>
              </a:lnSpc>
              <a:buNone/>
            </a:pPr>
            <a:r>
              <a:rPr lang="en-US" sz="2600" b="1" dirty="0">
                <a:solidFill>
                  <a:srgbClr val="2B2F36"/>
                </a:solidFill>
                <a:latin typeface="MiSans" pitchFamily="34" charset="-122"/>
                <a:ea typeface="MiSans" pitchFamily="34" charset="-122"/>
                <a:cs typeface="MiSans" pitchFamily="34" charset="-120"/>
                <a:sym typeface="+mn-ea"/>
              </a:rPr>
              <a:t>不同编程任务的表现和限制</a:t>
            </a:r>
            <a:endParaRPr lang="en-US" sz="2600" dirty="0"/>
          </a:p>
          <a:p>
            <a:pPr marL="0" indent="0" algn="ctr">
              <a:lnSpc>
                <a:spcPct val="100000"/>
              </a:lnSpc>
              <a:buNone/>
            </a:pPr>
            <a:endParaRPr lang="en-US" sz="1600" dirty="0"/>
          </a:p>
        </p:txBody>
      </p:sp>
      <p:sp>
        <p:nvSpPr>
          <p:cNvPr id="10" name="Text 6"/>
          <p:cNvSpPr/>
          <p:nvPr/>
        </p:nvSpPr>
        <p:spPr>
          <a:xfrm>
            <a:off x="410210" y="531495"/>
            <a:ext cx="11045190" cy="975995"/>
          </a:xfrm>
          <a:prstGeom prst="rect">
            <a:avLst/>
          </a:prstGeom>
          <a:noFill/>
        </p:spPr>
        <p:txBody>
          <a:bodyPr wrap="square" lIns="91440" tIns="45720" rIns="91440" bIns="45720" rtlCol="0" anchor="t"/>
          <a:lstStyle/>
          <a:p>
            <a:pPr marL="0" indent="0" algn="l">
              <a:lnSpc>
                <a:spcPct val="100000"/>
              </a:lnSpc>
              <a:buNone/>
            </a:pPr>
            <a:r>
              <a:rPr lang="en-US" altLang="zh-CN" sz="4800" dirty="0">
                <a:solidFill>
                  <a:srgbClr val="2A59B8"/>
                </a:solidFill>
                <a:latin typeface="MiSans" pitchFamily="34" charset="-122"/>
                <a:ea typeface="MiSans" pitchFamily="34" charset="-122"/>
                <a:cs typeface="MiSans" pitchFamily="34" charset="-120"/>
              </a:rPr>
              <a:t>AI</a:t>
            </a:r>
            <a:r>
              <a:rPr lang="zh-CN" altLang="en-US" sz="4800" dirty="0">
                <a:solidFill>
                  <a:srgbClr val="2A59B8"/>
                </a:solidFill>
                <a:latin typeface="MiSans" pitchFamily="34" charset="-122"/>
                <a:ea typeface="MiSans" pitchFamily="34" charset="-122"/>
                <a:cs typeface="MiSans" pitchFamily="34" charset="-120"/>
              </a:rPr>
              <a:t>辅助编程的能力边界</a:t>
            </a:r>
            <a:endParaRPr lang="zh-CN" altLang="en-US" sz="4800" dirty="0">
              <a:solidFill>
                <a:srgbClr val="2A59B8"/>
              </a:solidFill>
              <a:latin typeface="MiSans" pitchFamily="34" charset="-122"/>
              <a:ea typeface="MiSans" pitchFamily="34" charset="-122"/>
              <a:cs typeface="MiSans" pitchFamily="34" charset="-120"/>
            </a:endParaRPr>
          </a:p>
        </p:txBody>
      </p:sp>
      <p:pic>
        <p:nvPicPr>
          <p:cNvPr id="12" name="Image 3" descr="https://test-kimi-img.moonshot.cn/pub/slides/slides_tmpl/image/25-08-06-16:26:53-d29h3jcup1d2ae82kkt0.png"/>
          <p:cNvPicPr>
            <a:picLocks noChangeAspect="1"/>
          </p:cNvPicPr>
          <p:nvPr/>
        </p:nvPicPr>
        <p:blipFill>
          <a:blip r:embed="rId4"/>
          <a:stretch>
            <a:fillRect/>
          </a:stretch>
        </p:blipFill>
        <p:spPr>
          <a:xfrm>
            <a:off x="11455400" y="5876925"/>
            <a:ext cx="628015" cy="182880"/>
          </a:xfrm>
          <a:prstGeom prst="rect">
            <a:avLst/>
          </a:prstGeom>
        </p:spPr>
      </p:pic>
      <p:pic>
        <p:nvPicPr>
          <p:cNvPr id="13" name="Image 4" descr="https://test-kimi-img.moonshot.cn/pub/slides/slides_tmpl/image/25-08-06-16:26:53-d29h3jcup1d2ae82kkrg.png"/>
          <p:cNvPicPr>
            <a:picLocks noChangeAspect="1"/>
          </p:cNvPicPr>
          <p:nvPr/>
        </p:nvPicPr>
        <p:blipFill>
          <a:blip r:embed="rId5"/>
          <a:stretch>
            <a:fillRect/>
          </a:stretch>
        </p:blipFill>
        <p:spPr>
          <a:xfrm>
            <a:off x="636905" y="1318895"/>
            <a:ext cx="511810" cy="280670"/>
          </a:xfrm>
          <a:prstGeom prst="rect">
            <a:avLst/>
          </a:prstGeom>
        </p:spPr>
      </p:pic>
      <p:sp>
        <p:nvSpPr>
          <p:cNvPr id="14" name="Shape 7"/>
          <p:cNvSpPr/>
          <p:nvPr/>
        </p:nvSpPr>
        <p:spPr>
          <a:xfrm>
            <a:off x="-586740" y="5541645"/>
            <a:ext cx="2335530" cy="2335530"/>
          </a:xfrm>
          <a:prstGeom prst="ellipse">
            <a:avLst/>
          </a:prstGeom>
          <a:solidFill>
            <a:srgbClr val="3365D6">
              <a:alpha val="50196"/>
            </a:srgbClr>
          </a:solidFill>
        </p:spPr>
      </p:sp>
      <p:sp>
        <p:nvSpPr>
          <p:cNvPr id="15" name="Text 8"/>
          <p:cNvSpPr/>
          <p:nvPr/>
        </p:nvSpPr>
        <p:spPr>
          <a:xfrm>
            <a:off x="-586740" y="5541645"/>
            <a:ext cx="2335530" cy="233553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16" name="Text 9"/>
          <p:cNvSpPr/>
          <p:nvPr>
            <p:custDataLst>
              <p:tags r:id="rId6"/>
            </p:custDataLst>
          </p:nvPr>
        </p:nvSpPr>
        <p:spPr>
          <a:xfrm>
            <a:off x="4903470" y="2399665"/>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02</a:t>
            </a:r>
            <a:endParaRPr lang="en-US" sz="1600" dirty="0"/>
          </a:p>
        </p:txBody>
      </p:sp>
      <p:sp>
        <p:nvSpPr>
          <p:cNvPr id="17" name="Text 10"/>
          <p:cNvSpPr/>
          <p:nvPr>
            <p:custDataLst>
              <p:tags r:id="rId7"/>
            </p:custDataLst>
          </p:nvPr>
        </p:nvSpPr>
        <p:spPr>
          <a:xfrm>
            <a:off x="4653280" y="3347085"/>
            <a:ext cx="2711450" cy="1737360"/>
          </a:xfrm>
          <a:prstGeom prst="rect">
            <a:avLst/>
          </a:prstGeom>
          <a:noFill/>
        </p:spPr>
        <p:txBody>
          <a:bodyPr wrap="square" lIns="91440" tIns="45720" rIns="91440" bIns="45720" rtlCol="0" anchor="ctr"/>
          <a:lstStyle/>
          <a:p>
            <a:pPr marL="0" indent="0" algn="just">
              <a:lnSpc>
                <a:spcPct val="100000"/>
              </a:lnSpc>
              <a:buNone/>
            </a:pPr>
            <a:r>
              <a:rPr lang="en-US" sz="2600" b="1" dirty="0">
                <a:solidFill>
                  <a:srgbClr val="2B2F36"/>
                </a:solidFill>
                <a:latin typeface="MiSans" pitchFamily="34" charset="-122"/>
                <a:ea typeface="MiSans" pitchFamily="34" charset="-122"/>
                <a:cs typeface="MiSans" pitchFamily="34" charset="-120"/>
                <a:sym typeface="+mn-ea"/>
              </a:rPr>
              <a:t>不同应用领域的适用性和局限</a:t>
            </a:r>
            <a:endParaRPr lang="en-US" sz="1600" dirty="0"/>
          </a:p>
        </p:txBody>
      </p:sp>
      <p:sp>
        <p:nvSpPr>
          <p:cNvPr id="18" name="Text 11"/>
          <p:cNvSpPr/>
          <p:nvPr>
            <p:custDataLst>
              <p:tags r:id="rId8"/>
            </p:custDataLst>
          </p:nvPr>
        </p:nvSpPr>
        <p:spPr>
          <a:xfrm>
            <a:off x="8384540" y="2399665"/>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03</a:t>
            </a:r>
            <a:endParaRPr lang="en-US" sz="1600" dirty="0"/>
          </a:p>
        </p:txBody>
      </p:sp>
      <p:sp>
        <p:nvSpPr>
          <p:cNvPr id="19" name="Text 12"/>
          <p:cNvSpPr/>
          <p:nvPr>
            <p:custDataLst>
              <p:tags r:id="rId9"/>
            </p:custDataLst>
          </p:nvPr>
        </p:nvSpPr>
        <p:spPr>
          <a:xfrm>
            <a:off x="7765415" y="3429000"/>
            <a:ext cx="3225800" cy="1737360"/>
          </a:xfrm>
          <a:prstGeom prst="rect">
            <a:avLst/>
          </a:prstGeom>
          <a:noFill/>
        </p:spPr>
        <p:txBody>
          <a:bodyPr wrap="square" lIns="91440" tIns="45720" rIns="91440" bIns="45720" rtlCol="0" anchor="ctr"/>
          <a:lstStyle/>
          <a:p>
            <a:pPr marL="0" indent="0" algn="ctr">
              <a:lnSpc>
                <a:spcPct val="100000"/>
              </a:lnSpc>
              <a:buNone/>
            </a:pPr>
            <a:r>
              <a:rPr lang="zh-CN" altLang="en-US" sz="2600" b="1" dirty="0">
                <a:solidFill>
                  <a:srgbClr val="2B2F36"/>
                </a:solidFill>
                <a:latin typeface="MiSans" pitchFamily="34" charset="-122"/>
                <a:ea typeface="MiSans" pitchFamily="34" charset="-122"/>
                <a:cs typeface="MiSans" pitchFamily="34" charset="-120"/>
                <a:sym typeface="+mn-ea"/>
              </a:rPr>
              <a:t>安全性考虑</a:t>
            </a:r>
            <a:endParaRPr lang="en-US" sz="1600" dirty="0"/>
          </a:p>
        </p:txBody>
      </p:sp>
      <p:pic>
        <p:nvPicPr>
          <p:cNvPr id="20" name="Image 5" descr="https://test-kimi-img.moonshot.cn/pub/slides/slides_tmpl/image/25-08-06-16:26:53-d29h3jcup1d2ae82kkt0.png"/>
          <p:cNvPicPr>
            <a:picLocks noChangeAspect="1"/>
          </p:cNvPicPr>
          <p:nvPr/>
        </p:nvPicPr>
        <p:blipFill>
          <a:blip r:embed="rId4"/>
          <a:stretch>
            <a:fillRect/>
          </a:stretch>
        </p:blipFill>
        <p:spPr>
          <a:xfrm>
            <a:off x="11455400" y="5139055"/>
            <a:ext cx="628015" cy="18288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 0" descr="https://test-kimi-img.moonshot.cn/pub/slides/slides_tmpl/image/25-08-06-16:26:55-d29h3jsup1d2ae82klg0.png"/>
          <p:cNvPicPr>
            <a:picLocks noChangeAspect="1"/>
          </p:cNvPicPr>
          <p:nvPr>
            <p:custDataLst>
              <p:tags r:id="rId1"/>
            </p:custDataLst>
          </p:nvPr>
        </p:nvPicPr>
        <p:blipFill>
          <a:blip r:embed="rId2"/>
          <a:stretch>
            <a:fillRect/>
          </a:stretch>
        </p:blipFill>
        <p:spPr>
          <a:xfrm>
            <a:off x="445135" y="5045075"/>
            <a:ext cx="5402580" cy="1466215"/>
          </a:xfrm>
          <a:prstGeom prst="rect">
            <a:avLst/>
          </a:prstGeom>
        </p:spPr>
      </p:pic>
      <p:pic>
        <p:nvPicPr>
          <p:cNvPr id="3" name="Image 1" descr="https://test-kimi-img.moonshot.cn/pub/slides/slides_tmpl/image/25-08-06-16:26:55-d29h3jsup1d2ae82klg0.png"/>
          <p:cNvPicPr>
            <a:picLocks noChangeAspect="1"/>
          </p:cNvPicPr>
          <p:nvPr>
            <p:custDataLst>
              <p:tags r:id="rId3"/>
            </p:custDataLst>
          </p:nvPr>
        </p:nvPicPr>
        <p:blipFill>
          <a:blip r:embed="rId2"/>
          <a:stretch>
            <a:fillRect/>
          </a:stretch>
        </p:blipFill>
        <p:spPr>
          <a:xfrm>
            <a:off x="445135" y="3249295"/>
            <a:ext cx="5402580" cy="1535430"/>
          </a:xfrm>
          <a:prstGeom prst="rect">
            <a:avLst/>
          </a:prstGeom>
        </p:spPr>
      </p:pic>
      <p:pic>
        <p:nvPicPr>
          <p:cNvPr id="4" name="Image 2" descr="https://test-kimi-img.moonshot.cn/pub/slides/slides_tmpl/image/25-08-06-16:26:55-d29h3jsup1d2ae82klg0.png"/>
          <p:cNvPicPr>
            <a:picLocks noChangeAspect="1"/>
          </p:cNvPicPr>
          <p:nvPr>
            <p:custDataLst>
              <p:tags r:id="rId4"/>
            </p:custDataLst>
          </p:nvPr>
        </p:nvPicPr>
        <p:blipFill>
          <a:blip r:embed="rId2"/>
          <a:stretch>
            <a:fillRect/>
          </a:stretch>
        </p:blipFill>
        <p:spPr>
          <a:xfrm>
            <a:off x="443865" y="1438367"/>
            <a:ext cx="5403121" cy="1569032"/>
          </a:xfrm>
          <a:prstGeom prst="rect">
            <a:avLst/>
          </a:prstGeom>
        </p:spPr>
      </p:pic>
      <p:sp>
        <p:nvSpPr>
          <p:cNvPr id="7" name="Text 1"/>
          <p:cNvSpPr/>
          <p:nvPr>
            <p:custDataLst>
              <p:tags r:id="rId5"/>
            </p:custDataLst>
          </p:nvPr>
        </p:nvSpPr>
        <p:spPr>
          <a:xfrm>
            <a:off x="1213316" y="5580450"/>
            <a:ext cx="3866685" cy="336383"/>
          </a:xfrm>
          <a:prstGeom prst="rect">
            <a:avLst/>
          </a:prstGeom>
          <a:noFill/>
        </p:spPr>
        <p:txBody>
          <a:bodyPr wrap="square" lIns="0" tIns="0" rIns="0" bIns="0" rtlCol="0" anchor="ctr"/>
          <a:lstStyle/>
          <a:p>
            <a:pPr marL="0" indent="0" algn="l">
              <a:lnSpc>
                <a:spcPct val="100000"/>
              </a:lnSpc>
              <a:buNone/>
            </a:pPr>
            <a:r>
              <a:rPr lang="zh-CN" altLang="en-US" sz="2800" b="1" dirty="0">
                <a:solidFill>
                  <a:srgbClr val="2A59B8"/>
                </a:solidFill>
                <a:latin typeface="MiSans" pitchFamily="34" charset="-122"/>
                <a:ea typeface="MiSans" pitchFamily="34" charset="-122"/>
                <a:cs typeface="MiSans" pitchFamily="34" charset="-120"/>
              </a:rPr>
              <a:t>单元测试</a:t>
            </a:r>
            <a:r>
              <a:rPr lang="zh-CN" altLang="en-US" sz="2800" b="1" dirty="0">
                <a:solidFill>
                  <a:srgbClr val="2A59B8"/>
                </a:solidFill>
                <a:latin typeface="MiSans" pitchFamily="34" charset="-122"/>
                <a:ea typeface="MiSans" pitchFamily="34" charset="-122"/>
                <a:cs typeface="MiSans" pitchFamily="34" charset="-120"/>
              </a:rPr>
              <a:t>生成</a:t>
            </a:r>
            <a:endParaRPr lang="zh-CN" altLang="en-US" sz="2800" b="1" dirty="0">
              <a:solidFill>
                <a:srgbClr val="2A59B8"/>
              </a:solidFill>
              <a:latin typeface="MiSans" pitchFamily="34" charset="-122"/>
              <a:ea typeface="MiSans" pitchFamily="34" charset="-122"/>
              <a:cs typeface="MiSans" pitchFamily="34" charset="-120"/>
            </a:endParaRPr>
          </a:p>
        </p:txBody>
      </p:sp>
      <p:sp>
        <p:nvSpPr>
          <p:cNvPr id="9" name="Text 3"/>
          <p:cNvSpPr/>
          <p:nvPr>
            <p:custDataLst>
              <p:tags r:id="rId6"/>
            </p:custDataLst>
          </p:nvPr>
        </p:nvSpPr>
        <p:spPr>
          <a:xfrm>
            <a:off x="1573361" y="3858069"/>
            <a:ext cx="3866685" cy="336383"/>
          </a:xfrm>
          <a:prstGeom prst="rect">
            <a:avLst/>
          </a:prstGeom>
          <a:noFill/>
        </p:spPr>
        <p:txBody>
          <a:bodyPr wrap="square" lIns="0" tIns="0" rIns="0" bIns="0" rtlCol="0" anchor="ctr"/>
          <a:lstStyle/>
          <a:p>
            <a:pPr marL="0" indent="0" algn="l">
              <a:lnSpc>
                <a:spcPct val="100000"/>
              </a:lnSpc>
              <a:buNone/>
            </a:pPr>
            <a:r>
              <a:rPr lang="zh-CN" altLang="en-US" sz="2800" b="1" dirty="0">
                <a:solidFill>
                  <a:srgbClr val="2A59B8"/>
                </a:solidFill>
                <a:latin typeface="MiSans" pitchFamily="34" charset="-122"/>
                <a:ea typeface="MiSans" pitchFamily="34" charset="-122"/>
                <a:cs typeface="MiSans" pitchFamily="34" charset="-120"/>
              </a:rPr>
              <a:t>代码重构</a:t>
            </a:r>
            <a:endParaRPr lang="zh-CN" altLang="en-US" sz="2800" b="1" dirty="0">
              <a:solidFill>
                <a:srgbClr val="2A59B8"/>
              </a:solidFill>
              <a:latin typeface="MiSans" pitchFamily="34" charset="-122"/>
              <a:ea typeface="MiSans" pitchFamily="34" charset="-122"/>
              <a:cs typeface="MiSans" pitchFamily="34" charset="-120"/>
            </a:endParaRPr>
          </a:p>
        </p:txBody>
      </p:sp>
      <p:sp>
        <p:nvSpPr>
          <p:cNvPr id="11" name="Text 5"/>
          <p:cNvSpPr/>
          <p:nvPr>
            <p:custDataLst>
              <p:tags r:id="rId7"/>
            </p:custDataLst>
          </p:nvPr>
        </p:nvSpPr>
        <p:spPr>
          <a:xfrm>
            <a:off x="1333713" y="2071580"/>
            <a:ext cx="3866685" cy="336383"/>
          </a:xfrm>
          <a:prstGeom prst="rect">
            <a:avLst/>
          </a:prstGeom>
          <a:noFill/>
        </p:spPr>
        <p:txBody>
          <a:bodyPr wrap="square" lIns="0" tIns="0" rIns="0" bIns="0" rtlCol="0" anchor="ctr"/>
          <a:lstStyle/>
          <a:p>
            <a:pPr marL="0" indent="0" algn="l">
              <a:lnSpc>
                <a:spcPct val="100000"/>
              </a:lnSpc>
              <a:buNone/>
            </a:pPr>
            <a:r>
              <a:rPr lang="zh-CN" altLang="en-US" sz="2800" b="1" dirty="0">
                <a:solidFill>
                  <a:srgbClr val="2A59B8"/>
                </a:solidFill>
                <a:latin typeface="MiSans" pitchFamily="34" charset="-122"/>
                <a:ea typeface="MiSans" pitchFamily="34" charset="-122"/>
                <a:cs typeface="MiSans" pitchFamily="34" charset="-120"/>
              </a:rPr>
              <a:t>代码生成任务</a:t>
            </a:r>
            <a:endParaRPr lang="zh-CN" altLang="en-US" sz="2800" b="1" dirty="0">
              <a:solidFill>
                <a:srgbClr val="2A59B8"/>
              </a:solidFill>
              <a:latin typeface="MiSans" pitchFamily="34" charset="-122"/>
              <a:ea typeface="MiSans" pitchFamily="34" charset="-122"/>
              <a:cs typeface="MiSans" pitchFamily="34" charset="-120"/>
            </a:endParaRPr>
          </a:p>
        </p:txBody>
      </p:sp>
      <p:sp>
        <p:nvSpPr>
          <p:cNvPr id="13" name="Text 6"/>
          <p:cNvSpPr/>
          <p:nvPr/>
        </p:nvSpPr>
        <p:spPr>
          <a:xfrm>
            <a:off x="3246755" y="394335"/>
            <a:ext cx="6780530" cy="622935"/>
          </a:xfrm>
          <a:prstGeom prst="rect">
            <a:avLst/>
          </a:prstGeom>
          <a:noFill/>
        </p:spPr>
        <p:txBody>
          <a:bodyPr wrap="square" lIns="91440" tIns="45720" rIns="91440" bIns="45720" rtlCol="0" anchor="ctr"/>
          <a:lstStyle/>
          <a:p>
            <a:pPr marL="0" algn="l">
              <a:lnSpc>
                <a:spcPct val="100000"/>
              </a:lnSpc>
              <a:buClrTx/>
              <a:buSzTx/>
              <a:buFontTx/>
              <a:buNone/>
            </a:pPr>
            <a:r>
              <a:rPr lang="en-US" sz="3500" dirty="0">
                <a:solidFill>
                  <a:srgbClr val="3365D6"/>
                </a:solidFill>
                <a:latin typeface="MiSans" pitchFamily="34" charset="-122"/>
                <a:ea typeface="MiSans" pitchFamily="34" charset="-122"/>
                <a:cs typeface="MiSans" pitchFamily="34" charset="-120"/>
                <a:sym typeface="+mn-ea"/>
              </a:rPr>
              <a:t>01 不同编程任务的表现和限制</a:t>
            </a:r>
            <a:endParaRPr lang="en-US" sz="3500" dirty="0">
              <a:solidFill>
                <a:srgbClr val="3365D6"/>
              </a:solidFill>
              <a:latin typeface="MiSans" pitchFamily="34" charset="-122"/>
              <a:ea typeface="MiSans" pitchFamily="34" charset="-122"/>
              <a:cs typeface="MiSans" pitchFamily="34" charset="-120"/>
            </a:endParaRPr>
          </a:p>
        </p:txBody>
      </p:sp>
      <p:pic>
        <p:nvPicPr>
          <p:cNvPr id="17" name="Image 8" descr="https://test-kimi-img.moonshot.cn/pub/slides/slides_tmpl/image/25-08-06-16:26:54-d29h3jkup1d2ae82kl6g.png"/>
          <p:cNvPicPr>
            <a:picLocks noChangeAspect="1"/>
          </p:cNvPicPr>
          <p:nvPr/>
        </p:nvPicPr>
        <p:blipFill>
          <a:blip r:embed="rId8"/>
          <a:stretch>
            <a:fillRect/>
          </a:stretch>
        </p:blipFill>
        <p:spPr>
          <a:xfrm>
            <a:off x="10999470" y="509270"/>
            <a:ext cx="762000" cy="298450"/>
          </a:xfrm>
          <a:prstGeom prst="rect">
            <a:avLst/>
          </a:prstGeom>
        </p:spPr>
      </p:pic>
      <p:pic>
        <p:nvPicPr>
          <p:cNvPr id="18" name="Image 0" descr="https://test-kimi-img.moonshot.cn/pub/slides/slides_tmpl/image/25-08-06-16:26:55-d29h3jsup1d2ae82klg0.png"/>
          <p:cNvPicPr>
            <a:picLocks noChangeAspect="1"/>
          </p:cNvPicPr>
          <p:nvPr>
            <p:custDataLst>
              <p:tags r:id="rId9"/>
            </p:custDataLst>
          </p:nvPr>
        </p:nvPicPr>
        <p:blipFill>
          <a:blip r:embed="rId2"/>
          <a:stretch>
            <a:fillRect/>
          </a:stretch>
        </p:blipFill>
        <p:spPr>
          <a:xfrm>
            <a:off x="6214110" y="5053330"/>
            <a:ext cx="5402580" cy="1430655"/>
          </a:xfrm>
          <a:prstGeom prst="rect">
            <a:avLst/>
          </a:prstGeom>
        </p:spPr>
      </p:pic>
      <p:pic>
        <p:nvPicPr>
          <p:cNvPr id="19" name="Image 1" descr="https://test-kimi-img.moonshot.cn/pub/slides/slides_tmpl/image/25-08-06-16:26:55-d29h3jsup1d2ae82klg0.png"/>
          <p:cNvPicPr>
            <a:picLocks noChangeAspect="1"/>
          </p:cNvPicPr>
          <p:nvPr>
            <p:custDataLst>
              <p:tags r:id="rId10"/>
            </p:custDataLst>
          </p:nvPr>
        </p:nvPicPr>
        <p:blipFill>
          <a:blip r:embed="rId2"/>
          <a:stretch>
            <a:fillRect/>
          </a:stretch>
        </p:blipFill>
        <p:spPr>
          <a:xfrm>
            <a:off x="6214110" y="3249295"/>
            <a:ext cx="5402580" cy="1535430"/>
          </a:xfrm>
          <a:prstGeom prst="rect">
            <a:avLst/>
          </a:prstGeom>
        </p:spPr>
      </p:pic>
      <p:sp>
        <p:nvSpPr>
          <p:cNvPr id="22" name="Text 1"/>
          <p:cNvSpPr/>
          <p:nvPr>
            <p:custDataLst>
              <p:tags r:id="rId11"/>
            </p:custDataLst>
          </p:nvPr>
        </p:nvSpPr>
        <p:spPr>
          <a:xfrm>
            <a:off x="7595066" y="5581085"/>
            <a:ext cx="3866685" cy="336383"/>
          </a:xfrm>
          <a:prstGeom prst="rect">
            <a:avLst/>
          </a:prstGeom>
          <a:noFill/>
        </p:spPr>
        <p:txBody>
          <a:bodyPr wrap="square" lIns="0" tIns="0" rIns="0" bIns="0" rtlCol="0" anchor="ctr"/>
          <a:p>
            <a:pPr marL="0" indent="0" algn="l">
              <a:lnSpc>
                <a:spcPct val="100000"/>
              </a:lnSpc>
              <a:buNone/>
            </a:pPr>
            <a:r>
              <a:rPr lang="zh-CN" altLang="en-US" sz="2800" b="1" dirty="0">
                <a:solidFill>
                  <a:srgbClr val="2A59B8"/>
                </a:solidFill>
                <a:latin typeface="MiSans" pitchFamily="34" charset="-122"/>
                <a:ea typeface="MiSans" pitchFamily="34" charset="-122"/>
                <a:cs typeface="MiSans" pitchFamily="34" charset="-120"/>
              </a:rPr>
              <a:t>性能优化</a:t>
            </a:r>
            <a:endParaRPr lang="zh-CN" altLang="en-US" sz="2400" b="1" dirty="0">
              <a:solidFill>
                <a:srgbClr val="2A59B8"/>
              </a:solidFill>
              <a:latin typeface="MiSans" pitchFamily="34" charset="-122"/>
              <a:ea typeface="MiSans" pitchFamily="34" charset="-122"/>
              <a:cs typeface="MiSans" pitchFamily="34" charset="-120"/>
            </a:endParaRPr>
          </a:p>
        </p:txBody>
      </p:sp>
      <p:sp>
        <p:nvSpPr>
          <p:cNvPr id="24" name="Text 3"/>
          <p:cNvSpPr/>
          <p:nvPr>
            <p:custDataLst>
              <p:tags r:id="rId12"/>
            </p:custDataLst>
          </p:nvPr>
        </p:nvSpPr>
        <p:spPr>
          <a:xfrm>
            <a:off x="7132786" y="3805364"/>
            <a:ext cx="3866685" cy="336383"/>
          </a:xfrm>
          <a:prstGeom prst="rect">
            <a:avLst/>
          </a:prstGeom>
          <a:noFill/>
        </p:spPr>
        <p:txBody>
          <a:bodyPr wrap="square" lIns="0" tIns="0" rIns="0" bIns="0" rtlCol="0" anchor="ctr"/>
          <a:p>
            <a:pPr marL="0" indent="0" algn="l">
              <a:lnSpc>
                <a:spcPct val="100000"/>
              </a:lnSpc>
              <a:buNone/>
            </a:pPr>
            <a:r>
              <a:rPr lang="zh-CN" altLang="en-US" sz="2800" b="1" dirty="0">
                <a:solidFill>
                  <a:srgbClr val="2A59B8"/>
                </a:solidFill>
                <a:latin typeface="MiSans" pitchFamily="34" charset="-122"/>
                <a:ea typeface="MiSans" pitchFamily="34" charset="-122"/>
                <a:cs typeface="MiSans" pitchFamily="34" charset="-120"/>
              </a:rPr>
              <a:t>文档和注释生成</a:t>
            </a:r>
            <a:endParaRPr lang="zh-CN" altLang="en-US" sz="2800" b="1" dirty="0">
              <a:solidFill>
                <a:srgbClr val="2A59B8"/>
              </a:solidFill>
              <a:latin typeface="MiSans" pitchFamily="34" charset="-122"/>
              <a:ea typeface="MiSans" pitchFamily="34" charset="-122"/>
              <a:cs typeface="MiSans" pitchFamily="34" charset="-120"/>
            </a:endParaRPr>
          </a:p>
        </p:txBody>
      </p:sp>
      <p:pic>
        <p:nvPicPr>
          <p:cNvPr id="30" name="Image 2" descr="https://test-kimi-img.moonshot.cn/pub/slides/slides_tmpl/image/25-08-06-16:26:55-d29h3jsup1d2ae82klg0.png"/>
          <p:cNvPicPr>
            <a:picLocks noChangeAspect="1"/>
          </p:cNvPicPr>
          <p:nvPr>
            <p:custDataLst>
              <p:tags r:id="rId13"/>
            </p:custDataLst>
          </p:nvPr>
        </p:nvPicPr>
        <p:blipFill>
          <a:blip r:embed="rId2"/>
          <a:stretch>
            <a:fillRect/>
          </a:stretch>
        </p:blipFill>
        <p:spPr>
          <a:xfrm>
            <a:off x="6214110" y="1457417"/>
            <a:ext cx="5403121" cy="1569032"/>
          </a:xfrm>
          <a:prstGeom prst="rect">
            <a:avLst/>
          </a:prstGeom>
        </p:spPr>
      </p:pic>
      <p:sp>
        <p:nvSpPr>
          <p:cNvPr id="32" name="Text 5"/>
          <p:cNvSpPr/>
          <p:nvPr>
            <p:custDataLst>
              <p:tags r:id="rId14"/>
            </p:custDataLst>
          </p:nvPr>
        </p:nvSpPr>
        <p:spPr>
          <a:xfrm>
            <a:off x="7133803" y="2084915"/>
            <a:ext cx="3866685" cy="336383"/>
          </a:xfrm>
          <a:prstGeom prst="rect">
            <a:avLst/>
          </a:prstGeom>
          <a:noFill/>
        </p:spPr>
        <p:txBody>
          <a:bodyPr wrap="square" lIns="0" tIns="0" rIns="0" bIns="0" rtlCol="0" anchor="ctr"/>
          <a:p>
            <a:pPr marL="0" indent="0" algn="l">
              <a:lnSpc>
                <a:spcPct val="100000"/>
              </a:lnSpc>
              <a:buNone/>
            </a:pPr>
            <a:r>
              <a:rPr lang="zh-CN" altLang="en-US" sz="2800" b="1" dirty="0">
                <a:solidFill>
                  <a:srgbClr val="2A59B8"/>
                </a:solidFill>
                <a:latin typeface="MiSans" pitchFamily="34" charset="-122"/>
                <a:ea typeface="MiSans" pitchFamily="34" charset="-122"/>
                <a:cs typeface="MiSans" pitchFamily="34" charset="-120"/>
              </a:rPr>
              <a:t>调试与错误</a:t>
            </a:r>
            <a:r>
              <a:rPr lang="zh-CN" altLang="en-US" sz="2800" b="1" dirty="0">
                <a:solidFill>
                  <a:srgbClr val="2A59B8"/>
                </a:solidFill>
                <a:latin typeface="MiSans" pitchFamily="34" charset="-122"/>
                <a:ea typeface="MiSans" pitchFamily="34" charset="-122"/>
                <a:cs typeface="MiSans" pitchFamily="34" charset="-120"/>
              </a:rPr>
              <a:t>修复</a:t>
            </a:r>
            <a:endParaRPr lang="zh-CN" altLang="en-US" sz="2800" b="1" dirty="0">
              <a:solidFill>
                <a:srgbClr val="2A59B8"/>
              </a:solidFill>
              <a:latin typeface="MiSans" pitchFamily="34" charset="-122"/>
              <a:ea typeface="MiSans" pitchFamily="34" charset="-122"/>
              <a:cs typeface="MiSans" pitchFamily="34" charset="-12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 0" descr="https://test-kimi-img.moonshot.cn/pub/slides/slides_tmpl/image/25-08-06-16:26:53-d29h3jcup1d2ae82kl00.png"/>
          <p:cNvPicPr>
            <a:picLocks noChangeAspect="1"/>
          </p:cNvPicPr>
          <p:nvPr/>
        </p:nvPicPr>
        <p:blipFill>
          <a:blip r:embed="rId1"/>
          <a:srcRect b="572"/>
          <a:stretch>
            <a:fillRect/>
          </a:stretch>
        </p:blipFill>
        <p:spPr>
          <a:xfrm rot="10800000">
            <a:off x="0" y="0"/>
            <a:ext cx="12192000" cy="653415"/>
          </a:xfrm>
          <a:prstGeom prst="rect">
            <a:avLst/>
          </a:prstGeom>
        </p:spPr>
      </p:pic>
      <p:sp>
        <p:nvSpPr>
          <p:cNvPr id="3" name="Shape 0"/>
          <p:cNvSpPr/>
          <p:nvPr>
            <p:custDataLst>
              <p:tags r:id="rId2"/>
            </p:custDataLst>
          </p:nvPr>
        </p:nvSpPr>
        <p:spPr>
          <a:xfrm>
            <a:off x="642620" y="3449320"/>
            <a:ext cx="3466465" cy="2067560"/>
          </a:xfrm>
          <a:prstGeom prst="rect">
            <a:avLst/>
          </a:prstGeom>
          <a:solidFill>
            <a:srgbClr val="000000">
              <a:alpha val="0"/>
            </a:srgbClr>
          </a:solidFill>
        </p:spPr>
      </p:sp>
      <p:sp>
        <p:nvSpPr>
          <p:cNvPr id="4" name="Text 1"/>
          <p:cNvSpPr/>
          <p:nvPr>
            <p:custDataLst>
              <p:tags r:id="rId3"/>
            </p:custDataLst>
          </p:nvPr>
        </p:nvSpPr>
        <p:spPr>
          <a:xfrm>
            <a:off x="642620" y="3449320"/>
            <a:ext cx="3466465" cy="206756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大型模型（如GPT-4驱动的Copilot/ChatGPT）在简单/中等难度问题上可达到95%以上的成功率，但在高难度问题上成功率降至约40%，与人类水平相当。</a:t>
            </a:r>
            <a:endParaRPr lang="en-US" dirty="0">
              <a:solidFill>
                <a:srgbClr val="000000"/>
              </a:solidFill>
              <a:latin typeface="MiSans" pitchFamily="34" charset="-122"/>
              <a:ea typeface="MiSans" pitchFamily="34" charset="-122"/>
              <a:cs typeface="MiSans" pitchFamily="34" charset="-120"/>
            </a:endParaRPr>
          </a:p>
        </p:txBody>
      </p:sp>
      <p:sp>
        <p:nvSpPr>
          <p:cNvPr id="5" name="Text 2"/>
          <p:cNvSpPr/>
          <p:nvPr>
            <p:custDataLst>
              <p:tags r:id="rId4"/>
            </p:custDataLst>
          </p:nvPr>
        </p:nvSpPr>
        <p:spPr>
          <a:xfrm>
            <a:off x="546100" y="2964537"/>
            <a:ext cx="3509010" cy="460375"/>
          </a:xfrm>
          <a:prstGeom prst="rect">
            <a:avLst/>
          </a:prstGeom>
          <a:noFill/>
        </p:spPr>
        <p:txBody>
          <a:bodyPr wrap="square" lIns="91440" tIns="45720" rIns="91440" bIns="45720" rtlCol="0" anchor="ctr">
            <a:spAutoFit/>
          </a:bodyPr>
          <a:lstStyle/>
          <a:p>
            <a:pPr marL="0" indent="0" algn="ctr">
              <a:lnSpc>
                <a:spcPct val="100000"/>
              </a:lnSpc>
              <a:buNone/>
            </a:pPr>
            <a:r>
              <a:rPr lang="en-US" sz="2400" dirty="0">
                <a:solidFill>
                  <a:srgbClr val="1D50C4"/>
                </a:solidFill>
                <a:latin typeface="MiSans" pitchFamily="34" charset="-122"/>
                <a:ea typeface="MiSans" pitchFamily="34" charset="-122"/>
                <a:cs typeface="MiSans" pitchFamily="34" charset="-120"/>
              </a:rPr>
              <a:t>成功率</a:t>
            </a:r>
            <a:endParaRPr lang="en-US" sz="2400" dirty="0">
              <a:solidFill>
                <a:srgbClr val="1D50C4"/>
              </a:solidFill>
              <a:latin typeface="MiSans" pitchFamily="34" charset="-122"/>
              <a:ea typeface="MiSans" pitchFamily="34" charset="-122"/>
              <a:cs typeface="MiSans" pitchFamily="34" charset="-120"/>
            </a:endParaRPr>
          </a:p>
        </p:txBody>
      </p:sp>
      <p:sp>
        <p:nvSpPr>
          <p:cNvPr id="6" name="Shape 3"/>
          <p:cNvSpPr/>
          <p:nvPr>
            <p:custDataLst>
              <p:tags r:id="rId5"/>
            </p:custDataLst>
          </p:nvPr>
        </p:nvSpPr>
        <p:spPr>
          <a:xfrm>
            <a:off x="4418965" y="3449320"/>
            <a:ext cx="3466465" cy="2067560"/>
          </a:xfrm>
          <a:prstGeom prst="rect">
            <a:avLst/>
          </a:prstGeom>
          <a:solidFill>
            <a:srgbClr val="000000">
              <a:alpha val="0"/>
            </a:srgbClr>
          </a:solidFill>
        </p:spPr>
      </p:sp>
      <p:sp>
        <p:nvSpPr>
          <p:cNvPr id="7" name="Text 4"/>
          <p:cNvSpPr/>
          <p:nvPr>
            <p:custDataLst>
              <p:tags r:id="rId6"/>
            </p:custDataLst>
          </p:nvPr>
        </p:nvSpPr>
        <p:spPr>
          <a:xfrm>
            <a:off x="4418965" y="3449320"/>
            <a:ext cx="3466465" cy="206756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AI生成的代码表面正确并不意味着万无一失，它可能逻辑不符需求，或者隐藏bug，需要开发者审查后才能使用。</a:t>
            </a:r>
            <a:endParaRPr lang="en-US" dirty="0">
              <a:solidFill>
                <a:srgbClr val="000000"/>
              </a:solidFill>
              <a:latin typeface="MiSans" pitchFamily="34" charset="-122"/>
              <a:ea typeface="MiSans" pitchFamily="34" charset="-122"/>
              <a:cs typeface="MiSans" pitchFamily="34" charset="-120"/>
            </a:endParaRPr>
          </a:p>
        </p:txBody>
      </p:sp>
      <p:sp>
        <p:nvSpPr>
          <p:cNvPr id="8" name="Text 5"/>
          <p:cNvSpPr/>
          <p:nvPr>
            <p:custDataLst>
              <p:tags r:id="rId7"/>
            </p:custDataLst>
          </p:nvPr>
        </p:nvSpPr>
        <p:spPr>
          <a:xfrm>
            <a:off x="4322445" y="2964537"/>
            <a:ext cx="3509010" cy="460375"/>
          </a:xfrm>
          <a:prstGeom prst="rect">
            <a:avLst/>
          </a:prstGeom>
          <a:noFill/>
        </p:spPr>
        <p:txBody>
          <a:bodyPr wrap="square" lIns="91440" tIns="45720" rIns="91440" bIns="45720" rtlCol="0" anchor="ctr">
            <a:spAutoFit/>
          </a:bodyPr>
          <a:lstStyle/>
          <a:p>
            <a:pPr marL="0" indent="0" algn="ctr">
              <a:lnSpc>
                <a:spcPct val="100000"/>
              </a:lnSpc>
              <a:buNone/>
            </a:pPr>
            <a:r>
              <a:rPr lang="en-US" sz="2400" dirty="0">
                <a:solidFill>
                  <a:srgbClr val="1D50C4"/>
                </a:solidFill>
                <a:latin typeface="MiSans" pitchFamily="34" charset="-122"/>
                <a:ea typeface="MiSans" pitchFamily="34" charset="-122"/>
                <a:cs typeface="MiSans" pitchFamily="34" charset="-120"/>
              </a:rPr>
              <a:t>代码质量</a:t>
            </a:r>
            <a:endParaRPr lang="en-US" sz="2400" dirty="0">
              <a:solidFill>
                <a:srgbClr val="1D50C4"/>
              </a:solidFill>
              <a:latin typeface="MiSans" pitchFamily="34" charset="-122"/>
              <a:ea typeface="MiSans" pitchFamily="34" charset="-122"/>
              <a:cs typeface="MiSans" pitchFamily="34" charset="-120"/>
            </a:endParaRPr>
          </a:p>
        </p:txBody>
      </p:sp>
      <p:sp>
        <p:nvSpPr>
          <p:cNvPr id="9" name="Shape 6"/>
          <p:cNvSpPr/>
          <p:nvPr>
            <p:custDataLst>
              <p:tags r:id="rId8"/>
            </p:custDataLst>
          </p:nvPr>
        </p:nvSpPr>
        <p:spPr>
          <a:xfrm>
            <a:off x="8195945" y="3449320"/>
            <a:ext cx="3466465" cy="2067560"/>
          </a:xfrm>
          <a:prstGeom prst="rect">
            <a:avLst/>
          </a:prstGeom>
          <a:solidFill>
            <a:srgbClr val="000000">
              <a:alpha val="0"/>
            </a:srgbClr>
          </a:solidFill>
        </p:spPr>
      </p:sp>
      <p:sp>
        <p:nvSpPr>
          <p:cNvPr id="10" name="Text 7"/>
          <p:cNvSpPr/>
          <p:nvPr>
            <p:custDataLst>
              <p:tags r:id="rId9"/>
            </p:custDataLst>
          </p:nvPr>
        </p:nvSpPr>
        <p:spPr>
          <a:xfrm>
            <a:off x="8195945" y="3449320"/>
            <a:ext cx="3466465" cy="206756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AI擅长常见模式和样板代码的生成，能显著提高开发效率，但在全新或复杂功能实现上仍无法完全替代人</a:t>
            </a:r>
            <a:r>
              <a:rPr lang="zh-CN" altLang="en-US" dirty="0">
                <a:solidFill>
                  <a:srgbClr val="000000"/>
                </a:solidFill>
                <a:latin typeface="MiSans" pitchFamily="34" charset="-122"/>
                <a:ea typeface="MiSans" pitchFamily="34" charset="-122"/>
                <a:cs typeface="MiSans" pitchFamily="34" charset="-120"/>
              </a:rPr>
              <a:t>类</a:t>
            </a:r>
            <a:r>
              <a:rPr lang="en-US" dirty="0">
                <a:solidFill>
                  <a:srgbClr val="000000"/>
                </a:solidFill>
                <a:latin typeface="MiSans" pitchFamily="34" charset="-122"/>
                <a:ea typeface="MiSans" pitchFamily="34" charset="-122"/>
                <a:cs typeface="MiSans" pitchFamily="34" charset="-120"/>
              </a:rPr>
              <a:t>。</a:t>
            </a:r>
            <a:endParaRPr lang="en-US" dirty="0">
              <a:solidFill>
                <a:srgbClr val="000000"/>
              </a:solidFill>
              <a:latin typeface="MiSans" pitchFamily="34" charset="-122"/>
              <a:ea typeface="MiSans" pitchFamily="34" charset="-122"/>
              <a:cs typeface="MiSans" pitchFamily="34" charset="-120"/>
            </a:endParaRPr>
          </a:p>
        </p:txBody>
      </p:sp>
      <p:sp>
        <p:nvSpPr>
          <p:cNvPr id="11" name="Text 8"/>
          <p:cNvSpPr/>
          <p:nvPr>
            <p:custDataLst>
              <p:tags r:id="rId10"/>
            </p:custDataLst>
          </p:nvPr>
        </p:nvSpPr>
        <p:spPr>
          <a:xfrm>
            <a:off x="8099425" y="2964537"/>
            <a:ext cx="3509010" cy="460375"/>
          </a:xfrm>
          <a:prstGeom prst="rect">
            <a:avLst/>
          </a:prstGeom>
          <a:noFill/>
        </p:spPr>
        <p:txBody>
          <a:bodyPr wrap="square" lIns="91440" tIns="45720" rIns="91440" bIns="45720" rtlCol="0" anchor="ctr">
            <a:spAutoFit/>
          </a:bodyPr>
          <a:lstStyle/>
          <a:p>
            <a:pPr marL="0" indent="0" algn="ctr">
              <a:lnSpc>
                <a:spcPct val="100000"/>
              </a:lnSpc>
              <a:buNone/>
            </a:pPr>
            <a:r>
              <a:rPr lang="en-US" sz="2400" dirty="0">
                <a:solidFill>
                  <a:srgbClr val="1D50C4"/>
                </a:solidFill>
                <a:latin typeface="MiSans" pitchFamily="34" charset="-122"/>
                <a:ea typeface="MiSans" pitchFamily="34" charset="-122"/>
                <a:cs typeface="MiSans" pitchFamily="34" charset="-120"/>
              </a:rPr>
              <a:t>适用场景</a:t>
            </a:r>
            <a:endParaRPr lang="en-US" sz="2400" dirty="0">
              <a:solidFill>
                <a:srgbClr val="1D50C4"/>
              </a:solidFill>
              <a:latin typeface="MiSans" pitchFamily="34" charset="-122"/>
              <a:ea typeface="MiSans" pitchFamily="34" charset="-122"/>
              <a:cs typeface="MiSans" pitchFamily="34" charset="-120"/>
            </a:endParaRPr>
          </a:p>
        </p:txBody>
      </p:sp>
      <p:sp>
        <p:nvSpPr>
          <p:cNvPr id="12" name="Text 9"/>
          <p:cNvSpPr/>
          <p:nvPr/>
        </p:nvSpPr>
        <p:spPr>
          <a:xfrm>
            <a:off x="684530" y="916940"/>
            <a:ext cx="11116310" cy="545505"/>
          </a:xfrm>
          <a:prstGeom prst="rect">
            <a:avLst/>
          </a:prstGeom>
          <a:noFill/>
        </p:spPr>
        <p:txBody>
          <a:bodyPr wrap="square" lIns="91440" tIns="45720" rIns="91440" bIns="45720" rtlCol="0" anchor="t">
            <a:spAutoFit/>
          </a:bodyPr>
          <a:lstStyle/>
          <a:p>
            <a:pPr marL="0" indent="0" algn="l">
              <a:lnSpc>
                <a:spcPct val="100000"/>
              </a:lnSpc>
              <a:buNone/>
            </a:pPr>
            <a:r>
              <a:rPr lang="en-US" sz="3500" dirty="0">
                <a:solidFill>
                  <a:srgbClr val="3365D6"/>
                </a:solidFill>
                <a:latin typeface="MiSans" pitchFamily="34" charset="-122"/>
                <a:ea typeface="MiSans" pitchFamily="34" charset="-122"/>
                <a:cs typeface="MiSans" pitchFamily="34" charset="-120"/>
              </a:rPr>
              <a:t>代码生成任务</a:t>
            </a:r>
            <a:endParaRPr lang="en-US" sz="1600" dirty="0"/>
          </a:p>
        </p:txBody>
      </p:sp>
      <p:pic>
        <p:nvPicPr>
          <p:cNvPr id="13" name="Image 1" descr="https://test-kimi-img.moonshot.cn/pub/slides/slides_tmpl/image/25-08-06-16:26:55-d29h3jsup1d2ae82kllg.png"/>
          <p:cNvPicPr>
            <a:picLocks noChangeAspect="1"/>
          </p:cNvPicPr>
          <p:nvPr/>
        </p:nvPicPr>
        <p:blipFill>
          <a:blip r:embed="rId11"/>
          <a:stretch>
            <a:fillRect/>
          </a:stretch>
        </p:blipFill>
        <p:spPr>
          <a:xfrm>
            <a:off x="11222355" y="239395"/>
            <a:ext cx="421640" cy="204470"/>
          </a:xfrm>
          <a:prstGeom prst="rect">
            <a:avLst/>
          </a:prstGeom>
        </p:spPr>
      </p:pic>
      <p:pic>
        <p:nvPicPr>
          <p:cNvPr id="14" name="Image 2" descr="https://test-kimi-img.moonshot.cn/pub/slides/slides_tmpl/image/25-08-06-16:26:53-d29h3jcup1d2ae82kl00.png"/>
          <p:cNvPicPr>
            <a:picLocks noChangeAspect="1"/>
          </p:cNvPicPr>
          <p:nvPr/>
        </p:nvPicPr>
        <p:blipFill>
          <a:blip r:embed="rId1"/>
          <a:srcRect b="572"/>
          <a:stretch>
            <a:fillRect/>
          </a:stretch>
        </p:blipFill>
        <p:spPr>
          <a:xfrm>
            <a:off x="0" y="6204585"/>
            <a:ext cx="12192000" cy="653415"/>
          </a:xfrm>
          <a:prstGeom prst="rect">
            <a:avLst/>
          </a:prstGeom>
        </p:spPr>
      </p:pic>
      <p:pic>
        <p:nvPicPr>
          <p:cNvPr id="15" name="Image 3" descr="https://test-kimi-img.moonshot.cn/pub/slides/slides_tmpl/image/25-08-06-16:26:55-d29h3jsup1d2ae82klkg.png"/>
          <p:cNvPicPr>
            <a:picLocks noChangeAspect="1"/>
          </p:cNvPicPr>
          <p:nvPr>
            <p:custDataLst>
              <p:tags r:id="rId12"/>
            </p:custDataLst>
          </p:nvPr>
        </p:nvPicPr>
        <p:blipFill>
          <a:blip r:embed="rId13"/>
          <a:stretch>
            <a:fillRect/>
          </a:stretch>
        </p:blipFill>
        <p:spPr>
          <a:xfrm>
            <a:off x="1843405" y="1972310"/>
            <a:ext cx="914400" cy="914400"/>
          </a:xfrm>
          <a:prstGeom prst="rect">
            <a:avLst/>
          </a:prstGeom>
        </p:spPr>
      </p:pic>
      <p:pic>
        <p:nvPicPr>
          <p:cNvPr id="16" name="Image 4" descr="https://test-kimi-img.moonshot.cn/pub/slides/slides_tmpl/image/25-08-06-16:26:55-d29h3jsup1d2ae82klm0.png"/>
          <p:cNvPicPr>
            <a:picLocks noChangeAspect="1"/>
          </p:cNvPicPr>
          <p:nvPr>
            <p:custDataLst>
              <p:tags r:id="rId14"/>
            </p:custDataLst>
          </p:nvPr>
        </p:nvPicPr>
        <p:blipFill>
          <a:blip r:embed="rId15"/>
          <a:stretch>
            <a:fillRect/>
          </a:stretch>
        </p:blipFill>
        <p:spPr>
          <a:xfrm>
            <a:off x="5695315" y="1972310"/>
            <a:ext cx="914400" cy="914400"/>
          </a:xfrm>
          <a:prstGeom prst="rect">
            <a:avLst/>
          </a:prstGeom>
        </p:spPr>
      </p:pic>
      <p:pic>
        <p:nvPicPr>
          <p:cNvPr id="17" name="Image 5" descr="https://test-kimi-img.moonshot.cn/pub/slides/slides_tmpl/image/25-08-06-16:26:55-d29h3jsup1d2ae82klmg.png"/>
          <p:cNvPicPr>
            <a:picLocks noChangeAspect="1"/>
          </p:cNvPicPr>
          <p:nvPr>
            <p:custDataLst>
              <p:tags r:id="rId16"/>
            </p:custDataLst>
          </p:nvPr>
        </p:nvPicPr>
        <p:blipFill>
          <a:blip r:embed="rId17"/>
          <a:stretch>
            <a:fillRect/>
          </a:stretch>
        </p:blipFill>
        <p:spPr>
          <a:xfrm>
            <a:off x="9472295" y="1972310"/>
            <a:ext cx="914400" cy="914400"/>
          </a:xfrm>
          <a:prstGeom prst="rect">
            <a:avLst/>
          </a:prstGeom>
        </p:spPr>
      </p:pic>
      <p:pic>
        <p:nvPicPr>
          <p:cNvPr id="18" name="Image 6" descr="https://test-kimi-img.moonshot.cn/pub/slides/slides_tmpl/image/25-08-06-16:26:54-d29h3jkup1d2ae82kl6g.png"/>
          <p:cNvPicPr>
            <a:picLocks noChangeAspect="1"/>
          </p:cNvPicPr>
          <p:nvPr/>
        </p:nvPicPr>
        <p:blipFill>
          <a:blip r:embed="rId18"/>
          <a:stretch>
            <a:fillRect/>
          </a:stretch>
        </p:blipFill>
        <p:spPr>
          <a:xfrm>
            <a:off x="10999470" y="993775"/>
            <a:ext cx="762000" cy="298450"/>
          </a:xfrm>
          <a:prstGeom prst="rect">
            <a:avLst/>
          </a:prstGeom>
        </p:spPr>
      </p:pic>
      <p:sp>
        <p:nvSpPr>
          <p:cNvPr id="19" name="Shape 10"/>
          <p:cNvSpPr/>
          <p:nvPr/>
        </p:nvSpPr>
        <p:spPr>
          <a:xfrm>
            <a:off x="596265" y="5928360"/>
            <a:ext cx="11012170" cy="0"/>
          </a:xfrm>
          <a:prstGeom prst="line">
            <a:avLst/>
          </a:prstGeom>
          <a:noFill/>
          <a:ln w="19050">
            <a:solidFill>
              <a:srgbClr val="1D50C4"/>
            </a:solidFill>
            <a:prstDash val="solid"/>
            <a:headEnd type="none"/>
            <a:tailEnd type="none"/>
          </a:ln>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 0" descr="https://test-kimi-img.moonshot.cn/pub/slides/slides_tmpl/image/25-08-06-16:26:55-d29h3jsup1d2ae82klg0.png"/>
          <p:cNvPicPr>
            <a:picLocks noChangeAspect="1"/>
          </p:cNvPicPr>
          <p:nvPr>
            <p:custDataLst>
              <p:tags r:id="rId1"/>
            </p:custDataLst>
          </p:nvPr>
        </p:nvPicPr>
        <p:blipFill>
          <a:blip r:embed="rId2"/>
          <a:stretch>
            <a:fillRect/>
          </a:stretch>
        </p:blipFill>
        <p:spPr>
          <a:xfrm>
            <a:off x="4036695" y="4937125"/>
            <a:ext cx="7724775" cy="1695450"/>
          </a:xfrm>
          <a:prstGeom prst="rect">
            <a:avLst/>
          </a:prstGeom>
        </p:spPr>
      </p:pic>
      <p:pic>
        <p:nvPicPr>
          <p:cNvPr id="3" name="Image 1" descr="https://test-kimi-img.moonshot.cn/pub/slides/slides_tmpl/image/25-08-06-16:26:55-d29h3jsup1d2ae82klg0.png"/>
          <p:cNvPicPr>
            <a:picLocks noChangeAspect="1"/>
          </p:cNvPicPr>
          <p:nvPr>
            <p:custDataLst>
              <p:tags r:id="rId3"/>
            </p:custDataLst>
          </p:nvPr>
        </p:nvPicPr>
        <p:blipFill>
          <a:blip r:embed="rId2"/>
          <a:stretch>
            <a:fillRect/>
          </a:stretch>
        </p:blipFill>
        <p:spPr>
          <a:xfrm>
            <a:off x="4036695" y="3042285"/>
            <a:ext cx="7724775" cy="1695450"/>
          </a:xfrm>
          <a:prstGeom prst="rect">
            <a:avLst/>
          </a:prstGeom>
        </p:spPr>
      </p:pic>
      <p:pic>
        <p:nvPicPr>
          <p:cNvPr id="4" name="Image 2" descr="https://test-kimi-img.moonshot.cn/pub/slides/slides_tmpl/image/25-08-06-16:26:55-d29h3jsup1d2ae82klg0.png"/>
          <p:cNvPicPr>
            <a:picLocks noChangeAspect="1"/>
          </p:cNvPicPr>
          <p:nvPr>
            <p:custDataLst>
              <p:tags r:id="rId4"/>
            </p:custDataLst>
          </p:nvPr>
        </p:nvPicPr>
        <p:blipFill>
          <a:blip r:embed="rId2"/>
          <a:stretch>
            <a:fillRect/>
          </a:stretch>
        </p:blipFill>
        <p:spPr>
          <a:xfrm>
            <a:off x="4036695" y="1176020"/>
            <a:ext cx="7724775" cy="1695450"/>
          </a:xfrm>
          <a:prstGeom prst="rect">
            <a:avLst/>
          </a:prstGeom>
        </p:spPr>
      </p:pic>
      <p:pic>
        <p:nvPicPr>
          <p:cNvPr id="5" name="Image 3" descr="https://test-kimi-img.moonshot.cn/pub/slides/slides_tmpl/image/25-08-06-16:26:55-d29h3jsup1d2ae82klf0.jpeg"/>
          <p:cNvPicPr>
            <a:picLocks noChangeAspect="1"/>
          </p:cNvPicPr>
          <p:nvPr/>
        </p:nvPicPr>
        <p:blipFill>
          <a:blip r:embed="rId5"/>
          <a:srcRect t="18"/>
          <a:stretch>
            <a:fillRect/>
          </a:stretch>
        </p:blipFill>
        <p:spPr>
          <a:xfrm>
            <a:off x="0" y="0"/>
            <a:ext cx="3748405" cy="6858000"/>
          </a:xfrm>
          <a:prstGeom prst="rect">
            <a:avLst/>
          </a:prstGeom>
        </p:spPr>
      </p:pic>
      <p:sp>
        <p:nvSpPr>
          <p:cNvPr id="6" name="Text 0"/>
          <p:cNvSpPr/>
          <p:nvPr>
            <p:custDataLst>
              <p:tags r:id="rId6"/>
            </p:custDataLst>
          </p:nvPr>
        </p:nvSpPr>
        <p:spPr>
          <a:xfrm>
            <a:off x="5104868" y="5372716"/>
            <a:ext cx="6412026" cy="984570"/>
          </a:xfrm>
          <a:prstGeom prst="rect">
            <a:avLst/>
          </a:prstGeom>
          <a:noFill/>
        </p:spPr>
        <p:txBody>
          <a:bodyPr wrap="square" lIns="0" tIns="0" rIns="0" bIns="0" rtlCol="0" anchor="t"/>
          <a:lstStyle/>
          <a:p>
            <a:pPr marL="0" indent="0" algn="just">
              <a:lnSpc>
                <a:spcPct val="150000"/>
              </a:lnSpc>
              <a:buNone/>
            </a:pPr>
            <a:r>
              <a:rPr lang="zh-CN" altLang="en-US" sz="1800" dirty="0">
                <a:solidFill>
                  <a:srgbClr val="262626"/>
                </a:solidFill>
                <a:latin typeface="MiSans" pitchFamily="34" charset="-122"/>
                <a:ea typeface="MiSans" pitchFamily="34" charset="-122"/>
                <a:cs typeface="MiSans" pitchFamily="34" charset="-120"/>
              </a:rPr>
              <a:t>一篇论文指出，</a:t>
            </a:r>
            <a:r>
              <a:rPr lang="en-US" sz="1800" dirty="0">
                <a:solidFill>
                  <a:srgbClr val="262626"/>
                </a:solidFill>
                <a:latin typeface="MiSans" pitchFamily="34" charset="-122"/>
                <a:ea typeface="MiSans" pitchFamily="34" charset="-122"/>
                <a:cs typeface="MiSans" pitchFamily="34" charset="-120"/>
              </a:rPr>
              <a:t>在高难度编程题的错误调试中，ChatGPT表现尤为突出，成功纠正了42.5%的错误，比其它AI助手更善于利用反馈改进代码。</a:t>
            </a:r>
            <a:endParaRPr lang="en-US" sz="1800" dirty="0">
              <a:solidFill>
                <a:srgbClr val="262626"/>
              </a:solidFill>
              <a:latin typeface="MiSans" pitchFamily="34" charset="-122"/>
              <a:ea typeface="MiSans" pitchFamily="34" charset="-122"/>
              <a:cs typeface="MiSans" pitchFamily="34" charset="-120"/>
            </a:endParaRPr>
          </a:p>
        </p:txBody>
      </p:sp>
      <p:sp>
        <p:nvSpPr>
          <p:cNvPr id="7" name="Text 1"/>
          <p:cNvSpPr/>
          <p:nvPr>
            <p:custDataLst>
              <p:tags r:id="rId7"/>
            </p:custDataLst>
          </p:nvPr>
        </p:nvSpPr>
        <p:spPr>
          <a:xfrm>
            <a:off x="5149296" y="5028418"/>
            <a:ext cx="5528761" cy="480976"/>
          </a:xfrm>
          <a:prstGeom prst="rect">
            <a:avLst/>
          </a:prstGeom>
          <a:noFill/>
        </p:spPr>
        <p:txBody>
          <a:bodyPr wrap="square" lIns="0" tIns="0" rIns="0" bIns="0" rtlCol="0" anchor="ctr"/>
          <a:lstStyle/>
          <a:p>
            <a:pPr marL="0" algn="l">
              <a:lnSpc>
                <a:spcPct val="100000"/>
              </a:lnSpc>
              <a:buClrTx/>
              <a:buSzTx/>
              <a:buFontTx/>
              <a:buNone/>
            </a:pPr>
            <a:r>
              <a:rPr lang="en-US" sz="2000" b="1" dirty="0">
                <a:solidFill>
                  <a:srgbClr val="2A59B8"/>
                </a:solidFill>
                <a:latin typeface="MiSans" pitchFamily="34" charset="-122"/>
                <a:ea typeface="MiSans" pitchFamily="34" charset="-122"/>
                <a:cs typeface="MiSans" pitchFamily="34" charset="-120"/>
              </a:rPr>
              <a:t>工具表现</a:t>
            </a:r>
            <a:endParaRPr lang="en-US" sz="2000" b="1" dirty="0">
              <a:solidFill>
                <a:srgbClr val="2A59B8"/>
              </a:solidFill>
              <a:latin typeface="MiSans" pitchFamily="34" charset="-122"/>
              <a:ea typeface="MiSans" pitchFamily="34" charset="-122"/>
              <a:cs typeface="MiSans" pitchFamily="34" charset="-120"/>
            </a:endParaRPr>
          </a:p>
        </p:txBody>
      </p:sp>
      <p:sp>
        <p:nvSpPr>
          <p:cNvPr id="8" name="Text 2"/>
          <p:cNvSpPr/>
          <p:nvPr>
            <p:custDataLst>
              <p:tags r:id="rId8"/>
            </p:custDataLst>
          </p:nvPr>
        </p:nvSpPr>
        <p:spPr>
          <a:xfrm>
            <a:off x="5104868" y="3571856"/>
            <a:ext cx="6412026" cy="984570"/>
          </a:xfrm>
          <a:prstGeom prst="rect">
            <a:avLst/>
          </a:prstGeom>
          <a:noFill/>
        </p:spPr>
        <p:txBody>
          <a:bodyPr wrap="square" lIns="0" tIns="0" rIns="0" bIns="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涉及逻辑漏洞或设计缺陷的调试，AI常常无从下手或者给出无效修改，仍需人类开发者介入思考。</a:t>
            </a:r>
            <a:endParaRPr lang="en-US" dirty="0">
              <a:solidFill>
                <a:srgbClr val="262626"/>
              </a:solidFill>
              <a:latin typeface="MiSans" pitchFamily="34" charset="-122"/>
              <a:ea typeface="MiSans" pitchFamily="34" charset="-122"/>
              <a:cs typeface="MiSans" pitchFamily="34" charset="-120"/>
            </a:endParaRPr>
          </a:p>
        </p:txBody>
      </p:sp>
      <p:sp>
        <p:nvSpPr>
          <p:cNvPr id="9" name="Text 3"/>
          <p:cNvSpPr/>
          <p:nvPr>
            <p:custDataLst>
              <p:tags r:id="rId9"/>
            </p:custDataLst>
          </p:nvPr>
        </p:nvSpPr>
        <p:spPr>
          <a:xfrm>
            <a:off x="5150566" y="3164058"/>
            <a:ext cx="5528761" cy="480976"/>
          </a:xfrm>
          <a:prstGeom prst="rect">
            <a:avLst/>
          </a:prstGeom>
          <a:noFill/>
        </p:spPr>
        <p:txBody>
          <a:bodyPr wrap="square" lIns="0" tIns="0" rIns="0" bIns="0" rtlCol="0" anchor="ctr"/>
          <a:lstStyle/>
          <a:p>
            <a:pPr marL="0" indent="0" algn="l">
              <a:lnSpc>
                <a:spcPct val="100000"/>
              </a:lnSpc>
              <a:buNone/>
            </a:pPr>
            <a:r>
              <a:rPr lang="en-US" sz="2000" b="1" dirty="0">
                <a:solidFill>
                  <a:srgbClr val="2A59B8"/>
                </a:solidFill>
                <a:latin typeface="MiSans" pitchFamily="34" charset="-122"/>
                <a:ea typeface="MiSans" pitchFamily="34" charset="-122"/>
                <a:cs typeface="MiSans" pitchFamily="34" charset="-120"/>
              </a:rPr>
              <a:t>逻辑漏洞处理</a:t>
            </a:r>
            <a:endParaRPr lang="en-US" sz="2000" b="1" dirty="0">
              <a:solidFill>
                <a:srgbClr val="2A59B8"/>
              </a:solidFill>
              <a:latin typeface="MiSans" pitchFamily="34" charset="-122"/>
              <a:ea typeface="MiSans" pitchFamily="34" charset="-122"/>
              <a:cs typeface="MiSans" pitchFamily="34" charset="-120"/>
            </a:endParaRPr>
          </a:p>
        </p:txBody>
      </p:sp>
      <p:sp>
        <p:nvSpPr>
          <p:cNvPr id="10" name="Text 4"/>
          <p:cNvSpPr/>
          <p:nvPr>
            <p:custDataLst>
              <p:tags r:id="rId10"/>
            </p:custDataLst>
          </p:nvPr>
        </p:nvSpPr>
        <p:spPr>
          <a:xfrm>
            <a:off x="5103598" y="1707496"/>
            <a:ext cx="6412026" cy="984570"/>
          </a:xfrm>
          <a:prstGeom prst="rect">
            <a:avLst/>
          </a:prstGeom>
          <a:noFill/>
        </p:spPr>
        <p:txBody>
          <a:bodyPr wrap="square" lIns="0" tIns="0" rIns="0" bIns="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AI擅长修复简单语法或边界情况错误（比如空指针、索引越界），对错误信息明确的问题反应较好。</a:t>
            </a:r>
            <a:endParaRPr lang="en-US" dirty="0">
              <a:solidFill>
                <a:srgbClr val="262626"/>
              </a:solidFill>
              <a:latin typeface="MiSans" pitchFamily="34" charset="-122"/>
              <a:ea typeface="MiSans" pitchFamily="34" charset="-122"/>
              <a:cs typeface="MiSans" pitchFamily="34" charset="-120"/>
            </a:endParaRPr>
          </a:p>
        </p:txBody>
      </p:sp>
      <p:sp>
        <p:nvSpPr>
          <p:cNvPr id="11" name="Text 5"/>
          <p:cNvSpPr/>
          <p:nvPr>
            <p:custDataLst>
              <p:tags r:id="rId11"/>
            </p:custDataLst>
          </p:nvPr>
        </p:nvSpPr>
        <p:spPr>
          <a:xfrm>
            <a:off x="5149296" y="1299698"/>
            <a:ext cx="5528761" cy="480976"/>
          </a:xfrm>
          <a:prstGeom prst="rect">
            <a:avLst/>
          </a:prstGeom>
          <a:noFill/>
        </p:spPr>
        <p:txBody>
          <a:bodyPr wrap="square" lIns="0" tIns="0" rIns="0" bIns="0" rtlCol="0" anchor="ctr"/>
          <a:lstStyle/>
          <a:p>
            <a:pPr marL="0" indent="0" algn="l">
              <a:lnSpc>
                <a:spcPct val="100000"/>
              </a:lnSpc>
              <a:buNone/>
            </a:pPr>
            <a:r>
              <a:rPr lang="en-US" sz="2000" b="1" dirty="0">
                <a:solidFill>
                  <a:srgbClr val="2A59B8"/>
                </a:solidFill>
                <a:latin typeface="MiSans" pitchFamily="34" charset="-122"/>
                <a:ea typeface="MiSans" pitchFamily="34" charset="-122"/>
                <a:cs typeface="MiSans" pitchFamily="34" charset="-120"/>
              </a:rPr>
              <a:t>语法错误修复</a:t>
            </a:r>
            <a:endParaRPr lang="en-US" sz="2000" b="1" dirty="0">
              <a:solidFill>
                <a:srgbClr val="2A59B8"/>
              </a:solidFill>
              <a:latin typeface="MiSans" pitchFamily="34" charset="-122"/>
              <a:ea typeface="MiSans" pitchFamily="34" charset="-122"/>
              <a:cs typeface="MiSans" pitchFamily="34" charset="-120"/>
            </a:endParaRPr>
          </a:p>
        </p:txBody>
      </p:sp>
      <p:pic>
        <p:nvPicPr>
          <p:cNvPr id="12" name="Image 4" descr="https://test-kimi-img.moonshot.cn/pub/slides/slides_tmpl/image/25-08-06-16:26:55-d29h3jsup1d2ae82klhg.png"/>
          <p:cNvPicPr>
            <a:picLocks noChangeAspect="1"/>
          </p:cNvPicPr>
          <p:nvPr/>
        </p:nvPicPr>
        <p:blipFill>
          <a:blip r:embed="rId12"/>
          <a:stretch>
            <a:fillRect/>
          </a:stretch>
        </p:blipFill>
        <p:spPr>
          <a:xfrm>
            <a:off x="0" y="0"/>
            <a:ext cx="3749040" cy="6858000"/>
          </a:xfrm>
          <a:prstGeom prst="rect">
            <a:avLst/>
          </a:prstGeom>
        </p:spPr>
      </p:pic>
      <p:sp>
        <p:nvSpPr>
          <p:cNvPr id="13" name="Text 6"/>
          <p:cNvSpPr/>
          <p:nvPr/>
        </p:nvSpPr>
        <p:spPr>
          <a:xfrm>
            <a:off x="4036695" y="394335"/>
            <a:ext cx="6780530" cy="622935"/>
          </a:xfrm>
          <a:prstGeom prst="rect">
            <a:avLst/>
          </a:prstGeom>
          <a:noFill/>
        </p:spPr>
        <p:txBody>
          <a:bodyPr wrap="square" lIns="91440" tIns="45720" rIns="91440" bIns="45720" rtlCol="0" anchor="ctr"/>
          <a:lstStyle/>
          <a:p>
            <a:pPr marL="0" indent="0" algn="l">
              <a:lnSpc>
                <a:spcPct val="100000"/>
              </a:lnSpc>
              <a:buNone/>
            </a:pPr>
            <a:r>
              <a:rPr lang="en-US" sz="2800" b="1" dirty="0">
                <a:solidFill>
                  <a:srgbClr val="2A59B8"/>
                </a:solidFill>
                <a:latin typeface="MiSans" pitchFamily="34" charset="-122"/>
                <a:ea typeface="MiSans" pitchFamily="34" charset="-122"/>
                <a:cs typeface="MiSans" pitchFamily="34" charset="-120"/>
              </a:rPr>
              <a:t>调试与错误修复</a:t>
            </a:r>
            <a:endParaRPr lang="en-US" sz="1600" dirty="0"/>
          </a:p>
        </p:txBody>
      </p:sp>
      <p:pic>
        <p:nvPicPr>
          <p:cNvPr id="14" name="Image 5" descr="https://test-kimi-img.moonshot.cn/pub/slides/slides_tmpl/image/25-08-06-16:26:54-d29h3jkup1d2ae82kla0.png"/>
          <p:cNvPicPr>
            <a:picLocks noChangeAspect="1"/>
          </p:cNvPicPr>
          <p:nvPr>
            <p:custDataLst>
              <p:tags r:id="rId13"/>
            </p:custDataLst>
          </p:nvPr>
        </p:nvPicPr>
        <p:blipFill>
          <a:blip r:embed="rId14"/>
          <a:stretch>
            <a:fillRect/>
          </a:stretch>
        </p:blipFill>
        <p:spPr>
          <a:xfrm>
            <a:off x="4224655" y="1465580"/>
            <a:ext cx="722630" cy="722630"/>
          </a:xfrm>
          <a:prstGeom prst="rect">
            <a:avLst/>
          </a:prstGeom>
        </p:spPr>
      </p:pic>
      <p:pic>
        <p:nvPicPr>
          <p:cNvPr id="15" name="Image 6" descr="https://test-kimi-img.moonshot.cn/pub/slides/slides_tmpl/image/25-08-06-16:26:54-d29h3jkup1d2ae82klbg.png"/>
          <p:cNvPicPr>
            <a:picLocks noChangeAspect="1"/>
          </p:cNvPicPr>
          <p:nvPr>
            <p:custDataLst>
              <p:tags r:id="rId15"/>
            </p:custDataLst>
          </p:nvPr>
        </p:nvPicPr>
        <p:blipFill>
          <a:blip r:embed="rId16"/>
          <a:stretch>
            <a:fillRect/>
          </a:stretch>
        </p:blipFill>
        <p:spPr>
          <a:xfrm>
            <a:off x="4224655" y="3239770"/>
            <a:ext cx="722630" cy="722630"/>
          </a:xfrm>
          <a:prstGeom prst="rect">
            <a:avLst/>
          </a:prstGeom>
        </p:spPr>
      </p:pic>
      <p:pic>
        <p:nvPicPr>
          <p:cNvPr id="16" name="Image 7" descr="https://test-kimi-img.moonshot.cn/pub/slides/slides_tmpl/image/25-08-06-16:26:55-d29h3jsup1d2ae82kleg.png"/>
          <p:cNvPicPr>
            <a:picLocks noChangeAspect="1"/>
          </p:cNvPicPr>
          <p:nvPr>
            <p:custDataLst>
              <p:tags r:id="rId17"/>
            </p:custDataLst>
          </p:nvPr>
        </p:nvPicPr>
        <p:blipFill>
          <a:blip r:embed="rId18"/>
          <a:stretch>
            <a:fillRect/>
          </a:stretch>
        </p:blipFill>
        <p:spPr>
          <a:xfrm>
            <a:off x="4224655" y="5179060"/>
            <a:ext cx="722630" cy="722630"/>
          </a:xfrm>
          <a:prstGeom prst="rect">
            <a:avLst/>
          </a:prstGeom>
        </p:spPr>
      </p:pic>
      <p:pic>
        <p:nvPicPr>
          <p:cNvPr id="17" name="Image 8" descr="https://test-kimi-img.moonshot.cn/pub/slides/slides_tmpl/image/25-08-06-16:26:54-d29h3jkup1d2ae82kl6g.png"/>
          <p:cNvPicPr>
            <a:picLocks noChangeAspect="1"/>
          </p:cNvPicPr>
          <p:nvPr/>
        </p:nvPicPr>
        <p:blipFill>
          <a:blip r:embed="rId19"/>
          <a:stretch>
            <a:fillRect/>
          </a:stretch>
        </p:blipFill>
        <p:spPr>
          <a:xfrm>
            <a:off x="10999470" y="509270"/>
            <a:ext cx="762000" cy="2984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custDataLst>
              <p:tags r:id="rId1"/>
            </p:custDataLst>
          </p:nvPr>
        </p:nvSpPr>
        <p:spPr>
          <a:xfrm>
            <a:off x="955675" y="2072005"/>
            <a:ext cx="5827395" cy="1122680"/>
          </a:xfrm>
          <a:prstGeom prst="rect">
            <a:avLst/>
          </a:prstGeom>
          <a:solidFill>
            <a:srgbClr val="000000">
              <a:alpha val="0"/>
            </a:srgbClr>
          </a:solidFill>
        </p:spPr>
      </p:sp>
      <p:sp>
        <p:nvSpPr>
          <p:cNvPr id="3" name="Text 1"/>
          <p:cNvSpPr/>
          <p:nvPr>
            <p:custDataLst>
              <p:tags r:id="rId2"/>
            </p:custDataLst>
          </p:nvPr>
        </p:nvSpPr>
        <p:spPr>
          <a:xfrm>
            <a:off x="955675" y="2072005"/>
            <a:ext cx="5827395" cy="112268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细粒度的重构（重命名变量、拆分函数等）AI基本能胜任，例如开发者可以要求ChatGPT重构某个函数，简化逻辑或改善可读性。</a:t>
            </a:r>
            <a:endParaRPr lang="en-US" dirty="0">
              <a:solidFill>
                <a:srgbClr val="000000"/>
              </a:solidFill>
              <a:latin typeface="MiSans" pitchFamily="34" charset="-122"/>
              <a:ea typeface="MiSans" pitchFamily="34" charset="-122"/>
              <a:cs typeface="MiSans" pitchFamily="34" charset="-120"/>
            </a:endParaRPr>
          </a:p>
        </p:txBody>
      </p:sp>
      <p:sp>
        <p:nvSpPr>
          <p:cNvPr id="4" name="Text 2"/>
          <p:cNvSpPr/>
          <p:nvPr>
            <p:custDataLst>
              <p:tags r:id="rId3"/>
            </p:custDataLst>
          </p:nvPr>
        </p:nvSpPr>
        <p:spPr>
          <a:xfrm>
            <a:off x="956310" y="1673900"/>
            <a:ext cx="5177790" cy="398780"/>
          </a:xfrm>
          <a:prstGeom prst="rect">
            <a:avLst/>
          </a:prstGeom>
          <a:noFill/>
        </p:spPr>
        <p:txBody>
          <a:bodyPr wrap="square" lIns="91440" tIns="45720" rIns="91440" bIns="45720" rtlCol="0" anchor="ctr">
            <a:spAutoFit/>
          </a:bodyPr>
          <a:lstStyle/>
          <a:p>
            <a:pPr marL="0" indent="0" algn="l">
              <a:lnSpc>
                <a:spcPct val="100000"/>
              </a:lnSpc>
              <a:buNone/>
            </a:pPr>
            <a:r>
              <a:rPr lang="en-US" sz="2000" dirty="0">
                <a:solidFill>
                  <a:srgbClr val="1D50C4"/>
                </a:solidFill>
                <a:latin typeface="MiSans" pitchFamily="34" charset="-122"/>
                <a:ea typeface="MiSans" pitchFamily="34" charset="-122"/>
                <a:cs typeface="MiSans" pitchFamily="34" charset="-120"/>
              </a:rPr>
              <a:t>局部重构</a:t>
            </a:r>
            <a:endParaRPr lang="en-US" sz="2000" dirty="0">
              <a:solidFill>
                <a:srgbClr val="1D50C4"/>
              </a:solidFill>
              <a:latin typeface="MiSans" pitchFamily="34" charset="-122"/>
              <a:ea typeface="MiSans" pitchFamily="34" charset="-122"/>
              <a:cs typeface="MiSans" pitchFamily="34" charset="-120"/>
            </a:endParaRPr>
          </a:p>
        </p:txBody>
      </p:sp>
      <p:sp>
        <p:nvSpPr>
          <p:cNvPr id="5" name="Shape 3"/>
          <p:cNvSpPr/>
          <p:nvPr>
            <p:custDataLst>
              <p:tags r:id="rId4"/>
            </p:custDataLst>
          </p:nvPr>
        </p:nvSpPr>
        <p:spPr>
          <a:xfrm>
            <a:off x="955675" y="3642360"/>
            <a:ext cx="5857875" cy="1122680"/>
          </a:xfrm>
          <a:prstGeom prst="rect">
            <a:avLst/>
          </a:prstGeom>
          <a:solidFill>
            <a:srgbClr val="000000">
              <a:alpha val="0"/>
            </a:srgbClr>
          </a:solidFill>
        </p:spPr>
      </p:sp>
      <p:sp>
        <p:nvSpPr>
          <p:cNvPr id="6" name="Text 4"/>
          <p:cNvSpPr/>
          <p:nvPr>
            <p:custDataLst>
              <p:tags r:id="rId5"/>
            </p:custDataLst>
          </p:nvPr>
        </p:nvSpPr>
        <p:spPr>
          <a:xfrm>
            <a:off x="955675" y="3642360"/>
            <a:ext cx="5857875" cy="112268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AI对更大范围的重构（跨多个文件的大型重构、架构级调整）支持有限，受制于其上下文窗口，难以全面把握项目结构。</a:t>
            </a:r>
            <a:endParaRPr lang="en-US" dirty="0">
              <a:solidFill>
                <a:srgbClr val="000000"/>
              </a:solidFill>
              <a:latin typeface="MiSans" pitchFamily="34" charset="-122"/>
              <a:ea typeface="MiSans" pitchFamily="34" charset="-122"/>
              <a:cs typeface="MiSans" pitchFamily="34" charset="-120"/>
            </a:endParaRPr>
          </a:p>
        </p:txBody>
      </p:sp>
      <p:sp>
        <p:nvSpPr>
          <p:cNvPr id="7" name="Text 5"/>
          <p:cNvSpPr/>
          <p:nvPr>
            <p:custDataLst>
              <p:tags r:id="rId6"/>
            </p:custDataLst>
          </p:nvPr>
        </p:nvSpPr>
        <p:spPr>
          <a:xfrm>
            <a:off x="956310" y="3244255"/>
            <a:ext cx="5177790" cy="398780"/>
          </a:xfrm>
          <a:prstGeom prst="rect">
            <a:avLst/>
          </a:prstGeom>
          <a:noFill/>
        </p:spPr>
        <p:txBody>
          <a:bodyPr wrap="square" lIns="91440" tIns="45720" rIns="91440" bIns="45720" rtlCol="0" anchor="ctr">
            <a:spAutoFit/>
          </a:bodyPr>
          <a:lstStyle/>
          <a:p>
            <a:pPr marL="0" indent="0" algn="l">
              <a:lnSpc>
                <a:spcPct val="100000"/>
              </a:lnSpc>
              <a:buNone/>
            </a:pPr>
            <a:r>
              <a:rPr lang="en-US" sz="2000" dirty="0">
                <a:solidFill>
                  <a:srgbClr val="1D50C4"/>
                </a:solidFill>
                <a:latin typeface="MiSans" pitchFamily="34" charset="-122"/>
                <a:ea typeface="MiSans" pitchFamily="34" charset="-122"/>
                <a:cs typeface="MiSans" pitchFamily="34" charset="-120"/>
              </a:rPr>
              <a:t>全局重构</a:t>
            </a:r>
            <a:endParaRPr lang="en-US" sz="2000" dirty="0">
              <a:solidFill>
                <a:srgbClr val="1D50C4"/>
              </a:solidFill>
              <a:latin typeface="MiSans" pitchFamily="34" charset="-122"/>
              <a:ea typeface="MiSans" pitchFamily="34" charset="-122"/>
              <a:cs typeface="MiSans" pitchFamily="34" charset="-120"/>
            </a:endParaRPr>
          </a:p>
        </p:txBody>
      </p:sp>
      <p:sp>
        <p:nvSpPr>
          <p:cNvPr id="8" name="Shape 6"/>
          <p:cNvSpPr/>
          <p:nvPr>
            <p:custDataLst>
              <p:tags r:id="rId7"/>
            </p:custDataLst>
          </p:nvPr>
        </p:nvSpPr>
        <p:spPr>
          <a:xfrm>
            <a:off x="955675" y="5212715"/>
            <a:ext cx="5825490" cy="1122680"/>
          </a:xfrm>
          <a:prstGeom prst="rect">
            <a:avLst/>
          </a:prstGeom>
          <a:solidFill>
            <a:srgbClr val="000000">
              <a:alpha val="0"/>
            </a:srgbClr>
          </a:solidFill>
        </p:spPr>
      </p:sp>
      <p:sp>
        <p:nvSpPr>
          <p:cNvPr id="9" name="Text 7"/>
          <p:cNvSpPr/>
          <p:nvPr>
            <p:custDataLst>
              <p:tags r:id="rId8"/>
            </p:custDataLst>
          </p:nvPr>
        </p:nvSpPr>
        <p:spPr>
          <a:xfrm>
            <a:off x="955675" y="5212715"/>
            <a:ext cx="5825490" cy="112268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专门针对大项目的工具如Sourcegraph Cody在这方面表现更好，利用全仓库索引实现了项目范围的一致重构。</a:t>
            </a:r>
            <a:endParaRPr lang="en-US" dirty="0">
              <a:solidFill>
                <a:srgbClr val="000000"/>
              </a:solidFill>
              <a:latin typeface="MiSans" pitchFamily="34" charset="-122"/>
              <a:ea typeface="MiSans" pitchFamily="34" charset="-122"/>
              <a:cs typeface="MiSans" pitchFamily="34" charset="-120"/>
            </a:endParaRPr>
          </a:p>
        </p:txBody>
      </p:sp>
      <p:sp>
        <p:nvSpPr>
          <p:cNvPr id="10" name="Text 8"/>
          <p:cNvSpPr/>
          <p:nvPr>
            <p:custDataLst>
              <p:tags r:id="rId9"/>
            </p:custDataLst>
          </p:nvPr>
        </p:nvSpPr>
        <p:spPr>
          <a:xfrm>
            <a:off x="956310" y="4814610"/>
            <a:ext cx="5177790" cy="398780"/>
          </a:xfrm>
          <a:prstGeom prst="rect">
            <a:avLst/>
          </a:prstGeom>
          <a:noFill/>
        </p:spPr>
        <p:txBody>
          <a:bodyPr wrap="square" lIns="91440" tIns="45720" rIns="91440" bIns="45720" rtlCol="0" anchor="ctr">
            <a:spAutoFit/>
          </a:bodyPr>
          <a:lstStyle/>
          <a:p>
            <a:pPr marL="0" indent="0" algn="l">
              <a:lnSpc>
                <a:spcPct val="100000"/>
              </a:lnSpc>
              <a:buNone/>
            </a:pPr>
            <a:r>
              <a:rPr lang="en-US" sz="2000" dirty="0">
                <a:solidFill>
                  <a:srgbClr val="1D50C4"/>
                </a:solidFill>
                <a:latin typeface="MiSans" pitchFamily="34" charset="-122"/>
                <a:ea typeface="MiSans" pitchFamily="34" charset="-122"/>
                <a:cs typeface="MiSans" pitchFamily="34" charset="-120"/>
              </a:rPr>
              <a:t>工具差异</a:t>
            </a:r>
            <a:endParaRPr lang="en-US" sz="2000" dirty="0">
              <a:solidFill>
                <a:srgbClr val="1D50C4"/>
              </a:solidFill>
              <a:latin typeface="MiSans" pitchFamily="34" charset="-122"/>
              <a:ea typeface="MiSans" pitchFamily="34" charset="-122"/>
              <a:cs typeface="MiSans" pitchFamily="34" charset="-120"/>
            </a:endParaRPr>
          </a:p>
        </p:txBody>
      </p:sp>
      <p:sp>
        <p:nvSpPr>
          <p:cNvPr id="11" name="Text 9"/>
          <p:cNvSpPr/>
          <p:nvPr/>
        </p:nvSpPr>
        <p:spPr>
          <a:xfrm>
            <a:off x="391160" y="580390"/>
            <a:ext cx="11081385" cy="892810"/>
          </a:xfrm>
          <a:prstGeom prst="rect">
            <a:avLst/>
          </a:prstGeom>
          <a:noFill/>
        </p:spPr>
        <p:txBody>
          <a:bodyPr wrap="square" lIns="91440" tIns="45720" rIns="91440" bIns="45720" rtlCol="0" anchor="t"/>
          <a:lstStyle/>
          <a:p>
            <a:pPr marL="0" indent="0" algn="l">
              <a:lnSpc>
                <a:spcPct val="100000"/>
              </a:lnSpc>
              <a:buNone/>
            </a:pPr>
            <a:r>
              <a:rPr lang="en-US" sz="3400" dirty="0">
                <a:solidFill>
                  <a:srgbClr val="1D50C4"/>
                </a:solidFill>
                <a:latin typeface="MiSans" pitchFamily="34" charset="-122"/>
                <a:ea typeface="MiSans" pitchFamily="34" charset="-122"/>
                <a:cs typeface="MiSans" pitchFamily="34" charset="-120"/>
              </a:rPr>
              <a:t>代码重构</a:t>
            </a:r>
            <a:endParaRPr lang="en-US" sz="1600" dirty="0"/>
          </a:p>
        </p:txBody>
      </p:sp>
      <p:pic>
        <p:nvPicPr>
          <p:cNvPr id="12" name="Image 0" descr="https://test-kimi-img.moonshot.cn/pub/slides/slides_tmpl/image/25-08-06-16:26:55-d29h3jsup1d2ae82kljg.png"/>
          <p:cNvPicPr>
            <a:picLocks noChangeAspect="1"/>
          </p:cNvPicPr>
          <p:nvPr/>
        </p:nvPicPr>
        <p:blipFill>
          <a:blip r:embed="rId10"/>
          <a:stretch>
            <a:fillRect/>
          </a:stretch>
        </p:blipFill>
        <p:spPr>
          <a:xfrm>
            <a:off x="497205" y="1814195"/>
            <a:ext cx="347345" cy="3425825"/>
          </a:xfrm>
          <a:prstGeom prst="rect">
            <a:avLst/>
          </a:prstGeom>
        </p:spPr>
      </p:pic>
      <p:pic>
        <p:nvPicPr>
          <p:cNvPr id="13" name="Image 1" descr="https://test-kimi-img.moonshot.cn/pub/slides/slides_tmpl/image/25-08-06-16:26:55-d29h3jsup1d2ae82klk0.jpeg"/>
          <p:cNvPicPr>
            <a:picLocks noChangeAspect="1"/>
          </p:cNvPicPr>
          <p:nvPr/>
        </p:nvPicPr>
        <p:blipFill>
          <a:blip r:embed="rId11"/>
          <a:srcRect t="61" b="22"/>
          <a:stretch>
            <a:fillRect/>
          </a:stretch>
        </p:blipFill>
        <p:spPr>
          <a:xfrm>
            <a:off x="7244080" y="0"/>
            <a:ext cx="4947920" cy="6524625"/>
          </a:xfrm>
          <a:prstGeom prst="rect">
            <a:avLst/>
          </a:prstGeom>
        </p:spPr>
      </p:pic>
      <p:sp>
        <p:nvSpPr>
          <p:cNvPr id="14" name="Shape 10"/>
          <p:cNvSpPr/>
          <p:nvPr/>
        </p:nvSpPr>
        <p:spPr>
          <a:xfrm>
            <a:off x="7244080" y="6292215"/>
            <a:ext cx="4948555" cy="575310"/>
          </a:xfrm>
          <a:prstGeom prst="rect">
            <a:avLst/>
          </a:prstGeom>
          <a:solidFill>
            <a:srgbClr val="1D50C4"/>
          </a:solidFill>
        </p:spPr>
      </p:sp>
      <p:sp>
        <p:nvSpPr>
          <p:cNvPr id="15" name="Text 11"/>
          <p:cNvSpPr/>
          <p:nvPr/>
        </p:nvSpPr>
        <p:spPr>
          <a:xfrm>
            <a:off x="7244080" y="6292215"/>
            <a:ext cx="4948555" cy="575310"/>
          </a:xfrm>
          <a:prstGeom prst="rect">
            <a:avLst/>
          </a:prstGeom>
          <a:noFill/>
        </p:spPr>
        <p:txBody>
          <a:bodyPr wrap="square" lIns="45720" tIns="91440" rIns="91440" bIns="45720" rtlCol="0" anchor="ctr"/>
          <a:lstStyle/>
          <a:p>
            <a:pPr marL="0" indent="0">
              <a:lnSpc>
                <a:spcPct val="100000"/>
              </a:lnSpc>
              <a:buNone/>
            </a:pP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7940" y="5430520"/>
            <a:ext cx="12247880" cy="1427480"/>
          </a:xfrm>
          <a:prstGeom prst="rect">
            <a:avLst/>
          </a:prstGeom>
          <a:solidFill>
            <a:srgbClr val="FAFAFA">
              <a:alpha val="12941"/>
            </a:srgbClr>
          </a:solidFill>
        </p:spPr>
      </p:sp>
      <p:sp>
        <p:nvSpPr>
          <p:cNvPr id="3" name="Text 1"/>
          <p:cNvSpPr/>
          <p:nvPr/>
        </p:nvSpPr>
        <p:spPr>
          <a:xfrm>
            <a:off x="-27940" y="5430520"/>
            <a:ext cx="12247880" cy="142748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4" name="Shape 2"/>
          <p:cNvSpPr/>
          <p:nvPr/>
        </p:nvSpPr>
        <p:spPr>
          <a:xfrm>
            <a:off x="2668905" y="1691640"/>
            <a:ext cx="6854190" cy="1567180"/>
          </a:xfrm>
          <a:prstGeom prst="rect">
            <a:avLst/>
          </a:prstGeom>
          <a:solidFill>
            <a:srgbClr val="000000">
              <a:alpha val="0"/>
            </a:srgbClr>
          </a:solidFill>
        </p:spPr>
      </p:sp>
      <p:sp>
        <p:nvSpPr>
          <p:cNvPr id="5" name="Text 3"/>
          <p:cNvSpPr/>
          <p:nvPr/>
        </p:nvSpPr>
        <p:spPr>
          <a:xfrm>
            <a:off x="2668905" y="1691640"/>
            <a:ext cx="6854190" cy="1567180"/>
          </a:xfrm>
          <a:prstGeom prst="rect">
            <a:avLst/>
          </a:prstGeom>
          <a:noFill/>
        </p:spPr>
        <p:txBody>
          <a:bodyPr wrap="square" lIns="45720" tIns="91440" rIns="91440" bIns="45720" rtlCol="0" anchor="ctr"/>
          <a:lstStyle/>
          <a:p>
            <a:pPr marL="0" indent="0" algn="ctr">
              <a:lnSpc>
                <a:spcPct val="100000"/>
              </a:lnSpc>
              <a:buNone/>
            </a:pPr>
            <a:r>
              <a:rPr lang="en-US" sz="9600" b="1" dirty="0">
                <a:solidFill>
                  <a:srgbClr val="DAE3F5"/>
                </a:solidFill>
                <a:latin typeface="MiSans" pitchFamily="34" charset="-122"/>
                <a:ea typeface="MiSans" pitchFamily="34" charset="-122"/>
                <a:cs typeface="MiSans" pitchFamily="34" charset="-120"/>
              </a:rPr>
              <a:t>01</a:t>
            </a:r>
            <a:endParaRPr lang="en-US" sz="1600" dirty="0"/>
          </a:p>
        </p:txBody>
      </p:sp>
      <p:sp>
        <p:nvSpPr>
          <p:cNvPr id="6" name="Shape 4"/>
          <p:cNvSpPr/>
          <p:nvPr/>
        </p:nvSpPr>
        <p:spPr>
          <a:xfrm>
            <a:off x="749300" y="3372485"/>
            <a:ext cx="10840720" cy="1200150"/>
          </a:xfrm>
          <a:prstGeom prst="rect">
            <a:avLst/>
          </a:prstGeom>
          <a:solidFill>
            <a:srgbClr val="000000">
              <a:alpha val="0"/>
            </a:srgbClr>
          </a:solidFill>
        </p:spPr>
      </p:sp>
      <p:sp>
        <p:nvSpPr>
          <p:cNvPr id="7" name="Text 5"/>
          <p:cNvSpPr/>
          <p:nvPr/>
        </p:nvSpPr>
        <p:spPr>
          <a:xfrm>
            <a:off x="749300" y="3372485"/>
            <a:ext cx="10840720" cy="1200150"/>
          </a:xfrm>
          <a:prstGeom prst="rect">
            <a:avLst/>
          </a:prstGeom>
          <a:noFill/>
        </p:spPr>
        <p:txBody>
          <a:bodyPr wrap="square" lIns="0" tIns="0" rIns="0" bIns="0" rtlCol="0" anchor="ctr"/>
          <a:lstStyle/>
          <a:p>
            <a:pPr marL="0" indent="0" algn="ctr">
              <a:lnSpc>
                <a:spcPct val="100000"/>
              </a:lnSpc>
              <a:buNone/>
            </a:pPr>
            <a:r>
              <a:rPr lang="en-US" sz="5400" dirty="0">
                <a:solidFill>
                  <a:srgbClr val="FFFFFF"/>
                </a:solidFill>
                <a:latin typeface="MiSans" pitchFamily="34" charset="-122"/>
                <a:ea typeface="MiSans" pitchFamily="34" charset="-122"/>
                <a:cs typeface="MiSans" pitchFamily="34" charset="-120"/>
              </a:rPr>
              <a:t>VSCode RISC-V</a:t>
            </a:r>
            <a:r>
              <a:rPr lang="zh-CN" altLang="en-US" sz="5400" dirty="0">
                <a:solidFill>
                  <a:srgbClr val="FFFFFF"/>
                </a:solidFill>
                <a:latin typeface="MiSans" pitchFamily="34" charset="-122"/>
                <a:ea typeface="MiSans" pitchFamily="34" charset="-122"/>
                <a:cs typeface="MiSans" pitchFamily="34" charset="-120"/>
              </a:rPr>
              <a:t>相关</a:t>
            </a:r>
            <a:r>
              <a:rPr lang="en-US" sz="5400" dirty="0">
                <a:solidFill>
                  <a:srgbClr val="FFFFFF"/>
                </a:solidFill>
                <a:latin typeface="MiSans" pitchFamily="34" charset="-122"/>
                <a:ea typeface="MiSans" pitchFamily="34" charset="-122"/>
                <a:cs typeface="MiSans" pitchFamily="34" charset="-120"/>
              </a:rPr>
              <a:t>插件现状</a:t>
            </a:r>
            <a:endParaRPr lang="en-US" sz="1600" dirty="0"/>
          </a:p>
        </p:txBody>
      </p:sp>
      <p:pic>
        <p:nvPicPr>
          <p:cNvPr id="8" name="Image 0" descr="https://test-kimi-img.moonshot.cn/pub/slides/slides_tmpl/image/25-08-06-16:26:53-d29h3jcup1d2ae82kkr0.png"/>
          <p:cNvPicPr>
            <a:picLocks noChangeAspect="1"/>
          </p:cNvPicPr>
          <p:nvPr/>
        </p:nvPicPr>
        <p:blipFill>
          <a:blip r:embed="rId2"/>
          <a:stretch>
            <a:fillRect/>
          </a:stretch>
        </p:blipFill>
        <p:spPr>
          <a:xfrm>
            <a:off x="6659245" y="1575435"/>
            <a:ext cx="579120" cy="658495"/>
          </a:xfrm>
          <a:prstGeom prst="rect">
            <a:avLst/>
          </a:prstGeom>
        </p:spPr>
      </p:pic>
      <p:pic>
        <p:nvPicPr>
          <p:cNvPr id="9" name="Image 1" descr="https://test-kimi-img.moonshot.cn/pub/slides/slides_tmpl/image/25-08-06-16:26:53-d29h3jcup1d2ae82kkr0.png"/>
          <p:cNvPicPr>
            <a:picLocks noChangeAspect="1"/>
          </p:cNvPicPr>
          <p:nvPr/>
        </p:nvPicPr>
        <p:blipFill>
          <a:blip r:embed="rId2"/>
          <a:stretch>
            <a:fillRect/>
          </a:stretch>
        </p:blipFill>
        <p:spPr>
          <a:xfrm rot="10800000">
            <a:off x="4846955" y="2600325"/>
            <a:ext cx="579120" cy="65849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custDataLst>
              <p:tags r:id="rId1"/>
            </p:custDataLst>
          </p:nvPr>
        </p:nvSpPr>
        <p:spPr>
          <a:xfrm>
            <a:off x="8199755" y="1586865"/>
            <a:ext cx="3383915" cy="4285615"/>
          </a:xfrm>
          <a:prstGeom prst="rect">
            <a:avLst/>
          </a:prstGeom>
          <a:solidFill>
            <a:srgbClr val="648DE0"/>
          </a:solidFill>
        </p:spPr>
      </p:sp>
      <p:sp>
        <p:nvSpPr>
          <p:cNvPr id="3" name="Text 1"/>
          <p:cNvSpPr/>
          <p:nvPr/>
        </p:nvSpPr>
        <p:spPr>
          <a:xfrm>
            <a:off x="8199755" y="1586865"/>
            <a:ext cx="3383915" cy="428561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4" name="Shape 2"/>
          <p:cNvSpPr/>
          <p:nvPr>
            <p:custDataLst>
              <p:tags r:id="rId2"/>
            </p:custDataLst>
          </p:nvPr>
        </p:nvSpPr>
        <p:spPr>
          <a:xfrm>
            <a:off x="4429760" y="1594485"/>
            <a:ext cx="3383915" cy="4285615"/>
          </a:xfrm>
          <a:prstGeom prst="rect">
            <a:avLst/>
          </a:prstGeom>
          <a:solidFill>
            <a:srgbClr val="648DE0"/>
          </a:solidFill>
        </p:spPr>
      </p:sp>
      <p:sp>
        <p:nvSpPr>
          <p:cNvPr id="5" name="Text 3"/>
          <p:cNvSpPr/>
          <p:nvPr/>
        </p:nvSpPr>
        <p:spPr>
          <a:xfrm>
            <a:off x="4429760" y="1594485"/>
            <a:ext cx="3383915" cy="428561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6" name="Shape 4"/>
          <p:cNvSpPr/>
          <p:nvPr>
            <p:custDataLst>
              <p:tags r:id="rId3"/>
            </p:custDataLst>
          </p:nvPr>
        </p:nvSpPr>
        <p:spPr>
          <a:xfrm>
            <a:off x="716915" y="1586865"/>
            <a:ext cx="3383915" cy="4285615"/>
          </a:xfrm>
          <a:prstGeom prst="rect">
            <a:avLst/>
          </a:prstGeom>
          <a:solidFill>
            <a:srgbClr val="648DE0"/>
          </a:solidFill>
        </p:spPr>
      </p:sp>
      <p:sp>
        <p:nvSpPr>
          <p:cNvPr id="7" name="Text 5"/>
          <p:cNvSpPr/>
          <p:nvPr/>
        </p:nvSpPr>
        <p:spPr>
          <a:xfrm>
            <a:off x="716915" y="1586865"/>
            <a:ext cx="3383915" cy="428561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8" name="Text 6"/>
          <p:cNvSpPr/>
          <p:nvPr/>
        </p:nvSpPr>
        <p:spPr>
          <a:xfrm>
            <a:off x="789940" y="394335"/>
            <a:ext cx="6780530" cy="622935"/>
          </a:xfrm>
          <a:prstGeom prst="rect">
            <a:avLst/>
          </a:prstGeom>
          <a:noFill/>
        </p:spPr>
        <p:txBody>
          <a:bodyPr wrap="square" lIns="91440" tIns="45720" rIns="91440" bIns="45720" rtlCol="0" anchor="ctr"/>
          <a:lstStyle/>
          <a:p>
            <a:pPr marL="0" indent="0" algn="l">
              <a:lnSpc>
                <a:spcPct val="100000"/>
              </a:lnSpc>
              <a:buNone/>
            </a:pPr>
            <a:r>
              <a:rPr lang="en-US" sz="2800" b="1" dirty="0">
                <a:solidFill>
                  <a:srgbClr val="2A59B8"/>
                </a:solidFill>
                <a:latin typeface="MiSans" pitchFamily="34" charset="-122"/>
                <a:ea typeface="MiSans" pitchFamily="34" charset="-122"/>
                <a:cs typeface="MiSans" pitchFamily="34" charset="-120"/>
              </a:rPr>
              <a:t>文档和注释生成</a:t>
            </a:r>
            <a:endParaRPr lang="en-US" sz="1600" dirty="0"/>
          </a:p>
        </p:txBody>
      </p:sp>
      <p:sp>
        <p:nvSpPr>
          <p:cNvPr id="9" name="Text 7"/>
          <p:cNvSpPr/>
          <p:nvPr>
            <p:custDataLst>
              <p:tags r:id="rId4"/>
            </p:custDataLst>
          </p:nvPr>
        </p:nvSpPr>
        <p:spPr>
          <a:xfrm>
            <a:off x="888365" y="2939415"/>
            <a:ext cx="3060700" cy="2353310"/>
          </a:xfrm>
          <a:prstGeom prst="rect">
            <a:avLst/>
          </a:prstGeom>
          <a:noFill/>
        </p:spPr>
        <p:txBody>
          <a:bodyPr wrap="square" lIns="91440" tIns="45720" rIns="91440" bIns="45720" rtlCol="0" anchor="t"/>
          <a:lstStyle/>
          <a:p>
            <a:pPr marL="0" indent="0" algn="just">
              <a:lnSpc>
                <a:spcPct val="150000"/>
              </a:lnSpc>
              <a:buNone/>
            </a:pPr>
            <a:r>
              <a:rPr lang="en-US" dirty="0">
                <a:solidFill>
                  <a:srgbClr val="FFFFFF"/>
                </a:solidFill>
                <a:latin typeface="MiSans" pitchFamily="34" charset="-122"/>
                <a:ea typeface="MiSans" pitchFamily="34" charset="-122"/>
                <a:cs typeface="MiSans" pitchFamily="34" charset="-120"/>
              </a:rPr>
              <a:t>在这一任务上AI往往表现出令人惊喜的准确性：它能提炼出代码意图、参数意义，并用规范格式撰写注释。</a:t>
            </a:r>
            <a:endParaRPr lang="en-US" dirty="0">
              <a:solidFill>
                <a:srgbClr val="FFFFFF"/>
              </a:solidFill>
              <a:latin typeface="MiSans" pitchFamily="34" charset="-122"/>
              <a:ea typeface="MiSans" pitchFamily="34" charset="-122"/>
              <a:cs typeface="MiSans" pitchFamily="34" charset="-120"/>
            </a:endParaRPr>
          </a:p>
        </p:txBody>
      </p:sp>
      <p:sp>
        <p:nvSpPr>
          <p:cNvPr id="10" name="Text 8"/>
          <p:cNvSpPr/>
          <p:nvPr>
            <p:custDataLst>
              <p:tags r:id="rId5"/>
            </p:custDataLst>
          </p:nvPr>
        </p:nvSpPr>
        <p:spPr>
          <a:xfrm>
            <a:off x="4604385" y="2939415"/>
            <a:ext cx="3060700" cy="2353310"/>
          </a:xfrm>
          <a:prstGeom prst="rect">
            <a:avLst/>
          </a:prstGeom>
          <a:noFill/>
        </p:spPr>
        <p:txBody>
          <a:bodyPr wrap="square" lIns="91440" tIns="45720" rIns="91440" bIns="45720" rtlCol="0" anchor="t"/>
          <a:lstStyle/>
          <a:p>
            <a:pPr marL="0" indent="0" algn="just">
              <a:lnSpc>
                <a:spcPct val="150000"/>
              </a:lnSpc>
              <a:buNone/>
            </a:pPr>
            <a:r>
              <a:rPr lang="en-US" dirty="0">
                <a:solidFill>
                  <a:srgbClr val="FFFFFF"/>
                </a:solidFill>
                <a:latin typeface="MiSans" pitchFamily="34" charset="-122"/>
                <a:ea typeface="MiSans" pitchFamily="34" charset="-122"/>
                <a:cs typeface="MiSans" pitchFamily="34" charset="-120"/>
              </a:rPr>
              <a:t>AI生成的文档有时会捏造不存在的实现细节或夸大功能，需要复核。</a:t>
            </a:r>
            <a:endParaRPr lang="en-US" dirty="0">
              <a:solidFill>
                <a:srgbClr val="FFFFFF"/>
              </a:solidFill>
              <a:latin typeface="MiSans" pitchFamily="34" charset="-122"/>
              <a:ea typeface="MiSans" pitchFamily="34" charset="-122"/>
              <a:cs typeface="MiSans" pitchFamily="34" charset="-120"/>
            </a:endParaRPr>
          </a:p>
        </p:txBody>
      </p:sp>
      <p:sp>
        <p:nvSpPr>
          <p:cNvPr id="11" name="Text 9"/>
          <p:cNvSpPr/>
          <p:nvPr>
            <p:custDataLst>
              <p:tags r:id="rId6"/>
            </p:custDataLst>
          </p:nvPr>
        </p:nvSpPr>
        <p:spPr>
          <a:xfrm>
            <a:off x="8328660" y="2970530"/>
            <a:ext cx="3060700" cy="2353310"/>
          </a:xfrm>
          <a:prstGeom prst="rect">
            <a:avLst/>
          </a:prstGeom>
          <a:noFill/>
        </p:spPr>
        <p:txBody>
          <a:bodyPr wrap="square" lIns="91440" tIns="45720" rIns="91440" bIns="45720" rtlCol="0" anchor="t"/>
          <a:lstStyle/>
          <a:p>
            <a:pPr marL="0" indent="0" algn="just">
              <a:lnSpc>
                <a:spcPct val="150000"/>
              </a:lnSpc>
              <a:buNone/>
            </a:pPr>
            <a:r>
              <a:rPr lang="en-US" dirty="0">
                <a:solidFill>
                  <a:srgbClr val="FFFFFF"/>
                </a:solidFill>
                <a:latin typeface="MiSans" pitchFamily="34" charset="-122"/>
                <a:ea typeface="MiSans" pitchFamily="34" charset="-122"/>
                <a:cs typeface="MiSans" pitchFamily="34" charset="-120"/>
              </a:rPr>
              <a:t>多数助手都能根据函数或类的代码自动生成相应的文档说明或注释，例如Copilot会补齐该函数的Javadoc/Docstring注释。</a:t>
            </a:r>
            <a:endParaRPr lang="en-US" dirty="0">
              <a:solidFill>
                <a:srgbClr val="FFFFFF"/>
              </a:solidFill>
              <a:latin typeface="MiSans" pitchFamily="34" charset="-122"/>
              <a:ea typeface="MiSans" pitchFamily="34" charset="-122"/>
              <a:cs typeface="MiSans" pitchFamily="34" charset="-120"/>
            </a:endParaRPr>
          </a:p>
        </p:txBody>
      </p:sp>
      <p:sp>
        <p:nvSpPr>
          <p:cNvPr id="12" name="Text 10"/>
          <p:cNvSpPr/>
          <p:nvPr>
            <p:custDataLst>
              <p:tags r:id="rId7"/>
            </p:custDataLst>
          </p:nvPr>
        </p:nvSpPr>
        <p:spPr>
          <a:xfrm>
            <a:off x="1186815" y="1988820"/>
            <a:ext cx="2508885" cy="10769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FFFFFF"/>
                </a:solidFill>
                <a:latin typeface="MiSans" pitchFamily="34" charset="-122"/>
                <a:ea typeface="MiSans" pitchFamily="34" charset="-122"/>
                <a:cs typeface="MiSans" pitchFamily="34" charset="-120"/>
              </a:rPr>
              <a:t>准确性</a:t>
            </a:r>
            <a:endParaRPr lang="en-US" sz="1600" dirty="0"/>
          </a:p>
        </p:txBody>
      </p:sp>
      <p:sp>
        <p:nvSpPr>
          <p:cNvPr id="13" name="Text 11"/>
          <p:cNvSpPr/>
          <p:nvPr>
            <p:custDataLst>
              <p:tags r:id="rId8"/>
            </p:custDataLst>
          </p:nvPr>
        </p:nvSpPr>
        <p:spPr>
          <a:xfrm>
            <a:off x="4895850" y="1988820"/>
            <a:ext cx="2508885" cy="10769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FFFFFF"/>
                </a:solidFill>
                <a:latin typeface="MiSans" pitchFamily="34" charset="-122"/>
                <a:ea typeface="MiSans" pitchFamily="34" charset="-122"/>
                <a:cs typeface="MiSans" pitchFamily="34" charset="-120"/>
              </a:rPr>
              <a:t>注意事项</a:t>
            </a:r>
            <a:endParaRPr lang="en-US" sz="1600" dirty="0"/>
          </a:p>
        </p:txBody>
      </p:sp>
      <p:sp>
        <p:nvSpPr>
          <p:cNvPr id="14" name="Text 12"/>
          <p:cNvSpPr/>
          <p:nvPr>
            <p:custDataLst>
              <p:tags r:id="rId9"/>
            </p:custDataLst>
          </p:nvPr>
        </p:nvSpPr>
        <p:spPr>
          <a:xfrm>
            <a:off x="8604885" y="1988820"/>
            <a:ext cx="2508885" cy="10769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FFFFFF"/>
                </a:solidFill>
                <a:latin typeface="MiSans" pitchFamily="34" charset="-122"/>
                <a:ea typeface="MiSans" pitchFamily="34" charset="-122"/>
                <a:cs typeface="MiSans" pitchFamily="34" charset="-120"/>
              </a:rPr>
              <a:t>工具支持</a:t>
            </a:r>
            <a:endParaRPr lang="en-US" sz="1600" dirty="0"/>
          </a:p>
        </p:txBody>
      </p:sp>
      <p:pic>
        <p:nvPicPr>
          <p:cNvPr id="15" name="Image 0" descr="https://test-kimi-img.moonshot.cn/pub/slides/slides_tmpl/image/25-08-06-16:26:55-d29h3jsup1d2ae82klh0.png"/>
          <p:cNvPicPr>
            <a:picLocks noChangeAspect="1"/>
          </p:cNvPicPr>
          <p:nvPr>
            <p:custDataLst>
              <p:tags r:id="rId10"/>
            </p:custDataLst>
          </p:nvPr>
        </p:nvPicPr>
        <p:blipFill>
          <a:blip r:embed="rId11"/>
          <a:stretch>
            <a:fillRect/>
          </a:stretch>
        </p:blipFill>
        <p:spPr>
          <a:xfrm>
            <a:off x="3185795" y="5020310"/>
            <a:ext cx="883920" cy="859790"/>
          </a:xfrm>
          <a:prstGeom prst="rect">
            <a:avLst/>
          </a:prstGeom>
        </p:spPr>
      </p:pic>
      <p:pic>
        <p:nvPicPr>
          <p:cNvPr id="16" name="Image 1" descr="https://test-kimi-img.moonshot.cn/pub/slides/slides_tmpl/image/25-08-06-16:26:55-d29h3jsup1d2ae82klgg.png"/>
          <p:cNvPicPr>
            <a:picLocks noChangeAspect="1"/>
          </p:cNvPicPr>
          <p:nvPr>
            <p:custDataLst>
              <p:tags r:id="rId12"/>
            </p:custDataLst>
          </p:nvPr>
        </p:nvPicPr>
        <p:blipFill>
          <a:blip r:embed="rId13"/>
          <a:stretch>
            <a:fillRect/>
          </a:stretch>
        </p:blipFill>
        <p:spPr>
          <a:xfrm>
            <a:off x="6882130" y="5020310"/>
            <a:ext cx="926465" cy="859790"/>
          </a:xfrm>
          <a:prstGeom prst="rect">
            <a:avLst/>
          </a:prstGeom>
        </p:spPr>
      </p:pic>
      <p:pic>
        <p:nvPicPr>
          <p:cNvPr id="17" name="Image 2" descr="https://test-kimi-img.moonshot.cn/pub/slides/slides_tmpl/image/25-08-06-16:26:55-d29h3jsup1d2ae82kli0.png"/>
          <p:cNvPicPr>
            <a:picLocks noChangeAspect="1"/>
          </p:cNvPicPr>
          <p:nvPr>
            <p:custDataLst>
              <p:tags r:id="rId14"/>
            </p:custDataLst>
          </p:nvPr>
        </p:nvPicPr>
        <p:blipFill>
          <a:blip r:embed="rId15"/>
          <a:stretch>
            <a:fillRect/>
          </a:stretch>
        </p:blipFill>
        <p:spPr>
          <a:xfrm>
            <a:off x="10650855" y="5020310"/>
            <a:ext cx="932815" cy="859790"/>
          </a:xfrm>
          <a:prstGeom prst="rect">
            <a:avLst/>
          </a:prstGeom>
        </p:spPr>
      </p:pic>
      <p:pic>
        <p:nvPicPr>
          <p:cNvPr id="18" name="Image 3" descr="https://test-kimi-img.moonshot.cn/pub/slides/slides_tmpl/image/25-08-06-16:26:53-d29h3jcup1d2ae82kl00.png"/>
          <p:cNvPicPr>
            <a:picLocks noChangeAspect="1"/>
          </p:cNvPicPr>
          <p:nvPr/>
        </p:nvPicPr>
        <p:blipFill>
          <a:blip r:embed="rId16"/>
          <a:srcRect b="572"/>
          <a:stretch>
            <a:fillRect/>
          </a:stretch>
        </p:blipFill>
        <p:spPr>
          <a:xfrm>
            <a:off x="0" y="6204585"/>
            <a:ext cx="12192000" cy="653415"/>
          </a:xfrm>
          <a:prstGeom prst="rect">
            <a:avLst/>
          </a:prstGeom>
        </p:spPr>
      </p:pic>
      <p:pic>
        <p:nvPicPr>
          <p:cNvPr id="19" name="Image 4" descr="https://test-kimi-img.moonshot.cn/pub/slides/slides_tmpl/image/25-08-06-16:26:53-d29h3jcup1d2ae82kkt0.png"/>
          <p:cNvPicPr>
            <a:picLocks noChangeAspect="1"/>
          </p:cNvPicPr>
          <p:nvPr/>
        </p:nvPicPr>
        <p:blipFill>
          <a:blip r:embed="rId17"/>
          <a:stretch>
            <a:fillRect/>
          </a:stretch>
        </p:blipFill>
        <p:spPr>
          <a:xfrm>
            <a:off x="11016615" y="459105"/>
            <a:ext cx="628015" cy="182880"/>
          </a:xfrm>
          <a:prstGeom prst="rect">
            <a:avLst/>
          </a:prstGeom>
        </p:spPr>
      </p:pic>
      <p:pic>
        <p:nvPicPr>
          <p:cNvPr id="20" name="Image 5" descr="https://test-kimi-img.moonshot.cn/pub/slides/slides_tmpl/image/25-08-06-16:26:55-d29h3jsup1d2ae82klig.png"/>
          <p:cNvPicPr>
            <a:picLocks noChangeAspect="1"/>
          </p:cNvPicPr>
          <p:nvPr>
            <p:custDataLst>
              <p:tags r:id="rId18"/>
            </p:custDataLst>
          </p:nvPr>
        </p:nvPicPr>
        <p:blipFill>
          <a:blip r:embed="rId19"/>
          <a:stretch>
            <a:fillRect/>
          </a:stretch>
        </p:blipFill>
        <p:spPr>
          <a:xfrm>
            <a:off x="1969770" y="1226185"/>
            <a:ext cx="942975" cy="929640"/>
          </a:xfrm>
          <a:prstGeom prst="rect">
            <a:avLst/>
          </a:prstGeom>
        </p:spPr>
      </p:pic>
      <p:pic>
        <p:nvPicPr>
          <p:cNvPr id="21" name="Image 6" descr="https://test-kimi-img.moonshot.cn/pub/slides/slides_tmpl/image/25-08-06-16:26:55-d29h3jsup1d2ae82klj0.png"/>
          <p:cNvPicPr>
            <a:picLocks noChangeAspect="1"/>
          </p:cNvPicPr>
          <p:nvPr>
            <p:custDataLst>
              <p:tags r:id="rId20"/>
            </p:custDataLst>
          </p:nvPr>
        </p:nvPicPr>
        <p:blipFill>
          <a:blip r:embed="rId21"/>
          <a:stretch>
            <a:fillRect/>
          </a:stretch>
        </p:blipFill>
        <p:spPr>
          <a:xfrm>
            <a:off x="5711190" y="1144905"/>
            <a:ext cx="942975" cy="929640"/>
          </a:xfrm>
          <a:prstGeom prst="rect">
            <a:avLst/>
          </a:prstGeom>
        </p:spPr>
      </p:pic>
      <p:pic>
        <p:nvPicPr>
          <p:cNvPr id="22" name="Image 7" descr="https://test-kimi-img.moonshot.cn/pub/slides/slides_tmpl/image/25-08-06-16:26:55-d29h3jsup1d2ae82kll0.png"/>
          <p:cNvPicPr>
            <a:picLocks noChangeAspect="1"/>
          </p:cNvPicPr>
          <p:nvPr>
            <p:custDataLst>
              <p:tags r:id="rId22"/>
            </p:custDataLst>
          </p:nvPr>
        </p:nvPicPr>
        <p:blipFill>
          <a:blip r:embed="rId23"/>
          <a:stretch>
            <a:fillRect/>
          </a:stretch>
        </p:blipFill>
        <p:spPr>
          <a:xfrm>
            <a:off x="9521825" y="1226185"/>
            <a:ext cx="942975" cy="929640"/>
          </a:xfrm>
          <a:prstGeom prst="rect">
            <a:avLst/>
          </a:prstGeom>
        </p:spPr>
      </p:pic>
      <p:pic>
        <p:nvPicPr>
          <p:cNvPr id="23" name="Image 8" descr="https://test-kimi-img.moonshot.cn/pub/slides/slides_tmpl/image/25-08-06-16:26:53-d29h3jcup1d2ae82kkug.png"/>
          <p:cNvPicPr>
            <a:picLocks noChangeAspect="1"/>
          </p:cNvPicPr>
          <p:nvPr>
            <p:custDataLst>
              <p:tags r:id="rId24"/>
            </p:custDataLst>
          </p:nvPr>
        </p:nvPicPr>
        <p:blipFill>
          <a:blip r:embed="rId25"/>
          <a:stretch>
            <a:fillRect/>
          </a:stretch>
        </p:blipFill>
        <p:spPr>
          <a:xfrm rot="16200000">
            <a:off x="501650" y="1287780"/>
            <a:ext cx="361950" cy="411480"/>
          </a:xfrm>
          <a:prstGeom prst="rect">
            <a:avLst/>
          </a:prstGeom>
        </p:spPr>
      </p:pic>
      <p:pic>
        <p:nvPicPr>
          <p:cNvPr id="24" name="Image 9" descr="https://test-kimi-img.moonshot.cn/pub/slides/slides_tmpl/image/25-08-06-16:26:53-d29h3jcup1d2ae82kkug.png"/>
          <p:cNvPicPr>
            <a:picLocks noChangeAspect="1"/>
          </p:cNvPicPr>
          <p:nvPr>
            <p:custDataLst>
              <p:tags r:id="rId26"/>
            </p:custDataLst>
          </p:nvPr>
        </p:nvPicPr>
        <p:blipFill>
          <a:blip r:embed="rId25"/>
          <a:stretch>
            <a:fillRect/>
          </a:stretch>
        </p:blipFill>
        <p:spPr>
          <a:xfrm>
            <a:off x="11476990" y="1325880"/>
            <a:ext cx="361950" cy="411480"/>
          </a:xfrm>
          <a:prstGeom prst="rect">
            <a:avLst/>
          </a:prstGeom>
        </p:spPr>
      </p:pic>
      <p:pic>
        <p:nvPicPr>
          <p:cNvPr id="25" name="Image 10" descr="https://test-kimi-img.moonshot.cn/pub/slides/slides_tmpl/image/25-08-06-16:26:54-d29h3jkup1d2ae82kl6g.png"/>
          <p:cNvPicPr>
            <a:picLocks noChangeAspect="1"/>
          </p:cNvPicPr>
          <p:nvPr/>
        </p:nvPicPr>
        <p:blipFill>
          <a:blip r:embed="rId27"/>
          <a:stretch>
            <a:fillRect/>
          </a:stretch>
        </p:blipFill>
        <p:spPr>
          <a:xfrm>
            <a:off x="888365" y="916940"/>
            <a:ext cx="520065" cy="203835"/>
          </a:xfrm>
          <a:prstGeom prst="rect">
            <a:avLst/>
          </a:prstGeom>
        </p:spPr>
      </p:pic>
      <p:pic>
        <p:nvPicPr>
          <p:cNvPr id="26" name="Image 11" descr="https://test-kimi-img.moonshot.cn/pub/slides/slides_tmpl/image/25-08-06-16:26:53-d29h3jcup1d2ae82kkug.png"/>
          <p:cNvPicPr>
            <a:picLocks noChangeAspect="1"/>
          </p:cNvPicPr>
          <p:nvPr>
            <p:custDataLst>
              <p:tags r:id="rId28"/>
            </p:custDataLst>
          </p:nvPr>
        </p:nvPicPr>
        <p:blipFill>
          <a:blip r:embed="rId25"/>
          <a:stretch>
            <a:fillRect/>
          </a:stretch>
        </p:blipFill>
        <p:spPr>
          <a:xfrm rot="10800000">
            <a:off x="467360" y="5694680"/>
            <a:ext cx="361950" cy="411480"/>
          </a:xfrm>
          <a:prstGeom prst="rect">
            <a:avLst/>
          </a:prstGeom>
        </p:spPr>
      </p:pic>
      <p:pic>
        <p:nvPicPr>
          <p:cNvPr id="27" name="Image 12" descr="https://test-kimi-img.moonshot.cn/pub/slides/slides_tmpl/image/25-08-06-16:26:53-d29h3jcup1d2ae82kkug.png"/>
          <p:cNvPicPr>
            <a:picLocks noChangeAspect="1"/>
          </p:cNvPicPr>
          <p:nvPr>
            <p:custDataLst>
              <p:tags r:id="rId29"/>
            </p:custDataLst>
          </p:nvPr>
        </p:nvPicPr>
        <p:blipFill>
          <a:blip r:embed="rId25"/>
          <a:stretch>
            <a:fillRect/>
          </a:stretch>
        </p:blipFill>
        <p:spPr>
          <a:xfrm rot="5400000">
            <a:off x="11438890" y="5719445"/>
            <a:ext cx="361950" cy="4114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76885" y="4004945"/>
            <a:ext cx="3335655" cy="1867535"/>
          </a:xfrm>
          <a:prstGeom prst="rect">
            <a:avLst/>
          </a:prstGeom>
          <a:noFill/>
        </p:spPr>
        <p:txBody>
          <a:bodyPr wrap="square" lIns="0" tIns="0" rIns="0" bIns="46990" rtlCol="0" anchor="t"/>
          <a:lstStyle/>
          <a:p>
            <a:pPr marL="0" indent="0" algn="just">
              <a:lnSpc>
                <a:spcPct val="150000"/>
              </a:lnSpc>
              <a:buNone/>
            </a:pPr>
            <a:r>
              <a:rPr lang="en-US" dirty="0">
                <a:solidFill>
                  <a:srgbClr val="3E1C06"/>
                </a:solidFill>
                <a:latin typeface="MiSans" pitchFamily="34" charset="-122"/>
                <a:ea typeface="MiSans" pitchFamily="34" charset="-122"/>
                <a:cs typeface="MiSans" pitchFamily="34" charset="-120"/>
              </a:rPr>
              <a:t>这些生成的测试用例通常覆盖常见情形，能够帮助快速搭建测试框架。</a:t>
            </a:r>
            <a:endParaRPr lang="en-US" dirty="0">
              <a:solidFill>
                <a:srgbClr val="3E1C06"/>
              </a:solidFill>
              <a:latin typeface="MiSans" pitchFamily="34" charset="-122"/>
              <a:ea typeface="MiSans" pitchFamily="34" charset="-122"/>
              <a:cs typeface="MiSans" pitchFamily="34" charset="-120"/>
            </a:endParaRPr>
          </a:p>
        </p:txBody>
      </p:sp>
      <p:sp>
        <p:nvSpPr>
          <p:cNvPr id="3" name="Text 1"/>
          <p:cNvSpPr/>
          <p:nvPr/>
        </p:nvSpPr>
        <p:spPr>
          <a:xfrm>
            <a:off x="4368165" y="4004945"/>
            <a:ext cx="3335655" cy="1867535"/>
          </a:xfrm>
          <a:prstGeom prst="rect">
            <a:avLst/>
          </a:prstGeom>
          <a:noFill/>
        </p:spPr>
        <p:txBody>
          <a:bodyPr wrap="square" lIns="0" tIns="0" rIns="0" bIns="46990" rtlCol="0" anchor="t"/>
          <a:lstStyle/>
          <a:p>
            <a:pPr marL="0" indent="0" algn="just">
              <a:lnSpc>
                <a:spcPct val="150000"/>
              </a:lnSpc>
              <a:buNone/>
            </a:pPr>
            <a:r>
              <a:rPr lang="en-US" dirty="0">
                <a:solidFill>
                  <a:srgbClr val="3E1C06"/>
                </a:solidFill>
                <a:latin typeface="MiSans" pitchFamily="34" charset="-122"/>
                <a:ea typeface="MiSans" pitchFamily="34" charset="-122"/>
                <a:cs typeface="MiSans" pitchFamily="34" charset="-120"/>
              </a:rPr>
              <a:t>由于AI对业务意图的理解有限，所产出的测试可能遗漏边界情况，或是假定了一些并不存在的功能。</a:t>
            </a:r>
            <a:endParaRPr lang="en-US" dirty="0">
              <a:solidFill>
                <a:srgbClr val="3E1C06"/>
              </a:solidFill>
              <a:latin typeface="MiSans" pitchFamily="34" charset="-122"/>
              <a:ea typeface="MiSans" pitchFamily="34" charset="-122"/>
              <a:cs typeface="MiSans" pitchFamily="34" charset="-120"/>
            </a:endParaRPr>
          </a:p>
        </p:txBody>
      </p:sp>
      <p:sp>
        <p:nvSpPr>
          <p:cNvPr id="4" name="Text 2"/>
          <p:cNvSpPr/>
          <p:nvPr/>
        </p:nvSpPr>
        <p:spPr>
          <a:xfrm>
            <a:off x="8312150" y="4015105"/>
            <a:ext cx="3335655" cy="1867535"/>
          </a:xfrm>
          <a:prstGeom prst="rect">
            <a:avLst/>
          </a:prstGeom>
          <a:noFill/>
        </p:spPr>
        <p:txBody>
          <a:bodyPr wrap="square" lIns="0" tIns="0" rIns="0" bIns="46990" rtlCol="0" anchor="t"/>
          <a:lstStyle/>
          <a:p>
            <a:pPr marL="0" indent="0" algn="just">
              <a:lnSpc>
                <a:spcPct val="150000"/>
              </a:lnSpc>
              <a:buNone/>
            </a:pPr>
            <a:r>
              <a:rPr lang="en-US" dirty="0">
                <a:solidFill>
                  <a:srgbClr val="3E1C06"/>
                </a:solidFill>
                <a:latin typeface="MiSans" pitchFamily="34" charset="-122"/>
                <a:ea typeface="MiSans" pitchFamily="34" charset="-122"/>
                <a:cs typeface="MiSans" pitchFamily="34" charset="-120"/>
              </a:rPr>
              <a:t>Copilot等可以根据函数逻辑猜测可能的测试用例并生成测试代码；Codeium甚至在界面上提供“一键生成单元测试”的模板。</a:t>
            </a:r>
            <a:endParaRPr lang="en-US" dirty="0">
              <a:solidFill>
                <a:srgbClr val="3E1C06"/>
              </a:solidFill>
              <a:latin typeface="MiSans" pitchFamily="34" charset="-122"/>
              <a:ea typeface="MiSans" pitchFamily="34" charset="-122"/>
              <a:cs typeface="MiSans" pitchFamily="34" charset="-120"/>
            </a:endParaRPr>
          </a:p>
        </p:txBody>
      </p:sp>
      <p:sp>
        <p:nvSpPr>
          <p:cNvPr id="5" name="Shape 3"/>
          <p:cNvSpPr/>
          <p:nvPr/>
        </p:nvSpPr>
        <p:spPr>
          <a:xfrm>
            <a:off x="704850" y="3806825"/>
            <a:ext cx="2858770" cy="0"/>
          </a:xfrm>
          <a:prstGeom prst="line">
            <a:avLst/>
          </a:prstGeom>
          <a:noFill/>
          <a:ln w="19050">
            <a:solidFill>
              <a:srgbClr val="1D50C4"/>
            </a:solidFill>
            <a:prstDash val="solid"/>
            <a:headEnd type="none"/>
            <a:tailEnd type="none"/>
          </a:ln>
        </p:spPr>
      </p:sp>
      <p:sp>
        <p:nvSpPr>
          <p:cNvPr id="6" name="Shape 4"/>
          <p:cNvSpPr/>
          <p:nvPr/>
        </p:nvSpPr>
        <p:spPr>
          <a:xfrm>
            <a:off x="4578985" y="3799205"/>
            <a:ext cx="2858770" cy="0"/>
          </a:xfrm>
          <a:prstGeom prst="line">
            <a:avLst/>
          </a:prstGeom>
          <a:noFill/>
          <a:ln w="19050">
            <a:solidFill>
              <a:srgbClr val="1D50C4"/>
            </a:solidFill>
            <a:prstDash val="solid"/>
            <a:headEnd type="none"/>
            <a:tailEnd type="none"/>
          </a:ln>
        </p:spPr>
      </p:sp>
      <p:sp>
        <p:nvSpPr>
          <p:cNvPr id="7" name="Shape 5"/>
          <p:cNvSpPr/>
          <p:nvPr/>
        </p:nvSpPr>
        <p:spPr>
          <a:xfrm>
            <a:off x="8518525" y="3794760"/>
            <a:ext cx="2858770" cy="0"/>
          </a:xfrm>
          <a:prstGeom prst="line">
            <a:avLst/>
          </a:prstGeom>
          <a:noFill/>
          <a:ln w="19050">
            <a:solidFill>
              <a:srgbClr val="1D50C4"/>
            </a:solidFill>
            <a:prstDash val="solid"/>
            <a:headEnd type="none"/>
            <a:tailEnd type="none"/>
          </a:ln>
        </p:spPr>
      </p:sp>
      <p:pic>
        <p:nvPicPr>
          <p:cNvPr id="8" name="Image 0" descr="https://test-kimi-img.moonshot.cn/pub/slides/slides_tmpl/image/25-08-06-16:26:54-d29h3jkup1d2ae82klcg.png"/>
          <p:cNvPicPr>
            <a:picLocks noChangeAspect="1"/>
          </p:cNvPicPr>
          <p:nvPr/>
        </p:nvPicPr>
        <p:blipFill>
          <a:blip r:embed="rId1"/>
          <a:stretch>
            <a:fillRect/>
          </a:stretch>
        </p:blipFill>
        <p:spPr>
          <a:xfrm>
            <a:off x="4083685" y="4054475"/>
            <a:ext cx="12700" cy="1727200"/>
          </a:xfrm>
          <a:prstGeom prst="rect">
            <a:avLst/>
          </a:prstGeom>
        </p:spPr>
      </p:pic>
      <p:pic>
        <p:nvPicPr>
          <p:cNvPr id="9" name="Image 1" descr="https://test-kimi-img.moonshot.cn/pub/slides/slides_tmpl/image/25-08-06-16:26:54-d29h3jkup1d2ae82klcg.png"/>
          <p:cNvPicPr>
            <a:picLocks noChangeAspect="1"/>
          </p:cNvPicPr>
          <p:nvPr/>
        </p:nvPicPr>
        <p:blipFill>
          <a:blip r:embed="rId1"/>
          <a:stretch>
            <a:fillRect/>
          </a:stretch>
        </p:blipFill>
        <p:spPr>
          <a:xfrm>
            <a:off x="8001635" y="4054475"/>
            <a:ext cx="12700" cy="1727200"/>
          </a:xfrm>
          <a:prstGeom prst="rect">
            <a:avLst/>
          </a:prstGeom>
        </p:spPr>
      </p:pic>
      <p:sp>
        <p:nvSpPr>
          <p:cNvPr id="10" name="Text 6"/>
          <p:cNvSpPr/>
          <p:nvPr/>
        </p:nvSpPr>
        <p:spPr>
          <a:xfrm>
            <a:off x="531495" y="2186305"/>
            <a:ext cx="11116310" cy="583565"/>
          </a:xfrm>
          <a:prstGeom prst="rect">
            <a:avLst/>
          </a:prstGeom>
          <a:noFill/>
        </p:spPr>
        <p:txBody>
          <a:bodyPr wrap="square" lIns="91440" tIns="45720" rIns="91440" bIns="45720" rtlCol="0" anchor="ctr"/>
          <a:lstStyle/>
          <a:p>
            <a:pPr marL="0" indent="0" algn="ctr">
              <a:lnSpc>
                <a:spcPct val="100000"/>
              </a:lnSpc>
              <a:buNone/>
            </a:pPr>
            <a:r>
              <a:rPr lang="en-US" sz="3200" b="1" dirty="0">
                <a:solidFill>
                  <a:srgbClr val="2A59B8"/>
                </a:solidFill>
                <a:latin typeface="MiSans" pitchFamily="34" charset="-122"/>
                <a:ea typeface="MiSans" pitchFamily="34" charset="-122"/>
                <a:cs typeface="MiSans" pitchFamily="34" charset="-120"/>
              </a:rPr>
              <a:t>单元测试生成</a:t>
            </a:r>
            <a:endParaRPr lang="en-US" sz="1600" dirty="0"/>
          </a:p>
        </p:txBody>
      </p:sp>
      <p:sp>
        <p:nvSpPr>
          <p:cNvPr id="11" name="Text 7"/>
          <p:cNvSpPr/>
          <p:nvPr/>
        </p:nvSpPr>
        <p:spPr>
          <a:xfrm>
            <a:off x="1102360" y="2934970"/>
            <a:ext cx="2279650" cy="10769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2A59B8"/>
                </a:solidFill>
                <a:latin typeface="MiSans" pitchFamily="34" charset="-122"/>
                <a:ea typeface="MiSans" pitchFamily="34" charset="-122"/>
                <a:cs typeface="MiSans" pitchFamily="34" charset="-120"/>
              </a:rPr>
              <a:t>测试用例覆盖</a:t>
            </a:r>
            <a:endParaRPr lang="en-US" sz="1600" dirty="0"/>
          </a:p>
        </p:txBody>
      </p:sp>
      <p:sp>
        <p:nvSpPr>
          <p:cNvPr id="12" name="Text 8"/>
          <p:cNvSpPr/>
          <p:nvPr/>
        </p:nvSpPr>
        <p:spPr>
          <a:xfrm>
            <a:off x="4868545" y="2934970"/>
            <a:ext cx="2279650" cy="10769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2A59B8"/>
                </a:solidFill>
                <a:latin typeface="MiSans" pitchFamily="34" charset="-122"/>
                <a:ea typeface="MiSans" pitchFamily="34" charset="-122"/>
                <a:cs typeface="MiSans" pitchFamily="34" charset="-120"/>
              </a:rPr>
              <a:t>业务意图理解</a:t>
            </a:r>
            <a:endParaRPr lang="en-US" sz="1600" dirty="0"/>
          </a:p>
        </p:txBody>
      </p:sp>
      <p:sp>
        <p:nvSpPr>
          <p:cNvPr id="13" name="Text 9"/>
          <p:cNvSpPr/>
          <p:nvPr/>
        </p:nvSpPr>
        <p:spPr>
          <a:xfrm>
            <a:off x="8808085" y="2934970"/>
            <a:ext cx="2279650" cy="10769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2A59B8"/>
                </a:solidFill>
                <a:latin typeface="MiSans" pitchFamily="34" charset="-122"/>
                <a:ea typeface="MiSans" pitchFamily="34" charset="-122"/>
                <a:cs typeface="MiSans" pitchFamily="34" charset="-120"/>
              </a:rPr>
              <a:t>工具功能</a:t>
            </a:r>
            <a:endParaRPr lang="en-US" sz="1600" dirty="0"/>
          </a:p>
        </p:txBody>
      </p:sp>
      <p:pic>
        <p:nvPicPr>
          <p:cNvPr id="14" name="Image 2" descr="https://test-kimi-img.moonshot.cn/pub/slides/slides_tmpl/image/25-08-06-16:26:54-d29h3jkup1d2ae82kle0.jpeg"/>
          <p:cNvPicPr>
            <a:picLocks noChangeAspect="1"/>
          </p:cNvPicPr>
          <p:nvPr/>
        </p:nvPicPr>
        <p:blipFill>
          <a:blip r:embed="rId2"/>
          <a:srcRect t="140" b="140"/>
          <a:stretch>
            <a:fillRect/>
          </a:stretch>
        </p:blipFill>
        <p:spPr>
          <a:xfrm>
            <a:off x="0" y="0"/>
            <a:ext cx="12192000" cy="1999615"/>
          </a:xfrm>
          <a:prstGeom prst="rect">
            <a:avLst/>
          </a:prstGeom>
        </p:spPr>
      </p:pic>
      <p:pic>
        <p:nvPicPr>
          <p:cNvPr id="15" name="Image 3" descr="https://test-kimi-img.moonshot.cn/pub/slides/slides_tmpl/image/25-08-06-16:26:53-d29h3jcup1d2ae82kkug.png"/>
          <p:cNvPicPr>
            <a:picLocks noChangeAspect="1"/>
          </p:cNvPicPr>
          <p:nvPr/>
        </p:nvPicPr>
        <p:blipFill>
          <a:blip r:embed="rId3"/>
          <a:stretch>
            <a:fillRect/>
          </a:stretch>
        </p:blipFill>
        <p:spPr>
          <a:xfrm rot="16200000">
            <a:off x="417195" y="2110740"/>
            <a:ext cx="361950" cy="411480"/>
          </a:xfrm>
          <a:prstGeom prst="rect">
            <a:avLst/>
          </a:prstGeom>
        </p:spPr>
      </p:pic>
      <p:pic>
        <p:nvPicPr>
          <p:cNvPr id="16" name="Image 4" descr="https://test-kimi-img.moonshot.cn/pub/slides/slides_tmpl/image/25-08-06-16:26:53-d29h3jcup1d2ae82kkug.png"/>
          <p:cNvPicPr>
            <a:picLocks noChangeAspect="1"/>
          </p:cNvPicPr>
          <p:nvPr/>
        </p:nvPicPr>
        <p:blipFill>
          <a:blip r:embed="rId3"/>
          <a:stretch>
            <a:fillRect/>
          </a:stretch>
        </p:blipFill>
        <p:spPr>
          <a:xfrm>
            <a:off x="11561445" y="2148840"/>
            <a:ext cx="361950" cy="411480"/>
          </a:xfrm>
          <a:prstGeom prst="rect">
            <a:avLst/>
          </a:prstGeom>
        </p:spPr>
      </p:pic>
      <p:pic>
        <p:nvPicPr>
          <p:cNvPr id="17" name="Image 5" descr="https://test-kimi-img.moonshot.cn/pub/slides/slides_tmpl/image/25-08-06-16:26:53-d29h3jcup1d2ae82kl00.png"/>
          <p:cNvPicPr>
            <a:picLocks noChangeAspect="1"/>
          </p:cNvPicPr>
          <p:nvPr/>
        </p:nvPicPr>
        <p:blipFill>
          <a:blip r:embed="rId4"/>
          <a:srcRect b="572"/>
          <a:stretch>
            <a:fillRect/>
          </a:stretch>
        </p:blipFill>
        <p:spPr>
          <a:xfrm>
            <a:off x="0" y="6204585"/>
            <a:ext cx="12192000" cy="65341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Image 1" descr="https://test-kimi-img.moonshot.cn/pub/slides/slides_tmpl/image/25-08-06-16:26:55-d29h3jsup1d2ae82klng.png"/>
          <p:cNvPicPr>
            <a:picLocks noChangeAspect="1"/>
          </p:cNvPicPr>
          <p:nvPr/>
        </p:nvPicPr>
        <p:blipFill>
          <a:blip r:embed="rId1"/>
          <a:stretch>
            <a:fillRect/>
          </a:stretch>
        </p:blipFill>
        <p:spPr>
          <a:xfrm>
            <a:off x="6760845" y="1508125"/>
            <a:ext cx="5020310" cy="4841240"/>
          </a:xfrm>
          <a:prstGeom prst="rect">
            <a:avLst/>
          </a:prstGeom>
        </p:spPr>
      </p:pic>
      <p:pic>
        <p:nvPicPr>
          <p:cNvPr id="4" name="Image 2" descr="https://test-kimi-img.moonshot.cn/pub/slides/slides_tmpl/image/25-08-06-16:26:54-d29h3jkup1d2ae82kl2g.png"/>
          <p:cNvPicPr>
            <a:picLocks noChangeAspect="1"/>
          </p:cNvPicPr>
          <p:nvPr/>
        </p:nvPicPr>
        <p:blipFill>
          <a:blip r:embed="rId2">
            <a:alphaModFix amt="15000"/>
          </a:blip>
          <a:stretch>
            <a:fillRect/>
          </a:stretch>
        </p:blipFill>
        <p:spPr>
          <a:xfrm rot="2160000">
            <a:off x="8352155" y="2354580"/>
            <a:ext cx="3221355" cy="6858000"/>
          </a:xfrm>
          <a:prstGeom prst="rect">
            <a:avLst/>
          </a:prstGeom>
        </p:spPr>
      </p:pic>
      <p:pic>
        <p:nvPicPr>
          <p:cNvPr id="5" name="Image 3" descr="https://test-kimi-img.moonshot.cn/pub/slides/slides_tmpl/image/25-08-06-16:26:54-d29h3jkup1d2ae82kl2g.png"/>
          <p:cNvPicPr>
            <a:picLocks noChangeAspect="1"/>
          </p:cNvPicPr>
          <p:nvPr/>
        </p:nvPicPr>
        <p:blipFill>
          <a:blip r:embed="rId2">
            <a:alphaModFix amt="36000"/>
          </a:blip>
          <a:stretch>
            <a:fillRect/>
          </a:stretch>
        </p:blipFill>
        <p:spPr>
          <a:xfrm rot="2160000">
            <a:off x="-481965" y="-291465"/>
            <a:ext cx="3221355" cy="6858000"/>
          </a:xfrm>
          <a:prstGeom prst="rect">
            <a:avLst/>
          </a:prstGeom>
        </p:spPr>
      </p:pic>
      <p:pic>
        <p:nvPicPr>
          <p:cNvPr id="6" name="Image 4" descr="https://test-kimi-img.moonshot.cn/pub/slides/slides_tmpl/image/25-08-06-16:26:55-d29h3jsup1d2ae82klo0.png"/>
          <p:cNvPicPr>
            <a:picLocks noChangeAspect="1"/>
          </p:cNvPicPr>
          <p:nvPr/>
        </p:nvPicPr>
        <p:blipFill>
          <a:blip r:embed="rId3"/>
          <a:stretch>
            <a:fillRect/>
          </a:stretch>
        </p:blipFill>
        <p:spPr>
          <a:xfrm>
            <a:off x="535940" y="1508125"/>
            <a:ext cx="5864860" cy="4841240"/>
          </a:xfrm>
          <a:prstGeom prst="rect">
            <a:avLst/>
          </a:prstGeom>
        </p:spPr>
      </p:pic>
      <p:pic>
        <p:nvPicPr>
          <p:cNvPr id="7" name="Image 5" descr="https://test-kimi-img.moonshot.cn/pub/slides/slides_tmpl/image/25-08-06-16:26:53-d29h3jcup1d2ae82kkt0.png"/>
          <p:cNvPicPr>
            <a:picLocks noChangeAspect="1"/>
          </p:cNvPicPr>
          <p:nvPr/>
        </p:nvPicPr>
        <p:blipFill>
          <a:blip r:embed="rId4"/>
          <a:stretch>
            <a:fillRect/>
          </a:stretch>
        </p:blipFill>
        <p:spPr>
          <a:xfrm>
            <a:off x="11022965" y="394335"/>
            <a:ext cx="628015" cy="182880"/>
          </a:xfrm>
          <a:prstGeom prst="rect">
            <a:avLst/>
          </a:prstGeom>
        </p:spPr>
      </p:pic>
      <p:sp>
        <p:nvSpPr>
          <p:cNvPr id="8" name="Text 0"/>
          <p:cNvSpPr/>
          <p:nvPr/>
        </p:nvSpPr>
        <p:spPr>
          <a:xfrm>
            <a:off x="789940" y="394335"/>
            <a:ext cx="6780530" cy="622935"/>
          </a:xfrm>
          <a:prstGeom prst="rect">
            <a:avLst/>
          </a:prstGeom>
          <a:noFill/>
        </p:spPr>
        <p:txBody>
          <a:bodyPr wrap="square" lIns="91440" tIns="45720" rIns="91440" bIns="45720" rtlCol="0" anchor="ctr"/>
          <a:lstStyle/>
          <a:p>
            <a:pPr marL="0" indent="0" algn="l">
              <a:lnSpc>
                <a:spcPct val="100000"/>
              </a:lnSpc>
              <a:buNone/>
            </a:pPr>
            <a:r>
              <a:rPr lang="en-US" sz="2800" b="1" dirty="0">
                <a:solidFill>
                  <a:srgbClr val="000000"/>
                </a:solidFill>
                <a:latin typeface="MiSans" pitchFamily="34" charset="-122"/>
                <a:ea typeface="MiSans" pitchFamily="34" charset="-122"/>
                <a:cs typeface="MiSans" pitchFamily="34" charset="-120"/>
              </a:rPr>
              <a:t>性能优化</a:t>
            </a:r>
            <a:endParaRPr lang="en-US" sz="1600" dirty="0"/>
          </a:p>
        </p:txBody>
      </p:sp>
      <p:sp>
        <p:nvSpPr>
          <p:cNvPr id="9" name="Text 1"/>
          <p:cNvSpPr/>
          <p:nvPr/>
        </p:nvSpPr>
        <p:spPr>
          <a:xfrm>
            <a:off x="626110" y="3735070"/>
            <a:ext cx="4690110" cy="306784"/>
          </a:xfrm>
          <a:prstGeom prst="rect">
            <a:avLst/>
          </a:prstGeom>
          <a:noFill/>
        </p:spPr>
        <p:txBody>
          <a:bodyPr wrap="square" lIns="91440" tIns="45720" rIns="91440" bIns="45720" rtlCol="0" anchor="ctr">
            <a:spAutoFit/>
          </a:bodyPr>
          <a:lstStyle/>
          <a:p>
            <a:pPr marL="0" indent="0" algn="ctr">
              <a:lnSpc>
                <a:spcPct val="100000"/>
              </a:lnSpc>
              <a:buNone/>
            </a:pPr>
            <a:r>
              <a:rPr lang="en-US" sz="2000" b="1" dirty="0">
                <a:solidFill>
                  <a:srgbClr val="4874CB"/>
                </a:solidFill>
                <a:latin typeface="MiSans" pitchFamily="34" charset="-122"/>
                <a:ea typeface="MiSans" pitchFamily="34" charset="-122"/>
                <a:cs typeface="MiSans" pitchFamily="34" charset="-120"/>
              </a:rPr>
              <a:t>常规建议</a:t>
            </a:r>
            <a:endParaRPr lang="en-US" sz="1600" dirty="0"/>
          </a:p>
        </p:txBody>
      </p:sp>
      <p:sp>
        <p:nvSpPr>
          <p:cNvPr id="10" name="Text 2"/>
          <p:cNvSpPr/>
          <p:nvPr/>
        </p:nvSpPr>
        <p:spPr>
          <a:xfrm>
            <a:off x="763270" y="4069715"/>
            <a:ext cx="5332095" cy="2063750"/>
          </a:xfrm>
          <a:prstGeom prst="rect">
            <a:avLst/>
          </a:prstGeom>
          <a:noFill/>
        </p:spPr>
        <p:txBody>
          <a:bodyPr wrap="square" lIns="91440" tIns="45720" rIns="91440" bIns="4572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AI可以提供一些常规优化建议，例如在Python中提醒使用列表解析代替for循环，或指出算法复杂度瓶颈。</a:t>
            </a:r>
            <a:endParaRPr lang="en-US" dirty="0">
              <a:solidFill>
                <a:srgbClr val="262626"/>
              </a:solidFill>
              <a:latin typeface="MiSans" pitchFamily="34" charset="-122"/>
              <a:ea typeface="MiSans" pitchFamily="34" charset="-122"/>
              <a:cs typeface="MiSans" pitchFamily="34" charset="-120"/>
            </a:endParaRPr>
          </a:p>
        </p:txBody>
      </p:sp>
      <p:sp>
        <p:nvSpPr>
          <p:cNvPr id="13" name="Text 5"/>
          <p:cNvSpPr/>
          <p:nvPr/>
        </p:nvSpPr>
        <p:spPr>
          <a:xfrm>
            <a:off x="7111365" y="1805483"/>
            <a:ext cx="3732530" cy="398780"/>
          </a:xfrm>
          <a:prstGeom prst="rect">
            <a:avLst/>
          </a:prstGeom>
          <a:noFill/>
        </p:spPr>
        <p:txBody>
          <a:bodyPr wrap="square" lIns="91440" tIns="45720" rIns="91440" bIns="45720" rtlCol="0" anchor="ctr">
            <a:spAutoFit/>
          </a:bodyPr>
          <a:lstStyle/>
          <a:p>
            <a:pPr marL="0" indent="0" algn="l">
              <a:lnSpc>
                <a:spcPct val="100000"/>
              </a:lnSpc>
              <a:buNone/>
            </a:pPr>
            <a:r>
              <a:rPr lang="en-US" sz="2000" b="1" dirty="0">
                <a:solidFill>
                  <a:srgbClr val="4874CB"/>
                </a:solidFill>
                <a:latin typeface="MiSans" pitchFamily="34" charset="-122"/>
                <a:ea typeface="MiSans" pitchFamily="34" charset="-122"/>
                <a:cs typeface="MiSans" pitchFamily="34" charset="-120"/>
              </a:rPr>
              <a:t>局限性</a:t>
            </a:r>
            <a:endParaRPr lang="en-US" sz="2000" b="1" dirty="0">
              <a:solidFill>
                <a:srgbClr val="4874CB"/>
              </a:solidFill>
              <a:latin typeface="MiSans" pitchFamily="34" charset="-122"/>
              <a:ea typeface="MiSans" pitchFamily="34" charset="-122"/>
              <a:cs typeface="MiSans" pitchFamily="34" charset="-120"/>
            </a:endParaRPr>
          </a:p>
        </p:txBody>
      </p:sp>
      <p:sp>
        <p:nvSpPr>
          <p:cNvPr id="14" name="Text 6"/>
          <p:cNvSpPr/>
          <p:nvPr/>
        </p:nvSpPr>
        <p:spPr>
          <a:xfrm>
            <a:off x="6939280" y="2506921"/>
            <a:ext cx="4603750" cy="922020"/>
          </a:xfrm>
          <a:prstGeom prst="rect">
            <a:avLst/>
          </a:prstGeom>
          <a:noFill/>
        </p:spPr>
        <p:txBody>
          <a:bodyPr wrap="square" lIns="91440" tIns="45720" rIns="91440" bIns="45720" rtlCol="0" anchor="ctr">
            <a:spAutoFit/>
          </a:bodyPr>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AI并不能真正理解程序运行时的性能表现，无法替代基于分析和Profiling的优化过程。</a:t>
            </a:r>
            <a:endParaRPr lang="en-US" dirty="0">
              <a:solidFill>
                <a:srgbClr val="262626"/>
              </a:solidFill>
              <a:latin typeface="MiSans" pitchFamily="34" charset="-122"/>
              <a:ea typeface="MiSans" pitchFamily="34" charset="-122"/>
              <a:cs typeface="MiSans" pitchFamily="34" charset="-120"/>
            </a:endParaRPr>
          </a:p>
        </p:txBody>
      </p:sp>
      <p:pic>
        <p:nvPicPr>
          <p:cNvPr id="16" name="Image 7" descr="https://test-kimi-img.moonshot.cn/pub/slides/slides_tmpl/image/25-08-06-16:26:55-d29h3jsup1d2ae82klt0.png"/>
          <p:cNvPicPr>
            <a:picLocks noChangeAspect="1"/>
          </p:cNvPicPr>
          <p:nvPr/>
        </p:nvPicPr>
        <p:blipFill>
          <a:blip r:embed="rId5"/>
          <a:stretch>
            <a:fillRect/>
          </a:stretch>
        </p:blipFill>
        <p:spPr>
          <a:xfrm>
            <a:off x="737235" y="1715770"/>
            <a:ext cx="5480050" cy="1981200"/>
          </a:xfrm>
          <a:prstGeom prst="rect">
            <a:avLst/>
          </a:prstGeom>
        </p:spPr>
      </p:pic>
      <p:sp>
        <p:nvSpPr>
          <p:cNvPr id="17" name="Shape 7"/>
          <p:cNvSpPr/>
          <p:nvPr/>
        </p:nvSpPr>
        <p:spPr>
          <a:xfrm>
            <a:off x="596265" y="1146175"/>
            <a:ext cx="11012170" cy="0"/>
          </a:xfrm>
          <a:prstGeom prst="line">
            <a:avLst/>
          </a:prstGeom>
          <a:noFill/>
          <a:ln w="19050">
            <a:solidFill>
              <a:srgbClr val="1D50C4"/>
            </a:solidFill>
            <a:prstDash val="solid"/>
            <a:headEnd type="none"/>
            <a:tailEnd type="none"/>
          </a:ln>
        </p:spPr>
      </p:sp>
      <p:sp>
        <p:nvSpPr>
          <p:cNvPr id="18" name="Text 6"/>
          <p:cNvSpPr/>
          <p:nvPr/>
        </p:nvSpPr>
        <p:spPr>
          <a:xfrm>
            <a:off x="6939280" y="3466406"/>
            <a:ext cx="4603750" cy="2584450"/>
          </a:xfrm>
          <a:prstGeom prst="rect">
            <a:avLst/>
          </a:prstGeom>
          <a:noFill/>
        </p:spPr>
        <p:txBody>
          <a:bodyPr wrap="square" lIns="91440" tIns="45720" rIns="91440" bIns="45720" rtlCol="0" anchor="ctr">
            <a:spAutoFit/>
          </a:bodyPr>
          <a:p>
            <a:pPr marL="0" indent="0" algn="just">
              <a:lnSpc>
                <a:spcPct val="150000"/>
              </a:lnSpc>
              <a:buNone/>
            </a:pPr>
            <a:r>
              <a:rPr lang="zh-CN" altLang="en-US" dirty="0">
                <a:solidFill>
                  <a:srgbClr val="262626"/>
                </a:solidFill>
                <a:latin typeface="MiSans" pitchFamily="34" charset="-122"/>
                <a:ea typeface="MiSans" pitchFamily="34" charset="-122"/>
                <a:cs typeface="MiSans" pitchFamily="34" charset="-120"/>
              </a:rPr>
              <a:t>有些情况下，</a:t>
            </a:r>
            <a:r>
              <a:rPr lang="en-US" altLang="zh-CN" dirty="0">
                <a:solidFill>
                  <a:srgbClr val="262626"/>
                </a:solidFill>
                <a:latin typeface="MiSans" pitchFamily="34" charset="-122"/>
                <a:ea typeface="MiSans" pitchFamily="34" charset="-122"/>
                <a:cs typeface="MiSans" pitchFamily="34" charset="-120"/>
              </a:rPr>
              <a:t>AI</a:t>
            </a:r>
            <a:r>
              <a:rPr lang="zh-CN" altLang="en-US" dirty="0">
                <a:solidFill>
                  <a:srgbClr val="262626"/>
                </a:solidFill>
                <a:latin typeface="MiSans" pitchFamily="34" charset="-122"/>
                <a:ea typeface="MiSans" pitchFamily="34" charset="-122"/>
                <a:cs typeface="MiSans" pitchFamily="34" charset="-120"/>
              </a:rPr>
              <a:t>可能给出过度优化或</a:t>
            </a:r>
            <a:r>
              <a:rPr lang="zh-CN" altLang="en-US" dirty="0">
                <a:solidFill>
                  <a:srgbClr val="262626"/>
                </a:solidFill>
                <a:latin typeface="MiSans" pitchFamily="34" charset="-122"/>
                <a:ea typeface="MiSans" pitchFamily="34" charset="-122"/>
                <a:cs typeface="MiSans" pitchFamily="34" charset="-120"/>
              </a:rPr>
              <a:t>无关紧要的建议（例如调整编译选项、微优化某几行代码），对整体性能改善意义不大。</a:t>
            </a:r>
            <a:endParaRPr lang="zh-CN" altLang="en-US" dirty="0">
              <a:solidFill>
                <a:srgbClr val="262626"/>
              </a:solidFill>
              <a:latin typeface="MiSans" pitchFamily="34" charset="-122"/>
              <a:ea typeface="MiSans" pitchFamily="34" charset="-122"/>
              <a:cs typeface="MiSans" pitchFamily="34" charset="-120"/>
            </a:endParaRPr>
          </a:p>
          <a:p>
            <a:pPr marL="0" indent="0" algn="just">
              <a:lnSpc>
                <a:spcPct val="150000"/>
              </a:lnSpc>
              <a:buNone/>
            </a:pPr>
            <a:r>
              <a:rPr lang="zh-CN" altLang="en-US" dirty="0">
                <a:solidFill>
                  <a:srgbClr val="262626"/>
                </a:solidFill>
                <a:latin typeface="MiSans" pitchFamily="34" charset="-122"/>
                <a:ea typeface="MiSans" pitchFamily="34" charset="-122"/>
                <a:cs typeface="MiSans" pitchFamily="34" charset="-120"/>
              </a:rPr>
              <a:t>总的来说，</a:t>
            </a:r>
            <a:r>
              <a:rPr lang="en-US" altLang="zh-CN" dirty="0">
                <a:solidFill>
                  <a:srgbClr val="262626"/>
                </a:solidFill>
                <a:latin typeface="MiSans" pitchFamily="34" charset="-122"/>
                <a:ea typeface="MiSans" pitchFamily="34" charset="-122"/>
                <a:cs typeface="MiSans" pitchFamily="34" charset="-120"/>
              </a:rPr>
              <a:t>AI</a:t>
            </a:r>
            <a:r>
              <a:rPr lang="zh-CN" altLang="en-US" dirty="0">
                <a:solidFill>
                  <a:srgbClr val="262626"/>
                </a:solidFill>
                <a:latin typeface="MiSans" pitchFamily="34" charset="-122"/>
                <a:ea typeface="MiSans" pitchFamily="34" charset="-122"/>
                <a:cs typeface="MiSans" pitchFamily="34" charset="-120"/>
              </a:rPr>
              <a:t>在性能优化上</a:t>
            </a:r>
            <a:r>
              <a:rPr lang="zh-CN" altLang="en-US" dirty="0">
                <a:solidFill>
                  <a:srgbClr val="262626"/>
                </a:solidFill>
                <a:latin typeface="MiSans" pitchFamily="34" charset="-122"/>
                <a:ea typeface="MiSans" pitchFamily="34" charset="-122"/>
                <a:cs typeface="MiSans" pitchFamily="34" charset="-120"/>
              </a:rPr>
              <a:t>可以提出可能的改进思路，但具体方案的评估和决策仍有赖于开发者的经验和测试数据。</a:t>
            </a:r>
            <a:endParaRPr lang="zh-CN" altLang="en-US" dirty="0">
              <a:solidFill>
                <a:srgbClr val="262626"/>
              </a:solidFill>
              <a:latin typeface="MiSans" pitchFamily="34" charset="-122"/>
              <a:ea typeface="MiSans" pitchFamily="34" charset="-122"/>
              <a:cs typeface="MiSans" pitchFamily="34" charset="-12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 1"/>
          <p:cNvSpPr/>
          <p:nvPr/>
        </p:nvSpPr>
        <p:spPr>
          <a:xfrm>
            <a:off x="-27940" y="5430520"/>
            <a:ext cx="12247880" cy="142748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5" name="Text 3"/>
          <p:cNvSpPr/>
          <p:nvPr/>
        </p:nvSpPr>
        <p:spPr>
          <a:xfrm>
            <a:off x="651510" y="2199640"/>
            <a:ext cx="2503170" cy="250317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7" name="Text 4"/>
          <p:cNvSpPr/>
          <p:nvPr/>
        </p:nvSpPr>
        <p:spPr>
          <a:xfrm>
            <a:off x="563880" y="384810"/>
            <a:ext cx="9757410" cy="975995"/>
          </a:xfrm>
          <a:prstGeom prst="rect">
            <a:avLst/>
          </a:prstGeom>
          <a:noFill/>
        </p:spPr>
        <p:txBody>
          <a:bodyPr wrap="square" lIns="91440" tIns="45720" rIns="91440" bIns="45720" rtlCol="0" anchor="t"/>
          <a:lstStyle/>
          <a:p>
            <a:pPr marL="0" indent="0" algn="l">
              <a:lnSpc>
                <a:spcPct val="100000"/>
              </a:lnSpc>
              <a:buNone/>
            </a:pPr>
            <a:r>
              <a:rPr lang="en-US" altLang="zh-CN" sz="4800" b="1" dirty="0">
                <a:solidFill>
                  <a:schemeClr val="tx1"/>
                </a:solidFill>
                <a:latin typeface="MiSans" pitchFamily="34" charset="-122"/>
                <a:ea typeface="MiSans" pitchFamily="34" charset="-122"/>
                <a:cs typeface="MiSans" pitchFamily="34" charset="-120"/>
              </a:rPr>
              <a:t>02 </a:t>
            </a:r>
            <a:r>
              <a:rPr lang="zh-CN" altLang="en-US" sz="4800" b="1" dirty="0">
                <a:solidFill>
                  <a:schemeClr val="tx1"/>
                </a:solidFill>
                <a:latin typeface="MiSans" pitchFamily="34" charset="-122"/>
                <a:ea typeface="MiSans" pitchFamily="34" charset="-122"/>
                <a:cs typeface="MiSans" pitchFamily="34" charset="-120"/>
              </a:rPr>
              <a:t>不同应用领域的适用性和局限</a:t>
            </a:r>
            <a:endParaRPr lang="zh-CN" altLang="en-US" sz="4800" b="1" dirty="0">
              <a:solidFill>
                <a:schemeClr val="tx1"/>
              </a:solidFill>
              <a:latin typeface="MiSans" pitchFamily="34" charset="-122"/>
              <a:ea typeface="MiSans" pitchFamily="34" charset="-122"/>
              <a:cs typeface="MiSans" pitchFamily="34" charset="-120"/>
            </a:endParaRPr>
          </a:p>
          <a:p>
            <a:pPr marL="0" indent="0" algn="l">
              <a:lnSpc>
                <a:spcPct val="100000"/>
              </a:lnSpc>
              <a:buNone/>
            </a:pPr>
            <a:endParaRPr lang="zh-CN" altLang="en-US" sz="4800" b="1" dirty="0">
              <a:solidFill>
                <a:schemeClr val="tx1"/>
              </a:solidFill>
              <a:latin typeface="MiSans" pitchFamily="34" charset="-122"/>
              <a:ea typeface="MiSans" pitchFamily="34" charset="-122"/>
              <a:cs typeface="MiSans" pitchFamily="34" charset="-120"/>
            </a:endParaRPr>
          </a:p>
        </p:txBody>
      </p:sp>
      <p:sp>
        <p:nvSpPr>
          <p:cNvPr id="10" name="Shape 5"/>
          <p:cNvSpPr/>
          <p:nvPr/>
        </p:nvSpPr>
        <p:spPr>
          <a:xfrm>
            <a:off x="-586740" y="5541645"/>
            <a:ext cx="2335530" cy="2335530"/>
          </a:xfrm>
          <a:prstGeom prst="ellipse">
            <a:avLst/>
          </a:prstGeom>
          <a:solidFill>
            <a:srgbClr val="3365D6">
              <a:alpha val="50196"/>
            </a:srgbClr>
          </a:solidFill>
        </p:spPr>
      </p:sp>
      <p:sp>
        <p:nvSpPr>
          <p:cNvPr id="11" name="Text 6"/>
          <p:cNvSpPr/>
          <p:nvPr/>
        </p:nvSpPr>
        <p:spPr>
          <a:xfrm>
            <a:off x="-586740" y="5541645"/>
            <a:ext cx="2335530" cy="2335530"/>
          </a:xfrm>
          <a:prstGeom prst="rect">
            <a:avLst/>
          </a:prstGeom>
          <a:noFill/>
        </p:spPr>
        <p:txBody>
          <a:bodyPr wrap="square" lIns="45720" tIns="91440" rIns="91440" bIns="45720" rtlCol="0" anchor="ctr"/>
          <a:lstStyle/>
          <a:p>
            <a:pPr marL="0" indent="0">
              <a:lnSpc>
                <a:spcPct val="100000"/>
              </a:lnSpc>
              <a:buNone/>
            </a:pPr>
            <a:endParaRPr lang="en-US" sz="1600" dirty="0"/>
          </a:p>
        </p:txBody>
      </p:sp>
      <p:pic>
        <p:nvPicPr>
          <p:cNvPr id="12" name="Image 3" descr="https://test-kimi-img.moonshot.cn/pub/slides/slides_tmpl/image/25-08-06-16:26:53-d29h3jcup1d2ae82kkt0.png"/>
          <p:cNvPicPr>
            <a:picLocks noChangeAspect="1"/>
          </p:cNvPicPr>
          <p:nvPr/>
        </p:nvPicPr>
        <p:blipFill>
          <a:blip r:embed="rId1"/>
          <a:stretch>
            <a:fillRect/>
          </a:stretch>
        </p:blipFill>
        <p:spPr>
          <a:xfrm>
            <a:off x="11455400" y="5139055"/>
            <a:ext cx="628015" cy="182880"/>
          </a:xfrm>
          <a:prstGeom prst="rect">
            <a:avLst/>
          </a:prstGeom>
        </p:spPr>
      </p:pic>
      <p:sp>
        <p:nvSpPr>
          <p:cNvPr id="13" name="Shape 7"/>
          <p:cNvSpPr/>
          <p:nvPr>
            <p:custDataLst>
              <p:tags r:id="rId2"/>
            </p:custDataLst>
          </p:nvPr>
        </p:nvSpPr>
        <p:spPr>
          <a:xfrm>
            <a:off x="1838960" y="1558925"/>
            <a:ext cx="763905" cy="763905"/>
          </a:xfrm>
          <a:prstGeom prst="roundRect">
            <a:avLst/>
          </a:prstGeom>
          <a:solidFill>
            <a:srgbClr val="000000">
              <a:alpha val="0"/>
            </a:srgbClr>
          </a:solidFill>
          <a:ln w="28575">
            <a:solidFill>
              <a:srgbClr val="2A59B8"/>
            </a:solidFill>
            <a:prstDash val="solid"/>
          </a:ln>
        </p:spPr>
      </p:sp>
      <p:sp>
        <p:nvSpPr>
          <p:cNvPr id="14" name="Text 8"/>
          <p:cNvSpPr/>
          <p:nvPr/>
        </p:nvSpPr>
        <p:spPr>
          <a:xfrm>
            <a:off x="5067935" y="1088390"/>
            <a:ext cx="763905" cy="76390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15" name="Text 9"/>
          <p:cNvSpPr/>
          <p:nvPr>
            <p:custDataLst>
              <p:tags r:id="rId3"/>
            </p:custDataLst>
          </p:nvPr>
        </p:nvSpPr>
        <p:spPr>
          <a:xfrm>
            <a:off x="1892590" y="1676214"/>
            <a:ext cx="656208" cy="521970"/>
          </a:xfrm>
          <a:prstGeom prst="rect">
            <a:avLst/>
          </a:prstGeom>
          <a:noFill/>
        </p:spPr>
        <p:txBody>
          <a:bodyPr wrap="square" lIns="91440" tIns="45720" rIns="91440" bIns="45720" rtlCol="0" anchor="t">
            <a:spAutoFit/>
          </a:bodyPr>
          <a:lstStyle/>
          <a:p>
            <a:pPr marL="0" indent="0" algn="ctr">
              <a:lnSpc>
                <a:spcPct val="100000"/>
              </a:lnSpc>
              <a:buNone/>
            </a:pPr>
            <a:r>
              <a:rPr lang="en-US" sz="2800" b="1" dirty="0">
                <a:solidFill>
                  <a:srgbClr val="4874CB"/>
                </a:solidFill>
                <a:latin typeface="MiSans" pitchFamily="34" charset="-122"/>
                <a:ea typeface="MiSans" pitchFamily="34" charset="-122"/>
                <a:cs typeface="MiSans" pitchFamily="34" charset="-120"/>
              </a:rPr>
              <a:t>01</a:t>
            </a:r>
            <a:endParaRPr lang="en-US" sz="1600" dirty="0"/>
          </a:p>
        </p:txBody>
      </p:sp>
      <p:sp>
        <p:nvSpPr>
          <p:cNvPr id="16" name="Text 10"/>
          <p:cNvSpPr/>
          <p:nvPr>
            <p:custDataLst>
              <p:tags r:id="rId4"/>
            </p:custDataLst>
          </p:nvPr>
        </p:nvSpPr>
        <p:spPr>
          <a:xfrm>
            <a:off x="2755265" y="1710690"/>
            <a:ext cx="5948045" cy="460375"/>
          </a:xfrm>
          <a:prstGeom prst="rect">
            <a:avLst/>
          </a:prstGeom>
          <a:noFill/>
        </p:spPr>
        <p:txBody>
          <a:bodyPr wrap="square" lIns="91440" tIns="45720" rIns="91440" bIns="45720" rtlCol="0" anchor="t">
            <a:spAutoFit/>
          </a:bodyPr>
          <a:lstStyle/>
          <a:p>
            <a:pPr marL="0" indent="0" algn="just">
              <a:lnSpc>
                <a:spcPct val="100000"/>
              </a:lnSpc>
              <a:buNone/>
            </a:pPr>
            <a:r>
              <a:rPr lang="zh-CN" altLang="en-US" sz="2400" b="1" dirty="0">
                <a:solidFill>
                  <a:srgbClr val="2B2F36"/>
                </a:solidFill>
                <a:latin typeface="MiSans" pitchFamily="34" charset="-122"/>
                <a:ea typeface="MiSans" pitchFamily="34" charset="-122"/>
                <a:cs typeface="MiSans" pitchFamily="34" charset="-120"/>
                <a:sym typeface="+mn-ea"/>
              </a:rPr>
              <a:t>前端</a:t>
            </a:r>
            <a:r>
              <a:rPr lang="zh-CN" altLang="en-US" sz="2400" b="1" dirty="0">
                <a:solidFill>
                  <a:srgbClr val="2B2F36"/>
                </a:solidFill>
                <a:latin typeface="MiSans" pitchFamily="34" charset="-122"/>
                <a:ea typeface="MiSans" pitchFamily="34" charset="-122"/>
                <a:cs typeface="MiSans" pitchFamily="34" charset="-120"/>
                <a:sym typeface="+mn-ea"/>
              </a:rPr>
              <a:t>开发</a:t>
            </a:r>
            <a:endParaRPr lang="zh-CN" altLang="en-US" sz="2400" b="1" dirty="0">
              <a:solidFill>
                <a:srgbClr val="2B2F36"/>
              </a:solidFill>
              <a:latin typeface="MiSans" pitchFamily="34" charset="-122"/>
              <a:ea typeface="MiSans" pitchFamily="34" charset="-122"/>
              <a:cs typeface="MiSans" pitchFamily="34" charset="-120"/>
              <a:sym typeface="+mn-ea"/>
            </a:endParaRPr>
          </a:p>
        </p:txBody>
      </p:sp>
      <p:sp>
        <p:nvSpPr>
          <p:cNvPr id="17" name="Shape 11"/>
          <p:cNvSpPr/>
          <p:nvPr>
            <p:custDataLst>
              <p:tags r:id="rId5"/>
            </p:custDataLst>
          </p:nvPr>
        </p:nvSpPr>
        <p:spPr>
          <a:xfrm>
            <a:off x="1861820" y="2425065"/>
            <a:ext cx="6228080" cy="7620"/>
          </a:xfrm>
          <a:prstGeom prst="line">
            <a:avLst/>
          </a:prstGeom>
          <a:noFill/>
          <a:ln w="19050">
            <a:solidFill>
              <a:srgbClr val="3365D6"/>
            </a:solidFill>
            <a:prstDash val="solid"/>
            <a:headEnd type="none"/>
            <a:tailEnd type="none"/>
          </a:ln>
        </p:spPr>
      </p:sp>
      <p:sp>
        <p:nvSpPr>
          <p:cNvPr id="18" name="Shape 12"/>
          <p:cNvSpPr/>
          <p:nvPr>
            <p:custDataLst>
              <p:tags r:id="rId6"/>
            </p:custDataLst>
          </p:nvPr>
        </p:nvSpPr>
        <p:spPr>
          <a:xfrm>
            <a:off x="1838960" y="2624455"/>
            <a:ext cx="763905" cy="763905"/>
          </a:xfrm>
          <a:prstGeom prst="roundRect">
            <a:avLst/>
          </a:prstGeom>
          <a:solidFill>
            <a:srgbClr val="000000">
              <a:alpha val="0"/>
            </a:srgbClr>
          </a:solidFill>
          <a:ln w="28575">
            <a:solidFill>
              <a:srgbClr val="2A59B8"/>
            </a:solidFill>
            <a:prstDash val="solid"/>
          </a:ln>
        </p:spPr>
      </p:sp>
      <p:sp>
        <p:nvSpPr>
          <p:cNvPr id="19" name="Text 13"/>
          <p:cNvSpPr/>
          <p:nvPr/>
        </p:nvSpPr>
        <p:spPr>
          <a:xfrm>
            <a:off x="5067935" y="2153920"/>
            <a:ext cx="763905" cy="76390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20" name="Text 14"/>
          <p:cNvSpPr/>
          <p:nvPr>
            <p:custDataLst>
              <p:tags r:id="rId7"/>
            </p:custDataLst>
          </p:nvPr>
        </p:nvSpPr>
        <p:spPr>
          <a:xfrm>
            <a:off x="1892590" y="2741744"/>
            <a:ext cx="656208" cy="521970"/>
          </a:xfrm>
          <a:prstGeom prst="rect">
            <a:avLst/>
          </a:prstGeom>
          <a:noFill/>
        </p:spPr>
        <p:txBody>
          <a:bodyPr wrap="square" lIns="91440" tIns="45720" rIns="91440" bIns="45720" rtlCol="0" anchor="t">
            <a:spAutoFit/>
          </a:bodyPr>
          <a:lstStyle/>
          <a:p>
            <a:pPr marL="0" indent="0" algn="ctr">
              <a:lnSpc>
                <a:spcPct val="100000"/>
              </a:lnSpc>
              <a:buNone/>
            </a:pPr>
            <a:r>
              <a:rPr lang="en-US" sz="2800" b="1" dirty="0">
                <a:solidFill>
                  <a:srgbClr val="4874CB"/>
                </a:solidFill>
                <a:latin typeface="MiSans" pitchFamily="34" charset="-122"/>
                <a:ea typeface="MiSans" pitchFamily="34" charset="-122"/>
                <a:cs typeface="MiSans" pitchFamily="34" charset="-120"/>
              </a:rPr>
              <a:t>02</a:t>
            </a:r>
            <a:endParaRPr lang="en-US" sz="1600" dirty="0"/>
          </a:p>
        </p:txBody>
      </p:sp>
      <p:sp>
        <p:nvSpPr>
          <p:cNvPr id="21" name="Text 15"/>
          <p:cNvSpPr/>
          <p:nvPr>
            <p:custDataLst>
              <p:tags r:id="rId8"/>
            </p:custDataLst>
          </p:nvPr>
        </p:nvSpPr>
        <p:spPr>
          <a:xfrm>
            <a:off x="2755265" y="2776220"/>
            <a:ext cx="5948045" cy="460375"/>
          </a:xfrm>
          <a:prstGeom prst="rect">
            <a:avLst/>
          </a:prstGeom>
          <a:noFill/>
        </p:spPr>
        <p:txBody>
          <a:bodyPr wrap="square" lIns="91440" tIns="45720" rIns="91440" bIns="45720" rtlCol="0" anchor="t">
            <a:spAutoFit/>
          </a:bodyPr>
          <a:lstStyle/>
          <a:p>
            <a:pPr marL="0" indent="0" algn="just">
              <a:lnSpc>
                <a:spcPct val="100000"/>
              </a:lnSpc>
              <a:buNone/>
            </a:pPr>
            <a:r>
              <a:rPr lang="zh-CN" altLang="en-US" sz="2400" b="1" dirty="0">
                <a:solidFill>
                  <a:srgbClr val="2B2F36"/>
                </a:solidFill>
                <a:latin typeface="MiSans" pitchFamily="34" charset="-122"/>
                <a:ea typeface="MiSans" pitchFamily="34" charset="-122"/>
                <a:cs typeface="MiSans" pitchFamily="34" charset="-120"/>
                <a:sym typeface="+mn-ea"/>
              </a:rPr>
              <a:t>后端</a:t>
            </a:r>
            <a:r>
              <a:rPr lang="zh-CN" altLang="en-US" sz="2400" b="1" dirty="0">
                <a:solidFill>
                  <a:srgbClr val="2B2F36"/>
                </a:solidFill>
                <a:latin typeface="MiSans" pitchFamily="34" charset="-122"/>
                <a:ea typeface="MiSans" pitchFamily="34" charset="-122"/>
                <a:cs typeface="MiSans" pitchFamily="34" charset="-120"/>
                <a:sym typeface="+mn-ea"/>
              </a:rPr>
              <a:t>开发</a:t>
            </a:r>
            <a:endParaRPr lang="zh-CN" altLang="en-US" sz="2400" b="1" dirty="0">
              <a:solidFill>
                <a:srgbClr val="2B2F36"/>
              </a:solidFill>
              <a:latin typeface="MiSans" pitchFamily="34" charset="-122"/>
              <a:ea typeface="MiSans" pitchFamily="34" charset="-122"/>
              <a:cs typeface="MiSans" pitchFamily="34" charset="-120"/>
              <a:sym typeface="+mn-ea"/>
            </a:endParaRPr>
          </a:p>
        </p:txBody>
      </p:sp>
      <p:sp>
        <p:nvSpPr>
          <p:cNvPr id="22" name="Shape 16"/>
          <p:cNvSpPr/>
          <p:nvPr>
            <p:custDataLst>
              <p:tags r:id="rId9"/>
            </p:custDataLst>
          </p:nvPr>
        </p:nvSpPr>
        <p:spPr>
          <a:xfrm>
            <a:off x="1861820" y="3490595"/>
            <a:ext cx="6228080" cy="7620"/>
          </a:xfrm>
          <a:prstGeom prst="line">
            <a:avLst/>
          </a:prstGeom>
          <a:noFill/>
          <a:ln w="19050">
            <a:solidFill>
              <a:srgbClr val="3365D6"/>
            </a:solidFill>
            <a:prstDash val="solid"/>
            <a:headEnd type="none"/>
            <a:tailEnd type="none"/>
          </a:ln>
        </p:spPr>
      </p:sp>
      <p:sp>
        <p:nvSpPr>
          <p:cNvPr id="23" name="Shape 17"/>
          <p:cNvSpPr/>
          <p:nvPr>
            <p:custDataLst>
              <p:tags r:id="rId10"/>
            </p:custDataLst>
          </p:nvPr>
        </p:nvSpPr>
        <p:spPr>
          <a:xfrm>
            <a:off x="1838960" y="3689985"/>
            <a:ext cx="763905" cy="763905"/>
          </a:xfrm>
          <a:prstGeom prst="roundRect">
            <a:avLst/>
          </a:prstGeom>
          <a:solidFill>
            <a:srgbClr val="000000">
              <a:alpha val="0"/>
            </a:srgbClr>
          </a:solidFill>
          <a:ln w="28575">
            <a:solidFill>
              <a:srgbClr val="2A59B8"/>
            </a:solidFill>
            <a:prstDash val="solid"/>
          </a:ln>
        </p:spPr>
      </p:sp>
      <p:sp>
        <p:nvSpPr>
          <p:cNvPr id="24" name="Text 18"/>
          <p:cNvSpPr/>
          <p:nvPr/>
        </p:nvSpPr>
        <p:spPr>
          <a:xfrm>
            <a:off x="5067935" y="3219450"/>
            <a:ext cx="763905" cy="76390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25" name="Text 19"/>
          <p:cNvSpPr/>
          <p:nvPr>
            <p:custDataLst>
              <p:tags r:id="rId11"/>
            </p:custDataLst>
          </p:nvPr>
        </p:nvSpPr>
        <p:spPr>
          <a:xfrm>
            <a:off x="1892590" y="3807274"/>
            <a:ext cx="656208" cy="521970"/>
          </a:xfrm>
          <a:prstGeom prst="rect">
            <a:avLst/>
          </a:prstGeom>
          <a:noFill/>
        </p:spPr>
        <p:txBody>
          <a:bodyPr wrap="square" lIns="91440" tIns="45720" rIns="91440" bIns="45720" rtlCol="0" anchor="t">
            <a:spAutoFit/>
          </a:bodyPr>
          <a:lstStyle/>
          <a:p>
            <a:pPr marL="0" indent="0" algn="ctr">
              <a:lnSpc>
                <a:spcPct val="100000"/>
              </a:lnSpc>
              <a:buNone/>
            </a:pPr>
            <a:r>
              <a:rPr lang="en-US" sz="2800" b="1" dirty="0">
                <a:solidFill>
                  <a:srgbClr val="4874CB"/>
                </a:solidFill>
                <a:latin typeface="MiSans" pitchFamily="34" charset="-122"/>
                <a:ea typeface="MiSans" pitchFamily="34" charset="-122"/>
                <a:cs typeface="MiSans" pitchFamily="34" charset="-120"/>
              </a:rPr>
              <a:t>03</a:t>
            </a:r>
            <a:endParaRPr lang="en-US" sz="1600" dirty="0"/>
          </a:p>
        </p:txBody>
      </p:sp>
      <p:sp>
        <p:nvSpPr>
          <p:cNvPr id="26" name="Text 20"/>
          <p:cNvSpPr/>
          <p:nvPr>
            <p:custDataLst>
              <p:tags r:id="rId12"/>
            </p:custDataLst>
          </p:nvPr>
        </p:nvSpPr>
        <p:spPr>
          <a:xfrm>
            <a:off x="2755265" y="3841750"/>
            <a:ext cx="5948045" cy="460375"/>
          </a:xfrm>
          <a:prstGeom prst="rect">
            <a:avLst/>
          </a:prstGeom>
          <a:noFill/>
        </p:spPr>
        <p:txBody>
          <a:bodyPr wrap="square" lIns="91440" tIns="45720" rIns="91440" bIns="45720" rtlCol="0" anchor="t">
            <a:spAutoFit/>
          </a:bodyPr>
          <a:lstStyle/>
          <a:p>
            <a:pPr marL="0" indent="0" algn="just">
              <a:lnSpc>
                <a:spcPct val="100000"/>
              </a:lnSpc>
              <a:buNone/>
            </a:pPr>
            <a:r>
              <a:rPr lang="zh-CN" altLang="en-US" sz="2400" b="1" dirty="0">
                <a:solidFill>
                  <a:srgbClr val="2B2F36"/>
                </a:solidFill>
                <a:latin typeface="MiSans" pitchFamily="34" charset="-122"/>
                <a:ea typeface="MiSans" pitchFamily="34" charset="-122"/>
                <a:cs typeface="MiSans" pitchFamily="34" charset="-120"/>
                <a:sym typeface="+mn-ea"/>
              </a:rPr>
              <a:t>嵌入式和硬件相关开发</a:t>
            </a:r>
            <a:endParaRPr lang="zh-CN" altLang="en-US" sz="2400" b="1" dirty="0">
              <a:solidFill>
                <a:srgbClr val="2B2F36"/>
              </a:solidFill>
              <a:latin typeface="MiSans" pitchFamily="34" charset="-122"/>
              <a:ea typeface="MiSans" pitchFamily="34" charset="-122"/>
              <a:cs typeface="MiSans" pitchFamily="34" charset="-120"/>
            </a:endParaRPr>
          </a:p>
        </p:txBody>
      </p:sp>
      <p:sp>
        <p:nvSpPr>
          <p:cNvPr id="27" name="Shape 21"/>
          <p:cNvSpPr/>
          <p:nvPr>
            <p:custDataLst>
              <p:tags r:id="rId13"/>
            </p:custDataLst>
          </p:nvPr>
        </p:nvSpPr>
        <p:spPr>
          <a:xfrm>
            <a:off x="1861820" y="4556125"/>
            <a:ext cx="6228080" cy="7620"/>
          </a:xfrm>
          <a:prstGeom prst="line">
            <a:avLst/>
          </a:prstGeom>
          <a:noFill/>
          <a:ln w="19050">
            <a:solidFill>
              <a:srgbClr val="3365D6"/>
            </a:solidFill>
            <a:prstDash val="solid"/>
            <a:headEnd type="none"/>
            <a:tailEnd type="none"/>
          </a:ln>
        </p:spPr>
      </p:sp>
      <p:sp>
        <p:nvSpPr>
          <p:cNvPr id="28" name="Shape 22"/>
          <p:cNvSpPr/>
          <p:nvPr>
            <p:custDataLst>
              <p:tags r:id="rId14"/>
            </p:custDataLst>
          </p:nvPr>
        </p:nvSpPr>
        <p:spPr>
          <a:xfrm>
            <a:off x="1838960" y="4755515"/>
            <a:ext cx="763905" cy="763905"/>
          </a:xfrm>
          <a:prstGeom prst="roundRect">
            <a:avLst/>
          </a:prstGeom>
          <a:solidFill>
            <a:srgbClr val="000000">
              <a:alpha val="0"/>
            </a:srgbClr>
          </a:solidFill>
          <a:ln w="28575">
            <a:solidFill>
              <a:srgbClr val="2A59B8"/>
            </a:solidFill>
            <a:prstDash val="solid"/>
          </a:ln>
        </p:spPr>
      </p:sp>
      <p:sp>
        <p:nvSpPr>
          <p:cNvPr id="29" name="Text 23"/>
          <p:cNvSpPr/>
          <p:nvPr/>
        </p:nvSpPr>
        <p:spPr>
          <a:xfrm>
            <a:off x="5067935" y="4284980"/>
            <a:ext cx="763905" cy="76390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34" name="Text 28"/>
          <p:cNvSpPr/>
          <p:nvPr/>
        </p:nvSpPr>
        <p:spPr>
          <a:xfrm>
            <a:off x="5067935" y="5350510"/>
            <a:ext cx="763905" cy="76390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38" name="Shape 32"/>
          <p:cNvSpPr/>
          <p:nvPr/>
        </p:nvSpPr>
        <p:spPr>
          <a:xfrm>
            <a:off x="11150600" y="-416560"/>
            <a:ext cx="1390650" cy="1390650"/>
          </a:xfrm>
          <a:prstGeom prst="ellipse">
            <a:avLst/>
          </a:prstGeom>
          <a:solidFill>
            <a:srgbClr val="3365D6"/>
          </a:solidFill>
        </p:spPr>
      </p:sp>
      <p:sp>
        <p:nvSpPr>
          <p:cNvPr id="39" name="Text 33"/>
          <p:cNvSpPr/>
          <p:nvPr/>
        </p:nvSpPr>
        <p:spPr>
          <a:xfrm>
            <a:off x="11150600" y="-416560"/>
            <a:ext cx="1390650" cy="139065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41" name="Text 24"/>
          <p:cNvSpPr/>
          <p:nvPr>
            <p:custDataLst>
              <p:tags r:id="rId15"/>
            </p:custDataLst>
          </p:nvPr>
        </p:nvSpPr>
        <p:spPr>
          <a:xfrm>
            <a:off x="1893225" y="4872804"/>
            <a:ext cx="656208" cy="521970"/>
          </a:xfrm>
          <a:prstGeom prst="rect">
            <a:avLst/>
          </a:prstGeom>
          <a:noFill/>
        </p:spPr>
        <p:txBody>
          <a:bodyPr wrap="square" lIns="91440" tIns="45720" rIns="91440" bIns="45720" rtlCol="0" anchor="t">
            <a:spAutoFit/>
          </a:bodyPr>
          <a:p>
            <a:pPr marL="0" indent="0" algn="ctr">
              <a:lnSpc>
                <a:spcPct val="100000"/>
              </a:lnSpc>
              <a:buNone/>
            </a:pPr>
            <a:r>
              <a:rPr lang="en-US" sz="2800" b="1" dirty="0">
                <a:solidFill>
                  <a:srgbClr val="4874CB"/>
                </a:solidFill>
                <a:latin typeface="MiSans" pitchFamily="34" charset="-122"/>
                <a:ea typeface="MiSans" pitchFamily="34" charset="-122"/>
                <a:cs typeface="MiSans" pitchFamily="34" charset="-120"/>
              </a:rPr>
              <a:t>04</a:t>
            </a:r>
            <a:endParaRPr lang="en-US" sz="1600" dirty="0"/>
          </a:p>
        </p:txBody>
      </p:sp>
      <p:sp>
        <p:nvSpPr>
          <p:cNvPr id="45" name="Text 25"/>
          <p:cNvSpPr/>
          <p:nvPr>
            <p:custDataLst>
              <p:tags r:id="rId16"/>
            </p:custDataLst>
          </p:nvPr>
        </p:nvSpPr>
        <p:spPr>
          <a:xfrm>
            <a:off x="2811145" y="4886325"/>
            <a:ext cx="5948045" cy="460375"/>
          </a:xfrm>
          <a:prstGeom prst="rect">
            <a:avLst/>
          </a:prstGeom>
          <a:noFill/>
        </p:spPr>
        <p:txBody>
          <a:bodyPr wrap="square" lIns="91440" tIns="45720" rIns="91440" bIns="45720" rtlCol="0" anchor="t">
            <a:spAutoFit/>
          </a:bodyPr>
          <a:p>
            <a:pPr marL="0" algn="just">
              <a:lnSpc>
                <a:spcPct val="100000"/>
              </a:lnSpc>
              <a:buClrTx/>
              <a:buSzTx/>
              <a:buFontTx/>
              <a:buNone/>
            </a:pPr>
            <a:r>
              <a:rPr lang="zh-CN" altLang="en-US" sz="2400" b="1" dirty="0">
                <a:solidFill>
                  <a:srgbClr val="2B2F36"/>
                </a:solidFill>
                <a:latin typeface="MiSans" pitchFamily="34" charset="-122"/>
                <a:ea typeface="MiSans" pitchFamily="34" charset="-122"/>
                <a:cs typeface="MiSans" pitchFamily="34" charset="-120"/>
                <a:sym typeface="+mn-ea"/>
              </a:rPr>
              <a:t>机器学习和</a:t>
            </a:r>
            <a:r>
              <a:rPr lang="zh-CN" altLang="en-US" sz="2400" b="1" dirty="0">
                <a:solidFill>
                  <a:srgbClr val="2B2F36"/>
                </a:solidFill>
                <a:latin typeface="MiSans" pitchFamily="34" charset="-122"/>
                <a:ea typeface="MiSans" pitchFamily="34" charset="-122"/>
                <a:cs typeface="MiSans" pitchFamily="34" charset="-120"/>
                <a:sym typeface="+mn-ea"/>
              </a:rPr>
              <a:t>数据分析</a:t>
            </a:r>
            <a:endParaRPr lang="zh-CN" altLang="en-US" sz="2400" b="1" dirty="0">
              <a:solidFill>
                <a:srgbClr val="2B2F36"/>
              </a:solidFill>
              <a:latin typeface="MiSans" pitchFamily="34" charset="-122"/>
              <a:ea typeface="MiSans" pitchFamily="34" charset="-122"/>
              <a:cs typeface="MiSans" pitchFamily="34" charset="-120"/>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custDataLst>
              <p:tags r:id="rId1"/>
            </p:custDataLst>
          </p:nvPr>
        </p:nvSpPr>
        <p:spPr>
          <a:xfrm>
            <a:off x="955675" y="2072005"/>
            <a:ext cx="5827395" cy="1122680"/>
          </a:xfrm>
          <a:prstGeom prst="rect">
            <a:avLst/>
          </a:prstGeom>
          <a:solidFill>
            <a:srgbClr val="000000">
              <a:alpha val="0"/>
            </a:srgbClr>
          </a:solidFill>
        </p:spPr>
      </p:sp>
      <p:sp>
        <p:nvSpPr>
          <p:cNvPr id="3" name="Text 1"/>
          <p:cNvSpPr/>
          <p:nvPr>
            <p:custDataLst>
              <p:tags r:id="rId2"/>
            </p:custDataLst>
          </p:nvPr>
        </p:nvSpPr>
        <p:spPr>
          <a:xfrm>
            <a:off x="955675" y="2072005"/>
            <a:ext cx="6108700" cy="112268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前端领域的代码通常模式固定、样板代码多。AI</a:t>
            </a:r>
            <a:r>
              <a:rPr lang="zh-CN" altLang="en-US" dirty="0">
                <a:solidFill>
                  <a:srgbClr val="000000"/>
                </a:solidFill>
                <a:latin typeface="MiSans" pitchFamily="34" charset="-122"/>
                <a:ea typeface="MiSans" pitchFamily="34" charset="-122"/>
                <a:cs typeface="MiSans" pitchFamily="34" charset="-120"/>
              </a:rPr>
              <a:t>编程助手</a:t>
            </a:r>
            <a:r>
              <a:rPr lang="en-US" dirty="0">
                <a:solidFill>
                  <a:srgbClr val="000000"/>
                </a:solidFill>
                <a:latin typeface="MiSans" pitchFamily="34" charset="-122"/>
                <a:ea typeface="MiSans" pitchFamily="34" charset="-122"/>
                <a:cs typeface="MiSans" pitchFamily="34" charset="-120"/>
              </a:rPr>
              <a:t>对此类高频模式把握较好，能快速生成React组件、Vue方法或CSS样式等代码片段。</a:t>
            </a:r>
            <a:endParaRPr lang="en-US" dirty="0">
              <a:solidFill>
                <a:srgbClr val="000000"/>
              </a:solidFill>
              <a:latin typeface="MiSans" pitchFamily="34" charset="-122"/>
              <a:ea typeface="MiSans" pitchFamily="34" charset="-122"/>
              <a:cs typeface="MiSans" pitchFamily="34" charset="-120"/>
            </a:endParaRPr>
          </a:p>
        </p:txBody>
      </p:sp>
      <p:sp>
        <p:nvSpPr>
          <p:cNvPr id="4" name="Text 2"/>
          <p:cNvSpPr/>
          <p:nvPr>
            <p:custDataLst>
              <p:tags r:id="rId3"/>
            </p:custDataLst>
          </p:nvPr>
        </p:nvSpPr>
        <p:spPr>
          <a:xfrm>
            <a:off x="956310" y="1673900"/>
            <a:ext cx="5177790" cy="398780"/>
          </a:xfrm>
          <a:prstGeom prst="rect">
            <a:avLst/>
          </a:prstGeom>
          <a:noFill/>
        </p:spPr>
        <p:txBody>
          <a:bodyPr wrap="square" lIns="91440" tIns="45720" rIns="91440" bIns="45720" rtlCol="0" anchor="ctr">
            <a:spAutoFit/>
          </a:bodyPr>
          <a:lstStyle/>
          <a:p>
            <a:pPr marL="0" indent="0" algn="l">
              <a:lnSpc>
                <a:spcPct val="100000"/>
              </a:lnSpc>
              <a:buNone/>
            </a:pPr>
            <a:r>
              <a:rPr lang="en-US" sz="2000" dirty="0">
                <a:solidFill>
                  <a:srgbClr val="1D50C4"/>
                </a:solidFill>
                <a:latin typeface="MiSans" pitchFamily="34" charset="-122"/>
                <a:ea typeface="MiSans" pitchFamily="34" charset="-122"/>
                <a:cs typeface="MiSans" pitchFamily="34" charset="-120"/>
              </a:rPr>
              <a:t>优势</a:t>
            </a:r>
            <a:endParaRPr lang="en-US" sz="2000" dirty="0">
              <a:solidFill>
                <a:srgbClr val="1D50C4"/>
              </a:solidFill>
              <a:latin typeface="MiSans" pitchFamily="34" charset="-122"/>
              <a:ea typeface="MiSans" pitchFamily="34" charset="-122"/>
              <a:cs typeface="MiSans" pitchFamily="34" charset="-120"/>
            </a:endParaRPr>
          </a:p>
        </p:txBody>
      </p:sp>
      <p:sp>
        <p:nvSpPr>
          <p:cNvPr id="5" name="Shape 3"/>
          <p:cNvSpPr/>
          <p:nvPr>
            <p:custDataLst>
              <p:tags r:id="rId4"/>
            </p:custDataLst>
          </p:nvPr>
        </p:nvSpPr>
        <p:spPr>
          <a:xfrm>
            <a:off x="955675" y="3642360"/>
            <a:ext cx="5857875" cy="1122680"/>
          </a:xfrm>
          <a:prstGeom prst="rect">
            <a:avLst/>
          </a:prstGeom>
          <a:solidFill>
            <a:srgbClr val="000000">
              <a:alpha val="0"/>
            </a:srgbClr>
          </a:solidFill>
        </p:spPr>
      </p:sp>
      <p:sp>
        <p:nvSpPr>
          <p:cNvPr id="6" name="Text 4"/>
          <p:cNvSpPr/>
          <p:nvPr>
            <p:custDataLst>
              <p:tags r:id="rId5"/>
            </p:custDataLst>
          </p:nvPr>
        </p:nvSpPr>
        <p:spPr>
          <a:xfrm>
            <a:off x="955675" y="3642360"/>
            <a:ext cx="5857875" cy="789305"/>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前端开发涉及UI/UX的细节和浏览器兼容性，这些往往超出纯代码层面的范畴，AI难以及时掌握。</a:t>
            </a:r>
            <a:endParaRPr lang="en-US" dirty="0">
              <a:solidFill>
                <a:srgbClr val="000000"/>
              </a:solidFill>
              <a:latin typeface="MiSans" pitchFamily="34" charset="-122"/>
              <a:ea typeface="MiSans" pitchFamily="34" charset="-122"/>
              <a:cs typeface="MiSans" pitchFamily="34" charset="-120"/>
            </a:endParaRPr>
          </a:p>
        </p:txBody>
      </p:sp>
      <p:sp>
        <p:nvSpPr>
          <p:cNvPr id="7" name="Text 5"/>
          <p:cNvSpPr/>
          <p:nvPr>
            <p:custDataLst>
              <p:tags r:id="rId6"/>
            </p:custDataLst>
          </p:nvPr>
        </p:nvSpPr>
        <p:spPr>
          <a:xfrm>
            <a:off x="956310" y="3244255"/>
            <a:ext cx="5177790" cy="398780"/>
          </a:xfrm>
          <a:prstGeom prst="rect">
            <a:avLst/>
          </a:prstGeom>
          <a:noFill/>
        </p:spPr>
        <p:txBody>
          <a:bodyPr wrap="square" lIns="91440" tIns="45720" rIns="91440" bIns="45720" rtlCol="0" anchor="ctr">
            <a:spAutoFit/>
          </a:bodyPr>
          <a:lstStyle/>
          <a:p>
            <a:pPr marL="0" indent="0" algn="l">
              <a:lnSpc>
                <a:spcPct val="100000"/>
              </a:lnSpc>
              <a:buNone/>
            </a:pPr>
            <a:r>
              <a:rPr lang="en-US" sz="2000" dirty="0">
                <a:solidFill>
                  <a:srgbClr val="1D50C4"/>
                </a:solidFill>
                <a:latin typeface="MiSans" pitchFamily="34" charset="-122"/>
                <a:ea typeface="MiSans" pitchFamily="34" charset="-122"/>
                <a:cs typeface="MiSans" pitchFamily="34" charset="-120"/>
              </a:rPr>
              <a:t>挑战</a:t>
            </a:r>
            <a:endParaRPr lang="en-US" sz="2000" dirty="0">
              <a:solidFill>
                <a:srgbClr val="1D50C4"/>
              </a:solidFill>
              <a:latin typeface="MiSans" pitchFamily="34" charset="-122"/>
              <a:ea typeface="MiSans" pitchFamily="34" charset="-122"/>
              <a:cs typeface="MiSans" pitchFamily="34" charset="-120"/>
            </a:endParaRPr>
          </a:p>
        </p:txBody>
      </p:sp>
      <p:sp>
        <p:nvSpPr>
          <p:cNvPr id="8" name="Shape 6"/>
          <p:cNvSpPr/>
          <p:nvPr>
            <p:custDataLst>
              <p:tags r:id="rId7"/>
            </p:custDataLst>
          </p:nvPr>
        </p:nvSpPr>
        <p:spPr>
          <a:xfrm>
            <a:off x="955675" y="5212715"/>
            <a:ext cx="5825490" cy="1122680"/>
          </a:xfrm>
          <a:prstGeom prst="rect">
            <a:avLst/>
          </a:prstGeom>
          <a:solidFill>
            <a:srgbClr val="000000">
              <a:alpha val="0"/>
            </a:srgbClr>
          </a:solidFill>
        </p:spPr>
      </p:sp>
      <p:sp>
        <p:nvSpPr>
          <p:cNvPr id="9" name="Text 7"/>
          <p:cNvSpPr/>
          <p:nvPr>
            <p:custDataLst>
              <p:tags r:id="rId8"/>
            </p:custDataLst>
          </p:nvPr>
        </p:nvSpPr>
        <p:spPr>
          <a:xfrm>
            <a:off x="955675" y="5212715"/>
            <a:ext cx="5825490" cy="112268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模型训练数据可能滞后，一些AI建议可能使用旧版API或过时的实现，需要注意验证。</a:t>
            </a:r>
            <a:endParaRPr lang="en-US" dirty="0">
              <a:solidFill>
                <a:srgbClr val="000000"/>
              </a:solidFill>
              <a:latin typeface="MiSans" pitchFamily="34" charset="-122"/>
              <a:ea typeface="MiSans" pitchFamily="34" charset="-122"/>
              <a:cs typeface="MiSans" pitchFamily="34" charset="-120"/>
            </a:endParaRPr>
          </a:p>
        </p:txBody>
      </p:sp>
      <p:sp>
        <p:nvSpPr>
          <p:cNvPr id="10" name="Text 8"/>
          <p:cNvSpPr/>
          <p:nvPr>
            <p:custDataLst>
              <p:tags r:id="rId9"/>
            </p:custDataLst>
          </p:nvPr>
        </p:nvSpPr>
        <p:spPr>
          <a:xfrm>
            <a:off x="956310" y="4814610"/>
            <a:ext cx="5177790" cy="398780"/>
          </a:xfrm>
          <a:prstGeom prst="rect">
            <a:avLst/>
          </a:prstGeom>
          <a:noFill/>
        </p:spPr>
        <p:txBody>
          <a:bodyPr wrap="square" lIns="91440" tIns="45720" rIns="91440" bIns="45720" rtlCol="0" anchor="ctr">
            <a:spAutoFit/>
          </a:bodyPr>
          <a:lstStyle/>
          <a:p>
            <a:pPr marL="0" indent="0" algn="l">
              <a:lnSpc>
                <a:spcPct val="100000"/>
              </a:lnSpc>
              <a:buNone/>
            </a:pPr>
            <a:r>
              <a:rPr lang="en-US" sz="2000" dirty="0">
                <a:solidFill>
                  <a:srgbClr val="1D50C4"/>
                </a:solidFill>
                <a:latin typeface="MiSans" pitchFamily="34" charset="-122"/>
                <a:ea typeface="MiSans" pitchFamily="34" charset="-122"/>
                <a:cs typeface="MiSans" pitchFamily="34" charset="-120"/>
              </a:rPr>
              <a:t>注意事项</a:t>
            </a:r>
            <a:endParaRPr lang="en-US" sz="2000" dirty="0">
              <a:solidFill>
                <a:srgbClr val="1D50C4"/>
              </a:solidFill>
              <a:latin typeface="MiSans" pitchFamily="34" charset="-122"/>
              <a:ea typeface="MiSans" pitchFamily="34" charset="-122"/>
              <a:cs typeface="MiSans" pitchFamily="34" charset="-120"/>
            </a:endParaRPr>
          </a:p>
        </p:txBody>
      </p:sp>
      <p:sp>
        <p:nvSpPr>
          <p:cNvPr id="11" name="Text 9"/>
          <p:cNvSpPr/>
          <p:nvPr/>
        </p:nvSpPr>
        <p:spPr>
          <a:xfrm>
            <a:off x="391160" y="580390"/>
            <a:ext cx="11081385" cy="892810"/>
          </a:xfrm>
          <a:prstGeom prst="rect">
            <a:avLst/>
          </a:prstGeom>
          <a:noFill/>
        </p:spPr>
        <p:txBody>
          <a:bodyPr wrap="square" lIns="91440" tIns="45720" rIns="91440" bIns="45720" rtlCol="0" anchor="t"/>
          <a:lstStyle/>
          <a:p>
            <a:pPr marL="0" indent="0" algn="l">
              <a:lnSpc>
                <a:spcPct val="100000"/>
              </a:lnSpc>
              <a:buNone/>
            </a:pPr>
            <a:r>
              <a:rPr lang="en-US" sz="3400" dirty="0">
                <a:solidFill>
                  <a:srgbClr val="1D50C4"/>
                </a:solidFill>
                <a:latin typeface="MiSans" pitchFamily="34" charset="-122"/>
                <a:ea typeface="MiSans" pitchFamily="34" charset="-122"/>
                <a:cs typeface="MiSans" pitchFamily="34" charset="-120"/>
              </a:rPr>
              <a:t>前端开发</a:t>
            </a:r>
            <a:endParaRPr lang="en-US" sz="1600" dirty="0"/>
          </a:p>
        </p:txBody>
      </p:sp>
      <p:pic>
        <p:nvPicPr>
          <p:cNvPr id="12" name="Image 0" descr="https://test-kimi-img.moonshot.cn/pub/slides/slides_tmpl/image/25-08-06-16:26:55-d29h3jsup1d2ae82kljg.png"/>
          <p:cNvPicPr>
            <a:picLocks noChangeAspect="1"/>
          </p:cNvPicPr>
          <p:nvPr/>
        </p:nvPicPr>
        <p:blipFill>
          <a:blip r:embed="rId10"/>
          <a:stretch>
            <a:fillRect/>
          </a:stretch>
        </p:blipFill>
        <p:spPr>
          <a:xfrm>
            <a:off x="497205" y="1814195"/>
            <a:ext cx="347345" cy="3425825"/>
          </a:xfrm>
          <a:prstGeom prst="rect">
            <a:avLst/>
          </a:prstGeom>
        </p:spPr>
      </p:pic>
      <p:pic>
        <p:nvPicPr>
          <p:cNvPr id="13" name="Image 1" descr="https://test-kimi-img.moonshot.cn/pub/slides/slides_tmpl/image/25-08-06-16:26:55-d29h3jsup1d2ae82klk0.jpeg"/>
          <p:cNvPicPr>
            <a:picLocks noChangeAspect="1"/>
          </p:cNvPicPr>
          <p:nvPr/>
        </p:nvPicPr>
        <p:blipFill>
          <a:blip r:embed="rId11"/>
          <a:srcRect t="61" b="22"/>
          <a:stretch>
            <a:fillRect/>
          </a:stretch>
        </p:blipFill>
        <p:spPr>
          <a:xfrm>
            <a:off x="7244080" y="0"/>
            <a:ext cx="4947920" cy="6524625"/>
          </a:xfrm>
          <a:prstGeom prst="rect">
            <a:avLst/>
          </a:prstGeom>
        </p:spPr>
      </p:pic>
      <p:sp>
        <p:nvSpPr>
          <p:cNvPr id="14" name="Shape 10"/>
          <p:cNvSpPr/>
          <p:nvPr/>
        </p:nvSpPr>
        <p:spPr>
          <a:xfrm>
            <a:off x="7244080" y="6292215"/>
            <a:ext cx="4948555" cy="575310"/>
          </a:xfrm>
          <a:prstGeom prst="rect">
            <a:avLst/>
          </a:prstGeom>
          <a:solidFill>
            <a:srgbClr val="1D50C4"/>
          </a:solidFill>
        </p:spPr>
      </p:sp>
      <p:sp>
        <p:nvSpPr>
          <p:cNvPr id="15" name="Text 11"/>
          <p:cNvSpPr/>
          <p:nvPr/>
        </p:nvSpPr>
        <p:spPr>
          <a:xfrm>
            <a:off x="7244080" y="6292215"/>
            <a:ext cx="4948555" cy="575310"/>
          </a:xfrm>
          <a:prstGeom prst="rect">
            <a:avLst/>
          </a:prstGeom>
          <a:noFill/>
        </p:spPr>
        <p:txBody>
          <a:bodyPr wrap="square" lIns="45720" tIns="91440" rIns="91440" bIns="45720" rtlCol="0" anchor="ctr"/>
          <a:lstStyle/>
          <a:p>
            <a:pPr marL="0" indent="0">
              <a:lnSpc>
                <a:spcPct val="100000"/>
              </a:lnSpc>
              <a:buNone/>
            </a:pPr>
            <a:endParaRPr 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 0" descr="https://test-kimi-img.moonshot.cn/pub/slides/slides_tmpl/image/25-08-06-16:26:53-d29h3jcup1d2ae82kl00.png"/>
          <p:cNvPicPr>
            <a:picLocks noChangeAspect="1"/>
          </p:cNvPicPr>
          <p:nvPr/>
        </p:nvPicPr>
        <p:blipFill>
          <a:blip r:embed="rId1"/>
          <a:srcRect b="572"/>
          <a:stretch>
            <a:fillRect/>
          </a:stretch>
        </p:blipFill>
        <p:spPr>
          <a:xfrm rot="10800000">
            <a:off x="0" y="0"/>
            <a:ext cx="12192000" cy="653415"/>
          </a:xfrm>
          <a:prstGeom prst="rect">
            <a:avLst/>
          </a:prstGeom>
        </p:spPr>
      </p:pic>
      <p:sp>
        <p:nvSpPr>
          <p:cNvPr id="3" name="Shape 0"/>
          <p:cNvSpPr/>
          <p:nvPr>
            <p:custDataLst>
              <p:tags r:id="rId2"/>
            </p:custDataLst>
          </p:nvPr>
        </p:nvSpPr>
        <p:spPr>
          <a:xfrm>
            <a:off x="642620" y="3449320"/>
            <a:ext cx="3466465" cy="2067560"/>
          </a:xfrm>
          <a:prstGeom prst="rect">
            <a:avLst/>
          </a:prstGeom>
          <a:solidFill>
            <a:srgbClr val="000000">
              <a:alpha val="0"/>
            </a:srgbClr>
          </a:solidFill>
        </p:spPr>
      </p:sp>
      <p:sp>
        <p:nvSpPr>
          <p:cNvPr id="4" name="Text 1"/>
          <p:cNvSpPr/>
          <p:nvPr>
            <p:custDataLst>
              <p:tags r:id="rId3"/>
            </p:custDataLst>
          </p:nvPr>
        </p:nvSpPr>
        <p:spPr>
          <a:xfrm>
            <a:off x="642620" y="3449320"/>
            <a:ext cx="3466465" cy="206756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后端服务和业务逻辑是AI编程助手的传统强项之一。无论是Java的Spring控制器，还是Python的Flask路由，AI都能基于大量训练样本提供合理的框架代码。</a:t>
            </a:r>
            <a:endParaRPr lang="en-US" dirty="0">
              <a:solidFill>
                <a:srgbClr val="000000"/>
              </a:solidFill>
              <a:latin typeface="MiSans" pitchFamily="34" charset="-122"/>
              <a:ea typeface="MiSans" pitchFamily="34" charset="-122"/>
              <a:cs typeface="MiSans" pitchFamily="34" charset="-120"/>
            </a:endParaRPr>
          </a:p>
        </p:txBody>
      </p:sp>
      <p:sp>
        <p:nvSpPr>
          <p:cNvPr id="5" name="Text 2"/>
          <p:cNvSpPr/>
          <p:nvPr>
            <p:custDataLst>
              <p:tags r:id="rId4"/>
            </p:custDataLst>
          </p:nvPr>
        </p:nvSpPr>
        <p:spPr>
          <a:xfrm>
            <a:off x="546100" y="2995335"/>
            <a:ext cx="3509010" cy="398780"/>
          </a:xfrm>
          <a:prstGeom prst="rect">
            <a:avLst/>
          </a:prstGeom>
          <a:noFill/>
        </p:spPr>
        <p:txBody>
          <a:bodyPr wrap="square" lIns="91440" tIns="45720" rIns="91440" bIns="45720" rtlCol="0" anchor="ctr">
            <a:spAutoFit/>
          </a:bodyPr>
          <a:lstStyle/>
          <a:p>
            <a:pPr marL="0" indent="0" algn="ctr">
              <a:lnSpc>
                <a:spcPct val="100000"/>
              </a:lnSpc>
              <a:buNone/>
            </a:pPr>
            <a:r>
              <a:rPr lang="en-US" sz="2000" dirty="0">
                <a:solidFill>
                  <a:srgbClr val="1D50C4"/>
                </a:solidFill>
                <a:latin typeface="MiSans" pitchFamily="34" charset="-122"/>
                <a:ea typeface="MiSans" pitchFamily="34" charset="-122"/>
                <a:cs typeface="MiSans" pitchFamily="34" charset="-120"/>
              </a:rPr>
              <a:t>优势</a:t>
            </a:r>
            <a:endParaRPr lang="en-US" sz="2000" dirty="0">
              <a:solidFill>
                <a:srgbClr val="1D50C4"/>
              </a:solidFill>
              <a:latin typeface="MiSans" pitchFamily="34" charset="-122"/>
              <a:ea typeface="MiSans" pitchFamily="34" charset="-122"/>
              <a:cs typeface="MiSans" pitchFamily="34" charset="-120"/>
            </a:endParaRPr>
          </a:p>
        </p:txBody>
      </p:sp>
      <p:sp>
        <p:nvSpPr>
          <p:cNvPr id="6" name="Shape 3"/>
          <p:cNvSpPr/>
          <p:nvPr>
            <p:custDataLst>
              <p:tags r:id="rId5"/>
            </p:custDataLst>
          </p:nvPr>
        </p:nvSpPr>
        <p:spPr>
          <a:xfrm>
            <a:off x="4418965" y="3449320"/>
            <a:ext cx="3466465" cy="2067560"/>
          </a:xfrm>
          <a:prstGeom prst="rect">
            <a:avLst/>
          </a:prstGeom>
          <a:solidFill>
            <a:srgbClr val="000000">
              <a:alpha val="0"/>
            </a:srgbClr>
          </a:solidFill>
        </p:spPr>
      </p:sp>
      <p:sp>
        <p:nvSpPr>
          <p:cNvPr id="7" name="Text 4"/>
          <p:cNvSpPr/>
          <p:nvPr>
            <p:custDataLst>
              <p:tags r:id="rId6"/>
            </p:custDataLst>
          </p:nvPr>
        </p:nvSpPr>
        <p:spPr>
          <a:xfrm>
            <a:off x="4418965" y="3449320"/>
            <a:ext cx="3466465" cy="2067560"/>
          </a:xfrm>
          <a:prstGeom prst="rect">
            <a:avLst/>
          </a:prstGeom>
          <a:noFill/>
        </p:spPr>
        <p:txBody>
          <a:bodyPr wrap="square" lIns="45720" tIns="91440" rIns="91440" bIns="45720" rtlCol="0" anchor="t"/>
          <a:lstStyle/>
          <a:p>
            <a:pPr marL="0" indent="0" algn="just">
              <a:lnSpc>
                <a:spcPct val="120000"/>
              </a:lnSpc>
              <a:buNone/>
            </a:pPr>
            <a:r>
              <a:rPr lang="en-US" dirty="0">
                <a:solidFill>
                  <a:srgbClr val="000000"/>
                </a:solidFill>
                <a:latin typeface="MiSans" pitchFamily="34" charset="-122"/>
                <a:ea typeface="MiSans" pitchFamily="34" charset="-122"/>
                <a:cs typeface="MiSans" pitchFamily="34" charset="-120"/>
              </a:rPr>
              <a:t>一些特定业务规则、组织架构相关的逻辑，AI无法从通用训练语料中得知。另外对于安全性要求高的后端代码（如输入校验、权限控制），AI可能遗漏重要检查。</a:t>
            </a:r>
            <a:endParaRPr lang="en-US" dirty="0">
              <a:solidFill>
                <a:srgbClr val="000000"/>
              </a:solidFill>
              <a:latin typeface="MiSans" pitchFamily="34" charset="-122"/>
              <a:ea typeface="MiSans" pitchFamily="34" charset="-122"/>
              <a:cs typeface="MiSans" pitchFamily="34" charset="-120"/>
            </a:endParaRPr>
          </a:p>
        </p:txBody>
      </p:sp>
      <p:sp>
        <p:nvSpPr>
          <p:cNvPr id="8" name="Text 5"/>
          <p:cNvSpPr/>
          <p:nvPr>
            <p:custDataLst>
              <p:tags r:id="rId7"/>
            </p:custDataLst>
          </p:nvPr>
        </p:nvSpPr>
        <p:spPr>
          <a:xfrm>
            <a:off x="4322445" y="2995335"/>
            <a:ext cx="3509010" cy="398780"/>
          </a:xfrm>
          <a:prstGeom prst="rect">
            <a:avLst/>
          </a:prstGeom>
          <a:noFill/>
        </p:spPr>
        <p:txBody>
          <a:bodyPr wrap="square" lIns="91440" tIns="45720" rIns="91440" bIns="45720" rtlCol="0" anchor="ctr">
            <a:spAutoFit/>
          </a:bodyPr>
          <a:lstStyle/>
          <a:p>
            <a:pPr marL="0" indent="0" algn="ctr">
              <a:lnSpc>
                <a:spcPct val="100000"/>
              </a:lnSpc>
              <a:buNone/>
            </a:pPr>
            <a:r>
              <a:rPr lang="en-US" sz="2000" dirty="0">
                <a:solidFill>
                  <a:srgbClr val="1D50C4"/>
                </a:solidFill>
                <a:latin typeface="MiSans" pitchFamily="34" charset="-122"/>
                <a:ea typeface="MiSans" pitchFamily="34" charset="-122"/>
                <a:cs typeface="MiSans" pitchFamily="34" charset="-120"/>
              </a:rPr>
              <a:t>挑战</a:t>
            </a:r>
            <a:endParaRPr lang="en-US" sz="2000" dirty="0">
              <a:solidFill>
                <a:srgbClr val="1D50C4"/>
              </a:solidFill>
              <a:latin typeface="MiSans" pitchFamily="34" charset="-122"/>
              <a:ea typeface="MiSans" pitchFamily="34" charset="-122"/>
              <a:cs typeface="MiSans" pitchFamily="34" charset="-120"/>
            </a:endParaRPr>
          </a:p>
        </p:txBody>
      </p:sp>
      <p:sp>
        <p:nvSpPr>
          <p:cNvPr id="9" name="Shape 6"/>
          <p:cNvSpPr/>
          <p:nvPr>
            <p:custDataLst>
              <p:tags r:id="rId8"/>
            </p:custDataLst>
          </p:nvPr>
        </p:nvSpPr>
        <p:spPr>
          <a:xfrm>
            <a:off x="8195945" y="3449320"/>
            <a:ext cx="3466465" cy="2067560"/>
          </a:xfrm>
          <a:prstGeom prst="rect">
            <a:avLst/>
          </a:prstGeom>
          <a:solidFill>
            <a:srgbClr val="000000">
              <a:alpha val="0"/>
            </a:srgbClr>
          </a:solidFill>
        </p:spPr>
      </p:sp>
      <p:sp>
        <p:nvSpPr>
          <p:cNvPr id="10" name="Text 7"/>
          <p:cNvSpPr/>
          <p:nvPr>
            <p:custDataLst>
              <p:tags r:id="rId9"/>
            </p:custDataLst>
          </p:nvPr>
        </p:nvSpPr>
        <p:spPr>
          <a:xfrm>
            <a:off x="8195945" y="3449320"/>
            <a:ext cx="3466465" cy="2067560"/>
          </a:xfrm>
          <a:prstGeom prst="rect">
            <a:avLst/>
          </a:prstGeom>
          <a:noFill/>
        </p:spPr>
        <p:txBody>
          <a:bodyPr wrap="square" lIns="45720" tIns="91440" rIns="91440" bIns="45720" rtlCol="0" anchor="t"/>
          <a:lstStyle/>
          <a:p>
            <a:pPr marL="0" indent="0" algn="just">
              <a:lnSpc>
                <a:spcPct val="120000"/>
              </a:lnSpc>
              <a:buNone/>
            </a:pPr>
            <a:r>
              <a:rPr lang="zh-CN" altLang="en-US" dirty="0">
                <a:solidFill>
                  <a:srgbClr val="000000"/>
                </a:solidFill>
                <a:latin typeface="MiSans" pitchFamily="34" charset="-122"/>
                <a:ea typeface="MiSans" pitchFamily="34" charset="-122"/>
                <a:cs typeface="MiSans" pitchFamily="34" charset="-120"/>
              </a:rPr>
              <a:t>在样板代码和框架使用层面，</a:t>
            </a:r>
            <a:r>
              <a:rPr lang="en-US" altLang="zh-CN" dirty="0">
                <a:solidFill>
                  <a:srgbClr val="000000"/>
                </a:solidFill>
                <a:latin typeface="MiSans" pitchFamily="34" charset="-122"/>
                <a:ea typeface="MiSans" pitchFamily="34" charset="-122"/>
                <a:cs typeface="MiSans" pitchFamily="34" charset="-120"/>
              </a:rPr>
              <a:t>AI</a:t>
            </a:r>
            <a:endParaRPr lang="en-US" altLang="zh-CN" dirty="0">
              <a:solidFill>
                <a:srgbClr val="000000"/>
              </a:solidFill>
              <a:latin typeface="MiSans" pitchFamily="34" charset="-122"/>
              <a:ea typeface="MiSans" pitchFamily="34" charset="-122"/>
              <a:cs typeface="MiSans" pitchFamily="34" charset="-120"/>
            </a:endParaRPr>
          </a:p>
          <a:p>
            <a:pPr marL="0" indent="0" algn="just">
              <a:lnSpc>
                <a:spcPct val="120000"/>
              </a:lnSpc>
              <a:buNone/>
            </a:pPr>
            <a:r>
              <a:rPr lang="zh-CN" altLang="en-US" dirty="0">
                <a:solidFill>
                  <a:srgbClr val="000000"/>
                </a:solidFill>
                <a:latin typeface="MiSans" pitchFamily="34" charset="-122"/>
                <a:ea typeface="MiSans" pitchFamily="34" charset="-122"/>
                <a:cs typeface="MiSans" pitchFamily="34" charset="-120"/>
              </a:rPr>
              <a:t>能节省大量时间。但涉及业务安全、复杂算法的部分，</a:t>
            </a:r>
            <a:r>
              <a:rPr lang="en-US" altLang="zh-CN" dirty="0">
                <a:solidFill>
                  <a:srgbClr val="000000"/>
                </a:solidFill>
                <a:latin typeface="MiSans" pitchFamily="34" charset="-122"/>
                <a:ea typeface="MiSans" pitchFamily="34" charset="-122"/>
                <a:cs typeface="MiSans" pitchFamily="34" charset="-120"/>
              </a:rPr>
              <a:t>AI</a:t>
            </a:r>
            <a:r>
              <a:rPr lang="zh-CN" altLang="en-US" dirty="0">
                <a:solidFill>
                  <a:srgbClr val="000000"/>
                </a:solidFill>
                <a:latin typeface="MiSans" pitchFamily="34" charset="-122"/>
                <a:ea typeface="MiSans" pitchFamily="34" charset="-122"/>
                <a:cs typeface="MiSans" pitchFamily="34" charset="-120"/>
              </a:rPr>
              <a:t>提供的仅是参考实现，需人类仔细评估修改。</a:t>
            </a:r>
            <a:endParaRPr lang="zh-CN" altLang="en-US" dirty="0">
              <a:solidFill>
                <a:srgbClr val="000000"/>
              </a:solidFill>
              <a:latin typeface="MiSans" pitchFamily="34" charset="-122"/>
              <a:ea typeface="MiSans" pitchFamily="34" charset="-122"/>
              <a:cs typeface="MiSans" pitchFamily="34" charset="-120"/>
            </a:endParaRPr>
          </a:p>
        </p:txBody>
      </p:sp>
      <p:sp>
        <p:nvSpPr>
          <p:cNvPr id="11" name="Text 8"/>
          <p:cNvSpPr/>
          <p:nvPr>
            <p:custDataLst>
              <p:tags r:id="rId10"/>
            </p:custDataLst>
          </p:nvPr>
        </p:nvSpPr>
        <p:spPr>
          <a:xfrm>
            <a:off x="8099425" y="2995335"/>
            <a:ext cx="3509010" cy="398780"/>
          </a:xfrm>
          <a:prstGeom prst="rect">
            <a:avLst/>
          </a:prstGeom>
          <a:noFill/>
        </p:spPr>
        <p:txBody>
          <a:bodyPr wrap="square" lIns="91440" tIns="45720" rIns="91440" bIns="45720" rtlCol="0" anchor="ctr">
            <a:spAutoFit/>
          </a:bodyPr>
          <a:lstStyle/>
          <a:p>
            <a:pPr marL="0" indent="0" algn="ctr">
              <a:lnSpc>
                <a:spcPct val="100000"/>
              </a:lnSpc>
              <a:buNone/>
            </a:pPr>
            <a:r>
              <a:rPr lang="en-US" sz="2000" dirty="0">
                <a:solidFill>
                  <a:srgbClr val="1D50C4"/>
                </a:solidFill>
                <a:latin typeface="MiSans" pitchFamily="34" charset="-122"/>
                <a:ea typeface="MiSans" pitchFamily="34" charset="-122"/>
                <a:cs typeface="MiSans" pitchFamily="34" charset="-120"/>
              </a:rPr>
              <a:t>注意事项</a:t>
            </a:r>
            <a:endParaRPr lang="en-US" sz="2000" dirty="0">
              <a:solidFill>
                <a:srgbClr val="1D50C4"/>
              </a:solidFill>
              <a:latin typeface="MiSans" pitchFamily="34" charset="-122"/>
              <a:ea typeface="MiSans" pitchFamily="34" charset="-122"/>
              <a:cs typeface="MiSans" pitchFamily="34" charset="-120"/>
            </a:endParaRPr>
          </a:p>
        </p:txBody>
      </p:sp>
      <p:sp>
        <p:nvSpPr>
          <p:cNvPr id="12" name="Text 9"/>
          <p:cNvSpPr/>
          <p:nvPr/>
        </p:nvSpPr>
        <p:spPr>
          <a:xfrm>
            <a:off x="684530" y="916940"/>
            <a:ext cx="11116310" cy="545505"/>
          </a:xfrm>
          <a:prstGeom prst="rect">
            <a:avLst/>
          </a:prstGeom>
          <a:noFill/>
        </p:spPr>
        <p:txBody>
          <a:bodyPr wrap="square" lIns="91440" tIns="45720" rIns="91440" bIns="45720" rtlCol="0" anchor="t">
            <a:spAutoFit/>
          </a:bodyPr>
          <a:lstStyle/>
          <a:p>
            <a:pPr marL="0" indent="0" algn="l">
              <a:lnSpc>
                <a:spcPct val="100000"/>
              </a:lnSpc>
              <a:buNone/>
            </a:pPr>
            <a:r>
              <a:rPr lang="en-US" sz="3500" dirty="0">
                <a:solidFill>
                  <a:srgbClr val="3365D6"/>
                </a:solidFill>
                <a:latin typeface="MiSans" pitchFamily="34" charset="-122"/>
                <a:ea typeface="MiSans" pitchFamily="34" charset="-122"/>
                <a:cs typeface="MiSans" pitchFamily="34" charset="-120"/>
              </a:rPr>
              <a:t>后端开发</a:t>
            </a:r>
            <a:endParaRPr lang="en-US" sz="1600" dirty="0"/>
          </a:p>
        </p:txBody>
      </p:sp>
      <p:pic>
        <p:nvPicPr>
          <p:cNvPr id="13" name="Image 1" descr="https://test-kimi-img.moonshot.cn/pub/slides/slides_tmpl/image/25-08-06-16:26:55-d29h3jsup1d2ae82kllg.png"/>
          <p:cNvPicPr>
            <a:picLocks noChangeAspect="1"/>
          </p:cNvPicPr>
          <p:nvPr/>
        </p:nvPicPr>
        <p:blipFill>
          <a:blip r:embed="rId11"/>
          <a:stretch>
            <a:fillRect/>
          </a:stretch>
        </p:blipFill>
        <p:spPr>
          <a:xfrm>
            <a:off x="11222355" y="239395"/>
            <a:ext cx="421640" cy="204470"/>
          </a:xfrm>
          <a:prstGeom prst="rect">
            <a:avLst/>
          </a:prstGeom>
        </p:spPr>
      </p:pic>
      <p:pic>
        <p:nvPicPr>
          <p:cNvPr id="14" name="Image 2" descr="https://test-kimi-img.moonshot.cn/pub/slides/slides_tmpl/image/25-08-06-16:26:53-d29h3jcup1d2ae82kl00.png"/>
          <p:cNvPicPr>
            <a:picLocks noChangeAspect="1"/>
          </p:cNvPicPr>
          <p:nvPr/>
        </p:nvPicPr>
        <p:blipFill>
          <a:blip r:embed="rId1"/>
          <a:srcRect b="572"/>
          <a:stretch>
            <a:fillRect/>
          </a:stretch>
        </p:blipFill>
        <p:spPr>
          <a:xfrm>
            <a:off x="0" y="6204585"/>
            <a:ext cx="12192000" cy="653415"/>
          </a:xfrm>
          <a:prstGeom prst="rect">
            <a:avLst/>
          </a:prstGeom>
        </p:spPr>
      </p:pic>
      <p:pic>
        <p:nvPicPr>
          <p:cNvPr id="15" name="Image 3" descr="https://test-kimi-img.moonshot.cn/pub/slides/slides_tmpl/image/25-08-06-16:26:55-d29h3jsup1d2ae82klkg.png"/>
          <p:cNvPicPr>
            <a:picLocks noChangeAspect="1"/>
          </p:cNvPicPr>
          <p:nvPr>
            <p:custDataLst>
              <p:tags r:id="rId12"/>
            </p:custDataLst>
          </p:nvPr>
        </p:nvPicPr>
        <p:blipFill>
          <a:blip r:embed="rId13"/>
          <a:stretch>
            <a:fillRect/>
          </a:stretch>
        </p:blipFill>
        <p:spPr>
          <a:xfrm>
            <a:off x="1843405" y="1972310"/>
            <a:ext cx="914400" cy="914400"/>
          </a:xfrm>
          <a:prstGeom prst="rect">
            <a:avLst/>
          </a:prstGeom>
        </p:spPr>
      </p:pic>
      <p:pic>
        <p:nvPicPr>
          <p:cNvPr id="16" name="Image 4" descr="https://test-kimi-img.moonshot.cn/pub/slides/slides_tmpl/image/25-08-06-16:26:55-d29h3jsup1d2ae82klm0.png"/>
          <p:cNvPicPr>
            <a:picLocks noChangeAspect="1"/>
          </p:cNvPicPr>
          <p:nvPr>
            <p:custDataLst>
              <p:tags r:id="rId14"/>
            </p:custDataLst>
          </p:nvPr>
        </p:nvPicPr>
        <p:blipFill>
          <a:blip r:embed="rId15"/>
          <a:stretch>
            <a:fillRect/>
          </a:stretch>
        </p:blipFill>
        <p:spPr>
          <a:xfrm>
            <a:off x="5695315" y="1972310"/>
            <a:ext cx="914400" cy="914400"/>
          </a:xfrm>
          <a:prstGeom prst="rect">
            <a:avLst/>
          </a:prstGeom>
        </p:spPr>
      </p:pic>
      <p:pic>
        <p:nvPicPr>
          <p:cNvPr id="17" name="Image 5" descr="https://test-kimi-img.moonshot.cn/pub/slides/slides_tmpl/image/25-08-06-16:26:55-d29h3jsup1d2ae82klmg.png"/>
          <p:cNvPicPr>
            <a:picLocks noChangeAspect="1"/>
          </p:cNvPicPr>
          <p:nvPr>
            <p:custDataLst>
              <p:tags r:id="rId16"/>
            </p:custDataLst>
          </p:nvPr>
        </p:nvPicPr>
        <p:blipFill>
          <a:blip r:embed="rId17"/>
          <a:stretch>
            <a:fillRect/>
          </a:stretch>
        </p:blipFill>
        <p:spPr>
          <a:xfrm>
            <a:off x="9472295" y="1972310"/>
            <a:ext cx="914400" cy="914400"/>
          </a:xfrm>
          <a:prstGeom prst="rect">
            <a:avLst/>
          </a:prstGeom>
        </p:spPr>
      </p:pic>
      <p:pic>
        <p:nvPicPr>
          <p:cNvPr id="18" name="Image 6" descr="https://test-kimi-img.moonshot.cn/pub/slides/slides_tmpl/image/25-08-06-16:26:54-d29h3jkup1d2ae82kl6g.png"/>
          <p:cNvPicPr>
            <a:picLocks noChangeAspect="1"/>
          </p:cNvPicPr>
          <p:nvPr/>
        </p:nvPicPr>
        <p:blipFill>
          <a:blip r:embed="rId18"/>
          <a:stretch>
            <a:fillRect/>
          </a:stretch>
        </p:blipFill>
        <p:spPr>
          <a:xfrm>
            <a:off x="10999470" y="993775"/>
            <a:ext cx="762000" cy="298450"/>
          </a:xfrm>
          <a:prstGeom prst="rect">
            <a:avLst/>
          </a:prstGeom>
        </p:spPr>
      </p:pic>
      <p:sp>
        <p:nvSpPr>
          <p:cNvPr id="19" name="Shape 10"/>
          <p:cNvSpPr/>
          <p:nvPr/>
        </p:nvSpPr>
        <p:spPr>
          <a:xfrm>
            <a:off x="596265" y="5928360"/>
            <a:ext cx="11012170" cy="0"/>
          </a:xfrm>
          <a:prstGeom prst="line">
            <a:avLst/>
          </a:prstGeom>
          <a:noFill/>
          <a:ln w="19050">
            <a:solidFill>
              <a:srgbClr val="1D50C4"/>
            </a:solidFill>
            <a:prstDash val="solid"/>
            <a:headEnd type="none"/>
            <a:tailEnd type="none"/>
          </a:ln>
        </p:spPr>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 0" descr="https://test-kimi-img.moonshot.cn/pub/slides/slides_tmpl/image/25-08-06-16:26:55-d29h3jsup1d2ae82klg0.png"/>
          <p:cNvPicPr>
            <a:picLocks noChangeAspect="1"/>
          </p:cNvPicPr>
          <p:nvPr>
            <p:custDataLst>
              <p:tags r:id="rId1"/>
            </p:custDataLst>
          </p:nvPr>
        </p:nvPicPr>
        <p:blipFill>
          <a:blip r:embed="rId2"/>
          <a:stretch>
            <a:fillRect/>
          </a:stretch>
        </p:blipFill>
        <p:spPr>
          <a:xfrm>
            <a:off x="4036695" y="4937125"/>
            <a:ext cx="7724775" cy="1695450"/>
          </a:xfrm>
          <a:prstGeom prst="rect">
            <a:avLst/>
          </a:prstGeom>
        </p:spPr>
      </p:pic>
      <p:pic>
        <p:nvPicPr>
          <p:cNvPr id="3" name="Image 1" descr="https://test-kimi-img.moonshot.cn/pub/slides/slides_tmpl/image/25-08-06-16:26:55-d29h3jsup1d2ae82klg0.png"/>
          <p:cNvPicPr>
            <a:picLocks noChangeAspect="1"/>
          </p:cNvPicPr>
          <p:nvPr>
            <p:custDataLst>
              <p:tags r:id="rId3"/>
            </p:custDataLst>
          </p:nvPr>
        </p:nvPicPr>
        <p:blipFill>
          <a:blip r:embed="rId2"/>
          <a:stretch>
            <a:fillRect/>
          </a:stretch>
        </p:blipFill>
        <p:spPr>
          <a:xfrm>
            <a:off x="4036695" y="3042285"/>
            <a:ext cx="7724775" cy="1695450"/>
          </a:xfrm>
          <a:prstGeom prst="rect">
            <a:avLst/>
          </a:prstGeom>
        </p:spPr>
      </p:pic>
      <p:pic>
        <p:nvPicPr>
          <p:cNvPr id="4" name="Image 2" descr="https://test-kimi-img.moonshot.cn/pub/slides/slides_tmpl/image/25-08-06-16:26:55-d29h3jsup1d2ae82klg0.png"/>
          <p:cNvPicPr>
            <a:picLocks noChangeAspect="1"/>
          </p:cNvPicPr>
          <p:nvPr>
            <p:custDataLst>
              <p:tags r:id="rId4"/>
            </p:custDataLst>
          </p:nvPr>
        </p:nvPicPr>
        <p:blipFill>
          <a:blip r:embed="rId2"/>
          <a:stretch>
            <a:fillRect/>
          </a:stretch>
        </p:blipFill>
        <p:spPr>
          <a:xfrm>
            <a:off x="4036695" y="1176020"/>
            <a:ext cx="7724775" cy="1695450"/>
          </a:xfrm>
          <a:prstGeom prst="rect">
            <a:avLst/>
          </a:prstGeom>
        </p:spPr>
      </p:pic>
      <p:pic>
        <p:nvPicPr>
          <p:cNvPr id="5" name="Image 3" descr="https://test-kimi-img.moonshot.cn/pub/slides/slides_tmpl/image/25-08-06-16:26:55-d29h3jsup1d2ae82klf0.jpeg"/>
          <p:cNvPicPr>
            <a:picLocks noChangeAspect="1"/>
          </p:cNvPicPr>
          <p:nvPr/>
        </p:nvPicPr>
        <p:blipFill>
          <a:blip r:embed="rId5"/>
          <a:srcRect t="18"/>
          <a:stretch>
            <a:fillRect/>
          </a:stretch>
        </p:blipFill>
        <p:spPr>
          <a:xfrm>
            <a:off x="0" y="0"/>
            <a:ext cx="3748405" cy="6858000"/>
          </a:xfrm>
          <a:prstGeom prst="rect">
            <a:avLst/>
          </a:prstGeom>
        </p:spPr>
      </p:pic>
      <p:sp>
        <p:nvSpPr>
          <p:cNvPr id="6" name="Text 0"/>
          <p:cNvSpPr/>
          <p:nvPr>
            <p:custDataLst>
              <p:tags r:id="rId6"/>
            </p:custDataLst>
          </p:nvPr>
        </p:nvSpPr>
        <p:spPr>
          <a:xfrm>
            <a:off x="5104868" y="5386051"/>
            <a:ext cx="6412026" cy="984570"/>
          </a:xfrm>
          <a:prstGeom prst="rect">
            <a:avLst/>
          </a:prstGeom>
          <a:noFill/>
        </p:spPr>
        <p:txBody>
          <a:bodyPr wrap="square" lIns="0" tIns="0" rIns="0" bIns="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许多嵌入式项目的文档和代码闭源或受NDA保护，AI模型无法获取这些数据，综合来看，AI在嵌入式和硬件驱动层面的开发，目前的作用非常有限。</a:t>
            </a:r>
            <a:endParaRPr lang="en-US" dirty="0">
              <a:solidFill>
                <a:srgbClr val="262626"/>
              </a:solidFill>
              <a:latin typeface="MiSans" pitchFamily="34" charset="-122"/>
              <a:ea typeface="MiSans" pitchFamily="34" charset="-122"/>
              <a:cs typeface="MiSans" pitchFamily="34" charset="-120"/>
            </a:endParaRPr>
          </a:p>
        </p:txBody>
      </p:sp>
      <p:sp>
        <p:nvSpPr>
          <p:cNvPr id="7" name="Text 1"/>
          <p:cNvSpPr/>
          <p:nvPr>
            <p:custDataLst>
              <p:tags r:id="rId7"/>
            </p:custDataLst>
          </p:nvPr>
        </p:nvSpPr>
        <p:spPr>
          <a:xfrm>
            <a:off x="5150566" y="5014448"/>
            <a:ext cx="5528761" cy="480976"/>
          </a:xfrm>
          <a:prstGeom prst="rect">
            <a:avLst/>
          </a:prstGeom>
          <a:noFill/>
        </p:spPr>
        <p:txBody>
          <a:bodyPr wrap="square" lIns="0" tIns="0" rIns="0" bIns="0" rtlCol="0" anchor="ctr"/>
          <a:lstStyle/>
          <a:p>
            <a:pPr marL="0" indent="0" algn="l">
              <a:lnSpc>
                <a:spcPct val="100000"/>
              </a:lnSpc>
              <a:buNone/>
            </a:pPr>
            <a:r>
              <a:rPr lang="en-US" sz="2000" b="1" dirty="0">
                <a:solidFill>
                  <a:srgbClr val="2A59B8"/>
                </a:solidFill>
                <a:latin typeface="MiSans" pitchFamily="34" charset="-122"/>
                <a:ea typeface="MiSans" pitchFamily="34" charset="-122"/>
                <a:cs typeface="MiSans" pitchFamily="34" charset="-120"/>
              </a:rPr>
              <a:t>注意事项</a:t>
            </a:r>
            <a:endParaRPr lang="en-US" sz="2000" b="1" dirty="0">
              <a:solidFill>
                <a:srgbClr val="2A59B8"/>
              </a:solidFill>
              <a:latin typeface="MiSans" pitchFamily="34" charset="-122"/>
              <a:ea typeface="MiSans" pitchFamily="34" charset="-122"/>
              <a:cs typeface="MiSans" pitchFamily="34" charset="-120"/>
            </a:endParaRPr>
          </a:p>
        </p:txBody>
      </p:sp>
      <p:sp>
        <p:nvSpPr>
          <p:cNvPr id="8" name="Text 2"/>
          <p:cNvSpPr/>
          <p:nvPr>
            <p:custDataLst>
              <p:tags r:id="rId8"/>
            </p:custDataLst>
          </p:nvPr>
        </p:nvSpPr>
        <p:spPr>
          <a:xfrm>
            <a:off x="5149215" y="3487420"/>
            <a:ext cx="6574790" cy="984885"/>
          </a:xfrm>
          <a:prstGeom prst="rect">
            <a:avLst/>
          </a:prstGeom>
          <a:noFill/>
        </p:spPr>
        <p:txBody>
          <a:bodyPr wrap="square" lIns="0" tIns="0" rIns="0" bIns="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嵌入式涉及大量底层细节和厂商特定库，这类资料训练数据稀少且格式多样，AI对于嵌入式开发往往不靠谱，给出的答案经常是错误的。</a:t>
            </a:r>
            <a:endParaRPr lang="en-US" dirty="0">
              <a:solidFill>
                <a:srgbClr val="262626"/>
              </a:solidFill>
              <a:latin typeface="MiSans" pitchFamily="34" charset="-122"/>
              <a:ea typeface="MiSans" pitchFamily="34" charset="-122"/>
              <a:cs typeface="MiSans" pitchFamily="34" charset="-120"/>
            </a:endParaRPr>
          </a:p>
        </p:txBody>
      </p:sp>
      <p:sp>
        <p:nvSpPr>
          <p:cNvPr id="9" name="Text 3"/>
          <p:cNvSpPr/>
          <p:nvPr>
            <p:custDataLst>
              <p:tags r:id="rId9"/>
            </p:custDataLst>
          </p:nvPr>
        </p:nvSpPr>
        <p:spPr>
          <a:xfrm>
            <a:off x="5150566" y="3082778"/>
            <a:ext cx="5528761" cy="480976"/>
          </a:xfrm>
          <a:prstGeom prst="rect">
            <a:avLst/>
          </a:prstGeom>
          <a:noFill/>
        </p:spPr>
        <p:txBody>
          <a:bodyPr wrap="square" lIns="0" tIns="0" rIns="0" bIns="0" rtlCol="0" anchor="ctr"/>
          <a:lstStyle/>
          <a:p>
            <a:pPr marL="0" indent="0" algn="l">
              <a:lnSpc>
                <a:spcPct val="100000"/>
              </a:lnSpc>
              <a:buNone/>
            </a:pPr>
            <a:r>
              <a:rPr lang="en-US" sz="2000" b="1" dirty="0">
                <a:solidFill>
                  <a:srgbClr val="2A59B8"/>
                </a:solidFill>
                <a:latin typeface="MiSans" pitchFamily="34" charset="-122"/>
                <a:ea typeface="MiSans" pitchFamily="34" charset="-122"/>
                <a:cs typeface="MiSans" pitchFamily="34" charset="-120"/>
              </a:rPr>
              <a:t>挑战</a:t>
            </a:r>
            <a:endParaRPr lang="en-US" sz="2000" b="1" dirty="0">
              <a:solidFill>
                <a:srgbClr val="2A59B8"/>
              </a:solidFill>
              <a:latin typeface="MiSans" pitchFamily="34" charset="-122"/>
              <a:ea typeface="MiSans" pitchFamily="34" charset="-122"/>
              <a:cs typeface="MiSans" pitchFamily="34" charset="-120"/>
            </a:endParaRPr>
          </a:p>
        </p:txBody>
      </p:sp>
      <p:sp>
        <p:nvSpPr>
          <p:cNvPr id="10" name="Text 4"/>
          <p:cNvSpPr/>
          <p:nvPr>
            <p:custDataLst>
              <p:tags r:id="rId10"/>
            </p:custDataLst>
          </p:nvPr>
        </p:nvSpPr>
        <p:spPr>
          <a:xfrm>
            <a:off x="5103598" y="1707496"/>
            <a:ext cx="6412026" cy="984570"/>
          </a:xfrm>
          <a:prstGeom prst="rect">
            <a:avLst/>
          </a:prstGeom>
          <a:noFill/>
        </p:spPr>
        <p:txBody>
          <a:bodyPr wrap="square" lIns="0" tIns="0" rIns="0" bIns="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一些简单场景下（如Arduino操作常见传感器），AI基于已有的示例库还能给出可用代码。</a:t>
            </a:r>
            <a:endParaRPr lang="en-US" dirty="0">
              <a:solidFill>
                <a:srgbClr val="262626"/>
              </a:solidFill>
              <a:latin typeface="MiSans" pitchFamily="34" charset="-122"/>
              <a:ea typeface="MiSans" pitchFamily="34" charset="-122"/>
              <a:cs typeface="MiSans" pitchFamily="34" charset="-120"/>
            </a:endParaRPr>
          </a:p>
        </p:txBody>
      </p:sp>
      <p:sp>
        <p:nvSpPr>
          <p:cNvPr id="11" name="Text 5"/>
          <p:cNvSpPr/>
          <p:nvPr>
            <p:custDataLst>
              <p:tags r:id="rId11"/>
            </p:custDataLst>
          </p:nvPr>
        </p:nvSpPr>
        <p:spPr>
          <a:xfrm>
            <a:off x="5149296" y="1299698"/>
            <a:ext cx="5528761" cy="480976"/>
          </a:xfrm>
          <a:prstGeom prst="rect">
            <a:avLst/>
          </a:prstGeom>
          <a:noFill/>
        </p:spPr>
        <p:txBody>
          <a:bodyPr wrap="square" lIns="0" tIns="0" rIns="0" bIns="0" rtlCol="0" anchor="ctr"/>
          <a:lstStyle/>
          <a:p>
            <a:pPr marL="0" indent="0" algn="l">
              <a:lnSpc>
                <a:spcPct val="100000"/>
              </a:lnSpc>
              <a:buNone/>
            </a:pPr>
            <a:r>
              <a:rPr lang="en-US" sz="2000" b="1" dirty="0">
                <a:solidFill>
                  <a:srgbClr val="2A59B8"/>
                </a:solidFill>
                <a:latin typeface="MiSans" pitchFamily="34" charset="-122"/>
                <a:ea typeface="MiSans" pitchFamily="34" charset="-122"/>
                <a:cs typeface="MiSans" pitchFamily="34" charset="-120"/>
              </a:rPr>
              <a:t>优势</a:t>
            </a:r>
            <a:endParaRPr lang="en-US" sz="2000" b="1" dirty="0">
              <a:solidFill>
                <a:srgbClr val="2A59B8"/>
              </a:solidFill>
              <a:latin typeface="MiSans" pitchFamily="34" charset="-122"/>
              <a:ea typeface="MiSans" pitchFamily="34" charset="-122"/>
              <a:cs typeface="MiSans" pitchFamily="34" charset="-120"/>
            </a:endParaRPr>
          </a:p>
        </p:txBody>
      </p:sp>
      <p:pic>
        <p:nvPicPr>
          <p:cNvPr id="12" name="Image 4" descr="https://test-kimi-img.moonshot.cn/pub/slides/slides_tmpl/image/25-08-06-16:26:55-d29h3jsup1d2ae82klhg.png"/>
          <p:cNvPicPr>
            <a:picLocks noChangeAspect="1"/>
          </p:cNvPicPr>
          <p:nvPr/>
        </p:nvPicPr>
        <p:blipFill>
          <a:blip r:embed="rId12"/>
          <a:stretch>
            <a:fillRect/>
          </a:stretch>
        </p:blipFill>
        <p:spPr>
          <a:xfrm>
            <a:off x="0" y="0"/>
            <a:ext cx="3749040" cy="6858000"/>
          </a:xfrm>
          <a:prstGeom prst="rect">
            <a:avLst/>
          </a:prstGeom>
        </p:spPr>
      </p:pic>
      <p:sp>
        <p:nvSpPr>
          <p:cNvPr id="13" name="Text 6"/>
          <p:cNvSpPr/>
          <p:nvPr/>
        </p:nvSpPr>
        <p:spPr>
          <a:xfrm>
            <a:off x="4036695" y="394335"/>
            <a:ext cx="6780530" cy="622935"/>
          </a:xfrm>
          <a:prstGeom prst="rect">
            <a:avLst/>
          </a:prstGeom>
          <a:noFill/>
        </p:spPr>
        <p:txBody>
          <a:bodyPr wrap="square" lIns="91440" tIns="45720" rIns="91440" bIns="45720" rtlCol="0" anchor="ctr"/>
          <a:lstStyle/>
          <a:p>
            <a:pPr marL="0" indent="0" algn="l">
              <a:lnSpc>
                <a:spcPct val="100000"/>
              </a:lnSpc>
              <a:buNone/>
            </a:pPr>
            <a:r>
              <a:rPr lang="en-US" sz="2800" b="1" dirty="0">
                <a:solidFill>
                  <a:srgbClr val="2A59B8"/>
                </a:solidFill>
                <a:latin typeface="MiSans" pitchFamily="34" charset="-122"/>
                <a:ea typeface="MiSans" pitchFamily="34" charset="-122"/>
                <a:cs typeface="MiSans" pitchFamily="34" charset="-120"/>
              </a:rPr>
              <a:t>嵌入式和硬件相关开发</a:t>
            </a:r>
            <a:endParaRPr lang="en-US" sz="1600" dirty="0"/>
          </a:p>
        </p:txBody>
      </p:sp>
      <p:pic>
        <p:nvPicPr>
          <p:cNvPr id="14" name="Image 5" descr="https://test-kimi-img.moonshot.cn/pub/slides/slides_tmpl/image/25-08-06-16:26:54-d29h3jkup1d2ae82kla0.png"/>
          <p:cNvPicPr>
            <a:picLocks noChangeAspect="1"/>
          </p:cNvPicPr>
          <p:nvPr>
            <p:custDataLst>
              <p:tags r:id="rId13"/>
            </p:custDataLst>
          </p:nvPr>
        </p:nvPicPr>
        <p:blipFill>
          <a:blip r:embed="rId14"/>
          <a:stretch>
            <a:fillRect/>
          </a:stretch>
        </p:blipFill>
        <p:spPr>
          <a:xfrm>
            <a:off x="4224655" y="1465580"/>
            <a:ext cx="722630" cy="722630"/>
          </a:xfrm>
          <a:prstGeom prst="rect">
            <a:avLst/>
          </a:prstGeom>
        </p:spPr>
      </p:pic>
      <p:pic>
        <p:nvPicPr>
          <p:cNvPr id="15" name="Image 6" descr="https://test-kimi-img.moonshot.cn/pub/slides/slides_tmpl/image/25-08-06-16:26:54-d29h3jkup1d2ae82klbg.png"/>
          <p:cNvPicPr>
            <a:picLocks noChangeAspect="1"/>
          </p:cNvPicPr>
          <p:nvPr>
            <p:custDataLst>
              <p:tags r:id="rId15"/>
            </p:custDataLst>
          </p:nvPr>
        </p:nvPicPr>
        <p:blipFill>
          <a:blip r:embed="rId16"/>
          <a:stretch>
            <a:fillRect/>
          </a:stretch>
        </p:blipFill>
        <p:spPr>
          <a:xfrm>
            <a:off x="4224655" y="3239770"/>
            <a:ext cx="722630" cy="722630"/>
          </a:xfrm>
          <a:prstGeom prst="rect">
            <a:avLst/>
          </a:prstGeom>
        </p:spPr>
      </p:pic>
      <p:pic>
        <p:nvPicPr>
          <p:cNvPr id="16" name="Image 7" descr="https://test-kimi-img.moonshot.cn/pub/slides/slides_tmpl/image/25-08-06-16:26:55-d29h3jsup1d2ae82kleg.png"/>
          <p:cNvPicPr>
            <a:picLocks noChangeAspect="1"/>
          </p:cNvPicPr>
          <p:nvPr>
            <p:custDataLst>
              <p:tags r:id="rId17"/>
            </p:custDataLst>
          </p:nvPr>
        </p:nvPicPr>
        <p:blipFill>
          <a:blip r:embed="rId18"/>
          <a:stretch>
            <a:fillRect/>
          </a:stretch>
        </p:blipFill>
        <p:spPr>
          <a:xfrm>
            <a:off x="4224655" y="5179060"/>
            <a:ext cx="722630" cy="722630"/>
          </a:xfrm>
          <a:prstGeom prst="rect">
            <a:avLst/>
          </a:prstGeom>
        </p:spPr>
      </p:pic>
      <p:pic>
        <p:nvPicPr>
          <p:cNvPr id="17" name="Image 8" descr="https://test-kimi-img.moonshot.cn/pub/slides/slides_tmpl/image/25-08-06-16:26:54-d29h3jkup1d2ae82kl6g.png"/>
          <p:cNvPicPr>
            <a:picLocks noChangeAspect="1"/>
          </p:cNvPicPr>
          <p:nvPr/>
        </p:nvPicPr>
        <p:blipFill>
          <a:blip r:embed="rId19"/>
          <a:stretch>
            <a:fillRect/>
          </a:stretch>
        </p:blipFill>
        <p:spPr>
          <a:xfrm>
            <a:off x="10999470" y="509270"/>
            <a:ext cx="762000" cy="2984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 0" descr="https://test-kimi-img.moonshot.cn/pub/slides/slides_tmpl/image/25-08-06-16:26:54-d29h3jkup1d2ae82kl2g.png"/>
          <p:cNvPicPr>
            <a:picLocks noChangeAspect="1"/>
          </p:cNvPicPr>
          <p:nvPr/>
        </p:nvPicPr>
        <p:blipFill>
          <a:blip r:embed="rId1">
            <a:alphaModFix amt="11000"/>
          </a:blip>
          <a:stretch>
            <a:fillRect/>
          </a:stretch>
        </p:blipFill>
        <p:spPr>
          <a:xfrm rot="16200000">
            <a:off x="5605145" y="388620"/>
            <a:ext cx="3221355" cy="6858000"/>
          </a:xfrm>
          <a:prstGeom prst="rect">
            <a:avLst/>
          </a:prstGeom>
        </p:spPr>
      </p:pic>
      <p:pic>
        <p:nvPicPr>
          <p:cNvPr id="3" name="Image 1" descr="https://test-kimi-img.moonshot.cn/pub/slides/slides_tmpl/image/25-08-06-16:26:55-d29h3jsup1d2ae82kln0.jpeg"/>
          <p:cNvPicPr>
            <a:picLocks noChangeAspect="1"/>
          </p:cNvPicPr>
          <p:nvPr/>
        </p:nvPicPr>
        <p:blipFill>
          <a:blip r:embed="rId2"/>
          <a:stretch>
            <a:fillRect/>
          </a:stretch>
        </p:blipFill>
        <p:spPr>
          <a:xfrm>
            <a:off x="3053715" y="4013835"/>
            <a:ext cx="4371975" cy="2459990"/>
          </a:xfrm>
          <a:prstGeom prst="rect">
            <a:avLst/>
          </a:prstGeom>
        </p:spPr>
      </p:pic>
      <p:pic>
        <p:nvPicPr>
          <p:cNvPr id="4" name="Image 2" descr="https://test-kimi-img.moonshot.cn/pub/slides/slides_tmpl/image/25-08-06-16:26:55-d29h3jsup1d2ae82klog.jpeg"/>
          <p:cNvPicPr>
            <a:picLocks noChangeAspect="1"/>
          </p:cNvPicPr>
          <p:nvPr/>
        </p:nvPicPr>
        <p:blipFill>
          <a:blip r:embed="rId3"/>
          <a:stretch>
            <a:fillRect/>
          </a:stretch>
        </p:blipFill>
        <p:spPr>
          <a:xfrm>
            <a:off x="6561455" y="1185545"/>
            <a:ext cx="4729480" cy="2660650"/>
          </a:xfrm>
          <a:prstGeom prst="rect">
            <a:avLst/>
          </a:prstGeom>
        </p:spPr>
      </p:pic>
      <p:pic>
        <p:nvPicPr>
          <p:cNvPr id="5" name="Image 3" descr="https://test-kimi-img.moonshot.cn/pub/slides/slides_tmpl/image/25-08-06-16:26:53-d29h3jcup1d2ae82kl00.png"/>
          <p:cNvPicPr>
            <a:picLocks noChangeAspect="1"/>
          </p:cNvPicPr>
          <p:nvPr/>
        </p:nvPicPr>
        <p:blipFill>
          <a:blip r:embed="rId4"/>
          <a:srcRect b="572"/>
          <a:stretch>
            <a:fillRect/>
          </a:stretch>
        </p:blipFill>
        <p:spPr>
          <a:xfrm rot="10800000">
            <a:off x="0" y="0"/>
            <a:ext cx="12192000" cy="1017270"/>
          </a:xfrm>
          <a:prstGeom prst="rect">
            <a:avLst/>
          </a:prstGeom>
        </p:spPr>
      </p:pic>
      <p:pic>
        <p:nvPicPr>
          <p:cNvPr id="6" name="Image 4" descr="https://test-kimi-img.moonshot.cn/pub/slides/slides_tmpl/image/25-08-06-16:26:55-d29h3jsup1d2ae82klp0.png"/>
          <p:cNvPicPr>
            <a:picLocks noChangeAspect="1"/>
          </p:cNvPicPr>
          <p:nvPr/>
        </p:nvPicPr>
        <p:blipFill>
          <a:blip r:embed="rId5"/>
          <a:stretch>
            <a:fillRect/>
          </a:stretch>
        </p:blipFill>
        <p:spPr>
          <a:xfrm>
            <a:off x="440690" y="3627120"/>
            <a:ext cx="4114800" cy="2846705"/>
          </a:xfrm>
          <a:prstGeom prst="rect">
            <a:avLst/>
          </a:prstGeom>
        </p:spPr>
      </p:pic>
      <p:pic>
        <p:nvPicPr>
          <p:cNvPr id="7" name="Image 5" descr="https://test-kimi-img.moonshot.cn/pub/slides/slides_tmpl/image/25-08-06-16:26:53-d29h3jcup1d2ae82kkt0.png"/>
          <p:cNvPicPr>
            <a:picLocks noChangeAspect="1"/>
          </p:cNvPicPr>
          <p:nvPr/>
        </p:nvPicPr>
        <p:blipFill>
          <a:blip r:embed="rId6"/>
          <a:stretch>
            <a:fillRect/>
          </a:stretch>
        </p:blipFill>
        <p:spPr>
          <a:xfrm>
            <a:off x="11022965" y="6473825"/>
            <a:ext cx="628015" cy="182880"/>
          </a:xfrm>
          <a:prstGeom prst="rect">
            <a:avLst/>
          </a:prstGeom>
        </p:spPr>
      </p:pic>
      <p:sp>
        <p:nvSpPr>
          <p:cNvPr id="8" name="Text 0"/>
          <p:cNvSpPr/>
          <p:nvPr/>
        </p:nvSpPr>
        <p:spPr>
          <a:xfrm>
            <a:off x="789940" y="309245"/>
            <a:ext cx="6780530" cy="622935"/>
          </a:xfrm>
          <a:prstGeom prst="rect">
            <a:avLst/>
          </a:prstGeom>
          <a:noFill/>
        </p:spPr>
        <p:txBody>
          <a:bodyPr wrap="square" lIns="91440" tIns="45720" rIns="91440" bIns="45720" rtlCol="0" anchor="ctr"/>
          <a:lstStyle/>
          <a:p>
            <a:pPr marL="0" indent="0" algn="l">
              <a:lnSpc>
                <a:spcPct val="100000"/>
              </a:lnSpc>
              <a:buNone/>
            </a:pPr>
            <a:r>
              <a:rPr lang="en-US" sz="2800" b="1" dirty="0">
                <a:solidFill>
                  <a:srgbClr val="FFFFFF"/>
                </a:solidFill>
                <a:latin typeface="MiSans" pitchFamily="34" charset="-122"/>
                <a:ea typeface="MiSans" pitchFamily="34" charset="-122"/>
                <a:cs typeface="MiSans" pitchFamily="34" charset="-120"/>
              </a:rPr>
              <a:t>机器学习</a:t>
            </a:r>
            <a:r>
              <a:rPr lang="zh-CN" altLang="en-US" sz="2800" b="1" dirty="0">
                <a:solidFill>
                  <a:srgbClr val="FFFFFF"/>
                </a:solidFill>
                <a:latin typeface="MiSans" pitchFamily="34" charset="-122"/>
                <a:ea typeface="MiSans" pitchFamily="34" charset="-122"/>
                <a:cs typeface="MiSans" pitchFamily="34" charset="-120"/>
              </a:rPr>
              <a:t>与</a:t>
            </a:r>
            <a:r>
              <a:rPr lang="zh-CN" altLang="en-US" sz="2800" b="1" dirty="0">
                <a:solidFill>
                  <a:srgbClr val="FFFFFF"/>
                </a:solidFill>
                <a:latin typeface="MiSans" pitchFamily="34" charset="-122"/>
                <a:ea typeface="MiSans" pitchFamily="34" charset="-122"/>
                <a:cs typeface="MiSans" pitchFamily="34" charset="-120"/>
              </a:rPr>
              <a:t>数据分析</a:t>
            </a:r>
            <a:endParaRPr lang="zh-CN" altLang="en-US" sz="2800" b="1" dirty="0">
              <a:solidFill>
                <a:srgbClr val="FFFFFF"/>
              </a:solidFill>
              <a:latin typeface="MiSans" pitchFamily="34" charset="-122"/>
              <a:ea typeface="MiSans" pitchFamily="34" charset="-122"/>
              <a:cs typeface="MiSans" pitchFamily="34" charset="-120"/>
            </a:endParaRPr>
          </a:p>
        </p:txBody>
      </p:sp>
      <p:pic>
        <p:nvPicPr>
          <p:cNvPr id="9" name="Image 6" descr="https://test-kimi-img.moonshot.cn/pub/slides/slides_tmpl/image/25-08-06-16:26:55-d29h3jsup1d2ae82klpg.png"/>
          <p:cNvPicPr>
            <a:picLocks noChangeAspect="1"/>
          </p:cNvPicPr>
          <p:nvPr/>
        </p:nvPicPr>
        <p:blipFill>
          <a:blip r:embed="rId7"/>
          <a:stretch>
            <a:fillRect/>
          </a:stretch>
        </p:blipFill>
        <p:spPr>
          <a:xfrm>
            <a:off x="447040" y="1464310"/>
            <a:ext cx="6114415" cy="2200910"/>
          </a:xfrm>
          <a:prstGeom prst="rect">
            <a:avLst/>
          </a:prstGeom>
        </p:spPr>
      </p:pic>
      <p:sp>
        <p:nvSpPr>
          <p:cNvPr id="10" name="Text 1"/>
          <p:cNvSpPr/>
          <p:nvPr/>
        </p:nvSpPr>
        <p:spPr>
          <a:xfrm>
            <a:off x="628015" y="1986280"/>
            <a:ext cx="5604510" cy="1383665"/>
          </a:xfrm>
          <a:prstGeom prst="rect">
            <a:avLst/>
          </a:prstGeom>
          <a:noFill/>
        </p:spPr>
        <p:txBody>
          <a:bodyPr wrap="square" lIns="91440" tIns="45720" rIns="91440" bIns="4572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当前的大模型在深度学习框架代码生成上表现不错。例如，让Copilot编写一个PyTorch的CNN模型类或训练循环，它通常能基于常见模板给出正确的代码结构。</a:t>
            </a:r>
            <a:endParaRPr lang="en-US" dirty="0">
              <a:solidFill>
                <a:srgbClr val="262626"/>
              </a:solidFill>
              <a:latin typeface="MiSans" pitchFamily="34" charset="-122"/>
              <a:ea typeface="MiSans" pitchFamily="34" charset="-122"/>
              <a:cs typeface="MiSans" pitchFamily="34" charset="-120"/>
            </a:endParaRPr>
          </a:p>
        </p:txBody>
      </p:sp>
      <p:sp>
        <p:nvSpPr>
          <p:cNvPr id="11" name="Text 2"/>
          <p:cNvSpPr/>
          <p:nvPr/>
        </p:nvSpPr>
        <p:spPr>
          <a:xfrm>
            <a:off x="628189" y="1663533"/>
            <a:ext cx="5899611" cy="368329"/>
          </a:xfrm>
          <a:prstGeom prst="rect">
            <a:avLst/>
          </a:prstGeom>
          <a:noFill/>
        </p:spPr>
        <p:txBody>
          <a:bodyPr wrap="square" lIns="91440" tIns="45720" rIns="91440" bIns="45720" rtlCol="0" anchor="ctr"/>
          <a:lstStyle/>
          <a:p>
            <a:pPr marL="0" indent="0" algn="l">
              <a:lnSpc>
                <a:spcPct val="100000"/>
              </a:lnSpc>
              <a:buNone/>
            </a:pPr>
            <a:r>
              <a:rPr lang="en-US" sz="2000" b="1" dirty="0">
                <a:solidFill>
                  <a:srgbClr val="4874CB"/>
                </a:solidFill>
                <a:latin typeface="MiSans" pitchFamily="34" charset="-122"/>
                <a:ea typeface="MiSans" pitchFamily="34" charset="-122"/>
                <a:cs typeface="MiSans" pitchFamily="34" charset="-120"/>
              </a:rPr>
              <a:t>优势</a:t>
            </a:r>
            <a:endParaRPr lang="en-US" sz="2000" b="1" dirty="0">
              <a:solidFill>
                <a:srgbClr val="4874CB"/>
              </a:solidFill>
              <a:latin typeface="MiSans" pitchFamily="34" charset="-122"/>
              <a:ea typeface="MiSans" pitchFamily="34" charset="-122"/>
              <a:cs typeface="MiSans" pitchFamily="34" charset="-120"/>
            </a:endParaRPr>
          </a:p>
        </p:txBody>
      </p:sp>
      <p:sp>
        <p:nvSpPr>
          <p:cNvPr id="12" name="Text 3"/>
          <p:cNvSpPr/>
          <p:nvPr/>
        </p:nvSpPr>
        <p:spPr>
          <a:xfrm>
            <a:off x="455930" y="4197350"/>
            <a:ext cx="3829685" cy="1706880"/>
          </a:xfrm>
          <a:prstGeom prst="rect">
            <a:avLst/>
          </a:prstGeom>
          <a:noFill/>
        </p:spPr>
        <p:txBody>
          <a:bodyPr wrap="square" lIns="91440" tIns="45720" rIns="91440" bIns="4572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AI缺乏对模型结构创新的能力，只会给出大众化的架构。例如若要求“实现一个优化的Transformer变体”，它大概率不能创造新颖的结构，而是套用已有Transformer例子。</a:t>
            </a:r>
            <a:endParaRPr lang="en-US" dirty="0">
              <a:solidFill>
                <a:srgbClr val="262626"/>
              </a:solidFill>
              <a:latin typeface="MiSans" pitchFamily="34" charset="-122"/>
              <a:ea typeface="MiSans" pitchFamily="34" charset="-122"/>
              <a:cs typeface="MiSans" pitchFamily="34" charset="-120"/>
            </a:endParaRPr>
          </a:p>
        </p:txBody>
      </p:sp>
      <p:pic>
        <p:nvPicPr>
          <p:cNvPr id="13" name="Image 7" descr="https://test-kimi-img.moonshot.cn/pub/slides/slides_tmpl/image/25-08-06-16:26:55-d29h3jsup1d2ae82klq0.png"/>
          <p:cNvPicPr>
            <a:picLocks noChangeAspect="1"/>
          </p:cNvPicPr>
          <p:nvPr/>
        </p:nvPicPr>
        <p:blipFill>
          <a:blip r:embed="rId8"/>
          <a:stretch>
            <a:fillRect/>
          </a:stretch>
        </p:blipFill>
        <p:spPr>
          <a:xfrm>
            <a:off x="7224395" y="3665220"/>
            <a:ext cx="4639310" cy="2828290"/>
          </a:xfrm>
          <a:prstGeom prst="rect">
            <a:avLst/>
          </a:prstGeom>
        </p:spPr>
      </p:pic>
      <p:sp>
        <p:nvSpPr>
          <p:cNvPr id="14" name="Text 4"/>
          <p:cNvSpPr/>
          <p:nvPr/>
        </p:nvSpPr>
        <p:spPr>
          <a:xfrm>
            <a:off x="577215" y="3895090"/>
            <a:ext cx="3708400" cy="53848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4874CB"/>
                </a:solidFill>
                <a:latin typeface="MiSans" pitchFamily="34" charset="-122"/>
                <a:ea typeface="MiSans" pitchFamily="34" charset="-122"/>
                <a:cs typeface="MiSans" pitchFamily="34" charset="-120"/>
              </a:rPr>
              <a:t>挑战1</a:t>
            </a:r>
            <a:endParaRPr lang="en-US" sz="2000" b="1" dirty="0">
              <a:solidFill>
                <a:srgbClr val="4874CB"/>
              </a:solidFill>
              <a:latin typeface="MiSans" pitchFamily="34" charset="-122"/>
              <a:ea typeface="MiSans" pitchFamily="34" charset="-122"/>
              <a:cs typeface="MiSans" pitchFamily="34" charset="-120"/>
            </a:endParaRPr>
          </a:p>
        </p:txBody>
      </p:sp>
      <p:sp>
        <p:nvSpPr>
          <p:cNvPr id="15" name="Text 5"/>
          <p:cNvSpPr/>
          <p:nvPr/>
        </p:nvSpPr>
        <p:spPr>
          <a:xfrm>
            <a:off x="7425690" y="3855720"/>
            <a:ext cx="3708400" cy="538480"/>
          </a:xfrm>
          <a:prstGeom prst="rect">
            <a:avLst/>
          </a:prstGeom>
          <a:noFill/>
        </p:spPr>
        <p:txBody>
          <a:bodyPr wrap="square" lIns="91440" tIns="45720" rIns="91440" bIns="45720" rtlCol="0" anchor="ctr"/>
          <a:lstStyle/>
          <a:p>
            <a:pPr marL="0" indent="0" algn="ctr">
              <a:lnSpc>
                <a:spcPct val="100000"/>
              </a:lnSpc>
              <a:buNone/>
            </a:pPr>
            <a:r>
              <a:rPr lang="zh-CN" altLang="en-US" sz="2000" b="1" dirty="0">
                <a:solidFill>
                  <a:srgbClr val="4874CB"/>
                </a:solidFill>
                <a:latin typeface="MiSans" pitchFamily="34" charset="-122"/>
                <a:ea typeface="MiSans" pitchFamily="34" charset="-122"/>
                <a:cs typeface="MiSans" pitchFamily="34" charset="-120"/>
              </a:rPr>
              <a:t>挑战</a:t>
            </a:r>
            <a:r>
              <a:rPr lang="en-US" altLang="zh-CN" sz="2000" b="1" dirty="0">
                <a:solidFill>
                  <a:srgbClr val="4874CB"/>
                </a:solidFill>
                <a:latin typeface="MiSans" pitchFamily="34" charset="-122"/>
                <a:ea typeface="MiSans" pitchFamily="34" charset="-122"/>
                <a:cs typeface="MiSans" pitchFamily="34" charset="-120"/>
              </a:rPr>
              <a:t>2</a:t>
            </a:r>
            <a:endParaRPr lang="en-US" altLang="zh-CN" sz="2000" b="1" dirty="0">
              <a:solidFill>
                <a:srgbClr val="4874CB"/>
              </a:solidFill>
              <a:latin typeface="MiSans" pitchFamily="34" charset="-122"/>
              <a:ea typeface="MiSans" pitchFamily="34" charset="-122"/>
              <a:cs typeface="MiSans" pitchFamily="34" charset="-120"/>
            </a:endParaRPr>
          </a:p>
        </p:txBody>
      </p:sp>
      <p:sp>
        <p:nvSpPr>
          <p:cNvPr id="16" name="Text 6"/>
          <p:cNvSpPr/>
          <p:nvPr/>
        </p:nvSpPr>
        <p:spPr>
          <a:xfrm>
            <a:off x="7483475" y="4326255"/>
            <a:ext cx="4121150" cy="1706880"/>
          </a:xfrm>
          <a:prstGeom prst="rect">
            <a:avLst/>
          </a:prstGeom>
          <a:noFill/>
        </p:spPr>
        <p:txBody>
          <a:bodyPr wrap="square" lIns="91440" tIns="45720" rIns="91440" bIns="4572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在调整超参数、训练策略方面，AI只能提供通用建议，无法针对特定数据集给出独到见解。</a:t>
            </a:r>
            <a:endParaRPr lang="en-US" dirty="0">
              <a:solidFill>
                <a:srgbClr val="262626"/>
              </a:solidFill>
              <a:latin typeface="MiSans" pitchFamily="34" charset="-122"/>
              <a:ea typeface="MiSans" pitchFamily="34" charset="-122"/>
              <a:cs typeface="MiSans" pitchFamily="34" charset="-12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custDataLst>
              <p:tags r:id="rId1"/>
            </p:custDataLst>
          </p:nvPr>
        </p:nvSpPr>
        <p:spPr>
          <a:xfrm>
            <a:off x="8199755" y="1586865"/>
            <a:ext cx="3383915" cy="4285615"/>
          </a:xfrm>
          <a:prstGeom prst="rect">
            <a:avLst/>
          </a:prstGeom>
          <a:solidFill>
            <a:srgbClr val="648DE0"/>
          </a:solidFill>
        </p:spPr>
      </p:sp>
      <p:sp>
        <p:nvSpPr>
          <p:cNvPr id="3" name="Text 1"/>
          <p:cNvSpPr/>
          <p:nvPr/>
        </p:nvSpPr>
        <p:spPr>
          <a:xfrm>
            <a:off x="8199755" y="1586865"/>
            <a:ext cx="3383915" cy="428561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4" name="Shape 2"/>
          <p:cNvSpPr/>
          <p:nvPr>
            <p:custDataLst>
              <p:tags r:id="rId2"/>
            </p:custDataLst>
          </p:nvPr>
        </p:nvSpPr>
        <p:spPr>
          <a:xfrm>
            <a:off x="4429760" y="1594485"/>
            <a:ext cx="3383915" cy="4285615"/>
          </a:xfrm>
          <a:prstGeom prst="rect">
            <a:avLst/>
          </a:prstGeom>
          <a:solidFill>
            <a:srgbClr val="648DE0"/>
          </a:solidFill>
        </p:spPr>
      </p:sp>
      <p:sp>
        <p:nvSpPr>
          <p:cNvPr id="5" name="Text 3"/>
          <p:cNvSpPr/>
          <p:nvPr/>
        </p:nvSpPr>
        <p:spPr>
          <a:xfrm>
            <a:off x="4429760" y="1594485"/>
            <a:ext cx="3383915" cy="428561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6" name="Shape 4"/>
          <p:cNvSpPr/>
          <p:nvPr>
            <p:custDataLst>
              <p:tags r:id="rId3"/>
            </p:custDataLst>
          </p:nvPr>
        </p:nvSpPr>
        <p:spPr>
          <a:xfrm>
            <a:off x="716915" y="1586865"/>
            <a:ext cx="3383915" cy="4285615"/>
          </a:xfrm>
          <a:prstGeom prst="rect">
            <a:avLst/>
          </a:prstGeom>
          <a:solidFill>
            <a:srgbClr val="648DE0"/>
          </a:solidFill>
        </p:spPr>
      </p:sp>
      <p:sp>
        <p:nvSpPr>
          <p:cNvPr id="7" name="Text 5"/>
          <p:cNvSpPr/>
          <p:nvPr/>
        </p:nvSpPr>
        <p:spPr>
          <a:xfrm>
            <a:off x="716915" y="1586865"/>
            <a:ext cx="3383915" cy="428561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8" name="Text 6"/>
          <p:cNvSpPr/>
          <p:nvPr/>
        </p:nvSpPr>
        <p:spPr>
          <a:xfrm>
            <a:off x="789940" y="394335"/>
            <a:ext cx="6780530" cy="622935"/>
          </a:xfrm>
          <a:prstGeom prst="rect">
            <a:avLst/>
          </a:prstGeom>
          <a:noFill/>
        </p:spPr>
        <p:txBody>
          <a:bodyPr wrap="square" lIns="91440" tIns="45720" rIns="91440" bIns="45720" rtlCol="0" anchor="ctr"/>
          <a:lstStyle/>
          <a:p>
            <a:pPr marL="0" indent="0" algn="l">
              <a:lnSpc>
                <a:spcPct val="100000"/>
              </a:lnSpc>
              <a:buNone/>
            </a:pPr>
            <a:r>
              <a:rPr lang="en-US" sz="2800" b="1" dirty="0">
                <a:solidFill>
                  <a:srgbClr val="2A59B8"/>
                </a:solidFill>
                <a:latin typeface="MiSans" pitchFamily="34" charset="-122"/>
                <a:ea typeface="MiSans" pitchFamily="34" charset="-122"/>
                <a:cs typeface="MiSans" pitchFamily="34" charset="-120"/>
              </a:rPr>
              <a:t>安全性考虑</a:t>
            </a:r>
            <a:endParaRPr lang="en-US" sz="1600" dirty="0"/>
          </a:p>
        </p:txBody>
      </p:sp>
      <p:sp>
        <p:nvSpPr>
          <p:cNvPr id="9" name="Text 7"/>
          <p:cNvSpPr/>
          <p:nvPr>
            <p:custDataLst>
              <p:tags r:id="rId4"/>
            </p:custDataLst>
          </p:nvPr>
        </p:nvSpPr>
        <p:spPr>
          <a:xfrm>
            <a:off x="802005" y="2667000"/>
            <a:ext cx="3169920" cy="2353310"/>
          </a:xfrm>
          <a:prstGeom prst="rect">
            <a:avLst/>
          </a:prstGeom>
          <a:noFill/>
        </p:spPr>
        <p:txBody>
          <a:bodyPr wrap="square" lIns="91440" tIns="45720" rIns="91440" bIns="45720" rtlCol="0" anchor="t"/>
          <a:lstStyle/>
          <a:p>
            <a:pPr marL="0" indent="0" algn="just">
              <a:lnSpc>
                <a:spcPct val="150000"/>
              </a:lnSpc>
              <a:buNone/>
            </a:pPr>
            <a:r>
              <a:rPr lang="en-US" dirty="0">
                <a:solidFill>
                  <a:srgbClr val="FFFFFF"/>
                </a:solidFill>
                <a:latin typeface="MiSans" pitchFamily="34" charset="-122"/>
                <a:ea typeface="MiSans" pitchFamily="34" charset="-122"/>
                <a:cs typeface="MiSans" pitchFamily="34" charset="-120"/>
              </a:rPr>
              <a:t>CodeWhisperer内置了静态扫描，可以在生成或现有代码中发现SQL注入、暴露密钥等漏洞</a:t>
            </a:r>
            <a:r>
              <a:rPr lang="zh-CN" altLang="en-US" dirty="0">
                <a:solidFill>
                  <a:srgbClr val="FFFFFF"/>
                </a:solidFill>
                <a:latin typeface="MiSans" pitchFamily="34" charset="-122"/>
                <a:ea typeface="MiSans" pitchFamily="34" charset="-122"/>
                <a:cs typeface="MiSans" pitchFamily="34" charset="-120"/>
              </a:rPr>
              <a:t>。</a:t>
            </a:r>
            <a:r>
              <a:rPr lang="en-US" dirty="0">
                <a:solidFill>
                  <a:srgbClr val="FFFFFF"/>
                </a:solidFill>
                <a:latin typeface="MiSans" pitchFamily="34" charset="-122"/>
                <a:ea typeface="MiSans" pitchFamily="34" charset="-122"/>
                <a:cs typeface="MiSans" pitchFamily="34" charset="-120"/>
              </a:rPr>
              <a:t>曾有例子显示，开发者无意中让AI补全了一段包含AWS密钥的代码，CodeWhisperer及时识别并警告。</a:t>
            </a:r>
            <a:endParaRPr lang="en-US" dirty="0">
              <a:solidFill>
                <a:srgbClr val="FFFFFF"/>
              </a:solidFill>
              <a:latin typeface="MiSans" pitchFamily="34" charset="-122"/>
              <a:ea typeface="MiSans" pitchFamily="34" charset="-122"/>
              <a:cs typeface="MiSans" pitchFamily="34" charset="-120"/>
            </a:endParaRPr>
          </a:p>
        </p:txBody>
      </p:sp>
      <p:sp>
        <p:nvSpPr>
          <p:cNvPr id="10" name="Text 8"/>
          <p:cNvSpPr/>
          <p:nvPr>
            <p:custDataLst>
              <p:tags r:id="rId5"/>
            </p:custDataLst>
          </p:nvPr>
        </p:nvSpPr>
        <p:spPr>
          <a:xfrm>
            <a:off x="4619625" y="2875915"/>
            <a:ext cx="3060700" cy="2353310"/>
          </a:xfrm>
          <a:prstGeom prst="rect">
            <a:avLst/>
          </a:prstGeom>
          <a:noFill/>
        </p:spPr>
        <p:txBody>
          <a:bodyPr wrap="square" lIns="91440" tIns="45720" rIns="91440" bIns="45720" rtlCol="0" anchor="t"/>
          <a:lstStyle/>
          <a:p>
            <a:pPr marL="0" indent="0" algn="just">
              <a:lnSpc>
                <a:spcPct val="150000"/>
              </a:lnSpc>
              <a:buNone/>
            </a:pPr>
            <a:r>
              <a:rPr lang="en-US" dirty="0">
                <a:solidFill>
                  <a:srgbClr val="FFFFFF"/>
                </a:solidFill>
                <a:latin typeface="MiSans" pitchFamily="34" charset="-122"/>
                <a:ea typeface="MiSans" pitchFamily="34" charset="-122"/>
                <a:cs typeface="MiSans" pitchFamily="34" charset="-120"/>
              </a:rPr>
              <a:t>针对数据隐私问题，各厂商策略不同，Copilot已明确企业版默认启用“不记录反馈”设置，OpenAI也提供选项不将API数据用于模型训练。</a:t>
            </a:r>
            <a:endParaRPr lang="en-US" dirty="0">
              <a:solidFill>
                <a:srgbClr val="FFFFFF"/>
              </a:solidFill>
              <a:latin typeface="MiSans" pitchFamily="34" charset="-122"/>
              <a:ea typeface="MiSans" pitchFamily="34" charset="-122"/>
              <a:cs typeface="MiSans" pitchFamily="34" charset="-120"/>
            </a:endParaRPr>
          </a:p>
        </p:txBody>
      </p:sp>
      <p:sp>
        <p:nvSpPr>
          <p:cNvPr id="11" name="Text 9"/>
          <p:cNvSpPr/>
          <p:nvPr>
            <p:custDataLst>
              <p:tags r:id="rId6"/>
            </p:custDataLst>
          </p:nvPr>
        </p:nvSpPr>
        <p:spPr>
          <a:xfrm>
            <a:off x="8328660" y="2970530"/>
            <a:ext cx="3060700" cy="2353310"/>
          </a:xfrm>
          <a:prstGeom prst="rect">
            <a:avLst/>
          </a:prstGeom>
          <a:noFill/>
        </p:spPr>
        <p:txBody>
          <a:bodyPr wrap="square" lIns="91440" tIns="45720" rIns="91440" bIns="45720" rtlCol="0" anchor="t"/>
          <a:lstStyle/>
          <a:p>
            <a:pPr marL="0" indent="0" algn="just">
              <a:lnSpc>
                <a:spcPct val="150000"/>
              </a:lnSpc>
              <a:buNone/>
            </a:pPr>
            <a:r>
              <a:rPr lang="en-US" dirty="0">
                <a:solidFill>
                  <a:srgbClr val="FFFFFF"/>
                </a:solidFill>
                <a:latin typeface="MiSans" pitchFamily="34" charset="-122"/>
                <a:ea typeface="MiSans" pitchFamily="34" charset="-122"/>
                <a:cs typeface="MiSans" pitchFamily="34" charset="-120"/>
              </a:rPr>
              <a:t>为避免侵权风险，企业在流程上采取了一些措施，例如，引入AI助手时，法务部门会审查其服务条款，确保有必要的免责条款。</a:t>
            </a:r>
            <a:endParaRPr lang="en-US" dirty="0">
              <a:solidFill>
                <a:srgbClr val="FFFFFF"/>
              </a:solidFill>
              <a:latin typeface="MiSans" pitchFamily="34" charset="-122"/>
              <a:ea typeface="MiSans" pitchFamily="34" charset="-122"/>
              <a:cs typeface="MiSans" pitchFamily="34" charset="-120"/>
            </a:endParaRPr>
          </a:p>
        </p:txBody>
      </p:sp>
      <p:sp>
        <p:nvSpPr>
          <p:cNvPr id="12" name="Text 10"/>
          <p:cNvSpPr/>
          <p:nvPr>
            <p:custDataLst>
              <p:tags r:id="rId7"/>
            </p:custDataLst>
          </p:nvPr>
        </p:nvSpPr>
        <p:spPr>
          <a:xfrm>
            <a:off x="1186815" y="1893570"/>
            <a:ext cx="2508885" cy="10769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FFFFFF"/>
                </a:solidFill>
                <a:latin typeface="MiSans" pitchFamily="34" charset="-122"/>
                <a:ea typeface="MiSans" pitchFamily="34" charset="-122"/>
                <a:cs typeface="MiSans" pitchFamily="34" charset="-120"/>
              </a:rPr>
              <a:t>代码安全</a:t>
            </a:r>
            <a:endParaRPr lang="en-US" sz="1600" dirty="0"/>
          </a:p>
        </p:txBody>
      </p:sp>
      <p:sp>
        <p:nvSpPr>
          <p:cNvPr id="13" name="Text 11"/>
          <p:cNvSpPr/>
          <p:nvPr>
            <p:custDataLst>
              <p:tags r:id="rId8"/>
            </p:custDataLst>
          </p:nvPr>
        </p:nvSpPr>
        <p:spPr>
          <a:xfrm>
            <a:off x="4895850" y="1988820"/>
            <a:ext cx="2508885" cy="10769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FFFFFF"/>
                </a:solidFill>
                <a:latin typeface="MiSans" pitchFamily="34" charset="-122"/>
                <a:ea typeface="MiSans" pitchFamily="34" charset="-122"/>
                <a:cs typeface="MiSans" pitchFamily="34" charset="-120"/>
              </a:rPr>
              <a:t>数据隐私</a:t>
            </a:r>
            <a:endParaRPr lang="en-US" sz="1600" dirty="0"/>
          </a:p>
        </p:txBody>
      </p:sp>
      <p:sp>
        <p:nvSpPr>
          <p:cNvPr id="14" name="Text 12"/>
          <p:cNvSpPr/>
          <p:nvPr>
            <p:custDataLst>
              <p:tags r:id="rId9"/>
            </p:custDataLst>
          </p:nvPr>
        </p:nvSpPr>
        <p:spPr>
          <a:xfrm>
            <a:off x="8604885" y="1988820"/>
            <a:ext cx="2508885" cy="10769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FFFFFF"/>
                </a:solidFill>
                <a:latin typeface="MiSans" pitchFamily="34" charset="-122"/>
                <a:ea typeface="MiSans" pitchFamily="34" charset="-122"/>
                <a:cs typeface="MiSans" pitchFamily="34" charset="-120"/>
              </a:rPr>
              <a:t>许可证合规</a:t>
            </a:r>
            <a:endParaRPr lang="en-US" sz="1600" dirty="0"/>
          </a:p>
        </p:txBody>
      </p:sp>
      <p:pic>
        <p:nvPicPr>
          <p:cNvPr id="15" name="Image 0" descr="https://test-kimi-img.moonshot.cn/pub/slides/slides_tmpl/image/25-08-06-16:26:55-d29h3jsup1d2ae82klh0.png"/>
          <p:cNvPicPr>
            <a:picLocks noChangeAspect="1"/>
          </p:cNvPicPr>
          <p:nvPr>
            <p:custDataLst>
              <p:tags r:id="rId10"/>
            </p:custDataLst>
          </p:nvPr>
        </p:nvPicPr>
        <p:blipFill>
          <a:blip r:embed="rId11"/>
          <a:stretch>
            <a:fillRect/>
          </a:stretch>
        </p:blipFill>
        <p:spPr>
          <a:xfrm>
            <a:off x="3185795" y="5020310"/>
            <a:ext cx="883920" cy="859790"/>
          </a:xfrm>
          <a:prstGeom prst="rect">
            <a:avLst/>
          </a:prstGeom>
        </p:spPr>
      </p:pic>
      <p:pic>
        <p:nvPicPr>
          <p:cNvPr id="16" name="Image 1" descr="https://test-kimi-img.moonshot.cn/pub/slides/slides_tmpl/image/25-08-06-16:26:55-d29h3jsup1d2ae82klgg.png"/>
          <p:cNvPicPr>
            <a:picLocks noChangeAspect="1"/>
          </p:cNvPicPr>
          <p:nvPr>
            <p:custDataLst>
              <p:tags r:id="rId12"/>
            </p:custDataLst>
          </p:nvPr>
        </p:nvPicPr>
        <p:blipFill>
          <a:blip r:embed="rId13"/>
          <a:stretch>
            <a:fillRect/>
          </a:stretch>
        </p:blipFill>
        <p:spPr>
          <a:xfrm>
            <a:off x="6882130" y="5020310"/>
            <a:ext cx="926465" cy="859790"/>
          </a:xfrm>
          <a:prstGeom prst="rect">
            <a:avLst/>
          </a:prstGeom>
        </p:spPr>
      </p:pic>
      <p:pic>
        <p:nvPicPr>
          <p:cNvPr id="17" name="Image 2" descr="https://test-kimi-img.moonshot.cn/pub/slides/slides_tmpl/image/25-08-06-16:26:55-d29h3jsup1d2ae82kli0.png"/>
          <p:cNvPicPr>
            <a:picLocks noChangeAspect="1"/>
          </p:cNvPicPr>
          <p:nvPr>
            <p:custDataLst>
              <p:tags r:id="rId14"/>
            </p:custDataLst>
          </p:nvPr>
        </p:nvPicPr>
        <p:blipFill>
          <a:blip r:embed="rId15"/>
          <a:stretch>
            <a:fillRect/>
          </a:stretch>
        </p:blipFill>
        <p:spPr>
          <a:xfrm>
            <a:off x="10650855" y="5020310"/>
            <a:ext cx="932815" cy="859790"/>
          </a:xfrm>
          <a:prstGeom prst="rect">
            <a:avLst/>
          </a:prstGeom>
        </p:spPr>
      </p:pic>
      <p:pic>
        <p:nvPicPr>
          <p:cNvPr id="18" name="Image 3" descr="https://test-kimi-img.moonshot.cn/pub/slides/slides_tmpl/image/25-08-06-16:26:53-d29h3jcup1d2ae82kl00.png"/>
          <p:cNvPicPr>
            <a:picLocks noChangeAspect="1"/>
          </p:cNvPicPr>
          <p:nvPr/>
        </p:nvPicPr>
        <p:blipFill>
          <a:blip r:embed="rId16"/>
          <a:srcRect b="572"/>
          <a:stretch>
            <a:fillRect/>
          </a:stretch>
        </p:blipFill>
        <p:spPr>
          <a:xfrm>
            <a:off x="0" y="6204585"/>
            <a:ext cx="12192000" cy="653415"/>
          </a:xfrm>
          <a:prstGeom prst="rect">
            <a:avLst/>
          </a:prstGeom>
        </p:spPr>
      </p:pic>
      <p:pic>
        <p:nvPicPr>
          <p:cNvPr id="19" name="Image 4" descr="https://test-kimi-img.moonshot.cn/pub/slides/slides_tmpl/image/25-08-06-16:26:53-d29h3jcup1d2ae82kkt0.png"/>
          <p:cNvPicPr>
            <a:picLocks noChangeAspect="1"/>
          </p:cNvPicPr>
          <p:nvPr/>
        </p:nvPicPr>
        <p:blipFill>
          <a:blip r:embed="rId17"/>
          <a:stretch>
            <a:fillRect/>
          </a:stretch>
        </p:blipFill>
        <p:spPr>
          <a:xfrm>
            <a:off x="11016615" y="459105"/>
            <a:ext cx="628015" cy="182880"/>
          </a:xfrm>
          <a:prstGeom prst="rect">
            <a:avLst/>
          </a:prstGeom>
        </p:spPr>
      </p:pic>
      <p:pic>
        <p:nvPicPr>
          <p:cNvPr id="20" name="Image 5" descr="https://test-kimi-img.moonshot.cn/pub/slides/slides_tmpl/image/25-08-06-16:26:55-d29h3jsup1d2ae82klig.png"/>
          <p:cNvPicPr>
            <a:picLocks noChangeAspect="1"/>
          </p:cNvPicPr>
          <p:nvPr>
            <p:custDataLst>
              <p:tags r:id="rId18"/>
            </p:custDataLst>
          </p:nvPr>
        </p:nvPicPr>
        <p:blipFill>
          <a:blip r:embed="rId19"/>
          <a:stretch>
            <a:fillRect/>
          </a:stretch>
        </p:blipFill>
        <p:spPr>
          <a:xfrm>
            <a:off x="1969770" y="1226185"/>
            <a:ext cx="942975" cy="929640"/>
          </a:xfrm>
          <a:prstGeom prst="rect">
            <a:avLst/>
          </a:prstGeom>
        </p:spPr>
      </p:pic>
      <p:pic>
        <p:nvPicPr>
          <p:cNvPr id="21" name="Image 6" descr="https://test-kimi-img.moonshot.cn/pub/slides/slides_tmpl/image/25-08-06-16:26:55-d29h3jsup1d2ae82klj0.png"/>
          <p:cNvPicPr>
            <a:picLocks noChangeAspect="1"/>
          </p:cNvPicPr>
          <p:nvPr>
            <p:custDataLst>
              <p:tags r:id="rId20"/>
            </p:custDataLst>
          </p:nvPr>
        </p:nvPicPr>
        <p:blipFill>
          <a:blip r:embed="rId21"/>
          <a:stretch>
            <a:fillRect/>
          </a:stretch>
        </p:blipFill>
        <p:spPr>
          <a:xfrm>
            <a:off x="5745480" y="1226185"/>
            <a:ext cx="942975" cy="929640"/>
          </a:xfrm>
          <a:prstGeom prst="rect">
            <a:avLst/>
          </a:prstGeom>
        </p:spPr>
      </p:pic>
      <p:pic>
        <p:nvPicPr>
          <p:cNvPr id="22" name="Image 7" descr="https://test-kimi-img.moonshot.cn/pub/slides/slides_tmpl/image/25-08-06-16:26:55-d29h3jsup1d2ae82kll0.png"/>
          <p:cNvPicPr>
            <a:picLocks noChangeAspect="1"/>
          </p:cNvPicPr>
          <p:nvPr>
            <p:custDataLst>
              <p:tags r:id="rId22"/>
            </p:custDataLst>
          </p:nvPr>
        </p:nvPicPr>
        <p:blipFill>
          <a:blip r:embed="rId23"/>
          <a:stretch>
            <a:fillRect/>
          </a:stretch>
        </p:blipFill>
        <p:spPr>
          <a:xfrm>
            <a:off x="9521825" y="1226185"/>
            <a:ext cx="942975" cy="929640"/>
          </a:xfrm>
          <a:prstGeom prst="rect">
            <a:avLst/>
          </a:prstGeom>
        </p:spPr>
      </p:pic>
      <p:pic>
        <p:nvPicPr>
          <p:cNvPr id="23" name="Image 8" descr="https://test-kimi-img.moonshot.cn/pub/slides/slides_tmpl/image/25-08-06-16:26:53-d29h3jcup1d2ae82kkug.png"/>
          <p:cNvPicPr>
            <a:picLocks noChangeAspect="1"/>
          </p:cNvPicPr>
          <p:nvPr>
            <p:custDataLst>
              <p:tags r:id="rId24"/>
            </p:custDataLst>
          </p:nvPr>
        </p:nvPicPr>
        <p:blipFill>
          <a:blip r:embed="rId25"/>
          <a:stretch>
            <a:fillRect/>
          </a:stretch>
        </p:blipFill>
        <p:spPr>
          <a:xfrm rot="16200000">
            <a:off x="501650" y="1287780"/>
            <a:ext cx="361950" cy="411480"/>
          </a:xfrm>
          <a:prstGeom prst="rect">
            <a:avLst/>
          </a:prstGeom>
        </p:spPr>
      </p:pic>
      <p:pic>
        <p:nvPicPr>
          <p:cNvPr id="24" name="Image 9" descr="https://test-kimi-img.moonshot.cn/pub/slides/slides_tmpl/image/25-08-06-16:26:53-d29h3jcup1d2ae82kkug.png"/>
          <p:cNvPicPr>
            <a:picLocks noChangeAspect="1"/>
          </p:cNvPicPr>
          <p:nvPr>
            <p:custDataLst>
              <p:tags r:id="rId26"/>
            </p:custDataLst>
          </p:nvPr>
        </p:nvPicPr>
        <p:blipFill>
          <a:blip r:embed="rId25"/>
          <a:stretch>
            <a:fillRect/>
          </a:stretch>
        </p:blipFill>
        <p:spPr>
          <a:xfrm>
            <a:off x="11476990" y="1325880"/>
            <a:ext cx="361950" cy="411480"/>
          </a:xfrm>
          <a:prstGeom prst="rect">
            <a:avLst/>
          </a:prstGeom>
        </p:spPr>
      </p:pic>
      <p:pic>
        <p:nvPicPr>
          <p:cNvPr id="25" name="Image 10" descr="https://test-kimi-img.moonshot.cn/pub/slides/slides_tmpl/image/25-08-06-16:26:54-d29h3jkup1d2ae82kl6g.png"/>
          <p:cNvPicPr>
            <a:picLocks noChangeAspect="1"/>
          </p:cNvPicPr>
          <p:nvPr/>
        </p:nvPicPr>
        <p:blipFill>
          <a:blip r:embed="rId27"/>
          <a:stretch>
            <a:fillRect/>
          </a:stretch>
        </p:blipFill>
        <p:spPr>
          <a:xfrm>
            <a:off x="888365" y="916940"/>
            <a:ext cx="520065" cy="203835"/>
          </a:xfrm>
          <a:prstGeom prst="rect">
            <a:avLst/>
          </a:prstGeom>
        </p:spPr>
      </p:pic>
      <p:pic>
        <p:nvPicPr>
          <p:cNvPr id="26" name="Image 11" descr="https://test-kimi-img.moonshot.cn/pub/slides/slides_tmpl/image/25-08-06-16:26:53-d29h3jcup1d2ae82kkug.png"/>
          <p:cNvPicPr>
            <a:picLocks noChangeAspect="1"/>
          </p:cNvPicPr>
          <p:nvPr>
            <p:custDataLst>
              <p:tags r:id="rId28"/>
            </p:custDataLst>
          </p:nvPr>
        </p:nvPicPr>
        <p:blipFill>
          <a:blip r:embed="rId25"/>
          <a:stretch>
            <a:fillRect/>
          </a:stretch>
        </p:blipFill>
        <p:spPr>
          <a:xfrm rot="10800000">
            <a:off x="467360" y="5694680"/>
            <a:ext cx="361950" cy="411480"/>
          </a:xfrm>
          <a:prstGeom prst="rect">
            <a:avLst/>
          </a:prstGeom>
        </p:spPr>
      </p:pic>
      <p:pic>
        <p:nvPicPr>
          <p:cNvPr id="27" name="Image 12" descr="https://test-kimi-img.moonshot.cn/pub/slides/slides_tmpl/image/25-08-06-16:26:53-d29h3jcup1d2ae82kkug.png"/>
          <p:cNvPicPr>
            <a:picLocks noChangeAspect="1"/>
          </p:cNvPicPr>
          <p:nvPr>
            <p:custDataLst>
              <p:tags r:id="rId29"/>
            </p:custDataLst>
          </p:nvPr>
        </p:nvPicPr>
        <p:blipFill>
          <a:blip r:embed="rId25"/>
          <a:stretch>
            <a:fillRect/>
          </a:stretch>
        </p:blipFill>
        <p:spPr>
          <a:xfrm rot="5400000">
            <a:off x="11438890" y="5719445"/>
            <a:ext cx="361950" cy="41148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D7DDE4">
            <a:alpha val="36078"/>
          </a:srgbClr>
        </a:solidFill>
        <a:effectLst/>
      </p:bgPr>
    </p:bg>
    <p:spTree>
      <p:nvGrpSpPr>
        <p:cNvPr id="1" name=""/>
        <p:cNvGrpSpPr/>
        <p:nvPr/>
      </p:nvGrpSpPr>
      <p:grpSpPr>
        <a:xfrm>
          <a:off x="0" y="0"/>
          <a:ext cx="0" cy="0"/>
          <a:chOff x="0" y="0"/>
          <a:chExt cx="0" cy="0"/>
        </a:xfrm>
      </p:grpSpPr>
      <p:sp>
        <p:nvSpPr>
          <p:cNvPr id="2" name="Shape 0"/>
          <p:cNvSpPr/>
          <p:nvPr/>
        </p:nvSpPr>
        <p:spPr>
          <a:xfrm>
            <a:off x="10020300" y="4690110"/>
            <a:ext cx="2171700" cy="2167890"/>
          </a:xfrm>
          <a:prstGeom prst="rect">
            <a:avLst/>
          </a:prstGeom>
          <a:solidFill>
            <a:srgbClr val="DAE3F5"/>
          </a:solidFill>
        </p:spPr>
      </p:sp>
      <p:sp>
        <p:nvSpPr>
          <p:cNvPr id="3" name="Text 1"/>
          <p:cNvSpPr/>
          <p:nvPr/>
        </p:nvSpPr>
        <p:spPr>
          <a:xfrm>
            <a:off x="10020300" y="4690110"/>
            <a:ext cx="2171700" cy="216789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4" name="Shape 2"/>
          <p:cNvSpPr/>
          <p:nvPr/>
        </p:nvSpPr>
        <p:spPr>
          <a:xfrm>
            <a:off x="0" y="-24130"/>
            <a:ext cx="2171700" cy="2167890"/>
          </a:xfrm>
          <a:prstGeom prst="rect">
            <a:avLst/>
          </a:prstGeom>
          <a:solidFill>
            <a:srgbClr val="DAE3F5"/>
          </a:solidFill>
        </p:spPr>
      </p:sp>
      <p:sp>
        <p:nvSpPr>
          <p:cNvPr id="5" name="Text 3"/>
          <p:cNvSpPr/>
          <p:nvPr/>
        </p:nvSpPr>
        <p:spPr>
          <a:xfrm>
            <a:off x="0" y="-24130"/>
            <a:ext cx="2171700" cy="2167890"/>
          </a:xfrm>
          <a:prstGeom prst="rect">
            <a:avLst/>
          </a:prstGeom>
          <a:noFill/>
        </p:spPr>
        <p:txBody>
          <a:bodyPr wrap="square" lIns="45720" tIns="91440" rIns="91440" bIns="45720" rtlCol="0" anchor="ctr"/>
          <a:lstStyle/>
          <a:p>
            <a:pPr marL="0" indent="0">
              <a:lnSpc>
                <a:spcPct val="100000"/>
              </a:lnSpc>
              <a:buNone/>
            </a:pPr>
            <a:endParaRPr lang="en-US" sz="1600" dirty="0"/>
          </a:p>
        </p:txBody>
      </p:sp>
      <p:pic>
        <p:nvPicPr>
          <p:cNvPr id="6" name="Image 0" descr="https://test-kimi-img.moonshot.cn/pub/slides/slides_tmpl/image/25-08-06-16:26:55-d29h3jsup1d2ae82kltg.png"/>
          <p:cNvPicPr>
            <a:picLocks noChangeAspect="1"/>
          </p:cNvPicPr>
          <p:nvPr>
            <p:custDataLst>
              <p:tags r:id="rId1"/>
            </p:custDataLst>
          </p:nvPr>
        </p:nvPicPr>
        <p:blipFill>
          <a:blip r:embed="rId2"/>
          <a:stretch>
            <a:fillRect/>
          </a:stretch>
        </p:blipFill>
        <p:spPr>
          <a:xfrm>
            <a:off x="8980805" y="1266190"/>
            <a:ext cx="2278380" cy="5142865"/>
          </a:xfrm>
          <a:prstGeom prst="rect">
            <a:avLst/>
          </a:prstGeom>
        </p:spPr>
      </p:pic>
      <p:pic>
        <p:nvPicPr>
          <p:cNvPr id="7" name="Image 1" descr="https://test-kimi-img.moonshot.cn/pub/slides/slides_tmpl/image/25-08-06-16:26:55-d29h3jsup1d2ae82klug.png"/>
          <p:cNvPicPr>
            <a:picLocks noChangeAspect="1"/>
          </p:cNvPicPr>
          <p:nvPr>
            <p:custDataLst>
              <p:tags r:id="rId3"/>
            </p:custDataLst>
          </p:nvPr>
        </p:nvPicPr>
        <p:blipFill>
          <a:blip r:embed="rId4"/>
          <a:stretch>
            <a:fillRect/>
          </a:stretch>
        </p:blipFill>
        <p:spPr>
          <a:xfrm>
            <a:off x="815975" y="1266190"/>
            <a:ext cx="2278380" cy="5142865"/>
          </a:xfrm>
          <a:prstGeom prst="rect">
            <a:avLst/>
          </a:prstGeom>
        </p:spPr>
      </p:pic>
      <p:pic>
        <p:nvPicPr>
          <p:cNvPr id="8" name="Image 2" descr="https://test-kimi-img.moonshot.cn/pub/slides/slides_tmpl/image/25-08-06-16:26:55-d29h3jsup1d2ae82kltg.png"/>
          <p:cNvPicPr>
            <a:picLocks noChangeAspect="1"/>
          </p:cNvPicPr>
          <p:nvPr>
            <p:custDataLst>
              <p:tags r:id="rId5"/>
            </p:custDataLst>
          </p:nvPr>
        </p:nvPicPr>
        <p:blipFill>
          <a:blip r:embed="rId2"/>
          <a:stretch>
            <a:fillRect/>
          </a:stretch>
        </p:blipFill>
        <p:spPr>
          <a:xfrm>
            <a:off x="4898390" y="1266190"/>
            <a:ext cx="2278380" cy="5142865"/>
          </a:xfrm>
          <a:prstGeom prst="rect">
            <a:avLst/>
          </a:prstGeom>
        </p:spPr>
      </p:pic>
      <p:pic>
        <p:nvPicPr>
          <p:cNvPr id="10" name="Image 4" descr="https://test-kimi-img.moonshot.cn/pub/slides/slides_tmpl/image/25-08-06-16:26:53-d29h3jcup1d2ae82kkt0.png"/>
          <p:cNvPicPr>
            <a:picLocks noChangeAspect="1"/>
          </p:cNvPicPr>
          <p:nvPr/>
        </p:nvPicPr>
        <p:blipFill>
          <a:blip r:embed="rId6"/>
          <a:stretch>
            <a:fillRect/>
          </a:stretch>
        </p:blipFill>
        <p:spPr>
          <a:xfrm>
            <a:off x="11022965" y="394335"/>
            <a:ext cx="628015" cy="182880"/>
          </a:xfrm>
          <a:prstGeom prst="rect">
            <a:avLst/>
          </a:prstGeom>
        </p:spPr>
      </p:pic>
      <p:sp>
        <p:nvSpPr>
          <p:cNvPr id="11" name="Text 4"/>
          <p:cNvSpPr/>
          <p:nvPr/>
        </p:nvSpPr>
        <p:spPr>
          <a:xfrm>
            <a:off x="789940" y="394335"/>
            <a:ext cx="6780530" cy="622935"/>
          </a:xfrm>
          <a:prstGeom prst="rect">
            <a:avLst/>
          </a:prstGeom>
          <a:noFill/>
        </p:spPr>
        <p:txBody>
          <a:bodyPr wrap="square" lIns="91440" tIns="45720" rIns="91440" bIns="45720" rtlCol="0" anchor="ctr"/>
          <a:lstStyle/>
          <a:p>
            <a:pPr marL="0" indent="0" algn="l">
              <a:lnSpc>
                <a:spcPct val="100000"/>
              </a:lnSpc>
              <a:buNone/>
            </a:pPr>
            <a:r>
              <a:rPr lang="en-US" sz="2800" b="1" dirty="0">
                <a:solidFill>
                  <a:srgbClr val="3365D6"/>
                </a:solidFill>
                <a:latin typeface="MiSans" pitchFamily="34" charset="-122"/>
                <a:ea typeface="MiSans" pitchFamily="34" charset="-122"/>
                <a:cs typeface="MiSans" pitchFamily="34" charset="-120"/>
              </a:rPr>
              <a:t>最新研究AI</a:t>
            </a:r>
            <a:r>
              <a:rPr lang="zh-CN" altLang="en-US" sz="2800" b="1" dirty="0">
                <a:solidFill>
                  <a:srgbClr val="3365D6"/>
                </a:solidFill>
                <a:latin typeface="MiSans" pitchFamily="34" charset="-122"/>
                <a:ea typeface="MiSans" pitchFamily="34" charset="-122"/>
                <a:cs typeface="MiSans" pitchFamily="34" charset="-120"/>
              </a:rPr>
              <a:t>编程能力</a:t>
            </a:r>
            <a:r>
              <a:rPr lang="en-US" sz="2800" b="1" dirty="0">
                <a:solidFill>
                  <a:srgbClr val="3365D6"/>
                </a:solidFill>
                <a:latin typeface="MiSans" pitchFamily="34" charset="-122"/>
                <a:ea typeface="MiSans" pitchFamily="34" charset="-122"/>
                <a:cs typeface="MiSans" pitchFamily="34" charset="-120"/>
              </a:rPr>
              <a:t>趋势</a:t>
            </a:r>
            <a:endParaRPr lang="en-US" sz="1600" dirty="0"/>
          </a:p>
        </p:txBody>
      </p:sp>
      <p:sp>
        <p:nvSpPr>
          <p:cNvPr id="12" name="Text 5"/>
          <p:cNvSpPr/>
          <p:nvPr>
            <p:custDataLst>
              <p:tags r:id="rId7"/>
            </p:custDataLst>
          </p:nvPr>
        </p:nvSpPr>
        <p:spPr>
          <a:xfrm>
            <a:off x="993775" y="2542540"/>
            <a:ext cx="1871980" cy="3579495"/>
          </a:xfrm>
          <a:prstGeom prst="rect">
            <a:avLst/>
          </a:prstGeom>
          <a:noFill/>
        </p:spPr>
        <p:txBody>
          <a:bodyPr wrap="square" lIns="0" tIns="0" rIns="0" bIns="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大型科技公司和开源社区竞相发布新的代码大模型，性能节节提升，例如，Meta在2023年发布了Code Llama，表现媲美GPT-4在部分编程基准上的能力。</a:t>
            </a:r>
            <a:endParaRPr lang="en-US" dirty="0">
              <a:solidFill>
                <a:srgbClr val="262626"/>
              </a:solidFill>
              <a:latin typeface="MiSans" pitchFamily="34" charset="-122"/>
              <a:ea typeface="MiSans" pitchFamily="34" charset="-122"/>
              <a:cs typeface="MiSans" pitchFamily="34" charset="-120"/>
            </a:endParaRPr>
          </a:p>
        </p:txBody>
      </p:sp>
      <p:sp>
        <p:nvSpPr>
          <p:cNvPr id="13" name="Text 6"/>
          <p:cNvSpPr/>
          <p:nvPr>
            <p:custDataLst>
              <p:tags r:id="rId8"/>
            </p:custDataLst>
          </p:nvPr>
        </p:nvSpPr>
        <p:spPr>
          <a:xfrm>
            <a:off x="935673" y="1652588"/>
            <a:ext cx="1957705" cy="798195"/>
          </a:xfrm>
          <a:prstGeom prst="rect">
            <a:avLst/>
          </a:prstGeom>
          <a:noFill/>
        </p:spPr>
        <p:txBody>
          <a:bodyPr wrap="square" lIns="90043" tIns="46863" rIns="90043" bIns="0" rtlCol="0" anchor="ctr"/>
          <a:lstStyle/>
          <a:p>
            <a:pPr marL="0" indent="0" algn="ctr">
              <a:lnSpc>
                <a:spcPct val="100000"/>
              </a:lnSpc>
              <a:buNone/>
            </a:pPr>
            <a:r>
              <a:rPr lang="en-US" sz="2000" b="1" dirty="0">
                <a:solidFill>
                  <a:srgbClr val="4874CB"/>
                </a:solidFill>
                <a:latin typeface="MiSans" pitchFamily="34" charset="-122"/>
                <a:ea typeface="MiSans" pitchFamily="34" charset="-122"/>
                <a:cs typeface="MiSans" pitchFamily="34" charset="-120"/>
              </a:rPr>
              <a:t>更强大的开源模型</a:t>
            </a:r>
            <a:endParaRPr lang="en-US" sz="2000" b="1" dirty="0">
              <a:solidFill>
                <a:srgbClr val="4874CB"/>
              </a:solidFill>
              <a:latin typeface="MiSans" pitchFamily="34" charset="-122"/>
              <a:ea typeface="MiSans" pitchFamily="34" charset="-122"/>
              <a:cs typeface="MiSans" pitchFamily="34" charset="-120"/>
            </a:endParaRPr>
          </a:p>
        </p:txBody>
      </p:sp>
      <p:sp>
        <p:nvSpPr>
          <p:cNvPr id="14" name="Text 7"/>
          <p:cNvSpPr/>
          <p:nvPr>
            <p:custDataLst>
              <p:tags r:id="rId9"/>
            </p:custDataLst>
          </p:nvPr>
        </p:nvSpPr>
        <p:spPr>
          <a:xfrm>
            <a:off x="5101590" y="2542540"/>
            <a:ext cx="1871980" cy="3579495"/>
          </a:xfrm>
          <a:prstGeom prst="rect">
            <a:avLst/>
          </a:prstGeom>
          <a:noFill/>
        </p:spPr>
        <p:txBody>
          <a:bodyPr wrap="square" lIns="0" tIns="0" rIns="0" bIns="0" rtlCol="0" anchor="t"/>
          <a:lstStyle/>
          <a:p>
            <a:pPr marL="0" indent="0" algn="just">
              <a:lnSpc>
                <a:spcPct val="150000"/>
              </a:lnSpc>
              <a:buNone/>
            </a:pPr>
            <a:r>
              <a:rPr lang="en-US" dirty="0">
                <a:solidFill>
                  <a:srgbClr val="FFFFFF"/>
                </a:solidFill>
                <a:latin typeface="MiSans" pitchFamily="34" charset="-122"/>
                <a:ea typeface="MiSans" pitchFamily="34" charset="-122"/>
                <a:cs typeface="MiSans" pitchFamily="34" charset="-120"/>
              </a:rPr>
              <a:t>一些论文探索通过递归总结、分段检索等方法，让AI逐步“理解”大型程序的架构，例如，OpenAI在2023年已开放了32k上下文的GPT-4版本。</a:t>
            </a:r>
            <a:endParaRPr lang="en-US" dirty="0">
              <a:solidFill>
                <a:srgbClr val="FFFFFF"/>
              </a:solidFill>
              <a:latin typeface="MiSans" pitchFamily="34" charset="-122"/>
              <a:ea typeface="MiSans" pitchFamily="34" charset="-122"/>
              <a:cs typeface="MiSans" pitchFamily="34" charset="-120"/>
            </a:endParaRPr>
          </a:p>
        </p:txBody>
      </p:sp>
      <p:sp>
        <p:nvSpPr>
          <p:cNvPr id="15" name="Text 8"/>
          <p:cNvSpPr/>
          <p:nvPr>
            <p:custDataLst>
              <p:tags r:id="rId10"/>
            </p:custDataLst>
          </p:nvPr>
        </p:nvSpPr>
        <p:spPr>
          <a:xfrm>
            <a:off x="5058728" y="1597978"/>
            <a:ext cx="1957705" cy="798195"/>
          </a:xfrm>
          <a:prstGeom prst="rect">
            <a:avLst/>
          </a:prstGeom>
          <a:noFill/>
        </p:spPr>
        <p:txBody>
          <a:bodyPr wrap="square" lIns="90043" tIns="46863" rIns="90043" bIns="0" rtlCol="0" anchor="ctr"/>
          <a:lstStyle/>
          <a:p>
            <a:pPr marL="0" indent="0" algn="ctr">
              <a:lnSpc>
                <a:spcPct val="100000"/>
              </a:lnSpc>
              <a:buNone/>
            </a:pPr>
            <a:r>
              <a:rPr lang="en-US" sz="2000" b="1" dirty="0">
                <a:solidFill>
                  <a:srgbClr val="FFFFFF"/>
                </a:solidFill>
                <a:latin typeface="MiSans" pitchFamily="34" charset="-122"/>
                <a:ea typeface="MiSans" pitchFamily="34" charset="-122"/>
                <a:cs typeface="MiSans" pitchFamily="34" charset="-120"/>
              </a:rPr>
              <a:t>更长的上下文与全局分析</a:t>
            </a:r>
            <a:endParaRPr lang="en-US" sz="2000" b="1" dirty="0">
              <a:solidFill>
                <a:srgbClr val="FFFFFF"/>
              </a:solidFill>
              <a:latin typeface="MiSans" pitchFamily="34" charset="-122"/>
              <a:ea typeface="MiSans" pitchFamily="34" charset="-122"/>
              <a:cs typeface="MiSans" pitchFamily="34" charset="-120"/>
            </a:endParaRPr>
          </a:p>
        </p:txBody>
      </p:sp>
      <p:sp>
        <p:nvSpPr>
          <p:cNvPr id="18" name="Text 11"/>
          <p:cNvSpPr/>
          <p:nvPr>
            <p:custDataLst>
              <p:tags r:id="rId11"/>
            </p:custDataLst>
          </p:nvPr>
        </p:nvSpPr>
        <p:spPr>
          <a:xfrm>
            <a:off x="9198610" y="2542540"/>
            <a:ext cx="1890395" cy="3579495"/>
          </a:xfrm>
          <a:prstGeom prst="rect">
            <a:avLst/>
          </a:prstGeom>
          <a:noFill/>
        </p:spPr>
        <p:txBody>
          <a:bodyPr wrap="square" lIns="0" tIns="0" rIns="0" bIns="0" rtlCol="0" anchor="t"/>
          <a:lstStyle/>
          <a:p>
            <a:pPr marL="0" indent="0" algn="just">
              <a:lnSpc>
                <a:spcPct val="150000"/>
              </a:lnSpc>
              <a:buNone/>
            </a:pPr>
            <a:r>
              <a:rPr lang="en-US" sz="1800" dirty="0">
                <a:solidFill>
                  <a:srgbClr val="FFFFFF"/>
                </a:solidFill>
                <a:latin typeface="MiSans" pitchFamily="34" charset="-122"/>
                <a:ea typeface="MiSans" pitchFamily="34" charset="-122"/>
                <a:cs typeface="MiSans" pitchFamily="34" charset="-120"/>
              </a:rPr>
              <a:t>行业分析预测，AI将从编写代码阶段逐步扩展到软件工程的其他阶段，文档编制上</a:t>
            </a:r>
            <a:r>
              <a:rPr lang="zh-CN" altLang="en-US" sz="1800" dirty="0">
                <a:solidFill>
                  <a:srgbClr val="FFFFFF"/>
                </a:solidFill>
                <a:latin typeface="MiSans" pitchFamily="34" charset="-122"/>
                <a:ea typeface="MiSans" pitchFamily="34" charset="-122"/>
                <a:cs typeface="MiSans" pitchFamily="34" charset="-120"/>
              </a:rPr>
              <a:t>和</a:t>
            </a:r>
            <a:r>
              <a:rPr lang="en-US" sz="1800" dirty="0">
                <a:solidFill>
                  <a:srgbClr val="FFFFFF"/>
                </a:solidFill>
                <a:latin typeface="MiSans" pitchFamily="34" charset="-122"/>
                <a:ea typeface="MiSans" pitchFamily="34" charset="-122"/>
                <a:cs typeface="MiSans" pitchFamily="34" charset="-120"/>
              </a:rPr>
              <a:t>测试环节的应用会增加。</a:t>
            </a:r>
            <a:endParaRPr lang="en-US" sz="1800" dirty="0">
              <a:solidFill>
                <a:srgbClr val="FFFFFF"/>
              </a:solidFill>
              <a:latin typeface="MiSans" pitchFamily="34" charset="-122"/>
              <a:ea typeface="MiSans" pitchFamily="34" charset="-122"/>
              <a:cs typeface="MiSans" pitchFamily="34" charset="-120"/>
            </a:endParaRPr>
          </a:p>
        </p:txBody>
      </p:sp>
      <p:sp>
        <p:nvSpPr>
          <p:cNvPr id="19" name="Text 12"/>
          <p:cNvSpPr/>
          <p:nvPr>
            <p:custDataLst>
              <p:tags r:id="rId12"/>
            </p:custDataLst>
          </p:nvPr>
        </p:nvSpPr>
        <p:spPr>
          <a:xfrm>
            <a:off x="9140508" y="1652588"/>
            <a:ext cx="1957705" cy="798195"/>
          </a:xfrm>
          <a:prstGeom prst="rect">
            <a:avLst/>
          </a:prstGeom>
          <a:noFill/>
        </p:spPr>
        <p:txBody>
          <a:bodyPr wrap="square" lIns="90043" tIns="46863" rIns="90043" bIns="0" rtlCol="0" anchor="ctr"/>
          <a:lstStyle/>
          <a:p>
            <a:pPr marL="0" algn="ctr">
              <a:lnSpc>
                <a:spcPct val="100000"/>
              </a:lnSpc>
              <a:buClrTx/>
              <a:buSzTx/>
              <a:buFontTx/>
              <a:buNone/>
            </a:pPr>
            <a:r>
              <a:rPr lang="en-US" sz="2000" b="1" dirty="0">
                <a:solidFill>
                  <a:srgbClr val="FFFFFF"/>
                </a:solidFill>
                <a:latin typeface="MiSans" pitchFamily="34" charset="-122"/>
                <a:ea typeface="MiSans" pitchFamily="34" charset="-122"/>
                <a:cs typeface="MiSans" pitchFamily="34" charset="-120"/>
              </a:rPr>
              <a:t>AI辅助软件工程全流程</a:t>
            </a:r>
            <a:endParaRPr lang="en-US" sz="2000" b="1" dirty="0">
              <a:solidFill>
                <a:srgbClr val="FFFFFF"/>
              </a:solidFill>
              <a:latin typeface="MiSans" pitchFamily="34" charset="-122"/>
              <a:ea typeface="MiSans" pitchFamily="34" charset="-122"/>
              <a:cs typeface="MiSans" pitchFamily="34" charset="-120"/>
            </a:endParaRPr>
          </a:p>
        </p:txBody>
      </p:sp>
      <p:pic>
        <p:nvPicPr>
          <p:cNvPr id="20" name="Image 5" descr="https://test-kimi-img.moonshot.cn/pub/slides/slides_tmpl/image/25-08-06-16:26:53-d29h3jcup1d2ae82kl00.png"/>
          <p:cNvPicPr>
            <a:picLocks noChangeAspect="1"/>
          </p:cNvPicPr>
          <p:nvPr/>
        </p:nvPicPr>
        <p:blipFill>
          <a:blip r:embed="rId13"/>
          <a:srcRect b="572"/>
          <a:stretch>
            <a:fillRect/>
          </a:stretch>
        </p:blipFill>
        <p:spPr>
          <a:xfrm>
            <a:off x="0" y="6591300"/>
            <a:ext cx="12192000" cy="266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 0" descr="https://test-kimi-img.moonshot.cn/pub/slides/slides_tmpl/image/25-08-06-16:26:55-d29h3jsup1d2ae82km10.png"/>
          <p:cNvPicPr>
            <a:picLocks noChangeAspect="1"/>
          </p:cNvPicPr>
          <p:nvPr>
            <p:custDataLst>
              <p:tags r:id="rId1"/>
            </p:custDataLst>
          </p:nvPr>
        </p:nvPicPr>
        <p:blipFill>
          <a:blip r:embed="rId2"/>
          <a:stretch>
            <a:fillRect/>
          </a:stretch>
        </p:blipFill>
        <p:spPr>
          <a:xfrm>
            <a:off x="7292975" y="782320"/>
            <a:ext cx="5066030" cy="3420110"/>
          </a:xfrm>
          <a:prstGeom prst="rect">
            <a:avLst/>
          </a:prstGeom>
        </p:spPr>
      </p:pic>
      <p:pic>
        <p:nvPicPr>
          <p:cNvPr id="3" name="Image 1" descr="https://test-kimi-img.moonshot.cn/pub/slides/slides_tmpl/image/25-08-06-16:26:55-d29h3jsup1d2ae82km10.png"/>
          <p:cNvPicPr>
            <a:picLocks noChangeAspect="1"/>
          </p:cNvPicPr>
          <p:nvPr>
            <p:custDataLst>
              <p:tags r:id="rId3"/>
            </p:custDataLst>
          </p:nvPr>
        </p:nvPicPr>
        <p:blipFill>
          <a:blip r:embed="rId2"/>
          <a:stretch>
            <a:fillRect/>
          </a:stretch>
        </p:blipFill>
        <p:spPr>
          <a:xfrm>
            <a:off x="2991485" y="3532505"/>
            <a:ext cx="5066030" cy="3420110"/>
          </a:xfrm>
          <a:prstGeom prst="rect">
            <a:avLst/>
          </a:prstGeom>
        </p:spPr>
      </p:pic>
      <p:pic>
        <p:nvPicPr>
          <p:cNvPr id="4" name="Image 2" descr="https://test-kimi-img.moonshot.cn/pub/slides/slides_tmpl/image/25-08-06-16:26:55-d29h3jsup1d2ae82km10.png"/>
          <p:cNvPicPr>
            <a:picLocks noChangeAspect="1"/>
          </p:cNvPicPr>
          <p:nvPr>
            <p:custDataLst>
              <p:tags r:id="rId4"/>
            </p:custDataLst>
          </p:nvPr>
        </p:nvPicPr>
        <p:blipFill>
          <a:blip r:embed="rId2"/>
          <a:stretch>
            <a:fillRect/>
          </a:stretch>
        </p:blipFill>
        <p:spPr>
          <a:xfrm>
            <a:off x="7292975" y="3532505"/>
            <a:ext cx="5066030" cy="3420110"/>
          </a:xfrm>
          <a:prstGeom prst="rect">
            <a:avLst/>
          </a:prstGeom>
        </p:spPr>
      </p:pic>
      <p:pic>
        <p:nvPicPr>
          <p:cNvPr id="5" name="Image 3" descr="https://test-kimi-img.moonshot.cn/pub/slides/slides_tmpl/image/25-08-06-16:26:55-d29h3jsup1d2ae82km10.png"/>
          <p:cNvPicPr>
            <a:picLocks noChangeAspect="1"/>
          </p:cNvPicPr>
          <p:nvPr>
            <p:custDataLst>
              <p:tags r:id="rId5"/>
            </p:custDataLst>
          </p:nvPr>
        </p:nvPicPr>
        <p:blipFill>
          <a:blip r:embed="rId2"/>
          <a:stretch>
            <a:fillRect/>
          </a:stretch>
        </p:blipFill>
        <p:spPr>
          <a:xfrm>
            <a:off x="2991485" y="782320"/>
            <a:ext cx="5066030" cy="3420110"/>
          </a:xfrm>
          <a:prstGeom prst="rect">
            <a:avLst/>
          </a:prstGeom>
        </p:spPr>
      </p:pic>
      <p:sp>
        <p:nvSpPr>
          <p:cNvPr id="6" name="Text 0"/>
          <p:cNvSpPr/>
          <p:nvPr/>
        </p:nvSpPr>
        <p:spPr>
          <a:xfrm>
            <a:off x="728345" y="381635"/>
            <a:ext cx="8239125" cy="583565"/>
          </a:xfrm>
          <a:prstGeom prst="rect">
            <a:avLst/>
          </a:prstGeom>
          <a:noFill/>
        </p:spPr>
        <p:txBody>
          <a:bodyPr wrap="square" lIns="91440" tIns="45720" rIns="91440" bIns="45720" rtlCol="0" anchor="t">
            <a:spAutoFit/>
          </a:bodyPr>
          <a:lstStyle/>
          <a:p>
            <a:pPr marL="0" indent="0" algn="l">
              <a:lnSpc>
                <a:spcPct val="100000"/>
              </a:lnSpc>
              <a:buNone/>
            </a:pPr>
            <a:r>
              <a:rPr lang="en-US" sz="3200" b="1" dirty="0">
                <a:solidFill>
                  <a:srgbClr val="3365D6"/>
                </a:solidFill>
                <a:latin typeface="MiSans" pitchFamily="34" charset="-122"/>
                <a:ea typeface="MiSans" pitchFamily="34" charset="-122"/>
                <a:cs typeface="MiSans" pitchFamily="34" charset="-120"/>
              </a:rPr>
              <a:t>RISC-V</a:t>
            </a:r>
            <a:r>
              <a:rPr lang="zh-CN" altLang="en-US" sz="3200" b="1" dirty="0">
                <a:solidFill>
                  <a:srgbClr val="3365D6"/>
                </a:solidFill>
                <a:latin typeface="MiSans" pitchFamily="34" charset="-122"/>
                <a:ea typeface="MiSans" pitchFamily="34" charset="-122"/>
                <a:cs typeface="MiSans" pitchFamily="34" charset="-120"/>
              </a:rPr>
              <a:t>相关</a:t>
            </a:r>
            <a:r>
              <a:rPr lang="en-US" sz="3200" b="1" dirty="0">
                <a:solidFill>
                  <a:srgbClr val="3365D6"/>
                </a:solidFill>
                <a:latin typeface="MiSans" pitchFamily="34" charset="-122"/>
                <a:ea typeface="MiSans" pitchFamily="34" charset="-122"/>
                <a:cs typeface="MiSans" pitchFamily="34" charset="-120"/>
              </a:rPr>
              <a:t>插件类别</a:t>
            </a:r>
            <a:endParaRPr lang="en-US" sz="1600" dirty="0"/>
          </a:p>
        </p:txBody>
      </p:sp>
      <p:sp>
        <p:nvSpPr>
          <p:cNvPr id="7" name="Text 1"/>
          <p:cNvSpPr/>
          <p:nvPr>
            <p:custDataLst>
              <p:tags r:id="rId6"/>
            </p:custDataLst>
          </p:nvPr>
        </p:nvSpPr>
        <p:spPr>
          <a:xfrm>
            <a:off x="3642883" y="1840056"/>
            <a:ext cx="3762827" cy="1692148"/>
          </a:xfrm>
          <a:prstGeom prst="rect">
            <a:avLst/>
          </a:prstGeom>
          <a:noFill/>
        </p:spPr>
        <p:txBody>
          <a:bodyPr wrap="square" lIns="0" tIns="0" rIns="0" bIns="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提供语法高亮、代码片段、智能补全等基础功能，帮助开发者高效编写RISC-V代码，如“RISC-V Support”和“RISC-V Extension”。</a:t>
            </a:r>
            <a:endParaRPr lang="en-US" dirty="0">
              <a:solidFill>
                <a:srgbClr val="262626"/>
              </a:solidFill>
              <a:latin typeface="MiSans" pitchFamily="34" charset="-122"/>
              <a:ea typeface="MiSans" pitchFamily="34" charset="-122"/>
              <a:cs typeface="MiSans" pitchFamily="34" charset="-120"/>
            </a:endParaRPr>
          </a:p>
        </p:txBody>
      </p:sp>
      <p:sp>
        <p:nvSpPr>
          <p:cNvPr id="8" name="Text 2"/>
          <p:cNvSpPr/>
          <p:nvPr>
            <p:custDataLst>
              <p:tags r:id="rId7"/>
            </p:custDataLst>
          </p:nvPr>
        </p:nvSpPr>
        <p:spPr>
          <a:xfrm>
            <a:off x="4221989" y="1267965"/>
            <a:ext cx="3346941" cy="572029"/>
          </a:xfrm>
          <a:prstGeom prst="rect">
            <a:avLst/>
          </a:prstGeom>
          <a:noFill/>
        </p:spPr>
        <p:txBody>
          <a:bodyPr wrap="square" lIns="0" tIns="0" rIns="0" bIns="0" rtlCol="0" anchor="ctr"/>
          <a:lstStyle/>
          <a:p>
            <a:pPr marL="0" indent="0" algn="l">
              <a:lnSpc>
                <a:spcPct val="100000"/>
              </a:lnSpc>
              <a:buNone/>
            </a:pPr>
            <a:r>
              <a:rPr lang="en-US" sz="2400" b="1" dirty="0">
                <a:solidFill>
                  <a:srgbClr val="3365D6"/>
                </a:solidFill>
                <a:latin typeface="MiSans" pitchFamily="34" charset="-122"/>
                <a:ea typeface="MiSans" pitchFamily="34" charset="-122"/>
                <a:cs typeface="MiSans" pitchFamily="34" charset="-120"/>
              </a:rPr>
              <a:t>编辑类插件</a:t>
            </a:r>
            <a:endParaRPr lang="en-US" sz="2400" b="1" dirty="0">
              <a:solidFill>
                <a:srgbClr val="3365D6"/>
              </a:solidFill>
              <a:latin typeface="MiSans" pitchFamily="34" charset="-122"/>
              <a:ea typeface="MiSans" pitchFamily="34" charset="-122"/>
              <a:cs typeface="MiSans" pitchFamily="34" charset="-120"/>
            </a:endParaRPr>
          </a:p>
        </p:txBody>
      </p:sp>
      <p:sp>
        <p:nvSpPr>
          <p:cNvPr id="9" name="Text 3"/>
          <p:cNvSpPr/>
          <p:nvPr>
            <p:custDataLst>
              <p:tags r:id="rId8"/>
            </p:custDataLst>
          </p:nvPr>
        </p:nvSpPr>
        <p:spPr>
          <a:xfrm>
            <a:off x="7884128" y="1840056"/>
            <a:ext cx="3762827" cy="1692148"/>
          </a:xfrm>
          <a:prstGeom prst="rect">
            <a:avLst/>
          </a:prstGeom>
          <a:noFill/>
        </p:spPr>
        <p:txBody>
          <a:bodyPr wrap="square" lIns="0" tIns="0" rIns="0" bIns="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支持断点调试、寄存器查看等功能，如“RISC-V Venus Simulator”，适合教学和实验项目。</a:t>
            </a:r>
            <a:endParaRPr lang="en-US" dirty="0">
              <a:solidFill>
                <a:srgbClr val="262626"/>
              </a:solidFill>
              <a:latin typeface="MiSans" pitchFamily="34" charset="-122"/>
              <a:ea typeface="MiSans" pitchFamily="34" charset="-122"/>
              <a:cs typeface="MiSans" pitchFamily="34" charset="-120"/>
            </a:endParaRPr>
          </a:p>
        </p:txBody>
      </p:sp>
      <p:sp>
        <p:nvSpPr>
          <p:cNvPr id="10" name="Text 4"/>
          <p:cNvSpPr/>
          <p:nvPr>
            <p:custDataLst>
              <p:tags r:id="rId9"/>
            </p:custDataLst>
          </p:nvPr>
        </p:nvSpPr>
        <p:spPr>
          <a:xfrm>
            <a:off x="8427038" y="1236850"/>
            <a:ext cx="3346941" cy="572029"/>
          </a:xfrm>
          <a:prstGeom prst="rect">
            <a:avLst/>
          </a:prstGeom>
          <a:noFill/>
        </p:spPr>
        <p:txBody>
          <a:bodyPr wrap="square" lIns="0" tIns="0" rIns="0" bIns="0" rtlCol="0" anchor="ctr"/>
          <a:lstStyle/>
          <a:p>
            <a:pPr marL="0" indent="0" algn="l">
              <a:lnSpc>
                <a:spcPct val="100000"/>
              </a:lnSpc>
              <a:buNone/>
            </a:pPr>
            <a:r>
              <a:rPr lang="en-US" sz="2400" b="1" dirty="0">
                <a:solidFill>
                  <a:srgbClr val="3365D6"/>
                </a:solidFill>
                <a:latin typeface="MiSans" pitchFamily="34" charset="-122"/>
                <a:ea typeface="MiSans" pitchFamily="34" charset="-122"/>
                <a:cs typeface="MiSans" pitchFamily="34" charset="-120"/>
              </a:rPr>
              <a:t>调试类插件</a:t>
            </a:r>
            <a:endParaRPr lang="en-US" sz="1600" dirty="0"/>
          </a:p>
        </p:txBody>
      </p:sp>
      <p:sp>
        <p:nvSpPr>
          <p:cNvPr id="11" name="Text 5"/>
          <p:cNvSpPr/>
          <p:nvPr>
            <p:custDataLst>
              <p:tags r:id="rId10"/>
            </p:custDataLst>
          </p:nvPr>
        </p:nvSpPr>
        <p:spPr>
          <a:xfrm>
            <a:off x="3642883" y="4560700"/>
            <a:ext cx="3762827" cy="1692148"/>
          </a:xfrm>
          <a:prstGeom prst="rect">
            <a:avLst/>
          </a:prstGeom>
          <a:noFill/>
        </p:spPr>
        <p:txBody>
          <a:bodyPr wrap="square" lIns="0" tIns="0" rIns="0" bIns="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内嵌模拟器，支持指令集模拟和可视化，如Venus模拟器，方便代码验证和教学演示。</a:t>
            </a:r>
            <a:endParaRPr lang="en-US" dirty="0">
              <a:solidFill>
                <a:srgbClr val="262626"/>
              </a:solidFill>
              <a:latin typeface="MiSans" pitchFamily="34" charset="-122"/>
              <a:ea typeface="MiSans" pitchFamily="34" charset="-122"/>
              <a:cs typeface="MiSans" pitchFamily="34" charset="-120"/>
            </a:endParaRPr>
          </a:p>
        </p:txBody>
      </p:sp>
      <p:sp>
        <p:nvSpPr>
          <p:cNvPr id="12" name="Text 6"/>
          <p:cNvSpPr/>
          <p:nvPr>
            <p:custDataLst>
              <p:tags r:id="rId11"/>
            </p:custDataLst>
          </p:nvPr>
        </p:nvSpPr>
        <p:spPr>
          <a:xfrm>
            <a:off x="4221989" y="4010834"/>
            <a:ext cx="3346941" cy="572029"/>
          </a:xfrm>
          <a:prstGeom prst="rect">
            <a:avLst/>
          </a:prstGeom>
          <a:noFill/>
        </p:spPr>
        <p:txBody>
          <a:bodyPr wrap="square" lIns="0" tIns="0" rIns="0" bIns="0" rtlCol="0" anchor="ctr"/>
          <a:lstStyle/>
          <a:p>
            <a:pPr marL="0" indent="0" algn="l">
              <a:lnSpc>
                <a:spcPct val="100000"/>
              </a:lnSpc>
              <a:buNone/>
            </a:pPr>
            <a:r>
              <a:rPr lang="en-US" sz="2400" b="1" dirty="0">
                <a:solidFill>
                  <a:srgbClr val="3365D6"/>
                </a:solidFill>
                <a:latin typeface="MiSans" pitchFamily="34" charset="-122"/>
                <a:ea typeface="MiSans" pitchFamily="34" charset="-122"/>
                <a:cs typeface="MiSans" pitchFamily="34" charset="-120"/>
              </a:rPr>
              <a:t>模拟类插件</a:t>
            </a:r>
            <a:endParaRPr lang="en-US" sz="2400" b="1" dirty="0">
              <a:solidFill>
                <a:srgbClr val="3365D6"/>
              </a:solidFill>
              <a:latin typeface="MiSans" pitchFamily="34" charset="-122"/>
              <a:ea typeface="MiSans" pitchFamily="34" charset="-122"/>
              <a:cs typeface="MiSans" pitchFamily="34" charset="-120"/>
            </a:endParaRPr>
          </a:p>
        </p:txBody>
      </p:sp>
      <p:sp>
        <p:nvSpPr>
          <p:cNvPr id="13" name="Text 7"/>
          <p:cNvSpPr/>
          <p:nvPr>
            <p:custDataLst>
              <p:tags r:id="rId12"/>
            </p:custDataLst>
          </p:nvPr>
        </p:nvSpPr>
        <p:spPr>
          <a:xfrm>
            <a:off x="7944674" y="4597845"/>
            <a:ext cx="3762827" cy="1692148"/>
          </a:xfrm>
          <a:prstGeom prst="rect">
            <a:avLst/>
          </a:prstGeom>
          <a:noFill/>
        </p:spPr>
        <p:txBody>
          <a:bodyPr wrap="square" lIns="0" tIns="0" rIns="0" bIns="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集成开发、构建、烧录流程，如PlatformIO和EIDE，适合嵌入式/IoT项目开发。</a:t>
            </a:r>
            <a:endParaRPr lang="en-US" dirty="0">
              <a:solidFill>
                <a:srgbClr val="262626"/>
              </a:solidFill>
              <a:latin typeface="MiSans" pitchFamily="34" charset="-122"/>
              <a:ea typeface="MiSans" pitchFamily="34" charset="-122"/>
              <a:cs typeface="MiSans" pitchFamily="34" charset="-120"/>
            </a:endParaRPr>
          </a:p>
        </p:txBody>
      </p:sp>
      <p:sp>
        <p:nvSpPr>
          <p:cNvPr id="14" name="Text 8"/>
          <p:cNvSpPr/>
          <p:nvPr>
            <p:custDataLst>
              <p:tags r:id="rId13"/>
            </p:custDataLst>
          </p:nvPr>
        </p:nvSpPr>
        <p:spPr>
          <a:xfrm>
            <a:off x="8427062" y="4010958"/>
            <a:ext cx="3346941" cy="572029"/>
          </a:xfrm>
          <a:prstGeom prst="rect">
            <a:avLst/>
          </a:prstGeom>
          <a:noFill/>
        </p:spPr>
        <p:txBody>
          <a:bodyPr wrap="square" lIns="0" tIns="0" rIns="0" bIns="0" rtlCol="0" anchor="ctr"/>
          <a:lstStyle/>
          <a:p>
            <a:pPr marL="0" indent="0" algn="l">
              <a:lnSpc>
                <a:spcPct val="100000"/>
              </a:lnSpc>
              <a:buNone/>
            </a:pPr>
            <a:r>
              <a:rPr lang="en-US" sz="2400" b="1" dirty="0">
                <a:solidFill>
                  <a:srgbClr val="3365D6"/>
                </a:solidFill>
                <a:latin typeface="MiSans" pitchFamily="34" charset="-122"/>
                <a:ea typeface="MiSans" pitchFamily="34" charset="-122"/>
                <a:cs typeface="MiSans" pitchFamily="34" charset="-120"/>
              </a:rPr>
              <a:t>嵌入式开发类插件</a:t>
            </a:r>
            <a:endParaRPr lang="en-US" sz="2400" b="1" dirty="0">
              <a:solidFill>
                <a:srgbClr val="3365D6"/>
              </a:solidFill>
              <a:latin typeface="MiSans" pitchFamily="34" charset="-122"/>
              <a:ea typeface="MiSans" pitchFamily="34" charset="-122"/>
              <a:cs typeface="MiSans" pitchFamily="34" charset="-120"/>
            </a:endParaRPr>
          </a:p>
        </p:txBody>
      </p:sp>
      <p:pic>
        <p:nvPicPr>
          <p:cNvPr id="15" name="Image 4" descr="https://test-kimi-img.moonshot.cn/pub/slides/slides_tmpl/image/25-08-06-16:26:53-d29h3jcup1d2ae82kkt0.png"/>
          <p:cNvPicPr>
            <a:picLocks noChangeAspect="1"/>
          </p:cNvPicPr>
          <p:nvPr/>
        </p:nvPicPr>
        <p:blipFill>
          <a:blip r:embed="rId14"/>
          <a:stretch>
            <a:fillRect/>
          </a:stretch>
        </p:blipFill>
        <p:spPr>
          <a:xfrm>
            <a:off x="11022965" y="394335"/>
            <a:ext cx="628015" cy="182880"/>
          </a:xfrm>
          <a:prstGeom prst="rect">
            <a:avLst/>
          </a:prstGeom>
        </p:spPr>
      </p:pic>
      <p:pic>
        <p:nvPicPr>
          <p:cNvPr id="17" name="Image 6" descr="https://test-kimi-img.moonshot.cn/pub/slides/slides_tmpl/image/25-08-06-16:26:53-d29h3jcup1d2ae82kl00.png"/>
          <p:cNvPicPr>
            <a:picLocks noChangeAspect="1"/>
          </p:cNvPicPr>
          <p:nvPr>
            <p:custDataLst>
              <p:tags r:id="rId15"/>
            </p:custDataLst>
          </p:nvPr>
        </p:nvPicPr>
        <p:blipFill>
          <a:blip r:embed="rId16"/>
          <a:srcRect b="572"/>
          <a:stretch>
            <a:fillRect/>
          </a:stretch>
        </p:blipFill>
        <p:spPr>
          <a:xfrm>
            <a:off x="0" y="6591300"/>
            <a:ext cx="12192000" cy="266700"/>
          </a:xfrm>
          <a:prstGeom prst="rect">
            <a:avLst/>
          </a:prstGeom>
        </p:spPr>
      </p:pic>
      <p:pic>
        <p:nvPicPr>
          <p:cNvPr id="18" name="Image 7" descr="https://test-kimi-img.moonshot.cn/pub/slides/slides_tmpl/image/25-08-06-16:26:55-d29h3jsup1d2ae82klig.png"/>
          <p:cNvPicPr>
            <a:picLocks noChangeAspect="1"/>
          </p:cNvPicPr>
          <p:nvPr>
            <p:custDataLst>
              <p:tags r:id="rId17"/>
            </p:custDataLst>
          </p:nvPr>
        </p:nvPicPr>
        <p:blipFill>
          <a:blip r:embed="rId18"/>
          <a:stretch>
            <a:fillRect/>
          </a:stretch>
        </p:blipFill>
        <p:spPr>
          <a:xfrm>
            <a:off x="3538220" y="1263650"/>
            <a:ext cx="683895" cy="675005"/>
          </a:xfrm>
          <a:prstGeom prst="rect">
            <a:avLst/>
          </a:prstGeom>
        </p:spPr>
      </p:pic>
      <p:pic>
        <p:nvPicPr>
          <p:cNvPr id="19" name="Image 8" descr="https://test-kimi-img.moonshot.cn/pub/slides/slides_tmpl/image/25-08-06-16:26:55-d29h3jsup1d2ae82klj0.png"/>
          <p:cNvPicPr>
            <a:picLocks noChangeAspect="1"/>
          </p:cNvPicPr>
          <p:nvPr>
            <p:custDataLst>
              <p:tags r:id="rId19"/>
            </p:custDataLst>
          </p:nvPr>
        </p:nvPicPr>
        <p:blipFill>
          <a:blip r:embed="rId20"/>
          <a:stretch>
            <a:fillRect/>
          </a:stretch>
        </p:blipFill>
        <p:spPr>
          <a:xfrm>
            <a:off x="7779385" y="1263650"/>
            <a:ext cx="656590" cy="648335"/>
          </a:xfrm>
          <a:prstGeom prst="rect">
            <a:avLst/>
          </a:prstGeom>
        </p:spPr>
      </p:pic>
      <p:pic>
        <p:nvPicPr>
          <p:cNvPr id="20" name="Image 9" descr="https://test-kimi-img.moonshot.cn/pub/slides/slides_tmpl/image/25-08-06-16:26:55-d29h3jsup1d2ae82kll0.png"/>
          <p:cNvPicPr>
            <a:picLocks noChangeAspect="1"/>
          </p:cNvPicPr>
          <p:nvPr>
            <p:custDataLst>
              <p:tags r:id="rId21"/>
            </p:custDataLst>
          </p:nvPr>
        </p:nvPicPr>
        <p:blipFill>
          <a:blip r:embed="rId22"/>
          <a:stretch>
            <a:fillRect/>
          </a:stretch>
        </p:blipFill>
        <p:spPr>
          <a:xfrm>
            <a:off x="3538220" y="4039870"/>
            <a:ext cx="683895" cy="675005"/>
          </a:xfrm>
          <a:prstGeom prst="rect">
            <a:avLst/>
          </a:prstGeom>
        </p:spPr>
      </p:pic>
      <p:pic>
        <p:nvPicPr>
          <p:cNvPr id="21" name="Image 10" descr="https://test-kimi-img.moonshot.cn/pub/slides/slides_tmpl/image/25-08-06-16:26:55-d29h3jsup1d2ae82km1g.png"/>
          <p:cNvPicPr>
            <a:picLocks noChangeAspect="1"/>
          </p:cNvPicPr>
          <p:nvPr>
            <p:custDataLst>
              <p:tags r:id="rId23"/>
            </p:custDataLst>
          </p:nvPr>
        </p:nvPicPr>
        <p:blipFill>
          <a:blip r:embed="rId24"/>
          <a:stretch>
            <a:fillRect/>
          </a:stretch>
        </p:blipFill>
        <p:spPr>
          <a:xfrm>
            <a:off x="7779385" y="4039870"/>
            <a:ext cx="656590" cy="648335"/>
          </a:xfrm>
          <a:prstGeom prst="rect">
            <a:avLst/>
          </a:prstGeom>
        </p:spPr>
      </p:pic>
      <p:pic>
        <p:nvPicPr>
          <p:cNvPr id="22" name="图片 21"/>
          <p:cNvPicPr>
            <a:picLocks noChangeAspect="1"/>
          </p:cNvPicPr>
          <p:nvPr/>
        </p:nvPicPr>
        <p:blipFill>
          <a:blip r:embed="rId25"/>
          <a:stretch>
            <a:fillRect/>
          </a:stretch>
        </p:blipFill>
        <p:spPr>
          <a:xfrm>
            <a:off x="793115" y="1466215"/>
            <a:ext cx="1828800" cy="1856740"/>
          </a:xfrm>
          <a:prstGeom prst="rect">
            <a:avLst/>
          </a:prstGeom>
        </p:spPr>
      </p:pic>
      <p:pic>
        <p:nvPicPr>
          <p:cNvPr id="23" name="图片 22"/>
          <p:cNvPicPr>
            <a:picLocks noChangeAspect="1"/>
          </p:cNvPicPr>
          <p:nvPr/>
        </p:nvPicPr>
        <p:blipFill>
          <a:blip r:embed="rId26"/>
          <a:stretch>
            <a:fillRect/>
          </a:stretch>
        </p:blipFill>
        <p:spPr>
          <a:xfrm>
            <a:off x="793115" y="4086225"/>
            <a:ext cx="1828800" cy="193167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7940" y="5430520"/>
            <a:ext cx="12247880" cy="1427480"/>
          </a:xfrm>
          <a:prstGeom prst="rect">
            <a:avLst/>
          </a:prstGeom>
          <a:solidFill>
            <a:srgbClr val="FAFAFA">
              <a:alpha val="12941"/>
            </a:srgbClr>
          </a:solidFill>
        </p:spPr>
      </p:sp>
      <p:sp>
        <p:nvSpPr>
          <p:cNvPr id="3" name="Text 1"/>
          <p:cNvSpPr/>
          <p:nvPr/>
        </p:nvSpPr>
        <p:spPr>
          <a:xfrm>
            <a:off x="-27940" y="5430520"/>
            <a:ext cx="12247880" cy="142748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4" name="Shape 2"/>
          <p:cNvSpPr/>
          <p:nvPr/>
        </p:nvSpPr>
        <p:spPr>
          <a:xfrm>
            <a:off x="2668905" y="1691640"/>
            <a:ext cx="6854190" cy="1567180"/>
          </a:xfrm>
          <a:prstGeom prst="rect">
            <a:avLst/>
          </a:prstGeom>
          <a:solidFill>
            <a:srgbClr val="000000">
              <a:alpha val="0"/>
            </a:srgbClr>
          </a:solidFill>
        </p:spPr>
      </p:sp>
      <p:sp>
        <p:nvSpPr>
          <p:cNvPr id="5" name="Text 3"/>
          <p:cNvSpPr/>
          <p:nvPr/>
        </p:nvSpPr>
        <p:spPr>
          <a:xfrm>
            <a:off x="2668905" y="1691640"/>
            <a:ext cx="6854190" cy="1567180"/>
          </a:xfrm>
          <a:prstGeom prst="rect">
            <a:avLst/>
          </a:prstGeom>
          <a:noFill/>
        </p:spPr>
        <p:txBody>
          <a:bodyPr wrap="square" lIns="45720" tIns="91440" rIns="91440" bIns="45720" rtlCol="0" anchor="ctr"/>
          <a:lstStyle/>
          <a:p>
            <a:pPr marL="0" indent="0" algn="ctr">
              <a:lnSpc>
                <a:spcPct val="100000"/>
              </a:lnSpc>
              <a:buNone/>
            </a:pPr>
            <a:r>
              <a:rPr lang="en-US" sz="9600" b="1" dirty="0">
                <a:solidFill>
                  <a:srgbClr val="DAE3F5"/>
                </a:solidFill>
                <a:latin typeface="MiSans" pitchFamily="34" charset="-122"/>
                <a:ea typeface="MiSans" pitchFamily="34" charset="-122"/>
                <a:cs typeface="MiSans" pitchFamily="34" charset="-120"/>
              </a:rPr>
              <a:t>03</a:t>
            </a:r>
            <a:endParaRPr lang="en-US" sz="1600" dirty="0"/>
          </a:p>
        </p:txBody>
      </p:sp>
      <p:sp>
        <p:nvSpPr>
          <p:cNvPr id="6" name="Shape 4"/>
          <p:cNvSpPr/>
          <p:nvPr/>
        </p:nvSpPr>
        <p:spPr>
          <a:xfrm>
            <a:off x="749300" y="3372485"/>
            <a:ext cx="10840720" cy="1200150"/>
          </a:xfrm>
          <a:prstGeom prst="rect">
            <a:avLst/>
          </a:prstGeom>
          <a:solidFill>
            <a:srgbClr val="000000">
              <a:alpha val="0"/>
            </a:srgbClr>
          </a:solidFill>
        </p:spPr>
      </p:sp>
      <p:sp>
        <p:nvSpPr>
          <p:cNvPr id="7" name="Text 5"/>
          <p:cNvSpPr/>
          <p:nvPr/>
        </p:nvSpPr>
        <p:spPr>
          <a:xfrm>
            <a:off x="749300" y="3372485"/>
            <a:ext cx="10840720" cy="1200150"/>
          </a:xfrm>
          <a:prstGeom prst="rect">
            <a:avLst/>
          </a:prstGeom>
          <a:noFill/>
        </p:spPr>
        <p:txBody>
          <a:bodyPr wrap="square" lIns="0" tIns="0" rIns="0" bIns="0" rtlCol="0" anchor="ctr"/>
          <a:lstStyle/>
          <a:p>
            <a:pPr marL="0" indent="0" algn="ctr">
              <a:lnSpc>
                <a:spcPct val="100000"/>
              </a:lnSpc>
              <a:buNone/>
            </a:pPr>
            <a:r>
              <a:rPr lang="zh-CN" altLang="en-US" sz="5400" dirty="0">
                <a:solidFill>
                  <a:srgbClr val="FFFFFF"/>
                </a:solidFill>
                <a:latin typeface="MiSans" pitchFamily="34" charset="-122"/>
                <a:ea typeface="MiSans" pitchFamily="34" charset="-122"/>
                <a:cs typeface="MiSans" pitchFamily="34" charset="-120"/>
              </a:rPr>
              <a:t>理想的</a:t>
            </a:r>
            <a:r>
              <a:rPr lang="en-US" altLang="zh-CN" sz="5400" dirty="0">
                <a:solidFill>
                  <a:srgbClr val="FFFFFF"/>
                </a:solidFill>
                <a:latin typeface="MiSans" pitchFamily="34" charset="-122"/>
                <a:ea typeface="MiSans" pitchFamily="34" charset="-122"/>
                <a:cs typeface="MiSans" pitchFamily="34" charset="-120"/>
              </a:rPr>
              <a:t>RISC-V</a:t>
            </a:r>
            <a:r>
              <a:rPr lang="zh-CN" altLang="en-US" sz="5400" dirty="0">
                <a:solidFill>
                  <a:srgbClr val="FFFFFF"/>
                </a:solidFill>
                <a:latin typeface="MiSans" pitchFamily="34" charset="-122"/>
                <a:ea typeface="MiSans" pitchFamily="34" charset="-122"/>
                <a:cs typeface="MiSans" pitchFamily="34" charset="-120"/>
              </a:rPr>
              <a:t>开发</a:t>
            </a:r>
            <a:r>
              <a:rPr lang="zh-CN" altLang="en-US" sz="5400" dirty="0">
                <a:solidFill>
                  <a:srgbClr val="FFFFFF"/>
                </a:solidFill>
                <a:latin typeface="MiSans" pitchFamily="34" charset="-122"/>
                <a:ea typeface="MiSans" pitchFamily="34" charset="-122"/>
                <a:cs typeface="MiSans" pitchFamily="34" charset="-120"/>
              </a:rPr>
              <a:t>环境</a:t>
            </a:r>
            <a:endParaRPr lang="zh-CN" altLang="en-US" sz="5400" dirty="0">
              <a:solidFill>
                <a:srgbClr val="FFFFFF"/>
              </a:solidFill>
              <a:latin typeface="MiSans" pitchFamily="34" charset="-122"/>
              <a:ea typeface="MiSans" pitchFamily="34" charset="-122"/>
              <a:cs typeface="MiSans" pitchFamily="34" charset="-120"/>
            </a:endParaRPr>
          </a:p>
        </p:txBody>
      </p:sp>
      <p:pic>
        <p:nvPicPr>
          <p:cNvPr id="8" name="Image 0" descr="https://test-kimi-img.moonshot.cn/pub/slides/slides_tmpl/image/25-08-06-16:26:53-d29h3jcup1d2ae82kkr0.png"/>
          <p:cNvPicPr>
            <a:picLocks noChangeAspect="1"/>
          </p:cNvPicPr>
          <p:nvPr/>
        </p:nvPicPr>
        <p:blipFill>
          <a:blip r:embed="rId2"/>
          <a:stretch>
            <a:fillRect/>
          </a:stretch>
        </p:blipFill>
        <p:spPr>
          <a:xfrm>
            <a:off x="6659245" y="1575435"/>
            <a:ext cx="579120" cy="658495"/>
          </a:xfrm>
          <a:prstGeom prst="rect">
            <a:avLst/>
          </a:prstGeom>
        </p:spPr>
      </p:pic>
      <p:pic>
        <p:nvPicPr>
          <p:cNvPr id="9" name="Image 1" descr="https://test-kimi-img.moonshot.cn/pub/slides/slides_tmpl/image/25-08-06-16:26:53-d29h3jcup1d2ae82kkr0.png"/>
          <p:cNvPicPr>
            <a:picLocks noChangeAspect="1"/>
          </p:cNvPicPr>
          <p:nvPr/>
        </p:nvPicPr>
        <p:blipFill>
          <a:blip r:embed="rId2"/>
          <a:stretch>
            <a:fillRect/>
          </a:stretch>
        </p:blipFill>
        <p:spPr>
          <a:xfrm rot="10800000">
            <a:off x="4846955" y="2600325"/>
            <a:ext cx="579120" cy="6584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Image 3" descr="https://test-kimi-img.moonshot.cn/pub/slides/slides_tmpl/image/25-08-06-16:26:53-d29h3jcup1d2ae82kl00.png"/>
          <p:cNvPicPr>
            <a:picLocks noChangeAspect="1"/>
          </p:cNvPicPr>
          <p:nvPr/>
        </p:nvPicPr>
        <p:blipFill>
          <a:blip r:embed="rId1"/>
          <a:srcRect b="572"/>
          <a:stretch>
            <a:fillRect/>
          </a:stretch>
        </p:blipFill>
        <p:spPr>
          <a:xfrm rot="10800000">
            <a:off x="0" y="0"/>
            <a:ext cx="12192000" cy="1017270"/>
          </a:xfrm>
          <a:prstGeom prst="rect">
            <a:avLst/>
          </a:prstGeom>
        </p:spPr>
      </p:pic>
      <p:pic>
        <p:nvPicPr>
          <p:cNvPr id="6" name="Image 4" descr="https://test-kimi-img.moonshot.cn/pub/slides/slides_tmpl/image/25-08-06-16:26:55-d29h3jsup1d2ae82klp0.png"/>
          <p:cNvPicPr>
            <a:picLocks noChangeAspect="1"/>
          </p:cNvPicPr>
          <p:nvPr/>
        </p:nvPicPr>
        <p:blipFill>
          <a:blip r:embed="rId2"/>
          <a:stretch>
            <a:fillRect/>
          </a:stretch>
        </p:blipFill>
        <p:spPr>
          <a:xfrm>
            <a:off x="440690" y="3627120"/>
            <a:ext cx="4114800" cy="3029585"/>
          </a:xfrm>
          <a:prstGeom prst="rect">
            <a:avLst/>
          </a:prstGeom>
        </p:spPr>
      </p:pic>
      <p:pic>
        <p:nvPicPr>
          <p:cNvPr id="7" name="Image 5" descr="https://test-kimi-img.moonshot.cn/pub/slides/slides_tmpl/image/25-08-06-16:26:53-d29h3jcup1d2ae82kkt0.png"/>
          <p:cNvPicPr>
            <a:picLocks noChangeAspect="1"/>
          </p:cNvPicPr>
          <p:nvPr/>
        </p:nvPicPr>
        <p:blipFill>
          <a:blip r:embed="rId3"/>
          <a:stretch>
            <a:fillRect/>
          </a:stretch>
        </p:blipFill>
        <p:spPr>
          <a:xfrm>
            <a:off x="11022965" y="6473825"/>
            <a:ext cx="628015" cy="182880"/>
          </a:xfrm>
          <a:prstGeom prst="rect">
            <a:avLst/>
          </a:prstGeom>
        </p:spPr>
      </p:pic>
      <p:sp>
        <p:nvSpPr>
          <p:cNvPr id="8" name="Text 0"/>
          <p:cNvSpPr/>
          <p:nvPr/>
        </p:nvSpPr>
        <p:spPr>
          <a:xfrm>
            <a:off x="789940" y="309245"/>
            <a:ext cx="6780530" cy="622935"/>
          </a:xfrm>
          <a:prstGeom prst="rect">
            <a:avLst/>
          </a:prstGeom>
          <a:noFill/>
        </p:spPr>
        <p:txBody>
          <a:bodyPr wrap="square" lIns="91440" tIns="45720" rIns="91440" bIns="45720" rtlCol="0" anchor="ctr"/>
          <a:lstStyle/>
          <a:p>
            <a:pPr marL="0" indent="0" algn="l">
              <a:lnSpc>
                <a:spcPct val="100000"/>
              </a:lnSpc>
              <a:buNone/>
            </a:pPr>
            <a:r>
              <a:rPr lang="en-US" sz="2800" b="1" dirty="0">
                <a:solidFill>
                  <a:srgbClr val="FFFFFF"/>
                </a:solidFill>
                <a:latin typeface="MiSans" pitchFamily="34" charset="-122"/>
                <a:ea typeface="MiSans" pitchFamily="34" charset="-122"/>
                <a:cs typeface="MiSans" pitchFamily="34" charset="-120"/>
              </a:rPr>
              <a:t>强大的代码编辑和导航功能</a:t>
            </a:r>
            <a:endParaRPr lang="en-US" sz="1600" dirty="0"/>
          </a:p>
        </p:txBody>
      </p:sp>
      <p:pic>
        <p:nvPicPr>
          <p:cNvPr id="9" name="Image 6" descr="https://test-kimi-img.moonshot.cn/pub/slides/slides_tmpl/image/25-08-06-16:26:55-d29h3jsup1d2ae82klpg.png"/>
          <p:cNvPicPr>
            <a:picLocks noChangeAspect="1"/>
          </p:cNvPicPr>
          <p:nvPr/>
        </p:nvPicPr>
        <p:blipFill>
          <a:blip r:embed="rId4"/>
          <a:stretch>
            <a:fillRect/>
          </a:stretch>
        </p:blipFill>
        <p:spPr>
          <a:xfrm>
            <a:off x="3038475" y="1040765"/>
            <a:ext cx="6114415" cy="2001520"/>
          </a:xfrm>
          <a:prstGeom prst="rect">
            <a:avLst/>
          </a:prstGeom>
        </p:spPr>
      </p:pic>
      <p:sp>
        <p:nvSpPr>
          <p:cNvPr id="10" name="Text 1"/>
          <p:cNvSpPr/>
          <p:nvPr/>
        </p:nvSpPr>
        <p:spPr>
          <a:xfrm>
            <a:off x="3350895" y="1559560"/>
            <a:ext cx="5395595" cy="1383665"/>
          </a:xfrm>
          <a:prstGeom prst="rect">
            <a:avLst/>
          </a:prstGeom>
          <a:noFill/>
        </p:spPr>
        <p:txBody>
          <a:bodyPr wrap="square" lIns="91440" tIns="45720" rIns="91440" bIns="4572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为RISC-V汇编语言提供专门优化的语法高亮，突出关键指令和变量。代码折叠功能可帮助开发者快速定位代码块，提高代码阅读效率</a:t>
            </a:r>
            <a:r>
              <a:rPr lang="zh-CN" altLang="en-US" dirty="0">
                <a:solidFill>
                  <a:srgbClr val="262626"/>
                </a:solidFill>
                <a:latin typeface="MiSans" pitchFamily="34" charset="-122"/>
                <a:ea typeface="MiSans" pitchFamily="34" charset="-122"/>
                <a:cs typeface="MiSans" pitchFamily="34" charset="-120"/>
              </a:rPr>
              <a:t>。</a:t>
            </a:r>
            <a:endParaRPr lang="zh-CN" altLang="en-US" dirty="0">
              <a:solidFill>
                <a:srgbClr val="262626"/>
              </a:solidFill>
              <a:latin typeface="MiSans" pitchFamily="34" charset="-122"/>
              <a:ea typeface="MiSans" pitchFamily="34" charset="-122"/>
              <a:cs typeface="MiSans" pitchFamily="34" charset="-120"/>
            </a:endParaRPr>
          </a:p>
        </p:txBody>
      </p:sp>
      <p:sp>
        <p:nvSpPr>
          <p:cNvPr id="11" name="Text 2"/>
          <p:cNvSpPr/>
          <p:nvPr/>
        </p:nvSpPr>
        <p:spPr>
          <a:xfrm>
            <a:off x="3038649" y="1104098"/>
            <a:ext cx="5899611" cy="368329"/>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4874CB"/>
                </a:solidFill>
                <a:latin typeface="MiSans" pitchFamily="34" charset="-122"/>
                <a:ea typeface="MiSans" pitchFamily="34" charset="-122"/>
                <a:cs typeface="MiSans" pitchFamily="34" charset="-120"/>
              </a:rPr>
              <a:t>语法高亮与代码折叠</a:t>
            </a:r>
            <a:endParaRPr lang="en-US" sz="2000" b="1" dirty="0">
              <a:solidFill>
                <a:srgbClr val="4874CB"/>
              </a:solidFill>
              <a:latin typeface="MiSans" pitchFamily="34" charset="-122"/>
              <a:ea typeface="MiSans" pitchFamily="34" charset="-122"/>
              <a:cs typeface="MiSans" pitchFamily="34" charset="-120"/>
            </a:endParaRPr>
          </a:p>
        </p:txBody>
      </p:sp>
      <p:sp>
        <p:nvSpPr>
          <p:cNvPr id="12" name="Text 3"/>
          <p:cNvSpPr/>
          <p:nvPr/>
        </p:nvSpPr>
        <p:spPr>
          <a:xfrm>
            <a:off x="609600" y="4314825"/>
            <a:ext cx="3667760" cy="1706880"/>
          </a:xfrm>
          <a:prstGeom prst="rect">
            <a:avLst/>
          </a:prstGeom>
          <a:noFill/>
        </p:spPr>
        <p:txBody>
          <a:bodyPr wrap="square" lIns="91440" tIns="45720" rIns="91440" bIns="4572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提供丰富的RISC-V特定代码片段和模板，可智能识别上下文，快速补全指令和函数名。这不仅能减少重复输入，还能降低因拼写错误导致的编译问题，提升开发速度。</a:t>
            </a:r>
            <a:endParaRPr lang="en-US" dirty="0">
              <a:solidFill>
                <a:srgbClr val="262626"/>
              </a:solidFill>
              <a:latin typeface="MiSans" pitchFamily="34" charset="-122"/>
              <a:ea typeface="MiSans" pitchFamily="34" charset="-122"/>
              <a:cs typeface="MiSans" pitchFamily="34" charset="-120"/>
            </a:endParaRPr>
          </a:p>
        </p:txBody>
      </p:sp>
      <p:pic>
        <p:nvPicPr>
          <p:cNvPr id="13" name="Image 7" descr="https://test-kimi-img.moonshot.cn/pub/slides/slides_tmpl/image/25-08-06-16:26:55-d29h3jsup1d2ae82klq0.png"/>
          <p:cNvPicPr>
            <a:picLocks noChangeAspect="1"/>
          </p:cNvPicPr>
          <p:nvPr/>
        </p:nvPicPr>
        <p:blipFill>
          <a:blip r:embed="rId5"/>
          <a:stretch>
            <a:fillRect/>
          </a:stretch>
        </p:blipFill>
        <p:spPr>
          <a:xfrm>
            <a:off x="7224395" y="3665220"/>
            <a:ext cx="4639310" cy="2935605"/>
          </a:xfrm>
          <a:prstGeom prst="rect">
            <a:avLst/>
          </a:prstGeom>
        </p:spPr>
      </p:pic>
      <p:sp>
        <p:nvSpPr>
          <p:cNvPr id="14" name="Text 4"/>
          <p:cNvSpPr/>
          <p:nvPr/>
        </p:nvSpPr>
        <p:spPr>
          <a:xfrm>
            <a:off x="577215" y="3895090"/>
            <a:ext cx="3708400" cy="53848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4874CB"/>
                </a:solidFill>
                <a:latin typeface="MiSans" pitchFamily="34" charset="-122"/>
                <a:ea typeface="MiSans" pitchFamily="34" charset="-122"/>
                <a:cs typeface="MiSans" pitchFamily="34" charset="-120"/>
              </a:rPr>
              <a:t>自动完成与代码片段</a:t>
            </a:r>
            <a:endParaRPr lang="en-US" sz="2000" b="1" dirty="0">
              <a:solidFill>
                <a:srgbClr val="4874CB"/>
              </a:solidFill>
              <a:latin typeface="MiSans" pitchFamily="34" charset="-122"/>
              <a:ea typeface="MiSans" pitchFamily="34" charset="-122"/>
              <a:cs typeface="MiSans" pitchFamily="34" charset="-120"/>
            </a:endParaRPr>
          </a:p>
        </p:txBody>
      </p:sp>
      <p:sp>
        <p:nvSpPr>
          <p:cNvPr id="15" name="Text 5"/>
          <p:cNvSpPr/>
          <p:nvPr/>
        </p:nvSpPr>
        <p:spPr>
          <a:xfrm>
            <a:off x="7425690" y="3855720"/>
            <a:ext cx="3708400" cy="53848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4874CB"/>
                </a:solidFill>
                <a:latin typeface="MiSans" pitchFamily="34" charset="-122"/>
                <a:ea typeface="MiSans" pitchFamily="34" charset="-122"/>
                <a:cs typeface="MiSans" pitchFamily="34" charset="-120"/>
              </a:rPr>
              <a:t>代码导航</a:t>
            </a:r>
            <a:endParaRPr lang="en-US" sz="2000" b="1" dirty="0">
              <a:solidFill>
                <a:srgbClr val="4874CB"/>
              </a:solidFill>
              <a:latin typeface="MiSans" pitchFamily="34" charset="-122"/>
              <a:ea typeface="MiSans" pitchFamily="34" charset="-122"/>
              <a:cs typeface="MiSans" pitchFamily="34" charset="-120"/>
            </a:endParaRPr>
          </a:p>
        </p:txBody>
      </p:sp>
      <p:sp>
        <p:nvSpPr>
          <p:cNvPr id="16" name="Text 6"/>
          <p:cNvSpPr/>
          <p:nvPr/>
        </p:nvSpPr>
        <p:spPr>
          <a:xfrm>
            <a:off x="7425690" y="4326255"/>
            <a:ext cx="4178935" cy="1706880"/>
          </a:xfrm>
          <a:prstGeom prst="rect">
            <a:avLst/>
          </a:prstGeom>
          <a:noFill/>
        </p:spPr>
        <p:txBody>
          <a:bodyPr wrap="square" lIns="91440" tIns="45720" rIns="91440" bIns="45720" rtlCol="0" anchor="t"/>
          <a:lstStyle/>
          <a:p>
            <a:pPr marL="0" indent="0" algn="just">
              <a:lnSpc>
                <a:spcPct val="150000"/>
              </a:lnSpc>
              <a:buNone/>
            </a:pPr>
            <a:r>
              <a:rPr lang="en-US" dirty="0">
                <a:solidFill>
                  <a:srgbClr val="262626"/>
                </a:solidFill>
                <a:latin typeface="MiSans" pitchFamily="34" charset="-122"/>
                <a:ea typeface="MiSans" pitchFamily="34" charset="-122"/>
                <a:cs typeface="MiSans" pitchFamily="34" charset="-120"/>
              </a:rPr>
              <a:t>强大的代码导航功能支持快速跳转到函数定义</a:t>
            </a:r>
            <a:r>
              <a:rPr lang="zh-CN" altLang="en-US" dirty="0">
                <a:solidFill>
                  <a:srgbClr val="262626"/>
                </a:solidFill>
                <a:latin typeface="MiSans" pitchFamily="34" charset="-122"/>
                <a:ea typeface="MiSans" pitchFamily="34" charset="-122"/>
                <a:cs typeface="MiSans" pitchFamily="34" charset="-120"/>
              </a:rPr>
              <a:t>或</a:t>
            </a:r>
            <a:r>
              <a:rPr lang="en-US" dirty="0">
                <a:solidFill>
                  <a:srgbClr val="262626"/>
                </a:solidFill>
                <a:latin typeface="MiSans" pitchFamily="34" charset="-122"/>
                <a:ea typeface="MiSans" pitchFamily="34" charset="-122"/>
                <a:cs typeface="MiSans" pitchFamily="34" charset="-120"/>
              </a:rPr>
              <a:t>引用位置。在大型RISC-V项目中，这种功能可帮助开发者快速定位代码，提高开发效率。</a:t>
            </a:r>
            <a:endParaRPr lang="en-US" dirty="0">
              <a:solidFill>
                <a:srgbClr val="262626"/>
              </a:solidFill>
              <a:latin typeface="MiSans" pitchFamily="34" charset="-122"/>
              <a:ea typeface="MiSans" pitchFamily="34" charset="-122"/>
              <a:cs typeface="MiSans" pitchFamily="34" charset="-12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635" y="3028950"/>
            <a:ext cx="12191365" cy="2403475"/>
          </a:xfrm>
          <a:prstGeom prst="rect">
            <a:avLst/>
          </a:prstGeom>
          <a:solidFill>
            <a:srgbClr val="3365D6"/>
          </a:solidFill>
        </p:spPr>
      </p:sp>
      <p:sp>
        <p:nvSpPr>
          <p:cNvPr id="3" name="Text 1"/>
          <p:cNvSpPr/>
          <p:nvPr/>
        </p:nvSpPr>
        <p:spPr>
          <a:xfrm>
            <a:off x="-635" y="3028950"/>
            <a:ext cx="12191365" cy="2403475"/>
          </a:xfrm>
          <a:prstGeom prst="rect">
            <a:avLst/>
          </a:prstGeom>
          <a:noFill/>
        </p:spPr>
        <p:txBody>
          <a:bodyPr wrap="square" lIns="45720" tIns="91440" rIns="91440" bIns="45720" rtlCol="0" anchor="ctr"/>
          <a:lstStyle/>
          <a:p>
            <a:pPr marL="0" indent="0">
              <a:lnSpc>
                <a:spcPct val="100000"/>
              </a:lnSpc>
              <a:buNone/>
            </a:pPr>
            <a:endParaRPr lang="en-US" sz="1600" dirty="0"/>
          </a:p>
        </p:txBody>
      </p:sp>
      <p:pic>
        <p:nvPicPr>
          <p:cNvPr id="4" name="Image 0" descr="https://test-kimi-img.moonshot.cn/pub/slides/slides_tmpl/image/25-08-06-16:26:55-d29h3jsup1d2ae82km20.jpeg"/>
          <p:cNvPicPr>
            <a:picLocks noChangeAspect="1"/>
          </p:cNvPicPr>
          <p:nvPr/>
        </p:nvPicPr>
        <p:blipFill>
          <a:blip r:embed="rId1"/>
          <a:srcRect l="-5" t="138" r="5" b="210"/>
          <a:stretch>
            <a:fillRect/>
          </a:stretch>
        </p:blipFill>
        <p:spPr>
          <a:xfrm>
            <a:off x="1270" y="0"/>
            <a:ext cx="12190095" cy="2192655"/>
          </a:xfrm>
          <a:prstGeom prst="rect">
            <a:avLst/>
          </a:prstGeom>
        </p:spPr>
      </p:pic>
      <p:pic>
        <p:nvPicPr>
          <p:cNvPr id="5" name="Image 1" descr="https://test-kimi-img.moonshot.cn/pub/slides/slides_tmpl/image/25-08-06-16:26:56-d29h3k4up1d2ae82km50.png"/>
          <p:cNvPicPr>
            <a:picLocks noChangeAspect="1"/>
          </p:cNvPicPr>
          <p:nvPr/>
        </p:nvPicPr>
        <p:blipFill>
          <a:blip r:embed="rId2">
            <a:alphaModFix amt="65000"/>
          </a:blip>
          <a:stretch>
            <a:fillRect/>
          </a:stretch>
        </p:blipFill>
        <p:spPr>
          <a:xfrm>
            <a:off x="0" y="-24130"/>
            <a:ext cx="12192000" cy="2216150"/>
          </a:xfrm>
          <a:prstGeom prst="rect">
            <a:avLst/>
          </a:prstGeom>
        </p:spPr>
      </p:pic>
      <p:pic>
        <p:nvPicPr>
          <p:cNvPr id="6" name="Image 2" descr="https://test-kimi-img.moonshot.cn/pub/slides/slides_tmpl/image/25-08-06-16:26:56-d29h3k4up1d2ae82km40.png"/>
          <p:cNvPicPr>
            <a:picLocks noChangeAspect="1"/>
          </p:cNvPicPr>
          <p:nvPr/>
        </p:nvPicPr>
        <p:blipFill>
          <a:blip r:embed="rId3"/>
          <a:stretch>
            <a:fillRect/>
          </a:stretch>
        </p:blipFill>
        <p:spPr>
          <a:xfrm>
            <a:off x="0" y="1578610"/>
            <a:ext cx="3493135" cy="5279390"/>
          </a:xfrm>
          <a:prstGeom prst="rect">
            <a:avLst/>
          </a:prstGeom>
        </p:spPr>
      </p:pic>
      <p:sp>
        <p:nvSpPr>
          <p:cNvPr id="7" name="Text 2"/>
          <p:cNvSpPr/>
          <p:nvPr/>
        </p:nvSpPr>
        <p:spPr>
          <a:xfrm>
            <a:off x="406400" y="499745"/>
            <a:ext cx="8239125" cy="552450"/>
          </a:xfrm>
          <a:prstGeom prst="rect">
            <a:avLst/>
          </a:prstGeom>
          <a:noFill/>
        </p:spPr>
        <p:txBody>
          <a:bodyPr wrap="square" lIns="91440" tIns="45720" rIns="91440" bIns="45720" rtlCol="0" anchor="t">
            <a:spAutoFit/>
          </a:bodyPr>
          <a:lstStyle/>
          <a:p>
            <a:pPr marL="0" indent="0" algn="l">
              <a:lnSpc>
                <a:spcPct val="100000"/>
              </a:lnSpc>
              <a:buNone/>
            </a:pPr>
            <a:r>
              <a:rPr lang="en-US" sz="3600" b="1" dirty="0">
                <a:solidFill>
                  <a:srgbClr val="FFFFFF"/>
                </a:solidFill>
                <a:latin typeface="MiSans" pitchFamily="34" charset="-122"/>
                <a:ea typeface="MiSans" pitchFamily="34" charset="-122"/>
                <a:cs typeface="MiSans" pitchFamily="34" charset="-120"/>
              </a:rPr>
              <a:t>稳定工具链概览</a:t>
            </a:r>
            <a:endParaRPr lang="en-US" sz="1600" dirty="0"/>
          </a:p>
        </p:txBody>
      </p:sp>
      <p:sp>
        <p:nvSpPr>
          <p:cNvPr id="8" name="Shape 3"/>
          <p:cNvSpPr/>
          <p:nvPr/>
        </p:nvSpPr>
        <p:spPr>
          <a:xfrm flipH="1">
            <a:off x="536575" y="1445260"/>
            <a:ext cx="6555740" cy="0"/>
          </a:xfrm>
          <a:prstGeom prst="line">
            <a:avLst/>
          </a:prstGeom>
          <a:noFill/>
          <a:ln w="38100">
            <a:gradFill flip="none" rotWithShape="1">
              <a:gsLst>
                <a:gs pos="0">
                  <a:srgbClr val="FFFFFF"/>
                </a:gs>
                <a:gs pos="21000">
                  <a:srgbClr val="FFFFFF"/>
                </a:gs>
                <a:gs pos="100000">
                  <a:srgbClr val="FFFFFF">
                    <a:alpha val="0"/>
                  </a:srgbClr>
                </a:gs>
              </a:gsLst>
              <a:lin ang="10800000" scaled="1"/>
            </a:gradFill>
            <a:prstDash val="solid"/>
            <a:headEnd type="none"/>
            <a:tailEnd type="none"/>
          </a:ln>
        </p:spPr>
      </p:sp>
      <p:sp>
        <p:nvSpPr>
          <p:cNvPr id="9" name="Text 4"/>
          <p:cNvSpPr/>
          <p:nvPr/>
        </p:nvSpPr>
        <p:spPr>
          <a:xfrm>
            <a:off x="746760" y="3050555"/>
            <a:ext cx="2051179" cy="2025635"/>
          </a:xfrm>
          <a:prstGeom prst="rect">
            <a:avLst/>
          </a:prstGeom>
          <a:noFill/>
        </p:spPr>
        <p:txBody>
          <a:bodyPr wrap="square" lIns="0" tIns="0" rIns="0" bIns="0" rtlCol="0" anchor="t"/>
          <a:lstStyle/>
          <a:p>
            <a:pPr marL="0" indent="0" algn="just">
              <a:lnSpc>
                <a:spcPct val="150000"/>
              </a:lnSpc>
              <a:buNone/>
            </a:pPr>
            <a:r>
              <a:rPr lang="en-US" sz="1300" dirty="0">
                <a:solidFill>
                  <a:srgbClr val="262626"/>
                </a:solidFill>
                <a:latin typeface="MiSans" pitchFamily="34" charset="-122"/>
                <a:ea typeface="MiSans" pitchFamily="34" charset="-122"/>
                <a:cs typeface="MiSans" pitchFamily="34" charset="-120"/>
              </a:rPr>
              <a:t>GCC是RISC-V开发的核心编译器，其中riscv64-unknown-elf-gcc适用于裸机和RTOS开发，而riscv64-linux-gnu-gcc则用于Linux开发。它们为不同开发场景提供了稳定高效的编译支持，是构建稳定工具链的基础。</a:t>
            </a:r>
            <a:endParaRPr lang="en-US" sz="1600" dirty="0"/>
          </a:p>
        </p:txBody>
      </p:sp>
      <p:sp>
        <p:nvSpPr>
          <p:cNvPr id="10" name="Text 5"/>
          <p:cNvSpPr/>
          <p:nvPr/>
        </p:nvSpPr>
        <p:spPr>
          <a:xfrm>
            <a:off x="761195" y="1998345"/>
            <a:ext cx="2091225" cy="1265803"/>
          </a:xfrm>
          <a:prstGeom prst="rect">
            <a:avLst/>
          </a:prstGeom>
          <a:noFill/>
        </p:spPr>
        <p:txBody>
          <a:bodyPr wrap="square" lIns="0" tIns="0" rIns="0" bIns="0" rtlCol="0" anchor="ctr"/>
          <a:lstStyle/>
          <a:p>
            <a:pPr marL="0" indent="0" algn="ctr">
              <a:lnSpc>
                <a:spcPct val="100000"/>
              </a:lnSpc>
              <a:buNone/>
            </a:pPr>
            <a:r>
              <a:rPr lang="en-US" sz="1800" b="1" dirty="0">
                <a:solidFill>
                  <a:srgbClr val="4874CB"/>
                </a:solidFill>
                <a:latin typeface="MiSans" pitchFamily="34" charset="-122"/>
                <a:ea typeface="MiSans" pitchFamily="34" charset="-122"/>
                <a:cs typeface="MiSans" pitchFamily="34" charset="-120"/>
              </a:rPr>
              <a:t>GCC的重要性</a:t>
            </a:r>
            <a:endParaRPr lang="en-US" sz="1600" dirty="0"/>
          </a:p>
        </p:txBody>
      </p:sp>
      <p:pic>
        <p:nvPicPr>
          <p:cNvPr id="11" name="Image 3" descr="https://test-kimi-img.moonshot.cn/pub/slides/slides_tmpl/image/25-08-06-16:26:56-d29h3k4up1d2ae82km40.png"/>
          <p:cNvPicPr>
            <a:picLocks noChangeAspect="1"/>
          </p:cNvPicPr>
          <p:nvPr/>
        </p:nvPicPr>
        <p:blipFill>
          <a:blip r:embed="rId3"/>
          <a:stretch>
            <a:fillRect/>
          </a:stretch>
        </p:blipFill>
        <p:spPr>
          <a:xfrm>
            <a:off x="2852420" y="1578610"/>
            <a:ext cx="3493135" cy="5279390"/>
          </a:xfrm>
          <a:prstGeom prst="rect">
            <a:avLst/>
          </a:prstGeom>
        </p:spPr>
      </p:pic>
      <p:sp>
        <p:nvSpPr>
          <p:cNvPr id="12" name="Text 6"/>
          <p:cNvSpPr/>
          <p:nvPr/>
        </p:nvSpPr>
        <p:spPr>
          <a:xfrm>
            <a:off x="3599180" y="3050555"/>
            <a:ext cx="2051179" cy="2025635"/>
          </a:xfrm>
          <a:prstGeom prst="rect">
            <a:avLst/>
          </a:prstGeom>
          <a:noFill/>
        </p:spPr>
        <p:txBody>
          <a:bodyPr wrap="square" lIns="0" tIns="0" rIns="0" bIns="0" rtlCol="0" anchor="t"/>
          <a:lstStyle/>
          <a:p>
            <a:pPr marL="0" indent="0" algn="just">
              <a:lnSpc>
                <a:spcPct val="150000"/>
              </a:lnSpc>
              <a:buNone/>
            </a:pPr>
            <a:r>
              <a:rPr lang="en-US" sz="1300" dirty="0">
                <a:solidFill>
                  <a:srgbClr val="262626"/>
                </a:solidFill>
                <a:latin typeface="MiSans" pitchFamily="34" charset="-122"/>
                <a:ea typeface="MiSans" pitchFamily="34" charset="-122"/>
                <a:cs typeface="MiSans" pitchFamily="34" charset="-120"/>
              </a:rPr>
              <a:t>LLVM/Clang是可选的编译工具，便于进行性能和静态分析对比。其模块化设计和强大的分析功能，能够帮助开发者更好地优化代码质量和性能，提升开发效率。</a:t>
            </a:r>
            <a:endParaRPr lang="en-US" sz="1600" dirty="0"/>
          </a:p>
        </p:txBody>
      </p:sp>
      <p:sp>
        <p:nvSpPr>
          <p:cNvPr id="13" name="Text 7"/>
          <p:cNvSpPr/>
          <p:nvPr/>
        </p:nvSpPr>
        <p:spPr>
          <a:xfrm>
            <a:off x="3613615" y="1998345"/>
            <a:ext cx="2091225" cy="1265803"/>
          </a:xfrm>
          <a:prstGeom prst="rect">
            <a:avLst/>
          </a:prstGeom>
          <a:noFill/>
        </p:spPr>
        <p:txBody>
          <a:bodyPr wrap="square" lIns="0" tIns="0" rIns="0" bIns="0" rtlCol="0" anchor="ctr"/>
          <a:lstStyle/>
          <a:p>
            <a:pPr marL="0" indent="0" algn="ctr">
              <a:lnSpc>
                <a:spcPct val="100000"/>
              </a:lnSpc>
              <a:buNone/>
            </a:pPr>
            <a:r>
              <a:rPr lang="en-US" sz="1800" b="1" dirty="0">
                <a:solidFill>
                  <a:srgbClr val="4874CB"/>
                </a:solidFill>
                <a:latin typeface="MiSans" pitchFamily="34" charset="-122"/>
                <a:ea typeface="MiSans" pitchFamily="34" charset="-122"/>
                <a:cs typeface="MiSans" pitchFamily="34" charset="-120"/>
              </a:rPr>
              <a:t>LLVM/Clang作为选配工具</a:t>
            </a:r>
            <a:endParaRPr lang="en-US" sz="1600" dirty="0"/>
          </a:p>
        </p:txBody>
      </p:sp>
      <p:pic>
        <p:nvPicPr>
          <p:cNvPr id="14" name="Image 4" descr="https://test-kimi-img.moonshot.cn/pub/slides/slides_tmpl/image/25-08-06-16:26:56-d29h3k4up1d2ae82km40.png"/>
          <p:cNvPicPr>
            <a:picLocks noChangeAspect="1"/>
          </p:cNvPicPr>
          <p:nvPr/>
        </p:nvPicPr>
        <p:blipFill>
          <a:blip r:embed="rId3"/>
          <a:stretch>
            <a:fillRect/>
          </a:stretch>
        </p:blipFill>
        <p:spPr>
          <a:xfrm>
            <a:off x="5768340" y="1578610"/>
            <a:ext cx="3493135" cy="5279390"/>
          </a:xfrm>
          <a:prstGeom prst="rect">
            <a:avLst/>
          </a:prstGeom>
        </p:spPr>
      </p:pic>
      <p:sp>
        <p:nvSpPr>
          <p:cNvPr id="15" name="Text 8"/>
          <p:cNvSpPr/>
          <p:nvPr/>
        </p:nvSpPr>
        <p:spPr>
          <a:xfrm>
            <a:off x="6515100" y="3050555"/>
            <a:ext cx="2051179" cy="2025635"/>
          </a:xfrm>
          <a:prstGeom prst="rect">
            <a:avLst/>
          </a:prstGeom>
          <a:noFill/>
        </p:spPr>
        <p:txBody>
          <a:bodyPr wrap="square" lIns="0" tIns="0" rIns="0" bIns="0" rtlCol="0" anchor="t"/>
          <a:lstStyle/>
          <a:p>
            <a:pPr marL="0" indent="0" algn="just">
              <a:lnSpc>
                <a:spcPct val="150000"/>
              </a:lnSpc>
              <a:buNone/>
            </a:pPr>
            <a:r>
              <a:rPr lang="en-US" sz="1300" dirty="0">
                <a:solidFill>
                  <a:srgbClr val="262626"/>
                </a:solidFill>
                <a:latin typeface="MiSans" pitchFamily="34" charset="-122"/>
                <a:ea typeface="MiSans" pitchFamily="34" charset="-122"/>
                <a:cs typeface="MiSans" pitchFamily="34" charset="-120"/>
              </a:rPr>
              <a:t>CMake搭配Ninja（或Make）是理想的构建系统选择。CMake自带交叉编译工具链文件，能够简化配置流程，提高构建速度，确保开发过程的高效与便捷。</a:t>
            </a:r>
            <a:endParaRPr lang="en-US" sz="1600" dirty="0"/>
          </a:p>
        </p:txBody>
      </p:sp>
      <p:sp>
        <p:nvSpPr>
          <p:cNvPr id="16" name="Text 9"/>
          <p:cNvSpPr/>
          <p:nvPr/>
        </p:nvSpPr>
        <p:spPr>
          <a:xfrm>
            <a:off x="6529535" y="1998345"/>
            <a:ext cx="2091225" cy="1265803"/>
          </a:xfrm>
          <a:prstGeom prst="rect">
            <a:avLst/>
          </a:prstGeom>
          <a:noFill/>
        </p:spPr>
        <p:txBody>
          <a:bodyPr wrap="square" lIns="0" tIns="0" rIns="0" bIns="0" rtlCol="0" anchor="ctr"/>
          <a:lstStyle/>
          <a:p>
            <a:pPr marL="0" indent="0" algn="ctr">
              <a:lnSpc>
                <a:spcPct val="100000"/>
              </a:lnSpc>
              <a:buNone/>
            </a:pPr>
            <a:r>
              <a:rPr lang="en-US" sz="1800" b="1" dirty="0">
                <a:solidFill>
                  <a:srgbClr val="4874CB"/>
                </a:solidFill>
                <a:latin typeface="MiSans" pitchFamily="34" charset="-122"/>
                <a:ea typeface="MiSans" pitchFamily="34" charset="-122"/>
                <a:cs typeface="MiSans" pitchFamily="34" charset="-120"/>
              </a:rPr>
              <a:t>构建系统：CMake + Ninja</a:t>
            </a:r>
            <a:endParaRPr lang="en-US" sz="1600" dirty="0"/>
          </a:p>
        </p:txBody>
      </p:sp>
      <p:pic>
        <p:nvPicPr>
          <p:cNvPr id="17" name="Image 5" descr="https://test-kimi-img.moonshot.cn/pub/slides/slides_tmpl/image/25-08-06-16:26:56-d29h3k4up1d2ae82km40.png"/>
          <p:cNvPicPr>
            <a:picLocks noChangeAspect="1"/>
          </p:cNvPicPr>
          <p:nvPr/>
        </p:nvPicPr>
        <p:blipFill>
          <a:blip r:embed="rId3"/>
          <a:stretch>
            <a:fillRect/>
          </a:stretch>
        </p:blipFill>
        <p:spPr>
          <a:xfrm>
            <a:off x="8698865" y="1578610"/>
            <a:ext cx="3493135" cy="5279390"/>
          </a:xfrm>
          <a:prstGeom prst="rect">
            <a:avLst/>
          </a:prstGeom>
        </p:spPr>
      </p:pic>
      <p:sp>
        <p:nvSpPr>
          <p:cNvPr id="18" name="Text 10"/>
          <p:cNvSpPr/>
          <p:nvPr/>
        </p:nvSpPr>
        <p:spPr>
          <a:xfrm>
            <a:off x="9445625" y="3050555"/>
            <a:ext cx="2051179" cy="2025635"/>
          </a:xfrm>
          <a:prstGeom prst="rect">
            <a:avLst/>
          </a:prstGeom>
          <a:noFill/>
        </p:spPr>
        <p:txBody>
          <a:bodyPr wrap="square" lIns="0" tIns="0" rIns="0" bIns="0" rtlCol="0" anchor="t"/>
          <a:lstStyle/>
          <a:p>
            <a:pPr marL="0" indent="0" algn="just">
              <a:lnSpc>
                <a:spcPct val="150000"/>
              </a:lnSpc>
              <a:buNone/>
            </a:pPr>
            <a:r>
              <a:rPr lang="en-US" sz="1300" dirty="0">
                <a:solidFill>
                  <a:srgbClr val="262626"/>
                </a:solidFill>
                <a:latin typeface="MiSans" pitchFamily="34" charset="-122"/>
                <a:ea typeface="MiSans" pitchFamily="34" charset="-122"/>
                <a:cs typeface="MiSans" pitchFamily="34" charset="-120"/>
              </a:rPr>
              <a:t>VS Code凭借其强大的C/C++扩展、CMake Tools以及测试、格式化和静态检查功能，成为RISC-V开发的首选IDE。这些功能显著提升了开发效率，帮助开发者快速定位和解决问题。</a:t>
            </a:r>
            <a:endParaRPr lang="en-US" sz="1600" dirty="0"/>
          </a:p>
        </p:txBody>
      </p:sp>
      <p:sp>
        <p:nvSpPr>
          <p:cNvPr id="19" name="Text 11"/>
          <p:cNvSpPr/>
          <p:nvPr/>
        </p:nvSpPr>
        <p:spPr>
          <a:xfrm>
            <a:off x="9460060" y="1998345"/>
            <a:ext cx="2091225" cy="1265803"/>
          </a:xfrm>
          <a:prstGeom prst="rect">
            <a:avLst/>
          </a:prstGeom>
          <a:noFill/>
        </p:spPr>
        <p:txBody>
          <a:bodyPr wrap="square" lIns="0" tIns="0" rIns="0" bIns="0" rtlCol="0" anchor="ctr"/>
          <a:lstStyle/>
          <a:p>
            <a:pPr marL="0" indent="0" algn="ctr">
              <a:lnSpc>
                <a:spcPct val="100000"/>
              </a:lnSpc>
              <a:buNone/>
            </a:pPr>
            <a:r>
              <a:rPr lang="en-US" sz="1800" b="1" dirty="0">
                <a:solidFill>
                  <a:srgbClr val="4874CB"/>
                </a:solidFill>
                <a:latin typeface="MiSans" pitchFamily="34" charset="-122"/>
                <a:ea typeface="MiSans" pitchFamily="34" charset="-122"/>
                <a:cs typeface="MiSans" pitchFamily="34" charset="-120"/>
              </a:rPr>
              <a:t>IDE首选：VS Code</a:t>
            </a:r>
            <a:endParaRPr lang="en-US" sz="1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 0" descr="https://test-kimi-img.moonshot.cn/pub/slides/slides_tmpl/image/25-08-06-16:26:55-d29h3jsup1d2ae82klng.png"/>
          <p:cNvPicPr>
            <a:picLocks noChangeAspect="1"/>
          </p:cNvPicPr>
          <p:nvPr/>
        </p:nvPicPr>
        <p:blipFill>
          <a:blip r:embed="rId1"/>
          <a:stretch>
            <a:fillRect/>
          </a:stretch>
        </p:blipFill>
        <p:spPr>
          <a:xfrm>
            <a:off x="6760845" y="1508125"/>
            <a:ext cx="5020310" cy="2226945"/>
          </a:xfrm>
          <a:prstGeom prst="rect">
            <a:avLst/>
          </a:prstGeom>
        </p:spPr>
      </p:pic>
      <p:pic>
        <p:nvPicPr>
          <p:cNvPr id="3" name="Image 1" descr="https://test-kimi-img.moonshot.cn/pub/slides/slides_tmpl/image/25-08-06-16:26:55-d29h3jsup1d2ae82klng.png"/>
          <p:cNvPicPr>
            <a:picLocks noChangeAspect="1"/>
          </p:cNvPicPr>
          <p:nvPr/>
        </p:nvPicPr>
        <p:blipFill>
          <a:blip r:embed="rId1"/>
          <a:stretch>
            <a:fillRect/>
          </a:stretch>
        </p:blipFill>
        <p:spPr>
          <a:xfrm>
            <a:off x="6760845" y="3848735"/>
            <a:ext cx="5020310" cy="2226945"/>
          </a:xfrm>
          <a:prstGeom prst="rect">
            <a:avLst/>
          </a:prstGeom>
        </p:spPr>
      </p:pic>
      <p:pic>
        <p:nvPicPr>
          <p:cNvPr id="4" name="Image 2" descr="https://test-kimi-img.moonshot.cn/pub/slides/slides_tmpl/image/25-08-06-16:26:54-d29h3jkup1d2ae82kl2g.png"/>
          <p:cNvPicPr>
            <a:picLocks noChangeAspect="1"/>
          </p:cNvPicPr>
          <p:nvPr/>
        </p:nvPicPr>
        <p:blipFill>
          <a:blip r:embed="rId2">
            <a:alphaModFix amt="15000"/>
          </a:blip>
          <a:stretch>
            <a:fillRect/>
          </a:stretch>
        </p:blipFill>
        <p:spPr>
          <a:xfrm rot="2160000">
            <a:off x="8352155" y="2354580"/>
            <a:ext cx="3221355" cy="6858000"/>
          </a:xfrm>
          <a:prstGeom prst="rect">
            <a:avLst/>
          </a:prstGeom>
        </p:spPr>
      </p:pic>
      <p:pic>
        <p:nvPicPr>
          <p:cNvPr id="5" name="Image 3" descr="https://test-kimi-img.moonshot.cn/pub/slides/slides_tmpl/image/25-08-06-16:26:54-d29h3jkup1d2ae82kl2g.png"/>
          <p:cNvPicPr>
            <a:picLocks noChangeAspect="1"/>
          </p:cNvPicPr>
          <p:nvPr/>
        </p:nvPicPr>
        <p:blipFill>
          <a:blip r:embed="rId2">
            <a:alphaModFix amt="36000"/>
          </a:blip>
          <a:stretch>
            <a:fillRect/>
          </a:stretch>
        </p:blipFill>
        <p:spPr>
          <a:xfrm rot="2160000">
            <a:off x="-481965" y="-291465"/>
            <a:ext cx="3221355" cy="6858000"/>
          </a:xfrm>
          <a:prstGeom prst="rect">
            <a:avLst/>
          </a:prstGeom>
        </p:spPr>
      </p:pic>
      <p:pic>
        <p:nvPicPr>
          <p:cNvPr id="6" name="Image 4" descr="https://test-kimi-img.moonshot.cn/pub/slides/slides_tmpl/image/25-08-06-16:26:55-d29h3jsup1d2ae82klo0.png"/>
          <p:cNvPicPr>
            <a:picLocks noChangeAspect="1"/>
          </p:cNvPicPr>
          <p:nvPr/>
        </p:nvPicPr>
        <p:blipFill>
          <a:blip r:embed="rId3"/>
          <a:stretch>
            <a:fillRect/>
          </a:stretch>
        </p:blipFill>
        <p:spPr>
          <a:xfrm>
            <a:off x="535940" y="1508125"/>
            <a:ext cx="5864860" cy="4841240"/>
          </a:xfrm>
          <a:prstGeom prst="rect">
            <a:avLst/>
          </a:prstGeom>
        </p:spPr>
      </p:pic>
      <p:pic>
        <p:nvPicPr>
          <p:cNvPr id="7" name="Image 5" descr="https://test-kimi-img.moonshot.cn/pub/slides/slides_tmpl/image/25-08-06-16:26:53-d29h3jcup1d2ae82kkt0.png"/>
          <p:cNvPicPr>
            <a:picLocks noChangeAspect="1"/>
          </p:cNvPicPr>
          <p:nvPr/>
        </p:nvPicPr>
        <p:blipFill>
          <a:blip r:embed="rId4"/>
          <a:stretch>
            <a:fillRect/>
          </a:stretch>
        </p:blipFill>
        <p:spPr>
          <a:xfrm>
            <a:off x="11022965" y="394335"/>
            <a:ext cx="628015" cy="182880"/>
          </a:xfrm>
          <a:prstGeom prst="rect">
            <a:avLst/>
          </a:prstGeom>
        </p:spPr>
      </p:pic>
      <p:sp>
        <p:nvSpPr>
          <p:cNvPr id="8" name="Text 0"/>
          <p:cNvSpPr/>
          <p:nvPr/>
        </p:nvSpPr>
        <p:spPr>
          <a:xfrm>
            <a:off x="789940" y="394335"/>
            <a:ext cx="6780530" cy="622935"/>
          </a:xfrm>
          <a:prstGeom prst="rect">
            <a:avLst/>
          </a:prstGeom>
          <a:noFill/>
        </p:spPr>
        <p:txBody>
          <a:bodyPr wrap="square" lIns="91440" tIns="45720" rIns="91440" bIns="45720" rtlCol="0" anchor="ctr"/>
          <a:lstStyle/>
          <a:p>
            <a:pPr marL="0" indent="0" algn="l">
              <a:lnSpc>
                <a:spcPct val="100000"/>
              </a:lnSpc>
              <a:buNone/>
            </a:pPr>
            <a:r>
              <a:rPr lang="en-US" sz="2800" b="1" dirty="0">
                <a:solidFill>
                  <a:srgbClr val="000000"/>
                </a:solidFill>
                <a:latin typeface="MiSans" pitchFamily="34" charset="-122"/>
                <a:ea typeface="MiSans" pitchFamily="34" charset="-122"/>
                <a:cs typeface="MiSans" pitchFamily="34" charset="-120"/>
              </a:rPr>
              <a:t>调试与仿真工具</a:t>
            </a:r>
            <a:endParaRPr lang="en-US" sz="1600" dirty="0"/>
          </a:p>
        </p:txBody>
      </p:sp>
      <p:sp>
        <p:nvSpPr>
          <p:cNvPr id="9" name="Text 1"/>
          <p:cNvSpPr/>
          <p:nvPr/>
        </p:nvSpPr>
        <p:spPr>
          <a:xfrm>
            <a:off x="626110" y="3735070"/>
            <a:ext cx="4690110" cy="306784"/>
          </a:xfrm>
          <a:prstGeom prst="rect">
            <a:avLst/>
          </a:prstGeom>
          <a:noFill/>
        </p:spPr>
        <p:txBody>
          <a:bodyPr wrap="square" lIns="91440" tIns="45720" rIns="91440" bIns="45720" rtlCol="0" anchor="ctr">
            <a:spAutoFit/>
          </a:bodyPr>
          <a:lstStyle/>
          <a:p>
            <a:pPr marL="0" indent="0" algn="ctr">
              <a:lnSpc>
                <a:spcPct val="100000"/>
              </a:lnSpc>
              <a:buNone/>
            </a:pPr>
            <a:r>
              <a:rPr lang="en-US" sz="2000" b="1" dirty="0">
                <a:solidFill>
                  <a:srgbClr val="4874CB"/>
                </a:solidFill>
                <a:latin typeface="MiSans" pitchFamily="34" charset="-122"/>
                <a:ea typeface="MiSans" pitchFamily="34" charset="-122"/>
                <a:cs typeface="MiSans" pitchFamily="34" charset="-120"/>
              </a:rPr>
              <a:t>GDB调试工具</a:t>
            </a:r>
            <a:endParaRPr lang="en-US" sz="1600" dirty="0"/>
          </a:p>
        </p:txBody>
      </p:sp>
      <p:sp>
        <p:nvSpPr>
          <p:cNvPr id="10" name="Text 2"/>
          <p:cNvSpPr/>
          <p:nvPr/>
        </p:nvSpPr>
        <p:spPr>
          <a:xfrm>
            <a:off x="763270" y="4069715"/>
            <a:ext cx="5332095" cy="2063750"/>
          </a:xfrm>
          <a:prstGeom prst="rect">
            <a:avLst/>
          </a:prstGeom>
          <a:noFill/>
        </p:spPr>
        <p:txBody>
          <a:bodyPr wrap="square" lIns="91440" tIns="45720" rIns="91440" bIns="4572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GDB是RISC-V开发中不可或缺的调试工具，riscv64-unknown-elf-gdb适用于裸机和RTOS调试，而gdb-multiarch则支持多架构调试，满足不同开发需求。</a:t>
            </a:r>
            <a:endParaRPr lang="en-US" sz="1600" dirty="0"/>
          </a:p>
        </p:txBody>
      </p:sp>
      <p:sp>
        <p:nvSpPr>
          <p:cNvPr id="11" name="Text 3"/>
          <p:cNvSpPr/>
          <p:nvPr/>
        </p:nvSpPr>
        <p:spPr>
          <a:xfrm>
            <a:off x="6957060" y="1725295"/>
            <a:ext cx="3732530" cy="245467"/>
          </a:xfrm>
          <a:prstGeom prst="rect">
            <a:avLst/>
          </a:prstGeom>
          <a:noFill/>
        </p:spPr>
        <p:txBody>
          <a:bodyPr wrap="square" lIns="91440" tIns="45720" rIns="91440" bIns="45720" rtlCol="0" anchor="ctr">
            <a:spAutoFit/>
          </a:bodyPr>
          <a:lstStyle/>
          <a:p>
            <a:pPr marL="0" indent="0" algn="l">
              <a:lnSpc>
                <a:spcPct val="100000"/>
              </a:lnSpc>
              <a:buNone/>
            </a:pPr>
            <a:r>
              <a:rPr lang="en-US" sz="1600" b="1" dirty="0">
                <a:solidFill>
                  <a:srgbClr val="4874CB"/>
                </a:solidFill>
                <a:latin typeface="MiSans" pitchFamily="34" charset="-122"/>
                <a:ea typeface="MiSans" pitchFamily="34" charset="-122"/>
                <a:cs typeface="MiSans" pitchFamily="34" charset="-120"/>
              </a:rPr>
              <a:t>仿真器选择</a:t>
            </a:r>
            <a:endParaRPr lang="en-US" sz="1600" dirty="0"/>
          </a:p>
        </p:txBody>
      </p:sp>
      <p:sp>
        <p:nvSpPr>
          <p:cNvPr id="12" name="Text 4"/>
          <p:cNvSpPr/>
          <p:nvPr/>
        </p:nvSpPr>
        <p:spPr>
          <a:xfrm>
            <a:off x="6957060" y="2170748"/>
            <a:ext cx="4660900" cy="1194792"/>
          </a:xfrm>
          <a:prstGeom prst="rect">
            <a:avLst/>
          </a:prstGeom>
          <a:noFill/>
        </p:spPr>
        <p:txBody>
          <a:bodyPr wrap="square" lIns="91440" tIns="45720" rIns="91440" bIns="45720" rtlCol="0" anchor="ctr">
            <a:spAutoFit/>
          </a:bodyPr>
          <a:lstStyle/>
          <a:p>
            <a:pPr marL="0" indent="0" algn="just">
              <a:lnSpc>
                <a:spcPct val="140000"/>
              </a:lnSpc>
              <a:buNone/>
            </a:pPr>
            <a:r>
              <a:rPr lang="en-US" sz="1400" dirty="0">
                <a:solidFill>
                  <a:srgbClr val="262626"/>
                </a:solidFill>
                <a:latin typeface="MiSans" pitchFamily="34" charset="-122"/>
                <a:ea typeface="MiSans" pitchFamily="34" charset="-122"/>
                <a:cs typeface="MiSans" pitchFamily="34" charset="-120"/>
              </a:rPr>
              <a:t>QEMU-RISC-V用于通用仿真，Spike作为ISA参考仿真器，Renode则专注于外设级系统仿真和硬件协同调试。这些仿真器各有优势，能够满足不同开发场景下的仿真需求。</a:t>
            </a:r>
            <a:endParaRPr lang="en-US" sz="1600" dirty="0"/>
          </a:p>
        </p:txBody>
      </p:sp>
      <p:sp>
        <p:nvSpPr>
          <p:cNvPr id="13" name="Text 5"/>
          <p:cNvSpPr/>
          <p:nvPr/>
        </p:nvSpPr>
        <p:spPr>
          <a:xfrm>
            <a:off x="6957060" y="4060825"/>
            <a:ext cx="3732530" cy="245467"/>
          </a:xfrm>
          <a:prstGeom prst="rect">
            <a:avLst/>
          </a:prstGeom>
          <a:noFill/>
        </p:spPr>
        <p:txBody>
          <a:bodyPr wrap="square" lIns="91440" tIns="45720" rIns="91440" bIns="45720" rtlCol="0" anchor="ctr">
            <a:spAutoFit/>
          </a:bodyPr>
          <a:lstStyle/>
          <a:p>
            <a:pPr marL="0" indent="0" algn="l">
              <a:lnSpc>
                <a:spcPct val="100000"/>
              </a:lnSpc>
              <a:buNone/>
            </a:pPr>
            <a:r>
              <a:rPr lang="en-US" sz="1600" b="1" dirty="0">
                <a:solidFill>
                  <a:srgbClr val="4874CB"/>
                </a:solidFill>
                <a:latin typeface="MiSans" pitchFamily="34" charset="-122"/>
                <a:ea typeface="MiSans" pitchFamily="34" charset="-122"/>
                <a:cs typeface="MiSans" pitchFamily="34" charset="-120"/>
              </a:rPr>
              <a:t>下载/调试服务器</a:t>
            </a:r>
            <a:endParaRPr lang="en-US" sz="1600" dirty="0"/>
          </a:p>
        </p:txBody>
      </p:sp>
      <p:sp>
        <p:nvSpPr>
          <p:cNvPr id="14" name="Text 6"/>
          <p:cNvSpPr/>
          <p:nvPr/>
        </p:nvSpPr>
        <p:spPr>
          <a:xfrm>
            <a:off x="6957060" y="4462780"/>
            <a:ext cx="4603750" cy="1279922"/>
          </a:xfrm>
          <a:prstGeom prst="rect">
            <a:avLst/>
          </a:prstGeom>
          <a:noFill/>
        </p:spPr>
        <p:txBody>
          <a:bodyPr wrap="square" lIns="91440" tIns="45720" rIns="91440" bIns="45720" rtlCol="0" anchor="ctr">
            <a:spAutoFit/>
          </a:bodyPr>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OpenOCD是常用的板卡和JTAG调试工具，而Segger J-Link则在需要时提供更高级的调试功能。这些工具为硬件调试提供了可靠的解决方案，确保开发过程的顺利进行。</a:t>
            </a:r>
            <a:endParaRPr lang="en-US" sz="1600" dirty="0"/>
          </a:p>
        </p:txBody>
      </p:sp>
      <p:pic>
        <p:nvPicPr>
          <p:cNvPr id="15" name="Image 6" descr="https://test-kimi-img.moonshot.cn/pub/slides/slides_tmpl/image/25-08-06-16:26:54-d29h3jkup1d2ae82kl2g.png"/>
          <p:cNvPicPr>
            <a:picLocks noChangeAspect="1"/>
          </p:cNvPicPr>
          <p:nvPr/>
        </p:nvPicPr>
        <p:blipFill>
          <a:blip r:embed="rId2">
            <a:alphaModFix amt="11000"/>
          </a:blip>
          <a:stretch>
            <a:fillRect/>
          </a:stretch>
        </p:blipFill>
        <p:spPr>
          <a:xfrm rot="2160000">
            <a:off x="3802380" y="1309370"/>
            <a:ext cx="3221355" cy="6858000"/>
          </a:xfrm>
          <a:prstGeom prst="rect">
            <a:avLst/>
          </a:prstGeom>
        </p:spPr>
      </p:pic>
      <p:pic>
        <p:nvPicPr>
          <p:cNvPr id="16" name="Image 7" descr="https://test-kimi-img.moonshot.cn/pub/slides/slides_tmpl/image/25-08-06-16:26:55-d29h3jsup1d2ae82klt0.png"/>
          <p:cNvPicPr>
            <a:picLocks noChangeAspect="1"/>
          </p:cNvPicPr>
          <p:nvPr/>
        </p:nvPicPr>
        <p:blipFill>
          <a:blip r:embed="rId5"/>
          <a:stretch>
            <a:fillRect/>
          </a:stretch>
        </p:blipFill>
        <p:spPr>
          <a:xfrm>
            <a:off x="737235" y="1715770"/>
            <a:ext cx="5480050" cy="1981200"/>
          </a:xfrm>
          <a:prstGeom prst="rect">
            <a:avLst/>
          </a:prstGeom>
        </p:spPr>
      </p:pic>
      <p:sp>
        <p:nvSpPr>
          <p:cNvPr id="17" name="Shape 7"/>
          <p:cNvSpPr/>
          <p:nvPr/>
        </p:nvSpPr>
        <p:spPr>
          <a:xfrm>
            <a:off x="596265" y="1146175"/>
            <a:ext cx="11012170" cy="0"/>
          </a:xfrm>
          <a:prstGeom prst="line">
            <a:avLst/>
          </a:prstGeom>
          <a:noFill/>
          <a:ln w="19050">
            <a:solidFill>
              <a:srgbClr val="1D50C4"/>
            </a:solidFill>
            <a:prstDash val="solid"/>
            <a:headEnd type="none"/>
            <a:tailEnd type="none"/>
          </a:ln>
        </p:spPr>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0">
          <a:gsLst>
            <a:gs pos="0">
              <a:srgbClr val="FFFFFF"/>
            </a:gs>
            <a:gs pos="98000">
              <a:srgbClr val="D7DDE4">
                <a:alpha val="9000"/>
              </a:srgbClr>
            </a:gs>
            <a:gs pos="100000">
              <a:srgbClr val="D7DDE4">
                <a:alpha val="9000"/>
              </a:srgbClr>
            </a:gs>
          </a:gsLst>
          <a:lin ang="2700000" scaled="1"/>
        </a:gradFill>
        <a:effectLst/>
      </p:bgPr>
    </p:bg>
    <p:spTree>
      <p:nvGrpSpPr>
        <p:cNvPr id="1" name=""/>
        <p:cNvGrpSpPr/>
        <p:nvPr/>
      </p:nvGrpSpPr>
      <p:grpSpPr>
        <a:xfrm>
          <a:off x="0" y="0"/>
          <a:ext cx="0" cy="0"/>
          <a:chOff x="0" y="0"/>
          <a:chExt cx="0" cy="0"/>
        </a:xfrm>
      </p:grpSpPr>
      <p:sp>
        <p:nvSpPr>
          <p:cNvPr id="2" name="Shape 0"/>
          <p:cNvSpPr/>
          <p:nvPr/>
        </p:nvSpPr>
        <p:spPr>
          <a:xfrm>
            <a:off x="857885" y="1619250"/>
            <a:ext cx="5088890" cy="4498340"/>
          </a:xfrm>
          <a:prstGeom prst="rect">
            <a:avLst/>
          </a:prstGeom>
          <a:gradFill flip="none" rotWithShape="1">
            <a:gsLst>
              <a:gs pos="0">
                <a:srgbClr val="2A59B8"/>
              </a:gs>
              <a:gs pos="2000">
                <a:srgbClr val="2A59B8"/>
              </a:gs>
              <a:gs pos="100000">
                <a:srgbClr val="648DE0"/>
              </a:gs>
            </a:gsLst>
            <a:path path="circle">
              <a:fillToRect r="100000" b="100000"/>
            </a:path>
            <a:tileRect l="-100000" t="-100000"/>
          </a:gradFill>
        </p:spPr>
      </p:sp>
      <p:sp>
        <p:nvSpPr>
          <p:cNvPr id="3" name="Text 1"/>
          <p:cNvSpPr/>
          <p:nvPr/>
        </p:nvSpPr>
        <p:spPr>
          <a:xfrm>
            <a:off x="857885" y="1619250"/>
            <a:ext cx="5088890" cy="449834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4" name="Shape 2"/>
          <p:cNvSpPr/>
          <p:nvPr/>
        </p:nvSpPr>
        <p:spPr>
          <a:xfrm>
            <a:off x="857885" y="5929630"/>
            <a:ext cx="5088890" cy="187960"/>
          </a:xfrm>
          <a:prstGeom prst="rect">
            <a:avLst/>
          </a:prstGeom>
          <a:solidFill>
            <a:srgbClr val="DAE3F5"/>
          </a:solidFill>
        </p:spPr>
      </p:sp>
      <p:sp>
        <p:nvSpPr>
          <p:cNvPr id="5" name="Text 3"/>
          <p:cNvSpPr/>
          <p:nvPr/>
        </p:nvSpPr>
        <p:spPr>
          <a:xfrm>
            <a:off x="857885" y="5929630"/>
            <a:ext cx="5088890" cy="18796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6" name="Shape 4"/>
          <p:cNvSpPr/>
          <p:nvPr/>
        </p:nvSpPr>
        <p:spPr>
          <a:xfrm>
            <a:off x="6341110" y="1618615"/>
            <a:ext cx="5088890" cy="4498340"/>
          </a:xfrm>
          <a:prstGeom prst="rect">
            <a:avLst/>
          </a:prstGeom>
          <a:gradFill flip="none" rotWithShape="1">
            <a:gsLst>
              <a:gs pos="0">
                <a:srgbClr val="2A59B8"/>
              </a:gs>
              <a:gs pos="2000">
                <a:srgbClr val="2A59B8"/>
              </a:gs>
              <a:gs pos="100000">
                <a:srgbClr val="648DE0"/>
              </a:gs>
            </a:gsLst>
            <a:path path="circle">
              <a:fillToRect r="100000" b="100000"/>
            </a:path>
            <a:tileRect l="-100000" t="-100000"/>
          </a:gradFill>
        </p:spPr>
      </p:sp>
      <p:sp>
        <p:nvSpPr>
          <p:cNvPr id="7" name="Text 5"/>
          <p:cNvSpPr/>
          <p:nvPr/>
        </p:nvSpPr>
        <p:spPr>
          <a:xfrm>
            <a:off x="6341110" y="1618615"/>
            <a:ext cx="5088890" cy="449834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8" name="Text 6"/>
          <p:cNvSpPr/>
          <p:nvPr/>
        </p:nvSpPr>
        <p:spPr>
          <a:xfrm>
            <a:off x="789940" y="394335"/>
            <a:ext cx="9759315" cy="583565"/>
          </a:xfrm>
          <a:prstGeom prst="rect">
            <a:avLst/>
          </a:prstGeom>
          <a:noFill/>
        </p:spPr>
        <p:txBody>
          <a:bodyPr wrap="square" lIns="91440" tIns="45720" rIns="91440" bIns="45720" rtlCol="0" anchor="ctr"/>
          <a:lstStyle/>
          <a:p>
            <a:pPr marL="0" indent="0" algn="l">
              <a:lnSpc>
                <a:spcPct val="100000"/>
              </a:lnSpc>
              <a:buNone/>
            </a:pPr>
            <a:r>
              <a:rPr lang="en-US" sz="3000" b="1" dirty="0">
                <a:solidFill>
                  <a:srgbClr val="000000"/>
                </a:solidFill>
                <a:latin typeface="MiSans" pitchFamily="34" charset="-122"/>
                <a:ea typeface="MiSans" pitchFamily="34" charset="-122"/>
                <a:cs typeface="MiSans" pitchFamily="34" charset="-120"/>
              </a:rPr>
              <a:t>文档速查资源</a:t>
            </a:r>
            <a:endParaRPr lang="en-US" sz="1600" dirty="0"/>
          </a:p>
        </p:txBody>
      </p:sp>
      <p:sp>
        <p:nvSpPr>
          <p:cNvPr id="9" name="Text 7"/>
          <p:cNvSpPr/>
          <p:nvPr/>
        </p:nvSpPr>
        <p:spPr>
          <a:xfrm>
            <a:off x="2139316" y="2087563"/>
            <a:ext cx="3339465" cy="892810"/>
          </a:xfrm>
          <a:prstGeom prst="rect">
            <a:avLst/>
          </a:prstGeom>
          <a:noFill/>
        </p:spPr>
        <p:txBody>
          <a:bodyPr wrap="square" lIns="0" tIns="0" rIns="0" bIns="0" rtlCol="0" anchor="ctr"/>
          <a:lstStyle/>
          <a:p>
            <a:pPr marL="0" indent="0" algn="l">
              <a:lnSpc>
                <a:spcPct val="100000"/>
              </a:lnSpc>
              <a:buNone/>
            </a:pPr>
            <a:r>
              <a:rPr lang="en-US" sz="2400" b="1" dirty="0">
                <a:solidFill>
                  <a:srgbClr val="FFFFFF"/>
                </a:solidFill>
                <a:latin typeface="MiSans" pitchFamily="34" charset="-122"/>
                <a:ea typeface="MiSans" pitchFamily="34" charset="-122"/>
                <a:cs typeface="MiSans" pitchFamily="34" charset="-120"/>
              </a:rPr>
              <a:t>RISC-V ISA速查表</a:t>
            </a:r>
            <a:endParaRPr lang="en-US" sz="1600" dirty="0"/>
          </a:p>
        </p:txBody>
      </p:sp>
      <p:sp>
        <p:nvSpPr>
          <p:cNvPr id="10" name="Text 8"/>
          <p:cNvSpPr/>
          <p:nvPr/>
        </p:nvSpPr>
        <p:spPr>
          <a:xfrm>
            <a:off x="1192530" y="3080068"/>
            <a:ext cx="4284980" cy="2720340"/>
          </a:xfrm>
          <a:prstGeom prst="rect">
            <a:avLst/>
          </a:prstGeom>
          <a:noFill/>
        </p:spPr>
        <p:txBody>
          <a:bodyPr wrap="square" lIns="0" tIns="0" rIns="0" bIns="0" rtlCol="0" anchor="t"/>
          <a:lstStyle/>
          <a:p>
            <a:pPr marL="0" indent="0" algn="just">
              <a:lnSpc>
                <a:spcPct val="150000"/>
              </a:lnSpc>
              <a:buNone/>
            </a:pPr>
            <a:r>
              <a:rPr lang="en-US" sz="1600" dirty="0">
                <a:solidFill>
                  <a:srgbClr val="FFFFFF"/>
                </a:solidFill>
                <a:latin typeface="MiSans" pitchFamily="34" charset="-122"/>
                <a:ea typeface="MiSans" pitchFamily="34" charset="-122"/>
                <a:cs typeface="MiSans" pitchFamily="34" charset="-120"/>
              </a:rPr>
              <a:t>RISC-V ISA速查表是开发者快速查找指令集信息的重要工具，它能够帮助开发者在开发过程中迅速定位指令功能，提高开发效率，尤其是在硬件相关开发中不可或缺。</a:t>
            </a:r>
            <a:endParaRPr lang="en-US" sz="1600" dirty="0"/>
          </a:p>
        </p:txBody>
      </p:sp>
      <p:sp>
        <p:nvSpPr>
          <p:cNvPr id="11" name="Text 9"/>
          <p:cNvSpPr/>
          <p:nvPr/>
        </p:nvSpPr>
        <p:spPr>
          <a:xfrm>
            <a:off x="6750686" y="3080068"/>
            <a:ext cx="4284980" cy="2720340"/>
          </a:xfrm>
          <a:prstGeom prst="rect">
            <a:avLst/>
          </a:prstGeom>
          <a:noFill/>
        </p:spPr>
        <p:txBody>
          <a:bodyPr wrap="square" lIns="0" tIns="0" rIns="0" bIns="0" rtlCol="0" anchor="t"/>
          <a:lstStyle/>
          <a:p>
            <a:pPr marL="0" indent="0" algn="just">
              <a:lnSpc>
                <a:spcPct val="150000"/>
              </a:lnSpc>
              <a:buNone/>
            </a:pPr>
            <a:r>
              <a:rPr lang="en-US" sz="1600" dirty="0">
                <a:solidFill>
                  <a:srgbClr val="FFFFFF"/>
                </a:solidFill>
                <a:latin typeface="MiSans" pitchFamily="34" charset="-122"/>
                <a:ea typeface="MiSans" pitchFamily="34" charset="-122"/>
                <a:cs typeface="MiSans" pitchFamily="34" charset="-120"/>
              </a:rPr>
              <a:t>CSR表详细记录了控制状态寄存器的信息，对硬件开发至关重要。同时，ABI/调用约定与寄存器保存规则的文档，尤其是内联汇编部分，能够帮助开发者遵循正确的编程规范，避免常见错误。</a:t>
            </a:r>
            <a:endParaRPr lang="en-US" sz="1600" dirty="0"/>
          </a:p>
        </p:txBody>
      </p:sp>
      <p:pic>
        <p:nvPicPr>
          <p:cNvPr id="12" name="Image 0" descr="https://test-kimi-img.moonshot.cn/pub/slides/slides_tmpl/image/25-08-06-16:26:53-d29h3jcup1d2ae82kkt0.png"/>
          <p:cNvPicPr>
            <a:picLocks noChangeAspect="1"/>
          </p:cNvPicPr>
          <p:nvPr/>
        </p:nvPicPr>
        <p:blipFill>
          <a:blip r:embed="rId1"/>
          <a:stretch>
            <a:fillRect/>
          </a:stretch>
        </p:blipFill>
        <p:spPr>
          <a:xfrm>
            <a:off x="11022965" y="394335"/>
            <a:ext cx="628015" cy="182880"/>
          </a:xfrm>
          <a:prstGeom prst="rect">
            <a:avLst/>
          </a:prstGeom>
        </p:spPr>
      </p:pic>
      <p:sp>
        <p:nvSpPr>
          <p:cNvPr id="13" name="Text 10"/>
          <p:cNvSpPr/>
          <p:nvPr/>
        </p:nvSpPr>
        <p:spPr>
          <a:xfrm>
            <a:off x="7570471" y="2087563"/>
            <a:ext cx="3339465" cy="892810"/>
          </a:xfrm>
          <a:prstGeom prst="rect">
            <a:avLst/>
          </a:prstGeom>
          <a:noFill/>
        </p:spPr>
        <p:txBody>
          <a:bodyPr wrap="square" lIns="0" tIns="0" rIns="0" bIns="0" rtlCol="0" anchor="ctr"/>
          <a:lstStyle/>
          <a:p>
            <a:pPr marL="0" indent="0" algn="l">
              <a:lnSpc>
                <a:spcPct val="100000"/>
              </a:lnSpc>
              <a:buNone/>
            </a:pPr>
            <a:r>
              <a:rPr lang="en-US" sz="2400" b="1" dirty="0">
                <a:solidFill>
                  <a:srgbClr val="FFFFFF"/>
                </a:solidFill>
                <a:latin typeface="MiSans" pitchFamily="34" charset="-122"/>
                <a:ea typeface="MiSans" pitchFamily="34" charset="-122"/>
                <a:cs typeface="MiSans" pitchFamily="34" charset="-120"/>
              </a:rPr>
              <a:t>CSR表与ABI文档</a:t>
            </a:r>
            <a:endParaRPr lang="en-US" sz="1600" dirty="0"/>
          </a:p>
        </p:txBody>
      </p:sp>
      <p:sp>
        <p:nvSpPr>
          <p:cNvPr id="14" name="Text 11"/>
          <p:cNvSpPr/>
          <p:nvPr/>
        </p:nvSpPr>
        <p:spPr>
          <a:xfrm>
            <a:off x="6341110" y="1618615"/>
            <a:ext cx="1444625" cy="1332865"/>
          </a:xfrm>
          <a:prstGeom prst="rect">
            <a:avLst/>
          </a:prstGeom>
          <a:noFill/>
        </p:spPr>
        <p:txBody>
          <a:bodyPr wrap="square" lIns="91440" tIns="45720" rIns="91440" bIns="45720" rtlCol="0" anchor="t"/>
          <a:lstStyle/>
          <a:p>
            <a:pPr marL="0" indent="0" algn="l">
              <a:lnSpc>
                <a:spcPct val="100000"/>
              </a:lnSpc>
              <a:buNone/>
            </a:pPr>
            <a:r>
              <a:rPr lang="en-US" sz="6600" dirty="0">
                <a:solidFill>
                  <a:srgbClr val="FEE596"/>
                </a:solidFill>
                <a:latin typeface="MiSans" pitchFamily="34" charset="-122"/>
                <a:ea typeface="MiSans" pitchFamily="34" charset="-122"/>
                <a:cs typeface="MiSans" pitchFamily="34" charset="-120"/>
              </a:rPr>
              <a:t>02</a:t>
            </a:r>
            <a:endParaRPr lang="en-US" sz="1600" dirty="0"/>
          </a:p>
        </p:txBody>
      </p:sp>
      <p:sp>
        <p:nvSpPr>
          <p:cNvPr id="15" name="Shape 12"/>
          <p:cNvSpPr/>
          <p:nvPr/>
        </p:nvSpPr>
        <p:spPr>
          <a:xfrm>
            <a:off x="6341110" y="5928995"/>
            <a:ext cx="5088890" cy="187960"/>
          </a:xfrm>
          <a:prstGeom prst="rect">
            <a:avLst/>
          </a:prstGeom>
          <a:solidFill>
            <a:srgbClr val="DAE3F5"/>
          </a:solidFill>
        </p:spPr>
      </p:sp>
      <p:sp>
        <p:nvSpPr>
          <p:cNvPr id="16" name="Text 13"/>
          <p:cNvSpPr/>
          <p:nvPr/>
        </p:nvSpPr>
        <p:spPr>
          <a:xfrm>
            <a:off x="6341110" y="5928995"/>
            <a:ext cx="5088890" cy="18796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17" name="Text 14"/>
          <p:cNvSpPr/>
          <p:nvPr/>
        </p:nvSpPr>
        <p:spPr>
          <a:xfrm>
            <a:off x="916940" y="1619250"/>
            <a:ext cx="1444625" cy="1332865"/>
          </a:xfrm>
          <a:prstGeom prst="rect">
            <a:avLst/>
          </a:prstGeom>
          <a:noFill/>
        </p:spPr>
        <p:txBody>
          <a:bodyPr wrap="square" lIns="91440" tIns="45720" rIns="91440" bIns="45720" rtlCol="0" anchor="t"/>
          <a:lstStyle/>
          <a:p>
            <a:pPr marL="0" indent="0" algn="l">
              <a:lnSpc>
                <a:spcPct val="100000"/>
              </a:lnSpc>
              <a:buNone/>
            </a:pPr>
            <a:r>
              <a:rPr lang="en-US" sz="6600" dirty="0">
                <a:solidFill>
                  <a:srgbClr val="FEE596"/>
                </a:solidFill>
                <a:latin typeface="MiSans" pitchFamily="34" charset="-122"/>
                <a:ea typeface="MiSans" pitchFamily="34" charset="-122"/>
                <a:cs typeface="MiSans" pitchFamily="34" charset="-120"/>
              </a:rPr>
              <a:t>01</a:t>
            </a:r>
            <a:endParaRPr lang="en-US" sz="1600" dirty="0"/>
          </a:p>
        </p:txBody>
      </p:sp>
      <p:sp>
        <p:nvSpPr>
          <p:cNvPr id="18" name="Shape 15"/>
          <p:cNvSpPr/>
          <p:nvPr/>
        </p:nvSpPr>
        <p:spPr>
          <a:xfrm>
            <a:off x="305435" y="1243965"/>
            <a:ext cx="11412855" cy="0"/>
          </a:xfrm>
          <a:prstGeom prst="line">
            <a:avLst/>
          </a:prstGeom>
          <a:noFill/>
          <a:ln w="28575">
            <a:solidFill>
              <a:srgbClr val="2A59B8"/>
            </a:solidFill>
            <a:prstDash val="solid"/>
            <a:headEnd type="none"/>
            <a:tailEnd type="none"/>
          </a:ln>
        </p:spPr>
      </p:sp>
      <p:pic>
        <p:nvPicPr>
          <p:cNvPr id="19" name="Image 1" descr="https://test-kimi-img.moonshot.cn/pub/slides/slides_tmpl/image/25-08-06-16:26:53-d29h3jcup1d2ae82kkug.png"/>
          <p:cNvPicPr>
            <a:picLocks noChangeAspect="1"/>
          </p:cNvPicPr>
          <p:nvPr/>
        </p:nvPicPr>
        <p:blipFill>
          <a:blip r:embed="rId2"/>
          <a:stretch>
            <a:fillRect/>
          </a:stretch>
        </p:blipFill>
        <p:spPr>
          <a:xfrm rot="16200000">
            <a:off x="11454765" y="6092190"/>
            <a:ext cx="361950" cy="411480"/>
          </a:xfrm>
          <a:prstGeom prst="rect">
            <a:avLst/>
          </a:prstGeom>
        </p:spPr>
      </p:pic>
      <p:pic>
        <p:nvPicPr>
          <p:cNvPr id="20" name="Image 2" descr="https://test-kimi-img.moonshot.cn/pub/slides/slides_tmpl/image/25-08-06-16:26:53-d29h3jcup1d2ae82kkug.png"/>
          <p:cNvPicPr>
            <a:picLocks noChangeAspect="1"/>
          </p:cNvPicPr>
          <p:nvPr/>
        </p:nvPicPr>
        <p:blipFill>
          <a:blip r:embed="rId2"/>
          <a:stretch>
            <a:fillRect/>
          </a:stretch>
        </p:blipFill>
        <p:spPr>
          <a:xfrm rot="16200000">
            <a:off x="681990" y="1395730"/>
            <a:ext cx="361950" cy="411480"/>
          </a:xfrm>
          <a:prstGeom prst="rect">
            <a:avLst/>
          </a:prstGeom>
        </p:spPr>
      </p:pic>
      <p:pic>
        <p:nvPicPr>
          <p:cNvPr id="21" name="Image 3" descr="https://test-kimi-img.moonshot.cn/pub/slides/slides_tmpl/image/25-08-06-16:26:53-d29h3jcup1d2ae82kkug.png"/>
          <p:cNvPicPr>
            <a:picLocks noChangeAspect="1"/>
          </p:cNvPicPr>
          <p:nvPr/>
        </p:nvPicPr>
        <p:blipFill>
          <a:blip r:embed="rId2"/>
          <a:stretch>
            <a:fillRect/>
          </a:stretch>
        </p:blipFill>
        <p:spPr>
          <a:xfrm rot="16200000">
            <a:off x="11578590" y="6222365"/>
            <a:ext cx="313690" cy="356870"/>
          </a:xfrm>
          <a:prstGeom prst="rect">
            <a:avLst/>
          </a:prstGeom>
        </p:spPr>
      </p:pic>
      <p:pic>
        <p:nvPicPr>
          <p:cNvPr id="22" name="Image 4" descr="https://test-kimi-img.moonshot.cn/pub/slides/slides_tmpl/image/25-08-06-16:26:54-d29h3jkup1d2ae82kl6g.png"/>
          <p:cNvPicPr>
            <a:picLocks noChangeAspect="1"/>
          </p:cNvPicPr>
          <p:nvPr/>
        </p:nvPicPr>
        <p:blipFill>
          <a:blip r:embed="rId3"/>
          <a:stretch>
            <a:fillRect/>
          </a:stretch>
        </p:blipFill>
        <p:spPr>
          <a:xfrm>
            <a:off x="789940" y="6332855"/>
            <a:ext cx="762000" cy="2984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8199755" y="1586865"/>
            <a:ext cx="3383915" cy="4285615"/>
          </a:xfrm>
          <a:prstGeom prst="rect">
            <a:avLst/>
          </a:prstGeom>
          <a:solidFill>
            <a:srgbClr val="648DE0"/>
          </a:solidFill>
        </p:spPr>
      </p:sp>
      <p:sp>
        <p:nvSpPr>
          <p:cNvPr id="3" name="Text 1"/>
          <p:cNvSpPr/>
          <p:nvPr/>
        </p:nvSpPr>
        <p:spPr>
          <a:xfrm>
            <a:off x="8199755" y="1586865"/>
            <a:ext cx="3383915" cy="428561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4" name="Shape 2"/>
          <p:cNvSpPr/>
          <p:nvPr/>
        </p:nvSpPr>
        <p:spPr>
          <a:xfrm>
            <a:off x="4429760" y="1594485"/>
            <a:ext cx="3383915" cy="4285615"/>
          </a:xfrm>
          <a:prstGeom prst="rect">
            <a:avLst/>
          </a:prstGeom>
          <a:solidFill>
            <a:srgbClr val="648DE0"/>
          </a:solidFill>
        </p:spPr>
      </p:sp>
      <p:sp>
        <p:nvSpPr>
          <p:cNvPr id="5" name="Text 3"/>
          <p:cNvSpPr/>
          <p:nvPr/>
        </p:nvSpPr>
        <p:spPr>
          <a:xfrm>
            <a:off x="4429760" y="1594485"/>
            <a:ext cx="3383915" cy="428561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6" name="Shape 4"/>
          <p:cNvSpPr/>
          <p:nvPr/>
        </p:nvSpPr>
        <p:spPr>
          <a:xfrm>
            <a:off x="716915" y="1586865"/>
            <a:ext cx="3383915" cy="4285615"/>
          </a:xfrm>
          <a:prstGeom prst="rect">
            <a:avLst/>
          </a:prstGeom>
          <a:solidFill>
            <a:srgbClr val="648DE0"/>
          </a:solidFill>
        </p:spPr>
      </p:sp>
      <p:sp>
        <p:nvSpPr>
          <p:cNvPr id="7" name="Text 5"/>
          <p:cNvSpPr/>
          <p:nvPr/>
        </p:nvSpPr>
        <p:spPr>
          <a:xfrm>
            <a:off x="716915" y="1586865"/>
            <a:ext cx="3383915" cy="4285615"/>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8" name="Text 6"/>
          <p:cNvSpPr/>
          <p:nvPr/>
        </p:nvSpPr>
        <p:spPr>
          <a:xfrm>
            <a:off x="789940" y="394335"/>
            <a:ext cx="6780530" cy="622935"/>
          </a:xfrm>
          <a:prstGeom prst="rect">
            <a:avLst/>
          </a:prstGeom>
          <a:noFill/>
        </p:spPr>
        <p:txBody>
          <a:bodyPr wrap="square" lIns="91440" tIns="45720" rIns="91440" bIns="45720" rtlCol="0" anchor="ctr"/>
          <a:lstStyle/>
          <a:p>
            <a:pPr marL="0" indent="0" algn="l">
              <a:lnSpc>
                <a:spcPct val="100000"/>
              </a:lnSpc>
              <a:buNone/>
            </a:pPr>
            <a:r>
              <a:rPr lang="en-US" sz="2800" b="1" dirty="0">
                <a:solidFill>
                  <a:srgbClr val="2A59B8"/>
                </a:solidFill>
                <a:latin typeface="MiSans" pitchFamily="34" charset="-122"/>
                <a:ea typeface="MiSans" pitchFamily="34" charset="-122"/>
                <a:cs typeface="MiSans" pitchFamily="34" charset="-120"/>
              </a:rPr>
              <a:t>AI辅助编程集成</a:t>
            </a:r>
            <a:endParaRPr lang="en-US" sz="1600" dirty="0"/>
          </a:p>
        </p:txBody>
      </p:sp>
      <p:sp>
        <p:nvSpPr>
          <p:cNvPr id="9" name="Text 7"/>
          <p:cNvSpPr/>
          <p:nvPr/>
        </p:nvSpPr>
        <p:spPr>
          <a:xfrm>
            <a:off x="888365" y="2939415"/>
            <a:ext cx="3060700" cy="2353310"/>
          </a:xfrm>
          <a:prstGeom prst="rect">
            <a:avLst/>
          </a:prstGeom>
          <a:noFill/>
        </p:spPr>
        <p:txBody>
          <a:bodyPr wrap="square" lIns="91440" tIns="45720" rIns="91440" bIns="45720" rtlCol="0" anchor="t"/>
          <a:lstStyle/>
          <a:p>
            <a:pPr marL="0" indent="0" algn="just">
              <a:lnSpc>
                <a:spcPct val="150000"/>
              </a:lnSpc>
              <a:buNone/>
            </a:pPr>
            <a:r>
              <a:rPr lang="en-US" sz="1400" dirty="0">
                <a:solidFill>
                  <a:srgbClr val="FFFFFF"/>
                </a:solidFill>
                <a:latin typeface="MiSans" pitchFamily="34" charset="-122"/>
                <a:ea typeface="MiSans" pitchFamily="34" charset="-122"/>
                <a:cs typeface="MiSans" pitchFamily="34" charset="-120"/>
              </a:rPr>
              <a:t>集成AI工具，根据上下文提供代码建议和自动完成功能。AI模型经过RISC-V开发场景训练，能够理解特定需求和约束，减少开发者编写代码的工作量，提高代码质量。</a:t>
            </a:r>
            <a:endParaRPr lang="en-US" sz="1600" dirty="0"/>
          </a:p>
        </p:txBody>
      </p:sp>
      <p:sp>
        <p:nvSpPr>
          <p:cNvPr id="10" name="Text 8"/>
          <p:cNvSpPr/>
          <p:nvPr/>
        </p:nvSpPr>
        <p:spPr>
          <a:xfrm>
            <a:off x="4604385" y="2939415"/>
            <a:ext cx="3060700" cy="2353310"/>
          </a:xfrm>
          <a:prstGeom prst="rect">
            <a:avLst/>
          </a:prstGeom>
          <a:noFill/>
        </p:spPr>
        <p:txBody>
          <a:bodyPr wrap="square" lIns="91440" tIns="45720" rIns="91440" bIns="45720" rtlCol="0" anchor="t"/>
          <a:lstStyle/>
          <a:p>
            <a:pPr marL="0" indent="0" algn="just">
              <a:lnSpc>
                <a:spcPct val="150000"/>
              </a:lnSpc>
              <a:buNone/>
            </a:pPr>
            <a:r>
              <a:rPr lang="en-US" sz="1400" dirty="0">
                <a:solidFill>
                  <a:srgbClr val="FFFFFF"/>
                </a:solidFill>
                <a:latin typeface="MiSans" pitchFamily="34" charset="-122"/>
                <a:ea typeface="MiSans" pitchFamily="34" charset="-122"/>
                <a:cs typeface="MiSans" pitchFamily="34" charset="-120"/>
              </a:rPr>
              <a:t>AI辅助错误修复功能，可自动检测代码中的潜在问题，并提供修复建议。同时，AI还能分析代码性能，提出优化方案，帮助开发者提升代码效率，减少运行时错误。</a:t>
            </a:r>
            <a:endParaRPr lang="en-US" sz="1600" dirty="0"/>
          </a:p>
        </p:txBody>
      </p:sp>
      <p:sp>
        <p:nvSpPr>
          <p:cNvPr id="11" name="Text 9"/>
          <p:cNvSpPr/>
          <p:nvPr/>
        </p:nvSpPr>
        <p:spPr>
          <a:xfrm>
            <a:off x="8328660" y="2970530"/>
            <a:ext cx="3060700" cy="2353310"/>
          </a:xfrm>
          <a:prstGeom prst="rect">
            <a:avLst/>
          </a:prstGeom>
          <a:noFill/>
        </p:spPr>
        <p:txBody>
          <a:bodyPr wrap="square" lIns="91440" tIns="45720" rIns="91440" bIns="45720" rtlCol="0" anchor="t"/>
          <a:lstStyle/>
          <a:p>
            <a:pPr marL="0" indent="0" algn="just">
              <a:lnSpc>
                <a:spcPct val="150000"/>
              </a:lnSpc>
              <a:buNone/>
            </a:pPr>
            <a:r>
              <a:rPr lang="en-US" sz="1400" dirty="0">
                <a:solidFill>
                  <a:srgbClr val="FFFFFF"/>
                </a:solidFill>
                <a:latin typeface="MiSans" pitchFamily="34" charset="-122"/>
                <a:ea typeface="MiSans" pitchFamily="34" charset="-122"/>
                <a:cs typeface="MiSans" pitchFamily="34" charset="-120"/>
              </a:rPr>
              <a:t>AI工具可自动生成代码文档，包括函数注释、模块说明等。这不仅节省了开发者编写文档的时间，还能确保文档与代码同步更新，提高代码可维护性。</a:t>
            </a:r>
            <a:endParaRPr lang="en-US" sz="1600" dirty="0"/>
          </a:p>
        </p:txBody>
      </p:sp>
      <p:sp>
        <p:nvSpPr>
          <p:cNvPr id="12" name="Text 10"/>
          <p:cNvSpPr/>
          <p:nvPr/>
        </p:nvSpPr>
        <p:spPr>
          <a:xfrm>
            <a:off x="1186815" y="1988820"/>
            <a:ext cx="2508885" cy="10769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FFFFFF"/>
                </a:solidFill>
                <a:latin typeface="MiSans" pitchFamily="34" charset="-122"/>
                <a:ea typeface="MiSans" pitchFamily="34" charset="-122"/>
                <a:cs typeface="MiSans" pitchFamily="34" charset="-120"/>
              </a:rPr>
              <a:t>代码建议与自动完成</a:t>
            </a:r>
            <a:endParaRPr lang="en-US" sz="1600" dirty="0"/>
          </a:p>
        </p:txBody>
      </p:sp>
      <p:sp>
        <p:nvSpPr>
          <p:cNvPr id="13" name="Text 11"/>
          <p:cNvSpPr/>
          <p:nvPr/>
        </p:nvSpPr>
        <p:spPr>
          <a:xfrm>
            <a:off x="4895850" y="1988820"/>
            <a:ext cx="2508885" cy="10769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FFFFFF"/>
                </a:solidFill>
                <a:latin typeface="MiSans" pitchFamily="34" charset="-122"/>
                <a:ea typeface="MiSans" pitchFamily="34" charset="-122"/>
                <a:cs typeface="MiSans" pitchFamily="34" charset="-120"/>
              </a:rPr>
              <a:t>错误修复与优化</a:t>
            </a:r>
            <a:endParaRPr lang="en-US" sz="1600" dirty="0"/>
          </a:p>
        </p:txBody>
      </p:sp>
      <p:sp>
        <p:nvSpPr>
          <p:cNvPr id="14" name="Text 12"/>
          <p:cNvSpPr/>
          <p:nvPr/>
        </p:nvSpPr>
        <p:spPr>
          <a:xfrm>
            <a:off x="8604885" y="1988820"/>
            <a:ext cx="2508885" cy="10769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FFFFFF"/>
                </a:solidFill>
                <a:latin typeface="MiSans" pitchFamily="34" charset="-122"/>
                <a:ea typeface="MiSans" pitchFamily="34" charset="-122"/>
                <a:cs typeface="MiSans" pitchFamily="34" charset="-120"/>
              </a:rPr>
              <a:t>文档生成</a:t>
            </a:r>
            <a:endParaRPr lang="en-US" sz="1600" dirty="0"/>
          </a:p>
        </p:txBody>
      </p:sp>
      <p:pic>
        <p:nvPicPr>
          <p:cNvPr id="15" name="Image 0" descr="https://test-kimi-img.moonshot.cn/pub/slides/slides_tmpl/image/25-08-06-16:26:55-d29h3jsup1d2ae82klh0.png"/>
          <p:cNvPicPr>
            <a:picLocks noChangeAspect="1"/>
          </p:cNvPicPr>
          <p:nvPr/>
        </p:nvPicPr>
        <p:blipFill>
          <a:blip r:embed="rId1"/>
          <a:stretch>
            <a:fillRect/>
          </a:stretch>
        </p:blipFill>
        <p:spPr>
          <a:xfrm>
            <a:off x="3185795" y="5020310"/>
            <a:ext cx="883920" cy="859790"/>
          </a:xfrm>
          <a:prstGeom prst="rect">
            <a:avLst/>
          </a:prstGeom>
        </p:spPr>
      </p:pic>
      <p:pic>
        <p:nvPicPr>
          <p:cNvPr id="16" name="Image 1" descr="https://test-kimi-img.moonshot.cn/pub/slides/slides_tmpl/image/25-08-06-16:26:55-d29h3jsup1d2ae82klgg.png"/>
          <p:cNvPicPr>
            <a:picLocks noChangeAspect="1"/>
          </p:cNvPicPr>
          <p:nvPr/>
        </p:nvPicPr>
        <p:blipFill>
          <a:blip r:embed="rId2"/>
          <a:stretch>
            <a:fillRect/>
          </a:stretch>
        </p:blipFill>
        <p:spPr>
          <a:xfrm>
            <a:off x="6882130" y="5020310"/>
            <a:ext cx="926465" cy="859790"/>
          </a:xfrm>
          <a:prstGeom prst="rect">
            <a:avLst/>
          </a:prstGeom>
        </p:spPr>
      </p:pic>
      <p:pic>
        <p:nvPicPr>
          <p:cNvPr id="17" name="Image 2" descr="https://test-kimi-img.moonshot.cn/pub/slides/slides_tmpl/image/25-08-06-16:26:55-d29h3jsup1d2ae82kli0.png"/>
          <p:cNvPicPr>
            <a:picLocks noChangeAspect="1"/>
          </p:cNvPicPr>
          <p:nvPr/>
        </p:nvPicPr>
        <p:blipFill>
          <a:blip r:embed="rId3"/>
          <a:stretch>
            <a:fillRect/>
          </a:stretch>
        </p:blipFill>
        <p:spPr>
          <a:xfrm>
            <a:off x="10650855" y="5020310"/>
            <a:ext cx="932815" cy="859790"/>
          </a:xfrm>
          <a:prstGeom prst="rect">
            <a:avLst/>
          </a:prstGeom>
        </p:spPr>
      </p:pic>
      <p:pic>
        <p:nvPicPr>
          <p:cNvPr id="18" name="Image 3" descr="https://test-kimi-img.moonshot.cn/pub/slides/slides_tmpl/image/25-08-06-16:26:53-d29h3jcup1d2ae82kl00.png"/>
          <p:cNvPicPr>
            <a:picLocks noChangeAspect="1"/>
          </p:cNvPicPr>
          <p:nvPr/>
        </p:nvPicPr>
        <p:blipFill>
          <a:blip r:embed="rId4"/>
          <a:srcRect b="572"/>
          <a:stretch>
            <a:fillRect/>
          </a:stretch>
        </p:blipFill>
        <p:spPr>
          <a:xfrm>
            <a:off x="0" y="6204585"/>
            <a:ext cx="12192000" cy="653415"/>
          </a:xfrm>
          <a:prstGeom prst="rect">
            <a:avLst/>
          </a:prstGeom>
        </p:spPr>
      </p:pic>
      <p:pic>
        <p:nvPicPr>
          <p:cNvPr id="19" name="Image 4" descr="https://test-kimi-img.moonshot.cn/pub/slides/slides_tmpl/image/25-08-06-16:26:53-d29h3jcup1d2ae82kkt0.png"/>
          <p:cNvPicPr>
            <a:picLocks noChangeAspect="1"/>
          </p:cNvPicPr>
          <p:nvPr/>
        </p:nvPicPr>
        <p:blipFill>
          <a:blip r:embed="rId5"/>
          <a:stretch>
            <a:fillRect/>
          </a:stretch>
        </p:blipFill>
        <p:spPr>
          <a:xfrm>
            <a:off x="11016615" y="459105"/>
            <a:ext cx="628015" cy="182880"/>
          </a:xfrm>
          <a:prstGeom prst="rect">
            <a:avLst/>
          </a:prstGeom>
        </p:spPr>
      </p:pic>
      <p:pic>
        <p:nvPicPr>
          <p:cNvPr id="20" name="Image 5" descr="https://test-kimi-img.moonshot.cn/pub/slides/slides_tmpl/image/25-08-06-16:26:55-d29h3jsup1d2ae82klig.png"/>
          <p:cNvPicPr>
            <a:picLocks noChangeAspect="1"/>
          </p:cNvPicPr>
          <p:nvPr/>
        </p:nvPicPr>
        <p:blipFill>
          <a:blip r:embed="rId6"/>
          <a:stretch>
            <a:fillRect/>
          </a:stretch>
        </p:blipFill>
        <p:spPr>
          <a:xfrm>
            <a:off x="1969770" y="1226185"/>
            <a:ext cx="942975" cy="929640"/>
          </a:xfrm>
          <a:prstGeom prst="rect">
            <a:avLst/>
          </a:prstGeom>
        </p:spPr>
      </p:pic>
      <p:pic>
        <p:nvPicPr>
          <p:cNvPr id="21" name="Image 6" descr="https://test-kimi-img.moonshot.cn/pub/slides/slides_tmpl/image/25-08-06-16:26:55-d29h3jsup1d2ae82klj0.png"/>
          <p:cNvPicPr>
            <a:picLocks noChangeAspect="1"/>
          </p:cNvPicPr>
          <p:nvPr/>
        </p:nvPicPr>
        <p:blipFill>
          <a:blip r:embed="rId7"/>
          <a:stretch>
            <a:fillRect/>
          </a:stretch>
        </p:blipFill>
        <p:spPr>
          <a:xfrm>
            <a:off x="5711190" y="1144905"/>
            <a:ext cx="942975" cy="929640"/>
          </a:xfrm>
          <a:prstGeom prst="rect">
            <a:avLst/>
          </a:prstGeom>
        </p:spPr>
      </p:pic>
      <p:pic>
        <p:nvPicPr>
          <p:cNvPr id="22" name="Image 7" descr="https://test-kimi-img.moonshot.cn/pub/slides/slides_tmpl/image/25-08-06-16:26:55-d29h3jsup1d2ae82kll0.png"/>
          <p:cNvPicPr>
            <a:picLocks noChangeAspect="1"/>
          </p:cNvPicPr>
          <p:nvPr/>
        </p:nvPicPr>
        <p:blipFill>
          <a:blip r:embed="rId8"/>
          <a:stretch>
            <a:fillRect/>
          </a:stretch>
        </p:blipFill>
        <p:spPr>
          <a:xfrm>
            <a:off x="9521825" y="1226185"/>
            <a:ext cx="942975" cy="929640"/>
          </a:xfrm>
          <a:prstGeom prst="rect">
            <a:avLst/>
          </a:prstGeom>
        </p:spPr>
      </p:pic>
      <p:pic>
        <p:nvPicPr>
          <p:cNvPr id="23" name="Image 8" descr="https://test-kimi-img.moonshot.cn/pub/slides/slides_tmpl/image/25-08-06-16:26:53-d29h3jcup1d2ae82kkug.png"/>
          <p:cNvPicPr>
            <a:picLocks noChangeAspect="1"/>
          </p:cNvPicPr>
          <p:nvPr/>
        </p:nvPicPr>
        <p:blipFill>
          <a:blip r:embed="rId9"/>
          <a:stretch>
            <a:fillRect/>
          </a:stretch>
        </p:blipFill>
        <p:spPr>
          <a:xfrm rot="16200000">
            <a:off x="501650" y="1287780"/>
            <a:ext cx="361950" cy="411480"/>
          </a:xfrm>
          <a:prstGeom prst="rect">
            <a:avLst/>
          </a:prstGeom>
        </p:spPr>
      </p:pic>
      <p:pic>
        <p:nvPicPr>
          <p:cNvPr id="24" name="Image 9" descr="https://test-kimi-img.moonshot.cn/pub/slides/slides_tmpl/image/25-08-06-16:26:53-d29h3jcup1d2ae82kkug.png"/>
          <p:cNvPicPr>
            <a:picLocks noChangeAspect="1"/>
          </p:cNvPicPr>
          <p:nvPr/>
        </p:nvPicPr>
        <p:blipFill>
          <a:blip r:embed="rId9"/>
          <a:stretch>
            <a:fillRect/>
          </a:stretch>
        </p:blipFill>
        <p:spPr>
          <a:xfrm>
            <a:off x="11476990" y="1325880"/>
            <a:ext cx="361950" cy="411480"/>
          </a:xfrm>
          <a:prstGeom prst="rect">
            <a:avLst/>
          </a:prstGeom>
        </p:spPr>
      </p:pic>
      <p:pic>
        <p:nvPicPr>
          <p:cNvPr id="25" name="Image 10" descr="https://test-kimi-img.moonshot.cn/pub/slides/slides_tmpl/image/25-08-06-16:26:54-d29h3jkup1d2ae82kl6g.png"/>
          <p:cNvPicPr>
            <a:picLocks noChangeAspect="1"/>
          </p:cNvPicPr>
          <p:nvPr/>
        </p:nvPicPr>
        <p:blipFill>
          <a:blip r:embed="rId10"/>
          <a:stretch>
            <a:fillRect/>
          </a:stretch>
        </p:blipFill>
        <p:spPr>
          <a:xfrm>
            <a:off x="888365" y="916940"/>
            <a:ext cx="520065" cy="203835"/>
          </a:xfrm>
          <a:prstGeom prst="rect">
            <a:avLst/>
          </a:prstGeom>
        </p:spPr>
      </p:pic>
      <p:pic>
        <p:nvPicPr>
          <p:cNvPr id="26" name="Image 11" descr="https://test-kimi-img.moonshot.cn/pub/slides/slides_tmpl/image/25-08-06-16:26:53-d29h3jcup1d2ae82kkug.png"/>
          <p:cNvPicPr>
            <a:picLocks noChangeAspect="1"/>
          </p:cNvPicPr>
          <p:nvPr/>
        </p:nvPicPr>
        <p:blipFill>
          <a:blip r:embed="rId9"/>
          <a:stretch>
            <a:fillRect/>
          </a:stretch>
        </p:blipFill>
        <p:spPr>
          <a:xfrm rot="10800000">
            <a:off x="467360" y="5694680"/>
            <a:ext cx="361950" cy="411480"/>
          </a:xfrm>
          <a:prstGeom prst="rect">
            <a:avLst/>
          </a:prstGeom>
        </p:spPr>
      </p:pic>
      <p:pic>
        <p:nvPicPr>
          <p:cNvPr id="27" name="Image 12" descr="https://test-kimi-img.moonshot.cn/pub/slides/slides_tmpl/image/25-08-06-16:26:53-d29h3jcup1d2ae82kkug.png"/>
          <p:cNvPicPr>
            <a:picLocks noChangeAspect="1"/>
          </p:cNvPicPr>
          <p:nvPr/>
        </p:nvPicPr>
        <p:blipFill>
          <a:blip r:embed="rId9"/>
          <a:stretch>
            <a:fillRect/>
          </a:stretch>
        </p:blipFill>
        <p:spPr>
          <a:xfrm rot="5400000">
            <a:off x="11438890" y="5719445"/>
            <a:ext cx="361950" cy="41148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476885" y="4004945"/>
            <a:ext cx="3335655" cy="1867535"/>
          </a:xfrm>
          <a:prstGeom prst="rect">
            <a:avLst/>
          </a:prstGeom>
          <a:noFill/>
        </p:spPr>
        <p:txBody>
          <a:bodyPr wrap="square" lIns="0" tIns="0" rIns="0" bIns="46990" rtlCol="0" anchor="t"/>
          <a:lstStyle/>
          <a:p>
            <a:pPr marL="0" indent="0" algn="just">
              <a:lnSpc>
                <a:spcPct val="150000"/>
              </a:lnSpc>
              <a:buNone/>
            </a:pPr>
            <a:r>
              <a:rPr lang="en-US" sz="1400" dirty="0">
                <a:solidFill>
                  <a:srgbClr val="3E1C06"/>
                </a:solidFill>
                <a:latin typeface="MiSans" pitchFamily="34" charset="-122"/>
                <a:ea typeface="MiSans" pitchFamily="34" charset="-122"/>
                <a:cs typeface="MiSans" pitchFamily="34" charset="-120"/>
              </a:rPr>
              <a:t>能够在Windows、macOS和Linux等多种操作系统上运行，确保不同开发环境的兼容性。这对于团队协作尤为重要，不同操作系统的开发者可以无缝切换开发环境，共同推进项目。</a:t>
            </a:r>
            <a:endParaRPr lang="en-US" sz="1600" dirty="0"/>
          </a:p>
        </p:txBody>
      </p:sp>
      <p:sp>
        <p:nvSpPr>
          <p:cNvPr id="3" name="Text 1"/>
          <p:cNvSpPr/>
          <p:nvPr/>
        </p:nvSpPr>
        <p:spPr>
          <a:xfrm>
            <a:off x="4368165" y="4004945"/>
            <a:ext cx="3335655" cy="1867535"/>
          </a:xfrm>
          <a:prstGeom prst="rect">
            <a:avLst/>
          </a:prstGeom>
          <a:noFill/>
        </p:spPr>
        <p:txBody>
          <a:bodyPr wrap="square" lIns="0" tIns="0" rIns="0" bIns="46990" rtlCol="0" anchor="t"/>
          <a:lstStyle/>
          <a:p>
            <a:pPr marL="0" indent="0" algn="just">
              <a:lnSpc>
                <a:spcPct val="150000"/>
              </a:lnSpc>
              <a:buNone/>
            </a:pPr>
            <a:r>
              <a:rPr lang="en-US" sz="1400" dirty="0">
                <a:solidFill>
                  <a:srgbClr val="3E1C06"/>
                </a:solidFill>
                <a:latin typeface="MiSans" pitchFamily="34" charset="-122"/>
                <a:ea typeface="MiSans" pitchFamily="34" charset="-122"/>
                <a:cs typeface="MiSans" pitchFamily="34" charset="-120"/>
              </a:rPr>
              <a:t>在不同操作系统上提供一致的用户体验，界面布局和操作方式保持统一。这减少了开发者的学习成本，提高了开发效率，确保开发环境的易用性。</a:t>
            </a:r>
            <a:endParaRPr lang="en-US" sz="1600" dirty="0"/>
          </a:p>
        </p:txBody>
      </p:sp>
      <p:sp>
        <p:nvSpPr>
          <p:cNvPr id="4" name="Text 2"/>
          <p:cNvSpPr/>
          <p:nvPr/>
        </p:nvSpPr>
        <p:spPr>
          <a:xfrm>
            <a:off x="8312150" y="4015105"/>
            <a:ext cx="3335655" cy="1867535"/>
          </a:xfrm>
          <a:prstGeom prst="rect">
            <a:avLst/>
          </a:prstGeom>
          <a:noFill/>
        </p:spPr>
        <p:txBody>
          <a:bodyPr wrap="square" lIns="0" tIns="0" rIns="0" bIns="46990" rtlCol="0" anchor="t"/>
          <a:lstStyle/>
          <a:p>
            <a:pPr marL="0" indent="0" algn="just">
              <a:lnSpc>
                <a:spcPct val="150000"/>
              </a:lnSpc>
              <a:buNone/>
            </a:pPr>
            <a:r>
              <a:rPr lang="en-US" sz="1400" dirty="0">
                <a:solidFill>
                  <a:srgbClr val="3E1C06"/>
                </a:solidFill>
                <a:latin typeface="MiSans" pitchFamily="34" charset="-122"/>
                <a:ea typeface="MiSans" pitchFamily="34" charset="-122"/>
                <a:cs typeface="MiSans" pitchFamily="34" charset="-120"/>
              </a:rPr>
              <a:t>根据不同操作系统的资源特点，自动优化开发环境的性能，确保在各种系统上都能高效运行。这避免了因系统资源差异导致的开发环境卡顿或崩溃问题，保障开发过程的流畅性。</a:t>
            </a:r>
            <a:endParaRPr lang="en-US" sz="1600" dirty="0"/>
          </a:p>
        </p:txBody>
      </p:sp>
      <p:sp>
        <p:nvSpPr>
          <p:cNvPr id="5" name="Shape 3"/>
          <p:cNvSpPr/>
          <p:nvPr/>
        </p:nvSpPr>
        <p:spPr>
          <a:xfrm>
            <a:off x="704850" y="3806825"/>
            <a:ext cx="2858770" cy="0"/>
          </a:xfrm>
          <a:prstGeom prst="line">
            <a:avLst/>
          </a:prstGeom>
          <a:noFill/>
          <a:ln w="19050">
            <a:solidFill>
              <a:srgbClr val="1D50C4"/>
            </a:solidFill>
            <a:prstDash val="solid"/>
            <a:headEnd type="none"/>
            <a:tailEnd type="none"/>
          </a:ln>
        </p:spPr>
      </p:sp>
      <p:sp>
        <p:nvSpPr>
          <p:cNvPr id="6" name="Shape 4"/>
          <p:cNvSpPr/>
          <p:nvPr/>
        </p:nvSpPr>
        <p:spPr>
          <a:xfrm>
            <a:off x="4578985" y="3799205"/>
            <a:ext cx="2858770" cy="0"/>
          </a:xfrm>
          <a:prstGeom prst="line">
            <a:avLst/>
          </a:prstGeom>
          <a:noFill/>
          <a:ln w="19050">
            <a:solidFill>
              <a:srgbClr val="1D50C4"/>
            </a:solidFill>
            <a:prstDash val="solid"/>
            <a:headEnd type="none"/>
            <a:tailEnd type="none"/>
          </a:ln>
        </p:spPr>
      </p:sp>
      <p:sp>
        <p:nvSpPr>
          <p:cNvPr id="7" name="Shape 5"/>
          <p:cNvSpPr/>
          <p:nvPr/>
        </p:nvSpPr>
        <p:spPr>
          <a:xfrm>
            <a:off x="8518525" y="3794760"/>
            <a:ext cx="2858770" cy="0"/>
          </a:xfrm>
          <a:prstGeom prst="line">
            <a:avLst/>
          </a:prstGeom>
          <a:noFill/>
          <a:ln w="19050">
            <a:solidFill>
              <a:srgbClr val="1D50C4"/>
            </a:solidFill>
            <a:prstDash val="solid"/>
            <a:headEnd type="none"/>
            <a:tailEnd type="none"/>
          </a:ln>
        </p:spPr>
      </p:sp>
      <p:pic>
        <p:nvPicPr>
          <p:cNvPr id="8" name="Image 0" descr="https://test-kimi-img.moonshot.cn/pub/slides/slides_tmpl/image/25-08-06-16:26:54-d29h3jkup1d2ae82klcg.png"/>
          <p:cNvPicPr>
            <a:picLocks noChangeAspect="1"/>
          </p:cNvPicPr>
          <p:nvPr/>
        </p:nvPicPr>
        <p:blipFill>
          <a:blip r:embed="rId1"/>
          <a:stretch>
            <a:fillRect/>
          </a:stretch>
        </p:blipFill>
        <p:spPr>
          <a:xfrm>
            <a:off x="4083685" y="4054475"/>
            <a:ext cx="12700" cy="1727200"/>
          </a:xfrm>
          <a:prstGeom prst="rect">
            <a:avLst/>
          </a:prstGeom>
        </p:spPr>
      </p:pic>
      <p:pic>
        <p:nvPicPr>
          <p:cNvPr id="9" name="Image 1" descr="https://test-kimi-img.moonshot.cn/pub/slides/slides_tmpl/image/25-08-06-16:26:54-d29h3jkup1d2ae82klcg.png"/>
          <p:cNvPicPr>
            <a:picLocks noChangeAspect="1"/>
          </p:cNvPicPr>
          <p:nvPr/>
        </p:nvPicPr>
        <p:blipFill>
          <a:blip r:embed="rId1"/>
          <a:stretch>
            <a:fillRect/>
          </a:stretch>
        </p:blipFill>
        <p:spPr>
          <a:xfrm>
            <a:off x="8001635" y="4054475"/>
            <a:ext cx="12700" cy="1727200"/>
          </a:xfrm>
          <a:prstGeom prst="rect">
            <a:avLst/>
          </a:prstGeom>
        </p:spPr>
      </p:pic>
      <p:sp>
        <p:nvSpPr>
          <p:cNvPr id="10" name="Text 6"/>
          <p:cNvSpPr/>
          <p:nvPr/>
        </p:nvSpPr>
        <p:spPr>
          <a:xfrm>
            <a:off x="531495" y="2186305"/>
            <a:ext cx="11116310" cy="583565"/>
          </a:xfrm>
          <a:prstGeom prst="rect">
            <a:avLst/>
          </a:prstGeom>
          <a:noFill/>
        </p:spPr>
        <p:txBody>
          <a:bodyPr wrap="square" lIns="91440" tIns="45720" rIns="91440" bIns="45720" rtlCol="0" anchor="ctr"/>
          <a:lstStyle/>
          <a:p>
            <a:pPr marL="0" indent="0" algn="ctr">
              <a:lnSpc>
                <a:spcPct val="100000"/>
              </a:lnSpc>
              <a:buNone/>
            </a:pPr>
            <a:r>
              <a:rPr lang="en-US" sz="3200" b="1" dirty="0">
                <a:solidFill>
                  <a:srgbClr val="2A59B8"/>
                </a:solidFill>
                <a:latin typeface="MiSans" pitchFamily="34" charset="-122"/>
                <a:ea typeface="MiSans" pitchFamily="34" charset="-122"/>
                <a:cs typeface="MiSans" pitchFamily="34" charset="-120"/>
              </a:rPr>
              <a:t>跨平台兼容性</a:t>
            </a:r>
            <a:endParaRPr lang="en-US" sz="1600" dirty="0"/>
          </a:p>
        </p:txBody>
      </p:sp>
      <p:sp>
        <p:nvSpPr>
          <p:cNvPr id="11" name="Text 7"/>
          <p:cNvSpPr/>
          <p:nvPr/>
        </p:nvSpPr>
        <p:spPr>
          <a:xfrm>
            <a:off x="1102360" y="2934970"/>
            <a:ext cx="2279650" cy="10769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2A59B8"/>
                </a:solidFill>
                <a:latin typeface="MiSans" pitchFamily="34" charset="-122"/>
                <a:ea typeface="MiSans" pitchFamily="34" charset="-122"/>
                <a:cs typeface="MiSans" pitchFamily="34" charset="-120"/>
              </a:rPr>
              <a:t>支持多种操作系统</a:t>
            </a:r>
            <a:endParaRPr lang="en-US" sz="1600" dirty="0"/>
          </a:p>
        </p:txBody>
      </p:sp>
      <p:sp>
        <p:nvSpPr>
          <p:cNvPr id="12" name="Text 8"/>
          <p:cNvSpPr/>
          <p:nvPr/>
        </p:nvSpPr>
        <p:spPr>
          <a:xfrm>
            <a:off x="4868545" y="2934970"/>
            <a:ext cx="2279650" cy="10769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2A59B8"/>
                </a:solidFill>
                <a:latin typeface="MiSans" pitchFamily="34" charset="-122"/>
                <a:ea typeface="MiSans" pitchFamily="34" charset="-122"/>
                <a:cs typeface="MiSans" pitchFamily="34" charset="-120"/>
              </a:rPr>
              <a:t>一致的用户体验</a:t>
            </a:r>
            <a:endParaRPr lang="en-US" sz="1600" dirty="0"/>
          </a:p>
        </p:txBody>
      </p:sp>
      <p:sp>
        <p:nvSpPr>
          <p:cNvPr id="13" name="Text 9"/>
          <p:cNvSpPr/>
          <p:nvPr/>
        </p:nvSpPr>
        <p:spPr>
          <a:xfrm>
            <a:off x="8808085" y="2934970"/>
            <a:ext cx="2279650" cy="1076960"/>
          </a:xfrm>
          <a:prstGeom prst="rect">
            <a:avLst/>
          </a:prstGeom>
          <a:noFill/>
        </p:spPr>
        <p:txBody>
          <a:bodyPr wrap="square" lIns="91440" tIns="45720" rIns="91440" bIns="45720" rtlCol="0" anchor="ctr"/>
          <a:lstStyle/>
          <a:p>
            <a:pPr marL="0" indent="0" algn="ctr">
              <a:lnSpc>
                <a:spcPct val="100000"/>
              </a:lnSpc>
              <a:buNone/>
            </a:pPr>
            <a:r>
              <a:rPr lang="en-US" sz="2000" b="1" dirty="0">
                <a:solidFill>
                  <a:srgbClr val="2A59B8"/>
                </a:solidFill>
                <a:latin typeface="MiSans" pitchFamily="34" charset="-122"/>
                <a:ea typeface="MiSans" pitchFamily="34" charset="-122"/>
                <a:cs typeface="MiSans" pitchFamily="34" charset="-120"/>
              </a:rPr>
              <a:t>系统资源适配</a:t>
            </a:r>
            <a:endParaRPr lang="en-US" sz="1600" dirty="0"/>
          </a:p>
        </p:txBody>
      </p:sp>
      <p:pic>
        <p:nvPicPr>
          <p:cNvPr id="14" name="Image 2" descr="https://test-kimi-img.moonshot.cn/pub/slides/slides_tmpl/image/25-08-06-16:26:54-d29h3jkup1d2ae82kle0.jpeg"/>
          <p:cNvPicPr>
            <a:picLocks noChangeAspect="1"/>
          </p:cNvPicPr>
          <p:nvPr/>
        </p:nvPicPr>
        <p:blipFill>
          <a:blip r:embed="rId2"/>
          <a:srcRect t="140" b="140"/>
          <a:stretch>
            <a:fillRect/>
          </a:stretch>
        </p:blipFill>
        <p:spPr>
          <a:xfrm>
            <a:off x="0" y="0"/>
            <a:ext cx="12192000" cy="1999615"/>
          </a:xfrm>
          <a:prstGeom prst="rect">
            <a:avLst/>
          </a:prstGeom>
        </p:spPr>
      </p:pic>
      <p:pic>
        <p:nvPicPr>
          <p:cNvPr id="15" name="Image 3" descr="https://test-kimi-img.moonshot.cn/pub/slides/slides_tmpl/image/25-08-06-16:26:53-d29h3jcup1d2ae82kkug.png"/>
          <p:cNvPicPr>
            <a:picLocks noChangeAspect="1"/>
          </p:cNvPicPr>
          <p:nvPr/>
        </p:nvPicPr>
        <p:blipFill>
          <a:blip r:embed="rId3"/>
          <a:stretch>
            <a:fillRect/>
          </a:stretch>
        </p:blipFill>
        <p:spPr>
          <a:xfrm rot="16200000">
            <a:off x="417195" y="2110740"/>
            <a:ext cx="361950" cy="411480"/>
          </a:xfrm>
          <a:prstGeom prst="rect">
            <a:avLst/>
          </a:prstGeom>
        </p:spPr>
      </p:pic>
      <p:pic>
        <p:nvPicPr>
          <p:cNvPr id="16" name="Image 4" descr="https://test-kimi-img.moonshot.cn/pub/slides/slides_tmpl/image/25-08-06-16:26:53-d29h3jcup1d2ae82kkug.png"/>
          <p:cNvPicPr>
            <a:picLocks noChangeAspect="1"/>
          </p:cNvPicPr>
          <p:nvPr/>
        </p:nvPicPr>
        <p:blipFill>
          <a:blip r:embed="rId3"/>
          <a:stretch>
            <a:fillRect/>
          </a:stretch>
        </p:blipFill>
        <p:spPr>
          <a:xfrm>
            <a:off x="11561445" y="2148840"/>
            <a:ext cx="361950" cy="411480"/>
          </a:xfrm>
          <a:prstGeom prst="rect">
            <a:avLst/>
          </a:prstGeom>
        </p:spPr>
      </p:pic>
      <p:pic>
        <p:nvPicPr>
          <p:cNvPr id="17" name="Image 5" descr="https://test-kimi-img.moonshot.cn/pub/slides/slides_tmpl/image/25-08-06-16:26:53-d29h3jcup1d2ae82kl00.png"/>
          <p:cNvPicPr>
            <a:picLocks noChangeAspect="1"/>
          </p:cNvPicPr>
          <p:nvPr/>
        </p:nvPicPr>
        <p:blipFill>
          <a:blip r:embed="rId4"/>
          <a:srcRect b="572"/>
          <a:stretch>
            <a:fillRect/>
          </a:stretch>
        </p:blipFill>
        <p:spPr>
          <a:xfrm>
            <a:off x="0" y="6204585"/>
            <a:ext cx="12192000" cy="65341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 0" descr="https://test-kimi-img.moonshot.cn/pub/slides/slides_tmpl/image/25-08-06-16:26:53-d29h3jcup1d2ae82kl00.png"/>
          <p:cNvPicPr>
            <a:picLocks noChangeAspect="1"/>
          </p:cNvPicPr>
          <p:nvPr/>
        </p:nvPicPr>
        <p:blipFill>
          <a:blip r:embed="rId1"/>
          <a:srcRect b="572"/>
          <a:stretch>
            <a:fillRect/>
          </a:stretch>
        </p:blipFill>
        <p:spPr>
          <a:xfrm rot="10800000">
            <a:off x="0" y="0"/>
            <a:ext cx="12192000" cy="653415"/>
          </a:xfrm>
          <a:prstGeom prst="rect">
            <a:avLst/>
          </a:prstGeom>
        </p:spPr>
      </p:pic>
      <p:sp>
        <p:nvSpPr>
          <p:cNvPr id="3" name="Shape 0"/>
          <p:cNvSpPr/>
          <p:nvPr/>
        </p:nvSpPr>
        <p:spPr>
          <a:xfrm>
            <a:off x="642620" y="3449320"/>
            <a:ext cx="3466465" cy="2067560"/>
          </a:xfrm>
          <a:prstGeom prst="rect">
            <a:avLst/>
          </a:prstGeom>
          <a:solidFill>
            <a:srgbClr val="000000">
              <a:alpha val="0"/>
            </a:srgbClr>
          </a:solidFill>
        </p:spPr>
      </p:sp>
      <p:sp>
        <p:nvSpPr>
          <p:cNvPr id="4" name="Text 1"/>
          <p:cNvSpPr/>
          <p:nvPr/>
        </p:nvSpPr>
        <p:spPr>
          <a:xfrm>
            <a:off x="642620" y="3449320"/>
            <a:ext cx="3466465" cy="2067560"/>
          </a:xfrm>
          <a:prstGeom prst="rect">
            <a:avLst/>
          </a:prstGeom>
          <a:noFill/>
        </p:spPr>
        <p:txBody>
          <a:bodyPr wrap="square" lIns="45720" tIns="91440" rIns="91440" bIns="45720" rtlCol="0" anchor="t"/>
          <a:lstStyle/>
          <a:p>
            <a:pPr marL="0" indent="0" algn="just">
              <a:lnSpc>
                <a:spcPct val="120000"/>
              </a:lnSpc>
              <a:buNone/>
            </a:pPr>
            <a:r>
              <a:rPr lang="en-US" sz="1400" dirty="0">
                <a:solidFill>
                  <a:srgbClr val="000000"/>
                </a:solidFill>
                <a:latin typeface="MiSans" pitchFamily="34" charset="-122"/>
                <a:ea typeface="MiSans" pitchFamily="34" charset="-122"/>
                <a:cs typeface="MiSans" pitchFamily="34" charset="-120"/>
              </a:rPr>
              <a:t>拥有活跃的用户社区，开发者可以在社区中交流经验、分享解决方案和最佳实践。社区成员的积极参与为新用户提供快速入门的帮助，也为老用户提供持续的技术支持。</a:t>
            </a:r>
            <a:endParaRPr lang="en-US" sz="1600" dirty="0"/>
          </a:p>
        </p:txBody>
      </p:sp>
      <p:sp>
        <p:nvSpPr>
          <p:cNvPr id="5" name="Text 2"/>
          <p:cNvSpPr/>
          <p:nvPr/>
        </p:nvSpPr>
        <p:spPr>
          <a:xfrm>
            <a:off x="546100" y="3052445"/>
            <a:ext cx="3509010" cy="284559"/>
          </a:xfrm>
          <a:prstGeom prst="rect">
            <a:avLst/>
          </a:prstGeom>
          <a:noFill/>
        </p:spPr>
        <p:txBody>
          <a:bodyPr wrap="square" lIns="91440" tIns="45720" rIns="91440" bIns="45720" rtlCol="0" anchor="ctr">
            <a:spAutoFit/>
          </a:bodyPr>
          <a:lstStyle/>
          <a:p>
            <a:pPr marL="0" indent="0" algn="ctr">
              <a:lnSpc>
                <a:spcPct val="100000"/>
              </a:lnSpc>
              <a:buNone/>
            </a:pPr>
            <a:r>
              <a:rPr lang="en-US" sz="1800" dirty="0">
                <a:solidFill>
                  <a:srgbClr val="1D50C4"/>
                </a:solidFill>
                <a:latin typeface="MiSans" pitchFamily="34" charset="-122"/>
                <a:ea typeface="MiSans" pitchFamily="34" charset="-122"/>
                <a:cs typeface="MiSans" pitchFamily="34" charset="-120"/>
              </a:rPr>
              <a:t>活跃的用户社区</a:t>
            </a:r>
            <a:endParaRPr lang="en-US" sz="1600" dirty="0"/>
          </a:p>
        </p:txBody>
      </p:sp>
      <p:sp>
        <p:nvSpPr>
          <p:cNvPr id="6" name="Shape 3"/>
          <p:cNvSpPr/>
          <p:nvPr/>
        </p:nvSpPr>
        <p:spPr>
          <a:xfrm>
            <a:off x="4418965" y="3449320"/>
            <a:ext cx="3466465" cy="2067560"/>
          </a:xfrm>
          <a:prstGeom prst="rect">
            <a:avLst/>
          </a:prstGeom>
          <a:solidFill>
            <a:srgbClr val="000000">
              <a:alpha val="0"/>
            </a:srgbClr>
          </a:solidFill>
        </p:spPr>
      </p:sp>
      <p:sp>
        <p:nvSpPr>
          <p:cNvPr id="7" name="Text 4"/>
          <p:cNvSpPr/>
          <p:nvPr/>
        </p:nvSpPr>
        <p:spPr>
          <a:xfrm>
            <a:off x="4418965" y="3449320"/>
            <a:ext cx="3466465" cy="2067560"/>
          </a:xfrm>
          <a:prstGeom prst="rect">
            <a:avLst/>
          </a:prstGeom>
          <a:noFill/>
        </p:spPr>
        <p:txBody>
          <a:bodyPr wrap="square" lIns="45720" tIns="91440" rIns="91440" bIns="45720" rtlCol="0" anchor="t"/>
          <a:lstStyle/>
          <a:p>
            <a:pPr marL="0" indent="0" algn="just">
              <a:lnSpc>
                <a:spcPct val="120000"/>
              </a:lnSpc>
              <a:buNone/>
            </a:pPr>
            <a:r>
              <a:rPr lang="en-US" sz="1400" dirty="0">
                <a:solidFill>
                  <a:srgbClr val="000000"/>
                </a:solidFill>
                <a:latin typeface="MiSans" pitchFamily="34" charset="-122"/>
                <a:ea typeface="MiSans" pitchFamily="34" charset="-122"/>
                <a:cs typeface="MiSans" pitchFamily="34" charset="-120"/>
              </a:rPr>
              <a:t>提供丰富的官方文档和社区贡献的教程资源，涵盖开发环境的使用、RISC-V开发技巧和常见问题解决等内容。这些文档资源帮助开发者快速掌握开发环境，提升开发能力。</a:t>
            </a:r>
            <a:endParaRPr lang="en-US" sz="1600" dirty="0"/>
          </a:p>
        </p:txBody>
      </p:sp>
      <p:sp>
        <p:nvSpPr>
          <p:cNvPr id="8" name="Text 5"/>
          <p:cNvSpPr/>
          <p:nvPr/>
        </p:nvSpPr>
        <p:spPr>
          <a:xfrm>
            <a:off x="4322445" y="3052445"/>
            <a:ext cx="3509010" cy="284559"/>
          </a:xfrm>
          <a:prstGeom prst="rect">
            <a:avLst/>
          </a:prstGeom>
          <a:noFill/>
        </p:spPr>
        <p:txBody>
          <a:bodyPr wrap="square" lIns="91440" tIns="45720" rIns="91440" bIns="45720" rtlCol="0" anchor="ctr">
            <a:spAutoFit/>
          </a:bodyPr>
          <a:lstStyle/>
          <a:p>
            <a:pPr marL="0" indent="0" algn="ctr">
              <a:lnSpc>
                <a:spcPct val="100000"/>
              </a:lnSpc>
              <a:buNone/>
            </a:pPr>
            <a:r>
              <a:rPr lang="en-US" sz="1800" dirty="0">
                <a:solidFill>
                  <a:srgbClr val="1D50C4"/>
                </a:solidFill>
                <a:latin typeface="MiSans" pitchFamily="34" charset="-122"/>
                <a:ea typeface="MiSans" pitchFamily="34" charset="-122"/>
                <a:cs typeface="MiSans" pitchFamily="34" charset="-120"/>
              </a:rPr>
              <a:t>丰富的文档资源</a:t>
            </a:r>
            <a:endParaRPr lang="en-US" sz="1600" dirty="0"/>
          </a:p>
        </p:txBody>
      </p:sp>
      <p:sp>
        <p:nvSpPr>
          <p:cNvPr id="9" name="Shape 6"/>
          <p:cNvSpPr/>
          <p:nvPr/>
        </p:nvSpPr>
        <p:spPr>
          <a:xfrm>
            <a:off x="8195945" y="3449320"/>
            <a:ext cx="3466465" cy="2067560"/>
          </a:xfrm>
          <a:prstGeom prst="rect">
            <a:avLst/>
          </a:prstGeom>
          <a:solidFill>
            <a:srgbClr val="000000">
              <a:alpha val="0"/>
            </a:srgbClr>
          </a:solidFill>
        </p:spPr>
      </p:sp>
      <p:sp>
        <p:nvSpPr>
          <p:cNvPr id="10" name="Text 7"/>
          <p:cNvSpPr/>
          <p:nvPr/>
        </p:nvSpPr>
        <p:spPr>
          <a:xfrm>
            <a:off x="8195945" y="3449320"/>
            <a:ext cx="3466465" cy="2067560"/>
          </a:xfrm>
          <a:prstGeom prst="rect">
            <a:avLst/>
          </a:prstGeom>
          <a:noFill/>
        </p:spPr>
        <p:txBody>
          <a:bodyPr wrap="square" lIns="45720" tIns="91440" rIns="91440" bIns="45720" rtlCol="0" anchor="t"/>
          <a:lstStyle/>
          <a:p>
            <a:pPr marL="0" indent="0" algn="just">
              <a:lnSpc>
                <a:spcPct val="120000"/>
              </a:lnSpc>
              <a:buNone/>
            </a:pPr>
            <a:r>
              <a:rPr lang="en-US" sz="1400" dirty="0">
                <a:solidFill>
                  <a:srgbClr val="000000"/>
                </a:solidFill>
                <a:latin typeface="MiSans" pitchFamily="34" charset="-122"/>
                <a:ea typeface="MiSans" pitchFamily="34" charset="-122"/>
                <a:cs typeface="MiSans" pitchFamily="34" charset="-120"/>
              </a:rPr>
              <a:t>社区支持新功能建议和反馈机制，开发者可以将自己的想法和需求提交给开发团队。开发团队会定期评估社区反馈，将有价值的建议纳入开发计划，推动开发环境的持续改进。</a:t>
            </a:r>
            <a:endParaRPr lang="en-US" sz="1600" dirty="0"/>
          </a:p>
        </p:txBody>
      </p:sp>
      <p:sp>
        <p:nvSpPr>
          <p:cNvPr id="11" name="Text 8"/>
          <p:cNvSpPr/>
          <p:nvPr/>
        </p:nvSpPr>
        <p:spPr>
          <a:xfrm>
            <a:off x="8099425" y="3052445"/>
            <a:ext cx="3509010" cy="284559"/>
          </a:xfrm>
          <a:prstGeom prst="rect">
            <a:avLst/>
          </a:prstGeom>
          <a:noFill/>
        </p:spPr>
        <p:txBody>
          <a:bodyPr wrap="square" lIns="91440" tIns="45720" rIns="91440" bIns="45720" rtlCol="0" anchor="ctr">
            <a:spAutoFit/>
          </a:bodyPr>
          <a:lstStyle/>
          <a:p>
            <a:pPr marL="0" indent="0" algn="ctr">
              <a:lnSpc>
                <a:spcPct val="100000"/>
              </a:lnSpc>
              <a:buNone/>
            </a:pPr>
            <a:r>
              <a:rPr lang="en-US" sz="1800" dirty="0">
                <a:solidFill>
                  <a:srgbClr val="1D50C4"/>
                </a:solidFill>
                <a:latin typeface="MiSans" pitchFamily="34" charset="-122"/>
                <a:ea typeface="MiSans" pitchFamily="34" charset="-122"/>
                <a:cs typeface="MiSans" pitchFamily="34" charset="-120"/>
              </a:rPr>
              <a:t>新功能建议与反馈</a:t>
            </a:r>
            <a:endParaRPr lang="en-US" sz="1600" dirty="0"/>
          </a:p>
        </p:txBody>
      </p:sp>
      <p:sp>
        <p:nvSpPr>
          <p:cNvPr id="12" name="Text 9"/>
          <p:cNvSpPr/>
          <p:nvPr/>
        </p:nvSpPr>
        <p:spPr>
          <a:xfrm>
            <a:off x="684530" y="916940"/>
            <a:ext cx="11116310" cy="545505"/>
          </a:xfrm>
          <a:prstGeom prst="rect">
            <a:avLst/>
          </a:prstGeom>
          <a:noFill/>
        </p:spPr>
        <p:txBody>
          <a:bodyPr wrap="square" lIns="91440" tIns="45720" rIns="91440" bIns="45720" rtlCol="0" anchor="t">
            <a:spAutoFit/>
          </a:bodyPr>
          <a:lstStyle/>
          <a:p>
            <a:pPr marL="0" indent="0" algn="l">
              <a:lnSpc>
                <a:spcPct val="100000"/>
              </a:lnSpc>
              <a:buNone/>
            </a:pPr>
            <a:r>
              <a:rPr lang="en-US" sz="3500" dirty="0">
                <a:solidFill>
                  <a:srgbClr val="3365D6"/>
                </a:solidFill>
                <a:latin typeface="MiSans" pitchFamily="34" charset="-122"/>
                <a:ea typeface="MiSans" pitchFamily="34" charset="-122"/>
                <a:cs typeface="MiSans" pitchFamily="34" charset="-120"/>
              </a:rPr>
              <a:t>社区支持</a:t>
            </a:r>
            <a:endParaRPr lang="en-US" sz="1600" dirty="0"/>
          </a:p>
        </p:txBody>
      </p:sp>
      <p:pic>
        <p:nvPicPr>
          <p:cNvPr id="13" name="Image 1" descr="https://test-kimi-img.moonshot.cn/pub/slides/slides_tmpl/image/25-08-06-16:26:55-d29h3jsup1d2ae82kllg.png"/>
          <p:cNvPicPr>
            <a:picLocks noChangeAspect="1"/>
          </p:cNvPicPr>
          <p:nvPr/>
        </p:nvPicPr>
        <p:blipFill>
          <a:blip r:embed="rId2"/>
          <a:stretch>
            <a:fillRect/>
          </a:stretch>
        </p:blipFill>
        <p:spPr>
          <a:xfrm>
            <a:off x="11222355" y="239395"/>
            <a:ext cx="421640" cy="204470"/>
          </a:xfrm>
          <a:prstGeom prst="rect">
            <a:avLst/>
          </a:prstGeom>
        </p:spPr>
      </p:pic>
      <p:pic>
        <p:nvPicPr>
          <p:cNvPr id="14" name="Image 2" descr="https://test-kimi-img.moonshot.cn/pub/slides/slides_tmpl/image/25-08-06-16:26:53-d29h3jcup1d2ae82kl00.png"/>
          <p:cNvPicPr>
            <a:picLocks noChangeAspect="1"/>
          </p:cNvPicPr>
          <p:nvPr/>
        </p:nvPicPr>
        <p:blipFill>
          <a:blip r:embed="rId1"/>
          <a:srcRect b="572"/>
          <a:stretch>
            <a:fillRect/>
          </a:stretch>
        </p:blipFill>
        <p:spPr>
          <a:xfrm>
            <a:off x="0" y="6204585"/>
            <a:ext cx="12192000" cy="653415"/>
          </a:xfrm>
          <a:prstGeom prst="rect">
            <a:avLst/>
          </a:prstGeom>
        </p:spPr>
      </p:pic>
      <p:pic>
        <p:nvPicPr>
          <p:cNvPr id="15" name="Image 3" descr="https://test-kimi-img.moonshot.cn/pub/slides/slides_tmpl/image/25-08-06-16:26:55-d29h3jsup1d2ae82klkg.png"/>
          <p:cNvPicPr>
            <a:picLocks noChangeAspect="1"/>
          </p:cNvPicPr>
          <p:nvPr/>
        </p:nvPicPr>
        <p:blipFill>
          <a:blip r:embed="rId3"/>
          <a:stretch>
            <a:fillRect/>
          </a:stretch>
        </p:blipFill>
        <p:spPr>
          <a:xfrm>
            <a:off x="1843405" y="1972310"/>
            <a:ext cx="914400" cy="914400"/>
          </a:xfrm>
          <a:prstGeom prst="rect">
            <a:avLst/>
          </a:prstGeom>
        </p:spPr>
      </p:pic>
      <p:pic>
        <p:nvPicPr>
          <p:cNvPr id="16" name="Image 4" descr="https://test-kimi-img.moonshot.cn/pub/slides/slides_tmpl/image/25-08-06-16:26:55-d29h3jsup1d2ae82klm0.png"/>
          <p:cNvPicPr>
            <a:picLocks noChangeAspect="1"/>
          </p:cNvPicPr>
          <p:nvPr/>
        </p:nvPicPr>
        <p:blipFill>
          <a:blip r:embed="rId4"/>
          <a:stretch>
            <a:fillRect/>
          </a:stretch>
        </p:blipFill>
        <p:spPr>
          <a:xfrm>
            <a:off x="5695315" y="1972310"/>
            <a:ext cx="914400" cy="914400"/>
          </a:xfrm>
          <a:prstGeom prst="rect">
            <a:avLst/>
          </a:prstGeom>
        </p:spPr>
      </p:pic>
      <p:pic>
        <p:nvPicPr>
          <p:cNvPr id="17" name="Image 5" descr="https://test-kimi-img.moonshot.cn/pub/slides/slides_tmpl/image/25-08-06-16:26:55-d29h3jsup1d2ae82klmg.png"/>
          <p:cNvPicPr>
            <a:picLocks noChangeAspect="1"/>
          </p:cNvPicPr>
          <p:nvPr/>
        </p:nvPicPr>
        <p:blipFill>
          <a:blip r:embed="rId5"/>
          <a:stretch>
            <a:fillRect/>
          </a:stretch>
        </p:blipFill>
        <p:spPr>
          <a:xfrm>
            <a:off x="9472295" y="1972310"/>
            <a:ext cx="914400" cy="914400"/>
          </a:xfrm>
          <a:prstGeom prst="rect">
            <a:avLst/>
          </a:prstGeom>
        </p:spPr>
      </p:pic>
      <p:pic>
        <p:nvPicPr>
          <p:cNvPr id="18" name="Image 6" descr="https://test-kimi-img.moonshot.cn/pub/slides/slides_tmpl/image/25-08-06-16:26:54-d29h3jkup1d2ae82kl6g.png"/>
          <p:cNvPicPr>
            <a:picLocks noChangeAspect="1"/>
          </p:cNvPicPr>
          <p:nvPr/>
        </p:nvPicPr>
        <p:blipFill>
          <a:blip r:embed="rId6"/>
          <a:stretch>
            <a:fillRect/>
          </a:stretch>
        </p:blipFill>
        <p:spPr>
          <a:xfrm>
            <a:off x="10999470" y="993775"/>
            <a:ext cx="762000" cy="298450"/>
          </a:xfrm>
          <a:prstGeom prst="rect">
            <a:avLst/>
          </a:prstGeom>
        </p:spPr>
      </p:pic>
      <p:sp>
        <p:nvSpPr>
          <p:cNvPr id="19" name="Shape 10"/>
          <p:cNvSpPr/>
          <p:nvPr/>
        </p:nvSpPr>
        <p:spPr>
          <a:xfrm>
            <a:off x="596265" y="5928360"/>
            <a:ext cx="11012170" cy="0"/>
          </a:xfrm>
          <a:prstGeom prst="line">
            <a:avLst/>
          </a:prstGeom>
          <a:noFill/>
          <a:ln w="19050">
            <a:solidFill>
              <a:srgbClr val="1D50C4"/>
            </a:solidFill>
            <a:prstDash val="solid"/>
            <a:headEnd type="none"/>
            <a:tailEnd type="none"/>
          </a:ln>
        </p:spPr>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custDataLst>
              <p:tags r:id="rId1"/>
            </p:custDataLst>
          </p:nvPr>
        </p:nvSpPr>
        <p:spPr>
          <a:xfrm>
            <a:off x="955675" y="2072005"/>
            <a:ext cx="5827395" cy="1122680"/>
          </a:xfrm>
          <a:prstGeom prst="rect">
            <a:avLst/>
          </a:prstGeom>
          <a:solidFill>
            <a:srgbClr val="000000">
              <a:alpha val="0"/>
            </a:srgbClr>
          </a:solidFill>
        </p:spPr>
      </p:sp>
      <p:sp>
        <p:nvSpPr>
          <p:cNvPr id="3" name="Text 1"/>
          <p:cNvSpPr/>
          <p:nvPr>
            <p:custDataLst>
              <p:tags r:id="rId2"/>
            </p:custDataLst>
          </p:nvPr>
        </p:nvSpPr>
        <p:spPr>
          <a:xfrm>
            <a:off x="525780" y="1911350"/>
            <a:ext cx="6177280" cy="1122680"/>
          </a:xfrm>
          <a:prstGeom prst="rect">
            <a:avLst/>
          </a:prstGeom>
          <a:noFill/>
        </p:spPr>
        <p:txBody>
          <a:bodyPr wrap="square" lIns="45720" tIns="91440" rIns="91440" bIns="45720" rtlCol="0" anchor="t"/>
          <a:lstStyle/>
          <a:p>
            <a:pPr marL="0" indent="0" algn="just">
              <a:lnSpc>
                <a:spcPct val="150000"/>
              </a:lnSpc>
              <a:buNone/>
            </a:pPr>
            <a:r>
              <a:rPr lang="en-US" dirty="0">
                <a:solidFill>
                  <a:srgbClr val="000000"/>
                </a:solidFill>
                <a:latin typeface="MiSans" pitchFamily="34" charset="-122"/>
                <a:ea typeface="MiSans" pitchFamily="34" charset="-122"/>
                <a:cs typeface="MiSans" pitchFamily="34" charset="-120"/>
              </a:rPr>
              <a:t>同时显示高层语言代码与对应的 RISC-V 汇编指令，</a:t>
            </a:r>
            <a:r>
              <a:rPr lang="en-US" dirty="0">
                <a:solidFill>
                  <a:srgbClr val="000000"/>
                </a:solidFill>
                <a:latin typeface="MiSans" pitchFamily="34" charset="-122"/>
                <a:ea typeface="MiSans" pitchFamily="34" charset="-122"/>
                <a:cs typeface="MiSans" pitchFamily="34" charset="-120"/>
                <a:sym typeface="+mn-ea"/>
              </a:rPr>
              <a:t>能够帮助开发者定位生成低效指令序列的 C/C++ 语句。例如，通过该视图可以发现不必要的 load/store 操作或分支指令，从而为优化提供依据。</a:t>
            </a:r>
            <a:endParaRPr lang="en-US" dirty="0">
              <a:solidFill>
                <a:srgbClr val="000000"/>
              </a:solidFill>
              <a:latin typeface="MiSans" pitchFamily="34" charset="-122"/>
              <a:ea typeface="MiSans" pitchFamily="34" charset="-122"/>
              <a:cs typeface="MiSans" pitchFamily="34" charset="-120"/>
            </a:endParaRPr>
          </a:p>
        </p:txBody>
      </p:sp>
      <p:sp>
        <p:nvSpPr>
          <p:cNvPr id="5" name="Shape 3"/>
          <p:cNvSpPr/>
          <p:nvPr>
            <p:custDataLst>
              <p:tags r:id="rId3"/>
            </p:custDataLst>
          </p:nvPr>
        </p:nvSpPr>
        <p:spPr>
          <a:xfrm>
            <a:off x="955675" y="3642360"/>
            <a:ext cx="5857875" cy="1122680"/>
          </a:xfrm>
          <a:prstGeom prst="rect">
            <a:avLst/>
          </a:prstGeom>
          <a:solidFill>
            <a:srgbClr val="000000">
              <a:alpha val="0"/>
            </a:srgbClr>
          </a:solidFill>
        </p:spPr>
      </p:sp>
      <p:sp>
        <p:nvSpPr>
          <p:cNvPr id="6" name="Text 4"/>
          <p:cNvSpPr/>
          <p:nvPr>
            <p:custDataLst>
              <p:tags r:id="rId4"/>
            </p:custDataLst>
          </p:nvPr>
        </p:nvSpPr>
        <p:spPr>
          <a:xfrm>
            <a:off x="525780" y="4364355"/>
            <a:ext cx="6116955" cy="1122680"/>
          </a:xfrm>
          <a:prstGeom prst="rect">
            <a:avLst/>
          </a:prstGeom>
          <a:noFill/>
        </p:spPr>
        <p:txBody>
          <a:bodyPr wrap="square" lIns="45720" tIns="91440" rIns="91440" bIns="45720" rtlCol="0" anchor="t"/>
          <a:lstStyle/>
          <a:p>
            <a:pPr marL="0" indent="0" algn="just">
              <a:lnSpc>
                <a:spcPct val="120000"/>
              </a:lnSpc>
              <a:buNone/>
            </a:pPr>
            <a:r>
              <a:rPr lang="en-US" sz="1800" dirty="0">
                <a:solidFill>
                  <a:srgbClr val="000000"/>
                </a:solidFill>
                <a:latin typeface="MiSans" pitchFamily="34" charset="-122"/>
                <a:ea typeface="MiSans" pitchFamily="34" charset="-122"/>
                <a:cs typeface="MiSans" pitchFamily="34" charset="-120"/>
              </a:rPr>
              <a:t>该视图支持同步高亮功能，当用户在源码中选择某段代码时，对应的汇编指令会自动高亮显示，反之亦然。这一特性极大地提高了代码与指令对应关系的查找效率，方便开发者快速定位问题</a:t>
            </a:r>
            <a:r>
              <a:rPr lang="zh-CN" altLang="en-US" sz="1800" dirty="0">
                <a:solidFill>
                  <a:srgbClr val="000000"/>
                </a:solidFill>
                <a:latin typeface="MiSans" pitchFamily="34" charset="-122"/>
                <a:ea typeface="MiSans" pitchFamily="34" charset="-122"/>
                <a:cs typeface="MiSans" pitchFamily="34" charset="-120"/>
              </a:rPr>
              <a:t>，提高调试效率</a:t>
            </a:r>
            <a:r>
              <a:rPr lang="en-US" sz="1800" dirty="0">
                <a:solidFill>
                  <a:srgbClr val="000000"/>
                </a:solidFill>
                <a:latin typeface="MiSans" pitchFamily="34" charset="-122"/>
                <a:ea typeface="MiSans" pitchFamily="34" charset="-122"/>
                <a:cs typeface="MiSans" pitchFamily="34" charset="-120"/>
              </a:rPr>
              <a:t>。</a:t>
            </a:r>
            <a:endParaRPr lang="en-US" sz="1800" dirty="0">
              <a:solidFill>
                <a:srgbClr val="000000"/>
              </a:solidFill>
              <a:latin typeface="MiSans" pitchFamily="34" charset="-122"/>
              <a:ea typeface="MiSans" pitchFamily="34" charset="-122"/>
              <a:cs typeface="MiSans" pitchFamily="34" charset="-120"/>
            </a:endParaRPr>
          </a:p>
        </p:txBody>
      </p:sp>
      <p:sp>
        <p:nvSpPr>
          <p:cNvPr id="11" name="Text 9"/>
          <p:cNvSpPr/>
          <p:nvPr/>
        </p:nvSpPr>
        <p:spPr>
          <a:xfrm>
            <a:off x="391160" y="731520"/>
            <a:ext cx="11081385" cy="892810"/>
          </a:xfrm>
          <a:prstGeom prst="rect">
            <a:avLst/>
          </a:prstGeom>
          <a:noFill/>
        </p:spPr>
        <p:txBody>
          <a:bodyPr wrap="square" lIns="91440" tIns="45720" rIns="91440" bIns="45720" rtlCol="0" anchor="t"/>
          <a:lstStyle/>
          <a:p>
            <a:pPr marL="0" indent="0" algn="l">
              <a:lnSpc>
                <a:spcPct val="100000"/>
              </a:lnSpc>
              <a:buNone/>
            </a:pPr>
            <a:r>
              <a:rPr lang="en-US" sz="3400" dirty="0">
                <a:solidFill>
                  <a:srgbClr val="1D50C4"/>
                </a:solidFill>
                <a:latin typeface="MiSans" pitchFamily="34" charset="-122"/>
                <a:ea typeface="MiSans" pitchFamily="34" charset="-122"/>
                <a:cs typeface="MiSans" pitchFamily="34" charset="-120"/>
              </a:rPr>
              <a:t>源码与汇编映射</a:t>
            </a:r>
            <a:endParaRPr lang="en-US" sz="1600" dirty="0"/>
          </a:p>
        </p:txBody>
      </p:sp>
      <p:sp>
        <p:nvSpPr>
          <p:cNvPr id="15" name="Text 11"/>
          <p:cNvSpPr/>
          <p:nvPr/>
        </p:nvSpPr>
        <p:spPr>
          <a:xfrm>
            <a:off x="7244080" y="6292215"/>
            <a:ext cx="4948555" cy="57531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16" name="文本框 15"/>
          <p:cNvSpPr txBox="1"/>
          <p:nvPr/>
        </p:nvSpPr>
        <p:spPr>
          <a:xfrm>
            <a:off x="599440" y="1520825"/>
            <a:ext cx="3117850" cy="460375"/>
          </a:xfrm>
          <a:prstGeom prst="rect">
            <a:avLst/>
          </a:prstGeom>
          <a:noFill/>
        </p:spPr>
        <p:txBody>
          <a:bodyPr wrap="square" rtlCol="0">
            <a:spAutoFit/>
          </a:bodyPr>
          <a:p>
            <a:r>
              <a:rPr lang="zh-CN" altLang="en-US" sz="2400" b="1"/>
              <a:t>性能优化</a:t>
            </a:r>
            <a:endParaRPr lang="zh-CN" altLang="en-US" sz="2400" b="1"/>
          </a:p>
        </p:txBody>
      </p:sp>
      <p:sp>
        <p:nvSpPr>
          <p:cNvPr id="17" name="文本框 16"/>
          <p:cNvSpPr txBox="1"/>
          <p:nvPr/>
        </p:nvSpPr>
        <p:spPr>
          <a:xfrm>
            <a:off x="599440" y="3793490"/>
            <a:ext cx="3117850" cy="460375"/>
          </a:xfrm>
          <a:prstGeom prst="rect">
            <a:avLst/>
          </a:prstGeom>
          <a:noFill/>
        </p:spPr>
        <p:txBody>
          <a:bodyPr wrap="square" rtlCol="0">
            <a:spAutoFit/>
          </a:bodyPr>
          <a:p>
            <a:r>
              <a:rPr lang="zh-CN" altLang="en-US" sz="2400" b="1"/>
              <a:t>同步高亮与调试</a:t>
            </a:r>
            <a:r>
              <a:rPr lang="zh-CN" altLang="en-US" sz="2400" b="1"/>
              <a:t>定位</a:t>
            </a:r>
            <a:endParaRPr lang="zh-CN" altLang="en-US" sz="2400" b="1"/>
          </a:p>
        </p:txBody>
      </p:sp>
      <p:sp>
        <p:nvSpPr>
          <p:cNvPr id="18" name="文本框 17"/>
          <p:cNvSpPr txBox="1"/>
          <p:nvPr/>
        </p:nvSpPr>
        <p:spPr>
          <a:xfrm>
            <a:off x="7735570" y="1611630"/>
            <a:ext cx="3117850" cy="460375"/>
          </a:xfrm>
          <a:prstGeom prst="rect">
            <a:avLst/>
          </a:prstGeom>
          <a:noFill/>
        </p:spPr>
        <p:txBody>
          <a:bodyPr wrap="square" rtlCol="0">
            <a:spAutoFit/>
          </a:bodyPr>
          <a:p>
            <a:r>
              <a:rPr lang="zh-CN" altLang="en-US" sz="2400" b="1"/>
              <a:t>学习</a:t>
            </a:r>
            <a:r>
              <a:rPr lang="zh-CN" altLang="en-US" sz="2400" b="1"/>
              <a:t>价值</a:t>
            </a:r>
            <a:endParaRPr lang="zh-CN" altLang="en-US" sz="2400" b="1"/>
          </a:p>
        </p:txBody>
      </p:sp>
      <p:sp>
        <p:nvSpPr>
          <p:cNvPr id="19" name="文本框 18"/>
          <p:cNvSpPr txBox="1"/>
          <p:nvPr/>
        </p:nvSpPr>
        <p:spPr>
          <a:xfrm>
            <a:off x="7162800" y="2072005"/>
            <a:ext cx="3562985" cy="3830955"/>
          </a:xfrm>
          <a:prstGeom prst="rect">
            <a:avLst/>
          </a:prstGeom>
          <a:noFill/>
        </p:spPr>
        <p:txBody>
          <a:bodyPr wrap="square" rtlCol="0" anchor="t">
            <a:spAutoFit/>
          </a:bodyPr>
          <a:p>
            <a:pPr marL="0" indent="0" algn="just">
              <a:lnSpc>
                <a:spcPct val="150000"/>
              </a:lnSpc>
              <a:buNone/>
            </a:pPr>
            <a:r>
              <a:rPr lang="en-US" sz="1800" dirty="0">
                <a:solidFill>
                  <a:srgbClr val="000000"/>
                </a:solidFill>
                <a:latin typeface="MiSans" pitchFamily="34" charset="-122"/>
                <a:ea typeface="MiSans" pitchFamily="34" charset="-122"/>
                <a:cs typeface="MiSans" pitchFamily="34" charset="-120"/>
                <a:sym typeface="+mn-ea"/>
              </a:rPr>
              <a:t>RISC-V 汇编与 C/C++ 对照视图在教学与学习中具有重要价值。它能够帮助学习 RISC-V 架构的学生直观理解一行 C 代码在机器层面的实现过程。通过实际代码示例，学生可以逐步解析 C/C++ 代码与对应的 RISC-V 汇编指令，从而更好地掌握指令集架构和编程基础。</a:t>
            </a:r>
            <a:endParaRPr lang="en-US" sz="1800" dirty="0">
              <a:solidFill>
                <a:srgbClr val="000000"/>
              </a:solidFill>
              <a:latin typeface="MiSans" pitchFamily="34" charset="-122"/>
              <a:ea typeface="MiSans" pitchFamily="34" charset="-122"/>
              <a:cs typeface="MiSans" pitchFamily="34" charset="-120"/>
              <a:sym typeface="+mn-ea"/>
            </a:endParaRPr>
          </a:p>
        </p:txBody>
      </p:sp>
      <p:pic>
        <p:nvPicPr>
          <p:cNvPr id="20" name="Image 0" descr="https://test-kimi-img.moonshot.cn/pub/slides/slides_tmpl/image/25-08-06-16:26:53-d29h3jcup1d2ae82kl00.png"/>
          <p:cNvPicPr>
            <a:picLocks noChangeAspect="1"/>
          </p:cNvPicPr>
          <p:nvPr/>
        </p:nvPicPr>
        <p:blipFill>
          <a:blip r:embed="rId5"/>
          <a:srcRect b="572"/>
          <a:stretch>
            <a:fillRect/>
          </a:stretch>
        </p:blipFill>
        <p:spPr>
          <a:xfrm rot="10800000">
            <a:off x="0" y="0"/>
            <a:ext cx="12192000" cy="653415"/>
          </a:xfrm>
          <a:prstGeom prst="rect">
            <a:avLst/>
          </a:prstGeom>
        </p:spPr>
      </p:pic>
      <p:pic>
        <p:nvPicPr>
          <p:cNvPr id="21" name="Image 2" descr="https://test-kimi-img.moonshot.cn/pub/slides/slides_tmpl/image/25-08-06-16:26:53-d29h3jcup1d2ae82kl00.png"/>
          <p:cNvPicPr>
            <a:picLocks noChangeAspect="1"/>
          </p:cNvPicPr>
          <p:nvPr/>
        </p:nvPicPr>
        <p:blipFill>
          <a:blip r:embed="rId5"/>
          <a:srcRect b="572"/>
          <a:stretch>
            <a:fillRect/>
          </a:stretch>
        </p:blipFill>
        <p:spPr>
          <a:xfrm>
            <a:off x="0" y="6204585"/>
            <a:ext cx="12192000" cy="65341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100000"/>
            <a:lum/>
          </a:blip>
          <a:srcRect/>
          <a:stretch>
            <a:fillRect/>
          </a:stretch>
        </a:blipFill>
        <a:effectLst/>
      </p:bgPr>
    </p:bg>
    <p:spTree>
      <p:nvGrpSpPr>
        <p:cNvPr id="1" name=""/>
        <p:cNvGrpSpPr/>
        <p:nvPr/>
      </p:nvGrpSpPr>
      <p:grpSpPr>
        <a:xfrm>
          <a:off x="0" y="0"/>
          <a:ext cx="0" cy="0"/>
          <a:chOff x="0" y="0"/>
          <a:chExt cx="0" cy="0"/>
        </a:xfrm>
      </p:grpSpPr>
      <p:pic>
        <p:nvPicPr>
          <p:cNvPr id="2" name="Image 0" descr="https://test-kimi-img.moonshot.cn/pub/slides/slides_tmpl/image/25-08-06-16:26:56-d29h3k4up1d2ae82km3g.png"/>
          <p:cNvPicPr>
            <a:picLocks noChangeAspect="1"/>
          </p:cNvPicPr>
          <p:nvPr/>
        </p:nvPicPr>
        <p:blipFill>
          <a:blip r:embed="rId2"/>
          <a:stretch>
            <a:fillRect/>
          </a:stretch>
        </p:blipFill>
        <p:spPr>
          <a:xfrm>
            <a:off x="4591050" y="939800"/>
            <a:ext cx="7175500" cy="4978400"/>
          </a:xfrm>
          <a:prstGeom prst="rect">
            <a:avLst/>
          </a:prstGeom>
        </p:spPr>
      </p:pic>
      <p:pic>
        <p:nvPicPr>
          <p:cNvPr id="3" name="Image 1" descr="https://test-kimi-img.moonshot.cn/pub/slides/slides_tmpl/image/25-08-06-16:26:56-d29h3k4up1d2ae82km4g.png"/>
          <p:cNvPicPr>
            <a:picLocks noChangeAspect="1"/>
          </p:cNvPicPr>
          <p:nvPr/>
        </p:nvPicPr>
        <p:blipFill>
          <a:blip r:embed="rId3"/>
          <a:stretch>
            <a:fillRect/>
          </a:stretch>
        </p:blipFill>
        <p:spPr>
          <a:xfrm>
            <a:off x="7681595" y="3017520"/>
            <a:ext cx="4368800" cy="3149600"/>
          </a:xfrm>
          <a:prstGeom prst="rect">
            <a:avLst/>
          </a:prstGeom>
        </p:spPr>
      </p:pic>
      <p:pic>
        <p:nvPicPr>
          <p:cNvPr id="4" name="Image 2" descr="https://test-kimi-img.moonshot.cn/pub/slides/slides_tmpl/image/25-08-06-16:26:56-d29h3k4up1d2ae82km6g.png"/>
          <p:cNvPicPr>
            <a:picLocks noChangeAspect="1"/>
          </p:cNvPicPr>
          <p:nvPr/>
        </p:nvPicPr>
        <p:blipFill>
          <a:blip r:embed="rId4"/>
          <a:stretch>
            <a:fillRect/>
          </a:stretch>
        </p:blipFill>
        <p:spPr>
          <a:xfrm>
            <a:off x="8920480" y="4909820"/>
            <a:ext cx="2449830" cy="426720"/>
          </a:xfrm>
          <a:prstGeom prst="rect">
            <a:avLst/>
          </a:prstGeom>
        </p:spPr>
      </p:pic>
      <p:pic>
        <p:nvPicPr>
          <p:cNvPr id="5" name="Image 3" descr="https://test-kimi-img.moonshot.cn/pub/slides/slides_tmpl/image/25-08-06-16:26:56-d29h3k4up1d2ae82km60.png"/>
          <p:cNvPicPr>
            <a:picLocks noChangeAspect="1"/>
          </p:cNvPicPr>
          <p:nvPr/>
        </p:nvPicPr>
        <p:blipFill>
          <a:blip r:embed="rId5"/>
          <a:stretch>
            <a:fillRect/>
          </a:stretch>
        </p:blipFill>
        <p:spPr>
          <a:xfrm rot="11520000">
            <a:off x="10471785" y="-925195"/>
            <a:ext cx="2444750" cy="2444750"/>
          </a:xfrm>
          <a:prstGeom prst="rect">
            <a:avLst/>
          </a:prstGeom>
        </p:spPr>
      </p:pic>
      <p:sp>
        <p:nvSpPr>
          <p:cNvPr id="6" name="Text 0"/>
          <p:cNvSpPr/>
          <p:nvPr/>
        </p:nvSpPr>
        <p:spPr>
          <a:xfrm>
            <a:off x="878840" y="1196975"/>
            <a:ext cx="10705465" cy="659765"/>
          </a:xfrm>
          <a:prstGeom prst="rect">
            <a:avLst/>
          </a:prstGeom>
          <a:noFill/>
        </p:spPr>
        <p:txBody>
          <a:bodyPr wrap="square" lIns="91440" tIns="45720" rIns="91440" bIns="45720" rtlCol="0" anchor="t"/>
          <a:lstStyle/>
          <a:p>
            <a:pPr marL="0" indent="0" algn="r">
              <a:lnSpc>
                <a:spcPct val="100000"/>
              </a:lnSpc>
              <a:buNone/>
            </a:pPr>
            <a:r>
              <a:rPr lang="en-US" sz="3000" b="1" dirty="0">
                <a:solidFill>
                  <a:srgbClr val="FFFFFF"/>
                </a:solidFill>
                <a:latin typeface="MiSans" pitchFamily="34" charset="-122"/>
                <a:ea typeface="MiSans" pitchFamily="34" charset="-122"/>
                <a:cs typeface="MiSans" pitchFamily="34" charset="-120"/>
              </a:rPr>
              <a:t>2025.08.13</a:t>
            </a:r>
            <a:endParaRPr lang="en-US" sz="1600" dirty="0"/>
          </a:p>
        </p:txBody>
      </p:sp>
      <p:sp>
        <p:nvSpPr>
          <p:cNvPr id="7" name="Shape 1"/>
          <p:cNvSpPr/>
          <p:nvPr/>
        </p:nvSpPr>
        <p:spPr>
          <a:xfrm flipH="1">
            <a:off x="4814570" y="3940175"/>
            <a:ext cx="6555740" cy="0"/>
          </a:xfrm>
          <a:prstGeom prst="line">
            <a:avLst/>
          </a:prstGeom>
          <a:noFill/>
          <a:ln w="38100">
            <a:solidFill>
              <a:srgbClr val="FAFAFA"/>
            </a:solidFill>
            <a:prstDash val="solid"/>
            <a:headEnd type="none"/>
            <a:tailEnd type="none"/>
          </a:ln>
        </p:spPr>
      </p:sp>
      <p:sp>
        <p:nvSpPr>
          <p:cNvPr id="8" name="Text 2"/>
          <p:cNvSpPr/>
          <p:nvPr/>
        </p:nvSpPr>
        <p:spPr>
          <a:xfrm>
            <a:off x="9065260" y="4906645"/>
            <a:ext cx="2153920" cy="429895"/>
          </a:xfrm>
          <a:prstGeom prst="rect">
            <a:avLst/>
          </a:prstGeom>
          <a:noFill/>
        </p:spPr>
        <p:txBody>
          <a:bodyPr wrap="square" lIns="91440" tIns="45720" rIns="91440" bIns="45720" rtlCol="0" anchor="t"/>
          <a:lstStyle/>
          <a:p>
            <a:pPr marL="0" indent="0" algn="ctr">
              <a:lnSpc>
                <a:spcPct val="100000"/>
              </a:lnSpc>
              <a:buNone/>
            </a:pPr>
            <a:r>
              <a:rPr lang="en-US" sz="2000" b="1" dirty="0">
                <a:solidFill>
                  <a:srgbClr val="FFFFFF"/>
                </a:solidFill>
                <a:latin typeface="MiSans" pitchFamily="34" charset="-122"/>
                <a:ea typeface="MiSans" pitchFamily="34" charset="-122"/>
                <a:cs typeface="MiSans" pitchFamily="34" charset="-120"/>
              </a:rPr>
              <a:t>汇报人：</a:t>
            </a:r>
            <a:r>
              <a:rPr lang="zh-CN" altLang="en-US" sz="2000" b="1" dirty="0">
                <a:solidFill>
                  <a:srgbClr val="FFFFFF"/>
                </a:solidFill>
                <a:latin typeface="MiSans" pitchFamily="34" charset="-122"/>
                <a:ea typeface="MiSans" pitchFamily="34" charset="-122"/>
                <a:cs typeface="MiSans" pitchFamily="34" charset="-120"/>
              </a:rPr>
              <a:t>张子彤</a:t>
            </a:r>
            <a:endParaRPr lang="zh-CN" altLang="en-US" sz="2000" b="1" dirty="0">
              <a:solidFill>
                <a:srgbClr val="FFFFFF"/>
              </a:solidFill>
              <a:latin typeface="MiSans" pitchFamily="34" charset="-122"/>
              <a:ea typeface="MiSans" pitchFamily="34" charset="-122"/>
              <a:cs typeface="MiSans" pitchFamily="34" charset="-120"/>
            </a:endParaRPr>
          </a:p>
        </p:txBody>
      </p:sp>
      <p:sp>
        <p:nvSpPr>
          <p:cNvPr id="9" name="Text 3"/>
          <p:cNvSpPr/>
          <p:nvPr/>
        </p:nvSpPr>
        <p:spPr>
          <a:xfrm>
            <a:off x="4965065" y="1872615"/>
            <a:ext cx="6619240" cy="2326005"/>
          </a:xfrm>
          <a:prstGeom prst="rect">
            <a:avLst/>
          </a:prstGeom>
          <a:noFill/>
        </p:spPr>
        <p:txBody>
          <a:bodyPr wrap="square" lIns="91440" tIns="45720" rIns="91440" bIns="45720" rtlCol="0" anchor="t"/>
          <a:lstStyle/>
          <a:p>
            <a:pPr marL="0" indent="0" algn="r">
              <a:lnSpc>
                <a:spcPct val="100000"/>
              </a:lnSpc>
              <a:buNone/>
            </a:pPr>
            <a:r>
              <a:rPr lang="en-US" sz="6000" dirty="0">
                <a:solidFill>
                  <a:srgbClr val="FFFFFF"/>
                </a:solidFill>
                <a:latin typeface="MiSans" pitchFamily="34" charset="-122"/>
                <a:ea typeface="MiSans" pitchFamily="34" charset="-122"/>
                <a:cs typeface="MiSans" pitchFamily="34" charset="-120"/>
              </a:rPr>
              <a:t>感谢您的观看</a:t>
            </a:r>
            <a:endParaRPr lang="en-US" sz="1600" dirty="0"/>
          </a:p>
          <a:p>
            <a:pPr marL="0" indent="0" algn="r">
              <a:lnSpc>
                <a:spcPct val="100000"/>
              </a:lnSpc>
              <a:buNone/>
            </a:pPr>
            <a:r>
              <a:rPr lang="en-US" sz="8000" dirty="0">
                <a:solidFill>
                  <a:srgbClr val="FFFFFF"/>
                </a:solidFill>
                <a:latin typeface="MiSans" pitchFamily="34" charset="-122"/>
                <a:ea typeface="MiSans" pitchFamily="34" charset="-122"/>
                <a:cs typeface="MiSans" pitchFamily="34" charset="-120"/>
              </a:rPr>
              <a:t>THANKS</a:t>
            </a:r>
            <a:endParaRPr lang="en-US" sz="1600" dirty="0"/>
          </a:p>
        </p:txBody>
      </p:sp>
      <p:sp>
        <p:nvSpPr>
          <p:cNvPr id="10" name="Text 4"/>
          <p:cNvSpPr/>
          <p:nvPr/>
        </p:nvSpPr>
        <p:spPr>
          <a:xfrm>
            <a:off x="5207000" y="4115435"/>
            <a:ext cx="6191250" cy="284559"/>
          </a:xfrm>
          <a:prstGeom prst="rect">
            <a:avLst/>
          </a:prstGeom>
          <a:noFill/>
        </p:spPr>
        <p:txBody>
          <a:bodyPr wrap="square" lIns="91440" tIns="45720" rIns="91440" bIns="45720" rtlCol="0" anchor="t">
            <a:spAutoFit/>
          </a:bodyPr>
          <a:lstStyle/>
          <a:p>
            <a:pPr marL="0" indent="0" algn="r">
              <a:lnSpc>
                <a:spcPct val="100000"/>
              </a:lnSpc>
              <a:buNone/>
            </a:pPr>
            <a:r>
              <a:rPr lang="en-US" sz="1800" dirty="0">
                <a:solidFill>
                  <a:srgbClr val="FFFFFF"/>
                </a:solidFill>
                <a:latin typeface="MiSans" pitchFamily="34" charset="-122"/>
                <a:ea typeface="MiSans" pitchFamily="34" charset="-122"/>
                <a:cs typeface="MiSans" pitchFamily="34" charset="-120"/>
              </a:rPr>
              <a:t>Thank you for watching!</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custDataLst>
              <p:tags r:id="rId1"/>
            </p:custDataLst>
          </p:nvPr>
        </p:nvSpPr>
        <p:spPr>
          <a:xfrm>
            <a:off x="955675" y="2072005"/>
            <a:ext cx="5827395" cy="1122680"/>
          </a:xfrm>
          <a:prstGeom prst="rect">
            <a:avLst/>
          </a:prstGeom>
          <a:solidFill>
            <a:srgbClr val="000000">
              <a:alpha val="0"/>
            </a:srgbClr>
          </a:solidFill>
        </p:spPr>
      </p:sp>
      <p:sp>
        <p:nvSpPr>
          <p:cNvPr id="3" name="Text 1"/>
          <p:cNvSpPr/>
          <p:nvPr>
            <p:custDataLst>
              <p:tags r:id="rId2"/>
            </p:custDataLst>
          </p:nvPr>
        </p:nvSpPr>
        <p:spPr>
          <a:xfrm>
            <a:off x="955675" y="2072005"/>
            <a:ext cx="5827395" cy="1122680"/>
          </a:xfrm>
          <a:prstGeom prst="rect">
            <a:avLst/>
          </a:prstGeom>
          <a:noFill/>
        </p:spPr>
        <p:txBody>
          <a:bodyPr wrap="square" lIns="45720" tIns="91440" rIns="91440" bIns="45720" rtlCol="0" anchor="t"/>
          <a:lstStyle/>
          <a:p>
            <a:pPr marL="0" indent="0" algn="just">
              <a:lnSpc>
                <a:spcPct val="120000"/>
              </a:lnSpc>
              <a:buNone/>
            </a:pPr>
            <a:r>
              <a:rPr lang="en-US" sz="2000" dirty="0">
                <a:solidFill>
                  <a:srgbClr val="000000"/>
                </a:solidFill>
                <a:latin typeface="MiSans" pitchFamily="34" charset="-122"/>
                <a:ea typeface="MiSans" pitchFamily="34" charset="-122"/>
                <a:cs typeface="MiSans" pitchFamily="34" charset="-120"/>
              </a:rPr>
              <a:t>提供语法高亮与snippet，支持RV32GC、RV64GC等指令集，适合入门使用，安装量超过100,000。</a:t>
            </a:r>
            <a:endParaRPr lang="en-US" sz="2000" dirty="0">
              <a:solidFill>
                <a:srgbClr val="000000"/>
              </a:solidFill>
              <a:latin typeface="MiSans" pitchFamily="34" charset="-122"/>
              <a:ea typeface="MiSans" pitchFamily="34" charset="-122"/>
              <a:cs typeface="MiSans" pitchFamily="34" charset="-120"/>
            </a:endParaRPr>
          </a:p>
        </p:txBody>
      </p:sp>
      <p:sp>
        <p:nvSpPr>
          <p:cNvPr id="4" name="Text 2"/>
          <p:cNvSpPr/>
          <p:nvPr>
            <p:custDataLst>
              <p:tags r:id="rId3"/>
            </p:custDataLst>
          </p:nvPr>
        </p:nvSpPr>
        <p:spPr>
          <a:xfrm>
            <a:off x="956310" y="1643102"/>
            <a:ext cx="5177790" cy="460375"/>
          </a:xfrm>
          <a:prstGeom prst="rect">
            <a:avLst/>
          </a:prstGeom>
          <a:noFill/>
        </p:spPr>
        <p:txBody>
          <a:bodyPr wrap="square" lIns="91440" tIns="45720" rIns="91440" bIns="45720" rtlCol="0" anchor="ctr">
            <a:spAutoFit/>
          </a:bodyPr>
          <a:lstStyle/>
          <a:p>
            <a:pPr marL="0" indent="0" algn="l">
              <a:lnSpc>
                <a:spcPct val="100000"/>
              </a:lnSpc>
              <a:buNone/>
            </a:pPr>
            <a:r>
              <a:rPr lang="en-US" sz="2400" dirty="0">
                <a:solidFill>
                  <a:srgbClr val="1D50C4"/>
                </a:solidFill>
                <a:latin typeface="MiSans" pitchFamily="34" charset="-122"/>
                <a:ea typeface="MiSans" pitchFamily="34" charset="-122"/>
                <a:cs typeface="MiSans" pitchFamily="34" charset="-120"/>
              </a:rPr>
              <a:t>RISC-V Support(</a:t>
            </a:r>
            <a:r>
              <a:rPr lang="en-US" sz="2400" dirty="0">
                <a:solidFill>
                  <a:srgbClr val="1D50C4"/>
                </a:solidFill>
                <a:latin typeface="MiSans" pitchFamily="34" charset="-122"/>
                <a:ea typeface="MiSans" pitchFamily="34" charset="-122"/>
                <a:cs typeface="MiSans" pitchFamily="34" charset="-120"/>
                <a:sym typeface="+mn-ea"/>
              </a:rPr>
              <a:t>zhwu95</a:t>
            </a:r>
            <a:r>
              <a:rPr lang="en-US" sz="2400" dirty="0">
                <a:solidFill>
                  <a:srgbClr val="1D50C4"/>
                </a:solidFill>
                <a:latin typeface="MiSans" pitchFamily="34" charset="-122"/>
                <a:ea typeface="MiSans" pitchFamily="34" charset="-122"/>
                <a:cs typeface="MiSans" pitchFamily="34" charset="-120"/>
              </a:rPr>
              <a:t>)</a:t>
            </a:r>
            <a:endParaRPr lang="en-US" sz="2400" dirty="0">
              <a:solidFill>
                <a:srgbClr val="1D50C4"/>
              </a:solidFill>
              <a:latin typeface="MiSans" pitchFamily="34" charset="-122"/>
              <a:ea typeface="MiSans" pitchFamily="34" charset="-122"/>
              <a:cs typeface="MiSans" pitchFamily="34" charset="-120"/>
            </a:endParaRPr>
          </a:p>
        </p:txBody>
      </p:sp>
      <p:sp>
        <p:nvSpPr>
          <p:cNvPr id="5" name="Shape 3"/>
          <p:cNvSpPr/>
          <p:nvPr>
            <p:custDataLst>
              <p:tags r:id="rId4"/>
            </p:custDataLst>
          </p:nvPr>
        </p:nvSpPr>
        <p:spPr>
          <a:xfrm>
            <a:off x="955675" y="3642360"/>
            <a:ext cx="5857875" cy="1122680"/>
          </a:xfrm>
          <a:prstGeom prst="rect">
            <a:avLst/>
          </a:prstGeom>
          <a:solidFill>
            <a:srgbClr val="000000">
              <a:alpha val="0"/>
            </a:srgbClr>
          </a:solidFill>
        </p:spPr>
      </p:sp>
      <p:sp>
        <p:nvSpPr>
          <p:cNvPr id="6" name="Text 4"/>
          <p:cNvSpPr/>
          <p:nvPr>
            <p:custDataLst>
              <p:tags r:id="rId5"/>
            </p:custDataLst>
          </p:nvPr>
        </p:nvSpPr>
        <p:spPr>
          <a:xfrm>
            <a:off x="955675" y="3642360"/>
            <a:ext cx="5857875" cy="1122680"/>
          </a:xfrm>
          <a:prstGeom prst="rect">
            <a:avLst/>
          </a:prstGeom>
          <a:noFill/>
        </p:spPr>
        <p:txBody>
          <a:bodyPr wrap="square" lIns="45720" tIns="91440" rIns="91440" bIns="45720" rtlCol="0" anchor="t"/>
          <a:lstStyle/>
          <a:p>
            <a:pPr marL="0" indent="0" algn="just">
              <a:lnSpc>
                <a:spcPct val="120000"/>
              </a:lnSpc>
              <a:buNone/>
            </a:pPr>
            <a:r>
              <a:rPr lang="en-US" sz="2000" dirty="0">
                <a:solidFill>
                  <a:srgbClr val="000000"/>
                </a:solidFill>
                <a:latin typeface="MiSans" pitchFamily="34" charset="-122"/>
                <a:ea typeface="MiSans" pitchFamily="34" charset="-122"/>
                <a:cs typeface="MiSans" pitchFamily="34" charset="-120"/>
              </a:rPr>
              <a:t>增加linker script高亮、自动闭合符号、智能补全等功能，功能更丰富，适合进阶开发。</a:t>
            </a:r>
            <a:endParaRPr lang="en-US" sz="2000" dirty="0">
              <a:solidFill>
                <a:srgbClr val="000000"/>
              </a:solidFill>
              <a:latin typeface="MiSans" pitchFamily="34" charset="-122"/>
              <a:ea typeface="MiSans" pitchFamily="34" charset="-122"/>
              <a:cs typeface="MiSans" pitchFamily="34" charset="-120"/>
            </a:endParaRPr>
          </a:p>
        </p:txBody>
      </p:sp>
      <p:sp>
        <p:nvSpPr>
          <p:cNvPr id="7" name="Text 5"/>
          <p:cNvSpPr/>
          <p:nvPr>
            <p:custDataLst>
              <p:tags r:id="rId6"/>
            </p:custDataLst>
          </p:nvPr>
        </p:nvSpPr>
        <p:spPr>
          <a:xfrm>
            <a:off x="956310" y="3213457"/>
            <a:ext cx="5177790" cy="460375"/>
          </a:xfrm>
          <a:prstGeom prst="rect">
            <a:avLst/>
          </a:prstGeom>
          <a:noFill/>
        </p:spPr>
        <p:txBody>
          <a:bodyPr wrap="square" lIns="91440" tIns="45720" rIns="91440" bIns="45720" rtlCol="0" anchor="ctr">
            <a:spAutoFit/>
          </a:bodyPr>
          <a:lstStyle/>
          <a:p>
            <a:pPr marL="0" indent="0" algn="l">
              <a:lnSpc>
                <a:spcPct val="100000"/>
              </a:lnSpc>
              <a:buNone/>
            </a:pPr>
            <a:r>
              <a:rPr lang="en-US" sz="2400" dirty="0">
                <a:solidFill>
                  <a:srgbClr val="1D50C4"/>
                </a:solidFill>
                <a:latin typeface="MiSans" pitchFamily="34" charset="-122"/>
                <a:ea typeface="MiSans" pitchFamily="34" charset="-122"/>
                <a:cs typeface="MiSans" pitchFamily="34" charset="-120"/>
              </a:rPr>
              <a:t>RISC-V Extension(</a:t>
            </a:r>
            <a:r>
              <a:rPr lang="en-US" sz="2400" dirty="0">
                <a:solidFill>
                  <a:srgbClr val="1D50C4"/>
                </a:solidFill>
                <a:latin typeface="MiSans" pitchFamily="34" charset="-122"/>
                <a:ea typeface="MiSans" pitchFamily="34" charset="-122"/>
                <a:cs typeface="MiSans" pitchFamily="34" charset="-120"/>
                <a:sym typeface="+mn-ea"/>
              </a:rPr>
              <a:t>rihong)</a:t>
            </a:r>
            <a:endParaRPr lang="en-US" sz="2400" dirty="0">
              <a:solidFill>
                <a:srgbClr val="1D50C4"/>
              </a:solidFill>
              <a:latin typeface="MiSans" pitchFamily="34" charset="-122"/>
              <a:ea typeface="MiSans" pitchFamily="34" charset="-122"/>
              <a:cs typeface="MiSans" pitchFamily="34" charset="-120"/>
            </a:endParaRPr>
          </a:p>
        </p:txBody>
      </p:sp>
      <p:sp>
        <p:nvSpPr>
          <p:cNvPr id="8" name="Shape 6"/>
          <p:cNvSpPr/>
          <p:nvPr>
            <p:custDataLst>
              <p:tags r:id="rId7"/>
            </p:custDataLst>
          </p:nvPr>
        </p:nvSpPr>
        <p:spPr>
          <a:xfrm>
            <a:off x="955675" y="5212715"/>
            <a:ext cx="5825490" cy="1122680"/>
          </a:xfrm>
          <a:prstGeom prst="rect">
            <a:avLst/>
          </a:prstGeom>
          <a:solidFill>
            <a:srgbClr val="000000">
              <a:alpha val="0"/>
            </a:srgbClr>
          </a:solidFill>
        </p:spPr>
      </p:sp>
      <p:sp>
        <p:nvSpPr>
          <p:cNvPr id="9" name="Text 7"/>
          <p:cNvSpPr/>
          <p:nvPr>
            <p:custDataLst>
              <p:tags r:id="rId8"/>
            </p:custDataLst>
          </p:nvPr>
        </p:nvSpPr>
        <p:spPr>
          <a:xfrm>
            <a:off x="955675" y="5212715"/>
            <a:ext cx="5825490" cy="1122680"/>
          </a:xfrm>
          <a:prstGeom prst="rect">
            <a:avLst/>
          </a:prstGeom>
          <a:noFill/>
        </p:spPr>
        <p:txBody>
          <a:bodyPr wrap="square" lIns="45720" tIns="91440" rIns="91440" bIns="45720" rtlCol="0" anchor="t"/>
          <a:lstStyle/>
          <a:p>
            <a:pPr marL="0" indent="0" algn="just">
              <a:lnSpc>
                <a:spcPct val="120000"/>
              </a:lnSpc>
              <a:buNone/>
            </a:pPr>
            <a:r>
              <a:rPr lang="en-US" sz="2000" dirty="0">
                <a:solidFill>
                  <a:srgbClr val="000000"/>
                </a:solidFill>
                <a:latin typeface="MiSans" pitchFamily="34" charset="-122"/>
                <a:ea typeface="MiSans" pitchFamily="34" charset="-122"/>
                <a:cs typeface="MiSans" pitchFamily="34" charset="-120"/>
              </a:rPr>
              <a:t>支持广泛的RISC-V指令扩展（包括A/C/M/V/H系列等），覆盖度高，适合编写复杂汇编程序。</a:t>
            </a:r>
            <a:endParaRPr lang="en-US" sz="2000" dirty="0">
              <a:solidFill>
                <a:srgbClr val="000000"/>
              </a:solidFill>
              <a:latin typeface="MiSans" pitchFamily="34" charset="-122"/>
              <a:ea typeface="MiSans" pitchFamily="34" charset="-122"/>
              <a:cs typeface="MiSans" pitchFamily="34" charset="-120"/>
            </a:endParaRPr>
          </a:p>
        </p:txBody>
      </p:sp>
      <p:sp>
        <p:nvSpPr>
          <p:cNvPr id="10" name="Text 8"/>
          <p:cNvSpPr/>
          <p:nvPr>
            <p:custDataLst>
              <p:tags r:id="rId9"/>
            </p:custDataLst>
          </p:nvPr>
        </p:nvSpPr>
        <p:spPr>
          <a:xfrm>
            <a:off x="956310" y="4783812"/>
            <a:ext cx="5177790" cy="460375"/>
          </a:xfrm>
          <a:prstGeom prst="rect">
            <a:avLst/>
          </a:prstGeom>
          <a:noFill/>
        </p:spPr>
        <p:txBody>
          <a:bodyPr wrap="square" lIns="91440" tIns="45720" rIns="91440" bIns="45720" rtlCol="0" anchor="ctr">
            <a:spAutoFit/>
          </a:bodyPr>
          <a:lstStyle/>
          <a:p>
            <a:pPr marL="0" indent="0" algn="l">
              <a:lnSpc>
                <a:spcPct val="100000"/>
              </a:lnSpc>
              <a:buNone/>
            </a:pPr>
            <a:r>
              <a:rPr lang="en-US" sz="2400" dirty="0">
                <a:solidFill>
                  <a:srgbClr val="1D50C4"/>
                </a:solidFill>
                <a:latin typeface="MiSans" pitchFamily="34" charset="-122"/>
                <a:ea typeface="MiSans" pitchFamily="34" charset="-122"/>
                <a:cs typeface="MiSans" pitchFamily="34" charset="-120"/>
              </a:rPr>
              <a:t>RISC-V(</a:t>
            </a:r>
            <a:r>
              <a:rPr lang="en-US" sz="2400" dirty="0">
                <a:solidFill>
                  <a:srgbClr val="1D50C4"/>
                </a:solidFill>
                <a:latin typeface="MiSans" pitchFamily="34" charset="-122"/>
                <a:ea typeface="MiSans" pitchFamily="34" charset="-122"/>
                <a:cs typeface="MiSans" pitchFamily="34" charset="-120"/>
                <a:sym typeface="+mn-ea"/>
              </a:rPr>
              <a:t>Sunshaoce</a:t>
            </a:r>
            <a:r>
              <a:rPr lang="en-US" sz="2400" dirty="0">
                <a:solidFill>
                  <a:srgbClr val="1D50C4"/>
                </a:solidFill>
                <a:latin typeface="MiSans" pitchFamily="34" charset="-122"/>
                <a:ea typeface="MiSans" pitchFamily="34" charset="-122"/>
                <a:cs typeface="MiSans" pitchFamily="34" charset="-120"/>
              </a:rPr>
              <a:t>)</a:t>
            </a:r>
            <a:endParaRPr lang="en-US" sz="2400" dirty="0">
              <a:solidFill>
                <a:srgbClr val="1D50C4"/>
              </a:solidFill>
              <a:latin typeface="MiSans" pitchFamily="34" charset="-122"/>
              <a:ea typeface="MiSans" pitchFamily="34" charset="-122"/>
              <a:cs typeface="MiSans" pitchFamily="34" charset="-120"/>
            </a:endParaRPr>
          </a:p>
        </p:txBody>
      </p:sp>
      <p:sp>
        <p:nvSpPr>
          <p:cNvPr id="11" name="Text 9"/>
          <p:cNvSpPr/>
          <p:nvPr/>
        </p:nvSpPr>
        <p:spPr>
          <a:xfrm>
            <a:off x="391160" y="580390"/>
            <a:ext cx="11081385" cy="892810"/>
          </a:xfrm>
          <a:prstGeom prst="rect">
            <a:avLst/>
          </a:prstGeom>
          <a:noFill/>
        </p:spPr>
        <p:txBody>
          <a:bodyPr wrap="square" lIns="91440" tIns="45720" rIns="91440" bIns="45720" rtlCol="0" anchor="t"/>
          <a:lstStyle/>
          <a:p>
            <a:pPr marL="0" indent="0" algn="l">
              <a:lnSpc>
                <a:spcPct val="100000"/>
              </a:lnSpc>
              <a:buNone/>
            </a:pPr>
            <a:r>
              <a:rPr lang="en-US" sz="3400" dirty="0">
                <a:solidFill>
                  <a:srgbClr val="1D50C4"/>
                </a:solidFill>
                <a:latin typeface="MiSans" pitchFamily="34" charset="-122"/>
                <a:ea typeface="MiSans" pitchFamily="34" charset="-122"/>
                <a:cs typeface="MiSans" pitchFamily="34" charset="-120"/>
              </a:rPr>
              <a:t>编辑</a:t>
            </a:r>
            <a:r>
              <a:rPr lang="zh-CN" altLang="en-US" sz="3400" dirty="0">
                <a:solidFill>
                  <a:srgbClr val="1D50C4"/>
                </a:solidFill>
                <a:latin typeface="MiSans" pitchFamily="34" charset="-122"/>
                <a:ea typeface="MiSans" pitchFamily="34" charset="-122"/>
                <a:cs typeface="MiSans" pitchFamily="34" charset="-120"/>
              </a:rPr>
              <a:t>类</a:t>
            </a:r>
            <a:r>
              <a:rPr lang="zh-CN" altLang="en-US" sz="3400" dirty="0">
                <a:solidFill>
                  <a:srgbClr val="1D50C4"/>
                </a:solidFill>
                <a:latin typeface="MiSans" pitchFamily="34" charset="-122"/>
                <a:ea typeface="MiSans" pitchFamily="34" charset="-122"/>
                <a:cs typeface="MiSans" pitchFamily="34" charset="-120"/>
              </a:rPr>
              <a:t>插件</a:t>
            </a:r>
            <a:endParaRPr lang="zh-CN" altLang="en-US" sz="3400" dirty="0">
              <a:solidFill>
                <a:srgbClr val="1D50C4"/>
              </a:solidFill>
              <a:latin typeface="MiSans" pitchFamily="34" charset="-122"/>
              <a:ea typeface="MiSans" pitchFamily="34" charset="-122"/>
              <a:cs typeface="MiSans" pitchFamily="34" charset="-120"/>
            </a:endParaRPr>
          </a:p>
        </p:txBody>
      </p:sp>
      <p:pic>
        <p:nvPicPr>
          <p:cNvPr id="12" name="Image 0" descr="https://test-kimi-img.moonshot.cn/pub/slides/slides_tmpl/image/25-08-06-16:26:55-d29h3jsup1d2ae82kljg.png"/>
          <p:cNvPicPr>
            <a:picLocks noChangeAspect="1"/>
          </p:cNvPicPr>
          <p:nvPr/>
        </p:nvPicPr>
        <p:blipFill>
          <a:blip r:embed="rId10"/>
          <a:stretch>
            <a:fillRect/>
          </a:stretch>
        </p:blipFill>
        <p:spPr>
          <a:xfrm>
            <a:off x="497205" y="1814195"/>
            <a:ext cx="347345" cy="3425825"/>
          </a:xfrm>
          <a:prstGeom prst="rect">
            <a:avLst/>
          </a:prstGeom>
        </p:spPr>
      </p:pic>
      <p:sp>
        <p:nvSpPr>
          <p:cNvPr id="15" name="Text 11"/>
          <p:cNvSpPr/>
          <p:nvPr/>
        </p:nvSpPr>
        <p:spPr>
          <a:xfrm>
            <a:off x="7244080" y="6292215"/>
            <a:ext cx="4948555" cy="575310"/>
          </a:xfrm>
          <a:prstGeom prst="rect">
            <a:avLst/>
          </a:prstGeom>
          <a:noFill/>
        </p:spPr>
        <p:txBody>
          <a:bodyPr wrap="square" lIns="45720" tIns="91440" rIns="91440" bIns="45720" rtlCol="0" anchor="ctr"/>
          <a:lstStyle/>
          <a:p>
            <a:pPr marL="0" indent="0">
              <a:lnSpc>
                <a:spcPct val="100000"/>
              </a:lnSpc>
              <a:buNone/>
            </a:pPr>
            <a:endParaRPr lang="en-US" sz="1600" dirty="0"/>
          </a:p>
        </p:txBody>
      </p:sp>
      <p:pic>
        <p:nvPicPr>
          <p:cNvPr id="16" name="图片 15"/>
          <p:cNvPicPr>
            <a:picLocks noChangeAspect="1"/>
          </p:cNvPicPr>
          <p:nvPr/>
        </p:nvPicPr>
        <p:blipFill>
          <a:blip r:embed="rId11"/>
          <a:stretch>
            <a:fillRect/>
          </a:stretch>
        </p:blipFill>
        <p:spPr>
          <a:xfrm>
            <a:off x="6892290" y="4882515"/>
            <a:ext cx="5283200" cy="1409700"/>
          </a:xfrm>
          <a:prstGeom prst="rect">
            <a:avLst/>
          </a:prstGeom>
        </p:spPr>
      </p:pic>
      <p:pic>
        <p:nvPicPr>
          <p:cNvPr id="17" name="图片 16"/>
          <p:cNvPicPr>
            <a:picLocks noChangeAspect="1"/>
          </p:cNvPicPr>
          <p:nvPr/>
        </p:nvPicPr>
        <p:blipFill>
          <a:blip r:embed="rId12"/>
          <a:stretch>
            <a:fillRect/>
          </a:stretch>
        </p:blipFill>
        <p:spPr>
          <a:xfrm>
            <a:off x="6894195" y="1814195"/>
            <a:ext cx="5281295" cy="1248410"/>
          </a:xfrm>
          <a:prstGeom prst="rect">
            <a:avLst/>
          </a:prstGeom>
        </p:spPr>
      </p:pic>
      <p:pic>
        <p:nvPicPr>
          <p:cNvPr id="18" name="图片 17"/>
          <p:cNvPicPr>
            <a:picLocks noChangeAspect="1"/>
          </p:cNvPicPr>
          <p:nvPr/>
        </p:nvPicPr>
        <p:blipFill>
          <a:blip r:embed="rId13"/>
          <a:stretch>
            <a:fillRect/>
          </a:stretch>
        </p:blipFill>
        <p:spPr>
          <a:xfrm>
            <a:off x="6892290" y="3334385"/>
            <a:ext cx="5288915" cy="12763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599440" y="465455"/>
            <a:ext cx="6780530" cy="622935"/>
          </a:xfrm>
          <a:prstGeom prst="rect">
            <a:avLst/>
          </a:prstGeom>
          <a:noFill/>
        </p:spPr>
        <p:txBody>
          <a:bodyPr wrap="square" lIns="91440" tIns="45720" rIns="91440" bIns="45720" rtlCol="0" anchor="ctr"/>
          <a:lstStyle/>
          <a:p>
            <a:pPr marL="0" indent="0" algn="l">
              <a:lnSpc>
                <a:spcPct val="100000"/>
              </a:lnSpc>
              <a:buNone/>
            </a:pPr>
            <a:r>
              <a:rPr lang="zh-CN" altLang="en-US" sz="2800" b="1" dirty="0">
                <a:solidFill>
                  <a:srgbClr val="000000"/>
                </a:solidFill>
                <a:latin typeface="MiSans" pitchFamily="34" charset="-122"/>
                <a:ea typeface="MiSans" pitchFamily="34" charset="-122"/>
                <a:cs typeface="MiSans" pitchFamily="34" charset="-120"/>
              </a:rPr>
              <a:t>调试类</a:t>
            </a:r>
            <a:r>
              <a:rPr lang="zh-CN" altLang="en-US" sz="2800" b="1" dirty="0">
                <a:solidFill>
                  <a:srgbClr val="000000"/>
                </a:solidFill>
                <a:latin typeface="MiSans" pitchFamily="34" charset="-122"/>
                <a:ea typeface="MiSans" pitchFamily="34" charset="-122"/>
                <a:cs typeface="MiSans" pitchFamily="34" charset="-120"/>
              </a:rPr>
              <a:t>插件</a:t>
            </a:r>
            <a:endParaRPr lang="zh-CN" altLang="en-US" sz="2800" b="1" dirty="0">
              <a:solidFill>
                <a:srgbClr val="000000"/>
              </a:solidFill>
              <a:latin typeface="MiSans" pitchFamily="34" charset="-122"/>
              <a:ea typeface="MiSans" pitchFamily="34" charset="-122"/>
              <a:cs typeface="MiSans" pitchFamily="34" charset="-120"/>
            </a:endParaRPr>
          </a:p>
        </p:txBody>
      </p:sp>
      <p:sp>
        <p:nvSpPr>
          <p:cNvPr id="3" name="Text 1"/>
          <p:cNvSpPr/>
          <p:nvPr/>
        </p:nvSpPr>
        <p:spPr>
          <a:xfrm>
            <a:off x="810260" y="1379855"/>
            <a:ext cx="4449445" cy="622935"/>
          </a:xfrm>
          <a:prstGeom prst="rect">
            <a:avLst/>
          </a:prstGeom>
          <a:noFill/>
        </p:spPr>
        <p:txBody>
          <a:bodyPr wrap="square" lIns="91440" tIns="45720" rIns="91440" bIns="45720" rtlCol="0" anchor="ctr"/>
          <a:lstStyle/>
          <a:p>
            <a:pPr marL="0" indent="0" algn="l">
              <a:lnSpc>
                <a:spcPct val="100000"/>
              </a:lnSpc>
              <a:buNone/>
            </a:pPr>
            <a:r>
              <a:rPr lang="en-US" altLang="zh-CN" sz="2000" b="1" dirty="0">
                <a:solidFill>
                  <a:srgbClr val="3869A6"/>
                </a:solidFill>
                <a:latin typeface="MiSans" pitchFamily="34" charset="-122"/>
                <a:ea typeface="MiSans" pitchFamily="34" charset="-122"/>
                <a:cs typeface="MiSans" pitchFamily="34" charset="-120"/>
              </a:rPr>
              <a:t>RISC-V Venus Simulator</a:t>
            </a:r>
            <a:endParaRPr lang="en-US" altLang="zh-CN" sz="2000" b="1" dirty="0">
              <a:solidFill>
                <a:srgbClr val="3869A6"/>
              </a:solidFill>
              <a:latin typeface="MiSans" pitchFamily="34" charset="-122"/>
              <a:ea typeface="MiSans" pitchFamily="34" charset="-122"/>
              <a:cs typeface="MiSans" pitchFamily="34" charset="-120"/>
            </a:endParaRPr>
          </a:p>
          <a:p>
            <a:pPr marL="0" indent="0" algn="l">
              <a:lnSpc>
                <a:spcPct val="100000"/>
              </a:lnSpc>
              <a:buNone/>
            </a:pPr>
            <a:endParaRPr lang="en-US" altLang="zh-CN" sz="1600" dirty="0"/>
          </a:p>
        </p:txBody>
      </p:sp>
      <p:sp>
        <p:nvSpPr>
          <p:cNvPr id="4" name="Text 2"/>
          <p:cNvSpPr/>
          <p:nvPr/>
        </p:nvSpPr>
        <p:spPr>
          <a:xfrm>
            <a:off x="810260" y="1806575"/>
            <a:ext cx="6185535" cy="1166495"/>
          </a:xfrm>
          <a:prstGeom prst="rect">
            <a:avLst/>
          </a:prstGeom>
          <a:noFill/>
        </p:spPr>
        <p:txBody>
          <a:bodyPr wrap="square" lIns="91440" tIns="45720" rIns="91440" bIns="45720" rtlCol="0" anchor="t"/>
          <a:lstStyle/>
          <a:p>
            <a:pPr marL="0" indent="0" algn="just">
              <a:lnSpc>
                <a:spcPct val="150000"/>
              </a:lnSpc>
              <a:buNone/>
            </a:pPr>
            <a:r>
              <a:rPr lang="en-US" altLang="zh-CN" dirty="0"/>
              <a:t> </a:t>
            </a:r>
            <a:r>
              <a:rPr lang="zh-CN" altLang="en-US" dirty="0"/>
              <a:t>一款在</a:t>
            </a:r>
            <a:r>
              <a:rPr lang="en-US" altLang="zh-CN" dirty="0"/>
              <a:t> VS Code </a:t>
            </a:r>
            <a:r>
              <a:rPr lang="zh-CN" altLang="en-US" dirty="0"/>
              <a:t>内嵌入</a:t>
            </a:r>
            <a:r>
              <a:rPr lang="en-US" altLang="zh-CN" dirty="0"/>
              <a:t> RISC-V </a:t>
            </a:r>
            <a:r>
              <a:rPr lang="zh-CN" altLang="en-US" dirty="0"/>
              <a:t>教学级模拟器的插件，支持直接编写、运行并调试</a:t>
            </a:r>
            <a:r>
              <a:rPr lang="en-US" altLang="zh-CN" dirty="0"/>
              <a:t> RISC‑V </a:t>
            </a:r>
            <a:r>
              <a:rPr lang="zh-CN" altLang="en-US" dirty="0"/>
              <a:t>汇编。上手较快，适合教学，无需安装复杂工具链，直接</a:t>
            </a:r>
            <a:r>
              <a:rPr lang="en-US" altLang="zh-CN" dirty="0"/>
              <a:t>“Run and Debug”</a:t>
            </a:r>
            <a:r>
              <a:rPr lang="zh-CN" altLang="en-US" dirty="0"/>
              <a:t>即可调试，还支持伪操作展开、寄存器与内存视图查看等</a:t>
            </a:r>
            <a:r>
              <a:rPr lang="en-US" altLang="zh-CN" dirty="0"/>
              <a:t> </a:t>
            </a:r>
            <a:r>
              <a:rPr lang="zh-CN" altLang="en-US" dirty="0"/>
              <a:t>。</a:t>
            </a:r>
            <a:endParaRPr lang="en-US" altLang="zh-CN" dirty="0"/>
          </a:p>
          <a:p>
            <a:pPr marL="0" indent="0" algn="just">
              <a:lnSpc>
                <a:spcPct val="150000"/>
              </a:lnSpc>
              <a:buNone/>
            </a:pPr>
            <a:endParaRPr lang="en-US" altLang="zh-CN" sz="1600" dirty="0"/>
          </a:p>
          <a:p>
            <a:pPr marL="0" indent="0" algn="just">
              <a:lnSpc>
                <a:spcPct val="150000"/>
              </a:lnSpc>
              <a:buNone/>
            </a:pPr>
            <a:endParaRPr lang="en-US" altLang="zh-CN" sz="1600" dirty="0"/>
          </a:p>
        </p:txBody>
      </p:sp>
      <p:sp>
        <p:nvSpPr>
          <p:cNvPr id="5" name="Text 3"/>
          <p:cNvSpPr/>
          <p:nvPr/>
        </p:nvSpPr>
        <p:spPr>
          <a:xfrm>
            <a:off x="880110" y="3792220"/>
            <a:ext cx="4449445" cy="622935"/>
          </a:xfrm>
          <a:prstGeom prst="rect">
            <a:avLst/>
          </a:prstGeom>
          <a:noFill/>
        </p:spPr>
        <p:txBody>
          <a:bodyPr wrap="square" lIns="91440" tIns="45720" rIns="91440" bIns="45720" rtlCol="0" anchor="ctr"/>
          <a:lstStyle/>
          <a:p>
            <a:pPr marL="0" indent="0" algn="l">
              <a:lnSpc>
                <a:spcPct val="100000"/>
              </a:lnSpc>
              <a:buNone/>
            </a:pPr>
            <a:r>
              <a:rPr lang="en-US" altLang="zh-CN" sz="2000" b="1" dirty="0">
                <a:solidFill>
                  <a:srgbClr val="3869A6"/>
                </a:solidFill>
                <a:latin typeface="MiSans" pitchFamily="34" charset="-122"/>
                <a:ea typeface="MiSans" pitchFamily="34" charset="-122"/>
                <a:cs typeface="MiSans" pitchFamily="34" charset="-120"/>
              </a:rPr>
              <a:t>Ashling VS Code Extension For Altera FPGAs</a:t>
            </a:r>
            <a:endParaRPr lang="en-US" altLang="zh-CN" sz="2000" b="1" dirty="0">
              <a:solidFill>
                <a:srgbClr val="3869A6"/>
              </a:solidFill>
              <a:latin typeface="MiSans" pitchFamily="34" charset="-122"/>
              <a:ea typeface="MiSans" pitchFamily="34" charset="-122"/>
              <a:cs typeface="MiSans" pitchFamily="34" charset="-120"/>
            </a:endParaRPr>
          </a:p>
        </p:txBody>
      </p:sp>
      <p:sp>
        <p:nvSpPr>
          <p:cNvPr id="6" name="Text 4"/>
          <p:cNvSpPr/>
          <p:nvPr/>
        </p:nvSpPr>
        <p:spPr>
          <a:xfrm>
            <a:off x="810260" y="4341495"/>
            <a:ext cx="5130165" cy="1442085"/>
          </a:xfrm>
          <a:prstGeom prst="rect">
            <a:avLst/>
          </a:prstGeom>
          <a:noFill/>
        </p:spPr>
        <p:txBody>
          <a:bodyPr wrap="square" lIns="91440" tIns="45720" rIns="91440" bIns="45720" rtlCol="0" anchor="t"/>
          <a:lstStyle/>
          <a:p>
            <a:pPr marL="0" indent="0" algn="just">
              <a:lnSpc>
                <a:spcPct val="150000"/>
              </a:lnSpc>
              <a:buNone/>
            </a:pPr>
            <a:r>
              <a:rPr lang="zh-CN" altLang="en-US" dirty="0"/>
              <a:t>一款功能强、集成度高的商用</a:t>
            </a:r>
            <a:r>
              <a:rPr lang="en-US" altLang="zh-CN" dirty="0"/>
              <a:t> VS Code </a:t>
            </a:r>
            <a:r>
              <a:rPr lang="zh-CN" altLang="en-US" dirty="0"/>
              <a:t>插件，支持</a:t>
            </a:r>
            <a:r>
              <a:rPr lang="en-US" altLang="zh-CN" dirty="0"/>
              <a:t> Windows </a:t>
            </a:r>
            <a:r>
              <a:rPr lang="zh-CN" altLang="en-US" dirty="0"/>
              <a:t>和</a:t>
            </a:r>
            <a:r>
              <a:rPr lang="en-US" altLang="zh-CN" dirty="0"/>
              <a:t> Linux</a:t>
            </a:r>
            <a:r>
              <a:rPr lang="zh-CN" altLang="en-US" dirty="0"/>
              <a:t>，集成了编译器、</a:t>
            </a:r>
            <a:r>
              <a:rPr lang="en-US" altLang="zh-CN" dirty="0"/>
              <a:t>QEMU </a:t>
            </a:r>
            <a:r>
              <a:rPr lang="zh-CN" altLang="en-US" dirty="0"/>
              <a:t>模拟、硬件调试、多核</a:t>
            </a:r>
            <a:r>
              <a:rPr lang="en-US" altLang="zh-CN" dirty="0"/>
              <a:t> SoC </a:t>
            </a:r>
            <a:r>
              <a:rPr lang="zh-CN" altLang="en-US" dirty="0"/>
              <a:t>跟踪分析等高级特性。</a:t>
            </a:r>
            <a:endParaRPr lang="zh-CN" altLang="en-US" dirty="0"/>
          </a:p>
        </p:txBody>
      </p:sp>
      <p:pic>
        <p:nvPicPr>
          <p:cNvPr id="7" name="Image 0" descr="https://test-kimi-img.moonshot.cn/pub/slides/slides_tmpl/image/25-08-06-16:26:53-d29h3jcup1d2ae82kkt0.png"/>
          <p:cNvPicPr>
            <a:picLocks noChangeAspect="1"/>
          </p:cNvPicPr>
          <p:nvPr/>
        </p:nvPicPr>
        <p:blipFill>
          <a:blip r:embed="rId1"/>
          <a:stretch>
            <a:fillRect/>
          </a:stretch>
        </p:blipFill>
        <p:spPr>
          <a:xfrm>
            <a:off x="10992485" y="394335"/>
            <a:ext cx="628015" cy="182880"/>
          </a:xfrm>
          <a:prstGeom prst="rect">
            <a:avLst/>
          </a:prstGeom>
        </p:spPr>
      </p:pic>
      <p:pic>
        <p:nvPicPr>
          <p:cNvPr id="8" name="Image 1" descr="https://test-kimi-img.moonshot.cn/pub/slides/slides_tmpl/image/25-08-06-16:26:54-d29h3jkup1d2ae82kl5g.png"/>
          <p:cNvPicPr>
            <a:picLocks noChangeAspect="1"/>
          </p:cNvPicPr>
          <p:nvPr/>
        </p:nvPicPr>
        <p:blipFill>
          <a:blip r:embed="rId2"/>
          <a:stretch>
            <a:fillRect/>
          </a:stretch>
        </p:blipFill>
        <p:spPr>
          <a:xfrm>
            <a:off x="599440" y="1576070"/>
            <a:ext cx="280670" cy="1627505"/>
          </a:xfrm>
          <a:prstGeom prst="rect">
            <a:avLst/>
          </a:prstGeom>
        </p:spPr>
      </p:pic>
      <p:pic>
        <p:nvPicPr>
          <p:cNvPr id="9" name="Image 2" descr="https://test-kimi-img.moonshot.cn/pub/slides/slides_tmpl/image/25-08-06-16:26:54-d29h3jkup1d2ae82kl5g.png"/>
          <p:cNvPicPr>
            <a:picLocks noChangeAspect="1"/>
          </p:cNvPicPr>
          <p:nvPr/>
        </p:nvPicPr>
        <p:blipFill>
          <a:blip r:embed="rId2"/>
          <a:stretch>
            <a:fillRect/>
          </a:stretch>
        </p:blipFill>
        <p:spPr>
          <a:xfrm>
            <a:off x="599440" y="3989070"/>
            <a:ext cx="280670" cy="1627505"/>
          </a:xfrm>
          <a:prstGeom prst="rect">
            <a:avLst/>
          </a:prstGeom>
        </p:spPr>
      </p:pic>
      <p:pic>
        <p:nvPicPr>
          <p:cNvPr id="10" name="Image 3" descr="https://test-kimi-img.moonshot.cn/pub/slides/slides_tmpl/image/25-08-06-16:26:53-d29h3jcup1d2ae82kkug.png"/>
          <p:cNvPicPr>
            <a:picLocks noChangeAspect="1"/>
          </p:cNvPicPr>
          <p:nvPr/>
        </p:nvPicPr>
        <p:blipFill>
          <a:blip r:embed="rId3"/>
          <a:stretch>
            <a:fillRect/>
          </a:stretch>
        </p:blipFill>
        <p:spPr>
          <a:xfrm rot="10800000">
            <a:off x="11426825" y="1186815"/>
            <a:ext cx="428625" cy="487680"/>
          </a:xfrm>
          <a:prstGeom prst="rect">
            <a:avLst/>
          </a:prstGeom>
        </p:spPr>
      </p:pic>
      <p:pic>
        <p:nvPicPr>
          <p:cNvPr id="11" name="Image 4" descr="https://test-kimi-img.moonshot.cn/pub/slides/slides_tmpl/image/25-08-06-16:26:53-d29h3jcup1d2ae82kl00.png"/>
          <p:cNvPicPr>
            <a:picLocks noChangeAspect="1"/>
          </p:cNvPicPr>
          <p:nvPr/>
        </p:nvPicPr>
        <p:blipFill>
          <a:blip r:embed="rId4"/>
          <a:srcRect b="572"/>
          <a:stretch>
            <a:fillRect/>
          </a:stretch>
        </p:blipFill>
        <p:spPr>
          <a:xfrm>
            <a:off x="0" y="6204585"/>
            <a:ext cx="12192000" cy="653415"/>
          </a:xfrm>
          <a:prstGeom prst="rect">
            <a:avLst/>
          </a:prstGeom>
        </p:spPr>
      </p:pic>
      <p:sp>
        <p:nvSpPr>
          <p:cNvPr id="12" name="Shape 5"/>
          <p:cNvSpPr/>
          <p:nvPr/>
        </p:nvSpPr>
        <p:spPr>
          <a:xfrm>
            <a:off x="-9525" y="-8255"/>
            <a:ext cx="12200890" cy="207645"/>
          </a:xfrm>
          <a:prstGeom prst="rect">
            <a:avLst/>
          </a:prstGeom>
          <a:solidFill>
            <a:srgbClr val="3365D6"/>
          </a:solidFill>
        </p:spPr>
      </p:sp>
      <p:sp>
        <p:nvSpPr>
          <p:cNvPr id="13" name="Text 6"/>
          <p:cNvSpPr/>
          <p:nvPr/>
        </p:nvSpPr>
        <p:spPr>
          <a:xfrm>
            <a:off x="-9525" y="-8255"/>
            <a:ext cx="12200890" cy="207645"/>
          </a:xfrm>
          <a:prstGeom prst="rect">
            <a:avLst/>
          </a:prstGeom>
          <a:noFill/>
        </p:spPr>
        <p:txBody>
          <a:bodyPr wrap="square" lIns="45720" tIns="91440" rIns="91440" bIns="45720" rtlCol="0" anchor="ctr"/>
          <a:lstStyle/>
          <a:p>
            <a:pPr marL="0" indent="0">
              <a:lnSpc>
                <a:spcPct val="100000"/>
              </a:lnSpc>
              <a:buNone/>
            </a:pPr>
            <a:endParaRPr lang="en-US" sz="1600" dirty="0"/>
          </a:p>
        </p:txBody>
      </p:sp>
      <p:pic>
        <p:nvPicPr>
          <p:cNvPr id="14" name="图片 13"/>
          <p:cNvPicPr>
            <a:picLocks noChangeAspect="1"/>
          </p:cNvPicPr>
          <p:nvPr/>
        </p:nvPicPr>
        <p:blipFill>
          <a:blip r:embed="rId5"/>
          <a:stretch>
            <a:fillRect/>
          </a:stretch>
        </p:blipFill>
        <p:spPr>
          <a:xfrm>
            <a:off x="7077075" y="2002790"/>
            <a:ext cx="4349750" cy="1358900"/>
          </a:xfrm>
          <a:prstGeom prst="rect">
            <a:avLst/>
          </a:prstGeom>
        </p:spPr>
      </p:pic>
      <p:pic>
        <p:nvPicPr>
          <p:cNvPr id="15" name="图片 14"/>
          <p:cNvPicPr>
            <a:picLocks noChangeAspect="1"/>
          </p:cNvPicPr>
          <p:nvPr/>
        </p:nvPicPr>
        <p:blipFill>
          <a:blip r:embed="rId6"/>
          <a:stretch>
            <a:fillRect/>
          </a:stretch>
        </p:blipFill>
        <p:spPr>
          <a:xfrm>
            <a:off x="7076440" y="4341495"/>
            <a:ext cx="4417695" cy="1282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hape 0"/>
          <p:cNvSpPr/>
          <p:nvPr/>
        </p:nvSpPr>
        <p:spPr>
          <a:xfrm>
            <a:off x="0" y="0"/>
            <a:ext cx="12192000" cy="6858000"/>
          </a:xfrm>
          <a:prstGeom prst="rect">
            <a:avLst/>
          </a:prstGeom>
          <a:solidFill>
            <a:srgbClr val="FFFFFF"/>
          </a:solidFill>
        </p:spPr>
      </p:sp>
      <p:pic>
        <p:nvPicPr>
          <p:cNvPr id="13" name="Image 2" descr="https://test-kimi-img.moonshot.cn/pub/slides/slides_tmpl/image/25-08-06-16:26:53-d29h3jcup1d2ae82kkug.png"/>
          <p:cNvPicPr>
            <a:picLocks noChangeAspect="1"/>
          </p:cNvPicPr>
          <p:nvPr/>
        </p:nvPicPr>
        <p:blipFill>
          <a:blip r:embed="rId1"/>
          <a:stretch>
            <a:fillRect/>
          </a:stretch>
        </p:blipFill>
        <p:spPr>
          <a:xfrm rot="16200000">
            <a:off x="24765" y="-24765"/>
            <a:ext cx="361950" cy="411480"/>
          </a:xfrm>
          <a:prstGeom prst="rect">
            <a:avLst/>
          </a:prstGeom>
        </p:spPr>
      </p:pic>
      <p:sp>
        <p:nvSpPr>
          <p:cNvPr id="4" name="Shape 2"/>
          <p:cNvSpPr/>
          <p:nvPr/>
        </p:nvSpPr>
        <p:spPr>
          <a:xfrm>
            <a:off x="0" y="-24130"/>
            <a:ext cx="2171700" cy="2167890"/>
          </a:xfrm>
          <a:prstGeom prst="rect">
            <a:avLst/>
          </a:prstGeom>
          <a:solidFill>
            <a:srgbClr val="DAE3F5"/>
          </a:solidFill>
        </p:spPr>
      </p:sp>
      <p:pic>
        <p:nvPicPr>
          <p:cNvPr id="14" name="Image 3" descr="https://test-kimi-img.moonshot.cn/pub/slides/slides_tmpl/image/25-08-06-16:26:53-d29h3jcup1d2ae82kkug.png"/>
          <p:cNvPicPr>
            <a:picLocks noChangeAspect="1"/>
          </p:cNvPicPr>
          <p:nvPr/>
        </p:nvPicPr>
        <p:blipFill>
          <a:blip r:embed="rId1"/>
          <a:stretch>
            <a:fillRect/>
          </a:stretch>
        </p:blipFill>
        <p:spPr>
          <a:xfrm>
            <a:off x="11830050" y="0"/>
            <a:ext cx="361950" cy="411480"/>
          </a:xfrm>
          <a:prstGeom prst="rect">
            <a:avLst/>
          </a:prstGeom>
        </p:spPr>
      </p:pic>
      <p:pic>
        <p:nvPicPr>
          <p:cNvPr id="15" name="Image 4" descr="https://test-kimi-img.moonshot.cn/pub/slides/slides_tmpl/image/25-08-06-16:26:53-d29h3jcup1d2ae82kkug.png"/>
          <p:cNvPicPr>
            <a:picLocks noChangeAspect="1"/>
          </p:cNvPicPr>
          <p:nvPr/>
        </p:nvPicPr>
        <p:blipFill>
          <a:blip r:embed="rId1"/>
          <a:stretch>
            <a:fillRect/>
          </a:stretch>
        </p:blipFill>
        <p:spPr>
          <a:xfrm rot="5400000">
            <a:off x="11805285" y="6471285"/>
            <a:ext cx="361950" cy="411480"/>
          </a:xfrm>
          <a:prstGeom prst="rect">
            <a:avLst/>
          </a:prstGeom>
        </p:spPr>
      </p:pic>
      <p:pic>
        <p:nvPicPr>
          <p:cNvPr id="16" name="Image 5" descr="https://test-kimi-img.moonshot.cn/pub/slides/slides_tmpl/image/25-08-06-16:26:54-d29h3jkup1d2ae82kl6g.png"/>
          <p:cNvPicPr>
            <a:picLocks noChangeAspect="1"/>
          </p:cNvPicPr>
          <p:nvPr/>
        </p:nvPicPr>
        <p:blipFill>
          <a:blip r:embed="rId2"/>
          <a:stretch>
            <a:fillRect/>
          </a:stretch>
        </p:blipFill>
        <p:spPr>
          <a:xfrm>
            <a:off x="165735" y="6496050"/>
            <a:ext cx="762000" cy="298450"/>
          </a:xfrm>
          <a:prstGeom prst="rect">
            <a:avLst/>
          </a:prstGeom>
        </p:spPr>
      </p:pic>
      <p:pic>
        <p:nvPicPr>
          <p:cNvPr id="5" name="Image 2" descr="https://test-kimi-img.moonshot.cn/pub/slides/slides_tmpl/image/25-08-06-16:26:53-d29h3jcup1d2ae82kkug.png"/>
          <p:cNvPicPr>
            <a:picLocks noChangeAspect="1"/>
          </p:cNvPicPr>
          <p:nvPr/>
        </p:nvPicPr>
        <p:blipFill>
          <a:blip r:embed="rId1"/>
          <a:stretch>
            <a:fillRect/>
          </a:stretch>
        </p:blipFill>
        <p:spPr>
          <a:xfrm rot="16200000">
            <a:off x="24765" y="-24765"/>
            <a:ext cx="361950" cy="411480"/>
          </a:xfrm>
          <a:prstGeom prst="rect">
            <a:avLst/>
          </a:prstGeom>
        </p:spPr>
      </p:pic>
      <p:sp>
        <p:nvSpPr>
          <p:cNvPr id="6" name="文本框 5"/>
          <p:cNvSpPr txBox="1"/>
          <p:nvPr/>
        </p:nvSpPr>
        <p:spPr>
          <a:xfrm>
            <a:off x="986790" y="488315"/>
            <a:ext cx="6096000" cy="645160"/>
          </a:xfrm>
          <a:prstGeom prst="rect">
            <a:avLst/>
          </a:prstGeom>
          <a:noFill/>
        </p:spPr>
        <p:txBody>
          <a:bodyPr wrap="square" rtlCol="0" anchor="t">
            <a:spAutoFit/>
          </a:bodyPr>
          <a:p>
            <a:r>
              <a:rPr lang="en-US" sz="3600" b="1" dirty="0">
                <a:solidFill>
                  <a:srgbClr val="1D50C4"/>
                </a:solidFill>
                <a:latin typeface="MiSans" pitchFamily="34" charset="-122"/>
                <a:ea typeface="MiSans" pitchFamily="34" charset="-122"/>
                <a:cs typeface="MiSans" pitchFamily="34" charset="-120"/>
                <a:sym typeface="+mn-ea"/>
              </a:rPr>
              <a:t>模拟</a:t>
            </a:r>
            <a:r>
              <a:rPr lang="zh-CN" altLang="en-US" sz="3600" b="1" dirty="0">
                <a:solidFill>
                  <a:srgbClr val="1D50C4"/>
                </a:solidFill>
                <a:latin typeface="MiSans" pitchFamily="34" charset="-122"/>
                <a:ea typeface="MiSans" pitchFamily="34" charset="-122"/>
                <a:cs typeface="MiSans" pitchFamily="34" charset="-120"/>
                <a:sym typeface="+mn-ea"/>
              </a:rPr>
              <a:t>类</a:t>
            </a:r>
            <a:r>
              <a:rPr lang="zh-CN" altLang="en-US" sz="3600" b="1" dirty="0">
                <a:solidFill>
                  <a:srgbClr val="1D50C4"/>
                </a:solidFill>
                <a:latin typeface="MiSans" pitchFamily="34" charset="-122"/>
                <a:ea typeface="MiSans" pitchFamily="34" charset="-122"/>
                <a:cs typeface="MiSans" pitchFamily="34" charset="-120"/>
                <a:sym typeface="+mn-ea"/>
              </a:rPr>
              <a:t>插件</a:t>
            </a:r>
            <a:endParaRPr lang="zh-CN" altLang="en-US" sz="3600" b="1" dirty="0">
              <a:solidFill>
                <a:srgbClr val="1D50C4"/>
              </a:solidFill>
              <a:latin typeface="MiSans" pitchFamily="34" charset="-122"/>
              <a:ea typeface="MiSans" pitchFamily="34" charset="-122"/>
              <a:cs typeface="MiSans" pitchFamily="34" charset="-120"/>
              <a:sym typeface="+mn-ea"/>
            </a:endParaRPr>
          </a:p>
        </p:txBody>
      </p:sp>
      <p:pic>
        <p:nvPicPr>
          <p:cNvPr id="7" name="图片 6"/>
          <p:cNvPicPr/>
          <p:nvPr/>
        </p:nvPicPr>
        <p:blipFill>
          <a:blip r:embed="rId3"/>
          <a:stretch>
            <a:fillRect/>
          </a:stretch>
        </p:blipFill>
        <p:spPr>
          <a:xfrm>
            <a:off x="5264150" y="361950"/>
            <a:ext cx="6731000" cy="4718685"/>
          </a:xfrm>
          <a:prstGeom prst="rect">
            <a:avLst/>
          </a:prstGeom>
        </p:spPr>
      </p:pic>
      <p:sp>
        <p:nvSpPr>
          <p:cNvPr id="8" name="文本框 7"/>
          <p:cNvSpPr txBox="1"/>
          <p:nvPr/>
        </p:nvSpPr>
        <p:spPr>
          <a:xfrm>
            <a:off x="5264150" y="5475605"/>
            <a:ext cx="6730365" cy="645160"/>
          </a:xfrm>
          <a:prstGeom prst="rect">
            <a:avLst/>
          </a:prstGeom>
        </p:spPr>
        <p:txBody>
          <a:bodyPr wrap="square">
            <a:spAutoFit/>
          </a:bodyPr>
          <a:p>
            <a:r>
              <a:rPr lang="en-US" sz="1800" dirty="0">
                <a:solidFill>
                  <a:srgbClr val="1D50C4"/>
                </a:solidFill>
                <a:latin typeface="MiSans" pitchFamily="34" charset="-122"/>
                <a:ea typeface="MiSans" pitchFamily="34" charset="-122"/>
                <a:cs typeface="MiSans" pitchFamily="34" charset="-120"/>
              </a:rPr>
              <a:t>集成 Venus 模拟器后的 VS Code 调试器界面，包括寄存器、断点、内存等信息。</a:t>
            </a:r>
            <a:endParaRPr lang="en-US" sz="1800" dirty="0">
              <a:solidFill>
                <a:srgbClr val="1D50C4"/>
              </a:solidFill>
              <a:latin typeface="MiSans" pitchFamily="34" charset="-122"/>
              <a:ea typeface="MiSans" pitchFamily="34" charset="-122"/>
              <a:cs typeface="MiSans" pitchFamily="34" charset="-120"/>
            </a:endParaRPr>
          </a:p>
        </p:txBody>
      </p:sp>
      <p:sp>
        <p:nvSpPr>
          <p:cNvPr id="9" name="文本框 8"/>
          <p:cNvSpPr txBox="1"/>
          <p:nvPr/>
        </p:nvSpPr>
        <p:spPr>
          <a:xfrm>
            <a:off x="410845" y="1365250"/>
            <a:ext cx="4173220" cy="460375"/>
          </a:xfrm>
          <a:prstGeom prst="rect">
            <a:avLst/>
          </a:prstGeom>
          <a:noFill/>
        </p:spPr>
        <p:txBody>
          <a:bodyPr wrap="square" rtlCol="0" anchor="t">
            <a:spAutoFit/>
          </a:bodyPr>
          <a:p>
            <a:pPr algn="l">
              <a:buClrTx/>
              <a:buSzTx/>
              <a:buFontTx/>
              <a:buNone/>
            </a:pPr>
            <a:r>
              <a:rPr lang="en-US" sz="2400" b="1" dirty="0">
                <a:solidFill>
                  <a:srgbClr val="1D50C4"/>
                </a:solidFill>
                <a:latin typeface="MiSans" pitchFamily="34" charset="-122"/>
                <a:ea typeface="MiSans" pitchFamily="34" charset="-122"/>
                <a:cs typeface="MiSans" pitchFamily="34" charset="-120"/>
                <a:sym typeface="+mn-ea"/>
              </a:rPr>
              <a:t>RISC-V Venus Simulator</a:t>
            </a:r>
            <a:endParaRPr lang="en-US" sz="2400" b="1" dirty="0">
              <a:solidFill>
                <a:srgbClr val="1D50C4"/>
              </a:solidFill>
              <a:latin typeface="MiSans" pitchFamily="34" charset="-122"/>
              <a:ea typeface="MiSans" pitchFamily="34" charset="-122"/>
              <a:cs typeface="MiSans" pitchFamily="34" charset="-120"/>
              <a:sym typeface="+mn-ea"/>
            </a:endParaRPr>
          </a:p>
        </p:txBody>
      </p:sp>
      <p:sp>
        <p:nvSpPr>
          <p:cNvPr id="10" name="文本框 9"/>
          <p:cNvSpPr txBox="1"/>
          <p:nvPr/>
        </p:nvSpPr>
        <p:spPr>
          <a:xfrm>
            <a:off x="411480" y="1965325"/>
            <a:ext cx="4172585" cy="1753235"/>
          </a:xfrm>
          <a:prstGeom prst="rect">
            <a:avLst/>
          </a:prstGeom>
          <a:noFill/>
        </p:spPr>
        <p:txBody>
          <a:bodyPr wrap="square" rtlCol="0" anchor="t">
            <a:spAutoFit/>
          </a:bodyPr>
          <a:p>
            <a:pPr>
              <a:buNone/>
            </a:pPr>
            <a:r>
              <a:rPr lang="en-US" dirty="0">
                <a:solidFill>
                  <a:srgbClr val="1D50C4"/>
                </a:solidFill>
                <a:latin typeface="MiSans" pitchFamily="34" charset="-122"/>
                <a:ea typeface="MiSans" pitchFamily="34" charset="-122"/>
                <a:cs typeface="MiSans" pitchFamily="34" charset="-120"/>
                <a:sym typeface="+mn-ea"/>
              </a:rPr>
              <a:t>将流行的 Venus RISC-V 汇编模拟器嵌入 VSCode。支持在VSCode中直接运行和调试 RISC-V 汇编代码，提供内存查看、寄存器修改界面，以及LED矩阵、数码管、简易机器人等视图，用特殊 ecall 调用进行交互，适合教学演示。</a:t>
            </a:r>
            <a:endParaRPr lang="zh-CN" altLang="en-US">
              <a:sym typeface="+mn-ea"/>
            </a:endParaRPr>
          </a:p>
        </p:txBody>
      </p:sp>
      <p:sp>
        <p:nvSpPr>
          <p:cNvPr id="11" name="文本框 10"/>
          <p:cNvSpPr txBox="1"/>
          <p:nvPr/>
        </p:nvSpPr>
        <p:spPr>
          <a:xfrm>
            <a:off x="411480" y="4062730"/>
            <a:ext cx="4172585" cy="1476375"/>
          </a:xfrm>
          <a:prstGeom prst="rect">
            <a:avLst/>
          </a:prstGeom>
          <a:noFill/>
        </p:spPr>
        <p:txBody>
          <a:bodyPr wrap="square" rtlCol="0" anchor="t">
            <a:spAutoFit/>
          </a:bodyPr>
          <a:p>
            <a:r>
              <a:rPr lang="en-US" dirty="0">
                <a:solidFill>
                  <a:srgbClr val="1D50C4"/>
                </a:solidFill>
                <a:latin typeface="MiSans" pitchFamily="34" charset="-122"/>
                <a:ea typeface="MiSans" pitchFamily="34" charset="-122"/>
                <a:cs typeface="MiSans" pitchFamily="34" charset="-120"/>
                <a:sym typeface="+mn-ea"/>
              </a:rPr>
              <a:t>活跃维护</a:t>
            </a:r>
            <a:r>
              <a:rPr lang="zh-CN" altLang="en-US" dirty="0">
                <a:solidFill>
                  <a:srgbClr val="1D50C4"/>
                </a:solidFill>
                <a:latin typeface="MiSans" pitchFamily="34" charset="-122"/>
                <a:ea typeface="MiSans" pitchFamily="34" charset="-122"/>
                <a:cs typeface="MiSans" pitchFamily="34" charset="-120"/>
                <a:sym typeface="+mn-ea"/>
              </a:rPr>
              <a:t>，</a:t>
            </a:r>
            <a:r>
              <a:rPr lang="en-US" dirty="0">
                <a:solidFill>
                  <a:srgbClr val="1D50C4"/>
                </a:solidFill>
                <a:latin typeface="MiSans" pitchFamily="34" charset="-122"/>
                <a:ea typeface="MiSans" pitchFamily="34" charset="-122"/>
                <a:cs typeface="MiSans" pitchFamily="34" charset="-120"/>
                <a:sym typeface="+mn-ea"/>
              </a:rPr>
              <a:t>已发布 1.0.0 正式版（2021 年）并持续更新。安装量 ~3.5 万且在教学社区反响良好。开发者持续改进特性，例如支持更多环境调用和 VSCode 调试集成功能。</a:t>
            </a:r>
            <a:endParaRPr lang="en-US" dirty="0">
              <a:solidFill>
                <a:srgbClr val="1D50C4"/>
              </a:solidFill>
              <a:latin typeface="MiSans" pitchFamily="34" charset="-122"/>
              <a:ea typeface="MiSans" pitchFamily="34" charset="-122"/>
              <a:cs typeface="MiSans" pitchFamily="34" charset="-12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599440" y="465455"/>
            <a:ext cx="6780530" cy="622935"/>
          </a:xfrm>
          <a:prstGeom prst="rect">
            <a:avLst/>
          </a:prstGeom>
          <a:noFill/>
        </p:spPr>
        <p:txBody>
          <a:bodyPr wrap="square" lIns="91440" tIns="45720" rIns="91440" bIns="45720" rtlCol="0" anchor="ctr"/>
          <a:lstStyle/>
          <a:p>
            <a:pPr marL="0" indent="0" algn="l">
              <a:lnSpc>
                <a:spcPct val="100000"/>
              </a:lnSpc>
              <a:buNone/>
            </a:pPr>
            <a:r>
              <a:rPr lang="en-US" sz="2800" b="1" dirty="0">
                <a:solidFill>
                  <a:srgbClr val="000000"/>
                </a:solidFill>
                <a:latin typeface="MiSans" pitchFamily="34" charset="-122"/>
                <a:ea typeface="MiSans" pitchFamily="34" charset="-122"/>
                <a:cs typeface="MiSans" pitchFamily="34" charset="-120"/>
              </a:rPr>
              <a:t>嵌入式</a:t>
            </a:r>
            <a:r>
              <a:rPr lang="zh-CN" altLang="en-US" sz="2800" b="1" dirty="0">
                <a:solidFill>
                  <a:srgbClr val="000000"/>
                </a:solidFill>
                <a:latin typeface="MiSans" pitchFamily="34" charset="-122"/>
                <a:ea typeface="MiSans" pitchFamily="34" charset="-122"/>
                <a:cs typeface="MiSans" pitchFamily="34" charset="-120"/>
              </a:rPr>
              <a:t>开发类</a:t>
            </a:r>
            <a:r>
              <a:rPr lang="zh-CN" altLang="en-US" sz="2800" b="1" dirty="0">
                <a:solidFill>
                  <a:srgbClr val="000000"/>
                </a:solidFill>
                <a:latin typeface="MiSans" pitchFamily="34" charset="-122"/>
                <a:ea typeface="MiSans" pitchFamily="34" charset="-122"/>
                <a:cs typeface="MiSans" pitchFamily="34" charset="-120"/>
              </a:rPr>
              <a:t>插件</a:t>
            </a:r>
            <a:endParaRPr lang="zh-CN" altLang="en-US" sz="2800" b="1" dirty="0">
              <a:solidFill>
                <a:srgbClr val="000000"/>
              </a:solidFill>
              <a:latin typeface="MiSans" pitchFamily="34" charset="-122"/>
              <a:ea typeface="MiSans" pitchFamily="34" charset="-122"/>
              <a:cs typeface="MiSans" pitchFamily="34" charset="-120"/>
            </a:endParaRPr>
          </a:p>
        </p:txBody>
      </p:sp>
      <p:sp>
        <p:nvSpPr>
          <p:cNvPr id="3" name="Text 1"/>
          <p:cNvSpPr/>
          <p:nvPr/>
        </p:nvSpPr>
        <p:spPr>
          <a:xfrm>
            <a:off x="810260" y="1379855"/>
            <a:ext cx="4449445" cy="622935"/>
          </a:xfrm>
          <a:prstGeom prst="rect">
            <a:avLst/>
          </a:prstGeom>
          <a:noFill/>
        </p:spPr>
        <p:txBody>
          <a:bodyPr wrap="square" lIns="91440" tIns="45720" rIns="91440" bIns="45720" rtlCol="0" anchor="ctr"/>
          <a:lstStyle/>
          <a:p>
            <a:pPr marL="0" indent="0" algn="l">
              <a:lnSpc>
                <a:spcPct val="100000"/>
              </a:lnSpc>
              <a:buNone/>
            </a:pPr>
            <a:r>
              <a:rPr lang="en-US" sz="2000" b="1" dirty="0">
                <a:solidFill>
                  <a:srgbClr val="3869A6"/>
                </a:solidFill>
                <a:latin typeface="MiSans" pitchFamily="34" charset="-122"/>
                <a:ea typeface="MiSans" pitchFamily="34" charset="-122"/>
                <a:cs typeface="MiSans" pitchFamily="34" charset="-120"/>
              </a:rPr>
              <a:t>PlatformIO IDE</a:t>
            </a:r>
            <a:endParaRPr lang="en-US" sz="2000" b="1" dirty="0">
              <a:solidFill>
                <a:srgbClr val="3869A6"/>
              </a:solidFill>
              <a:latin typeface="MiSans" pitchFamily="34" charset="-122"/>
              <a:ea typeface="MiSans" pitchFamily="34" charset="-122"/>
              <a:cs typeface="MiSans" pitchFamily="34" charset="-120"/>
            </a:endParaRPr>
          </a:p>
        </p:txBody>
      </p:sp>
      <p:sp>
        <p:nvSpPr>
          <p:cNvPr id="4" name="Text 2"/>
          <p:cNvSpPr/>
          <p:nvPr/>
        </p:nvSpPr>
        <p:spPr>
          <a:xfrm>
            <a:off x="810260" y="1867535"/>
            <a:ext cx="5130165" cy="2194560"/>
          </a:xfrm>
          <a:prstGeom prst="rect">
            <a:avLst/>
          </a:prstGeom>
          <a:noFill/>
        </p:spPr>
        <p:txBody>
          <a:bodyPr wrap="square" lIns="91440" tIns="45720" rIns="91440" bIns="45720" rtlCol="0" anchor="t"/>
          <a:lstStyle/>
          <a:p>
            <a:pPr marL="0" indent="0" algn="just">
              <a:lnSpc>
                <a:spcPct val="150000"/>
              </a:lnSpc>
              <a:buNone/>
            </a:pPr>
            <a:r>
              <a:rPr lang="en-US" sz="1400" dirty="0">
                <a:solidFill>
                  <a:srgbClr val="000000"/>
                </a:solidFill>
                <a:latin typeface="MiSans" pitchFamily="34" charset="-122"/>
                <a:ea typeface="MiSans" pitchFamily="34" charset="-122"/>
                <a:cs typeface="MiSans" pitchFamily="34" charset="-120"/>
              </a:rPr>
              <a:t>支持CH32V等RISC-V MCU，通过PlatformIO快速集成开发、构建、烧录等流程，适合嵌入式/IoT项目。</a:t>
            </a:r>
            <a:endParaRPr lang="en-US" sz="1600" dirty="0"/>
          </a:p>
        </p:txBody>
      </p:sp>
      <p:sp>
        <p:nvSpPr>
          <p:cNvPr id="5" name="Text 3"/>
          <p:cNvSpPr/>
          <p:nvPr/>
        </p:nvSpPr>
        <p:spPr>
          <a:xfrm>
            <a:off x="810260" y="3810000"/>
            <a:ext cx="4449445" cy="622935"/>
          </a:xfrm>
          <a:prstGeom prst="rect">
            <a:avLst/>
          </a:prstGeom>
          <a:noFill/>
        </p:spPr>
        <p:txBody>
          <a:bodyPr wrap="square" lIns="91440" tIns="45720" rIns="91440" bIns="45720" rtlCol="0" anchor="ctr"/>
          <a:lstStyle/>
          <a:p>
            <a:pPr marL="0" indent="0" algn="l">
              <a:lnSpc>
                <a:spcPct val="100000"/>
              </a:lnSpc>
              <a:buNone/>
            </a:pPr>
            <a:r>
              <a:rPr lang="en-US" sz="2000" b="1" dirty="0">
                <a:solidFill>
                  <a:srgbClr val="3869A6"/>
                </a:solidFill>
                <a:latin typeface="MiSans" pitchFamily="34" charset="-122"/>
                <a:ea typeface="MiSans" pitchFamily="34" charset="-122"/>
                <a:cs typeface="MiSans" pitchFamily="34" charset="-120"/>
              </a:rPr>
              <a:t>Embedded IDE</a:t>
            </a:r>
            <a:endParaRPr lang="en-US" sz="2000" b="1" dirty="0">
              <a:solidFill>
                <a:srgbClr val="3869A6"/>
              </a:solidFill>
              <a:latin typeface="MiSans" pitchFamily="34" charset="-122"/>
              <a:ea typeface="MiSans" pitchFamily="34" charset="-122"/>
              <a:cs typeface="MiSans" pitchFamily="34" charset="-120"/>
            </a:endParaRPr>
          </a:p>
        </p:txBody>
      </p:sp>
      <p:sp>
        <p:nvSpPr>
          <p:cNvPr id="6" name="Text 4"/>
          <p:cNvSpPr/>
          <p:nvPr/>
        </p:nvSpPr>
        <p:spPr>
          <a:xfrm>
            <a:off x="810260" y="4341495"/>
            <a:ext cx="5130165" cy="2194560"/>
          </a:xfrm>
          <a:prstGeom prst="rect">
            <a:avLst/>
          </a:prstGeom>
          <a:noFill/>
        </p:spPr>
        <p:txBody>
          <a:bodyPr wrap="square" lIns="91440" tIns="45720" rIns="91440" bIns="45720" rtlCol="0" anchor="t"/>
          <a:lstStyle/>
          <a:p>
            <a:pPr marL="0" indent="0" algn="just">
              <a:lnSpc>
                <a:spcPct val="150000"/>
              </a:lnSpc>
              <a:buNone/>
            </a:pPr>
            <a:r>
              <a:rPr lang="en-US" sz="1400" dirty="0">
                <a:solidFill>
                  <a:srgbClr val="000000"/>
                </a:solidFill>
                <a:latin typeface="MiSans" pitchFamily="34" charset="-122"/>
                <a:ea typeface="MiSans" pitchFamily="34" charset="-122"/>
                <a:cs typeface="MiSans" pitchFamily="34" charset="-120"/>
              </a:rPr>
              <a:t>支持RISC-V、Cortex-M等MCU的一站式开发环境，包括编译与烧录等功能，提升开发效率。</a:t>
            </a:r>
            <a:endParaRPr lang="en-US" sz="1600" dirty="0"/>
          </a:p>
        </p:txBody>
      </p:sp>
      <p:pic>
        <p:nvPicPr>
          <p:cNvPr id="7" name="Image 0" descr="https://test-kimi-img.moonshot.cn/pub/slides/slides_tmpl/image/25-08-06-16:26:53-d29h3jcup1d2ae82kkt0.png"/>
          <p:cNvPicPr>
            <a:picLocks noChangeAspect="1"/>
          </p:cNvPicPr>
          <p:nvPr/>
        </p:nvPicPr>
        <p:blipFill>
          <a:blip r:embed="rId1"/>
          <a:stretch>
            <a:fillRect/>
          </a:stretch>
        </p:blipFill>
        <p:spPr>
          <a:xfrm>
            <a:off x="10992485" y="394335"/>
            <a:ext cx="628015" cy="182880"/>
          </a:xfrm>
          <a:prstGeom prst="rect">
            <a:avLst/>
          </a:prstGeom>
        </p:spPr>
      </p:pic>
      <p:pic>
        <p:nvPicPr>
          <p:cNvPr id="8" name="Image 1" descr="https://test-kimi-img.moonshot.cn/pub/slides/slides_tmpl/image/25-08-06-16:26:54-d29h3jkup1d2ae82kl5g.png"/>
          <p:cNvPicPr>
            <a:picLocks noChangeAspect="1"/>
          </p:cNvPicPr>
          <p:nvPr/>
        </p:nvPicPr>
        <p:blipFill>
          <a:blip r:embed="rId2"/>
          <a:stretch>
            <a:fillRect/>
          </a:stretch>
        </p:blipFill>
        <p:spPr>
          <a:xfrm>
            <a:off x="599440" y="1576070"/>
            <a:ext cx="280670" cy="1627505"/>
          </a:xfrm>
          <a:prstGeom prst="rect">
            <a:avLst/>
          </a:prstGeom>
        </p:spPr>
      </p:pic>
      <p:pic>
        <p:nvPicPr>
          <p:cNvPr id="9" name="Image 2" descr="https://test-kimi-img.moonshot.cn/pub/slides/slides_tmpl/image/25-08-06-16:26:54-d29h3jkup1d2ae82kl5g.png"/>
          <p:cNvPicPr>
            <a:picLocks noChangeAspect="1"/>
          </p:cNvPicPr>
          <p:nvPr/>
        </p:nvPicPr>
        <p:blipFill>
          <a:blip r:embed="rId2"/>
          <a:stretch>
            <a:fillRect/>
          </a:stretch>
        </p:blipFill>
        <p:spPr>
          <a:xfrm>
            <a:off x="599440" y="3989070"/>
            <a:ext cx="280670" cy="1627505"/>
          </a:xfrm>
          <a:prstGeom prst="rect">
            <a:avLst/>
          </a:prstGeom>
        </p:spPr>
      </p:pic>
      <p:pic>
        <p:nvPicPr>
          <p:cNvPr id="10" name="Image 3" descr="https://test-kimi-img.moonshot.cn/pub/slides/slides_tmpl/image/25-08-06-16:26:53-d29h3jcup1d2ae82kkug.png"/>
          <p:cNvPicPr>
            <a:picLocks noChangeAspect="1"/>
          </p:cNvPicPr>
          <p:nvPr/>
        </p:nvPicPr>
        <p:blipFill>
          <a:blip r:embed="rId3"/>
          <a:stretch>
            <a:fillRect/>
          </a:stretch>
        </p:blipFill>
        <p:spPr>
          <a:xfrm rot="10800000">
            <a:off x="11426825" y="1186815"/>
            <a:ext cx="428625" cy="487680"/>
          </a:xfrm>
          <a:prstGeom prst="rect">
            <a:avLst/>
          </a:prstGeom>
        </p:spPr>
      </p:pic>
      <p:pic>
        <p:nvPicPr>
          <p:cNvPr id="11" name="Image 4" descr="https://test-kimi-img.moonshot.cn/pub/slides/slides_tmpl/image/25-08-06-16:26:53-d29h3jcup1d2ae82kl00.png"/>
          <p:cNvPicPr>
            <a:picLocks noChangeAspect="1"/>
          </p:cNvPicPr>
          <p:nvPr/>
        </p:nvPicPr>
        <p:blipFill>
          <a:blip r:embed="rId4"/>
          <a:srcRect b="572"/>
          <a:stretch>
            <a:fillRect/>
          </a:stretch>
        </p:blipFill>
        <p:spPr>
          <a:xfrm>
            <a:off x="0" y="6204585"/>
            <a:ext cx="12192000" cy="653415"/>
          </a:xfrm>
          <a:prstGeom prst="rect">
            <a:avLst/>
          </a:prstGeom>
        </p:spPr>
      </p:pic>
      <p:sp>
        <p:nvSpPr>
          <p:cNvPr id="12" name="Shape 5"/>
          <p:cNvSpPr/>
          <p:nvPr/>
        </p:nvSpPr>
        <p:spPr>
          <a:xfrm>
            <a:off x="-9525" y="-8255"/>
            <a:ext cx="12200890" cy="207645"/>
          </a:xfrm>
          <a:prstGeom prst="rect">
            <a:avLst/>
          </a:prstGeom>
          <a:solidFill>
            <a:srgbClr val="3365D6"/>
          </a:solidFill>
        </p:spPr>
      </p:sp>
      <p:sp>
        <p:nvSpPr>
          <p:cNvPr id="13" name="Text 6"/>
          <p:cNvSpPr/>
          <p:nvPr/>
        </p:nvSpPr>
        <p:spPr>
          <a:xfrm>
            <a:off x="-9525" y="-8255"/>
            <a:ext cx="12200890" cy="207645"/>
          </a:xfrm>
          <a:prstGeom prst="rect">
            <a:avLst/>
          </a:prstGeom>
          <a:noFill/>
        </p:spPr>
        <p:txBody>
          <a:bodyPr wrap="square" lIns="45720" tIns="91440" rIns="91440" bIns="45720" rtlCol="0" anchor="ctr"/>
          <a:lstStyle/>
          <a:p>
            <a:pPr marL="0" indent="0">
              <a:lnSpc>
                <a:spcPct val="100000"/>
              </a:lnSpc>
              <a:buNone/>
            </a:pPr>
            <a:endParaRPr lang="en-US" sz="1600" dirty="0"/>
          </a:p>
        </p:txBody>
      </p:sp>
      <p:pic>
        <p:nvPicPr>
          <p:cNvPr id="15" name="图片 14"/>
          <p:cNvPicPr>
            <a:picLocks noChangeAspect="1"/>
          </p:cNvPicPr>
          <p:nvPr/>
        </p:nvPicPr>
        <p:blipFill>
          <a:blip r:embed="rId5"/>
          <a:stretch>
            <a:fillRect/>
          </a:stretch>
        </p:blipFill>
        <p:spPr>
          <a:xfrm>
            <a:off x="6096000" y="1439545"/>
            <a:ext cx="5182870" cy="1371600"/>
          </a:xfrm>
          <a:prstGeom prst="rect">
            <a:avLst/>
          </a:prstGeom>
        </p:spPr>
      </p:pic>
      <p:pic>
        <p:nvPicPr>
          <p:cNvPr id="16" name="图片 15"/>
          <p:cNvPicPr>
            <a:picLocks noChangeAspect="1"/>
          </p:cNvPicPr>
          <p:nvPr/>
        </p:nvPicPr>
        <p:blipFill>
          <a:blip r:embed="rId6"/>
          <a:stretch>
            <a:fillRect/>
          </a:stretch>
        </p:blipFill>
        <p:spPr>
          <a:xfrm>
            <a:off x="6096000" y="3989070"/>
            <a:ext cx="5182870" cy="1339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a:off x="11150600" y="-416560"/>
            <a:ext cx="1390650" cy="1390650"/>
          </a:xfrm>
          <a:prstGeom prst="ellipse">
            <a:avLst/>
          </a:prstGeom>
          <a:solidFill>
            <a:srgbClr val="3365D6"/>
          </a:solidFill>
        </p:spPr>
      </p:sp>
      <p:sp>
        <p:nvSpPr>
          <p:cNvPr id="3" name="Text 1"/>
          <p:cNvSpPr/>
          <p:nvPr/>
        </p:nvSpPr>
        <p:spPr>
          <a:xfrm>
            <a:off x="11150600" y="-416560"/>
            <a:ext cx="1390650" cy="139065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5" name="Shape 2"/>
          <p:cNvSpPr/>
          <p:nvPr/>
        </p:nvSpPr>
        <p:spPr>
          <a:xfrm>
            <a:off x="-27940" y="5430520"/>
            <a:ext cx="12247880" cy="1427480"/>
          </a:xfrm>
          <a:prstGeom prst="rect">
            <a:avLst/>
          </a:prstGeom>
          <a:solidFill>
            <a:srgbClr val="4874CB"/>
          </a:solidFill>
        </p:spPr>
      </p:sp>
      <p:sp>
        <p:nvSpPr>
          <p:cNvPr id="6" name="Text 3"/>
          <p:cNvSpPr/>
          <p:nvPr/>
        </p:nvSpPr>
        <p:spPr>
          <a:xfrm>
            <a:off x="-27940" y="5430520"/>
            <a:ext cx="12247880" cy="1427480"/>
          </a:xfrm>
          <a:prstGeom prst="rect">
            <a:avLst/>
          </a:prstGeom>
          <a:noFill/>
        </p:spPr>
        <p:txBody>
          <a:bodyPr wrap="square" lIns="45720" tIns="91440" rIns="91440" bIns="45720" rtlCol="0" anchor="ctr"/>
          <a:lstStyle/>
          <a:p>
            <a:pPr marL="0" indent="0">
              <a:lnSpc>
                <a:spcPct val="100000"/>
              </a:lnSpc>
              <a:buNone/>
            </a:pPr>
            <a:endParaRPr lang="en-US" sz="1600" dirty="0"/>
          </a:p>
        </p:txBody>
      </p:sp>
      <p:pic>
        <p:nvPicPr>
          <p:cNvPr id="7" name="Image 1" descr="https://test-kimi-img.moonshot.cn/pub/slides/slides_tmpl/image/25-08-06-16:26:53-d29h3jcup1d2ae82kkqg.png"/>
          <p:cNvPicPr>
            <a:picLocks noChangeAspect="1"/>
          </p:cNvPicPr>
          <p:nvPr/>
        </p:nvPicPr>
        <p:blipFill>
          <a:blip r:embed="rId1"/>
          <a:srcRect t="88"/>
          <a:stretch>
            <a:fillRect/>
          </a:stretch>
        </p:blipFill>
        <p:spPr>
          <a:xfrm>
            <a:off x="6498590" y="635"/>
            <a:ext cx="7380605" cy="2857500"/>
          </a:xfrm>
          <a:prstGeom prst="rect">
            <a:avLst/>
          </a:prstGeom>
        </p:spPr>
      </p:pic>
      <p:sp>
        <p:nvSpPr>
          <p:cNvPr id="8" name="Text 4"/>
          <p:cNvSpPr/>
          <p:nvPr>
            <p:custDataLst>
              <p:tags r:id="rId2"/>
            </p:custDataLst>
          </p:nvPr>
        </p:nvSpPr>
        <p:spPr>
          <a:xfrm>
            <a:off x="1611630" y="2399665"/>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01</a:t>
            </a:r>
            <a:endParaRPr lang="en-US" sz="1600" dirty="0"/>
          </a:p>
        </p:txBody>
      </p:sp>
      <p:sp>
        <p:nvSpPr>
          <p:cNvPr id="9" name="Text 5"/>
          <p:cNvSpPr/>
          <p:nvPr>
            <p:custDataLst>
              <p:tags r:id="rId3"/>
            </p:custDataLst>
          </p:nvPr>
        </p:nvSpPr>
        <p:spPr>
          <a:xfrm>
            <a:off x="1050290" y="3429000"/>
            <a:ext cx="3225800" cy="1737360"/>
          </a:xfrm>
          <a:prstGeom prst="rect">
            <a:avLst/>
          </a:prstGeom>
          <a:noFill/>
        </p:spPr>
        <p:txBody>
          <a:bodyPr wrap="square" lIns="91440" tIns="45720" rIns="91440" bIns="45720" rtlCol="0" anchor="ctr"/>
          <a:lstStyle/>
          <a:p>
            <a:pPr marL="0" indent="0" algn="ctr">
              <a:lnSpc>
                <a:spcPct val="100000"/>
              </a:lnSpc>
              <a:buNone/>
            </a:pPr>
            <a:r>
              <a:rPr lang="en-US" sz="2600" b="1" dirty="0">
                <a:solidFill>
                  <a:srgbClr val="000000"/>
                </a:solidFill>
                <a:latin typeface="MiSans" pitchFamily="34" charset="-122"/>
                <a:ea typeface="MiSans" pitchFamily="34" charset="-122"/>
                <a:cs typeface="MiSans" pitchFamily="34" charset="-120"/>
              </a:rPr>
              <a:t>开放性与社区活力</a:t>
            </a:r>
            <a:endParaRPr lang="en-US" sz="1600" dirty="0"/>
          </a:p>
        </p:txBody>
      </p:sp>
      <p:sp>
        <p:nvSpPr>
          <p:cNvPr id="10" name="Text 6"/>
          <p:cNvSpPr/>
          <p:nvPr/>
        </p:nvSpPr>
        <p:spPr>
          <a:xfrm>
            <a:off x="410210" y="531495"/>
            <a:ext cx="11045190" cy="975995"/>
          </a:xfrm>
          <a:prstGeom prst="rect">
            <a:avLst/>
          </a:prstGeom>
          <a:noFill/>
        </p:spPr>
        <p:txBody>
          <a:bodyPr wrap="square" lIns="91440" tIns="45720" rIns="91440" bIns="45720" rtlCol="0" anchor="t"/>
          <a:lstStyle/>
          <a:p>
            <a:pPr marL="0" indent="0" algn="l">
              <a:lnSpc>
                <a:spcPct val="100000"/>
              </a:lnSpc>
              <a:buNone/>
            </a:pPr>
            <a:r>
              <a:rPr lang="en-US" sz="4800" dirty="0">
                <a:solidFill>
                  <a:srgbClr val="3365D6"/>
                </a:solidFill>
                <a:latin typeface="MiSans" pitchFamily="34" charset="-122"/>
                <a:ea typeface="MiSans" pitchFamily="34" charset="-122"/>
                <a:cs typeface="MiSans" pitchFamily="34" charset="-120"/>
                <a:sym typeface="+mn-ea"/>
              </a:rPr>
              <a:t>VSCode RISC-V 插件</a:t>
            </a:r>
            <a:r>
              <a:rPr lang="zh-CN" altLang="en-US" sz="4800" dirty="0">
                <a:solidFill>
                  <a:srgbClr val="2A59B8"/>
                </a:solidFill>
                <a:latin typeface="MiSans" pitchFamily="34" charset="-122"/>
                <a:ea typeface="MiSans" pitchFamily="34" charset="-122"/>
                <a:cs typeface="MiSans" pitchFamily="34" charset="-120"/>
              </a:rPr>
              <a:t>核心优势</a:t>
            </a:r>
            <a:endParaRPr lang="zh-CN" altLang="en-US" sz="4800" dirty="0">
              <a:solidFill>
                <a:srgbClr val="2A59B8"/>
              </a:solidFill>
              <a:latin typeface="MiSans" pitchFamily="34" charset="-122"/>
              <a:ea typeface="MiSans" pitchFamily="34" charset="-122"/>
              <a:cs typeface="MiSans" pitchFamily="34" charset="-120"/>
            </a:endParaRPr>
          </a:p>
        </p:txBody>
      </p:sp>
      <p:pic>
        <p:nvPicPr>
          <p:cNvPr id="12" name="Image 3" descr="https://test-kimi-img.moonshot.cn/pub/slides/slides_tmpl/image/25-08-06-16:26:53-d29h3jcup1d2ae82kkt0.png"/>
          <p:cNvPicPr>
            <a:picLocks noChangeAspect="1"/>
          </p:cNvPicPr>
          <p:nvPr/>
        </p:nvPicPr>
        <p:blipFill>
          <a:blip r:embed="rId4"/>
          <a:stretch>
            <a:fillRect/>
          </a:stretch>
        </p:blipFill>
        <p:spPr>
          <a:xfrm>
            <a:off x="11455400" y="5876925"/>
            <a:ext cx="628015" cy="182880"/>
          </a:xfrm>
          <a:prstGeom prst="rect">
            <a:avLst/>
          </a:prstGeom>
        </p:spPr>
      </p:pic>
      <p:pic>
        <p:nvPicPr>
          <p:cNvPr id="13" name="Image 4" descr="https://test-kimi-img.moonshot.cn/pub/slides/slides_tmpl/image/25-08-06-16:26:53-d29h3jcup1d2ae82kkrg.png"/>
          <p:cNvPicPr>
            <a:picLocks noChangeAspect="1"/>
          </p:cNvPicPr>
          <p:nvPr/>
        </p:nvPicPr>
        <p:blipFill>
          <a:blip r:embed="rId5"/>
          <a:stretch>
            <a:fillRect/>
          </a:stretch>
        </p:blipFill>
        <p:spPr>
          <a:xfrm>
            <a:off x="636905" y="1318895"/>
            <a:ext cx="511810" cy="280670"/>
          </a:xfrm>
          <a:prstGeom prst="rect">
            <a:avLst/>
          </a:prstGeom>
        </p:spPr>
      </p:pic>
      <p:sp>
        <p:nvSpPr>
          <p:cNvPr id="14" name="Shape 7"/>
          <p:cNvSpPr/>
          <p:nvPr/>
        </p:nvSpPr>
        <p:spPr>
          <a:xfrm>
            <a:off x="-586740" y="5541645"/>
            <a:ext cx="2335530" cy="2335530"/>
          </a:xfrm>
          <a:prstGeom prst="ellipse">
            <a:avLst/>
          </a:prstGeom>
          <a:solidFill>
            <a:srgbClr val="3365D6">
              <a:alpha val="50196"/>
            </a:srgbClr>
          </a:solidFill>
        </p:spPr>
      </p:sp>
      <p:sp>
        <p:nvSpPr>
          <p:cNvPr id="15" name="Text 8"/>
          <p:cNvSpPr/>
          <p:nvPr/>
        </p:nvSpPr>
        <p:spPr>
          <a:xfrm>
            <a:off x="-586740" y="5541645"/>
            <a:ext cx="2335530" cy="2335530"/>
          </a:xfrm>
          <a:prstGeom prst="rect">
            <a:avLst/>
          </a:prstGeom>
          <a:noFill/>
        </p:spPr>
        <p:txBody>
          <a:bodyPr wrap="square" lIns="45720" tIns="91440" rIns="91440" bIns="45720" rtlCol="0" anchor="ctr"/>
          <a:lstStyle/>
          <a:p>
            <a:pPr marL="0" indent="0">
              <a:lnSpc>
                <a:spcPct val="100000"/>
              </a:lnSpc>
              <a:buNone/>
            </a:pPr>
            <a:endParaRPr lang="en-US" sz="1600" dirty="0"/>
          </a:p>
        </p:txBody>
      </p:sp>
      <p:sp>
        <p:nvSpPr>
          <p:cNvPr id="16" name="Text 9"/>
          <p:cNvSpPr/>
          <p:nvPr>
            <p:custDataLst>
              <p:tags r:id="rId6"/>
            </p:custDataLst>
          </p:nvPr>
        </p:nvSpPr>
        <p:spPr>
          <a:xfrm>
            <a:off x="4903470" y="2399665"/>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02</a:t>
            </a:r>
            <a:endParaRPr lang="en-US" sz="1600" dirty="0"/>
          </a:p>
        </p:txBody>
      </p:sp>
      <p:sp>
        <p:nvSpPr>
          <p:cNvPr id="17" name="Text 10"/>
          <p:cNvSpPr/>
          <p:nvPr>
            <p:custDataLst>
              <p:tags r:id="rId7"/>
            </p:custDataLst>
          </p:nvPr>
        </p:nvSpPr>
        <p:spPr>
          <a:xfrm>
            <a:off x="4284345" y="3429000"/>
            <a:ext cx="3225800" cy="1737360"/>
          </a:xfrm>
          <a:prstGeom prst="rect">
            <a:avLst/>
          </a:prstGeom>
          <a:noFill/>
        </p:spPr>
        <p:txBody>
          <a:bodyPr wrap="square" lIns="91440" tIns="45720" rIns="91440" bIns="45720" rtlCol="0" anchor="ctr"/>
          <a:lstStyle/>
          <a:p>
            <a:pPr marL="0" indent="0" algn="ctr">
              <a:lnSpc>
                <a:spcPct val="100000"/>
              </a:lnSpc>
              <a:buNone/>
            </a:pPr>
            <a:r>
              <a:rPr lang="en-US" sz="2600" b="1" dirty="0">
                <a:solidFill>
                  <a:srgbClr val="000000"/>
                </a:solidFill>
                <a:latin typeface="MiSans" pitchFamily="34" charset="-122"/>
                <a:ea typeface="MiSans" pitchFamily="34" charset="-122"/>
                <a:cs typeface="MiSans" pitchFamily="34" charset="-120"/>
              </a:rPr>
              <a:t>多架构与跨平台支持</a:t>
            </a:r>
            <a:endParaRPr lang="en-US" sz="1600" dirty="0"/>
          </a:p>
        </p:txBody>
      </p:sp>
      <p:sp>
        <p:nvSpPr>
          <p:cNvPr id="18" name="Text 11"/>
          <p:cNvSpPr/>
          <p:nvPr>
            <p:custDataLst>
              <p:tags r:id="rId8"/>
            </p:custDataLst>
          </p:nvPr>
        </p:nvSpPr>
        <p:spPr>
          <a:xfrm>
            <a:off x="8384540" y="2399665"/>
            <a:ext cx="2103120" cy="1277620"/>
          </a:xfrm>
          <a:prstGeom prst="rect">
            <a:avLst/>
          </a:prstGeom>
          <a:noFill/>
        </p:spPr>
        <p:txBody>
          <a:bodyPr wrap="square" lIns="91440" tIns="45720" rIns="91440" bIns="45720" rtlCol="0" anchor="ctr"/>
          <a:lstStyle/>
          <a:p>
            <a:pPr marL="0" indent="0" algn="ctr">
              <a:lnSpc>
                <a:spcPct val="100000"/>
              </a:lnSpc>
              <a:buNone/>
            </a:pPr>
            <a:r>
              <a:rPr lang="en-US" sz="9000" b="1" dirty="0">
                <a:solidFill>
                  <a:srgbClr val="2A59B8"/>
                </a:solidFill>
                <a:latin typeface="MiSans" pitchFamily="34" charset="-122"/>
                <a:ea typeface="MiSans" pitchFamily="34" charset="-122"/>
                <a:cs typeface="MiSans" pitchFamily="34" charset="-120"/>
              </a:rPr>
              <a:t>03</a:t>
            </a:r>
            <a:endParaRPr lang="en-US" sz="1600" dirty="0"/>
          </a:p>
        </p:txBody>
      </p:sp>
      <p:sp>
        <p:nvSpPr>
          <p:cNvPr id="19" name="Text 12"/>
          <p:cNvSpPr/>
          <p:nvPr>
            <p:custDataLst>
              <p:tags r:id="rId9"/>
            </p:custDataLst>
          </p:nvPr>
        </p:nvSpPr>
        <p:spPr>
          <a:xfrm>
            <a:off x="7765415" y="3429000"/>
            <a:ext cx="3225800" cy="1737360"/>
          </a:xfrm>
          <a:prstGeom prst="rect">
            <a:avLst/>
          </a:prstGeom>
          <a:noFill/>
        </p:spPr>
        <p:txBody>
          <a:bodyPr wrap="square" lIns="91440" tIns="45720" rIns="91440" bIns="45720" rtlCol="0" anchor="ctr"/>
          <a:lstStyle/>
          <a:p>
            <a:pPr marL="0" indent="0" algn="ctr">
              <a:lnSpc>
                <a:spcPct val="100000"/>
              </a:lnSpc>
              <a:buNone/>
            </a:pPr>
            <a:r>
              <a:rPr lang="en-US" sz="2600" b="1" dirty="0">
                <a:solidFill>
                  <a:srgbClr val="000000"/>
                </a:solidFill>
                <a:latin typeface="MiSans" pitchFamily="34" charset="-122"/>
                <a:ea typeface="MiSans" pitchFamily="34" charset="-122"/>
                <a:cs typeface="MiSans" pitchFamily="34" charset="-120"/>
              </a:rPr>
              <a:t>商业力量的加入</a:t>
            </a:r>
            <a:endParaRPr lang="en-US" sz="1600" dirty="0"/>
          </a:p>
        </p:txBody>
      </p:sp>
      <p:pic>
        <p:nvPicPr>
          <p:cNvPr id="20" name="Image 5" descr="https://test-kimi-img.moonshot.cn/pub/slides/slides_tmpl/image/25-08-06-16:26:53-d29h3jcup1d2ae82kkt0.png"/>
          <p:cNvPicPr>
            <a:picLocks noChangeAspect="1"/>
          </p:cNvPicPr>
          <p:nvPr/>
        </p:nvPicPr>
        <p:blipFill>
          <a:blip r:embed="rId4"/>
          <a:stretch>
            <a:fillRect/>
          </a:stretch>
        </p:blipFill>
        <p:spPr>
          <a:xfrm>
            <a:off x="11455400" y="5139055"/>
            <a:ext cx="628015" cy="182880"/>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485.85,&quot;left&quot;:0,&quot;top&quot;:61.6,&quot;width&quot;:973.15}"/>
</p:tagLst>
</file>

<file path=ppt/tags/tag10.xml><?xml version="1.0" encoding="utf-8"?>
<p:tagLst xmlns:p="http://schemas.openxmlformats.org/presentationml/2006/main">
  <p:tag name="KSO_WM_DIAGRAM_VIRTUALLY_FRAME" val="{&quot;height&quot;:485.85,&quot;left&quot;:0,&quot;top&quot;:61.6,&quot;width&quot;:973.15}"/>
</p:tagLst>
</file>

<file path=ppt/tags/tag100.xml><?xml version="1.0" encoding="utf-8"?>
<p:tagLst xmlns:p="http://schemas.openxmlformats.org/presentationml/2006/main">
  <p:tag name="KSO_WM_DIAGRAM_VIRTUALLY_FRAME" val="{&quot;height&quot;:369.47188976377953,&quot;left&quot;:75.25,&quot;top&quot;:129.3781102362205,&quot;width&quot;:461.25}"/>
</p:tagLst>
</file>

<file path=ppt/tags/tag101.xml><?xml version="1.0" encoding="utf-8"?>
<p:tagLst xmlns:p="http://schemas.openxmlformats.org/presentationml/2006/main">
  <p:tag name="KSO_WM_DIAGRAM_VIRTUALLY_FRAME" val="{&quot;height&quot;:429.65,&quot;left&quot;:317.85,&quot;top&quot;:92.6,&quot;width&quot;:608.25}"/>
</p:tagLst>
</file>

<file path=ppt/tags/tag102.xml><?xml version="1.0" encoding="utf-8"?>
<p:tagLst xmlns:p="http://schemas.openxmlformats.org/presentationml/2006/main">
  <p:tag name="KSO_WM_DIAGRAM_VIRTUALLY_FRAME" val="{&quot;height&quot;:429.65,&quot;left&quot;:317.85,&quot;top&quot;:92.6,&quot;width&quot;:608.25}"/>
</p:tagLst>
</file>

<file path=ppt/tags/tag103.xml><?xml version="1.0" encoding="utf-8"?>
<p:tagLst xmlns:p="http://schemas.openxmlformats.org/presentationml/2006/main">
  <p:tag name="KSO_WM_DIAGRAM_VIRTUALLY_FRAME" val="{&quot;height&quot;:429.65,&quot;left&quot;:317.85,&quot;top&quot;:92.6,&quot;width&quot;:608.25}"/>
</p:tagLst>
</file>

<file path=ppt/tags/tag104.xml><?xml version="1.0" encoding="utf-8"?>
<p:tagLst xmlns:p="http://schemas.openxmlformats.org/presentationml/2006/main">
  <p:tag name="KSO_WM_DIAGRAM_VIRTUALLY_FRAME" val="{&quot;height&quot;:429.65,&quot;left&quot;:317.85,&quot;top&quot;:92.6,&quot;width&quot;:608.25}"/>
</p:tagLst>
</file>

<file path=ppt/tags/tag105.xml><?xml version="1.0" encoding="utf-8"?>
<p:tagLst xmlns:p="http://schemas.openxmlformats.org/presentationml/2006/main">
  <p:tag name="KSO_WM_DIAGRAM_VIRTUALLY_FRAME" val="{&quot;height&quot;:429.65,&quot;left&quot;:317.85,&quot;top&quot;:92.6,&quot;width&quot;:608.25}"/>
</p:tagLst>
</file>

<file path=ppt/tags/tag106.xml><?xml version="1.0" encoding="utf-8"?>
<p:tagLst xmlns:p="http://schemas.openxmlformats.org/presentationml/2006/main">
  <p:tag name="KSO_WM_DIAGRAM_VIRTUALLY_FRAME" val="{&quot;height&quot;:429.65,&quot;left&quot;:317.85,&quot;top&quot;:92.6,&quot;width&quot;:608.25}"/>
</p:tagLst>
</file>

<file path=ppt/tags/tag107.xml><?xml version="1.0" encoding="utf-8"?>
<p:tagLst xmlns:p="http://schemas.openxmlformats.org/presentationml/2006/main">
  <p:tag name="KSO_WM_DIAGRAM_VIRTUALLY_FRAME" val="{&quot;height&quot;:429.65,&quot;left&quot;:317.85,&quot;top&quot;:92.6,&quot;width&quot;:608.25}"/>
</p:tagLst>
</file>

<file path=ppt/tags/tag108.xml><?xml version="1.0" encoding="utf-8"?>
<p:tagLst xmlns:p="http://schemas.openxmlformats.org/presentationml/2006/main">
  <p:tag name="KSO_WM_DIAGRAM_VIRTUALLY_FRAME" val="{&quot;height&quot;:429.65,&quot;left&quot;:317.85,&quot;top&quot;:92.6,&quot;width&quot;:608.25}"/>
</p:tagLst>
</file>

<file path=ppt/tags/tag109.xml><?xml version="1.0" encoding="utf-8"?>
<p:tagLst xmlns:p="http://schemas.openxmlformats.org/presentationml/2006/main">
  <p:tag name="KSO_WM_DIAGRAM_VIRTUALLY_FRAME" val="{&quot;height&quot;:429.65,&quot;left&quot;:317.85,&quot;top&quot;:92.6,&quot;width&quot;:608.25}"/>
</p:tagLst>
</file>

<file path=ppt/tags/tag11.xml><?xml version="1.0" encoding="utf-8"?>
<p:tagLst xmlns:p="http://schemas.openxmlformats.org/presentationml/2006/main">
  <p:tag name="KSO_WM_DIAGRAM_VIRTUALLY_FRAME" val="{&quot;height&quot;:485.85,&quot;left&quot;:0,&quot;top&quot;:61.6,&quot;width&quot;:973.15}"/>
</p:tagLst>
</file>

<file path=ppt/tags/tag110.xml><?xml version="1.0" encoding="utf-8"?>
<p:tagLst xmlns:p="http://schemas.openxmlformats.org/presentationml/2006/main">
  <p:tag name="KSO_WM_DIAGRAM_VIRTUALLY_FRAME" val="{&quot;height&quot;:429.65,&quot;left&quot;:317.85,&quot;top&quot;:92.6,&quot;width&quot;:608.25}"/>
</p:tagLst>
</file>

<file path=ppt/tags/tag111.xml><?xml version="1.0" encoding="utf-8"?>
<p:tagLst xmlns:p="http://schemas.openxmlformats.org/presentationml/2006/main">
  <p:tag name="KSO_WM_DIAGRAM_VIRTUALLY_FRAME" val="{&quot;height&quot;:429.65,&quot;left&quot;:317.85,&quot;top&quot;:92.6,&quot;width&quot;:608.25}"/>
</p:tagLst>
</file>

<file path=ppt/tags/tag112.xml><?xml version="1.0" encoding="utf-8"?>
<p:tagLst xmlns:p="http://schemas.openxmlformats.org/presentationml/2006/main">
  <p:tag name="KSO_WM_DIAGRAM_VIRTUALLY_FRAME" val="{&quot;height&quot;:429.65,&quot;left&quot;:317.85,&quot;top&quot;:92.6,&quot;width&quot;:608.25}"/>
</p:tagLst>
</file>

<file path=ppt/tags/tag113.xml><?xml version="1.0" encoding="utf-8"?>
<p:tagLst xmlns:p="http://schemas.openxmlformats.org/presentationml/2006/main">
  <p:tag name="KSO_WM_DIAGRAM_VIRTUALLY_FRAME" val="{&quot;height&quot;:245.82188976377952,&quot;left&quot;:75.25,&quot;top&quot;:129.3781102362205,&quot;width&quot;:461.25}"/>
</p:tagLst>
</file>

<file path=ppt/tags/tag114.xml><?xml version="1.0" encoding="utf-8"?>
<p:tagLst xmlns:p="http://schemas.openxmlformats.org/presentationml/2006/main">
  <p:tag name="KSO_WM_DIAGRAM_VIRTUALLY_FRAME" val="{&quot;height&quot;:245.82188976377952,&quot;left&quot;:75.25,&quot;top&quot;:129.3781102362205,&quot;width&quot;:461.25}"/>
</p:tagLst>
</file>

<file path=ppt/tags/tag115.xml><?xml version="1.0" encoding="utf-8"?>
<p:tagLst xmlns:p="http://schemas.openxmlformats.org/presentationml/2006/main">
  <p:tag name="KSO_WM_DIAGRAM_VIRTUALLY_FRAME" val="{&quot;height&quot;:245.82188976377952,&quot;left&quot;:75.25,&quot;top&quot;:129.3781102362205,&quot;width&quot;:461.25}"/>
</p:tagLst>
</file>

<file path=ppt/tags/tag116.xml><?xml version="1.0" encoding="utf-8"?>
<p:tagLst xmlns:p="http://schemas.openxmlformats.org/presentationml/2006/main">
  <p:tag name="KSO_WM_DIAGRAM_VIRTUALLY_FRAME" val="{&quot;height&quot;:245.82188976377952,&quot;left&quot;:75.25,&quot;top&quot;:129.3781102362205,&quot;width&quot;:461.25}"/>
</p:tagLst>
</file>

<file path=ppt/tags/tag117.xml><?xml version="1.0" encoding="utf-8"?>
<p:tagLst xmlns:p="http://schemas.openxmlformats.org/presentationml/2006/main">
  <p:tag name="KSO_WM_DIAGRAM_VIRTUALLY_FRAME" val="{&quot;height&quot;:245.82188976377952,&quot;left&quot;:75.25,&quot;top&quot;:129.3781102362205,&quot;width&quot;:461.25}"/>
</p:tagLst>
</file>

<file path=ppt/tags/tag118.xml><?xml version="1.0" encoding="utf-8"?>
<p:tagLst xmlns:p="http://schemas.openxmlformats.org/presentationml/2006/main">
  <p:tag name="KSO_WM_DIAGRAM_VIRTUALLY_FRAME" val="{&quot;height&quot;:245.82188976377952,&quot;left&quot;:75.25,&quot;top&quot;:129.3781102362205,&quot;width&quot;:461.25}"/>
</p:tagLst>
</file>

<file path=ppt/tags/tag119.xml><?xml version="1.0" encoding="utf-8"?>
<p:tagLst xmlns:p="http://schemas.openxmlformats.org/presentationml/2006/main">
  <p:tag name="KSO_WM_DIAGRAM_VIRTUALLY_FRAME" val="{&quot;height&quot;:279.1,&quot;left&quot;:43,&quot;top&quot;:155.3,&quot;width&quot;:875.3}"/>
</p:tagLst>
</file>

<file path=ppt/tags/tag12.xml><?xml version="1.0" encoding="utf-8"?>
<p:tagLst xmlns:p="http://schemas.openxmlformats.org/presentationml/2006/main">
  <p:tag name="KSO_WM_DIAGRAM_VIRTUALLY_FRAME" val="{&quot;height&quot;:485.85,&quot;left&quot;:0,&quot;top&quot;:61.6,&quot;width&quot;:973.15}"/>
</p:tagLst>
</file>

<file path=ppt/tags/tag120.xml><?xml version="1.0" encoding="utf-8"?>
<p:tagLst xmlns:p="http://schemas.openxmlformats.org/presentationml/2006/main">
  <p:tag name="KSO_WM_DIAGRAM_VIRTUALLY_FRAME" val="{&quot;height&quot;:279.1,&quot;left&quot;:43,&quot;top&quot;:155.3,&quot;width&quot;:875.3}"/>
</p:tagLst>
</file>

<file path=ppt/tags/tag121.xml><?xml version="1.0" encoding="utf-8"?>
<p:tagLst xmlns:p="http://schemas.openxmlformats.org/presentationml/2006/main">
  <p:tag name="KSO_WM_DIAGRAM_VIRTUALLY_FRAME" val="{&quot;height&quot;:279.1,&quot;left&quot;:43,&quot;top&quot;:155.3,&quot;width&quot;:875.3}"/>
</p:tagLst>
</file>

<file path=ppt/tags/tag122.xml><?xml version="1.0" encoding="utf-8"?>
<p:tagLst xmlns:p="http://schemas.openxmlformats.org/presentationml/2006/main">
  <p:tag name="KSO_WM_DIAGRAM_VIRTUALLY_FRAME" val="{&quot;height&quot;:279.1,&quot;left&quot;:43,&quot;top&quot;:155.3,&quot;width&quot;:875.3}"/>
</p:tagLst>
</file>

<file path=ppt/tags/tag123.xml><?xml version="1.0" encoding="utf-8"?>
<p:tagLst xmlns:p="http://schemas.openxmlformats.org/presentationml/2006/main">
  <p:tag name="KSO_WM_DIAGRAM_VIRTUALLY_FRAME" val="{&quot;height&quot;:279.1,&quot;left&quot;:43,&quot;top&quot;:155.3,&quot;width&quot;:875.3}"/>
</p:tagLst>
</file>

<file path=ppt/tags/tag124.xml><?xml version="1.0" encoding="utf-8"?>
<p:tagLst xmlns:p="http://schemas.openxmlformats.org/presentationml/2006/main">
  <p:tag name="KSO_WM_DIAGRAM_VIRTUALLY_FRAME" val="{&quot;height&quot;:279.1,&quot;left&quot;:43,&quot;top&quot;:155.3,&quot;width&quot;:875.3}"/>
</p:tagLst>
</file>

<file path=ppt/tags/tag125.xml><?xml version="1.0" encoding="utf-8"?>
<p:tagLst xmlns:p="http://schemas.openxmlformats.org/presentationml/2006/main">
  <p:tag name="KSO_WM_DIAGRAM_VIRTUALLY_FRAME" val="{&quot;height&quot;:279.1,&quot;left&quot;:43,&quot;top&quot;:155.3,&quot;width&quot;:875.3}"/>
</p:tagLst>
</file>

<file path=ppt/tags/tag126.xml><?xml version="1.0" encoding="utf-8"?>
<p:tagLst xmlns:p="http://schemas.openxmlformats.org/presentationml/2006/main">
  <p:tag name="KSO_WM_DIAGRAM_VIRTUALLY_FRAME" val="{&quot;height&quot;:279.1,&quot;left&quot;:43,&quot;top&quot;:155.3,&quot;width&quot;:875.3}"/>
</p:tagLst>
</file>

<file path=ppt/tags/tag127.xml><?xml version="1.0" encoding="utf-8"?>
<p:tagLst xmlns:p="http://schemas.openxmlformats.org/presentationml/2006/main">
  <p:tag name="KSO_WM_DIAGRAM_VIRTUALLY_FRAME" val="{&quot;height&quot;:279.1,&quot;left&quot;:43,&quot;top&quot;:155.3,&quot;width&quot;:875.3}"/>
</p:tagLst>
</file>

<file path=ppt/tags/tag128.xml><?xml version="1.0" encoding="utf-8"?>
<p:tagLst xmlns:p="http://schemas.openxmlformats.org/presentationml/2006/main">
  <p:tag name="KSO_WM_DIAGRAM_VIRTUALLY_FRAME" val="{&quot;height&quot;:279.1,&quot;left&quot;:43,&quot;top&quot;:155.3,&quot;width&quot;:875.3}"/>
</p:tagLst>
</file>

<file path=ppt/tags/tag129.xml><?xml version="1.0" encoding="utf-8"?>
<p:tagLst xmlns:p="http://schemas.openxmlformats.org/presentationml/2006/main">
  <p:tag name="KSO_WM_DIAGRAM_VIRTUALLY_FRAME" val="{&quot;height&quot;:279.1,&quot;left&quot;:43,&quot;top&quot;:155.3,&quot;width&quot;:875.3}"/>
</p:tagLst>
</file>

<file path=ppt/tags/tag13.xml><?xml version="1.0" encoding="utf-8"?>
<p:tagLst xmlns:p="http://schemas.openxmlformats.org/presentationml/2006/main">
  <p:tag name="KSO_WM_DIAGRAM_VIRTUALLY_FRAME" val="{&quot;height&quot;:485.85,&quot;left&quot;:0,&quot;top&quot;:61.6,&quot;width&quot;:973.15}"/>
</p:tagLst>
</file>

<file path=ppt/tags/tag130.xml><?xml version="1.0" encoding="utf-8"?>
<p:tagLst xmlns:p="http://schemas.openxmlformats.org/presentationml/2006/main">
  <p:tag name="KSO_WM_DIAGRAM_VIRTUALLY_FRAME" val="{&quot;height&quot;:279.1,&quot;left&quot;:43,&quot;top&quot;:155.3,&quot;width&quot;:875.3}"/>
</p:tagLst>
</file>

<file path=ppt/tags/tag131.xml><?xml version="1.0" encoding="utf-8"?>
<p:tagLst xmlns:p="http://schemas.openxmlformats.org/presentationml/2006/main">
  <p:tag name="KSO_WM_DIAGRAM_VIRTUALLY_FRAME" val="{&quot;height&quot;:217.85,&quot;left&quot;:82.7,&quot;top&quot;:188.95,&quot;width&quot;:782.75}"/>
</p:tagLst>
</file>

<file path=ppt/tags/tag132.xml><?xml version="1.0" encoding="utf-8"?>
<p:tagLst xmlns:p="http://schemas.openxmlformats.org/presentationml/2006/main">
  <p:tag name="KSO_WM_DIAGRAM_VIRTUALLY_FRAME" val="{&quot;height&quot;:217.85,&quot;left&quot;:82.7,&quot;top&quot;:188.95,&quot;width&quot;:782.75}"/>
</p:tagLst>
</file>

<file path=ppt/tags/tag133.xml><?xml version="1.0" encoding="utf-8"?>
<p:tagLst xmlns:p="http://schemas.openxmlformats.org/presentationml/2006/main">
  <p:tag name="KSO_WM_DIAGRAM_VIRTUALLY_FRAME" val="{&quot;height&quot;:217.85,&quot;left&quot;:82.7,&quot;top&quot;:188.95,&quot;width&quot;:782.75}"/>
</p:tagLst>
</file>

<file path=ppt/tags/tag134.xml><?xml version="1.0" encoding="utf-8"?>
<p:tagLst xmlns:p="http://schemas.openxmlformats.org/presentationml/2006/main">
  <p:tag name="KSO_WM_DIAGRAM_VIRTUALLY_FRAME" val="{&quot;height&quot;:217.85,&quot;left&quot;:82.7,&quot;top&quot;:188.95,&quot;width&quot;:782.75}"/>
</p:tagLst>
</file>

<file path=ppt/tags/tag135.xml><?xml version="1.0" encoding="utf-8"?>
<p:tagLst xmlns:p="http://schemas.openxmlformats.org/presentationml/2006/main">
  <p:tag name="KSO_WM_DIAGRAM_VIRTUALLY_FRAME" val="{&quot;height&quot;:217.85,&quot;left&quot;:82.7,&quot;top&quot;:188.95,&quot;width&quot;:782.75}"/>
</p:tagLst>
</file>

<file path=ppt/tags/tag136.xml><?xml version="1.0" encoding="utf-8"?>
<p:tagLst xmlns:p="http://schemas.openxmlformats.org/presentationml/2006/main">
  <p:tag name="KSO_WM_DIAGRAM_VIRTUALLY_FRAME" val="{&quot;height&quot;:217.85,&quot;left&quot;:82.7,&quot;top&quot;:188.95,&quot;width&quot;:782.75}"/>
</p:tagLst>
</file>

<file path=ppt/tags/tag137.xml><?xml version="1.0" encoding="utf-8"?>
<p:tagLst xmlns:p="http://schemas.openxmlformats.org/presentationml/2006/main">
  <p:tag name="KSO_WM_DIAGRAM_VIRTUALLY_FRAME" val="{&quot;height&quot;:423.5927508677345,&quot;left&quot;:34.94769218401179,&quot;top&quot;:113.25724913226563,&quot;width&quot;:485.09489947194197}"/>
</p:tagLst>
</file>

<file path=ppt/tags/tag138.xml><?xml version="1.0" encoding="utf-8"?>
<p:tagLst xmlns:p="http://schemas.openxmlformats.org/presentationml/2006/main">
  <p:tag name="KSO_WM_DIAGRAM_VIRTUALLY_FRAME" val="{&quot;height&quot;:423.5927508677345,&quot;left&quot;:34.94769218401179,&quot;top&quot;:113.25724913226563,&quot;width&quot;:485.09489947194197}"/>
</p:tagLst>
</file>

<file path=ppt/tags/tag139.xml><?xml version="1.0" encoding="utf-8"?>
<p:tagLst xmlns:p="http://schemas.openxmlformats.org/presentationml/2006/main">
  <p:tag name="KSO_WM_DIAGRAM_VIRTUALLY_FRAME" val="{&quot;height&quot;:423.5927508677345,&quot;left&quot;:34.94769218401179,&quot;top&quot;:113.25724913226563,&quot;width&quot;:485.09489947194197}"/>
</p:tagLst>
</file>

<file path=ppt/tags/tag14.xml><?xml version="1.0" encoding="utf-8"?>
<p:tagLst xmlns:p="http://schemas.openxmlformats.org/presentationml/2006/main">
  <p:tag name="KSO_WM_DIAGRAM_VIRTUALLY_FRAME" val="{&quot;height&quot;:485.85,&quot;left&quot;:0,&quot;top&quot;:61.6,&quot;width&quot;:973.15}"/>
</p:tagLst>
</file>

<file path=ppt/tags/tag140.xml><?xml version="1.0" encoding="utf-8"?>
<p:tagLst xmlns:p="http://schemas.openxmlformats.org/presentationml/2006/main">
  <p:tag name="KSO_WM_DIAGRAM_VIRTUALLY_FRAME" val="{&quot;height&quot;:423.5927508677345,&quot;left&quot;:34.94769218401179,&quot;top&quot;:113.25724913226563,&quot;width&quot;:485.09489947194197}"/>
</p:tagLst>
</file>

<file path=ppt/tags/tag141.xml><?xml version="1.0" encoding="utf-8"?>
<p:tagLst xmlns:p="http://schemas.openxmlformats.org/presentationml/2006/main">
  <p:tag name="KSO_WM_DIAGRAM_VIRTUALLY_FRAME" val="{&quot;height&quot;:423.5927508677345,&quot;left&quot;:34.94769218401179,&quot;top&quot;:113.25724913226563,&quot;width&quot;:485.09489947194197}"/>
</p:tagLst>
</file>

<file path=ppt/tags/tag142.xml><?xml version="1.0" encoding="utf-8"?>
<p:tagLst xmlns:p="http://schemas.openxmlformats.org/presentationml/2006/main">
  <p:tag name="KSO_WM_DIAGRAM_VIRTUALLY_FRAME" val="{&quot;height&quot;:423.5927508677345,&quot;left&quot;:34.94769218401179,&quot;top&quot;:113.25724913226563,&quot;width&quot;:485.09489947194197}"/>
</p:tagLst>
</file>

<file path=ppt/tags/tag143.xml><?xml version="1.0" encoding="utf-8"?>
<p:tagLst xmlns:p="http://schemas.openxmlformats.org/presentationml/2006/main">
  <p:tag name="KSO_WM_DIAGRAM_VIRTUALLY_FRAME" val="{&quot;height&quot;:423.0500000000002,&quot;left&quot;:94.6,&quot;top&quot;:113.8,&quot;width&quot;:425.4425916559538}"/>
</p:tagLst>
</file>

<file path=ppt/tags/tag144.xml><?xml version="1.0" encoding="utf-8"?>
<p:tagLst xmlns:p="http://schemas.openxmlformats.org/presentationml/2006/main">
  <p:tag name="KSO_WM_DIAGRAM_VIRTUALLY_FRAME" val="{&quot;height&quot;:423.0500000000002,&quot;left&quot;:94.6,&quot;top&quot;:113.8,&quot;width&quot;:425.4425916559538}"/>
</p:tagLst>
</file>

<file path=ppt/tags/tag145.xml><?xml version="1.0" encoding="utf-8"?>
<p:tagLst xmlns:p="http://schemas.openxmlformats.org/presentationml/2006/main">
  <p:tag name="KSO_WM_DIAGRAM_VIRTUALLY_FRAME" val="{&quot;height&quot;:423.0500000000002,&quot;left&quot;:94.6,&quot;top&quot;:113.8,&quot;width&quot;:425.4425916559538}"/>
</p:tagLst>
</file>

<file path=ppt/tags/tag146.xml><?xml version="1.0" encoding="utf-8"?>
<p:tagLst xmlns:p="http://schemas.openxmlformats.org/presentationml/2006/main">
  <p:tag name="KSO_WM_DIAGRAM_VIRTUALLY_FRAME" val="{&quot;height&quot;:423.0500000000002,&quot;left&quot;:94.6,&quot;top&quot;:113.8,&quot;width&quot;:425.4425916559538}"/>
</p:tagLst>
</file>

<file path=ppt/tags/tag147.xml><?xml version="1.0" encoding="utf-8"?>
<p:tagLst xmlns:p="http://schemas.openxmlformats.org/presentationml/2006/main">
  <p:tag name="KSO_WM_DIAGRAM_VIRTUALLY_FRAME" val="{&quot;height&quot;:423.5927508677345,&quot;left&quot;:34.94769218401179,&quot;top&quot;:113.25724913226563,&quot;width&quot;:485.09489947194197}"/>
</p:tagLst>
</file>

<file path=ppt/tags/tag148.xml><?xml version="1.0" encoding="utf-8"?>
<p:tagLst xmlns:p="http://schemas.openxmlformats.org/presentationml/2006/main">
  <p:tag name="KSO_WM_DIAGRAM_VIRTUALLY_FRAME" val="{&quot;height&quot;:423.5927508677345,&quot;left&quot;:34.94769218401179,&quot;top&quot;:113.25724913226563,&quot;width&quot;:485.09489947194197}"/>
</p:tagLst>
</file>

<file path=ppt/tags/tag149.xml><?xml version="1.0" encoding="utf-8"?>
<p:tagLst xmlns:p="http://schemas.openxmlformats.org/presentationml/2006/main">
  <p:tag name="KSO_WM_DIAGRAM_VIRTUALLY_FRAME" val="{&quot;height&quot;:279.1,&quot;left&quot;:43,&quot;top&quot;:155.3,&quot;width&quot;:875.3}"/>
</p:tagLst>
</file>

<file path=ppt/tags/tag15.xml><?xml version="1.0" encoding="utf-8"?>
<p:tagLst xmlns:p="http://schemas.openxmlformats.org/presentationml/2006/main">
  <p:tag name="KSO_WM_DIAGRAM_VIRTUALLY_FRAME" val="{&quot;height&quot;:485.85,&quot;left&quot;:0,&quot;top&quot;:61.6,&quot;width&quot;:973.15}"/>
</p:tagLst>
</file>

<file path=ppt/tags/tag150.xml><?xml version="1.0" encoding="utf-8"?>
<p:tagLst xmlns:p="http://schemas.openxmlformats.org/presentationml/2006/main">
  <p:tag name="KSO_WM_DIAGRAM_VIRTUALLY_FRAME" val="{&quot;height&quot;:279.1,&quot;left&quot;:43,&quot;top&quot;:155.3,&quot;width&quot;:875.3}"/>
</p:tagLst>
</file>

<file path=ppt/tags/tag151.xml><?xml version="1.0" encoding="utf-8"?>
<p:tagLst xmlns:p="http://schemas.openxmlformats.org/presentationml/2006/main">
  <p:tag name="KSO_WM_DIAGRAM_VIRTUALLY_FRAME" val="{&quot;height&quot;:279.1,&quot;left&quot;:43,&quot;top&quot;:155.3,&quot;width&quot;:875.3}"/>
</p:tagLst>
</file>

<file path=ppt/tags/tag152.xml><?xml version="1.0" encoding="utf-8"?>
<p:tagLst xmlns:p="http://schemas.openxmlformats.org/presentationml/2006/main">
  <p:tag name="KSO_WM_DIAGRAM_VIRTUALLY_FRAME" val="{&quot;height&quot;:279.1,&quot;left&quot;:43,&quot;top&quot;:155.3,&quot;width&quot;:875.3}"/>
</p:tagLst>
</file>

<file path=ppt/tags/tag153.xml><?xml version="1.0" encoding="utf-8"?>
<p:tagLst xmlns:p="http://schemas.openxmlformats.org/presentationml/2006/main">
  <p:tag name="KSO_WM_DIAGRAM_VIRTUALLY_FRAME" val="{&quot;height&quot;:279.1,&quot;left&quot;:43,&quot;top&quot;:155.3,&quot;width&quot;:875.3}"/>
</p:tagLst>
</file>

<file path=ppt/tags/tag154.xml><?xml version="1.0" encoding="utf-8"?>
<p:tagLst xmlns:p="http://schemas.openxmlformats.org/presentationml/2006/main">
  <p:tag name="KSO_WM_DIAGRAM_VIRTUALLY_FRAME" val="{&quot;height&quot;:279.1,&quot;left&quot;:43,&quot;top&quot;:155.3,&quot;width&quot;:875.3}"/>
</p:tagLst>
</file>

<file path=ppt/tags/tag155.xml><?xml version="1.0" encoding="utf-8"?>
<p:tagLst xmlns:p="http://schemas.openxmlformats.org/presentationml/2006/main">
  <p:tag name="KSO_WM_DIAGRAM_VIRTUALLY_FRAME" val="{&quot;height&quot;:279.1,&quot;left&quot;:43,&quot;top&quot;:155.3,&quot;width&quot;:875.3}"/>
</p:tagLst>
</file>

<file path=ppt/tags/tag156.xml><?xml version="1.0" encoding="utf-8"?>
<p:tagLst xmlns:p="http://schemas.openxmlformats.org/presentationml/2006/main">
  <p:tag name="KSO_WM_DIAGRAM_VIRTUALLY_FRAME" val="{&quot;height&quot;:279.1,&quot;left&quot;:43,&quot;top&quot;:155.3,&quot;width&quot;:875.3}"/>
</p:tagLst>
</file>

<file path=ppt/tags/tag157.xml><?xml version="1.0" encoding="utf-8"?>
<p:tagLst xmlns:p="http://schemas.openxmlformats.org/presentationml/2006/main">
  <p:tag name="KSO_WM_DIAGRAM_VIRTUALLY_FRAME" val="{&quot;height&quot;:279.1,&quot;left&quot;:43,&quot;top&quot;:155.3,&quot;width&quot;:875.3}"/>
</p:tagLst>
</file>

<file path=ppt/tags/tag158.xml><?xml version="1.0" encoding="utf-8"?>
<p:tagLst xmlns:p="http://schemas.openxmlformats.org/presentationml/2006/main">
  <p:tag name="KSO_WM_DIAGRAM_VIRTUALLY_FRAME" val="{&quot;height&quot;:279.1,&quot;left&quot;:43,&quot;top&quot;:155.3,&quot;width&quot;:875.3}"/>
</p:tagLst>
</file>

<file path=ppt/tags/tag159.xml><?xml version="1.0" encoding="utf-8"?>
<p:tagLst xmlns:p="http://schemas.openxmlformats.org/presentationml/2006/main">
  <p:tag name="KSO_WM_DIAGRAM_VIRTUALLY_FRAME" val="{&quot;height&quot;:279.1,&quot;left&quot;:43,&quot;top&quot;:155.3,&quot;width&quot;:875.3}"/>
</p:tagLst>
</file>

<file path=ppt/tags/tag16.xml><?xml version="1.0" encoding="utf-8"?>
<p:tagLst xmlns:p="http://schemas.openxmlformats.org/presentationml/2006/main">
  <p:tag name="KSO_WM_DIAGRAM_VIRTUALLY_FRAME" val="{&quot;height&quot;:485.85,&quot;left&quot;:0,&quot;top&quot;:61.6,&quot;width&quot;:973.15}"/>
</p:tagLst>
</file>

<file path=ppt/tags/tag160.xml><?xml version="1.0" encoding="utf-8"?>
<p:tagLst xmlns:p="http://schemas.openxmlformats.org/presentationml/2006/main">
  <p:tag name="KSO_WM_DIAGRAM_VIRTUALLY_FRAME" val="{&quot;height&quot;:279.1,&quot;left&quot;:43,&quot;top&quot;:155.3,&quot;width&quot;:875.3}"/>
</p:tagLst>
</file>

<file path=ppt/tags/tag161.xml><?xml version="1.0" encoding="utf-8"?>
<p:tagLst xmlns:p="http://schemas.openxmlformats.org/presentationml/2006/main">
  <p:tag name="KSO_WM_DIAGRAM_VIRTUALLY_FRAME" val="{&quot;height&quot;:429.65,&quot;left&quot;:317.85,&quot;top&quot;:92.6,&quot;width&quot;:608.25}"/>
</p:tagLst>
</file>

<file path=ppt/tags/tag162.xml><?xml version="1.0" encoding="utf-8"?>
<p:tagLst xmlns:p="http://schemas.openxmlformats.org/presentationml/2006/main">
  <p:tag name="KSO_WM_DIAGRAM_VIRTUALLY_FRAME" val="{&quot;height&quot;:429.65,&quot;left&quot;:317.85,&quot;top&quot;:92.6,&quot;width&quot;:608.25}"/>
</p:tagLst>
</file>

<file path=ppt/tags/tag163.xml><?xml version="1.0" encoding="utf-8"?>
<p:tagLst xmlns:p="http://schemas.openxmlformats.org/presentationml/2006/main">
  <p:tag name="KSO_WM_DIAGRAM_VIRTUALLY_FRAME" val="{&quot;height&quot;:429.65,&quot;left&quot;:317.85,&quot;top&quot;:92.6,&quot;width&quot;:608.25}"/>
</p:tagLst>
</file>

<file path=ppt/tags/tag164.xml><?xml version="1.0" encoding="utf-8"?>
<p:tagLst xmlns:p="http://schemas.openxmlformats.org/presentationml/2006/main">
  <p:tag name="KSO_WM_DIAGRAM_VIRTUALLY_FRAME" val="{&quot;height&quot;:429.65,&quot;left&quot;:317.85,&quot;top&quot;:92.6,&quot;width&quot;:608.25}"/>
</p:tagLst>
</file>

<file path=ppt/tags/tag165.xml><?xml version="1.0" encoding="utf-8"?>
<p:tagLst xmlns:p="http://schemas.openxmlformats.org/presentationml/2006/main">
  <p:tag name="KSO_WM_DIAGRAM_VIRTUALLY_FRAME" val="{&quot;height&quot;:429.65,&quot;left&quot;:317.85,&quot;top&quot;:92.6,&quot;width&quot;:608.25}"/>
</p:tagLst>
</file>

<file path=ppt/tags/tag166.xml><?xml version="1.0" encoding="utf-8"?>
<p:tagLst xmlns:p="http://schemas.openxmlformats.org/presentationml/2006/main">
  <p:tag name="KSO_WM_DIAGRAM_VIRTUALLY_FRAME" val="{&quot;height&quot;:429.65,&quot;left&quot;:317.85,&quot;top&quot;:92.6,&quot;width&quot;:608.25}"/>
</p:tagLst>
</file>

<file path=ppt/tags/tag167.xml><?xml version="1.0" encoding="utf-8"?>
<p:tagLst xmlns:p="http://schemas.openxmlformats.org/presentationml/2006/main">
  <p:tag name="KSO_WM_DIAGRAM_VIRTUALLY_FRAME" val="{&quot;height&quot;:429.65,&quot;left&quot;:317.85,&quot;top&quot;:92.6,&quot;width&quot;:608.25}"/>
</p:tagLst>
</file>

<file path=ppt/tags/tag168.xml><?xml version="1.0" encoding="utf-8"?>
<p:tagLst xmlns:p="http://schemas.openxmlformats.org/presentationml/2006/main">
  <p:tag name="KSO_WM_DIAGRAM_VIRTUALLY_FRAME" val="{&quot;height&quot;:429.65,&quot;left&quot;:317.85,&quot;top&quot;:92.6,&quot;width&quot;:608.25}"/>
</p:tagLst>
</file>

<file path=ppt/tags/tag169.xml><?xml version="1.0" encoding="utf-8"?>
<p:tagLst xmlns:p="http://schemas.openxmlformats.org/presentationml/2006/main">
  <p:tag name="KSO_WM_DIAGRAM_VIRTUALLY_FRAME" val="{&quot;height&quot;:429.65,&quot;left&quot;:317.85,&quot;top&quot;:92.6,&quot;width&quot;:608.25}"/>
</p:tagLst>
</file>

<file path=ppt/tags/tag17.xml><?xml version="1.0" encoding="utf-8"?>
<p:tagLst xmlns:p="http://schemas.openxmlformats.org/presentationml/2006/main">
  <p:tag name="KSO_WM_DIAGRAM_VIRTUALLY_FRAME" val="{&quot;height&quot;:485.85,&quot;left&quot;:0,&quot;top&quot;:61.6,&quot;width&quot;:973.15}"/>
</p:tagLst>
</file>

<file path=ppt/tags/tag170.xml><?xml version="1.0" encoding="utf-8"?>
<p:tagLst xmlns:p="http://schemas.openxmlformats.org/presentationml/2006/main">
  <p:tag name="KSO_WM_DIAGRAM_VIRTUALLY_FRAME" val="{&quot;height&quot;:429.65,&quot;left&quot;:317.85,&quot;top&quot;:92.6,&quot;width&quot;:608.25}"/>
</p:tagLst>
</file>

<file path=ppt/tags/tag171.xml><?xml version="1.0" encoding="utf-8"?>
<p:tagLst xmlns:p="http://schemas.openxmlformats.org/presentationml/2006/main">
  <p:tag name="KSO_WM_DIAGRAM_VIRTUALLY_FRAME" val="{&quot;height&quot;:429.65,&quot;left&quot;:317.85,&quot;top&quot;:92.6,&quot;width&quot;:608.25}"/>
</p:tagLst>
</file>

<file path=ppt/tags/tag172.xml><?xml version="1.0" encoding="utf-8"?>
<p:tagLst xmlns:p="http://schemas.openxmlformats.org/presentationml/2006/main">
  <p:tag name="KSO_WM_DIAGRAM_VIRTUALLY_FRAME" val="{&quot;height&quot;:429.65,&quot;left&quot;:317.85,&quot;top&quot;:92.6,&quot;width&quot;:608.25}"/>
</p:tagLst>
</file>

<file path=ppt/tags/tag173.xml><?xml version="1.0" encoding="utf-8"?>
<p:tagLst xmlns:p="http://schemas.openxmlformats.org/presentationml/2006/main">
  <p:tag name="KSO_WM_DIAGRAM_VIRTUALLY_FRAME" val="{&quot;height&quot;:367.0468897637795,&quot;left&quot;:75.25,&quot;top&quot;:131.80311023622048,&quot;width&quot;:461.25}"/>
</p:tagLst>
</file>

<file path=ppt/tags/tag174.xml><?xml version="1.0" encoding="utf-8"?>
<p:tagLst xmlns:p="http://schemas.openxmlformats.org/presentationml/2006/main">
  <p:tag name="KSO_WM_DIAGRAM_VIRTUALLY_FRAME" val="{&quot;height&quot;:367.0468897637795,&quot;left&quot;:75.25,&quot;top&quot;:131.80311023622048,&quot;width&quot;:461.25}"/>
</p:tagLst>
</file>

<file path=ppt/tags/tag175.xml><?xml version="1.0" encoding="utf-8"?>
<p:tagLst xmlns:p="http://schemas.openxmlformats.org/presentationml/2006/main">
  <p:tag name="KSO_WM_DIAGRAM_VIRTUALLY_FRAME" val="{&quot;height&quot;:367.0468897637795,&quot;left&quot;:75.25,&quot;top&quot;:131.80311023622048,&quot;width&quot;:461.25}"/>
</p:tagLst>
</file>

<file path=ppt/tags/tag176.xml><?xml version="1.0" encoding="utf-8"?>
<p:tagLst xmlns:p="http://schemas.openxmlformats.org/presentationml/2006/main">
  <p:tag name="KSO_WM_DIAGRAM_VIRTUALLY_FRAME" val="{&quot;height&quot;:367.0468897637795,&quot;left&quot;:75.25,&quot;top&quot;:131.80311023622048,&quot;width&quot;:461.25}"/>
</p:tagLst>
</file>

<file path=ppt/tags/tag177.xml><?xml version="1.0" encoding="utf-8"?>
<p:tagLst xmlns:p="http://schemas.openxmlformats.org/presentationml/2006/main">
  <p:tag name="KSO_WM_DIAGRAM_VIRTUALLY_FRAME" val="{&quot;height&quot;:367.0468897637795,&quot;left&quot;:75.25,&quot;top&quot;:131.80311023622048,&quot;width&quot;:461.25}"/>
</p:tagLst>
</file>

<file path=ppt/tags/tag178.xml><?xml version="1.0" encoding="utf-8"?>
<p:tagLst xmlns:p="http://schemas.openxmlformats.org/presentationml/2006/main">
  <p:tag name="KSO_WM_DIAGRAM_VIRTUALLY_FRAME" val="{&quot;height&quot;:367.0468897637795,&quot;left&quot;:75.25,&quot;top&quot;:131.80311023622048,&quot;width&quot;:461.25}"/>
</p:tagLst>
</file>

<file path=ppt/tags/tag179.xml><?xml version="1.0" encoding="utf-8"?>
<p:tagLst xmlns:p="http://schemas.openxmlformats.org/presentationml/2006/main">
  <p:tag name="KSO_WM_DIAGRAM_VIRTUALLY_FRAME" val="{&quot;height&quot;:367.0468897637795,&quot;left&quot;:75.25,&quot;top&quot;:131.80311023622048,&quot;width&quot;:461.25}"/>
</p:tagLst>
</file>

<file path=ppt/tags/tag18.xml><?xml version="1.0" encoding="utf-8"?>
<p:tagLst xmlns:p="http://schemas.openxmlformats.org/presentationml/2006/main">
  <p:tag name="KSO_WM_DIAGRAM_VIRTUALLY_FRAME" val="{&quot;height&quot;:369.47188976377953,&quot;left&quot;:75.25,&quot;top&quot;:129.3781102362205,&quot;width&quot;:461.25}"/>
</p:tagLst>
</file>

<file path=ppt/tags/tag180.xml><?xml version="1.0" encoding="utf-8"?>
<p:tagLst xmlns:p="http://schemas.openxmlformats.org/presentationml/2006/main">
  <p:tag name="KSO_WM_DIAGRAM_VIRTUALLY_FRAME" val="{&quot;height&quot;:367.0468897637795,&quot;left&quot;:75.25,&quot;top&quot;:131.80311023622048,&quot;width&quot;:461.25}"/>
</p:tagLst>
</file>

<file path=ppt/tags/tag181.xml><?xml version="1.0" encoding="utf-8"?>
<p:tagLst xmlns:p="http://schemas.openxmlformats.org/presentationml/2006/main">
  <p:tag name="KSO_WM_DIAGRAM_VIRTUALLY_FRAME" val="{&quot;height&quot;:367.0468897637795,&quot;left&quot;:75.25,&quot;top&quot;:131.80311023622048,&quot;width&quot;:461.25}"/>
</p:tagLst>
</file>

<file path=ppt/tags/tag182.xml><?xml version="1.0" encoding="utf-8"?>
<p:tagLst xmlns:p="http://schemas.openxmlformats.org/presentationml/2006/main">
  <p:tag name="KSO_WM_DIAGRAM_VIRTUALLY_FRAME" val="{&quot;height&quot;:390.65,&quot;left&quot;:36.8,&quot;top&quot;:90.15,&quot;width&quot;:895.4}"/>
</p:tagLst>
</file>

<file path=ppt/tags/tag183.xml><?xml version="1.0" encoding="utf-8"?>
<p:tagLst xmlns:p="http://schemas.openxmlformats.org/presentationml/2006/main">
  <p:tag name="KSO_WM_DIAGRAM_VIRTUALLY_FRAME" val="{&quot;height&quot;:390.65,&quot;left&quot;:36.8,&quot;top&quot;:90.15,&quot;width&quot;:895.4}"/>
</p:tagLst>
</file>

<file path=ppt/tags/tag184.xml><?xml version="1.0" encoding="utf-8"?>
<p:tagLst xmlns:p="http://schemas.openxmlformats.org/presentationml/2006/main">
  <p:tag name="KSO_WM_DIAGRAM_VIRTUALLY_FRAME" val="{&quot;height&quot;:390.65,&quot;left&quot;:36.8,&quot;top&quot;:90.15,&quot;width&quot;:895.4}"/>
</p:tagLst>
</file>

<file path=ppt/tags/tag185.xml><?xml version="1.0" encoding="utf-8"?>
<p:tagLst xmlns:p="http://schemas.openxmlformats.org/presentationml/2006/main">
  <p:tag name="KSO_WM_DIAGRAM_VIRTUALLY_FRAME" val="{&quot;height&quot;:390.65,&quot;left&quot;:36.8,&quot;top&quot;:90.15,&quot;width&quot;:895.4}"/>
</p:tagLst>
</file>

<file path=ppt/tags/tag186.xml><?xml version="1.0" encoding="utf-8"?>
<p:tagLst xmlns:p="http://schemas.openxmlformats.org/presentationml/2006/main">
  <p:tag name="KSO_WM_DIAGRAM_VIRTUALLY_FRAME" val="{&quot;height&quot;:390.65,&quot;left&quot;:36.8,&quot;top&quot;:90.15,&quot;width&quot;:895.4}"/>
</p:tagLst>
</file>

<file path=ppt/tags/tag187.xml><?xml version="1.0" encoding="utf-8"?>
<p:tagLst xmlns:p="http://schemas.openxmlformats.org/presentationml/2006/main">
  <p:tag name="KSO_WM_DIAGRAM_VIRTUALLY_FRAME" val="{&quot;height&quot;:390.65,&quot;left&quot;:36.8,&quot;top&quot;:90.15,&quot;width&quot;:895.4}"/>
</p:tagLst>
</file>

<file path=ppt/tags/tag188.xml><?xml version="1.0" encoding="utf-8"?>
<p:tagLst xmlns:p="http://schemas.openxmlformats.org/presentationml/2006/main">
  <p:tag name="KSO_WM_DIAGRAM_VIRTUALLY_FRAME" val="{&quot;height&quot;:390.65,&quot;left&quot;:36.8,&quot;top&quot;:90.15,&quot;width&quot;:895.4}"/>
</p:tagLst>
</file>

<file path=ppt/tags/tag189.xml><?xml version="1.0" encoding="utf-8"?>
<p:tagLst xmlns:p="http://schemas.openxmlformats.org/presentationml/2006/main">
  <p:tag name="KSO_WM_DIAGRAM_VIRTUALLY_FRAME" val="{&quot;height&quot;:390.65,&quot;left&quot;:36.8,&quot;top&quot;:90.15,&quot;width&quot;:895.4}"/>
</p:tagLst>
</file>

<file path=ppt/tags/tag19.xml><?xml version="1.0" encoding="utf-8"?>
<p:tagLst xmlns:p="http://schemas.openxmlformats.org/presentationml/2006/main">
  <p:tag name="KSO_WM_DIAGRAM_VIRTUALLY_FRAME" val="{&quot;height&quot;:369.47188976377953,&quot;left&quot;:75.25,&quot;top&quot;:129.3781102362205,&quot;width&quot;:461.25}"/>
</p:tagLst>
</file>

<file path=ppt/tags/tag190.xml><?xml version="1.0" encoding="utf-8"?>
<p:tagLst xmlns:p="http://schemas.openxmlformats.org/presentationml/2006/main">
  <p:tag name="KSO_WM_DIAGRAM_VIRTUALLY_FRAME" val="{&quot;height&quot;:390.65,&quot;left&quot;:36.8,&quot;top&quot;:90.15,&quot;width&quot;:895.4}"/>
</p:tagLst>
</file>

<file path=ppt/tags/tag191.xml><?xml version="1.0" encoding="utf-8"?>
<p:tagLst xmlns:p="http://schemas.openxmlformats.org/presentationml/2006/main">
  <p:tag name="KSO_WM_DIAGRAM_VIRTUALLY_FRAME" val="{&quot;height&quot;:390.65,&quot;left&quot;:36.8,&quot;top&quot;:90.15,&quot;width&quot;:895.4}"/>
</p:tagLst>
</file>

<file path=ppt/tags/tag192.xml><?xml version="1.0" encoding="utf-8"?>
<p:tagLst xmlns:p="http://schemas.openxmlformats.org/presentationml/2006/main">
  <p:tag name="KSO_WM_DIAGRAM_VIRTUALLY_FRAME" val="{&quot;height&quot;:390.65,&quot;left&quot;:36.8,&quot;top&quot;:90.15,&quot;width&quot;:895.4}"/>
</p:tagLst>
</file>

<file path=ppt/tags/tag193.xml><?xml version="1.0" encoding="utf-8"?>
<p:tagLst xmlns:p="http://schemas.openxmlformats.org/presentationml/2006/main">
  <p:tag name="KSO_WM_DIAGRAM_VIRTUALLY_FRAME" val="{&quot;height&quot;:390.65,&quot;left&quot;:36.8,&quot;top&quot;:90.15,&quot;width&quot;:895.4}"/>
</p:tagLst>
</file>

<file path=ppt/tags/tag194.xml><?xml version="1.0" encoding="utf-8"?>
<p:tagLst xmlns:p="http://schemas.openxmlformats.org/presentationml/2006/main">
  <p:tag name="KSO_WM_DIAGRAM_VIRTUALLY_FRAME" val="{&quot;height&quot;:390.65,&quot;left&quot;:36.8,&quot;top&quot;:90.15,&quot;width&quot;:895.4}"/>
</p:tagLst>
</file>

<file path=ppt/tags/tag195.xml><?xml version="1.0" encoding="utf-8"?>
<p:tagLst xmlns:p="http://schemas.openxmlformats.org/presentationml/2006/main">
  <p:tag name="KSO_WM_DIAGRAM_VIRTUALLY_FRAME" val="{&quot;height&quot;:390.65,&quot;left&quot;:36.8,&quot;top&quot;:90.15,&quot;width&quot;:895.4}"/>
</p:tagLst>
</file>

<file path=ppt/tags/tag196.xml><?xml version="1.0" encoding="utf-8"?>
<p:tagLst xmlns:p="http://schemas.openxmlformats.org/presentationml/2006/main">
  <p:tag name="KSO_WM_DIAGRAM_VIRTUALLY_FRAME" val="{&quot;height&quot;:390.65,&quot;left&quot;:36.8,&quot;top&quot;:90.15,&quot;width&quot;:895.4}"/>
</p:tagLst>
</file>

<file path=ppt/tags/tag197.xml><?xml version="1.0" encoding="utf-8"?>
<p:tagLst xmlns:p="http://schemas.openxmlformats.org/presentationml/2006/main">
  <p:tag name="KSO_WM_DIAGRAM_VIRTUALLY_FRAME" val="{&quot;height&quot;:390.65,&quot;left&quot;:36.8,&quot;top&quot;:90.15,&quot;width&quot;:895.4}"/>
</p:tagLst>
</file>

<file path=ppt/tags/tag198.xml><?xml version="1.0" encoding="utf-8"?>
<p:tagLst xmlns:p="http://schemas.openxmlformats.org/presentationml/2006/main">
  <p:tag name="KSO_WM_DIAGRAM_VIRTUALLY_FRAME" val="{&quot;height&quot;:390.65,&quot;left&quot;:36.8,&quot;top&quot;:90.15,&quot;width&quot;:895.4}"/>
</p:tagLst>
</file>

<file path=ppt/tags/tag199.xml><?xml version="1.0" encoding="utf-8"?>
<p:tagLst xmlns:p="http://schemas.openxmlformats.org/presentationml/2006/main">
  <p:tag name="KSO_WM_DIAGRAM_VIRTUALLY_FRAME" val="{&quot;height&quot;:390.65,&quot;left&quot;:36.8,&quot;top&quot;:90.15,&quot;width&quot;:895.4}"/>
</p:tagLst>
</file>

<file path=ppt/tags/tag2.xml><?xml version="1.0" encoding="utf-8"?>
<p:tagLst xmlns:p="http://schemas.openxmlformats.org/presentationml/2006/main">
  <p:tag name="KSO_WM_DIAGRAM_VIRTUALLY_FRAME" val="{&quot;height&quot;:485.85,&quot;left&quot;:0,&quot;top&quot;:61.6,&quot;width&quot;:973.15}"/>
</p:tagLst>
</file>

<file path=ppt/tags/tag20.xml><?xml version="1.0" encoding="utf-8"?>
<p:tagLst xmlns:p="http://schemas.openxmlformats.org/presentationml/2006/main">
  <p:tag name="KSO_WM_DIAGRAM_VIRTUALLY_FRAME" val="{&quot;height&quot;:369.47188976377953,&quot;left&quot;:75.25,&quot;top&quot;:129.3781102362205,&quot;width&quot;:461.25}"/>
</p:tagLst>
</file>

<file path=ppt/tags/tag200.xml><?xml version="1.0" encoding="utf-8"?>
<p:tagLst xmlns:p="http://schemas.openxmlformats.org/presentationml/2006/main">
  <p:tag name="KSO_WM_DIAGRAM_VIRTUALLY_FRAME" val="{&quot;height&quot;:390.65,&quot;left&quot;:36.8,&quot;top&quot;:90.15,&quot;width&quot;:895.4}"/>
</p:tagLst>
</file>

<file path=ppt/tags/tag201.xml><?xml version="1.0" encoding="utf-8"?>
<p:tagLst xmlns:p="http://schemas.openxmlformats.org/presentationml/2006/main">
  <p:tag name="KSO_WM_DIAGRAM_VIRTUALLY_FRAME" val="{&quot;height&quot;:404.4,&quot;left&quot;:144.8,&quot;top&quot;:122.75,&quot;width&quot;:540.5}"/>
</p:tagLst>
</file>

<file path=ppt/tags/tag202.xml><?xml version="1.0" encoding="utf-8"?>
<p:tagLst xmlns:p="http://schemas.openxmlformats.org/presentationml/2006/main">
  <p:tag name="KSO_WM_DIAGRAM_VIRTUALLY_FRAME" val="{&quot;height&quot;:404.4,&quot;left&quot;:144.8,&quot;top&quot;:122.75,&quot;width&quot;:540.5}"/>
</p:tagLst>
</file>

<file path=ppt/tags/tag203.xml><?xml version="1.0" encoding="utf-8"?>
<p:tagLst xmlns:p="http://schemas.openxmlformats.org/presentationml/2006/main">
  <p:tag name="KSO_WM_DIAGRAM_VIRTUALLY_FRAME" val="{&quot;height&quot;:404.4,&quot;left&quot;:144.8,&quot;top&quot;:122.75,&quot;width&quot;:540.5}"/>
</p:tagLst>
</file>

<file path=ppt/tags/tag204.xml><?xml version="1.0" encoding="utf-8"?>
<p:tagLst xmlns:p="http://schemas.openxmlformats.org/presentationml/2006/main">
  <p:tag name="KSO_WM_DIAGRAM_VIRTUALLY_FRAME" val="{&quot;height&quot;:404.4,&quot;left&quot;:144.8,&quot;top&quot;:122.75,&quot;width&quot;:540.5}"/>
</p:tagLst>
</file>

<file path=ppt/tags/tag205.xml><?xml version="1.0" encoding="utf-8"?>
<p:tagLst xmlns:p="http://schemas.openxmlformats.org/presentationml/2006/main">
  <p:tag name="KSO_WM_DIAGRAM_VIRTUALLY_FRAME" val="{&quot;height&quot;:404.4,&quot;left&quot;:144.8,&quot;top&quot;:122.75,&quot;width&quot;:540.5}"/>
</p:tagLst>
</file>

<file path=ppt/tags/tag206.xml><?xml version="1.0" encoding="utf-8"?>
<p:tagLst xmlns:p="http://schemas.openxmlformats.org/presentationml/2006/main">
  <p:tag name="KSO_WM_DIAGRAM_VIRTUALLY_FRAME" val="{&quot;height&quot;:404.4,&quot;left&quot;:144.8,&quot;top&quot;:122.75,&quot;width&quot;:540.5}"/>
</p:tagLst>
</file>

<file path=ppt/tags/tag207.xml><?xml version="1.0" encoding="utf-8"?>
<p:tagLst xmlns:p="http://schemas.openxmlformats.org/presentationml/2006/main">
  <p:tag name="KSO_WM_DIAGRAM_VIRTUALLY_FRAME" val="{&quot;height&quot;:404.4,&quot;left&quot;:144.8,&quot;top&quot;:122.75,&quot;width&quot;:540.5}"/>
</p:tagLst>
</file>

<file path=ppt/tags/tag208.xml><?xml version="1.0" encoding="utf-8"?>
<p:tagLst xmlns:p="http://schemas.openxmlformats.org/presentationml/2006/main">
  <p:tag name="KSO_WM_DIAGRAM_VIRTUALLY_FRAME" val="{&quot;height&quot;:404.4,&quot;left&quot;:144.8,&quot;top&quot;:122.75,&quot;width&quot;:540.5}"/>
</p:tagLst>
</file>

<file path=ppt/tags/tag209.xml><?xml version="1.0" encoding="utf-8"?>
<p:tagLst xmlns:p="http://schemas.openxmlformats.org/presentationml/2006/main">
  <p:tag name="KSO_WM_DIAGRAM_VIRTUALLY_FRAME" val="{&quot;height&quot;:404.4,&quot;left&quot;:144.8,&quot;top&quot;:122.75,&quot;width&quot;:540.5}"/>
</p:tagLst>
</file>

<file path=ppt/tags/tag21.xml><?xml version="1.0" encoding="utf-8"?>
<p:tagLst xmlns:p="http://schemas.openxmlformats.org/presentationml/2006/main">
  <p:tag name="KSO_WM_DIAGRAM_VIRTUALLY_FRAME" val="{&quot;height&quot;:369.47188976377953,&quot;left&quot;:75.25,&quot;top&quot;:129.3781102362205,&quot;width&quot;:461.25}"/>
</p:tagLst>
</file>

<file path=ppt/tags/tag210.xml><?xml version="1.0" encoding="utf-8"?>
<p:tagLst xmlns:p="http://schemas.openxmlformats.org/presentationml/2006/main">
  <p:tag name="KSO_WM_DIAGRAM_VIRTUALLY_FRAME" val="{&quot;height&quot;:404.4,&quot;left&quot;:144.8,&quot;top&quot;:122.75,&quot;width&quot;:540.5}"/>
</p:tagLst>
</file>

<file path=ppt/tags/tag211.xml><?xml version="1.0" encoding="utf-8"?>
<p:tagLst xmlns:p="http://schemas.openxmlformats.org/presentationml/2006/main">
  <p:tag name="KSO_WM_DIAGRAM_VIRTUALLY_FRAME" val="{&quot;height&quot;:404.4,&quot;left&quot;:144.8,&quot;top&quot;:122.75,&quot;width&quot;:540.5}"/>
</p:tagLst>
</file>

<file path=ppt/tags/tag212.xml><?xml version="1.0" encoding="utf-8"?>
<p:tagLst xmlns:p="http://schemas.openxmlformats.org/presentationml/2006/main">
  <p:tag name="KSO_WM_DIAGRAM_VIRTUALLY_FRAME" val="{&quot;height&quot;:404.4,&quot;left&quot;:144.8,&quot;top&quot;:122.75,&quot;width&quot;:540.5}"/>
</p:tagLst>
</file>

<file path=ppt/tags/tag213.xml><?xml version="1.0" encoding="utf-8"?>
<p:tagLst xmlns:p="http://schemas.openxmlformats.org/presentationml/2006/main">
  <p:tag name="KSO_WM_DIAGRAM_VIRTUALLY_FRAME" val="{&quot;height&quot;:404.4,&quot;left&quot;:144.8,&quot;top&quot;:122.75,&quot;width&quot;:540.5}"/>
</p:tagLst>
</file>

<file path=ppt/tags/tag214.xml><?xml version="1.0" encoding="utf-8"?>
<p:tagLst xmlns:p="http://schemas.openxmlformats.org/presentationml/2006/main">
  <p:tag name="KSO_WM_DIAGRAM_VIRTUALLY_FRAME" val="{&quot;height&quot;:404.4,&quot;left&quot;:144.8,&quot;top&quot;:122.75,&quot;width&quot;:540.5}"/>
</p:tagLst>
</file>

<file path=ppt/tags/tag215.xml><?xml version="1.0" encoding="utf-8"?>
<p:tagLst xmlns:p="http://schemas.openxmlformats.org/presentationml/2006/main">
  <p:tag name="KSO_WM_DIAGRAM_VIRTUALLY_FRAME" val="{&quot;height&quot;:404.4,&quot;left&quot;:144.8,&quot;top&quot;:122.75,&quot;width&quot;:540.5}"/>
</p:tagLst>
</file>

<file path=ppt/tags/tag216.xml><?xml version="1.0" encoding="utf-8"?>
<p:tagLst xmlns:p="http://schemas.openxmlformats.org/presentationml/2006/main">
  <p:tag name="KSO_WM_DIAGRAM_VIRTUALLY_FRAME" val="{&quot;height&quot;:367.0468897637795,&quot;left&quot;:75.25,&quot;top&quot;:131.80311023622048,&quot;width&quot;:481}"/>
</p:tagLst>
</file>

<file path=ppt/tags/tag217.xml><?xml version="1.0" encoding="utf-8"?>
<p:tagLst xmlns:p="http://schemas.openxmlformats.org/presentationml/2006/main">
  <p:tag name="KSO_WM_DIAGRAM_VIRTUALLY_FRAME" val="{&quot;height&quot;:367.0468897637795,&quot;left&quot;:75.25,&quot;top&quot;:131.80311023622048,&quot;width&quot;:481}"/>
</p:tagLst>
</file>

<file path=ppt/tags/tag218.xml><?xml version="1.0" encoding="utf-8"?>
<p:tagLst xmlns:p="http://schemas.openxmlformats.org/presentationml/2006/main">
  <p:tag name="KSO_WM_DIAGRAM_VIRTUALLY_FRAME" val="{&quot;height&quot;:367.0468897637795,&quot;left&quot;:75.25,&quot;top&quot;:131.80311023622048,&quot;width&quot;:481}"/>
</p:tagLst>
</file>

<file path=ppt/tags/tag219.xml><?xml version="1.0" encoding="utf-8"?>
<p:tagLst xmlns:p="http://schemas.openxmlformats.org/presentationml/2006/main">
  <p:tag name="KSO_WM_DIAGRAM_VIRTUALLY_FRAME" val="{&quot;height&quot;:367.0468897637795,&quot;left&quot;:75.25,&quot;top&quot;:131.80311023622048,&quot;width&quot;:481}"/>
</p:tagLst>
</file>

<file path=ppt/tags/tag22.xml><?xml version="1.0" encoding="utf-8"?>
<p:tagLst xmlns:p="http://schemas.openxmlformats.org/presentationml/2006/main">
  <p:tag name="KSO_WM_DIAGRAM_VIRTUALLY_FRAME" val="{&quot;height&quot;:369.47188976377953,&quot;left&quot;:75.25,&quot;top&quot;:129.3781102362205,&quot;width&quot;:461.25}"/>
</p:tagLst>
</file>

<file path=ppt/tags/tag220.xml><?xml version="1.0" encoding="utf-8"?>
<p:tagLst xmlns:p="http://schemas.openxmlformats.org/presentationml/2006/main">
  <p:tag name="KSO_WM_DIAGRAM_VIRTUALLY_FRAME" val="{&quot;height&quot;:367.0468897637795,&quot;left&quot;:75.25,&quot;top&quot;:131.80311023622048,&quot;width&quot;:481}"/>
</p:tagLst>
</file>

<file path=ppt/tags/tag221.xml><?xml version="1.0" encoding="utf-8"?>
<p:tagLst xmlns:p="http://schemas.openxmlformats.org/presentationml/2006/main">
  <p:tag name="KSO_WM_DIAGRAM_VIRTUALLY_FRAME" val="{&quot;height&quot;:367.0468897637795,&quot;left&quot;:75.25,&quot;top&quot;:131.80311023622048,&quot;width&quot;:481}"/>
</p:tagLst>
</file>

<file path=ppt/tags/tag222.xml><?xml version="1.0" encoding="utf-8"?>
<p:tagLst xmlns:p="http://schemas.openxmlformats.org/presentationml/2006/main">
  <p:tag name="KSO_WM_DIAGRAM_VIRTUALLY_FRAME" val="{&quot;height&quot;:367.0468897637795,&quot;left&quot;:75.25,&quot;top&quot;:131.80311023622048,&quot;width&quot;:481}"/>
</p:tagLst>
</file>

<file path=ppt/tags/tag223.xml><?xml version="1.0" encoding="utf-8"?>
<p:tagLst xmlns:p="http://schemas.openxmlformats.org/presentationml/2006/main">
  <p:tag name="KSO_WM_DIAGRAM_VIRTUALLY_FRAME" val="{&quot;height&quot;:367.0468897637795,&quot;left&quot;:75.25,&quot;top&quot;:131.80311023622048,&quot;width&quot;:481}"/>
</p:tagLst>
</file>

<file path=ppt/tags/tag224.xml><?xml version="1.0" encoding="utf-8"?>
<p:tagLst xmlns:p="http://schemas.openxmlformats.org/presentationml/2006/main">
  <p:tag name="KSO_WM_DIAGRAM_VIRTUALLY_FRAME" val="{&quot;height&quot;:367.0468897637795,&quot;left&quot;:75.25,&quot;top&quot;:131.80311023622048,&quot;width&quot;:481}"/>
</p:tagLst>
</file>

<file path=ppt/tags/tag225.xml><?xml version="1.0" encoding="utf-8"?>
<p:tagLst xmlns:p="http://schemas.openxmlformats.org/presentationml/2006/main">
  <p:tag name="KSO_WM_DIAGRAM_VIRTUALLY_FRAME" val="{&quot;height&quot;:279.1,&quot;left&quot;:43,&quot;top&quot;:155.3,&quot;width&quot;:875.3}"/>
</p:tagLst>
</file>

<file path=ppt/tags/tag226.xml><?xml version="1.0" encoding="utf-8"?>
<p:tagLst xmlns:p="http://schemas.openxmlformats.org/presentationml/2006/main">
  <p:tag name="KSO_WM_DIAGRAM_VIRTUALLY_FRAME" val="{&quot;height&quot;:279.1,&quot;left&quot;:43,&quot;top&quot;:155.3,&quot;width&quot;:875.3}"/>
</p:tagLst>
</file>

<file path=ppt/tags/tag227.xml><?xml version="1.0" encoding="utf-8"?>
<p:tagLst xmlns:p="http://schemas.openxmlformats.org/presentationml/2006/main">
  <p:tag name="KSO_WM_DIAGRAM_VIRTUALLY_FRAME" val="{&quot;height&quot;:279.1,&quot;left&quot;:43,&quot;top&quot;:155.3,&quot;width&quot;:875.3}"/>
</p:tagLst>
</file>

<file path=ppt/tags/tag228.xml><?xml version="1.0" encoding="utf-8"?>
<p:tagLst xmlns:p="http://schemas.openxmlformats.org/presentationml/2006/main">
  <p:tag name="KSO_WM_DIAGRAM_VIRTUALLY_FRAME" val="{&quot;height&quot;:279.1,&quot;left&quot;:43,&quot;top&quot;:155.3,&quot;width&quot;:875.3}"/>
</p:tagLst>
</file>

<file path=ppt/tags/tag229.xml><?xml version="1.0" encoding="utf-8"?>
<p:tagLst xmlns:p="http://schemas.openxmlformats.org/presentationml/2006/main">
  <p:tag name="KSO_WM_DIAGRAM_VIRTUALLY_FRAME" val="{&quot;height&quot;:279.1,&quot;left&quot;:43,&quot;top&quot;:155.3,&quot;width&quot;:875.3}"/>
</p:tagLst>
</file>

<file path=ppt/tags/tag23.xml><?xml version="1.0" encoding="utf-8"?>
<p:tagLst xmlns:p="http://schemas.openxmlformats.org/presentationml/2006/main">
  <p:tag name="KSO_WM_DIAGRAM_VIRTUALLY_FRAME" val="{&quot;height&quot;:369.47188976377953,&quot;left&quot;:75.25,&quot;top&quot;:129.3781102362205,&quot;width&quot;:461.25}"/>
</p:tagLst>
</file>

<file path=ppt/tags/tag230.xml><?xml version="1.0" encoding="utf-8"?>
<p:tagLst xmlns:p="http://schemas.openxmlformats.org/presentationml/2006/main">
  <p:tag name="KSO_WM_DIAGRAM_VIRTUALLY_FRAME" val="{&quot;height&quot;:279.1,&quot;left&quot;:43,&quot;top&quot;:155.3,&quot;width&quot;:875.3}"/>
</p:tagLst>
</file>

<file path=ppt/tags/tag231.xml><?xml version="1.0" encoding="utf-8"?>
<p:tagLst xmlns:p="http://schemas.openxmlformats.org/presentationml/2006/main">
  <p:tag name="KSO_WM_DIAGRAM_VIRTUALLY_FRAME" val="{&quot;height&quot;:279.1,&quot;left&quot;:43,&quot;top&quot;:155.3,&quot;width&quot;:875.3}"/>
</p:tagLst>
</file>

<file path=ppt/tags/tag232.xml><?xml version="1.0" encoding="utf-8"?>
<p:tagLst xmlns:p="http://schemas.openxmlformats.org/presentationml/2006/main">
  <p:tag name="KSO_WM_DIAGRAM_VIRTUALLY_FRAME" val="{&quot;height&quot;:279.1,&quot;left&quot;:43,&quot;top&quot;:155.3,&quot;width&quot;:875.3}"/>
</p:tagLst>
</file>

<file path=ppt/tags/tag233.xml><?xml version="1.0" encoding="utf-8"?>
<p:tagLst xmlns:p="http://schemas.openxmlformats.org/presentationml/2006/main">
  <p:tag name="KSO_WM_DIAGRAM_VIRTUALLY_FRAME" val="{&quot;height&quot;:279.1,&quot;left&quot;:43,&quot;top&quot;:155.3,&quot;width&quot;:875.3}"/>
</p:tagLst>
</file>

<file path=ppt/tags/tag234.xml><?xml version="1.0" encoding="utf-8"?>
<p:tagLst xmlns:p="http://schemas.openxmlformats.org/presentationml/2006/main">
  <p:tag name="KSO_WM_DIAGRAM_VIRTUALLY_FRAME" val="{&quot;height&quot;:279.1,&quot;left&quot;:43,&quot;top&quot;:155.3,&quot;width&quot;:875.3}"/>
</p:tagLst>
</file>

<file path=ppt/tags/tag235.xml><?xml version="1.0" encoding="utf-8"?>
<p:tagLst xmlns:p="http://schemas.openxmlformats.org/presentationml/2006/main">
  <p:tag name="KSO_WM_DIAGRAM_VIRTUALLY_FRAME" val="{&quot;height&quot;:279.1,&quot;left&quot;:43,&quot;top&quot;:155.3,&quot;width&quot;:875.3}"/>
</p:tagLst>
</file>

<file path=ppt/tags/tag236.xml><?xml version="1.0" encoding="utf-8"?>
<p:tagLst xmlns:p="http://schemas.openxmlformats.org/presentationml/2006/main">
  <p:tag name="KSO_WM_DIAGRAM_VIRTUALLY_FRAME" val="{&quot;height&quot;:279.1,&quot;left&quot;:43,&quot;top&quot;:155.3,&quot;width&quot;:875.3}"/>
</p:tagLst>
</file>

<file path=ppt/tags/tag237.xml><?xml version="1.0" encoding="utf-8"?>
<p:tagLst xmlns:p="http://schemas.openxmlformats.org/presentationml/2006/main">
  <p:tag name="KSO_WM_DIAGRAM_VIRTUALLY_FRAME" val="{&quot;height&quot;:429.65,&quot;left&quot;:317.85,&quot;top&quot;:92.6,&quot;width&quot;:608.25}"/>
</p:tagLst>
</file>

<file path=ppt/tags/tag238.xml><?xml version="1.0" encoding="utf-8"?>
<p:tagLst xmlns:p="http://schemas.openxmlformats.org/presentationml/2006/main">
  <p:tag name="KSO_WM_DIAGRAM_VIRTUALLY_FRAME" val="{&quot;height&quot;:429.65,&quot;left&quot;:317.85,&quot;top&quot;:92.6,&quot;width&quot;:608.25}"/>
</p:tagLst>
</file>

<file path=ppt/tags/tag239.xml><?xml version="1.0" encoding="utf-8"?>
<p:tagLst xmlns:p="http://schemas.openxmlformats.org/presentationml/2006/main">
  <p:tag name="KSO_WM_DIAGRAM_VIRTUALLY_FRAME" val="{&quot;height&quot;:429.65,&quot;left&quot;:317.85,&quot;top&quot;:92.6,&quot;width&quot;:608.25}"/>
</p:tagLst>
</file>

<file path=ppt/tags/tag24.xml><?xml version="1.0" encoding="utf-8"?>
<p:tagLst xmlns:p="http://schemas.openxmlformats.org/presentationml/2006/main">
  <p:tag name="KSO_WM_DIAGRAM_VIRTUALLY_FRAME" val="{&quot;height&quot;:369.47188976377953,&quot;left&quot;:75.25,&quot;top&quot;:129.3781102362205,&quot;width&quot;:461.25}"/>
</p:tagLst>
</file>

<file path=ppt/tags/tag240.xml><?xml version="1.0" encoding="utf-8"?>
<p:tagLst xmlns:p="http://schemas.openxmlformats.org/presentationml/2006/main">
  <p:tag name="KSO_WM_DIAGRAM_VIRTUALLY_FRAME" val="{&quot;height&quot;:429.65,&quot;left&quot;:317.85,&quot;top&quot;:92.6,&quot;width&quot;:608.25}"/>
</p:tagLst>
</file>

<file path=ppt/tags/tag241.xml><?xml version="1.0" encoding="utf-8"?>
<p:tagLst xmlns:p="http://schemas.openxmlformats.org/presentationml/2006/main">
  <p:tag name="KSO_WM_DIAGRAM_VIRTUALLY_FRAME" val="{&quot;height&quot;:429.65,&quot;left&quot;:317.85,&quot;top&quot;:92.6,&quot;width&quot;:608.25}"/>
</p:tagLst>
</file>

<file path=ppt/tags/tag242.xml><?xml version="1.0" encoding="utf-8"?>
<p:tagLst xmlns:p="http://schemas.openxmlformats.org/presentationml/2006/main">
  <p:tag name="KSO_WM_DIAGRAM_VIRTUALLY_FRAME" val="{&quot;height&quot;:429.65,&quot;left&quot;:317.85,&quot;top&quot;:92.6,&quot;width&quot;:608.25}"/>
</p:tagLst>
</file>

<file path=ppt/tags/tag243.xml><?xml version="1.0" encoding="utf-8"?>
<p:tagLst xmlns:p="http://schemas.openxmlformats.org/presentationml/2006/main">
  <p:tag name="KSO_WM_DIAGRAM_VIRTUALLY_FRAME" val="{&quot;height&quot;:429.65,&quot;left&quot;:317.85,&quot;top&quot;:92.6,&quot;width&quot;:608.25}"/>
</p:tagLst>
</file>

<file path=ppt/tags/tag244.xml><?xml version="1.0" encoding="utf-8"?>
<p:tagLst xmlns:p="http://schemas.openxmlformats.org/presentationml/2006/main">
  <p:tag name="KSO_WM_DIAGRAM_VIRTUALLY_FRAME" val="{&quot;height&quot;:429.65,&quot;left&quot;:317.85,&quot;top&quot;:92.6,&quot;width&quot;:608.25}"/>
</p:tagLst>
</file>

<file path=ppt/tags/tag245.xml><?xml version="1.0" encoding="utf-8"?>
<p:tagLst xmlns:p="http://schemas.openxmlformats.org/presentationml/2006/main">
  <p:tag name="KSO_WM_DIAGRAM_VIRTUALLY_FRAME" val="{&quot;height&quot;:429.65,&quot;left&quot;:317.85,&quot;top&quot;:92.6,&quot;width&quot;:608.25}"/>
</p:tagLst>
</file>

<file path=ppt/tags/tag246.xml><?xml version="1.0" encoding="utf-8"?>
<p:tagLst xmlns:p="http://schemas.openxmlformats.org/presentationml/2006/main">
  <p:tag name="KSO_WM_DIAGRAM_VIRTUALLY_FRAME" val="{&quot;height&quot;:429.65,&quot;left&quot;:317.85,&quot;top&quot;:92.6,&quot;width&quot;:608.25}"/>
</p:tagLst>
</file>

<file path=ppt/tags/tag247.xml><?xml version="1.0" encoding="utf-8"?>
<p:tagLst xmlns:p="http://schemas.openxmlformats.org/presentationml/2006/main">
  <p:tag name="KSO_WM_DIAGRAM_VIRTUALLY_FRAME" val="{&quot;height&quot;:429.65,&quot;left&quot;:317.85,&quot;top&quot;:92.6,&quot;width&quot;:608.25}"/>
</p:tagLst>
</file>

<file path=ppt/tags/tag248.xml><?xml version="1.0" encoding="utf-8"?>
<p:tagLst xmlns:p="http://schemas.openxmlformats.org/presentationml/2006/main">
  <p:tag name="KSO_WM_DIAGRAM_VIRTUALLY_FRAME" val="{&quot;height&quot;:429.65,&quot;left&quot;:317.85,&quot;top&quot;:92.6,&quot;width&quot;:608.25}"/>
</p:tagLst>
</file>

<file path=ppt/tags/tag249.xml><?xml version="1.0" encoding="utf-8"?>
<p:tagLst xmlns:p="http://schemas.openxmlformats.org/presentationml/2006/main">
  <p:tag name="KSO_WM_DIAGRAM_VIRTUALLY_FRAME" val="{&quot;height&quot;:392.8,&quot;left&quot;:36.8,&quot;top&quot;:88,&quot;width&quot;:895.4}"/>
</p:tagLst>
</file>

<file path=ppt/tags/tag25.xml><?xml version="1.0" encoding="utf-8"?>
<p:tagLst xmlns:p="http://schemas.openxmlformats.org/presentationml/2006/main">
  <p:tag name="KSO_WM_DIAGRAM_VIRTUALLY_FRAME" val="{&quot;height&quot;:369.47188976377953,&quot;left&quot;:75.25,&quot;top&quot;:129.3781102362205,&quot;width&quot;:461.25}"/>
</p:tagLst>
</file>

<file path=ppt/tags/tag250.xml><?xml version="1.0" encoding="utf-8"?>
<p:tagLst xmlns:p="http://schemas.openxmlformats.org/presentationml/2006/main">
  <p:tag name="KSO_WM_DIAGRAM_VIRTUALLY_FRAME" val="{&quot;height&quot;:392.8,&quot;left&quot;:36.8,&quot;top&quot;:88,&quot;width&quot;:895.4}"/>
</p:tagLst>
</file>

<file path=ppt/tags/tag251.xml><?xml version="1.0" encoding="utf-8"?>
<p:tagLst xmlns:p="http://schemas.openxmlformats.org/presentationml/2006/main">
  <p:tag name="KSO_WM_DIAGRAM_VIRTUALLY_FRAME" val="{&quot;height&quot;:392.8,&quot;left&quot;:36.8,&quot;top&quot;:88,&quot;width&quot;:895.4}"/>
</p:tagLst>
</file>

<file path=ppt/tags/tag252.xml><?xml version="1.0" encoding="utf-8"?>
<p:tagLst xmlns:p="http://schemas.openxmlformats.org/presentationml/2006/main">
  <p:tag name="KSO_WM_DIAGRAM_VIRTUALLY_FRAME" val="{&quot;height&quot;:392.8,&quot;left&quot;:36.8,&quot;top&quot;:88,&quot;width&quot;:895.4}"/>
</p:tagLst>
</file>

<file path=ppt/tags/tag253.xml><?xml version="1.0" encoding="utf-8"?>
<p:tagLst xmlns:p="http://schemas.openxmlformats.org/presentationml/2006/main">
  <p:tag name="KSO_WM_DIAGRAM_VIRTUALLY_FRAME" val="{&quot;height&quot;:392.8,&quot;left&quot;:36.8,&quot;top&quot;:88,&quot;width&quot;:895.4}"/>
</p:tagLst>
</file>

<file path=ppt/tags/tag254.xml><?xml version="1.0" encoding="utf-8"?>
<p:tagLst xmlns:p="http://schemas.openxmlformats.org/presentationml/2006/main">
  <p:tag name="KSO_WM_DIAGRAM_VIRTUALLY_FRAME" val="{&quot;height&quot;:392.8,&quot;left&quot;:36.8,&quot;top&quot;:88,&quot;width&quot;:895.4}"/>
</p:tagLst>
</file>

<file path=ppt/tags/tag255.xml><?xml version="1.0" encoding="utf-8"?>
<p:tagLst xmlns:p="http://schemas.openxmlformats.org/presentationml/2006/main">
  <p:tag name="KSO_WM_DIAGRAM_VIRTUALLY_FRAME" val="{&quot;height&quot;:392.8,&quot;left&quot;:36.8,&quot;top&quot;:88,&quot;width&quot;:895.4}"/>
</p:tagLst>
</file>

<file path=ppt/tags/tag256.xml><?xml version="1.0" encoding="utf-8"?>
<p:tagLst xmlns:p="http://schemas.openxmlformats.org/presentationml/2006/main">
  <p:tag name="KSO_WM_DIAGRAM_VIRTUALLY_FRAME" val="{&quot;height&quot;:392.8,&quot;left&quot;:36.8,&quot;top&quot;:88,&quot;width&quot;:895.4}"/>
</p:tagLst>
</file>

<file path=ppt/tags/tag257.xml><?xml version="1.0" encoding="utf-8"?>
<p:tagLst xmlns:p="http://schemas.openxmlformats.org/presentationml/2006/main">
  <p:tag name="KSO_WM_DIAGRAM_VIRTUALLY_FRAME" val="{&quot;height&quot;:392.8,&quot;left&quot;:36.8,&quot;top&quot;:88,&quot;width&quot;:895.4}"/>
</p:tagLst>
</file>

<file path=ppt/tags/tag258.xml><?xml version="1.0" encoding="utf-8"?>
<p:tagLst xmlns:p="http://schemas.openxmlformats.org/presentationml/2006/main">
  <p:tag name="KSO_WM_DIAGRAM_VIRTUALLY_FRAME" val="{&quot;height&quot;:392.8,&quot;left&quot;:36.8,&quot;top&quot;:88,&quot;width&quot;:895.4}"/>
</p:tagLst>
</file>

<file path=ppt/tags/tag259.xml><?xml version="1.0" encoding="utf-8"?>
<p:tagLst xmlns:p="http://schemas.openxmlformats.org/presentationml/2006/main">
  <p:tag name="KSO_WM_DIAGRAM_VIRTUALLY_FRAME" val="{&quot;height&quot;:392.8,&quot;left&quot;:36.8,&quot;top&quot;:88,&quot;width&quot;:895.4}"/>
</p:tagLst>
</file>

<file path=ppt/tags/tag26.xml><?xml version="1.0" encoding="utf-8"?>
<p:tagLst xmlns:p="http://schemas.openxmlformats.org/presentationml/2006/main">
  <p:tag name="KSO_WM_DIAGRAM_VIRTUALLY_FRAME" val="{&quot;height&quot;:369.47188976377953,&quot;left&quot;:75.25,&quot;top&quot;:129.3781102362205,&quot;width&quot;:461.25}"/>
</p:tagLst>
</file>

<file path=ppt/tags/tag260.xml><?xml version="1.0" encoding="utf-8"?>
<p:tagLst xmlns:p="http://schemas.openxmlformats.org/presentationml/2006/main">
  <p:tag name="KSO_WM_DIAGRAM_VIRTUALLY_FRAME" val="{&quot;height&quot;:392.8,&quot;left&quot;:36.8,&quot;top&quot;:88,&quot;width&quot;:895.4}"/>
</p:tagLst>
</file>

<file path=ppt/tags/tag261.xml><?xml version="1.0" encoding="utf-8"?>
<p:tagLst xmlns:p="http://schemas.openxmlformats.org/presentationml/2006/main">
  <p:tag name="KSO_WM_DIAGRAM_VIRTUALLY_FRAME" val="{&quot;height&quot;:392.8,&quot;left&quot;:36.8,&quot;top&quot;:88,&quot;width&quot;:895.4}"/>
</p:tagLst>
</file>

<file path=ppt/tags/tag262.xml><?xml version="1.0" encoding="utf-8"?>
<p:tagLst xmlns:p="http://schemas.openxmlformats.org/presentationml/2006/main">
  <p:tag name="KSO_WM_DIAGRAM_VIRTUALLY_FRAME" val="{&quot;height&quot;:392.8,&quot;left&quot;:36.8,&quot;top&quot;:88,&quot;width&quot;:895.4}"/>
</p:tagLst>
</file>

<file path=ppt/tags/tag263.xml><?xml version="1.0" encoding="utf-8"?>
<p:tagLst xmlns:p="http://schemas.openxmlformats.org/presentationml/2006/main">
  <p:tag name="KSO_WM_DIAGRAM_VIRTUALLY_FRAME" val="{&quot;height&quot;:392.8,&quot;left&quot;:36.8,&quot;top&quot;:88,&quot;width&quot;:895.4}"/>
</p:tagLst>
</file>

<file path=ppt/tags/tag264.xml><?xml version="1.0" encoding="utf-8"?>
<p:tagLst xmlns:p="http://schemas.openxmlformats.org/presentationml/2006/main">
  <p:tag name="KSO_WM_DIAGRAM_VIRTUALLY_FRAME" val="{&quot;height&quot;:392.8,&quot;left&quot;:36.8,&quot;top&quot;:88,&quot;width&quot;:895.4}"/>
</p:tagLst>
</file>

<file path=ppt/tags/tag265.xml><?xml version="1.0" encoding="utf-8"?>
<p:tagLst xmlns:p="http://schemas.openxmlformats.org/presentationml/2006/main">
  <p:tag name="KSO_WM_DIAGRAM_VIRTUALLY_FRAME" val="{&quot;height&quot;:392.8,&quot;left&quot;:36.8,&quot;top&quot;:88,&quot;width&quot;:895.4}"/>
</p:tagLst>
</file>

<file path=ppt/tags/tag266.xml><?xml version="1.0" encoding="utf-8"?>
<p:tagLst xmlns:p="http://schemas.openxmlformats.org/presentationml/2006/main">
  <p:tag name="KSO_WM_DIAGRAM_VIRTUALLY_FRAME" val="{&quot;height&quot;:392.8,&quot;left&quot;:36.8,&quot;top&quot;:88,&quot;width&quot;:895.4}"/>
</p:tagLst>
</file>

<file path=ppt/tags/tag267.xml><?xml version="1.0" encoding="utf-8"?>
<p:tagLst xmlns:p="http://schemas.openxmlformats.org/presentationml/2006/main">
  <p:tag name="KSO_WM_DIAGRAM_VIRTUALLY_FRAME" val="{&quot;height&quot;:392.8,&quot;left&quot;:36.8,&quot;top&quot;:88,&quot;width&quot;:895.4}"/>
</p:tagLst>
</file>

<file path=ppt/tags/tag268.xml><?xml version="1.0" encoding="utf-8"?>
<p:tagLst xmlns:p="http://schemas.openxmlformats.org/presentationml/2006/main">
  <p:tag name="KSO_WM_DIAGRAM_VIRTUALLY_FRAME" val="{&quot;height&quot;:404.95,&quot;left&quot;:64.25,&quot;top&quot;:99.7,&quot;width&quot;:822.3}"/>
</p:tagLst>
</file>

<file path=ppt/tags/tag269.xml><?xml version="1.0" encoding="utf-8"?>
<p:tagLst xmlns:p="http://schemas.openxmlformats.org/presentationml/2006/main">
  <p:tag name="KSO_WM_DIAGRAM_VIRTUALLY_FRAME" val="{&quot;height&quot;:404.95,&quot;left&quot;:64.25,&quot;top&quot;:99.7,&quot;width&quot;:822.3}"/>
</p:tagLst>
</file>

<file path=ppt/tags/tag27.xml><?xml version="1.0" encoding="utf-8"?>
<p:tagLst xmlns:p="http://schemas.openxmlformats.org/presentationml/2006/main">
  <p:tag name="KSO_WM_DIAGRAM_VIRTUALLY_FRAME" val="{&quot;height&quot;:217.85,&quot;left&quot;:82.7,&quot;top&quot;:188.95,&quot;width&quot;:782.75}"/>
</p:tagLst>
</file>

<file path=ppt/tags/tag270.xml><?xml version="1.0" encoding="utf-8"?>
<p:tagLst xmlns:p="http://schemas.openxmlformats.org/presentationml/2006/main">
  <p:tag name="KSO_WM_DIAGRAM_VIRTUALLY_FRAME" val="{&quot;height&quot;:404.95,&quot;left&quot;:64.25,&quot;top&quot;:99.7,&quot;width&quot;:822.3}"/>
</p:tagLst>
</file>

<file path=ppt/tags/tag271.xml><?xml version="1.0" encoding="utf-8"?>
<p:tagLst xmlns:p="http://schemas.openxmlformats.org/presentationml/2006/main">
  <p:tag name="KSO_WM_DIAGRAM_VIRTUALLY_FRAME" val="{&quot;height&quot;:404.95,&quot;left&quot;:64.25,&quot;top&quot;:99.7,&quot;width&quot;:822.3}"/>
</p:tagLst>
</file>

<file path=ppt/tags/tag272.xml><?xml version="1.0" encoding="utf-8"?>
<p:tagLst xmlns:p="http://schemas.openxmlformats.org/presentationml/2006/main">
  <p:tag name="KSO_WM_DIAGRAM_VIRTUALLY_FRAME" val="{&quot;height&quot;:404.95,&quot;left&quot;:64.25,&quot;top&quot;:99.7,&quot;width&quot;:822.3}"/>
</p:tagLst>
</file>

<file path=ppt/tags/tag273.xml><?xml version="1.0" encoding="utf-8"?>
<p:tagLst xmlns:p="http://schemas.openxmlformats.org/presentationml/2006/main">
  <p:tag name="KSO_WM_DIAGRAM_VIRTUALLY_FRAME" val="{&quot;height&quot;:404.95,&quot;left&quot;:64.25,&quot;top&quot;:99.7,&quot;width&quot;:822.3}"/>
</p:tagLst>
</file>

<file path=ppt/tags/tag274.xml><?xml version="1.0" encoding="utf-8"?>
<p:tagLst xmlns:p="http://schemas.openxmlformats.org/presentationml/2006/main">
  <p:tag name="KSO_WM_DIAGRAM_VIRTUALLY_FRAME" val="{&quot;height&quot;:404.95,&quot;left&quot;:64.25,&quot;top&quot;:99.7,&quot;width&quot;:822.3}"/>
</p:tagLst>
</file>

<file path=ppt/tags/tag275.xml><?xml version="1.0" encoding="utf-8"?>
<p:tagLst xmlns:p="http://schemas.openxmlformats.org/presentationml/2006/main">
  <p:tag name="KSO_WM_DIAGRAM_VIRTUALLY_FRAME" val="{&quot;height&quot;:404.95,&quot;left&quot;:64.25,&quot;top&quot;:99.7,&quot;width&quot;:822.3}"/>
</p:tagLst>
</file>

<file path=ppt/tags/tag276.xml><?xml version="1.0" encoding="utf-8"?>
<p:tagLst xmlns:p="http://schemas.openxmlformats.org/presentationml/2006/main">
  <p:tag name="KSO_WM_DIAGRAM_VIRTUALLY_FRAME" val="{&quot;height&quot;:404.95,&quot;left&quot;:64.25,&quot;top&quot;:99.7,&quot;width&quot;:822.3}"/>
</p:tagLst>
</file>

<file path=ppt/tags/tag277.xml><?xml version="1.0" encoding="utf-8"?>
<p:tagLst xmlns:p="http://schemas.openxmlformats.org/presentationml/2006/main">
  <p:tag name="KSO_WM_DIAGRAM_VIRTUALLY_FRAME" val="{&quot;height&quot;:367.0468897637795,&quot;left&quot;:30.8,&quot;top&quot;:131.80311023622048,&quot;width&quot;:505.7}"/>
</p:tagLst>
</file>

<file path=ppt/tags/tag278.xml><?xml version="1.0" encoding="utf-8"?>
<p:tagLst xmlns:p="http://schemas.openxmlformats.org/presentationml/2006/main">
  <p:tag name="KSO_WM_DIAGRAM_VIRTUALLY_FRAME" val="{&quot;height&quot;:367.0468897637795,&quot;left&quot;:30.8,&quot;top&quot;:131.80311023622048,&quot;width&quot;:505.7}"/>
</p:tagLst>
</file>

<file path=ppt/tags/tag279.xml><?xml version="1.0" encoding="utf-8"?>
<p:tagLst xmlns:p="http://schemas.openxmlformats.org/presentationml/2006/main">
  <p:tag name="KSO_WM_DIAGRAM_VIRTUALLY_FRAME" val="{&quot;height&quot;:367.0468897637795,&quot;left&quot;:30.8,&quot;top&quot;:131.80311023622048,&quot;width&quot;:505.7}"/>
</p:tagLst>
</file>

<file path=ppt/tags/tag28.xml><?xml version="1.0" encoding="utf-8"?>
<p:tagLst xmlns:p="http://schemas.openxmlformats.org/presentationml/2006/main">
  <p:tag name="KSO_WM_DIAGRAM_VIRTUALLY_FRAME" val="{&quot;height&quot;:217.85,&quot;left&quot;:82.7,&quot;top&quot;:188.95,&quot;width&quot;:782.75}"/>
</p:tagLst>
</file>

<file path=ppt/tags/tag280.xml><?xml version="1.0" encoding="utf-8"?>
<p:tagLst xmlns:p="http://schemas.openxmlformats.org/presentationml/2006/main">
  <p:tag name="KSO_WM_DIAGRAM_VIRTUALLY_FRAME" val="{&quot;height&quot;:367.0468897637795,&quot;left&quot;:30.8,&quot;top&quot;:131.80311023622048,&quot;width&quot;:505.7}"/>
</p:tagLst>
</file>

<file path=ppt/tags/tag281.xml><?xml version="1.0" encoding="utf-8"?>
<p:tagLst xmlns:p="http://schemas.openxmlformats.org/presentationml/2006/main">
  <p:tag name="resource_record_key" val="{&quot;10&quot;:[5624924]}"/>
</p:tagLst>
</file>

<file path=ppt/tags/tag29.xml><?xml version="1.0" encoding="utf-8"?>
<p:tagLst xmlns:p="http://schemas.openxmlformats.org/presentationml/2006/main">
  <p:tag name="KSO_WM_DIAGRAM_VIRTUALLY_FRAME" val="{&quot;height&quot;:217.85,&quot;left&quot;:82.7,&quot;top&quot;:188.95,&quot;width&quot;:782.75}"/>
</p:tagLst>
</file>

<file path=ppt/tags/tag3.xml><?xml version="1.0" encoding="utf-8"?>
<p:tagLst xmlns:p="http://schemas.openxmlformats.org/presentationml/2006/main">
  <p:tag name="KSO_WM_DIAGRAM_VIRTUALLY_FRAME" val="{&quot;height&quot;:485.85,&quot;left&quot;:0,&quot;top&quot;:61.6,&quot;width&quot;:973.15}"/>
</p:tagLst>
</file>

<file path=ppt/tags/tag30.xml><?xml version="1.0" encoding="utf-8"?>
<p:tagLst xmlns:p="http://schemas.openxmlformats.org/presentationml/2006/main">
  <p:tag name="KSO_WM_DIAGRAM_VIRTUALLY_FRAME" val="{&quot;height&quot;:217.85,&quot;left&quot;:82.7,&quot;top&quot;:188.95,&quot;width&quot;:782.75}"/>
</p:tagLst>
</file>

<file path=ppt/tags/tag31.xml><?xml version="1.0" encoding="utf-8"?>
<p:tagLst xmlns:p="http://schemas.openxmlformats.org/presentationml/2006/main">
  <p:tag name="KSO_WM_DIAGRAM_VIRTUALLY_FRAME" val="{&quot;height&quot;:217.85,&quot;left&quot;:82.7,&quot;top&quot;:188.95,&quot;width&quot;:782.75}"/>
</p:tagLst>
</file>

<file path=ppt/tags/tag32.xml><?xml version="1.0" encoding="utf-8"?>
<p:tagLst xmlns:p="http://schemas.openxmlformats.org/presentationml/2006/main">
  <p:tag name="KSO_WM_DIAGRAM_VIRTUALLY_FRAME" val="{&quot;height&quot;:217.85,&quot;left&quot;:82.7,&quot;top&quot;:188.95,&quot;width&quot;:782.75}"/>
</p:tagLst>
</file>

<file path=ppt/tags/tag33.xml><?xml version="1.0" encoding="utf-8"?>
<p:tagLst xmlns:p="http://schemas.openxmlformats.org/presentationml/2006/main">
  <p:tag name="KSO_WM_DIAGRAM_VIRTUALLY_FRAME" val="{&quot;height&quot;:390.65,&quot;left&quot;:36.8,&quot;top&quot;:90.15,&quot;width&quot;:895.4}"/>
</p:tagLst>
</file>

<file path=ppt/tags/tag34.xml><?xml version="1.0" encoding="utf-8"?>
<p:tagLst xmlns:p="http://schemas.openxmlformats.org/presentationml/2006/main">
  <p:tag name="KSO_WM_DIAGRAM_VIRTUALLY_FRAME" val="{&quot;height&quot;:390.65,&quot;left&quot;:36.8,&quot;top&quot;:90.15,&quot;width&quot;:895.4}"/>
</p:tagLst>
</file>

<file path=ppt/tags/tag35.xml><?xml version="1.0" encoding="utf-8"?>
<p:tagLst xmlns:p="http://schemas.openxmlformats.org/presentationml/2006/main">
  <p:tag name="KSO_WM_DIAGRAM_VIRTUALLY_FRAME" val="{&quot;height&quot;:390.65,&quot;left&quot;:36.8,&quot;top&quot;:90.15,&quot;width&quot;:895.4}"/>
</p:tagLst>
</file>

<file path=ppt/tags/tag36.xml><?xml version="1.0" encoding="utf-8"?>
<p:tagLst xmlns:p="http://schemas.openxmlformats.org/presentationml/2006/main">
  <p:tag name="KSO_WM_DIAGRAM_VIRTUALLY_FRAME" val="{&quot;height&quot;:390.65,&quot;left&quot;:36.8,&quot;top&quot;:90.15,&quot;width&quot;:895.4}"/>
</p:tagLst>
</file>

<file path=ppt/tags/tag37.xml><?xml version="1.0" encoding="utf-8"?>
<p:tagLst xmlns:p="http://schemas.openxmlformats.org/presentationml/2006/main">
  <p:tag name="KSO_WM_DIAGRAM_VIRTUALLY_FRAME" val="{&quot;height&quot;:390.65,&quot;left&quot;:36.8,&quot;top&quot;:90.15,&quot;width&quot;:895.4}"/>
</p:tagLst>
</file>

<file path=ppt/tags/tag38.xml><?xml version="1.0" encoding="utf-8"?>
<p:tagLst xmlns:p="http://schemas.openxmlformats.org/presentationml/2006/main">
  <p:tag name="KSO_WM_DIAGRAM_VIRTUALLY_FRAME" val="{&quot;height&quot;:390.65,&quot;left&quot;:36.8,&quot;top&quot;:90.15,&quot;width&quot;:895.4}"/>
</p:tagLst>
</file>

<file path=ppt/tags/tag39.xml><?xml version="1.0" encoding="utf-8"?>
<p:tagLst xmlns:p="http://schemas.openxmlformats.org/presentationml/2006/main">
  <p:tag name="KSO_WM_DIAGRAM_VIRTUALLY_FRAME" val="{&quot;height&quot;:390.65,&quot;left&quot;:36.8,&quot;top&quot;:90.15,&quot;width&quot;:895.4}"/>
</p:tagLst>
</file>

<file path=ppt/tags/tag4.xml><?xml version="1.0" encoding="utf-8"?>
<p:tagLst xmlns:p="http://schemas.openxmlformats.org/presentationml/2006/main">
  <p:tag name="KSO_WM_DIAGRAM_VIRTUALLY_FRAME" val="{&quot;height&quot;:485.85,&quot;left&quot;:0,&quot;top&quot;:61.6,&quot;width&quot;:973.15}"/>
</p:tagLst>
</file>

<file path=ppt/tags/tag40.xml><?xml version="1.0" encoding="utf-8"?>
<p:tagLst xmlns:p="http://schemas.openxmlformats.org/presentationml/2006/main">
  <p:tag name="KSO_WM_DIAGRAM_VIRTUALLY_FRAME" val="{&quot;height&quot;:390.65,&quot;left&quot;:36.8,&quot;top&quot;:90.15,&quot;width&quot;:895.4}"/>
</p:tagLst>
</file>

<file path=ppt/tags/tag41.xml><?xml version="1.0" encoding="utf-8"?>
<p:tagLst xmlns:p="http://schemas.openxmlformats.org/presentationml/2006/main">
  <p:tag name="KSO_WM_DIAGRAM_VIRTUALLY_FRAME" val="{&quot;height&quot;:390.65,&quot;left&quot;:36.8,&quot;top&quot;:90.15,&quot;width&quot;:895.4}"/>
</p:tagLst>
</file>

<file path=ppt/tags/tag42.xml><?xml version="1.0" encoding="utf-8"?>
<p:tagLst xmlns:p="http://schemas.openxmlformats.org/presentationml/2006/main">
  <p:tag name="KSO_WM_DIAGRAM_VIRTUALLY_FRAME" val="{&quot;height&quot;:390.65,&quot;left&quot;:36.8,&quot;top&quot;:90.15,&quot;width&quot;:895.4}"/>
</p:tagLst>
</file>

<file path=ppt/tags/tag43.xml><?xml version="1.0" encoding="utf-8"?>
<p:tagLst xmlns:p="http://schemas.openxmlformats.org/presentationml/2006/main">
  <p:tag name="KSO_WM_DIAGRAM_VIRTUALLY_FRAME" val="{&quot;height&quot;:390.65,&quot;left&quot;:36.8,&quot;top&quot;:90.15,&quot;width&quot;:895.4}"/>
</p:tagLst>
</file>

<file path=ppt/tags/tag44.xml><?xml version="1.0" encoding="utf-8"?>
<p:tagLst xmlns:p="http://schemas.openxmlformats.org/presentationml/2006/main">
  <p:tag name="KSO_WM_DIAGRAM_VIRTUALLY_FRAME" val="{&quot;height&quot;:390.65,&quot;left&quot;:36.8,&quot;top&quot;:90.15,&quot;width&quot;:895.4}"/>
</p:tagLst>
</file>

<file path=ppt/tags/tag45.xml><?xml version="1.0" encoding="utf-8"?>
<p:tagLst xmlns:p="http://schemas.openxmlformats.org/presentationml/2006/main">
  <p:tag name="KSO_WM_DIAGRAM_VIRTUALLY_FRAME" val="{&quot;height&quot;:390.65,&quot;left&quot;:36.8,&quot;top&quot;:90.15,&quot;width&quot;:895.4}"/>
</p:tagLst>
</file>

<file path=ppt/tags/tag46.xml><?xml version="1.0" encoding="utf-8"?>
<p:tagLst xmlns:p="http://schemas.openxmlformats.org/presentationml/2006/main">
  <p:tag name="KSO_WM_DIAGRAM_VIRTUALLY_FRAME" val="{&quot;height&quot;:390.65,&quot;left&quot;:36.8,&quot;top&quot;:90.15,&quot;width&quot;:895.4}"/>
</p:tagLst>
</file>

<file path=ppt/tags/tag47.xml><?xml version="1.0" encoding="utf-8"?>
<p:tagLst xmlns:p="http://schemas.openxmlformats.org/presentationml/2006/main">
  <p:tag name="KSO_WM_DIAGRAM_VIRTUALLY_FRAME" val="{&quot;height&quot;:390.65,&quot;left&quot;:36.8,&quot;top&quot;:90.15,&quot;width&quot;:895.4}"/>
</p:tagLst>
</file>

<file path=ppt/tags/tag48.xml><?xml version="1.0" encoding="utf-8"?>
<p:tagLst xmlns:p="http://schemas.openxmlformats.org/presentationml/2006/main">
  <p:tag name="KSO_WM_DIAGRAM_VIRTUALLY_FRAME" val="{&quot;height&quot;:390.65,&quot;left&quot;:36.8,&quot;top&quot;:90.15,&quot;width&quot;:895.4}"/>
</p:tagLst>
</file>

<file path=ppt/tags/tag49.xml><?xml version="1.0" encoding="utf-8"?>
<p:tagLst xmlns:p="http://schemas.openxmlformats.org/presentationml/2006/main">
  <p:tag name="KSO_WM_DIAGRAM_VIRTUALLY_FRAME" val="{&quot;height&quot;:390.65,&quot;left&quot;:36.8,&quot;top&quot;:90.15,&quot;width&quot;:895.4}"/>
</p:tagLst>
</file>

<file path=ppt/tags/tag5.xml><?xml version="1.0" encoding="utf-8"?>
<p:tagLst xmlns:p="http://schemas.openxmlformats.org/presentationml/2006/main">
  <p:tag name="KSO_WM_DIAGRAM_VIRTUALLY_FRAME" val="{&quot;height&quot;:485.85,&quot;left&quot;:0,&quot;top&quot;:61.6,&quot;width&quot;:973.15}"/>
</p:tagLst>
</file>

<file path=ppt/tags/tag50.xml><?xml version="1.0" encoding="utf-8"?>
<p:tagLst xmlns:p="http://schemas.openxmlformats.org/presentationml/2006/main">
  <p:tag name="KSO_WM_DIAGRAM_VIRTUALLY_FRAME" val="{&quot;height&quot;:390.65,&quot;left&quot;:36.8,&quot;top&quot;:90.15,&quot;width&quot;:895.4}"/>
</p:tagLst>
</file>

<file path=ppt/tags/tag51.xml><?xml version="1.0" encoding="utf-8"?>
<p:tagLst xmlns:p="http://schemas.openxmlformats.org/presentationml/2006/main">
  <p:tag name="KSO_WM_DIAGRAM_VIRTUALLY_FRAME" val="{&quot;height&quot;:390.65,&quot;left&quot;:36.8,&quot;top&quot;:90.15,&quot;width&quot;:895.4}"/>
</p:tagLst>
</file>

<file path=ppt/tags/tag52.xml><?xml version="1.0" encoding="utf-8"?>
<p:tagLst xmlns:p="http://schemas.openxmlformats.org/presentationml/2006/main">
  <p:tag name="KSO_WM_DIAGRAM_VIRTUALLY_FRAME" val="{&quot;height&quot;:344.05,&quot;left&quot;:45.45,&quot;top&quot;:131,&quot;width&quot;:868.3}"/>
</p:tagLst>
</file>

<file path=ppt/tags/tag53.xml><?xml version="1.0" encoding="utf-8"?>
<p:tagLst xmlns:p="http://schemas.openxmlformats.org/presentationml/2006/main">
  <p:tag name="KSO_WM_DIAGRAM_VIRTUALLY_FRAME" val="{&quot;height&quot;:344.05,&quot;left&quot;:45.45,&quot;top&quot;:131,&quot;width&quot;:868.3}"/>
</p:tagLst>
</file>

<file path=ppt/tags/tag54.xml><?xml version="1.0" encoding="utf-8"?>
<p:tagLst xmlns:p="http://schemas.openxmlformats.org/presentationml/2006/main">
  <p:tag name="KSO_WM_DIAGRAM_VIRTUALLY_FRAME" val="{&quot;height&quot;:344.05,&quot;left&quot;:45.45,&quot;top&quot;:131,&quot;width&quot;:868.3}"/>
</p:tagLst>
</file>

<file path=ppt/tags/tag55.xml><?xml version="1.0" encoding="utf-8"?>
<p:tagLst xmlns:p="http://schemas.openxmlformats.org/presentationml/2006/main">
  <p:tag name="KSO_WM_DIAGRAM_VIRTUALLY_FRAME" val="{&quot;height&quot;:344.05,&quot;left&quot;:45.45,&quot;top&quot;:131,&quot;width&quot;:868.3}"/>
</p:tagLst>
</file>

<file path=ppt/tags/tag56.xml><?xml version="1.0" encoding="utf-8"?>
<p:tagLst xmlns:p="http://schemas.openxmlformats.org/presentationml/2006/main">
  <p:tag name="KSO_WM_DIAGRAM_VIRTUALLY_FRAME" val="{&quot;height&quot;:344.05,&quot;left&quot;:45.45,&quot;top&quot;:131,&quot;width&quot;:868.3}"/>
</p:tagLst>
</file>

<file path=ppt/tags/tag57.xml><?xml version="1.0" encoding="utf-8"?>
<p:tagLst xmlns:p="http://schemas.openxmlformats.org/presentationml/2006/main">
  <p:tag name="KSO_WM_DIAGRAM_VIRTUALLY_FRAME" val="{&quot;height&quot;:232.1,&quot;left&quot;:321.55,&quot;top&quot;:231.1,&quot;width&quot;:595.6}"/>
</p:tagLst>
</file>

<file path=ppt/tags/tag58.xml><?xml version="1.0" encoding="utf-8"?>
<p:tagLst xmlns:p="http://schemas.openxmlformats.org/presentationml/2006/main">
  <p:tag name="KSO_WM_DIAGRAM_VIRTUALLY_FRAME" val="{&quot;height&quot;:232.1,&quot;left&quot;:321.55,&quot;top&quot;:231.1,&quot;width&quot;:595.6}"/>
</p:tagLst>
</file>

<file path=ppt/tags/tag59.xml><?xml version="1.0" encoding="utf-8"?>
<p:tagLst xmlns:p="http://schemas.openxmlformats.org/presentationml/2006/main">
  <p:tag name="KSO_WM_DIAGRAM_VIRTUALLY_FRAME" val="{&quot;height&quot;:232.1,&quot;left&quot;:321.55,&quot;top&quot;:231.1,&quot;width&quot;:595.6}"/>
</p:tagLst>
</file>

<file path=ppt/tags/tag6.xml><?xml version="1.0" encoding="utf-8"?>
<p:tagLst xmlns:p="http://schemas.openxmlformats.org/presentationml/2006/main">
  <p:tag name="KSO_WM_DIAGRAM_VIRTUALLY_FRAME" val="{&quot;height&quot;:485.85,&quot;left&quot;:0,&quot;top&quot;:61.6,&quot;width&quot;:973.15}"/>
</p:tagLst>
</file>

<file path=ppt/tags/tag60.xml><?xml version="1.0" encoding="utf-8"?>
<p:tagLst xmlns:p="http://schemas.openxmlformats.org/presentationml/2006/main">
  <p:tag name="KSO_WM_DIAGRAM_VIRTUALLY_FRAME" val="{&quot;height&quot;:232.1,&quot;left&quot;:321.55,&quot;top&quot;:231.1,&quot;width&quot;:595.6}"/>
</p:tagLst>
</file>

<file path=ppt/tags/tag61.xml><?xml version="1.0" encoding="utf-8"?>
<p:tagLst xmlns:p="http://schemas.openxmlformats.org/presentationml/2006/main">
  <p:tag name="KSO_WM_DIAGRAM_VIRTUALLY_FRAME" val="{&quot;height&quot;:232.1,&quot;left&quot;:321.55,&quot;top&quot;:231.1,&quot;width&quot;:595.6}"/>
</p:tagLst>
</file>

<file path=ppt/tags/tag62.xml><?xml version="1.0" encoding="utf-8"?>
<p:tagLst xmlns:p="http://schemas.openxmlformats.org/presentationml/2006/main">
  <p:tag name="KSO_WM_DIAGRAM_VIRTUALLY_FRAME" val="{&quot;height&quot;:232.1,&quot;left&quot;:321.55,&quot;top&quot;:231.1,&quot;width&quot;:595.6}"/>
</p:tagLst>
</file>

<file path=ppt/tags/tag63.xml><?xml version="1.0" encoding="utf-8"?>
<p:tagLst xmlns:p="http://schemas.openxmlformats.org/presentationml/2006/main">
  <p:tag name="KSO_WM_DIAGRAM_VIRTUALLY_FRAME" val="{&quot;height&quot;:232.1,&quot;left&quot;:321.55,&quot;top&quot;:231.1,&quot;width&quot;:595.6}"/>
</p:tagLst>
</file>

<file path=ppt/tags/tag64.xml><?xml version="1.0" encoding="utf-8"?>
<p:tagLst xmlns:p="http://schemas.openxmlformats.org/presentationml/2006/main">
  <p:tag name="KSO_WM_DIAGRAM_VIRTUALLY_FRAME" val="{&quot;height&quot;:232.1,&quot;left&quot;:321.55,&quot;top&quot;:231.1,&quot;width&quot;:595.6}"/>
</p:tagLst>
</file>

<file path=ppt/tags/tag65.xml><?xml version="1.0" encoding="utf-8"?>
<p:tagLst xmlns:p="http://schemas.openxmlformats.org/presentationml/2006/main">
  <p:tag name="KSO_WM_DIAGRAM_VIRTUALLY_FRAME" val="{&quot;height&quot;:211.1,&quot;left&quot;:27.95,&quot;top&quot;:195.7,&quot;width&quot;:878.95}"/>
</p:tagLst>
</file>

<file path=ppt/tags/tag66.xml><?xml version="1.0" encoding="utf-8"?>
<p:tagLst xmlns:p="http://schemas.openxmlformats.org/presentationml/2006/main">
  <p:tag name="KSO_WM_DIAGRAM_VIRTUALLY_FRAME" val="{&quot;height&quot;:211.1,&quot;left&quot;:27.95,&quot;top&quot;:195.7,&quot;width&quot;:878.95}"/>
</p:tagLst>
</file>

<file path=ppt/tags/tag67.xml><?xml version="1.0" encoding="utf-8"?>
<p:tagLst xmlns:p="http://schemas.openxmlformats.org/presentationml/2006/main">
  <p:tag name="KSO_WM_DIAGRAM_VIRTUALLY_FRAME" val="{&quot;height&quot;:211.1,&quot;left&quot;:27.95,&quot;top&quot;:195.7,&quot;width&quot;:878.95}"/>
</p:tagLst>
</file>

<file path=ppt/tags/tag68.xml><?xml version="1.0" encoding="utf-8"?>
<p:tagLst xmlns:p="http://schemas.openxmlformats.org/presentationml/2006/main">
  <p:tag name="KSO_WM_DIAGRAM_VIRTUALLY_FRAME" val="{&quot;height&quot;:211.1,&quot;left&quot;:27.95,&quot;top&quot;:195.7,&quot;width&quot;:878.95}"/>
</p:tagLst>
</file>

<file path=ppt/tags/tag69.xml><?xml version="1.0" encoding="utf-8"?>
<p:tagLst xmlns:p="http://schemas.openxmlformats.org/presentationml/2006/main">
  <p:tag name="KSO_WM_DIAGRAM_VIRTUALLY_FRAME" val="{&quot;height&quot;:211.1,&quot;left&quot;:27.95,&quot;top&quot;:195.7,&quot;width&quot;:878.95}"/>
</p:tagLst>
</file>

<file path=ppt/tags/tag7.xml><?xml version="1.0" encoding="utf-8"?>
<p:tagLst xmlns:p="http://schemas.openxmlformats.org/presentationml/2006/main">
  <p:tag name="KSO_WM_DIAGRAM_VIRTUALLY_FRAME" val="{&quot;height&quot;:485.85,&quot;left&quot;:0,&quot;top&quot;:61.6,&quot;width&quot;:973.15}"/>
</p:tagLst>
</file>

<file path=ppt/tags/tag70.xml><?xml version="1.0" encoding="utf-8"?>
<p:tagLst xmlns:p="http://schemas.openxmlformats.org/presentationml/2006/main">
  <p:tag name="KSO_WM_DIAGRAM_VIRTUALLY_FRAME" val="{&quot;height&quot;:211.1,&quot;left&quot;:27.95,&quot;top&quot;:195.7,&quot;width&quot;:878.95}"/>
</p:tagLst>
</file>

<file path=ppt/tags/tag71.xml><?xml version="1.0" encoding="utf-8"?>
<p:tagLst xmlns:p="http://schemas.openxmlformats.org/presentationml/2006/main">
  <p:tag name="KSO_WM_DIAGRAM_VIRTUALLY_FRAME" val="{&quot;height&quot;:211.1,&quot;left&quot;:27.95,&quot;top&quot;:195.7,&quot;width&quot;:878.95}"/>
</p:tagLst>
</file>

<file path=ppt/tags/tag72.xml><?xml version="1.0" encoding="utf-8"?>
<p:tagLst xmlns:p="http://schemas.openxmlformats.org/presentationml/2006/main">
  <p:tag name="KSO_WM_DIAGRAM_VIRTUALLY_FRAME" val="{&quot;height&quot;:211.1,&quot;left&quot;:27.95,&quot;top&quot;:195.7,&quot;width&quot;:878.95}"/>
</p:tagLst>
</file>

<file path=ppt/tags/tag73.xml><?xml version="1.0" encoding="utf-8"?>
<p:tagLst xmlns:p="http://schemas.openxmlformats.org/presentationml/2006/main">
  <p:tag name="KSO_WM_DIAGRAM_VIRTUALLY_FRAME" val="{&quot;height&quot;:390.65,&quot;left&quot;:36.8,&quot;top&quot;:90.15,&quot;width&quot;:895.4}"/>
</p:tagLst>
</file>

<file path=ppt/tags/tag74.xml><?xml version="1.0" encoding="utf-8"?>
<p:tagLst xmlns:p="http://schemas.openxmlformats.org/presentationml/2006/main">
  <p:tag name="KSO_WM_DIAGRAM_VIRTUALLY_FRAME" val="{&quot;height&quot;:390.65,&quot;left&quot;:36.8,&quot;top&quot;:90.15,&quot;width&quot;:895.4}"/>
</p:tagLst>
</file>

<file path=ppt/tags/tag75.xml><?xml version="1.0" encoding="utf-8"?>
<p:tagLst xmlns:p="http://schemas.openxmlformats.org/presentationml/2006/main">
  <p:tag name="KSO_WM_DIAGRAM_VIRTUALLY_FRAME" val="{&quot;height&quot;:390.65,&quot;left&quot;:36.8,&quot;top&quot;:90.15,&quot;width&quot;:895.4}"/>
</p:tagLst>
</file>

<file path=ppt/tags/tag76.xml><?xml version="1.0" encoding="utf-8"?>
<p:tagLst xmlns:p="http://schemas.openxmlformats.org/presentationml/2006/main">
  <p:tag name="KSO_WM_DIAGRAM_VIRTUALLY_FRAME" val="{&quot;height&quot;:390.65,&quot;left&quot;:36.8,&quot;top&quot;:90.15,&quot;width&quot;:895.4}"/>
</p:tagLst>
</file>

<file path=ppt/tags/tag77.xml><?xml version="1.0" encoding="utf-8"?>
<p:tagLst xmlns:p="http://schemas.openxmlformats.org/presentationml/2006/main">
  <p:tag name="KSO_WM_DIAGRAM_VIRTUALLY_FRAME" val="{&quot;height&quot;:390.65,&quot;left&quot;:36.8,&quot;top&quot;:90.15,&quot;width&quot;:895.4}"/>
</p:tagLst>
</file>

<file path=ppt/tags/tag78.xml><?xml version="1.0" encoding="utf-8"?>
<p:tagLst xmlns:p="http://schemas.openxmlformats.org/presentationml/2006/main">
  <p:tag name="KSO_WM_DIAGRAM_VIRTUALLY_FRAME" val="{&quot;height&quot;:390.65,&quot;left&quot;:36.8,&quot;top&quot;:90.15,&quot;width&quot;:895.4}"/>
</p:tagLst>
</file>

<file path=ppt/tags/tag79.xml><?xml version="1.0" encoding="utf-8"?>
<p:tagLst xmlns:p="http://schemas.openxmlformats.org/presentationml/2006/main">
  <p:tag name="KSO_WM_DIAGRAM_VIRTUALLY_FRAME" val="{&quot;height&quot;:390.65,&quot;left&quot;:36.8,&quot;top&quot;:90.15,&quot;width&quot;:895.4}"/>
</p:tagLst>
</file>

<file path=ppt/tags/tag8.xml><?xml version="1.0" encoding="utf-8"?>
<p:tagLst xmlns:p="http://schemas.openxmlformats.org/presentationml/2006/main">
  <p:tag name="KSO_WM_DIAGRAM_VIRTUALLY_FRAME" val="{&quot;height&quot;:485.85,&quot;left&quot;:0,&quot;top&quot;:61.6,&quot;width&quot;:973.15}"/>
</p:tagLst>
</file>

<file path=ppt/tags/tag80.xml><?xml version="1.0" encoding="utf-8"?>
<p:tagLst xmlns:p="http://schemas.openxmlformats.org/presentationml/2006/main">
  <p:tag name="KSO_WM_DIAGRAM_VIRTUALLY_FRAME" val="{&quot;height&quot;:390.65,&quot;left&quot;:36.8,&quot;top&quot;:90.15,&quot;width&quot;:895.4}"/>
</p:tagLst>
</file>

<file path=ppt/tags/tag81.xml><?xml version="1.0" encoding="utf-8"?>
<p:tagLst xmlns:p="http://schemas.openxmlformats.org/presentationml/2006/main">
  <p:tag name="KSO_WM_DIAGRAM_VIRTUALLY_FRAME" val="{&quot;height&quot;:390.65,&quot;left&quot;:36.8,&quot;top&quot;:90.15,&quot;width&quot;:895.4}"/>
</p:tagLst>
</file>

<file path=ppt/tags/tag82.xml><?xml version="1.0" encoding="utf-8"?>
<p:tagLst xmlns:p="http://schemas.openxmlformats.org/presentationml/2006/main">
  <p:tag name="KSO_WM_DIAGRAM_VIRTUALLY_FRAME" val="{&quot;height&quot;:390.65,&quot;left&quot;:36.8,&quot;top&quot;:90.15,&quot;width&quot;:895.4}"/>
</p:tagLst>
</file>

<file path=ppt/tags/tag83.xml><?xml version="1.0" encoding="utf-8"?>
<p:tagLst xmlns:p="http://schemas.openxmlformats.org/presentationml/2006/main">
  <p:tag name="KSO_WM_DIAGRAM_VIRTUALLY_FRAME" val="{&quot;height&quot;:390.65,&quot;left&quot;:36.8,&quot;top&quot;:90.15,&quot;width&quot;:895.4}"/>
</p:tagLst>
</file>

<file path=ppt/tags/tag84.xml><?xml version="1.0" encoding="utf-8"?>
<p:tagLst xmlns:p="http://schemas.openxmlformats.org/presentationml/2006/main">
  <p:tag name="KSO_WM_DIAGRAM_VIRTUALLY_FRAME" val="{&quot;height&quot;:390.65,&quot;left&quot;:36.8,&quot;top&quot;:90.15,&quot;width&quot;:895.4}"/>
</p:tagLst>
</file>

<file path=ppt/tags/tag85.xml><?xml version="1.0" encoding="utf-8"?>
<p:tagLst xmlns:p="http://schemas.openxmlformats.org/presentationml/2006/main">
  <p:tag name="KSO_WM_DIAGRAM_VIRTUALLY_FRAME" val="{&quot;height&quot;:390.65,&quot;left&quot;:36.8,&quot;top&quot;:90.15,&quot;width&quot;:895.4}"/>
</p:tagLst>
</file>

<file path=ppt/tags/tag86.xml><?xml version="1.0" encoding="utf-8"?>
<p:tagLst xmlns:p="http://schemas.openxmlformats.org/presentationml/2006/main">
  <p:tag name="KSO_WM_DIAGRAM_VIRTUALLY_FRAME" val="{&quot;height&quot;:390.65,&quot;left&quot;:36.8,&quot;top&quot;:90.15,&quot;width&quot;:895.4}"/>
</p:tagLst>
</file>

<file path=ppt/tags/tag87.xml><?xml version="1.0" encoding="utf-8"?>
<p:tagLst xmlns:p="http://schemas.openxmlformats.org/presentationml/2006/main">
  <p:tag name="KSO_WM_DIAGRAM_VIRTUALLY_FRAME" val="{&quot;height&quot;:390.65,&quot;left&quot;:36.8,&quot;top&quot;:90.15,&quot;width&quot;:895.4}"/>
</p:tagLst>
</file>

<file path=ppt/tags/tag88.xml><?xml version="1.0" encoding="utf-8"?>
<p:tagLst xmlns:p="http://schemas.openxmlformats.org/presentationml/2006/main">
  <p:tag name="KSO_WM_DIAGRAM_VIRTUALLY_FRAME" val="{&quot;height&quot;:390.65,&quot;left&quot;:36.8,&quot;top&quot;:90.15,&quot;width&quot;:895.4}"/>
</p:tagLst>
</file>

<file path=ppt/tags/tag89.xml><?xml version="1.0" encoding="utf-8"?>
<p:tagLst xmlns:p="http://schemas.openxmlformats.org/presentationml/2006/main">
  <p:tag name="KSO_WM_DIAGRAM_VIRTUALLY_FRAME" val="{&quot;height&quot;:390.65,&quot;left&quot;:36.8,&quot;top&quot;:90.15,&quot;width&quot;:895.4}"/>
</p:tagLst>
</file>

<file path=ppt/tags/tag9.xml><?xml version="1.0" encoding="utf-8"?>
<p:tagLst xmlns:p="http://schemas.openxmlformats.org/presentationml/2006/main">
  <p:tag name="KSO_WM_DIAGRAM_VIRTUALLY_FRAME" val="{&quot;height&quot;:485.85,&quot;left&quot;:0,&quot;top&quot;:61.6,&quot;width&quot;:973.15}"/>
</p:tagLst>
</file>

<file path=ppt/tags/tag90.xml><?xml version="1.0" encoding="utf-8"?>
<p:tagLst xmlns:p="http://schemas.openxmlformats.org/presentationml/2006/main">
  <p:tag name="KSO_WM_DIAGRAM_VIRTUALLY_FRAME" val="{&quot;height&quot;:390.65,&quot;left&quot;:36.8,&quot;top&quot;:90.15,&quot;width&quot;:895.4}"/>
</p:tagLst>
</file>

<file path=ppt/tags/tag91.xml><?xml version="1.0" encoding="utf-8"?>
<p:tagLst xmlns:p="http://schemas.openxmlformats.org/presentationml/2006/main">
  <p:tag name="KSO_WM_DIAGRAM_VIRTUALLY_FRAME" val="{&quot;height&quot;:390.65,&quot;left&quot;:36.8,&quot;top&quot;:90.15,&quot;width&quot;:895.4}"/>
</p:tagLst>
</file>

<file path=ppt/tags/tag92.xml><?xml version="1.0" encoding="utf-8"?>
<p:tagLst xmlns:p="http://schemas.openxmlformats.org/presentationml/2006/main">
  <p:tag name="KSO_WM_DIAGRAM_VIRTUALLY_FRAME" val="{&quot;height&quot;:369.47188976377953,&quot;left&quot;:75.25,&quot;top&quot;:129.3781102362205,&quot;width&quot;:461.25}"/>
</p:tagLst>
</file>

<file path=ppt/tags/tag93.xml><?xml version="1.0" encoding="utf-8"?>
<p:tagLst xmlns:p="http://schemas.openxmlformats.org/presentationml/2006/main">
  <p:tag name="KSO_WM_DIAGRAM_VIRTUALLY_FRAME" val="{&quot;height&quot;:369.47188976377953,&quot;left&quot;:75.25,&quot;top&quot;:129.3781102362205,&quot;width&quot;:461.25}"/>
</p:tagLst>
</file>

<file path=ppt/tags/tag94.xml><?xml version="1.0" encoding="utf-8"?>
<p:tagLst xmlns:p="http://schemas.openxmlformats.org/presentationml/2006/main">
  <p:tag name="KSO_WM_DIAGRAM_VIRTUALLY_FRAME" val="{&quot;height&quot;:369.47188976377953,&quot;left&quot;:75.25,&quot;top&quot;:129.3781102362205,&quot;width&quot;:461.25}"/>
</p:tagLst>
</file>

<file path=ppt/tags/tag95.xml><?xml version="1.0" encoding="utf-8"?>
<p:tagLst xmlns:p="http://schemas.openxmlformats.org/presentationml/2006/main">
  <p:tag name="KSO_WM_DIAGRAM_VIRTUALLY_FRAME" val="{&quot;height&quot;:369.47188976377953,&quot;left&quot;:75.25,&quot;top&quot;:129.3781102362205,&quot;width&quot;:461.25}"/>
</p:tagLst>
</file>

<file path=ppt/tags/tag96.xml><?xml version="1.0" encoding="utf-8"?>
<p:tagLst xmlns:p="http://schemas.openxmlformats.org/presentationml/2006/main">
  <p:tag name="KSO_WM_DIAGRAM_VIRTUALLY_FRAME" val="{&quot;height&quot;:369.47188976377953,&quot;left&quot;:75.25,&quot;top&quot;:129.3781102362205,&quot;width&quot;:461.25}"/>
</p:tagLst>
</file>

<file path=ppt/tags/tag97.xml><?xml version="1.0" encoding="utf-8"?>
<p:tagLst xmlns:p="http://schemas.openxmlformats.org/presentationml/2006/main">
  <p:tag name="KSO_WM_DIAGRAM_VIRTUALLY_FRAME" val="{&quot;height&quot;:369.47188976377953,&quot;left&quot;:75.25,&quot;top&quot;:129.3781102362205,&quot;width&quot;:461.25}"/>
</p:tagLst>
</file>

<file path=ppt/tags/tag98.xml><?xml version="1.0" encoding="utf-8"?>
<p:tagLst xmlns:p="http://schemas.openxmlformats.org/presentationml/2006/main">
  <p:tag name="KSO_WM_DIAGRAM_VIRTUALLY_FRAME" val="{&quot;height&quot;:369.47188976377953,&quot;left&quot;:75.25,&quot;top&quot;:129.3781102362205,&quot;width&quot;:461.25}"/>
</p:tagLst>
</file>

<file path=ppt/tags/tag99.xml><?xml version="1.0" encoding="utf-8"?>
<p:tagLst xmlns:p="http://schemas.openxmlformats.org/presentationml/2006/main">
  <p:tag name="KSO_WM_DIAGRAM_VIRTUALLY_FRAME" val="{&quot;height&quot;:369.47188976377953,&quot;left&quot;:75.25,&quot;top&quot;:129.3781102362205,&quot;width&quot;:461.25}"/>
</p:tagLst>
</file>

<file path=ppt/theme/theme1.xml><?xml version="1.0" encoding="utf-8"?>
<a:theme xmlns:a="http://schemas.openxmlformats.org/drawingml/2006/main" name="Custom Theme">
  <a:themeElements>
    <a:clrScheme name="Custom">
      <a:dk1>
        <a:srgbClr val="000000"/>
      </a:dk1>
      <a:lt1>
        <a:srgbClr val="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8778</Words>
  <Application>WPS 演示</Application>
  <PresentationFormat>宽屏</PresentationFormat>
  <Paragraphs>649</Paragraphs>
  <Slides>49</Slides>
  <Notes>10</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Arial</vt:lpstr>
      <vt:lpstr>宋体</vt:lpstr>
      <vt:lpstr>Wingdings</vt:lpstr>
      <vt:lpstr>MiSans</vt:lpstr>
      <vt:lpstr>MiSans</vt:lpstr>
      <vt:lpstr>Calibri</vt:lpstr>
      <vt:lpstr>微软雅黑</vt:lpstr>
      <vt:lpstr>Arial Unicode MS</vt:lpstr>
      <vt:lpstr>等线</vt:lpstr>
      <vt:lpstr>MingLiU-ExtB</vt:lpstr>
      <vt:lpstr>Custom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张子彤</cp:lastModifiedBy>
  <cp:revision>217</cp:revision>
  <dcterms:created xsi:type="dcterms:W3CDTF">2018-06-27T06:28:00Z</dcterms:created>
  <dcterms:modified xsi:type="dcterms:W3CDTF">2025-08-13T06:52:48Z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F2CC37AFFDFC49D7A2FEA62583BA1903_13</vt:lpwstr>
  </property>
  <property fmtid="{D5CDD505-2E9C-101B-9397-08002B2CF9AE}" pid="3" name="KSOProductBuildVer">
    <vt:lpwstr>2052-12.1.0.21915</vt:lpwstr>
  </property>
</Properties>
</file>