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438912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1pPr>
    <a:lvl2pPr marL="9144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2pPr>
    <a:lvl3pPr marL="18288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3pPr>
    <a:lvl4pPr marL="27432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4pPr>
    <a:lvl5pPr marL="365760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lvl5pPr>
    <a:lvl6pPr marL="0" marR="0" indent="45720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6pPr>
    <a:lvl7pPr marL="0" marR="0" indent="54864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7pPr>
    <a:lvl8pPr marL="0" marR="0" indent="64008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8pPr>
    <a:lvl9pPr marL="0" marR="0" indent="731520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F8F5"/>
          </a:solidFill>
        </a:fill>
      </a:tcStyle>
    </a:wholeTbl>
    <a:band2H>
      <a:tcTxStyle/>
      <a:tcStyle>
        <a:tcBdr/>
        <a:fill>
          <a:solidFill>
            <a:srgbClr val="FCFC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DFF"/>
          </a:solidFill>
        </a:fill>
      </a:tcStyle>
    </a:wholeTbl>
    <a:band2H>
      <a:tcTxStyle/>
      <a:tcStyle>
        <a:tcBdr/>
        <a:fill>
          <a:solidFill>
            <a:srgbClr val="E9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FE9"/>
          </a:solidFill>
        </a:fill>
      </a:tcStyle>
    </a:wholeTbl>
    <a:band2H>
      <a:tcTxStyle/>
      <a:tcStyle>
        <a:tcBdr/>
        <a:fill>
          <a:solidFill>
            <a:srgbClr val="E6F7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765"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imes New Roman"/>
      </a:defRPr>
    </a:lvl1pPr>
    <a:lvl2pPr indent="228600" latinLnBrk="0">
      <a:defRPr sz="1200">
        <a:latin typeface="+mn-lt"/>
        <a:ea typeface="+mn-ea"/>
        <a:cs typeface="+mn-cs"/>
        <a:sym typeface="Times New Roman"/>
      </a:defRPr>
    </a:lvl2pPr>
    <a:lvl3pPr indent="457200" latinLnBrk="0">
      <a:defRPr sz="1200">
        <a:latin typeface="+mn-lt"/>
        <a:ea typeface="+mn-ea"/>
        <a:cs typeface="+mn-cs"/>
        <a:sym typeface="Times New Roman"/>
      </a:defRPr>
    </a:lvl3pPr>
    <a:lvl4pPr indent="685800" latinLnBrk="0">
      <a:defRPr sz="1200">
        <a:latin typeface="+mn-lt"/>
        <a:ea typeface="+mn-ea"/>
        <a:cs typeface="+mn-cs"/>
        <a:sym typeface="Times New Roman"/>
      </a:defRPr>
    </a:lvl4pPr>
    <a:lvl5pPr indent="914400" latinLnBrk="0">
      <a:defRPr sz="1200">
        <a:latin typeface="+mn-lt"/>
        <a:ea typeface="+mn-ea"/>
        <a:cs typeface="+mn-cs"/>
        <a:sym typeface="Times New Roman"/>
      </a:defRPr>
    </a:lvl5pPr>
    <a:lvl6pPr indent="1143000" latinLnBrk="0">
      <a:defRPr sz="1200">
        <a:latin typeface="+mn-lt"/>
        <a:ea typeface="+mn-ea"/>
        <a:cs typeface="+mn-cs"/>
        <a:sym typeface="Times New Roman"/>
      </a:defRPr>
    </a:lvl6pPr>
    <a:lvl7pPr indent="1371600" latinLnBrk="0">
      <a:defRPr sz="1200">
        <a:latin typeface="+mn-lt"/>
        <a:ea typeface="+mn-ea"/>
        <a:cs typeface="+mn-cs"/>
        <a:sym typeface="Times New Roman"/>
      </a:defRPr>
    </a:lvl7pPr>
    <a:lvl8pPr indent="1600200" latinLnBrk="0">
      <a:defRPr sz="1200">
        <a:latin typeface="+mn-lt"/>
        <a:ea typeface="+mn-ea"/>
        <a:cs typeface="+mn-cs"/>
        <a:sym typeface="Times New Roman"/>
      </a:defRPr>
    </a:lvl8pPr>
    <a:lvl9pPr indent="1828800" latinLnBrk="0">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40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Only">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1358311" y="2599156"/>
            <a:ext cx="41198801" cy="407450"/>
          </a:xfrm>
          <a:prstGeom prst="rect">
            <a:avLst/>
          </a:prstGeom>
        </p:spPr>
        <p:txBody>
          <a:bodyPr/>
          <a:lstStyle/>
          <a:p>
            <a:pPr>
              <a:defRPr>
                <a:solidFill>
                  <a:srgbClr val="012268"/>
                </a:solidFill>
              </a:defRPr>
            </a:pPr>
            <a:endParaRPr/>
          </a:p>
        </p:txBody>
      </p:sp>
      <p:sp>
        <p:nvSpPr>
          <p:cNvPr id="17" name="Text Placeholder 14"/>
          <p:cNvSpPr>
            <a:spLocks noGrp="1"/>
          </p:cNvSpPr>
          <p:nvPr>
            <p:ph type="body" sz="quarter" idx="22"/>
          </p:nvPr>
        </p:nvSpPr>
        <p:spPr>
          <a:xfrm>
            <a:off x="1312862" y="4552682"/>
            <a:ext cx="10766843" cy="689844"/>
          </a:xfrm>
          <a:prstGeom prst="rect">
            <a:avLst/>
          </a:prstGeom>
        </p:spPr>
        <p:txBody>
          <a:bodyPr/>
          <a:lstStyle/>
          <a:p>
            <a:pPr algn="l">
              <a:spcBef>
                <a:spcPts val="800"/>
              </a:spcBef>
              <a:defRPr sz="3600">
                <a:solidFill>
                  <a:schemeClr val="accent2"/>
                </a:solidFill>
              </a:defRPr>
            </a:pPr>
            <a:endParaRPr/>
          </a:p>
        </p:txBody>
      </p:sp>
      <p:sp>
        <p:nvSpPr>
          <p:cNvPr id="18" name="Text Placeholder 16"/>
          <p:cNvSpPr>
            <a:spLocks noGrp="1"/>
          </p:cNvSpPr>
          <p:nvPr>
            <p:ph type="body" sz="quarter" idx="23"/>
          </p:nvPr>
        </p:nvSpPr>
        <p:spPr>
          <a:xfrm>
            <a:off x="1311274" y="5277422"/>
            <a:ext cx="10766844" cy="1066801"/>
          </a:xfrm>
          <a:prstGeom prst="rect">
            <a:avLst/>
          </a:prstGeom>
        </p:spPr>
        <p:txBody>
          <a:bodyPr/>
          <a:lstStyle/>
          <a:p>
            <a:pPr algn="l">
              <a:lnSpc>
                <a:spcPct val="100000"/>
              </a:lnSpc>
              <a:spcBef>
                <a:spcPts val="600"/>
              </a:spcBef>
              <a:defRPr sz="2600" b="0">
                <a:solidFill>
                  <a:srgbClr val="00000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0" descr="Picture 10"/>
          <p:cNvPicPr>
            <a:picLocks noChangeAspect="1"/>
          </p:cNvPicPr>
          <p:nvPr/>
        </p:nvPicPr>
        <p:blipFill>
          <a:blip r:embed="rId3"/>
          <a:stretch>
            <a:fillRect/>
          </a:stretch>
        </p:blipFill>
        <p:spPr>
          <a:xfrm>
            <a:off x="1470025" y="564806"/>
            <a:ext cx="7620255" cy="1566726"/>
          </a:xfrm>
          <a:prstGeom prst="rect">
            <a:avLst/>
          </a:prstGeom>
          <a:ln w="12700">
            <a:miter lim="400000"/>
          </a:ln>
        </p:spPr>
      </p:pic>
      <p:sp>
        <p:nvSpPr>
          <p:cNvPr id="3" name="Straight Connector 11"/>
          <p:cNvSpPr/>
          <p:nvPr/>
        </p:nvSpPr>
        <p:spPr>
          <a:xfrm>
            <a:off x="1443038" y="3718324"/>
            <a:ext cx="40811865" cy="1"/>
          </a:xfrm>
          <a:prstGeom prst="line">
            <a:avLst/>
          </a:prstGeom>
          <a:ln w="101600">
            <a:solidFill>
              <a:srgbClr val="0073E0"/>
            </a:solidFill>
          </a:ln>
        </p:spPr>
        <p:txBody>
          <a:bodyPr lIns="9144" tIns="9144" rIns="9144" bIns="9144"/>
          <a:lstStyle/>
          <a:p>
            <a:endParaRPr/>
          </a:p>
        </p:txBody>
      </p:sp>
      <p:sp>
        <p:nvSpPr>
          <p:cNvPr id="4" name="Title Text"/>
          <p:cNvSpPr txBox="1">
            <a:spLocks noGrp="1"/>
          </p:cNvSpPr>
          <p:nvPr>
            <p:ph type="title"/>
          </p:nvPr>
        </p:nvSpPr>
        <p:spPr>
          <a:xfrm>
            <a:off x="1358313" y="536799"/>
            <a:ext cx="41198801" cy="15991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5" name="Body Level One…"/>
          <p:cNvSpPr txBox="1">
            <a:spLocks noGrp="1"/>
          </p:cNvSpPr>
          <p:nvPr>
            <p:ph type="body" idx="1"/>
          </p:nvPr>
        </p:nvSpPr>
        <p:spPr>
          <a:xfrm>
            <a:off x="1358313" y="1843810"/>
            <a:ext cx="41115903" cy="689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6" name="Graphic 6" descr="Graphic 6"/>
          <p:cNvPicPr>
            <a:picLocks noChangeAspect="1"/>
          </p:cNvPicPr>
          <p:nvPr/>
        </p:nvPicPr>
        <p:blipFill>
          <a:blip r:embed="rId4"/>
          <a:stretch>
            <a:fillRect/>
          </a:stretch>
        </p:blipFill>
        <p:spPr>
          <a:xfrm>
            <a:off x="1589661" y="1079421"/>
            <a:ext cx="7380983" cy="1555671"/>
          </a:xfrm>
          <a:prstGeom prst="rect">
            <a:avLst/>
          </a:prstGeom>
          <a:ln w="12700">
            <a:miter lim="400000"/>
          </a:ln>
        </p:spPr>
      </p:pic>
      <p:sp>
        <p:nvSpPr>
          <p:cNvPr id="7" name="Slide Number"/>
          <p:cNvSpPr txBox="1">
            <a:spLocks noGrp="1"/>
          </p:cNvSpPr>
          <p:nvPr>
            <p:ph type="sldNum" sz="quarter" idx="2"/>
          </p:nvPr>
        </p:nvSpPr>
        <p:spPr>
          <a:xfrm>
            <a:off x="21214079" y="19756120"/>
            <a:ext cx="10241281" cy="1168400"/>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1pPr>
      <a:lvl2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2pPr>
      <a:lvl3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3pPr>
      <a:lvl4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4pPr>
      <a:lvl5pPr marL="0" marR="0" indent="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5pPr>
      <a:lvl6pPr marL="0" marR="0" indent="9144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6pPr>
      <a:lvl7pPr marL="0" marR="0" indent="18288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7pPr>
      <a:lvl8pPr marL="0" marR="0" indent="27432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8pPr>
      <a:lvl9pPr marL="0" marR="0" indent="3657600" algn="ctr" defTabSz="4394200" latinLnBrk="0">
        <a:lnSpc>
          <a:spcPct val="100000"/>
        </a:lnSpc>
        <a:spcBef>
          <a:spcPts val="0"/>
        </a:spcBef>
        <a:spcAft>
          <a:spcPts val="0"/>
        </a:spcAft>
        <a:buClrTx/>
        <a:buSzTx/>
        <a:buFontTx/>
        <a:buNone/>
        <a:tabLst/>
        <a:defRPr sz="6000" b="1" i="0" u="none" strike="noStrike" cap="none" spc="0" baseline="0">
          <a:solidFill>
            <a:srgbClr val="0073E0"/>
          </a:solidFill>
          <a:uFillTx/>
          <a:latin typeface="Arial"/>
          <a:ea typeface="Arial"/>
          <a:cs typeface="Arial"/>
          <a:sym typeface="Arial"/>
        </a:defRPr>
      </a:lvl9pPr>
    </p:titleStyle>
    <p:bodyStyle>
      <a:lvl1pPr marL="0" marR="0" indent="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1pPr>
      <a:lvl2pPr marL="0" marR="0" indent="21907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2pPr>
      <a:lvl3pPr marL="0" marR="0" indent="43942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3pPr>
      <a:lvl4pPr marL="0" marR="0" indent="658495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4pPr>
      <a:lvl5pPr marL="0" marR="0" indent="8775700" algn="ctr" defTabSz="4394200" latinLnBrk="0">
        <a:lnSpc>
          <a:spcPts val="5000"/>
        </a:lnSpc>
        <a:spcBef>
          <a:spcPts val="900"/>
        </a:spcBef>
        <a:spcAft>
          <a:spcPts val="0"/>
        </a:spcAft>
        <a:buClrTx/>
        <a:buSzTx/>
        <a:buFontTx/>
        <a:buNone/>
        <a:tabLst/>
        <a:defRPr sz="4000" b="1" i="0" u="none" strike="noStrike" cap="none" spc="0" baseline="0">
          <a:solidFill>
            <a:srgbClr val="002569"/>
          </a:solidFill>
          <a:uFillTx/>
          <a:latin typeface="Arial"/>
          <a:ea typeface="Arial"/>
          <a:cs typeface="Arial"/>
          <a:sym typeface="Arial"/>
        </a:defRPr>
      </a:lvl5pPr>
      <a:lvl6pPr marL="101478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6pPr>
      <a:lvl7pPr marL="110622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7pPr>
      <a:lvl8pPr marL="119766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8pPr>
      <a:lvl9pPr marL="12891029" marR="0" indent="-457729" algn="ctr" defTabSz="4394200" latinLnBrk="0">
        <a:lnSpc>
          <a:spcPts val="5000"/>
        </a:lnSpc>
        <a:spcBef>
          <a:spcPts val="900"/>
        </a:spcBef>
        <a:spcAft>
          <a:spcPts val="0"/>
        </a:spcAft>
        <a:buClrTx/>
        <a:buSzPct val="100000"/>
        <a:buFontTx/>
        <a:buChar char="»"/>
        <a:tabLst/>
        <a:defRPr sz="4000" b="1" i="0" u="none" strike="noStrike" cap="none" spc="0" baseline="0">
          <a:solidFill>
            <a:srgbClr val="002569"/>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1pPr>
      <a:lvl2pPr marL="9144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2pPr>
      <a:lvl3pPr marL="18288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3pPr>
      <a:lvl4pPr marL="27432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4pPr>
      <a:lvl5pPr marL="3657600" marR="0" indent="0" algn="r" defTabSz="914400" rtl="0" latinLnBrk="0">
        <a:lnSpc>
          <a:spcPct val="100000"/>
        </a:lnSpc>
        <a:spcBef>
          <a:spcPts val="0"/>
        </a:spcBef>
        <a:spcAft>
          <a:spcPts val="0"/>
        </a:spcAft>
        <a:buClrTx/>
        <a:buSzPct val="100000"/>
        <a:buFontTx/>
        <a:buChar char="•"/>
        <a:tabLst/>
        <a:defRPr sz="1200" b="0" i="0" u="none" strike="noStrike" cap="none" spc="0" baseline="0">
          <a:solidFill>
            <a:schemeClr val="tx1"/>
          </a:solidFill>
          <a:uFillTx/>
          <a:latin typeface="+mn-lt"/>
          <a:ea typeface="+mn-ea"/>
          <a:cs typeface="+mn-cs"/>
          <a:sym typeface="Times New Roman"/>
        </a:defRPr>
      </a:lvl5pPr>
      <a:lvl6pPr marL="0" marR="0" indent="4572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5486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6400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7315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noGrp="1"/>
          </p:cNvSpPr>
          <p:nvPr>
            <p:ph type="ctrTitle"/>
          </p:nvPr>
        </p:nvSpPr>
        <p:spPr>
          <a:xfrm>
            <a:off x="1358313" y="536799"/>
            <a:ext cx="41198801" cy="1599184"/>
          </a:xfrm>
          <a:prstGeom prst="rect">
            <a:avLst/>
          </a:prstGeom>
        </p:spPr>
        <p:txBody>
          <a:bodyPr/>
          <a:lstStyle/>
          <a:p>
            <a:r>
              <a:rPr lang="en-US" dirty="0"/>
              <a:t>Estimation of Patient Death Accounting for Competing Events</a:t>
            </a:r>
            <a:endParaRPr dirty="0"/>
          </a:p>
        </p:txBody>
      </p:sp>
      <p:sp>
        <p:nvSpPr>
          <p:cNvPr id="29" name="Text Placeholder 2"/>
          <p:cNvSpPr txBox="1">
            <a:spLocks noGrp="1"/>
          </p:cNvSpPr>
          <p:nvPr>
            <p:ph type="subTitle" sz="quarter" idx="1"/>
          </p:nvPr>
        </p:nvSpPr>
        <p:spPr>
          <a:xfrm>
            <a:off x="1358312" y="1843810"/>
            <a:ext cx="41115906" cy="689844"/>
          </a:xfrm>
          <a:prstGeom prst="rect">
            <a:avLst/>
          </a:prstGeom>
        </p:spPr>
        <p:txBody>
          <a:bodyPr/>
          <a:lstStyle>
            <a:lvl1pPr defTabSz="4262373">
              <a:lnSpc>
                <a:spcPts val="4800"/>
              </a:lnSpc>
              <a:defRPr sz="3880"/>
            </a:lvl1pPr>
          </a:lstStyle>
          <a:p>
            <a:r>
              <a:rPr lang="en-US" dirty="0"/>
              <a:t>Daniel D Sjoberg, MA; Andrew J Vickers DPhil</a:t>
            </a:r>
            <a:endParaRPr dirty="0"/>
          </a:p>
        </p:txBody>
      </p:sp>
      <p:sp>
        <p:nvSpPr>
          <p:cNvPr id="3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2284983">
              <a:lnSpc>
                <a:spcPts val="2500"/>
              </a:lnSpc>
              <a:spcBef>
                <a:spcPts val="400"/>
              </a:spcBef>
              <a:defRPr sz="2080"/>
            </a:lvl1pPr>
          </a:lstStyle>
          <a:p>
            <a:r>
              <a:rPr lang="en-US" dirty="0"/>
              <a:t>Prostate Cancer Clinical Trials Consortium; Memorial Sloan Kettering Cancer Center</a:t>
            </a:r>
            <a:endParaRPr dirty="0"/>
          </a:p>
        </p:txBody>
      </p:sp>
      <p:sp>
        <p:nvSpPr>
          <p:cNvPr id="31" name="Text Placeholder 5"/>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defTabSz="4350258">
              <a:lnSpc>
                <a:spcPts val="4900"/>
              </a:lnSpc>
              <a:spcBef>
                <a:spcPts val="800"/>
              </a:spcBef>
              <a:defRPr sz="3564">
                <a:solidFill>
                  <a:srgbClr val="0073E0"/>
                </a:solidFill>
              </a:defRPr>
            </a:lvl1pPr>
          </a:lstStyle>
          <a:p>
            <a:r>
              <a:rPr lang="en-US" dirty="0"/>
              <a:t>Introduction</a:t>
            </a:r>
            <a:endParaRPr dirty="0"/>
          </a:p>
        </p:txBody>
      </p:sp>
      <p:sp>
        <p:nvSpPr>
          <p:cNvPr id="32" name="Text Placeholder 6"/>
          <p:cNvSpPr>
            <a:spLocks noGrp="1"/>
          </p:cNvSpPr>
          <p:nvPr>
            <p:ph type="body" idx="23"/>
          </p:nvPr>
        </p:nvSpPr>
        <p:spPr>
          <a:xfrm>
            <a:off x="1311275" y="5277422"/>
            <a:ext cx="15208885" cy="81979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457200" indent="-457200" algn="l">
              <a:lnSpc>
                <a:spcPct val="100000"/>
              </a:lnSpc>
              <a:spcBef>
                <a:spcPts val="600"/>
              </a:spcBef>
              <a:buFontTx/>
              <a:buChar char="-"/>
              <a:defRPr sz="2600" b="0">
                <a:solidFill>
                  <a:srgbClr val="000000"/>
                </a:solidFill>
              </a:defRPr>
            </a:pPr>
            <a:r>
              <a:rPr lang="en-US" dirty="0"/>
              <a:t>Accurate estimation of a patient's risk of death is crucial for treatment planning and patient counseling—this is particularly true among cancer patients. </a:t>
            </a:r>
          </a:p>
          <a:p>
            <a:pPr marL="457200" indent="-457200" algn="l">
              <a:lnSpc>
                <a:spcPct val="100000"/>
              </a:lnSpc>
              <a:spcBef>
                <a:spcPts val="600"/>
              </a:spcBef>
              <a:buFontTx/>
              <a:buChar char="-"/>
              <a:defRPr sz="2600" b="0">
                <a:solidFill>
                  <a:srgbClr val="000000"/>
                </a:solidFill>
              </a:defRPr>
            </a:pPr>
            <a:r>
              <a:rPr lang="en-US" dirty="0"/>
              <a:t>Large data sets suitable for creating risk prediction models for death for cancer, for example, will not include detailed information on patient comorbidities. </a:t>
            </a:r>
          </a:p>
          <a:p>
            <a:pPr marL="457200" indent="-457200" algn="l">
              <a:lnSpc>
                <a:spcPct val="100000"/>
              </a:lnSpc>
              <a:spcBef>
                <a:spcPts val="600"/>
              </a:spcBef>
              <a:buFontTx/>
              <a:buChar char="-"/>
              <a:defRPr sz="2600" b="0">
                <a:solidFill>
                  <a:srgbClr val="000000"/>
                </a:solidFill>
              </a:defRPr>
            </a:pPr>
            <a:r>
              <a:rPr lang="en-US" dirty="0"/>
              <a:t>Conversely, large data sets with detailed information on comorbidities suitable for prediction of other-cause mortality will not include detailed information on cancer burden. </a:t>
            </a:r>
          </a:p>
          <a:p>
            <a:pPr marL="457200" indent="-457200" algn="l">
              <a:lnSpc>
                <a:spcPct val="100000"/>
              </a:lnSpc>
              <a:spcBef>
                <a:spcPts val="600"/>
              </a:spcBef>
              <a:buFontTx/>
              <a:buChar char="-"/>
              <a:defRPr sz="2600" b="0">
                <a:solidFill>
                  <a:srgbClr val="000000"/>
                </a:solidFill>
              </a:defRPr>
            </a:pPr>
            <a:r>
              <a:rPr lang="en-US" dirty="0"/>
              <a:t>Take two patients with identical low-risk disease profiles. If the first patient is highly comorbid with low life expectancy and the second is healthy with a long life expectancy, a clinician may choose to aggressively treat the healthy patient and provide palliative care for the comorbid patient.</a:t>
            </a:r>
          </a:p>
          <a:p>
            <a:pPr marL="457200" indent="-457200" algn="l">
              <a:lnSpc>
                <a:spcPct val="100000"/>
              </a:lnSpc>
              <a:spcBef>
                <a:spcPts val="600"/>
              </a:spcBef>
              <a:buFontTx/>
              <a:buChar char="-"/>
              <a:defRPr sz="2600" b="0">
                <a:solidFill>
                  <a:srgbClr val="000000"/>
                </a:solidFill>
              </a:defRPr>
            </a:pPr>
            <a:r>
              <a:rPr lang="en-US" dirty="0"/>
              <a:t>Indeed, the paradigm is outlined in various NCCN treatment guidelines.</a:t>
            </a:r>
          </a:p>
          <a:p>
            <a:pPr marL="457200" indent="-457200" algn="l">
              <a:lnSpc>
                <a:spcPct val="100000"/>
              </a:lnSpc>
              <a:spcBef>
                <a:spcPts val="600"/>
              </a:spcBef>
              <a:buFontTx/>
              <a:buChar char="-"/>
              <a:defRPr sz="2600" b="0">
                <a:solidFill>
                  <a:srgbClr val="000000"/>
                </a:solidFill>
              </a:defRPr>
            </a:pPr>
            <a:r>
              <a:rPr lang="en-US" dirty="0"/>
              <a:t>To make this decision, a clinician must weigh the cancer risk against the patient’s risk of death from other causes. We are, therefore, in need of methods to combine risk predictions of death from cancer and death from other causes. </a:t>
            </a:r>
          </a:p>
          <a:p>
            <a:pPr marL="457200" indent="-457200" algn="l">
              <a:lnSpc>
                <a:spcPct val="100000"/>
              </a:lnSpc>
              <a:spcBef>
                <a:spcPts val="600"/>
              </a:spcBef>
              <a:buFontTx/>
              <a:buChar char="-"/>
              <a:defRPr sz="2600" b="0">
                <a:solidFill>
                  <a:srgbClr val="000000"/>
                </a:solidFill>
              </a:defRPr>
            </a:pPr>
            <a:r>
              <a:rPr lang="en-US" dirty="0"/>
              <a:t>Herein, we present a simple and novel statistical method for combining these two risk estimates, and an R package for implementing the method.</a:t>
            </a:r>
            <a:endParaRPr dirty="0"/>
          </a:p>
        </p:txBody>
      </p:sp>
      <p:sp>
        <p:nvSpPr>
          <p:cNvPr id="33" name="Text Placeholder 5"/>
          <p:cNvSpPr txBox="1"/>
          <p:nvPr/>
        </p:nvSpPr>
        <p:spPr>
          <a:xfrm>
            <a:off x="30704223" y="4552682"/>
            <a:ext cx="10713561" cy="696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Results/Conclusions</a:t>
            </a:r>
            <a:endParaRPr dirty="0"/>
          </a:p>
        </p:txBody>
      </p:sp>
      <p:sp>
        <p:nvSpPr>
          <p:cNvPr id="35" name="Text Placeholder 5"/>
          <p:cNvSpPr txBox="1"/>
          <p:nvPr/>
        </p:nvSpPr>
        <p:spPr>
          <a:xfrm>
            <a:off x="1358582" y="12544280"/>
            <a:ext cx="9636761" cy="678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lvl1pPr defTabSz="4394200">
              <a:lnSpc>
                <a:spcPts val="5000"/>
              </a:lnSpc>
              <a:spcBef>
                <a:spcPts val="800"/>
              </a:spcBef>
              <a:buSzTx/>
              <a:buNone/>
              <a:defRPr sz="3600" b="1">
                <a:solidFill>
                  <a:srgbClr val="0073E0"/>
                </a:solidFill>
                <a:latin typeface="Arial"/>
                <a:ea typeface="Arial"/>
                <a:cs typeface="Arial"/>
                <a:sym typeface="Arial"/>
              </a:defRPr>
            </a:lvl1pPr>
          </a:lstStyle>
          <a:p>
            <a:r>
              <a:rPr lang="en-US" dirty="0"/>
              <a:t>Methods</a:t>
            </a:r>
          </a:p>
        </p:txBody>
      </p:sp>
      <p:sp>
        <p:nvSpPr>
          <p:cNvPr id="36" name="Text Placeholder 6"/>
          <p:cNvSpPr txBox="1"/>
          <p:nvPr/>
        </p:nvSpPr>
        <p:spPr>
          <a:xfrm>
            <a:off x="1356994" y="13397231"/>
            <a:ext cx="15163166" cy="838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Most risk prediction models provide a single estimate of risk of death from other causes or death from cancer. </a:t>
            </a:r>
          </a:p>
          <a:p>
            <a:pPr marL="457200" indent="-457200" defTabSz="4394200">
              <a:spcBef>
                <a:spcPts val="600"/>
              </a:spcBef>
              <a:buSzTx/>
              <a:buFontTx/>
              <a:buChar char="-"/>
              <a:defRPr sz="2600">
                <a:latin typeface="Arial"/>
                <a:ea typeface="Arial"/>
                <a:cs typeface="Arial"/>
                <a:sym typeface="Arial"/>
              </a:defRPr>
            </a:pPr>
            <a:r>
              <a:rPr lang="en-US" dirty="0"/>
              <a:t>For example, two calculators may give a patient a risk of death from cancer within 10 years of 15% and risk of death from other causes at 5% within the same 10-year period. </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These risk estimates represent estimates that could have come from a larger survival curve.</a:t>
            </a:r>
          </a:p>
          <a:p>
            <a:pPr marL="457200" indent="-457200" defTabSz="4394200">
              <a:spcBef>
                <a:spcPts val="600"/>
              </a:spcBef>
              <a:buSzTx/>
              <a:buFontTx/>
              <a:buChar char="-"/>
              <a:defRPr sz="2600">
                <a:latin typeface="Arial"/>
                <a:ea typeface="Arial"/>
                <a:cs typeface="Arial"/>
                <a:sym typeface="Arial"/>
              </a:defRPr>
            </a:pPr>
            <a:r>
              <a:rPr lang="en-US" b="0" i="0" dirty="0">
                <a:solidFill>
                  <a:srgbClr val="333333"/>
                </a:solidFill>
                <a:effectLst/>
                <a:latin typeface="Helvetica Neue"/>
              </a:rPr>
              <a:t>By making a few assumptions about the shape and independence of these survival cures, we can </a:t>
            </a:r>
            <a:r>
              <a:rPr lang="en-US" b="0" i="1" dirty="0">
                <a:solidFill>
                  <a:srgbClr val="333333"/>
                </a:solidFill>
                <a:effectLst/>
                <a:latin typeface="Helvetica Neue"/>
              </a:rPr>
              <a:t>correct</a:t>
            </a:r>
            <a:r>
              <a:rPr lang="en-US" b="0" i="0" dirty="0">
                <a:solidFill>
                  <a:srgbClr val="333333"/>
                </a:solidFill>
                <a:effectLst/>
                <a:latin typeface="Helvetica Neue"/>
              </a:rPr>
              <a:t> a death from disease probability to accou</a:t>
            </a:r>
            <a:r>
              <a:rPr lang="en-US" dirty="0">
                <a:solidFill>
                  <a:srgbClr val="333333"/>
                </a:solidFill>
                <a:latin typeface="Helvetica Neue"/>
              </a:rPr>
              <a:t>nt for the likelihood a patient succumbs to death from a cause unrelated to the disease of interest.</a:t>
            </a:r>
          </a:p>
          <a:p>
            <a:pPr marL="457200" indent="-457200" defTabSz="4394200">
              <a:spcBef>
                <a:spcPts val="600"/>
              </a:spcBef>
              <a:buSzTx/>
              <a:buFontTx/>
              <a:buChar char="-"/>
              <a:defRPr sz="2600">
                <a:latin typeface="Arial"/>
                <a:ea typeface="Arial"/>
                <a:cs typeface="Arial"/>
                <a:sym typeface="Arial"/>
              </a:defRPr>
            </a:pPr>
            <a:r>
              <a:rPr lang="en-US" dirty="0"/>
              <a:t>Let </a:t>
            </a:r>
            <a:r>
              <a:rPr lang="en-US" i="1" dirty="0"/>
              <a:t>X</a:t>
            </a:r>
            <a:r>
              <a:rPr lang="en-US" dirty="0"/>
              <a:t> and </a:t>
            </a:r>
            <a:r>
              <a:rPr lang="en-US" i="1" dirty="0"/>
              <a:t>Y</a:t>
            </a:r>
            <a:r>
              <a:rPr lang="en-US" dirty="0"/>
              <a:t> be independent random variables with support on </a:t>
            </a:r>
            <a:r>
              <a:rPr lang="en-US" i="1" dirty="0"/>
              <a:t>(0,∞)</a:t>
            </a:r>
            <a:r>
              <a:rPr lang="en-US" dirty="0"/>
              <a:t>, and represent a patient’s risk of death from cancer and death from other causes.</a:t>
            </a:r>
          </a:p>
          <a:p>
            <a:pPr marL="457200" indent="-457200" defTabSz="4394200">
              <a:spcBef>
                <a:spcPts val="600"/>
              </a:spcBef>
              <a:buSzTx/>
              <a:buFontTx/>
              <a:buChar char="-"/>
              <a:defRPr sz="2600">
                <a:latin typeface="Arial"/>
                <a:ea typeface="Arial"/>
                <a:cs typeface="Arial"/>
                <a:sym typeface="Arial"/>
              </a:defRPr>
            </a:pPr>
            <a:r>
              <a:rPr lang="en-US" dirty="0"/>
              <a:t>We wish to solve for the probability that </a:t>
            </a:r>
            <a:r>
              <a:rPr lang="en-US" i="1" dirty="0"/>
              <a:t>P(Y&lt;X,Y&lt;t)</a:t>
            </a:r>
            <a:r>
              <a:rPr lang="en-US" dirty="0"/>
              <a:t> for some </a:t>
            </a:r>
            <a:r>
              <a:rPr lang="en-US" i="1" dirty="0"/>
              <a:t>t&gt;0</a:t>
            </a:r>
            <a:r>
              <a:rPr lang="en-US" dirty="0"/>
              <a:t> to make the </a:t>
            </a:r>
            <a:r>
              <a:rPr lang="en-US" i="1" dirty="0"/>
              <a:t>correction</a:t>
            </a:r>
            <a:r>
              <a:rPr lang="en-US" dirty="0"/>
              <a:t> outlined above.</a:t>
            </a:r>
          </a:p>
          <a:p>
            <a:pPr marL="457200" indent="-457200" defTabSz="4394200">
              <a:spcBef>
                <a:spcPts val="600"/>
              </a:spcBef>
              <a:buSzTx/>
              <a:buFontTx/>
              <a:buChar char="-"/>
              <a:defRPr sz="2600">
                <a:latin typeface="Arial"/>
                <a:ea typeface="Arial"/>
                <a:cs typeface="Arial"/>
                <a:sym typeface="Arial"/>
              </a:defRPr>
            </a:pPr>
            <a:r>
              <a:rPr lang="en-US" dirty="0"/>
              <a:t>That is, we wish to solve for the probability that a patient passes away from cancer before other causes and within </a:t>
            </a:r>
            <a:r>
              <a:rPr lang="en-US" i="1" dirty="0"/>
              <a:t>t</a:t>
            </a:r>
            <a:r>
              <a:rPr lang="en-US" dirty="0"/>
              <a:t> years.</a:t>
            </a:r>
          </a:p>
          <a:p>
            <a:pPr marL="457200" indent="-457200" defTabSz="4394200">
              <a:spcBef>
                <a:spcPts val="600"/>
              </a:spcBef>
              <a:buSzTx/>
              <a:buFontTx/>
              <a:buChar char="-"/>
              <a:defRPr sz="2600">
                <a:latin typeface="Arial"/>
                <a:ea typeface="Arial"/>
                <a:cs typeface="Arial"/>
                <a:sym typeface="Arial"/>
              </a:defRPr>
            </a:pPr>
            <a:r>
              <a:rPr lang="en-US" dirty="0"/>
              <a:t>We can make a simplifying assumption that X and Y follow two </a:t>
            </a:r>
            <a:br>
              <a:rPr lang="en-US" dirty="0"/>
            </a:br>
            <a:r>
              <a:rPr lang="en-US" dirty="0"/>
              <a:t>exponential distributions to solve for this probability.</a:t>
            </a:r>
          </a:p>
          <a:p>
            <a:pPr marL="457200" indent="-457200" defTabSz="4394200">
              <a:spcBef>
                <a:spcPts val="600"/>
              </a:spcBef>
              <a:buSzTx/>
              <a:buFontTx/>
              <a:buChar char="-"/>
              <a:defRPr sz="2600">
                <a:latin typeface="Arial"/>
                <a:ea typeface="Arial"/>
                <a:cs typeface="Arial"/>
                <a:sym typeface="Arial"/>
              </a:defRPr>
            </a:pPr>
            <a:r>
              <a:rPr lang="en-US" dirty="0"/>
              <a:t>The calculations have been available via an R package that can be </a:t>
            </a:r>
            <a:br>
              <a:rPr lang="en-US" dirty="0"/>
            </a:br>
            <a:r>
              <a:rPr lang="en-US" dirty="0"/>
              <a:t>installed from GitHub: http://www.danieldsjoberg.com/crc/</a:t>
            </a:r>
          </a:p>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2" name="Picture 11" descr="A picture containing text&#10;&#10;Description automatically generated">
            <a:extLst>
              <a:ext uri="{FF2B5EF4-FFF2-40B4-BE49-F238E27FC236}">
                <a16:creationId xmlns:a16="http://schemas.microsoft.com/office/drawing/2014/main" id="{F001D9C0-5AA3-4E61-BFC0-41A596FE9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78767" y="857069"/>
            <a:ext cx="2695451" cy="2149537"/>
          </a:xfrm>
          <a:prstGeom prst="rect">
            <a:avLst/>
          </a:prstGeom>
          <a:noFill/>
          <a:ln>
            <a:noFill/>
          </a:ln>
        </p:spPr>
      </p:pic>
      <p:pic>
        <p:nvPicPr>
          <p:cNvPr id="9" name="Picture 8">
            <a:extLst>
              <a:ext uri="{FF2B5EF4-FFF2-40B4-BE49-F238E27FC236}">
                <a16:creationId xmlns:a16="http://schemas.microsoft.com/office/drawing/2014/main" id="{A075DC45-133D-458F-8AFC-0053D0D430D5}"/>
              </a:ext>
            </a:extLst>
          </p:cNvPr>
          <p:cNvPicPr>
            <a:picLocks noChangeAspect="1"/>
          </p:cNvPicPr>
          <p:nvPr/>
        </p:nvPicPr>
        <p:blipFill>
          <a:blip r:embed="rId4"/>
          <a:stretch>
            <a:fillRect/>
          </a:stretch>
        </p:blipFill>
        <p:spPr>
          <a:xfrm>
            <a:off x="17561388" y="4552682"/>
            <a:ext cx="8670758" cy="7561966"/>
          </a:xfrm>
          <a:prstGeom prst="rect">
            <a:avLst/>
          </a:prstGeom>
        </p:spPr>
      </p:pic>
      <p:sp>
        <p:nvSpPr>
          <p:cNvPr id="24" name="Text Placeholder 6">
            <a:extLst>
              <a:ext uri="{FF2B5EF4-FFF2-40B4-BE49-F238E27FC236}">
                <a16:creationId xmlns:a16="http://schemas.microsoft.com/office/drawing/2014/main" id="{D7CFA8EA-2712-4716-BAD2-B283C49DE5C5}"/>
              </a:ext>
            </a:extLst>
          </p:cNvPr>
          <p:cNvSpPr txBox="1"/>
          <p:nvPr/>
        </p:nvSpPr>
        <p:spPr>
          <a:xfrm>
            <a:off x="17184808" y="12656542"/>
            <a:ext cx="15163166"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endParaRPr lang="en-US" dirty="0"/>
          </a:p>
        </p:txBody>
      </p:sp>
      <p:pic>
        <p:nvPicPr>
          <p:cNvPr id="15" name="Picture 14">
            <a:extLst>
              <a:ext uri="{FF2B5EF4-FFF2-40B4-BE49-F238E27FC236}">
                <a16:creationId xmlns:a16="http://schemas.microsoft.com/office/drawing/2014/main" id="{AC320BE2-FEDA-4F3F-A7D0-08E75154FB4E}"/>
              </a:ext>
            </a:extLst>
          </p:cNvPr>
          <p:cNvPicPr>
            <a:picLocks noChangeAspect="1"/>
          </p:cNvPicPr>
          <p:nvPr/>
        </p:nvPicPr>
        <p:blipFill>
          <a:blip r:embed="rId5"/>
          <a:stretch>
            <a:fillRect/>
          </a:stretch>
        </p:blipFill>
        <p:spPr>
          <a:xfrm>
            <a:off x="16516363" y="12016676"/>
            <a:ext cx="14062413" cy="9690065"/>
          </a:xfrm>
          <a:prstGeom prst="rect">
            <a:avLst/>
          </a:prstGeom>
        </p:spPr>
      </p:pic>
      <p:pic>
        <p:nvPicPr>
          <p:cNvPr id="17" name="Picture 16">
            <a:extLst>
              <a:ext uri="{FF2B5EF4-FFF2-40B4-BE49-F238E27FC236}">
                <a16:creationId xmlns:a16="http://schemas.microsoft.com/office/drawing/2014/main" id="{AE25D220-57BC-4E71-8013-97EEF24F5EE8}"/>
              </a:ext>
            </a:extLst>
          </p:cNvPr>
          <p:cNvPicPr>
            <a:picLocks noChangeAspect="1"/>
          </p:cNvPicPr>
          <p:nvPr/>
        </p:nvPicPr>
        <p:blipFill>
          <a:blip r:embed="rId6"/>
          <a:stretch>
            <a:fillRect/>
          </a:stretch>
        </p:blipFill>
        <p:spPr>
          <a:xfrm>
            <a:off x="30578776" y="10030203"/>
            <a:ext cx="11587038" cy="11132258"/>
          </a:xfrm>
          <a:prstGeom prst="rect">
            <a:avLst/>
          </a:prstGeom>
        </p:spPr>
      </p:pic>
      <p:sp>
        <p:nvSpPr>
          <p:cNvPr id="38" name="Text Placeholder 6">
            <a:extLst>
              <a:ext uri="{FF2B5EF4-FFF2-40B4-BE49-F238E27FC236}">
                <a16:creationId xmlns:a16="http://schemas.microsoft.com/office/drawing/2014/main" id="{9EE072CB-3A05-4F6C-A8E4-0AB6B7E3D6FF}"/>
              </a:ext>
            </a:extLst>
          </p:cNvPr>
          <p:cNvSpPr txBox="1"/>
          <p:nvPr/>
        </p:nvSpPr>
        <p:spPr>
          <a:xfrm>
            <a:off x="30578776" y="5277422"/>
            <a:ext cx="11895442" cy="47243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defTabSz="4394200">
              <a:spcBef>
                <a:spcPts val="600"/>
              </a:spcBef>
              <a:buSzTx/>
              <a:buFontTx/>
              <a:buChar char="-"/>
              <a:defRPr sz="2600">
                <a:latin typeface="Arial"/>
                <a:ea typeface="Arial"/>
                <a:cs typeface="Arial"/>
                <a:sym typeface="Arial"/>
              </a:defRPr>
            </a:pPr>
            <a:r>
              <a:rPr lang="en-US" dirty="0"/>
              <a:t>Assume a patient presents with a risk of death from cancer of 20% within 10 years and an identical risk of death from other causes. </a:t>
            </a:r>
          </a:p>
          <a:p>
            <a:pPr marL="457200" indent="-457200" defTabSz="4394200">
              <a:spcBef>
                <a:spcPts val="600"/>
              </a:spcBef>
              <a:buSzTx/>
              <a:buFontTx/>
              <a:buChar char="-"/>
              <a:defRPr sz="2600">
                <a:latin typeface="Arial"/>
                <a:ea typeface="Arial"/>
                <a:cs typeface="Arial"/>
                <a:sym typeface="Arial"/>
              </a:defRPr>
            </a:pPr>
            <a:r>
              <a:rPr lang="en-US" dirty="0"/>
              <a:t>If we incorporate information about the patient’s chance of dying from other causes before the patient dies from cancer, our model estimates the risk of dying from cancer decreases to 18%.</a:t>
            </a:r>
          </a:p>
          <a:p>
            <a:pPr marL="457200" indent="-457200" defTabSz="4394200">
              <a:spcBef>
                <a:spcPts val="600"/>
              </a:spcBef>
              <a:buSzTx/>
              <a:buFontTx/>
              <a:buChar char="-"/>
              <a:defRPr sz="2600">
                <a:latin typeface="Arial"/>
                <a:ea typeface="Arial"/>
                <a:cs typeface="Arial"/>
                <a:sym typeface="Arial"/>
              </a:defRPr>
            </a:pPr>
            <a:r>
              <a:rPr lang="en-US" dirty="0"/>
              <a:t>The figure and table illustrate other risks of cancer death and death from other causes, and how probabilities change.</a:t>
            </a:r>
          </a:p>
          <a:p>
            <a:pPr marL="457200" indent="-457200" defTabSz="4394200">
              <a:spcBef>
                <a:spcPts val="600"/>
              </a:spcBef>
              <a:buSzTx/>
              <a:buFontTx/>
              <a:buChar char="-"/>
              <a:defRPr sz="2600">
                <a:latin typeface="Arial"/>
                <a:ea typeface="Arial"/>
                <a:cs typeface="Arial"/>
                <a:sym typeface="Arial"/>
              </a:defRPr>
            </a:pPr>
            <a:r>
              <a:rPr lang="en-US" dirty="0"/>
              <a:t>Simulated data shows the modifications to the probabilities result in improved model calibration, meaning patients’ and clinicians’ decisions about treatment or withholding treatment will be based on an improved probabilities, which translate to better care for patients.</a:t>
            </a:r>
          </a:p>
        </p:txBody>
      </p:sp>
      <p:pic>
        <p:nvPicPr>
          <p:cNvPr id="19" name="Picture 18">
            <a:extLst>
              <a:ext uri="{FF2B5EF4-FFF2-40B4-BE49-F238E27FC236}">
                <a16:creationId xmlns:a16="http://schemas.microsoft.com/office/drawing/2014/main" id="{02F1DEE1-9AB7-4B09-92DD-4824EE528716}"/>
              </a:ext>
            </a:extLst>
          </p:cNvPr>
          <p:cNvPicPr>
            <a:picLocks noChangeAspect="1"/>
          </p:cNvPicPr>
          <p:nvPr/>
        </p:nvPicPr>
        <p:blipFill>
          <a:blip r:embed="rId7"/>
          <a:stretch>
            <a:fillRect/>
          </a:stretch>
        </p:blipFill>
        <p:spPr>
          <a:xfrm>
            <a:off x="12773664" y="19804835"/>
            <a:ext cx="1531753" cy="1463167"/>
          </a:xfrm>
          <a:prstGeom prst="rect">
            <a:avLst/>
          </a:prstGeom>
        </p:spPr>
      </p:pic>
      <p:pic>
        <p:nvPicPr>
          <p:cNvPr id="21" name="Picture 20" descr="A red and blue hexagon with swirls&#10;&#10;Description automatically generated with low confidence">
            <a:extLst>
              <a:ext uri="{FF2B5EF4-FFF2-40B4-BE49-F238E27FC236}">
                <a16:creationId xmlns:a16="http://schemas.microsoft.com/office/drawing/2014/main" id="{7BC1422E-4CAF-4C01-AA4E-CF22C0FEC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25487" y="19666472"/>
            <a:ext cx="1531753" cy="1767899"/>
          </a:xfrm>
          <a:prstGeom prst="rect">
            <a:avLst/>
          </a:prstGeom>
        </p:spPr>
      </p:pic>
    </p:spTree>
  </p:cSld>
  <p:clrMapOvr>
    <a:masterClrMapping/>
  </p:clrMapOvr>
  <p:transition spd="med"/>
</p:sld>
</file>

<file path=ppt/theme/theme1.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S template 5">
  <a:themeElements>
    <a:clrScheme name="PS template 5">
      <a:dk1>
        <a:srgbClr val="000000"/>
      </a:dk1>
      <a:lt1>
        <a:srgbClr val="FFFFFF"/>
      </a:lt1>
      <a:dk2>
        <a:srgbClr val="A7A7A7"/>
      </a:dk2>
      <a:lt2>
        <a:srgbClr val="535353"/>
      </a:lt2>
      <a:accent1>
        <a:srgbClr val="F2EDE5"/>
      </a:accent1>
      <a:accent2>
        <a:srgbClr val="3159E6"/>
      </a:accent2>
      <a:accent3>
        <a:srgbClr val="5898FF"/>
      </a:accent3>
      <a:accent4>
        <a:srgbClr val="C3DEFF"/>
      </a:accent4>
      <a:accent5>
        <a:srgbClr val="008D90"/>
      </a:accent5>
      <a:accent6>
        <a:srgbClr val="00D4C2"/>
      </a:accent6>
      <a:hlink>
        <a:srgbClr val="0000FF"/>
      </a:hlink>
      <a:folHlink>
        <a:srgbClr val="FF00FF"/>
      </a:folHlink>
    </a:clrScheme>
    <a:fontScheme name="PS template 5">
      <a:majorFont>
        <a:latin typeface="Helvetica"/>
        <a:ea typeface="Helvetica"/>
        <a:cs typeface="Helvetica"/>
      </a:majorFont>
      <a:minorFont>
        <a:latin typeface="Times New Roman"/>
        <a:ea typeface="Times New Roman"/>
        <a:cs typeface="Times New Roman"/>
      </a:minorFont>
    </a:fontScheme>
    <a:fmtScheme name="PS template 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4" tIns="9144" rIns="9144" bIns="9144"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Pct val="100000"/>
          <a:buFontTx/>
          <a:buChar char="•"/>
          <a:tabLst/>
          <a:defRPr kumimoji="0" sz="28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30dd7af-450f-4047-a10f-2abe10e7cc74" xsi:nil="true"/>
    <DocumentTypeTaxHTField0 xmlns="530dd7af-450f-4047-a10f-2abe10e7cc74" xsi:nil="true"/>
    <MSKCC_x0020_DepartmentTaxHTField0 xmlns="530dd7af-450f-4047-a10f-2abe10e7cc74" xsi:nil="true"/>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E831BC68A47D3340807C7D5708C1A015" ma:contentTypeVersion="17" ma:contentTypeDescription="Create a new document." ma:contentTypeScope="" ma:versionID="94d61bc8a010d7bc7c2bf1a333f663ed">
  <xsd:schema xmlns:xsd="http://www.w3.org/2001/XMLSchema" xmlns:xs="http://www.w3.org/2001/XMLSchema" xmlns:p="http://schemas.microsoft.com/office/2006/metadata/properties" xmlns:ns2="530dd7af-450f-4047-a10f-2abe10e7cc74" xmlns:ns3="9f4046ae-e257-4842-a368-c081efb16aaf" targetNamespace="http://schemas.microsoft.com/office/2006/metadata/properties" ma:root="true" ma:fieldsID="02bd7596a6a048d9425b1fc9b2f8849c" ns2:_="" ns3:_="">
    <xsd:import namespace="530dd7af-450f-4047-a10f-2abe10e7cc74"/>
    <xsd:import namespace="9f4046ae-e257-4842-a368-c081efb16aaf"/>
    <xsd:element name="properties">
      <xsd:complexType>
        <xsd:sequence>
          <xsd:element name="documentManagement">
            <xsd:complexType>
              <xsd:all>
                <xsd:element ref="ns2:DocumentTypeTaxHTField0" minOccurs="0"/>
                <xsd:element ref="ns2:MSKCC_x0020_DepartmentTaxHTField0" minOccurs="0"/>
                <xsd:element ref="ns2:TaxCatchAll"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dd7af-450f-4047-a10f-2abe10e7cc74" elementFormDefault="qualified">
    <xsd:import namespace="http://schemas.microsoft.com/office/2006/documentManagement/types"/>
    <xsd:import namespace="http://schemas.microsoft.com/office/infopath/2007/PartnerControls"/>
    <xsd:element name="DocumentTypeTaxHTField0" ma:index="10" nillable="true" ma:displayName="DocumentType_0" ma:hidden="true" ma:internalName="DocumentTypeTaxHTField0" ma:readOnly="false">
      <xsd:simpleType>
        <xsd:restriction base="dms:Note"/>
      </xsd:simpleType>
    </xsd:element>
    <xsd:element name="MSKCC_x0020_DepartmentTaxHTField0" ma:index="11" nillable="true" ma:displayName="MSKCC Department_0" ma:hidden="true" ma:internalName="MSKCC_x0020_DepartmentTaxHTField0" ma:readOnly="false">
      <xsd:simpleType>
        <xsd:restriction base="dms:Note"/>
      </xsd:simpleType>
    </xsd:element>
    <xsd:element name="TaxCatchAll" ma:index="12" nillable="true" ma:displayName="Taxonomy Catch All Column" ma:hidden="true" ma:list="{7f064bb6-c771-4de0-afa5-117a296caede}" ma:internalName="TaxCatchAll" ma:showField="CatchAllData" ma:web="530dd7af-450f-4047-a10f-2abe10e7cc74">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4046ae-e257-4842-a368-c081efb16a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1E2828-DE5A-46F7-A3F6-6D5747B5C1A1}">
  <ds:schemaRefs>
    <ds:schemaRef ds:uri="http://schemas.microsoft.com/office/2006/metadata/properties"/>
    <ds:schemaRef ds:uri="http://schemas.microsoft.com/office/infopath/2007/PartnerControls"/>
    <ds:schemaRef ds:uri="530dd7af-450f-4047-a10f-2abe10e7cc74"/>
  </ds:schemaRefs>
</ds:datastoreItem>
</file>

<file path=customXml/itemProps2.xml><?xml version="1.0" encoding="utf-8"?>
<ds:datastoreItem xmlns:ds="http://schemas.openxmlformats.org/officeDocument/2006/customXml" ds:itemID="{A9788C7D-DED1-4FDE-B4F3-18C2D5646A51}">
  <ds:schemaRefs>
    <ds:schemaRef ds:uri="http://schemas.microsoft.com/sharepoint/v3/contenttype/forms"/>
  </ds:schemaRefs>
</ds:datastoreItem>
</file>

<file path=customXml/itemProps3.xml><?xml version="1.0" encoding="utf-8"?>
<ds:datastoreItem xmlns:ds="http://schemas.openxmlformats.org/officeDocument/2006/customXml" ds:itemID="{F2ABDA75-CABB-43E8-97F2-EAD9736C0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dd7af-450f-4047-a10f-2abe10e7cc74"/>
    <ds:schemaRef ds:uri="9f4046ae-e257-4842-a368-c081efb16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314</TotalTime>
  <Words>615</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 Neue</vt:lpstr>
      <vt:lpstr>Times New Roman</vt:lpstr>
      <vt:lpstr>PS template 5</vt:lpstr>
      <vt:lpstr>Estimation of Patient Death Accounting for Competing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(Arial Bold 60 pt)</dc:title>
  <dc:creator>Sjoberg, Daniel</dc:creator>
  <cp:lastModifiedBy>Sjoberg, Daniel</cp:lastModifiedBy>
  <cp:revision>13</cp:revision>
  <dcterms:modified xsi:type="dcterms:W3CDTF">2023-06-04T13:48:46Z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0x010100E831BC68A47D3340807C7D5708C1A015</vt:lpwstr>
  </property>
</Properties>
</file>