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70" r:id="rId4"/>
    <p:sldId id="276" r:id="rId5"/>
    <p:sldId id="284" r:id="rId6"/>
    <p:sldId id="281" r:id="rId7"/>
    <p:sldId id="272" r:id="rId8"/>
    <p:sldId id="278" r:id="rId9"/>
    <p:sldId id="279" r:id="rId10"/>
    <p:sldId id="280" r:id="rId11"/>
    <p:sldId id="271" r:id="rId12"/>
    <p:sldId id="266" r:id="rId13"/>
    <p:sldId id="274" r:id="rId14"/>
    <p:sldId id="275" r:id="rId15"/>
    <p:sldId id="277" r:id="rId16"/>
    <p:sldId id="273" r:id="rId17"/>
    <p:sldId id="282" r:id="rId18"/>
    <p:sldId id="269" r:id="rId19"/>
    <p:sldId id="260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Play" panose="020B0604020202020204" charset="0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GT3lbFy52I47qpUfcLgyjprf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6EB85-3D90-49AE-A343-8BFE0CE0C18E}" v="47" dt="2024-02-29T19:42:06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Leake" userId="32827faac32acba3" providerId="LiveId" clId="{8656EB85-3D90-49AE-A343-8BFE0CE0C18E}"/>
    <pc:docChg chg="undo custSel addSld delSld modSld sldOrd">
      <pc:chgData name="Greg Leake" userId="32827faac32acba3" providerId="LiveId" clId="{8656EB85-3D90-49AE-A343-8BFE0CE0C18E}" dt="2024-02-29T23:58:14.703" v="2880" actId="20577"/>
      <pc:docMkLst>
        <pc:docMk/>
      </pc:docMkLst>
      <pc:sldChg chg="modSp mod">
        <pc:chgData name="Greg Leake" userId="32827faac32acba3" providerId="LiveId" clId="{8656EB85-3D90-49AE-A343-8BFE0CE0C18E}" dt="2024-02-29T17:22:11.627" v="1523" actId="108"/>
        <pc:sldMkLst>
          <pc:docMk/>
          <pc:sldMk cId="0" sldId="257"/>
        </pc:sldMkLst>
        <pc:spChg chg="mod">
          <ac:chgData name="Greg Leake" userId="32827faac32acba3" providerId="LiveId" clId="{8656EB85-3D90-49AE-A343-8BFE0CE0C18E}" dt="2024-02-29T17:22:11.627" v="1523" actId="108"/>
          <ac:spMkLst>
            <pc:docMk/>
            <pc:sldMk cId="0" sldId="257"/>
            <ac:spMk id="154" creationId="{00000000-0000-0000-0000-000000000000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0" sldId="260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0" sldId="260"/>
            <ac:spMk id="172" creationId="{00000000-0000-0000-0000-000000000000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3185388390" sldId="269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3185388390" sldId="269"/>
            <ac:spMk id="3" creationId="{BBE90C3E-13EC-0448-C9D9-75721491DF48}"/>
          </ac:spMkLst>
        </pc:spChg>
      </pc:sldChg>
      <pc:sldChg chg="modSp mod">
        <pc:chgData name="Greg Leake" userId="32827faac32acba3" providerId="LiveId" clId="{8656EB85-3D90-49AE-A343-8BFE0CE0C18E}" dt="2024-02-29T17:49:36.762" v="2162" actId="113"/>
        <pc:sldMkLst>
          <pc:docMk/>
          <pc:sldMk cId="1392944054" sldId="270"/>
        </pc:sldMkLst>
        <pc:spChg chg="mod">
          <ac:chgData name="Greg Leake" userId="32827faac32acba3" providerId="LiveId" clId="{8656EB85-3D90-49AE-A343-8BFE0CE0C18E}" dt="2024-02-29T17:49:36.762" v="2162" actId="113"/>
          <ac:spMkLst>
            <pc:docMk/>
            <pc:sldMk cId="1392944054" sldId="270"/>
            <ac:spMk id="3" creationId="{DABCF230-C5B0-E570-FE80-6F1200AA5297}"/>
          </ac:spMkLst>
        </pc:spChg>
      </pc:sldChg>
      <pc:sldChg chg="modSp mod">
        <pc:chgData name="Greg Leake" userId="32827faac32acba3" providerId="LiveId" clId="{8656EB85-3D90-49AE-A343-8BFE0CE0C18E}" dt="2024-02-29T17:58:45.446" v="2303" actId="2710"/>
        <pc:sldMkLst>
          <pc:docMk/>
          <pc:sldMk cId="2731065330" sldId="271"/>
        </pc:sldMkLst>
        <pc:spChg chg="mod">
          <ac:chgData name="Greg Leake" userId="32827faac32acba3" providerId="LiveId" clId="{8656EB85-3D90-49AE-A343-8BFE0CE0C18E}" dt="2024-02-29T17:58:45.446" v="2303" actId="2710"/>
          <ac:spMkLst>
            <pc:docMk/>
            <pc:sldMk cId="2731065330" sldId="271"/>
            <ac:spMk id="3" creationId="{C68ADEFC-8DC2-392F-1B83-7B396D803617}"/>
          </ac:spMkLst>
        </pc:spChg>
      </pc:sldChg>
      <pc:sldChg chg="modSp mod ord">
        <pc:chgData name="Greg Leake" userId="32827faac32acba3" providerId="LiveId" clId="{8656EB85-3D90-49AE-A343-8BFE0CE0C18E}" dt="2024-02-29T17:44:58.220" v="1881" actId="1076"/>
        <pc:sldMkLst>
          <pc:docMk/>
          <pc:sldMk cId="3609837684" sldId="272"/>
        </pc:sldMkLst>
        <pc:spChg chg="mod">
          <ac:chgData name="Greg Leake" userId="32827faac32acba3" providerId="LiveId" clId="{8656EB85-3D90-49AE-A343-8BFE0CE0C18E}" dt="2024-02-29T17:44:58.220" v="1881" actId="1076"/>
          <ac:spMkLst>
            <pc:docMk/>
            <pc:sldMk cId="3609837684" sldId="272"/>
            <ac:spMk id="2" creationId="{1FFF2DD5-AC6F-2B7A-489E-EB28A254676D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720629132" sldId="274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720629132" sldId="274"/>
            <ac:spMk id="3" creationId="{C68ADEFC-8DC2-392F-1B83-7B396D803617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3829592584" sldId="275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3829592584" sldId="275"/>
            <ac:spMk id="12" creationId="{C23886C0-44C5-A69C-284C-27B3671A21DE}"/>
          </ac:spMkLst>
        </pc:spChg>
      </pc:sldChg>
      <pc:sldChg chg="addSp delSp modSp mod">
        <pc:chgData name="Greg Leake" userId="32827faac32acba3" providerId="LiveId" clId="{8656EB85-3D90-49AE-A343-8BFE0CE0C18E}" dt="2024-02-29T19:41:06.607" v="2383"/>
        <pc:sldMkLst>
          <pc:docMk/>
          <pc:sldMk cId="3845844259" sldId="276"/>
        </pc:sldMkLst>
        <pc:spChg chg="mod">
          <ac:chgData name="Greg Leake" userId="32827faac32acba3" providerId="LiveId" clId="{8656EB85-3D90-49AE-A343-8BFE0CE0C18E}" dt="2024-02-29T17:24:42.694" v="1588" actId="1076"/>
          <ac:spMkLst>
            <pc:docMk/>
            <pc:sldMk cId="3845844259" sldId="276"/>
            <ac:spMk id="2" creationId="{EC203C65-42C6-C9DD-AAD5-104692AAB5C9}"/>
          </ac:spMkLst>
        </pc:spChg>
        <pc:spChg chg="mod">
          <ac:chgData name="Greg Leake" userId="32827faac32acba3" providerId="LiveId" clId="{8656EB85-3D90-49AE-A343-8BFE0CE0C18E}" dt="2024-02-29T19:40:47.664" v="2380" actId="20577"/>
          <ac:spMkLst>
            <pc:docMk/>
            <pc:sldMk cId="3845844259" sldId="276"/>
            <ac:spMk id="3" creationId="{9FB25801-E72B-4942-7762-AFA9DDC5B687}"/>
          </ac:spMkLst>
        </pc:spChg>
        <pc:spChg chg="mod">
          <ac:chgData name="Greg Leake" userId="32827faac32acba3" providerId="LiveId" clId="{8656EB85-3D90-49AE-A343-8BFE0CE0C18E}" dt="2024-02-29T17:43:47.127" v="1873" actId="1076"/>
          <ac:spMkLst>
            <pc:docMk/>
            <pc:sldMk cId="3845844259" sldId="276"/>
            <ac:spMk id="4" creationId="{A52303C7-A2E9-5975-D07B-0660F45E909B}"/>
          </ac:spMkLst>
        </pc:spChg>
        <pc:spChg chg="add del mod">
          <ac:chgData name="Greg Leake" userId="32827faac32acba3" providerId="LiveId" clId="{8656EB85-3D90-49AE-A343-8BFE0CE0C18E}" dt="2024-02-29T19:41:06.607" v="2383"/>
          <ac:spMkLst>
            <pc:docMk/>
            <pc:sldMk cId="3845844259" sldId="276"/>
            <ac:spMk id="6" creationId="{A0980E78-B9AC-D896-E26F-AA0347DBF052}"/>
          </ac:spMkLst>
        </pc:spChg>
        <pc:cxnChg chg="add mod">
          <ac:chgData name="Greg Leake" userId="32827faac32acba3" providerId="LiveId" clId="{8656EB85-3D90-49AE-A343-8BFE0CE0C18E}" dt="2024-02-29T17:43:36.381" v="1872"/>
          <ac:cxnSpMkLst>
            <pc:docMk/>
            <pc:sldMk cId="3845844259" sldId="276"/>
            <ac:cxnSpMk id="5" creationId="{37B6C06F-3093-2C53-2AD5-8E735C58B2D2}"/>
          </ac:cxnSpMkLst>
        </pc:cxnChg>
      </pc:sldChg>
      <pc:sldChg chg="modSp mod">
        <pc:chgData name="Greg Leake" userId="32827faac32acba3" providerId="LiveId" clId="{8656EB85-3D90-49AE-A343-8BFE0CE0C18E}" dt="2024-02-29T17:56:55.445" v="2286" actId="1076"/>
        <pc:sldMkLst>
          <pc:docMk/>
          <pc:sldMk cId="2234097113" sldId="278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2234097113" sldId="278"/>
            <ac:spMk id="2" creationId="{EB21D65F-1372-F7AC-EB64-A54C590D4D8F}"/>
          </ac:spMkLst>
        </pc:spChg>
        <pc:graphicFrameChg chg="mod modGraphic">
          <ac:chgData name="Greg Leake" userId="32827faac32acba3" providerId="LiveId" clId="{8656EB85-3D90-49AE-A343-8BFE0CE0C18E}" dt="2024-02-29T17:56:55.445" v="2286" actId="1076"/>
          <ac:graphicFrameMkLst>
            <pc:docMk/>
            <pc:sldMk cId="2234097113" sldId="278"/>
            <ac:graphicFrameMk id="6" creationId="{56080657-E783-F3AD-8341-671DFE8FBB6F}"/>
          </ac:graphicFrameMkLst>
        </pc:graphicFrameChg>
        <pc:graphicFrameChg chg="mod">
          <ac:chgData name="Greg Leake" userId="32827faac32acba3" providerId="LiveId" clId="{8656EB85-3D90-49AE-A343-8BFE0CE0C18E}" dt="2024-02-29T17:18:49.591" v="1485"/>
          <ac:graphicFrameMkLst>
            <pc:docMk/>
            <pc:sldMk cId="2234097113" sldId="278"/>
            <ac:graphicFrameMk id="8" creationId="{192FF263-19A3-E52B-76AB-DEDC17EEC627}"/>
          </ac:graphicFrameMkLst>
        </pc:graphicFrameChg>
      </pc:sldChg>
      <pc:sldChg chg="modSp mod">
        <pc:chgData name="Greg Leake" userId="32827faac32acba3" providerId="LiveId" clId="{8656EB85-3D90-49AE-A343-8BFE0CE0C18E}" dt="2024-02-29T17:57:28.134" v="2290" actId="14100"/>
        <pc:sldMkLst>
          <pc:docMk/>
          <pc:sldMk cId="1680997173" sldId="279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1680997173" sldId="279"/>
            <ac:spMk id="2" creationId="{FBA0E16C-0374-CCEA-7410-1F8354D8619E}"/>
          </ac:spMkLst>
        </pc:spChg>
        <pc:graphicFrameChg chg="mod">
          <ac:chgData name="Greg Leake" userId="32827faac32acba3" providerId="LiveId" clId="{8656EB85-3D90-49AE-A343-8BFE0CE0C18E}" dt="2024-02-29T17:57:28.134" v="2290" actId="14100"/>
          <ac:graphicFrameMkLst>
            <pc:docMk/>
            <pc:sldMk cId="1680997173" sldId="279"/>
            <ac:graphicFrameMk id="3" creationId="{E7A81D9D-5365-62DD-A230-388B6B80482B}"/>
          </ac:graphicFrameMkLst>
        </pc:graphicFrameChg>
      </pc:sldChg>
      <pc:sldChg chg="addSp modSp mod">
        <pc:chgData name="Greg Leake" userId="32827faac32acba3" providerId="LiveId" clId="{8656EB85-3D90-49AE-A343-8BFE0CE0C18E}" dt="2024-02-29T19:47:10.746" v="2683" actId="20577"/>
        <pc:sldMkLst>
          <pc:docMk/>
          <pc:sldMk cId="3978910201" sldId="280"/>
        </pc:sldMkLst>
        <pc:spChg chg="mod">
          <ac:chgData name="Greg Leake" userId="32827faac32acba3" providerId="LiveId" clId="{8656EB85-3D90-49AE-A343-8BFE0CE0C18E}" dt="2024-02-29T19:45:01.770" v="2587" actId="255"/>
          <ac:spMkLst>
            <pc:docMk/>
            <pc:sldMk cId="3978910201" sldId="280"/>
            <ac:spMk id="2" creationId="{7B6BD557-4719-2224-D6F5-7379F877D6E9}"/>
          </ac:spMkLst>
        </pc:spChg>
        <pc:spChg chg="mod">
          <ac:chgData name="Greg Leake" userId="32827faac32acba3" providerId="LiveId" clId="{8656EB85-3D90-49AE-A343-8BFE0CE0C18E}" dt="2024-02-29T19:47:10.746" v="2683" actId="20577"/>
          <ac:spMkLst>
            <pc:docMk/>
            <pc:sldMk cId="3978910201" sldId="280"/>
            <ac:spMk id="4" creationId="{76AE42FD-28CB-F385-463D-DAB6370A57AB}"/>
          </ac:spMkLst>
        </pc:spChg>
        <pc:spChg chg="add mod">
          <ac:chgData name="Greg Leake" userId="32827faac32acba3" providerId="LiveId" clId="{8656EB85-3D90-49AE-A343-8BFE0CE0C18E}" dt="2024-02-29T19:46:01.432" v="2639" actId="20577"/>
          <ac:spMkLst>
            <pc:docMk/>
            <pc:sldMk cId="3978910201" sldId="280"/>
            <ac:spMk id="5" creationId="{BD48BA71-64BE-1EED-17A2-EBDA2491F529}"/>
          </ac:spMkLst>
        </pc:spChg>
      </pc:sldChg>
      <pc:sldChg chg="modSp mod">
        <pc:chgData name="Greg Leake" userId="32827faac32acba3" providerId="LiveId" clId="{8656EB85-3D90-49AE-A343-8BFE0CE0C18E}" dt="2024-02-29T17:44:43.138" v="1880" actId="1076"/>
        <pc:sldMkLst>
          <pc:docMk/>
          <pc:sldMk cId="4256281030" sldId="281"/>
        </pc:sldMkLst>
        <pc:spChg chg="mod">
          <ac:chgData name="Greg Leake" userId="32827faac32acba3" providerId="LiveId" clId="{8656EB85-3D90-49AE-A343-8BFE0CE0C18E}" dt="2024-02-29T17:44:37.121" v="1879" actId="1076"/>
          <ac:spMkLst>
            <pc:docMk/>
            <pc:sldMk cId="4256281030" sldId="281"/>
            <ac:spMk id="2" creationId="{24F77BB2-1094-FA7D-60E6-15A3E78FC4B4}"/>
          </ac:spMkLst>
        </pc:spChg>
        <pc:spChg chg="mod">
          <ac:chgData name="Greg Leake" userId="32827faac32acba3" providerId="LiveId" clId="{8656EB85-3D90-49AE-A343-8BFE0CE0C18E}" dt="2024-02-29T17:44:43.138" v="1880" actId="1076"/>
          <ac:spMkLst>
            <pc:docMk/>
            <pc:sldMk cId="4256281030" sldId="281"/>
            <ac:spMk id="3" creationId="{65F9C918-DA05-C4DD-E334-7EDBB63BAD96}"/>
          </ac:spMkLst>
        </pc:spChg>
      </pc:sldChg>
      <pc:sldChg chg="modSp mod">
        <pc:chgData name="Greg Leake" userId="32827faac32acba3" providerId="LiveId" clId="{8656EB85-3D90-49AE-A343-8BFE0CE0C18E}" dt="2024-02-29T18:51:56.963" v="2378" actId="20577"/>
        <pc:sldMkLst>
          <pc:docMk/>
          <pc:sldMk cId="3785703823" sldId="282"/>
        </pc:sldMkLst>
        <pc:spChg chg="mod">
          <ac:chgData name="Greg Leake" userId="32827faac32acba3" providerId="LiveId" clId="{8656EB85-3D90-49AE-A343-8BFE0CE0C18E}" dt="2024-02-29T18:51:56.963" v="2378" actId="20577"/>
          <ac:spMkLst>
            <pc:docMk/>
            <pc:sldMk cId="3785703823" sldId="282"/>
            <ac:spMk id="3" creationId="{BF52DEF9-CC93-6ECC-FCE8-0610A6FD0523}"/>
          </ac:spMkLst>
        </pc:spChg>
      </pc:sldChg>
      <pc:sldChg chg="modSp new del mod">
        <pc:chgData name="Greg Leake" userId="32827faac32acba3" providerId="LiveId" clId="{8656EB85-3D90-49AE-A343-8BFE0CE0C18E}" dt="2024-02-29T18:51:09.855" v="2304" actId="47"/>
        <pc:sldMkLst>
          <pc:docMk/>
          <pc:sldMk cId="19859481" sldId="283"/>
        </pc:sldMkLst>
        <pc:spChg chg="mod">
          <ac:chgData name="Greg Leake" userId="32827faac32acba3" providerId="LiveId" clId="{8656EB85-3D90-49AE-A343-8BFE0CE0C18E}" dt="2024-02-27T18:41:37.553" v="863" actId="404"/>
          <ac:spMkLst>
            <pc:docMk/>
            <pc:sldMk cId="19859481" sldId="283"/>
            <ac:spMk id="2" creationId="{6D884048-560E-E91C-ECB0-249DBDAF28F2}"/>
          </ac:spMkLst>
        </pc:spChg>
        <pc:spChg chg="mod">
          <ac:chgData name="Greg Leake" userId="32827faac32acba3" providerId="LiveId" clId="{8656EB85-3D90-49AE-A343-8BFE0CE0C18E}" dt="2024-02-29T17:18:49.591" v="1485"/>
          <ac:spMkLst>
            <pc:docMk/>
            <pc:sldMk cId="19859481" sldId="283"/>
            <ac:spMk id="3" creationId="{BF94A3BC-A33D-51AD-7434-4925EEAAF9C4}"/>
          </ac:spMkLst>
        </pc:spChg>
      </pc:sldChg>
      <pc:sldChg chg="addSp delSp modSp add mod setBg">
        <pc:chgData name="Greg Leake" userId="32827faac32acba3" providerId="LiveId" clId="{8656EB85-3D90-49AE-A343-8BFE0CE0C18E}" dt="2024-02-29T23:58:14.703" v="2880" actId="20577"/>
        <pc:sldMkLst>
          <pc:docMk/>
          <pc:sldMk cId="911994264" sldId="284"/>
        </pc:sldMkLst>
        <pc:spChg chg="del">
          <ac:chgData name="Greg Leake" userId="32827faac32acba3" providerId="LiveId" clId="{8656EB85-3D90-49AE-A343-8BFE0CE0C18E}" dt="2024-02-29T17:44:18.018" v="1875" actId="478"/>
          <ac:spMkLst>
            <pc:docMk/>
            <pc:sldMk cId="911994264" sldId="284"/>
            <ac:spMk id="2" creationId="{EC203C65-42C6-C9DD-AAD5-104692AAB5C9}"/>
          </ac:spMkLst>
        </pc:spChg>
        <pc:spChg chg="mod">
          <ac:chgData name="Greg Leake" userId="32827faac32acba3" providerId="LiveId" clId="{8656EB85-3D90-49AE-A343-8BFE0CE0C18E}" dt="2024-02-29T23:58:14.703" v="2880" actId="20577"/>
          <ac:spMkLst>
            <pc:docMk/>
            <pc:sldMk cId="911994264" sldId="284"/>
            <ac:spMk id="3" creationId="{9FB25801-E72B-4942-7762-AFA9DDC5B687}"/>
          </ac:spMkLst>
        </pc:spChg>
        <pc:spChg chg="mod">
          <ac:chgData name="Greg Leake" userId="32827faac32acba3" providerId="LiveId" clId="{8656EB85-3D90-49AE-A343-8BFE0CE0C18E}" dt="2024-02-29T17:48:09.110" v="2133" actId="113"/>
          <ac:spMkLst>
            <pc:docMk/>
            <pc:sldMk cId="911994264" sldId="284"/>
            <ac:spMk id="4" creationId="{A52303C7-A2E9-5975-D07B-0660F45E909B}"/>
          </ac:spMkLst>
        </pc:spChg>
        <pc:spChg chg="add del mod">
          <ac:chgData name="Greg Leake" userId="32827faac32acba3" providerId="LiveId" clId="{8656EB85-3D90-49AE-A343-8BFE0CE0C18E}" dt="2024-02-29T17:44:19.895" v="1876" actId="478"/>
          <ac:spMkLst>
            <pc:docMk/>
            <pc:sldMk cId="911994264" sldId="284"/>
            <ac:spMk id="8" creationId="{CE8AECAE-C85B-1DBD-C97E-470861529CA7}"/>
          </ac:spMkLst>
        </pc:spChg>
        <pc:spChg chg="add mod">
          <ac:chgData name="Greg Leake" userId="32827faac32acba3" providerId="LiveId" clId="{8656EB85-3D90-49AE-A343-8BFE0CE0C18E}" dt="2024-02-29T17:44:20.657" v="1877"/>
          <ac:spMkLst>
            <pc:docMk/>
            <pc:sldMk cId="911994264" sldId="284"/>
            <ac:spMk id="9" creationId="{718CB61B-4633-1F28-8DFE-5E8F504BB64A}"/>
          </ac:spMkLst>
        </pc:spChg>
        <pc:cxnChg chg="add mod">
          <ac:chgData name="Greg Leake" userId="32827faac32acba3" providerId="LiveId" clId="{8656EB85-3D90-49AE-A343-8BFE0CE0C18E}" dt="2024-02-29T17:43:16.281" v="1870" actId="1076"/>
          <ac:cxnSpMkLst>
            <pc:docMk/>
            <pc:sldMk cId="911994264" sldId="284"/>
            <ac:cxnSpMk id="6" creationId="{6F581A76-42C7-3E1C-A909-ACA675751133}"/>
          </ac:cxnSpMkLst>
        </pc:cxnChg>
      </pc:sldChg>
      <pc:sldChg chg="modSp new del mod">
        <pc:chgData name="Greg Leake" userId="32827faac32acba3" providerId="LiveId" clId="{8656EB85-3D90-49AE-A343-8BFE0CE0C18E}" dt="2024-02-27T18:38:45.868" v="449" actId="47"/>
        <pc:sldMkLst>
          <pc:docMk/>
          <pc:sldMk cId="1729480433" sldId="284"/>
        </pc:sldMkLst>
        <pc:spChg chg="mod">
          <ac:chgData name="Greg Leake" userId="32827faac32acba3" providerId="LiveId" clId="{8656EB85-3D90-49AE-A343-8BFE0CE0C18E}" dt="2024-02-27T18:38:38.801" v="448" actId="20577"/>
          <ac:spMkLst>
            <pc:docMk/>
            <pc:sldMk cId="1729480433" sldId="284"/>
            <ac:spMk id="2" creationId="{B8FBC302-C175-2179-C43A-B22C77B9415B}"/>
          </ac:spMkLst>
        </pc:spChg>
      </pc:sldChg>
      <pc:sldChg chg="add del">
        <pc:chgData name="Greg Leake" userId="32827faac32acba3" providerId="LiveId" clId="{8656EB85-3D90-49AE-A343-8BFE0CE0C18E}" dt="2024-02-27T18:36:32.099" v="45" actId="2890"/>
        <pc:sldMkLst>
          <pc:docMk/>
          <pc:sldMk cId="2508954865" sldId="2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ChatGPT Interaction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Sheet1!$A$23:$A$25</c:f>
              <c:strCache>
                <c:ptCount val="3"/>
                <c:pt idx="0">
                  <c:v>Code Migration</c:v>
                </c:pt>
                <c:pt idx="1">
                  <c:v>Fixup</c:v>
                </c:pt>
                <c:pt idx="2">
                  <c:v>Other</c:v>
                </c:pt>
              </c:strCache>
            </c:strRef>
          </c:cat>
          <c:val>
            <c:numRef>
              <c:f>Sheet1!$B$23:$B$25</c:f>
              <c:numCache>
                <c:formatCode>General</c:formatCode>
                <c:ptCount val="3"/>
                <c:pt idx="0">
                  <c:v>24</c:v>
                </c:pt>
                <c:pt idx="1">
                  <c:v>33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7-4D4E-B608-37E342243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006896"/>
        <c:axId val="1147006416"/>
      </c:barChart>
      <c:catAx>
        <c:axId val="114700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416"/>
        <c:crosses val="autoZero"/>
        <c:auto val="1"/>
        <c:lblAlgn val="ctr"/>
        <c:lblOffset val="100"/>
        <c:noMultiLvlLbl val="0"/>
      </c:catAx>
      <c:valAx>
        <c:axId val="11470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ChatGPT 4 Interactions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ChatGTP 4 Interactions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Starting Steps/Arch Guidance</c:v>
                </c:pt>
                <c:pt idx="1">
                  <c:v>Direct Code Migration Config</c:v>
                </c:pt>
                <c:pt idx="2">
                  <c:v>Output Code Optimization/Fixup Config</c:v>
                </c:pt>
                <c:pt idx="3">
                  <c:v>Direct Code Migrations Business Logic Tier</c:v>
                </c:pt>
                <c:pt idx="4">
                  <c:v>Output Code Optimization/Fixup Business Logic Tier</c:v>
                </c:pt>
                <c:pt idx="5">
                  <c:v>Direct Code Migrations/Generation DB Tier</c:v>
                </c:pt>
                <c:pt idx="6">
                  <c:v>Output Code Optimization/Fixup DB Tier</c:v>
                </c:pt>
                <c:pt idx="7">
                  <c:v>Direct Code Migrations UI Tier</c:v>
                </c:pt>
                <c:pt idx="8">
                  <c:v>Output Code Optimization/Fixup UI Tier</c:v>
                </c:pt>
                <c:pt idx="9">
                  <c:v>HTML/CSS Formatting Generation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4</c:v>
                </c:pt>
                <c:pt idx="6">
                  <c:v>5</c:v>
                </c:pt>
                <c:pt idx="7">
                  <c:v>9</c:v>
                </c:pt>
                <c:pt idx="8">
                  <c:v>18</c:v>
                </c:pt>
                <c:pt idx="9">
                  <c:v>4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C-4AC1-97E9-307CE30BA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3478064"/>
        <c:axId val="1143482656"/>
      </c:barChart>
      <c:catAx>
        <c:axId val="114347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82656"/>
        <c:crosses val="autoZero"/>
        <c:auto val="1"/>
        <c:lblAlgn val="ctr"/>
        <c:lblOffset val="100"/>
        <c:noMultiLvlLbl val="0"/>
      </c:catAx>
      <c:valAx>
        <c:axId val="11434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7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Time Spent In Hours Total 45.09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Sheet1!$L$26</c:f>
              <c:strCache>
                <c:ptCount val="1"/>
                <c:pt idx="0">
                  <c:v>Time Spent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Sheet1!$K$27:$K$31</c:f>
              <c:strCache>
                <c:ptCount val="5"/>
                <c:pt idx="0">
                  <c:v>Start Guidance</c:v>
                </c:pt>
                <c:pt idx="1">
                  <c:v>Business Tier</c:v>
                </c:pt>
                <c:pt idx="2">
                  <c:v>Data Tier</c:v>
                </c:pt>
                <c:pt idx="3">
                  <c:v>UI Tier</c:v>
                </c:pt>
                <c:pt idx="4">
                  <c:v>Formatting</c:v>
                </c:pt>
              </c:strCache>
            </c:strRef>
          </c:cat>
          <c:val>
            <c:numRef>
              <c:f>Sheet1!$L$27:$L$31</c:f>
              <c:numCache>
                <c:formatCode>General</c:formatCode>
                <c:ptCount val="5"/>
                <c:pt idx="0">
                  <c:v>0.33</c:v>
                </c:pt>
                <c:pt idx="1">
                  <c:v>10.5</c:v>
                </c:pt>
                <c:pt idx="2">
                  <c:v>6</c:v>
                </c:pt>
                <c:pt idx="3">
                  <c:v>25.26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2-4777-97EE-660FEB4AFE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86406560"/>
        <c:axId val="1086404160"/>
      </c:barChart>
      <c:catAx>
        <c:axId val="108640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04160"/>
        <c:crosses val="autoZero"/>
        <c:auto val="1"/>
        <c:lblAlgn val="ctr"/>
        <c:lblOffset val="100"/>
        <c:noMultiLvlLbl val="0"/>
      </c:catAx>
      <c:valAx>
        <c:axId val="108640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40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56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leak3344/TradeBlazorApp" TargetMode="External"/><Relationship Id="rId2" Type="http://schemas.openxmlformats.org/officeDocument/2006/relationships/hyperlink" Target="https://github.com/gregleak3344/WindowsTrade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egleak3344@gmail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regoryleak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814848" y="1926814"/>
            <a:ext cx="10333703" cy="15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4400" dirty="0">
                <a:solidFill>
                  <a:schemeClr val="bg1"/>
                </a:solidFill>
              </a:rPr>
              <a:t>Using ChatGPT 4.0 To Migrate a VB.NET Windows Forms Application to a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C# Blazor Web Application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An Application Modernization Experiment 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For Gap Mobilize</a:t>
            </a:r>
            <a:endParaRPr sz="3100" i="1" dirty="0">
              <a:solidFill>
                <a:schemeClr val="bg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409699" y="4721636"/>
            <a:ext cx="9144000" cy="10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Prepared by Gregory Leake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 Gap Mobilize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March 1, 2024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D557-4719-2224-D6F5-7379F877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51" y="193174"/>
            <a:ext cx="10515600" cy="454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Time Spent on Just Migration:  Start to Finish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ECB1BF-6B1B-CAFF-7C60-BD7ABC88C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457551"/>
              </p:ext>
            </p:extLst>
          </p:nvPr>
        </p:nvGraphicFramePr>
        <p:xfrm>
          <a:off x="1585912" y="1466849"/>
          <a:ext cx="8886825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AE42FD-28CB-F385-463D-DAB6370A57AB}"/>
              </a:ext>
            </a:extLst>
          </p:cNvPr>
          <p:cNvSpPr txBox="1"/>
          <p:nvPr/>
        </p:nvSpPr>
        <p:spPr>
          <a:xfrm>
            <a:off x="1585912" y="5134311"/>
            <a:ext cx="83520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Not Included Here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Building VB.NET App – Required time learning Entity Framework as well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SQL Server Install/DB Creations/Setup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Time spent on Blazor MS Learn Tutorials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Final Documentation time (including this ppt)</a:t>
            </a:r>
          </a:p>
          <a:p>
            <a:r>
              <a:rPr lang="en-US" sz="1200" dirty="0">
                <a:solidFill>
                  <a:schemeClr val="bg1"/>
                </a:solidFill>
              </a:rPr>
              <a:t>Other (VS 2022 setup, git, status meetings, etc.)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8BA71-64BE-1EED-17A2-EBDA2491F529}"/>
              </a:ext>
            </a:extLst>
          </p:cNvPr>
          <p:cNvSpPr txBox="1"/>
          <p:nvPr/>
        </p:nvSpPr>
        <p:spPr>
          <a:xfrm>
            <a:off x="469232" y="523224"/>
            <a:ext cx="1016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Total = 45.09 Hours:  However, If I was to repeat this, knowing what I know now/learnings/and no documentation time:</a:t>
            </a:r>
            <a:br>
              <a:rPr lang="en-US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 estimate I could do this with a similar/same source app,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in about 20 hours (&lt;3 days)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, if not less using ChatGPT 4</a:t>
            </a:r>
          </a:p>
        </p:txBody>
      </p:sp>
    </p:spTree>
    <p:extLst>
      <p:ext uri="{BB962C8B-B14F-4D97-AF65-F5344CB8AC3E}">
        <p14:creationId xmlns:p14="http://schemas.microsoft.com/office/powerpoint/2010/main" val="397891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9180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7 Forms total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 application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3923 lines of source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business logic and database logic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Two SQL Server databases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Five tables total</a:t>
            </a:r>
          </a:p>
          <a:p>
            <a:r>
              <a:rPr lang="en-US" dirty="0">
                <a:solidFill>
                  <a:schemeClr val="bg1"/>
                </a:solidFill>
              </a:rPr>
              <a:t>Uses mix of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and ADO.NET for illustrative purposes</a:t>
            </a:r>
          </a:p>
          <a:p>
            <a:r>
              <a:rPr lang="en-US" dirty="0">
                <a:solidFill>
                  <a:schemeClr val="bg1"/>
                </a:solidFill>
              </a:rPr>
              <a:t>Not well factored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drag/drop EF databinding via VS EF Wizard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Some pure ADO.NET (Account Form)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Database logic mixed in with VB.NET form logic, with 4 separate “logic classes”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separation of tiers (UI, Business Layer, Database Layer)</a:t>
            </a:r>
          </a:p>
          <a:p>
            <a:r>
              <a:rPr lang="en-US" dirty="0">
                <a:solidFill>
                  <a:schemeClr val="bg1"/>
                </a:solidFill>
              </a:rPr>
              <a:t>Limited VB controls, but UI has some formatting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Background images, colors, fonts, etc.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Source VB.NET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6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B118-CF6A-CB3F-51E7-BEB3E426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9"/>
          <a:stretch/>
        </p:blipFill>
        <p:spPr>
          <a:xfrm>
            <a:off x="160540" y="1022173"/>
            <a:ext cx="3112049" cy="5282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DE10A-186A-F42D-E44A-63B938E1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62" y="2607961"/>
            <a:ext cx="8572898" cy="12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Blazor Server Application for pure thin-clients</a:t>
            </a:r>
          </a:p>
          <a:p>
            <a:r>
              <a:rPr lang="en-US" dirty="0">
                <a:solidFill>
                  <a:schemeClr val="bg1"/>
                </a:solidFill>
              </a:rPr>
              <a:t>Faithful to the latest Microsoft technologies</a:t>
            </a:r>
          </a:p>
          <a:p>
            <a:r>
              <a:rPr lang="en-US" dirty="0">
                <a:solidFill>
                  <a:schemeClr val="bg1"/>
                </a:solidFill>
              </a:rPr>
              <a:t>Refactoring to a cleaner/modern app via ChatGPT directions</a:t>
            </a:r>
          </a:p>
          <a:p>
            <a:r>
              <a:rPr lang="en-US" dirty="0">
                <a:solidFill>
                  <a:schemeClr val="bg1"/>
                </a:solidFill>
              </a:rPr>
              <a:t>Migrating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From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Migrating from ADO.NET,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 (Account Form)</a:t>
            </a:r>
          </a:p>
          <a:p>
            <a:r>
              <a:rPr lang="en-US" dirty="0">
                <a:solidFill>
                  <a:schemeClr val="bg1"/>
                </a:solidFill>
              </a:rPr>
              <a:t>Clean UI, Business Logic and Data Tiers with ChatGPT help</a:t>
            </a:r>
          </a:p>
          <a:p>
            <a:r>
              <a:rPr lang="en-US" dirty="0">
                <a:solidFill>
                  <a:schemeClr val="bg1"/>
                </a:solidFill>
              </a:rPr>
              <a:t>A brand new, better app, modernized as a C# Blazor Web Application!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Target Blazor C# .NET 8 Web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2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9290-AAEE-9281-BA88-4879A19A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8" y="937207"/>
            <a:ext cx="2223750" cy="5742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EBF90-8600-FF9A-9161-2B246CE7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73" y="937207"/>
            <a:ext cx="9271476" cy="133991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3D1E8E-24FC-8DDC-5D9C-458ED191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62649"/>
              </p:ext>
            </p:extLst>
          </p:nvPr>
        </p:nvGraphicFramePr>
        <p:xfrm>
          <a:off x="3369911" y="306498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35028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7144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89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VB.NET Win Form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Blazor C#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Maintainability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7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 of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6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Executable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15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3886C0-44C5-A69C-284C-27B3671A21DE}"/>
              </a:ext>
            </a:extLst>
          </p:cNvPr>
          <p:cNvSpPr txBox="1"/>
          <p:nvPr/>
        </p:nvSpPr>
        <p:spPr>
          <a:xfrm>
            <a:off x="3269916" y="5823822"/>
            <a:ext cx="68887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Notes:  </a:t>
            </a:r>
            <a:br>
              <a:rPr lang="en-US" sz="1400" dirty="0"/>
            </a:br>
            <a:r>
              <a:rPr lang="en-US" sz="1400" dirty="0"/>
              <a:t>Source code counts seem to include blank lines and comments</a:t>
            </a:r>
          </a:p>
          <a:p>
            <a:r>
              <a:rPr lang="en-US" sz="1400" dirty="0"/>
              <a:t>Blazor app has many more comments, which document ChatGPT interactions/manual fixups</a:t>
            </a:r>
          </a:p>
        </p:txBody>
      </p:sp>
    </p:spTree>
    <p:extLst>
      <p:ext uri="{BB962C8B-B14F-4D97-AF65-F5344CB8AC3E}">
        <p14:creationId xmlns:p14="http://schemas.microsoft.com/office/powerpoint/2010/main" val="382959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Target .NET 8 Blazor C#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937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BD26-A5F7-863A-FE1A-F68BEC3E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863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B41C-9BC7-0095-DA9E-9DFD547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DEF9-CC93-6ECC-FCE8-0610A6FD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Git Projects and Docs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WindowsTradeApp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TradeBlazorApp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 documents, including Word Master and </a:t>
            </a:r>
            <a:r>
              <a:rPr lang="en-US" dirty="0" err="1">
                <a:solidFill>
                  <a:schemeClr val="bg1"/>
                </a:solidFill>
              </a:rPr>
              <a:t>Powerpoint</a:t>
            </a:r>
            <a:r>
              <a:rPr lang="en-US" dirty="0">
                <a:solidFill>
                  <a:schemeClr val="bg1"/>
                </a:solidFill>
              </a:rPr>
              <a:t> Summary are included with download links in the TradeBlazorApp git-staged repository</a:t>
            </a:r>
          </a:p>
          <a:p>
            <a:r>
              <a:rPr lang="en-US" dirty="0">
                <a:solidFill>
                  <a:schemeClr val="bg1"/>
                </a:solidFill>
              </a:rPr>
              <a:t>Simply clone the repositories</a:t>
            </a: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SQL_Databases</a:t>
            </a:r>
            <a:r>
              <a:rPr lang="en-US" dirty="0">
                <a:solidFill>
                  <a:schemeClr val="bg1"/>
                </a:solidFill>
              </a:rPr>
              <a:t> zip file to run the two DB creation/load scripts</a:t>
            </a:r>
          </a:p>
          <a:p>
            <a:r>
              <a:rPr lang="en-US" dirty="0">
                <a:solidFill>
                  <a:schemeClr val="bg1"/>
                </a:solidFill>
              </a:rPr>
              <a:t>Contact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gregleak3344@gmail.com</a:t>
            </a:r>
            <a:r>
              <a:rPr lang="en-US" dirty="0">
                <a:solidFill>
                  <a:schemeClr val="bg1"/>
                </a:solidFill>
              </a:rPr>
              <a:t>, provide your Git </a:t>
            </a:r>
            <a:r>
              <a:rPr lang="en-US" dirty="0" err="1">
                <a:solidFill>
                  <a:schemeClr val="bg1"/>
                </a:solidFill>
              </a:rPr>
              <a:t>UserID</a:t>
            </a:r>
            <a:r>
              <a:rPr lang="en-US" dirty="0">
                <a:solidFill>
                  <a:schemeClr val="bg1"/>
                </a:solidFill>
              </a:rPr>
              <a:t> to be added</a:t>
            </a:r>
          </a:p>
        </p:txBody>
      </p:sp>
    </p:spTree>
    <p:extLst>
      <p:ext uri="{BB962C8B-B14F-4D97-AF65-F5344CB8AC3E}">
        <p14:creationId xmlns:p14="http://schemas.microsoft.com/office/powerpoint/2010/main" val="378570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1192-E7DA-1E52-D0AB-AE166D21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Notes 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0C3E-13EC-0448-C9D9-75721491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b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Documenting the process I follow will be primary output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Provide feedback to product team to help them understand the possibilities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Working code samples/VS projects showing the starting points and the results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8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migrate a VB.NET WinForms Application to Blazor/Razor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Start with simple application to document learning process via ChatGPT (is possible using ChatGPT alone, learning the basics of Blazor?)</a:t>
            </a: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add to application, more sophisticated layout, forms, business logic, data binding logic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Using ChatGPT to help me </a:t>
            </a:r>
            <a:r>
              <a:rPr lang="en-US" sz="1300" b="1" i="0" u="sng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optimize</a:t>
            </a: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 the code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every ChatGPT interaction I have, and why, even those unproductive ones/dead ends (with explanation)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my learning process—how I, as a .NET developer, used ChatGPT to both learn Blazor, and use to migrate the application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My stumbling blocks, areas of confusion and how ChatGPT did/did not help me overcome them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Areas where I needed to go outside of ChatGPT to find answers or augment my learning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</a:t>
            </a:r>
            <a:r>
              <a:rPr lang="en-US" sz="1400" b="1" u="sng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the time spent in each phase</a:t>
            </a: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, including learning phase (how ChatGPT teaches me Blazor/Razor)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the automatics, and manual steps I needed where ChatGPT could not just “fill in the blanks”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8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Comments/Status for 2/21/2024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idx="1"/>
          </p:nvPr>
        </p:nvSpPr>
        <p:spPr>
          <a:xfrm>
            <a:off x="646111" y="1471808"/>
            <a:ext cx="10959253" cy="510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Data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Business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working on UI Tier (30% done)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refactoring, per ChatGPT Instructions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Lots of learnings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Really need to qualify each ChatGPT interaction with details of target app (Entity Framework version number, Blazor .NET 8, Server App, etc.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Can set context up front, but ChatGPT loses this after time, so need to reset.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The recommended Repeatable Steps from ChatGPT needed re-ordering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In retrospect:  Start with DB layer, then Business Logic, then UI/Forms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ChatGPT recommended Business layer, then DB layer, then UI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the right @using statements/imports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with some simple directives such as </a:t>
            </a:r>
            <a:r>
              <a:rPr lang="en-US" dirty="0" err="1">
                <a:solidFill>
                  <a:schemeClr val="bg1"/>
                </a:solidFill>
              </a:rPr>
              <a:t>InteractiveRenderMode</a:t>
            </a:r>
            <a:r>
              <a:rPr lang="en-US" dirty="0">
                <a:solidFill>
                  <a:schemeClr val="bg1"/>
                </a:solidFill>
              </a:rPr>
              <a:t> = Server, required in all Razor components for event firing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DB model classes that include composite keys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However, this might be fixed with better ChatGPT input to qualify</a:t>
            </a:r>
          </a:p>
          <a:p>
            <a:pPr marL="342900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Overall: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great.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helped me learn both Entity Framework and Blazor, modernized my skills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good at both Migration and Help with Debugging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never had to use an external support forum like </a:t>
            </a:r>
            <a:r>
              <a:rPr lang="en-US" dirty="0" err="1">
                <a:solidFill>
                  <a:schemeClr val="bg1"/>
                </a:solidFill>
              </a:rPr>
              <a:t>StackOverflow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did find I needed several hours of </a:t>
            </a:r>
            <a:r>
              <a:rPr lang="en-US" dirty="0" err="1">
                <a:solidFill>
                  <a:schemeClr val="bg1"/>
                </a:solidFill>
              </a:rPr>
              <a:t>MSLearn</a:t>
            </a:r>
            <a:r>
              <a:rPr lang="en-US" dirty="0">
                <a:solidFill>
                  <a:schemeClr val="bg1"/>
                </a:solidFill>
              </a:rPr>
              <a:t> tutorials on Blazor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To get concepts down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Before blindly trying to start with a </a:t>
            </a:r>
            <a:r>
              <a:rPr lang="en-US" dirty="0" err="1">
                <a:solidFill>
                  <a:schemeClr val="bg1"/>
                </a:solidFill>
              </a:rPr>
              <a:t>WinForm</a:t>
            </a:r>
            <a:r>
              <a:rPr lang="en-US" dirty="0">
                <a:solidFill>
                  <a:schemeClr val="bg1"/>
                </a:solidFill>
              </a:rPr>
              <a:t> code migration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Once I did, things went pretty well, and this was a first app/migration experience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cannot generate VS Solution or Project Files.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Requires a lot of individual interactions and cut/paste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This makes it less productive than a “complete” migration tool</a:t>
            </a:r>
          </a:p>
          <a:p>
            <a:pPr marL="342900" indent="-335280">
              <a:spcBef>
                <a:spcPts val="0"/>
              </a:spcBef>
              <a:buSzPct val="80000"/>
            </a:pPr>
            <a:endParaRPr lang="en-US" dirty="0">
              <a:solidFill>
                <a:schemeClr val="bg1"/>
              </a:solidFill>
            </a:endParaRPr>
          </a:p>
          <a:p>
            <a:pPr marL="1257300" lvl="2" indent="-335280">
              <a:spcBef>
                <a:spcPts val="0"/>
              </a:spcBef>
              <a:buSzPct val="80000"/>
            </a:pP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523598" y="75157"/>
            <a:ext cx="9603275" cy="8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Project Goals and Methodology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idx="1"/>
          </p:nvPr>
        </p:nvSpPr>
        <p:spPr>
          <a:xfrm>
            <a:off x="321501" y="1088858"/>
            <a:ext cx="11548997" cy="519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Goals</a:t>
            </a:r>
            <a:endParaRPr sz="20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Test </a:t>
            </a:r>
            <a:r>
              <a:rPr lang="en-US" sz="1800" b="1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effectiveness of using Gen-AI (ChatGPT 4) to economically do code migrations</a:t>
            </a:r>
            <a:endParaRPr sz="1800" b="1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Motivate product team to start seriously using Gen-AI for product development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Methodology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Start with a simple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VB.NET WinForms Application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(.NET 4.8)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Application demonstrates a typical VB.NET legac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y application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Migrate using ChatGPT 4.0 to a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modern Blazor Web application in C#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(.NET 8.0)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Capture each ChatGPT interaction in a separate document, with notes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Get to a completely faithful new target application in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repeatable steps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recommended by ChatGPT 4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Refactor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to make more modern and clean, faithful to a decently-coded Blazor Web App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Summarize key learnings in this presentation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Outputs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Summary Presentation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Word Document with all ChatGPT Interactions by migration phase, with notes for each</a:t>
            </a:r>
          </a:p>
          <a:p>
            <a:pPr lvl="2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ChatGPT 4 Input, ChatGPT 4 Output, 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Notes for each interaction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cs typeface="Arial"/>
                <a:sym typeface="Arial"/>
              </a:rPr>
              <a:t>VB.NET Source Project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cs typeface="Arial"/>
                <a:sym typeface="Arial"/>
              </a:rPr>
              <a:t>Blazor C# Migrated Project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scoped to 3 weeks, including creation of VB target application</a:t>
            </a:r>
            <a:endParaRPr sz="2400" b="0" i="0" u="none" strike="noStrik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3AE-97B5-85D7-1969-CA423D8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230-C5B0-E570-FE80-6F1200AA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Technical </a:t>
            </a:r>
            <a:r>
              <a:rPr lang="en-US" b="1" dirty="0">
                <a:solidFill>
                  <a:schemeClr val="bg1"/>
                </a:solidFill>
              </a:rPr>
              <a:t>Marketing</a:t>
            </a:r>
            <a:r>
              <a:rPr lang="en-US" dirty="0">
                <a:solidFill>
                  <a:schemeClr val="bg1"/>
                </a:solidFill>
              </a:rPr>
              <a:t> Professional (30 years)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 Gregory Leake | LinkedIn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Familiar with C# coding, ASP.NET, SQL Server, but not expert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Have not done any coding since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Last use of Visual Studio was version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“proxy” for a low/medium-experience corporate developer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b="1" dirty="0">
                <a:solidFill>
                  <a:schemeClr val="bg1"/>
                </a:solidFill>
              </a:rPr>
              <a:t>no concept of Blazor</a:t>
            </a:r>
            <a:r>
              <a:rPr lang="en-US" dirty="0">
                <a:solidFill>
                  <a:schemeClr val="bg1"/>
                </a:solidFill>
              </a:rPr>
              <a:t>, new Web App constructs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experience with MS Entity Framework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Hardly any experience with VB.NET for WinForms applications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have been a ton of changes in 12 years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>
                <a:solidFill>
                  <a:schemeClr val="bg1"/>
                </a:solidFill>
              </a:rPr>
              <a:t> itself all new to 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databinding technologies (e.g. </a:t>
            </a:r>
            <a:r>
              <a:rPr lang="en-US" b="1" dirty="0">
                <a:solidFill>
                  <a:schemeClr val="bg1"/>
                </a:solidFill>
              </a:rPr>
              <a:t>MS Entity Framework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.NET and C# advances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Modern</a:t>
            </a:r>
            <a:r>
              <a:rPr lang="en-US" dirty="0">
                <a:solidFill>
                  <a:schemeClr val="bg1"/>
                </a:solidFill>
              </a:rPr>
              <a:t>, async Web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Many new versions/evolution of Visual Studio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3C65-42C6-C9DD-AAD5-104692AA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2" y="62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ChatGPT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08" y="1704976"/>
            <a:ext cx="52938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It worked! </a:t>
            </a:r>
            <a:r>
              <a:rPr lang="en-US" sz="1700" dirty="0">
                <a:solidFill>
                  <a:schemeClr val="bg1"/>
                </a:solidFill>
              </a:rPr>
              <a:t>74 total ChatGPT Interactions, 45 hours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Provided all-up advice on migration steps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Consistently made good recommendations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Time savings: 65% </a:t>
            </a:r>
            <a:r>
              <a:rPr lang="en-US" sz="1700" dirty="0">
                <a:solidFill>
                  <a:schemeClr val="bg1"/>
                </a:solidFill>
              </a:rPr>
              <a:t>vs. manual redo (estimate*)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It provided me a serious </a:t>
            </a:r>
            <a:r>
              <a:rPr lang="en-US" sz="1700" b="1" dirty="0">
                <a:solidFill>
                  <a:schemeClr val="bg1"/>
                </a:solidFill>
              </a:rPr>
              <a:t>skills upgrade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Taught me Blazor concepts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Taught me Entity Framework  (6.4.4 to 8.0.2)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Helped with HTML formatting/CSS generation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Used to generate database model classes from DDL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5939570" y="1690688"/>
            <a:ext cx="64276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>
                <a:solidFill>
                  <a:schemeClr val="bg1"/>
                </a:solidFill>
              </a:defRPr>
            </a:lvl1pPr>
            <a:lvl2pPr marL="685800" lvl="1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Bad</a:t>
            </a:r>
            <a:br>
              <a:rPr lang="en-US" sz="2400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Too time consuming, with </a:t>
            </a:r>
            <a:r>
              <a:rPr lang="en-US" u="none" dirty="0"/>
              <a:t>piecemeal interactions</a:t>
            </a:r>
            <a:r>
              <a:rPr lang="en-US" b="0" u="none" dirty="0"/>
              <a:t> and cut/pastes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get holistic view of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Many </a:t>
            </a:r>
            <a:r>
              <a:rPr lang="en-US" u="none" dirty="0"/>
              <a:t>manual fixups</a:t>
            </a:r>
            <a:r>
              <a:rPr lang="en-US" b="0" u="none" dirty="0"/>
              <a:t> (ex:  using statements, namespaces, prop names, other)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>
                <a:solidFill>
                  <a:schemeClr val="bg1"/>
                </a:solidFill>
              </a:rPr>
              <a:t>Mix of “steps to follow” and </a:t>
            </a:r>
            <a:r>
              <a:rPr lang="en-US" u="none" dirty="0">
                <a:solidFill>
                  <a:schemeClr val="bg1"/>
                </a:solidFill>
              </a:rPr>
              <a:t>automated</a:t>
            </a:r>
            <a:r>
              <a:rPr lang="en-US" b="0" u="none" dirty="0">
                <a:solidFill>
                  <a:schemeClr val="bg1"/>
                </a:solidFill>
              </a:rPr>
              <a:t> code migration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Advice on order of steps wrong:  start with DB tier/model classes!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Must consistently </a:t>
            </a:r>
            <a:r>
              <a:rPr lang="en-US" u="none" dirty="0"/>
              <a:t>reset ChatGPT context </a:t>
            </a:r>
            <a:r>
              <a:rPr lang="en-US" b="0" u="none" dirty="0"/>
              <a:t>to target queries to precise versions of .NET, Blazor and Entity Framework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“just generate” new VS Solutions/Projects (text 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read VB.NET properties for UI colors, fonts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6C06F-3093-2C53-2AD5-8E735C58B2D2}"/>
              </a:ext>
            </a:extLst>
          </p:cNvPr>
          <p:cNvCxnSpPr/>
          <p:nvPr/>
        </p:nvCxnSpPr>
        <p:spPr>
          <a:xfrm>
            <a:off x="5849257" y="1545771"/>
            <a:ext cx="0" cy="510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4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2" y="1690688"/>
            <a:ext cx="52938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Helped a lot with a clean “</a:t>
            </a:r>
            <a:r>
              <a:rPr lang="en-US" sz="1700" b="1" dirty="0">
                <a:solidFill>
                  <a:schemeClr val="bg1"/>
                </a:solidFill>
              </a:rPr>
              <a:t>refactor</a:t>
            </a:r>
            <a:r>
              <a:rPr lang="en-US" sz="1700" dirty="0">
                <a:solidFill>
                  <a:schemeClr val="bg1"/>
                </a:solidFill>
              </a:rPr>
              <a:t>”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Strong at “pure” </a:t>
            </a:r>
            <a:r>
              <a:rPr lang="en-US" sz="1700" b="1" dirty="0">
                <a:solidFill>
                  <a:schemeClr val="bg1"/>
                </a:solidFill>
              </a:rPr>
              <a:t>code translations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Helped</a:t>
            </a:r>
            <a:r>
              <a:rPr lang="en-US" sz="1700" dirty="0">
                <a:solidFill>
                  <a:schemeClr val="bg1"/>
                </a:solidFill>
              </a:rPr>
              <a:t> tremendously in </a:t>
            </a:r>
            <a:r>
              <a:rPr lang="en-US" sz="1700" b="1" dirty="0">
                <a:solidFill>
                  <a:schemeClr val="bg1"/>
                </a:solidFill>
              </a:rPr>
              <a:t>DEBUG/runtime fixing </a:t>
            </a:r>
            <a:r>
              <a:rPr lang="en-US" sz="1700" dirty="0">
                <a:solidFill>
                  <a:schemeClr val="bg1"/>
                </a:solidFill>
              </a:rPr>
              <a:t>not just code migrations  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Could use for </a:t>
            </a:r>
            <a:r>
              <a:rPr lang="en-US" sz="1700" b="1" dirty="0">
                <a:solidFill>
                  <a:schemeClr val="bg1"/>
                </a:solidFill>
              </a:rPr>
              <a:t>any source/target platform/language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See extra interaction ex: Re Targeting </a:t>
            </a:r>
            <a:r>
              <a:rPr lang="en-US" sz="1700" b="1" dirty="0">
                <a:solidFill>
                  <a:schemeClr val="bg1"/>
                </a:solidFill>
              </a:rPr>
              <a:t>Node.JS </a:t>
            </a:r>
            <a:r>
              <a:rPr lang="en-US" sz="1700" dirty="0">
                <a:solidFill>
                  <a:schemeClr val="bg1"/>
                </a:solidFill>
              </a:rPr>
              <a:t>and </a:t>
            </a:r>
            <a:r>
              <a:rPr lang="en-US" sz="1700" b="1" dirty="0">
                <a:solidFill>
                  <a:schemeClr val="bg1"/>
                </a:solidFill>
              </a:rPr>
              <a:t>Angular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Possibilities seem almost endless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And polite, private, no “</a:t>
            </a:r>
            <a:r>
              <a:rPr lang="en-US" sz="1700" dirty="0" err="1">
                <a:solidFill>
                  <a:schemeClr val="bg1"/>
                </a:solidFill>
              </a:rPr>
              <a:t>snarkiness</a:t>
            </a:r>
            <a:r>
              <a:rPr lang="en-US" sz="1700" dirty="0">
                <a:solidFill>
                  <a:schemeClr val="bg1"/>
                </a:solidFill>
              </a:rPr>
              <a:t>”/online abuse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6255656" y="1690462"/>
            <a:ext cx="5885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The Bad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Advice on </a:t>
            </a:r>
            <a:r>
              <a:rPr lang="en-US" sz="1700" u="none" dirty="0">
                <a:solidFill>
                  <a:schemeClr val="bg1"/>
                </a:solidFill>
              </a:rPr>
              <a:t>order of steps wrong</a:t>
            </a:r>
            <a:r>
              <a:rPr lang="en-US" sz="1700" b="0" u="none" dirty="0">
                <a:solidFill>
                  <a:schemeClr val="bg1"/>
                </a:solidFill>
              </a:rPr>
              <a:t>:  start with DB tier/model classes!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Not understanding (well) nature of Async calls in EF 8.0.2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You </a:t>
            </a:r>
            <a:r>
              <a:rPr lang="en-US" sz="1700" u="none" dirty="0">
                <a:solidFill>
                  <a:schemeClr val="bg1"/>
                </a:solidFill>
              </a:rPr>
              <a:t>must have some understanding of target platform </a:t>
            </a:r>
            <a:r>
              <a:rPr lang="en-US" sz="1700" b="0" u="none" dirty="0">
                <a:solidFill>
                  <a:schemeClr val="bg1"/>
                </a:solidFill>
              </a:rPr>
              <a:t>concepts/project structure first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Fail</a:t>
            </a:r>
            <a:r>
              <a:rPr lang="en-US" sz="1700" b="0" u="none" dirty="0">
                <a:solidFill>
                  <a:schemeClr val="bg1"/>
                </a:solidFill>
              </a:rPr>
              <a:t> on learning target platform just from ChatGPT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Restart</a:t>
            </a:r>
            <a:r>
              <a:rPr lang="en-US" sz="1700" b="0" u="none" dirty="0">
                <a:solidFill>
                  <a:schemeClr val="bg1"/>
                </a:solidFill>
              </a:rPr>
              <a:t> after first attempt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Rephrasing</a:t>
            </a:r>
            <a:r>
              <a:rPr lang="en-US" sz="1700" b="0" u="none" dirty="0">
                <a:solidFill>
                  <a:schemeClr val="bg1"/>
                </a:solidFill>
              </a:rPr>
              <a:t> on some specific questions required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No where close to “Plug and Play”</a:t>
            </a:r>
            <a:endParaRPr lang="en-US" b="0" u="none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581A76-42C7-3E1C-A909-ACA675751133}"/>
              </a:ext>
            </a:extLst>
          </p:cNvPr>
          <p:cNvCxnSpPr/>
          <p:nvPr/>
        </p:nvCxnSpPr>
        <p:spPr>
          <a:xfrm>
            <a:off x="5849257" y="1545771"/>
            <a:ext cx="0" cy="510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18CB61B-4633-1F28-8DFE-5E8F504B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2" y="62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ChatGPT 4</a:t>
            </a:r>
          </a:p>
        </p:txBody>
      </p:sp>
    </p:spTree>
    <p:extLst>
      <p:ext uri="{BB962C8B-B14F-4D97-AF65-F5344CB8AC3E}">
        <p14:creationId xmlns:p14="http://schemas.microsoft.com/office/powerpoint/2010/main" val="9119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7BB2-1094-FA7D-60E6-15A3E78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86" y="11838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C918-DA05-C4DD-E334-7EDBB63B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8" y="214493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General Steps/Advice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Business Logic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Database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(WinForms)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Integrated Testing/Debug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HTML/CSS Stylesheet generation/UI formatting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8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Source .NET 4.8 VB.NET WinForms Application</a:t>
            </a:r>
          </a:p>
        </p:txBody>
      </p:sp>
    </p:spTree>
    <p:extLst>
      <p:ext uri="{BB962C8B-B14F-4D97-AF65-F5344CB8AC3E}">
        <p14:creationId xmlns:p14="http://schemas.microsoft.com/office/powerpoint/2010/main" val="360983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D65F-1372-F7AC-EB64-A54C590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ChatGPT Interaction Types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080657-E783-F3AD-8341-671DFE8F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34631"/>
              </p:ext>
            </p:extLst>
          </p:nvPr>
        </p:nvGraphicFramePr>
        <p:xfrm>
          <a:off x="228102" y="1397177"/>
          <a:ext cx="615092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41">
                  <a:extLst>
                    <a:ext uri="{9D8B030D-6E8A-4147-A177-3AD203B41FA5}">
                      <a16:colId xmlns:a16="http://schemas.microsoft.com/office/drawing/2014/main" val="3994377434"/>
                    </a:ext>
                  </a:extLst>
                </a:gridCol>
                <a:gridCol w="3018971">
                  <a:extLst>
                    <a:ext uri="{9D8B030D-6E8A-4147-A177-3AD203B41FA5}">
                      <a16:colId xmlns:a16="http://schemas.microsoft.com/office/drawing/2014/main" val="895089726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84951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ChatGPT 4 Interactions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Starting Steps/Refactor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1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Logic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Business Logic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Migrations/Generation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3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HTML/CSS Formatting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5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6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9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714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2FF263-19A3-E52B-76AB-DEDC17EEC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891956"/>
              </p:ext>
            </p:extLst>
          </p:nvPr>
        </p:nvGraphicFramePr>
        <p:xfrm>
          <a:off x="6664144" y="2039067"/>
          <a:ext cx="5053011" cy="358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672094-E092-6441-E221-B4D7020FE1CB}"/>
              </a:ext>
            </a:extLst>
          </p:cNvPr>
          <p:cNvSpPr txBox="1"/>
          <p:nvPr/>
        </p:nvSpPr>
        <p:spPr>
          <a:xfrm>
            <a:off x="6569039" y="5619750"/>
            <a:ext cx="389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First 2 Interactions on Guidance Excluded from Chart</a:t>
            </a:r>
          </a:p>
        </p:txBody>
      </p:sp>
    </p:spTree>
    <p:extLst>
      <p:ext uri="{BB962C8B-B14F-4D97-AF65-F5344CB8AC3E}">
        <p14:creationId xmlns:p14="http://schemas.microsoft.com/office/powerpoint/2010/main" val="223409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16C-0374-CCEA-7410-1F8354D8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568"/>
            <a:ext cx="10515600" cy="8957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ChatGPT Interaction Types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A81D9D-5365-62DD-A230-388B6B804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586984"/>
              </p:ext>
            </p:extLst>
          </p:nvPr>
        </p:nvGraphicFramePr>
        <p:xfrm>
          <a:off x="319314" y="1112352"/>
          <a:ext cx="11618685" cy="552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99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Snowflake_CI_Panel_Leake_Feb_2024</Template>
  <TotalTime>375</TotalTime>
  <Words>1802</Words>
  <Application>Microsoft Office PowerPoint</Application>
  <PresentationFormat>Widescreen</PresentationFormat>
  <Paragraphs>235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Play</vt:lpstr>
      <vt:lpstr>Calibri Light</vt:lpstr>
      <vt:lpstr>Office 2013 - 2022 Theme</vt:lpstr>
      <vt:lpstr>Using ChatGPT 4.0 To Migrate a VB.NET Windows Forms Application to a  C# Blazor Web Application An Application Modernization Experiment  For Gap Mobilize</vt:lpstr>
      <vt:lpstr>Project Goals and Methodology </vt:lpstr>
      <vt:lpstr>My Background</vt:lpstr>
      <vt:lpstr>Summary of Key Learnings with ChatGPT 4</vt:lpstr>
      <vt:lpstr>Summary of Key Learnings with ChatGPT 4</vt:lpstr>
      <vt:lpstr>Migration Phases</vt:lpstr>
      <vt:lpstr>Demo:  The Source .NET 4.8 VB.NET WinForms Application</vt:lpstr>
      <vt:lpstr>Summary Of ChatGPT Interaction Types</vt:lpstr>
      <vt:lpstr>ChatGPT Interaction Types</vt:lpstr>
      <vt:lpstr>Time Spent on Just Migration:  Start to Finish</vt:lpstr>
      <vt:lpstr>The Source VB.NET Application</vt:lpstr>
      <vt:lpstr>Source VB.NET WinForm Application Metrics</vt:lpstr>
      <vt:lpstr>The Target Blazor C# .NET 8 Web Application</vt:lpstr>
      <vt:lpstr>Source VB.NET WinForm Application Metrics</vt:lpstr>
      <vt:lpstr>Demo:  The Target .NET 8 Blazor C# Web Application</vt:lpstr>
      <vt:lpstr>Appendix</vt:lpstr>
      <vt:lpstr>Resources</vt:lpstr>
      <vt:lpstr>Notes on Approach</vt:lpstr>
      <vt:lpstr>Comments/Status for 2/21/2024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 Moblize ChatGPT 4.0 Application Modernization project</dc:title>
  <dc:creator>Greg Leake</dc:creator>
  <cp:lastModifiedBy>Greg Leake</cp:lastModifiedBy>
  <cp:revision>2</cp:revision>
  <dcterms:created xsi:type="dcterms:W3CDTF">2024-01-31T14:56:27Z</dcterms:created>
  <dcterms:modified xsi:type="dcterms:W3CDTF">2024-02-29T23:58:20Z</dcterms:modified>
</cp:coreProperties>
</file>