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21"/>
  </p:notesMasterIdLst>
  <p:sldIdLst>
    <p:sldId id="256" r:id="rId2"/>
    <p:sldId id="257" r:id="rId3"/>
    <p:sldId id="270" r:id="rId4"/>
    <p:sldId id="276" r:id="rId5"/>
    <p:sldId id="284" r:id="rId6"/>
    <p:sldId id="281" r:id="rId7"/>
    <p:sldId id="272" r:id="rId8"/>
    <p:sldId id="278" r:id="rId9"/>
    <p:sldId id="279" r:id="rId10"/>
    <p:sldId id="280" r:id="rId11"/>
    <p:sldId id="271" r:id="rId12"/>
    <p:sldId id="266" r:id="rId13"/>
    <p:sldId id="274" r:id="rId14"/>
    <p:sldId id="275" r:id="rId15"/>
    <p:sldId id="277" r:id="rId16"/>
    <p:sldId id="273" r:id="rId17"/>
    <p:sldId id="282" r:id="rId18"/>
    <p:sldId id="269" r:id="rId19"/>
    <p:sldId id="260" r:id="rId20"/>
  </p:sldIdLst>
  <p:sldSz cx="12192000" cy="6858000"/>
  <p:notesSz cx="6858000" cy="9144000"/>
  <p:embeddedFontLst>
    <p:embeddedFont>
      <p:font typeface="Century Gothic" panose="020B0502020202020204" pitchFamily="34" charset="0"/>
      <p:regular r:id="rId22"/>
      <p:bold r:id="rId23"/>
      <p:italic r:id="rId24"/>
      <p:boldItalic r:id="rId25"/>
    </p:embeddedFont>
    <p:embeddedFont>
      <p:font typeface="Play" panose="020B0604020202020204" charset="0"/>
      <p:regular r:id="rId26"/>
      <p:bold r:id="rId2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hGT3lbFy52I47qpUfcLgyjprfe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6EB85-3D90-49AE-A343-8BFE0CE0C18E}" v="45" dt="2024-02-29T17:57:18.6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96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eg Leake" userId="32827faac32acba3" providerId="LiveId" clId="{8656EB85-3D90-49AE-A343-8BFE0CE0C18E}"/>
    <pc:docChg chg="undo custSel addSld delSld modSld sldOrd">
      <pc:chgData name="Greg Leake" userId="32827faac32acba3" providerId="LiveId" clId="{8656EB85-3D90-49AE-A343-8BFE0CE0C18E}" dt="2024-02-29T18:51:56.963" v="2378" actId="20577"/>
      <pc:docMkLst>
        <pc:docMk/>
      </pc:docMkLst>
      <pc:sldChg chg="modSp mod">
        <pc:chgData name="Greg Leake" userId="32827faac32acba3" providerId="LiveId" clId="{8656EB85-3D90-49AE-A343-8BFE0CE0C18E}" dt="2024-02-29T17:22:11.627" v="1523" actId="108"/>
        <pc:sldMkLst>
          <pc:docMk/>
          <pc:sldMk cId="0" sldId="257"/>
        </pc:sldMkLst>
        <pc:spChg chg="mod">
          <ac:chgData name="Greg Leake" userId="32827faac32acba3" providerId="LiveId" clId="{8656EB85-3D90-49AE-A343-8BFE0CE0C18E}" dt="2024-02-29T17:22:11.627" v="1523" actId="108"/>
          <ac:spMkLst>
            <pc:docMk/>
            <pc:sldMk cId="0" sldId="257"/>
            <ac:spMk id="154" creationId="{00000000-0000-0000-0000-000000000000}"/>
          </ac:spMkLst>
        </pc:spChg>
      </pc:sldChg>
      <pc:sldChg chg="modSp">
        <pc:chgData name="Greg Leake" userId="32827faac32acba3" providerId="LiveId" clId="{8656EB85-3D90-49AE-A343-8BFE0CE0C18E}" dt="2024-02-29T17:18:49.591" v="1485"/>
        <pc:sldMkLst>
          <pc:docMk/>
          <pc:sldMk cId="0" sldId="260"/>
        </pc:sldMkLst>
        <pc:spChg chg="mod">
          <ac:chgData name="Greg Leake" userId="32827faac32acba3" providerId="LiveId" clId="{8656EB85-3D90-49AE-A343-8BFE0CE0C18E}" dt="2024-02-29T17:18:49.591" v="1485"/>
          <ac:spMkLst>
            <pc:docMk/>
            <pc:sldMk cId="0" sldId="260"/>
            <ac:spMk id="172" creationId="{00000000-0000-0000-0000-000000000000}"/>
          </ac:spMkLst>
        </pc:spChg>
      </pc:sldChg>
      <pc:sldChg chg="modSp">
        <pc:chgData name="Greg Leake" userId="32827faac32acba3" providerId="LiveId" clId="{8656EB85-3D90-49AE-A343-8BFE0CE0C18E}" dt="2024-02-29T17:18:49.591" v="1485"/>
        <pc:sldMkLst>
          <pc:docMk/>
          <pc:sldMk cId="3185388390" sldId="269"/>
        </pc:sldMkLst>
        <pc:spChg chg="mod">
          <ac:chgData name="Greg Leake" userId="32827faac32acba3" providerId="LiveId" clId="{8656EB85-3D90-49AE-A343-8BFE0CE0C18E}" dt="2024-02-29T17:18:49.591" v="1485"/>
          <ac:spMkLst>
            <pc:docMk/>
            <pc:sldMk cId="3185388390" sldId="269"/>
            <ac:spMk id="3" creationId="{BBE90C3E-13EC-0448-C9D9-75721491DF48}"/>
          </ac:spMkLst>
        </pc:spChg>
      </pc:sldChg>
      <pc:sldChg chg="modSp mod">
        <pc:chgData name="Greg Leake" userId="32827faac32acba3" providerId="LiveId" clId="{8656EB85-3D90-49AE-A343-8BFE0CE0C18E}" dt="2024-02-29T17:49:36.762" v="2162" actId="113"/>
        <pc:sldMkLst>
          <pc:docMk/>
          <pc:sldMk cId="1392944054" sldId="270"/>
        </pc:sldMkLst>
        <pc:spChg chg="mod">
          <ac:chgData name="Greg Leake" userId="32827faac32acba3" providerId="LiveId" clId="{8656EB85-3D90-49AE-A343-8BFE0CE0C18E}" dt="2024-02-29T17:49:36.762" v="2162" actId="113"/>
          <ac:spMkLst>
            <pc:docMk/>
            <pc:sldMk cId="1392944054" sldId="270"/>
            <ac:spMk id="3" creationId="{DABCF230-C5B0-E570-FE80-6F1200AA5297}"/>
          </ac:spMkLst>
        </pc:spChg>
      </pc:sldChg>
      <pc:sldChg chg="modSp mod">
        <pc:chgData name="Greg Leake" userId="32827faac32acba3" providerId="LiveId" clId="{8656EB85-3D90-49AE-A343-8BFE0CE0C18E}" dt="2024-02-29T17:58:45.446" v="2303" actId="2710"/>
        <pc:sldMkLst>
          <pc:docMk/>
          <pc:sldMk cId="2731065330" sldId="271"/>
        </pc:sldMkLst>
        <pc:spChg chg="mod">
          <ac:chgData name="Greg Leake" userId="32827faac32acba3" providerId="LiveId" clId="{8656EB85-3D90-49AE-A343-8BFE0CE0C18E}" dt="2024-02-29T17:58:45.446" v="2303" actId="2710"/>
          <ac:spMkLst>
            <pc:docMk/>
            <pc:sldMk cId="2731065330" sldId="271"/>
            <ac:spMk id="3" creationId="{C68ADEFC-8DC2-392F-1B83-7B396D803617}"/>
          </ac:spMkLst>
        </pc:spChg>
      </pc:sldChg>
      <pc:sldChg chg="modSp mod ord">
        <pc:chgData name="Greg Leake" userId="32827faac32acba3" providerId="LiveId" clId="{8656EB85-3D90-49AE-A343-8BFE0CE0C18E}" dt="2024-02-29T17:44:58.220" v="1881" actId="1076"/>
        <pc:sldMkLst>
          <pc:docMk/>
          <pc:sldMk cId="3609837684" sldId="272"/>
        </pc:sldMkLst>
        <pc:spChg chg="mod">
          <ac:chgData name="Greg Leake" userId="32827faac32acba3" providerId="LiveId" clId="{8656EB85-3D90-49AE-A343-8BFE0CE0C18E}" dt="2024-02-29T17:44:58.220" v="1881" actId="1076"/>
          <ac:spMkLst>
            <pc:docMk/>
            <pc:sldMk cId="3609837684" sldId="272"/>
            <ac:spMk id="2" creationId="{1FFF2DD5-AC6F-2B7A-489E-EB28A254676D}"/>
          </ac:spMkLst>
        </pc:spChg>
      </pc:sldChg>
      <pc:sldChg chg="modSp">
        <pc:chgData name="Greg Leake" userId="32827faac32acba3" providerId="LiveId" clId="{8656EB85-3D90-49AE-A343-8BFE0CE0C18E}" dt="2024-02-29T17:18:49.591" v="1485"/>
        <pc:sldMkLst>
          <pc:docMk/>
          <pc:sldMk cId="720629132" sldId="274"/>
        </pc:sldMkLst>
        <pc:spChg chg="mod">
          <ac:chgData name="Greg Leake" userId="32827faac32acba3" providerId="LiveId" clId="{8656EB85-3D90-49AE-A343-8BFE0CE0C18E}" dt="2024-02-29T17:18:49.591" v="1485"/>
          <ac:spMkLst>
            <pc:docMk/>
            <pc:sldMk cId="720629132" sldId="274"/>
            <ac:spMk id="3" creationId="{C68ADEFC-8DC2-392F-1B83-7B396D803617}"/>
          </ac:spMkLst>
        </pc:spChg>
      </pc:sldChg>
      <pc:sldChg chg="modSp">
        <pc:chgData name="Greg Leake" userId="32827faac32acba3" providerId="LiveId" clId="{8656EB85-3D90-49AE-A343-8BFE0CE0C18E}" dt="2024-02-29T17:18:49.591" v="1485"/>
        <pc:sldMkLst>
          <pc:docMk/>
          <pc:sldMk cId="3829592584" sldId="275"/>
        </pc:sldMkLst>
        <pc:spChg chg="mod">
          <ac:chgData name="Greg Leake" userId="32827faac32acba3" providerId="LiveId" clId="{8656EB85-3D90-49AE-A343-8BFE0CE0C18E}" dt="2024-02-29T17:18:49.591" v="1485"/>
          <ac:spMkLst>
            <pc:docMk/>
            <pc:sldMk cId="3829592584" sldId="275"/>
            <ac:spMk id="12" creationId="{C23886C0-44C5-A69C-284C-27B3671A21DE}"/>
          </ac:spMkLst>
        </pc:spChg>
      </pc:sldChg>
      <pc:sldChg chg="addSp modSp mod">
        <pc:chgData name="Greg Leake" userId="32827faac32acba3" providerId="LiveId" clId="{8656EB85-3D90-49AE-A343-8BFE0CE0C18E}" dt="2024-02-29T17:43:56.422" v="1874" actId="1076"/>
        <pc:sldMkLst>
          <pc:docMk/>
          <pc:sldMk cId="3845844259" sldId="276"/>
        </pc:sldMkLst>
        <pc:spChg chg="mod">
          <ac:chgData name="Greg Leake" userId="32827faac32acba3" providerId="LiveId" clId="{8656EB85-3D90-49AE-A343-8BFE0CE0C18E}" dt="2024-02-29T17:24:42.694" v="1588" actId="1076"/>
          <ac:spMkLst>
            <pc:docMk/>
            <pc:sldMk cId="3845844259" sldId="276"/>
            <ac:spMk id="2" creationId="{EC203C65-42C6-C9DD-AAD5-104692AAB5C9}"/>
          </ac:spMkLst>
        </pc:spChg>
        <pc:spChg chg="mod">
          <ac:chgData name="Greg Leake" userId="32827faac32acba3" providerId="LiveId" clId="{8656EB85-3D90-49AE-A343-8BFE0CE0C18E}" dt="2024-02-29T17:43:56.422" v="1874" actId="1076"/>
          <ac:spMkLst>
            <pc:docMk/>
            <pc:sldMk cId="3845844259" sldId="276"/>
            <ac:spMk id="3" creationId="{9FB25801-E72B-4942-7762-AFA9DDC5B687}"/>
          </ac:spMkLst>
        </pc:spChg>
        <pc:spChg chg="mod">
          <ac:chgData name="Greg Leake" userId="32827faac32acba3" providerId="LiveId" clId="{8656EB85-3D90-49AE-A343-8BFE0CE0C18E}" dt="2024-02-29T17:43:47.127" v="1873" actId="1076"/>
          <ac:spMkLst>
            <pc:docMk/>
            <pc:sldMk cId="3845844259" sldId="276"/>
            <ac:spMk id="4" creationId="{A52303C7-A2E9-5975-D07B-0660F45E909B}"/>
          </ac:spMkLst>
        </pc:spChg>
        <pc:cxnChg chg="add mod">
          <ac:chgData name="Greg Leake" userId="32827faac32acba3" providerId="LiveId" clId="{8656EB85-3D90-49AE-A343-8BFE0CE0C18E}" dt="2024-02-29T17:43:36.381" v="1872"/>
          <ac:cxnSpMkLst>
            <pc:docMk/>
            <pc:sldMk cId="3845844259" sldId="276"/>
            <ac:cxnSpMk id="5" creationId="{37B6C06F-3093-2C53-2AD5-8E735C58B2D2}"/>
          </ac:cxnSpMkLst>
        </pc:cxnChg>
      </pc:sldChg>
      <pc:sldChg chg="modSp mod">
        <pc:chgData name="Greg Leake" userId="32827faac32acba3" providerId="LiveId" clId="{8656EB85-3D90-49AE-A343-8BFE0CE0C18E}" dt="2024-02-29T17:56:55.445" v="2286" actId="1076"/>
        <pc:sldMkLst>
          <pc:docMk/>
          <pc:sldMk cId="2234097113" sldId="278"/>
        </pc:sldMkLst>
        <pc:spChg chg="mod">
          <ac:chgData name="Greg Leake" userId="32827faac32acba3" providerId="LiveId" clId="{8656EB85-3D90-49AE-A343-8BFE0CE0C18E}" dt="2024-02-29T17:18:49.591" v="1485"/>
          <ac:spMkLst>
            <pc:docMk/>
            <pc:sldMk cId="2234097113" sldId="278"/>
            <ac:spMk id="2" creationId="{EB21D65F-1372-F7AC-EB64-A54C590D4D8F}"/>
          </ac:spMkLst>
        </pc:spChg>
        <pc:graphicFrameChg chg="mod modGraphic">
          <ac:chgData name="Greg Leake" userId="32827faac32acba3" providerId="LiveId" clId="{8656EB85-3D90-49AE-A343-8BFE0CE0C18E}" dt="2024-02-29T17:56:55.445" v="2286" actId="1076"/>
          <ac:graphicFrameMkLst>
            <pc:docMk/>
            <pc:sldMk cId="2234097113" sldId="278"/>
            <ac:graphicFrameMk id="6" creationId="{56080657-E783-F3AD-8341-671DFE8FBB6F}"/>
          </ac:graphicFrameMkLst>
        </pc:graphicFrameChg>
        <pc:graphicFrameChg chg="mod">
          <ac:chgData name="Greg Leake" userId="32827faac32acba3" providerId="LiveId" clId="{8656EB85-3D90-49AE-A343-8BFE0CE0C18E}" dt="2024-02-29T17:18:49.591" v="1485"/>
          <ac:graphicFrameMkLst>
            <pc:docMk/>
            <pc:sldMk cId="2234097113" sldId="278"/>
            <ac:graphicFrameMk id="8" creationId="{192FF263-19A3-E52B-76AB-DEDC17EEC627}"/>
          </ac:graphicFrameMkLst>
        </pc:graphicFrameChg>
      </pc:sldChg>
      <pc:sldChg chg="modSp mod">
        <pc:chgData name="Greg Leake" userId="32827faac32acba3" providerId="LiveId" clId="{8656EB85-3D90-49AE-A343-8BFE0CE0C18E}" dt="2024-02-29T17:57:28.134" v="2290" actId="14100"/>
        <pc:sldMkLst>
          <pc:docMk/>
          <pc:sldMk cId="1680997173" sldId="279"/>
        </pc:sldMkLst>
        <pc:spChg chg="mod">
          <ac:chgData name="Greg Leake" userId="32827faac32acba3" providerId="LiveId" clId="{8656EB85-3D90-49AE-A343-8BFE0CE0C18E}" dt="2024-02-29T17:18:49.591" v="1485"/>
          <ac:spMkLst>
            <pc:docMk/>
            <pc:sldMk cId="1680997173" sldId="279"/>
            <ac:spMk id="2" creationId="{FBA0E16C-0374-CCEA-7410-1F8354D8619E}"/>
          </ac:spMkLst>
        </pc:spChg>
        <pc:graphicFrameChg chg="mod">
          <ac:chgData name="Greg Leake" userId="32827faac32acba3" providerId="LiveId" clId="{8656EB85-3D90-49AE-A343-8BFE0CE0C18E}" dt="2024-02-29T17:57:28.134" v="2290" actId="14100"/>
          <ac:graphicFrameMkLst>
            <pc:docMk/>
            <pc:sldMk cId="1680997173" sldId="279"/>
            <ac:graphicFrameMk id="3" creationId="{E7A81D9D-5365-62DD-A230-388B6B80482B}"/>
          </ac:graphicFrameMkLst>
        </pc:graphicFrameChg>
      </pc:sldChg>
      <pc:sldChg chg="modSp mod">
        <pc:chgData name="Greg Leake" userId="32827faac32acba3" providerId="LiveId" clId="{8656EB85-3D90-49AE-A343-8BFE0CE0C18E}" dt="2024-02-29T17:58:00.972" v="2293" actId="20577"/>
        <pc:sldMkLst>
          <pc:docMk/>
          <pc:sldMk cId="3978910201" sldId="280"/>
        </pc:sldMkLst>
        <pc:spChg chg="mod">
          <ac:chgData name="Greg Leake" userId="32827faac32acba3" providerId="LiveId" clId="{8656EB85-3D90-49AE-A343-8BFE0CE0C18E}" dt="2024-02-29T17:58:00.972" v="2293" actId="20577"/>
          <ac:spMkLst>
            <pc:docMk/>
            <pc:sldMk cId="3978910201" sldId="280"/>
            <ac:spMk id="4" creationId="{76AE42FD-28CB-F385-463D-DAB6370A57AB}"/>
          </ac:spMkLst>
        </pc:spChg>
      </pc:sldChg>
      <pc:sldChg chg="modSp mod">
        <pc:chgData name="Greg Leake" userId="32827faac32acba3" providerId="LiveId" clId="{8656EB85-3D90-49AE-A343-8BFE0CE0C18E}" dt="2024-02-29T17:44:43.138" v="1880" actId="1076"/>
        <pc:sldMkLst>
          <pc:docMk/>
          <pc:sldMk cId="4256281030" sldId="281"/>
        </pc:sldMkLst>
        <pc:spChg chg="mod">
          <ac:chgData name="Greg Leake" userId="32827faac32acba3" providerId="LiveId" clId="{8656EB85-3D90-49AE-A343-8BFE0CE0C18E}" dt="2024-02-29T17:44:37.121" v="1879" actId="1076"/>
          <ac:spMkLst>
            <pc:docMk/>
            <pc:sldMk cId="4256281030" sldId="281"/>
            <ac:spMk id="2" creationId="{24F77BB2-1094-FA7D-60E6-15A3E78FC4B4}"/>
          </ac:spMkLst>
        </pc:spChg>
        <pc:spChg chg="mod">
          <ac:chgData name="Greg Leake" userId="32827faac32acba3" providerId="LiveId" clId="{8656EB85-3D90-49AE-A343-8BFE0CE0C18E}" dt="2024-02-29T17:44:43.138" v="1880" actId="1076"/>
          <ac:spMkLst>
            <pc:docMk/>
            <pc:sldMk cId="4256281030" sldId="281"/>
            <ac:spMk id="3" creationId="{65F9C918-DA05-C4DD-E334-7EDBB63BAD96}"/>
          </ac:spMkLst>
        </pc:spChg>
      </pc:sldChg>
      <pc:sldChg chg="modSp mod">
        <pc:chgData name="Greg Leake" userId="32827faac32acba3" providerId="LiveId" clId="{8656EB85-3D90-49AE-A343-8BFE0CE0C18E}" dt="2024-02-29T18:51:56.963" v="2378" actId="20577"/>
        <pc:sldMkLst>
          <pc:docMk/>
          <pc:sldMk cId="3785703823" sldId="282"/>
        </pc:sldMkLst>
        <pc:spChg chg="mod">
          <ac:chgData name="Greg Leake" userId="32827faac32acba3" providerId="LiveId" clId="{8656EB85-3D90-49AE-A343-8BFE0CE0C18E}" dt="2024-02-29T18:51:56.963" v="2378" actId="20577"/>
          <ac:spMkLst>
            <pc:docMk/>
            <pc:sldMk cId="3785703823" sldId="282"/>
            <ac:spMk id="3" creationId="{BF52DEF9-CC93-6ECC-FCE8-0610A6FD0523}"/>
          </ac:spMkLst>
        </pc:spChg>
      </pc:sldChg>
      <pc:sldChg chg="modSp new del mod">
        <pc:chgData name="Greg Leake" userId="32827faac32acba3" providerId="LiveId" clId="{8656EB85-3D90-49AE-A343-8BFE0CE0C18E}" dt="2024-02-29T18:51:09.855" v="2304" actId="47"/>
        <pc:sldMkLst>
          <pc:docMk/>
          <pc:sldMk cId="19859481" sldId="283"/>
        </pc:sldMkLst>
        <pc:spChg chg="mod">
          <ac:chgData name="Greg Leake" userId="32827faac32acba3" providerId="LiveId" clId="{8656EB85-3D90-49AE-A343-8BFE0CE0C18E}" dt="2024-02-27T18:41:37.553" v="863" actId="404"/>
          <ac:spMkLst>
            <pc:docMk/>
            <pc:sldMk cId="19859481" sldId="283"/>
            <ac:spMk id="2" creationId="{6D884048-560E-E91C-ECB0-249DBDAF28F2}"/>
          </ac:spMkLst>
        </pc:spChg>
        <pc:spChg chg="mod">
          <ac:chgData name="Greg Leake" userId="32827faac32acba3" providerId="LiveId" clId="{8656EB85-3D90-49AE-A343-8BFE0CE0C18E}" dt="2024-02-29T17:18:49.591" v="1485"/>
          <ac:spMkLst>
            <pc:docMk/>
            <pc:sldMk cId="19859481" sldId="283"/>
            <ac:spMk id="3" creationId="{BF94A3BC-A33D-51AD-7434-4925EEAAF9C4}"/>
          </ac:spMkLst>
        </pc:spChg>
      </pc:sldChg>
      <pc:sldChg chg="addSp delSp modSp add mod setBg">
        <pc:chgData name="Greg Leake" userId="32827faac32acba3" providerId="LiveId" clId="{8656EB85-3D90-49AE-A343-8BFE0CE0C18E}" dt="2024-02-29T17:48:09.110" v="2133" actId="113"/>
        <pc:sldMkLst>
          <pc:docMk/>
          <pc:sldMk cId="911994264" sldId="284"/>
        </pc:sldMkLst>
        <pc:spChg chg="del">
          <ac:chgData name="Greg Leake" userId="32827faac32acba3" providerId="LiveId" clId="{8656EB85-3D90-49AE-A343-8BFE0CE0C18E}" dt="2024-02-29T17:44:18.018" v="1875" actId="478"/>
          <ac:spMkLst>
            <pc:docMk/>
            <pc:sldMk cId="911994264" sldId="284"/>
            <ac:spMk id="2" creationId="{EC203C65-42C6-C9DD-AAD5-104692AAB5C9}"/>
          </ac:spMkLst>
        </pc:spChg>
        <pc:spChg chg="mod">
          <ac:chgData name="Greg Leake" userId="32827faac32acba3" providerId="LiveId" clId="{8656EB85-3D90-49AE-A343-8BFE0CE0C18E}" dt="2024-02-29T17:42:30.380" v="1866" actId="255"/>
          <ac:spMkLst>
            <pc:docMk/>
            <pc:sldMk cId="911994264" sldId="284"/>
            <ac:spMk id="3" creationId="{9FB25801-E72B-4942-7762-AFA9DDC5B687}"/>
          </ac:spMkLst>
        </pc:spChg>
        <pc:spChg chg="mod">
          <ac:chgData name="Greg Leake" userId="32827faac32acba3" providerId="LiveId" clId="{8656EB85-3D90-49AE-A343-8BFE0CE0C18E}" dt="2024-02-29T17:48:09.110" v="2133" actId="113"/>
          <ac:spMkLst>
            <pc:docMk/>
            <pc:sldMk cId="911994264" sldId="284"/>
            <ac:spMk id="4" creationId="{A52303C7-A2E9-5975-D07B-0660F45E909B}"/>
          </ac:spMkLst>
        </pc:spChg>
        <pc:spChg chg="add del mod">
          <ac:chgData name="Greg Leake" userId="32827faac32acba3" providerId="LiveId" clId="{8656EB85-3D90-49AE-A343-8BFE0CE0C18E}" dt="2024-02-29T17:44:19.895" v="1876" actId="478"/>
          <ac:spMkLst>
            <pc:docMk/>
            <pc:sldMk cId="911994264" sldId="284"/>
            <ac:spMk id="8" creationId="{CE8AECAE-C85B-1DBD-C97E-470861529CA7}"/>
          </ac:spMkLst>
        </pc:spChg>
        <pc:spChg chg="add mod">
          <ac:chgData name="Greg Leake" userId="32827faac32acba3" providerId="LiveId" clId="{8656EB85-3D90-49AE-A343-8BFE0CE0C18E}" dt="2024-02-29T17:44:20.657" v="1877"/>
          <ac:spMkLst>
            <pc:docMk/>
            <pc:sldMk cId="911994264" sldId="284"/>
            <ac:spMk id="9" creationId="{718CB61B-4633-1F28-8DFE-5E8F504BB64A}"/>
          </ac:spMkLst>
        </pc:spChg>
        <pc:cxnChg chg="add mod">
          <ac:chgData name="Greg Leake" userId="32827faac32acba3" providerId="LiveId" clId="{8656EB85-3D90-49AE-A343-8BFE0CE0C18E}" dt="2024-02-29T17:43:16.281" v="1870" actId="1076"/>
          <ac:cxnSpMkLst>
            <pc:docMk/>
            <pc:sldMk cId="911994264" sldId="284"/>
            <ac:cxnSpMk id="6" creationId="{6F581A76-42C7-3E1C-A909-ACA675751133}"/>
          </ac:cxnSpMkLst>
        </pc:cxnChg>
      </pc:sldChg>
      <pc:sldChg chg="modSp new del mod">
        <pc:chgData name="Greg Leake" userId="32827faac32acba3" providerId="LiveId" clId="{8656EB85-3D90-49AE-A343-8BFE0CE0C18E}" dt="2024-02-27T18:38:45.868" v="449" actId="47"/>
        <pc:sldMkLst>
          <pc:docMk/>
          <pc:sldMk cId="1729480433" sldId="284"/>
        </pc:sldMkLst>
        <pc:spChg chg="mod">
          <ac:chgData name="Greg Leake" userId="32827faac32acba3" providerId="LiveId" clId="{8656EB85-3D90-49AE-A343-8BFE0CE0C18E}" dt="2024-02-27T18:38:38.801" v="448" actId="20577"/>
          <ac:spMkLst>
            <pc:docMk/>
            <pc:sldMk cId="1729480433" sldId="284"/>
            <ac:spMk id="2" creationId="{B8FBC302-C175-2179-C43A-B22C77B9415B}"/>
          </ac:spMkLst>
        </pc:spChg>
      </pc:sldChg>
      <pc:sldChg chg="add del">
        <pc:chgData name="Greg Leake" userId="32827faac32acba3" providerId="LiveId" clId="{8656EB85-3D90-49AE-A343-8BFE0CE0C18E}" dt="2024-02-27T18:36:32.099" v="45" actId="2890"/>
        <pc:sldMkLst>
          <pc:docMk/>
          <pc:sldMk cId="2508954865" sldId="284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/>
              <a:t>ChatGPT Interaction Type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Sheet1!$A$23:$A$25</c:f>
              <c:strCache>
                <c:ptCount val="3"/>
                <c:pt idx="0">
                  <c:v>Code Migration</c:v>
                </c:pt>
                <c:pt idx="1">
                  <c:v>Fixup</c:v>
                </c:pt>
                <c:pt idx="2">
                  <c:v>Other</c:v>
                </c:pt>
              </c:strCache>
            </c:strRef>
          </c:cat>
          <c:val>
            <c:numRef>
              <c:f>Sheet1!$B$23:$B$25</c:f>
              <c:numCache>
                <c:formatCode>General</c:formatCode>
                <c:ptCount val="3"/>
                <c:pt idx="0">
                  <c:v>24</c:v>
                </c:pt>
                <c:pt idx="1">
                  <c:v>33</c:v>
                </c:pt>
                <c:pt idx="2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E7-4D4E-B608-37E3422433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47006896"/>
        <c:axId val="1147006416"/>
      </c:barChart>
      <c:catAx>
        <c:axId val="1147006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7006416"/>
        <c:crosses val="autoZero"/>
        <c:auto val="1"/>
        <c:lblAlgn val="ctr"/>
        <c:lblOffset val="100"/>
        <c:noMultiLvlLbl val="0"/>
      </c:catAx>
      <c:valAx>
        <c:axId val="1147006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70068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Number of ChatGPT 4 Interactions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ChatGTP 4 Interactions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Sheet1!$A$2:$A$12</c:f>
              <c:strCache>
                <c:ptCount val="11"/>
                <c:pt idx="0">
                  <c:v>Starting Steps/Arch Guidance</c:v>
                </c:pt>
                <c:pt idx="1">
                  <c:v>Direct Code Migration Config</c:v>
                </c:pt>
                <c:pt idx="2">
                  <c:v>Output Code Optimization/Fixup Config</c:v>
                </c:pt>
                <c:pt idx="3">
                  <c:v>Direct Code Migrations Business Logic Tier</c:v>
                </c:pt>
                <c:pt idx="4">
                  <c:v>Output Code Optimization/Fixup Business Logic Tier</c:v>
                </c:pt>
                <c:pt idx="5">
                  <c:v>Direct Code Migrations/Generation DB Tier</c:v>
                </c:pt>
                <c:pt idx="6">
                  <c:v>Output Code Optimization/Fixup DB Tier</c:v>
                </c:pt>
                <c:pt idx="7">
                  <c:v>Direct Code Migrations UI Tier</c:v>
                </c:pt>
                <c:pt idx="8">
                  <c:v>Output Code Optimization/Fixup UI Tier</c:v>
                </c:pt>
                <c:pt idx="9">
                  <c:v>HTML/CSS Formatting Generation</c:v>
                </c:pt>
                <c:pt idx="10">
                  <c:v>Other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7</c:v>
                </c:pt>
                <c:pt idx="5">
                  <c:v>4</c:v>
                </c:pt>
                <c:pt idx="6">
                  <c:v>5</c:v>
                </c:pt>
                <c:pt idx="7">
                  <c:v>9</c:v>
                </c:pt>
                <c:pt idx="8">
                  <c:v>18</c:v>
                </c:pt>
                <c:pt idx="9">
                  <c:v>4</c:v>
                </c:pt>
                <c:pt idx="1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EC-4AC1-97E9-307CE30BA9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43478064"/>
        <c:axId val="1143482656"/>
      </c:barChart>
      <c:catAx>
        <c:axId val="1143478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3482656"/>
        <c:crosses val="autoZero"/>
        <c:auto val="1"/>
        <c:lblAlgn val="ctr"/>
        <c:lblOffset val="100"/>
        <c:noMultiLvlLbl val="0"/>
      </c:catAx>
      <c:valAx>
        <c:axId val="1143482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3478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/>
              <a:t>Time Spent In Hours Total 45.09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bg1"/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Sheet1!$L$26</c:f>
              <c:strCache>
                <c:ptCount val="1"/>
                <c:pt idx="0">
                  <c:v>Time Spent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Sheet1!$K$27:$K$31</c:f>
              <c:strCache>
                <c:ptCount val="5"/>
                <c:pt idx="0">
                  <c:v>Start Guidance</c:v>
                </c:pt>
                <c:pt idx="1">
                  <c:v>Business Tier</c:v>
                </c:pt>
                <c:pt idx="2">
                  <c:v>Data Tier</c:v>
                </c:pt>
                <c:pt idx="3">
                  <c:v>UI Tier</c:v>
                </c:pt>
                <c:pt idx="4">
                  <c:v>Formatting</c:v>
                </c:pt>
              </c:strCache>
            </c:strRef>
          </c:cat>
          <c:val>
            <c:numRef>
              <c:f>Sheet1!$L$27:$L$31</c:f>
              <c:numCache>
                <c:formatCode>General</c:formatCode>
                <c:ptCount val="5"/>
                <c:pt idx="0">
                  <c:v>0.33</c:v>
                </c:pt>
                <c:pt idx="1">
                  <c:v>10.5</c:v>
                </c:pt>
                <c:pt idx="2">
                  <c:v>6</c:v>
                </c:pt>
                <c:pt idx="3">
                  <c:v>25.26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62-4777-97EE-660FEB4AFE7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1086406560"/>
        <c:axId val="1086404160"/>
      </c:barChart>
      <c:catAx>
        <c:axId val="1086406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6404160"/>
        <c:crosses val="autoZero"/>
        <c:auto val="1"/>
        <c:lblAlgn val="ctr"/>
        <c:lblOffset val="100"/>
        <c:noMultiLvlLbl val="0"/>
      </c:catAx>
      <c:valAx>
        <c:axId val="108640416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864065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spPr/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45" name="Google Shape;1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69" name="Google Shape;16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610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11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21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25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15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717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878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317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241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11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2562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316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egleak3344/TradeBlazorApp" TargetMode="External"/><Relationship Id="rId2" Type="http://schemas.openxmlformats.org/officeDocument/2006/relationships/hyperlink" Target="https://github.com/gregleak3344/WindowsTradeAp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gregleak3344@gmail.com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gregoryleak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>
            <a:spLocks noGrp="1"/>
          </p:cNvSpPr>
          <p:nvPr>
            <p:ph type="ctrTitle"/>
          </p:nvPr>
        </p:nvSpPr>
        <p:spPr>
          <a:xfrm>
            <a:off x="814848" y="1926814"/>
            <a:ext cx="10333703" cy="1581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</a:pPr>
            <a:r>
              <a:rPr lang="en-US" sz="4400" dirty="0">
                <a:solidFill>
                  <a:schemeClr val="bg1"/>
                </a:solidFill>
              </a:rPr>
              <a:t>Using ChatGPT 4.0 To Migrate a VB.NET Windows Forms Application to a </a:t>
            </a:r>
            <a:br>
              <a:rPr lang="en-US" sz="4400" dirty="0">
                <a:solidFill>
                  <a:schemeClr val="bg1"/>
                </a:solidFill>
              </a:rPr>
            </a:br>
            <a:r>
              <a:rPr lang="en-US" sz="4400" dirty="0">
                <a:solidFill>
                  <a:schemeClr val="bg1"/>
                </a:solidFill>
              </a:rPr>
              <a:t>C# Blazor Web Application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3100" i="1" dirty="0">
                <a:solidFill>
                  <a:schemeClr val="bg1"/>
                </a:solidFill>
              </a:rPr>
              <a:t>An Application Modernization Experiment </a:t>
            </a:r>
            <a:br>
              <a:rPr lang="en-US" sz="3100" i="1" dirty="0">
                <a:solidFill>
                  <a:schemeClr val="bg1"/>
                </a:solidFill>
              </a:rPr>
            </a:br>
            <a:r>
              <a:rPr lang="en-US" sz="3100" i="1" dirty="0">
                <a:solidFill>
                  <a:schemeClr val="bg1"/>
                </a:solidFill>
              </a:rPr>
              <a:t>For Gap Mobilize</a:t>
            </a:r>
            <a:endParaRPr sz="3100" i="1" dirty="0">
              <a:solidFill>
                <a:schemeClr val="bg1"/>
              </a:solidFill>
            </a:endParaRPr>
          </a:p>
        </p:txBody>
      </p:sp>
      <p:sp>
        <p:nvSpPr>
          <p:cNvPr id="148" name="Google Shape;148;p1"/>
          <p:cNvSpPr txBox="1">
            <a:spLocks noGrp="1"/>
          </p:cNvSpPr>
          <p:nvPr>
            <p:ph type="subTitle" idx="1"/>
          </p:nvPr>
        </p:nvSpPr>
        <p:spPr>
          <a:xfrm>
            <a:off x="1409699" y="4721636"/>
            <a:ext cx="9144000" cy="1058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800" dirty="0">
                <a:solidFill>
                  <a:schemeClr val="bg1"/>
                </a:solidFill>
              </a:rPr>
              <a:t>Prepared by Gregory Leake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For Gap Mobilize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800" dirty="0">
                <a:solidFill>
                  <a:schemeClr val="bg1"/>
                </a:solidFill>
              </a:rPr>
              <a:t>March 1, 2024</a:t>
            </a:r>
            <a:endParaRPr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BD557-4719-2224-D6F5-7379F877D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355600"/>
            <a:ext cx="10515600" cy="45402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Time Spent on Just Migration:  Start to Finish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5ECB1BF-6B1B-CAFF-7C60-BD7ABC88CF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4457551"/>
              </p:ext>
            </p:extLst>
          </p:nvPr>
        </p:nvGraphicFramePr>
        <p:xfrm>
          <a:off x="1585912" y="1466849"/>
          <a:ext cx="8886825" cy="35814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6AE42FD-28CB-F385-463D-DAB6370A57AB}"/>
              </a:ext>
            </a:extLst>
          </p:cNvPr>
          <p:cNvSpPr txBox="1"/>
          <p:nvPr/>
        </p:nvSpPr>
        <p:spPr>
          <a:xfrm>
            <a:off x="1585912" y="5134311"/>
            <a:ext cx="835202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Not Included Here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Building VB.NET App – Required time learning Entity Framework as well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SQL Server Install/DB Creations/Setup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Time spent on Blazor MS Learn Tutorials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Documentation</a:t>
            </a:r>
          </a:p>
          <a:p>
            <a:r>
              <a:rPr lang="en-US" sz="1200" dirty="0">
                <a:solidFill>
                  <a:schemeClr val="bg1"/>
                </a:solidFill>
              </a:rPr>
              <a:t>Other (VS 2022 setup, git, status meetings, etc.)</a:t>
            </a:r>
          </a:p>
          <a:p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910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ADEFC-8DC2-392F-1B83-7B396D803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4800"/>
            <a:ext cx="10515600" cy="4918075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7 Forms total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Simple application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3923 lines of source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Has business logic and database logic 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Two SQL Server databases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Five tables total</a:t>
            </a:r>
          </a:p>
          <a:p>
            <a:r>
              <a:rPr lang="en-US" dirty="0">
                <a:solidFill>
                  <a:schemeClr val="bg1"/>
                </a:solidFill>
              </a:rPr>
              <a:t>Uses mix of MS </a:t>
            </a:r>
            <a:r>
              <a:rPr lang="en-US" dirty="0" err="1">
                <a:solidFill>
                  <a:schemeClr val="bg1"/>
                </a:solidFill>
              </a:rPr>
              <a:t>EntityFramework</a:t>
            </a:r>
            <a:r>
              <a:rPr lang="en-US" dirty="0">
                <a:solidFill>
                  <a:schemeClr val="bg1"/>
                </a:solidFill>
              </a:rPr>
              <a:t> 6.4.4 and ADO.NET for illustrative purposes</a:t>
            </a:r>
          </a:p>
          <a:p>
            <a:r>
              <a:rPr lang="en-US" dirty="0">
                <a:solidFill>
                  <a:schemeClr val="bg1"/>
                </a:solidFill>
              </a:rPr>
              <a:t>Not well factored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Used drag/drop EF databinding via VS EF Wizard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chemeClr val="bg1"/>
                </a:solidFill>
              </a:rPr>
              <a:t>Some pure ADO.NET (Account Form)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Database logic mixed in with VB.NET form logic, with 4 separate “logic classes”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No separation of tiers (UI, Business Layer, Database Layer)</a:t>
            </a:r>
          </a:p>
          <a:p>
            <a:r>
              <a:rPr lang="en-US" dirty="0">
                <a:solidFill>
                  <a:schemeClr val="bg1"/>
                </a:solidFill>
              </a:rPr>
              <a:t>Limited VB controls, but UI has some formatting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Background images, colors, fonts, etc.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Google Shape;182;p25">
            <a:extLst>
              <a:ext uri="{FF2B5EF4-FFF2-40B4-BE49-F238E27FC236}">
                <a16:creationId xmlns:a16="http://schemas.microsoft.com/office/drawing/2014/main" id="{ACE5ED8C-794B-C63E-96CB-5A9CAD3F7F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>
                <a:solidFill>
                  <a:schemeClr val="bg1"/>
                </a:solidFill>
              </a:rPr>
              <a:t>The Source VB.NET Application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065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F5A29-2506-06E9-EB5E-B997128DC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149349"/>
            <a:ext cx="10515600" cy="787858"/>
          </a:xfrm>
        </p:spPr>
        <p:txBody>
          <a:bodyPr/>
          <a:lstStyle/>
          <a:p>
            <a:r>
              <a:rPr lang="en-US" sz="3600" dirty="0">
                <a:solidFill>
                  <a:schemeClr val="bg1"/>
                </a:solidFill>
              </a:rPr>
              <a:t>Source VB.NET </a:t>
            </a:r>
            <a:r>
              <a:rPr lang="en-US" sz="3600" dirty="0" err="1">
                <a:solidFill>
                  <a:schemeClr val="bg1"/>
                </a:solidFill>
              </a:rPr>
              <a:t>WinForm</a:t>
            </a:r>
            <a:r>
              <a:rPr lang="en-US" sz="3600" dirty="0">
                <a:solidFill>
                  <a:schemeClr val="bg1"/>
                </a:solidFill>
              </a:rPr>
              <a:t> Application Metrics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ADB118-CF6A-CB3F-51E7-BEB3E426D2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099"/>
          <a:stretch/>
        </p:blipFill>
        <p:spPr>
          <a:xfrm>
            <a:off x="160540" y="1022173"/>
            <a:ext cx="3112049" cy="52823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7DE10A-186A-F42D-E44A-63B938E1C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8562" y="2607961"/>
            <a:ext cx="8572898" cy="128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948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ADEFC-8DC2-392F-1B83-7B396D803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Blazor Server Application for pure thin-clients</a:t>
            </a:r>
          </a:p>
          <a:p>
            <a:r>
              <a:rPr lang="en-US" dirty="0">
                <a:solidFill>
                  <a:schemeClr val="bg1"/>
                </a:solidFill>
              </a:rPr>
              <a:t>Faithful to the latest Microsoft technologies</a:t>
            </a:r>
          </a:p>
          <a:p>
            <a:r>
              <a:rPr lang="en-US" dirty="0">
                <a:solidFill>
                  <a:schemeClr val="bg1"/>
                </a:solidFill>
              </a:rPr>
              <a:t>Refactoring to a cleaner/modern app via ChatGPT directions</a:t>
            </a:r>
          </a:p>
          <a:p>
            <a:r>
              <a:rPr lang="en-US" dirty="0">
                <a:solidFill>
                  <a:schemeClr val="bg1"/>
                </a:solidFill>
              </a:rPr>
              <a:t>Migrating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From MS </a:t>
            </a:r>
            <a:r>
              <a:rPr lang="en-US" dirty="0" err="1">
                <a:solidFill>
                  <a:schemeClr val="bg1"/>
                </a:solidFill>
              </a:rPr>
              <a:t>EntityFramework</a:t>
            </a:r>
            <a:r>
              <a:rPr lang="en-US" dirty="0">
                <a:solidFill>
                  <a:schemeClr val="bg1"/>
                </a:solidFill>
              </a:rPr>
              <a:t> 6.4.4 to MS </a:t>
            </a:r>
            <a:r>
              <a:rPr lang="en-US" dirty="0" err="1">
                <a:solidFill>
                  <a:schemeClr val="bg1"/>
                </a:solidFill>
              </a:rPr>
              <a:t>EntityFrameworkCore</a:t>
            </a:r>
            <a:r>
              <a:rPr lang="en-US" dirty="0">
                <a:solidFill>
                  <a:schemeClr val="bg1"/>
                </a:solidFill>
              </a:rPr>
              <a:t> 8.0.2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Migrating from ADO.NET, to MS </a:t>
            </a:r>
            <a:r>
              <a:rPr lang="en-US" dirty="0" err="1">
                <a:solidFill>
                  <a:schemeClr val="bg1"/>
                </a:solidFill>
              </a:rPr>
              <a:t>EntityFrameworkCore</a:t>
            </a:r>
            <a:r>
              <a:rPr lang="en-US" dirty="0">
                <a:solidFill>
                  <a:schemeClr val="bg1"/>
                </a:solidFill>
              </a:rPr>
              <a:t> 8.0.2 (Account Form)</a:t>
            </a:r>
          </a:p>
          <a:p>
            <a:r>
              <a:rPr lang="en-US" dirty="0">
                <a:solidFill>
                  <a:schemeClr val="bg1"/>
                </a:solidFill>
              </a:rPr>
              <a:t>Clean UI, Business Logic and Data Tiers with ChatGPT help</a:t>
            </a:r>
          </a:p>
          <a:p>
            <a:r>
              <a:rPr lang="en-US" dirty="0">
                <a:solidFill>
                  <a:schemeClr val="bg1"/>
                </a:solidFill>
              </a:rPr>
              <a:t>A brand new, better app, modernized as a C# Blazor Web Application!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Google Shape;182;p25">
            <a:extLst>
              <a:ext uri="{FF2B5EF4-FFF2-40B4-BE49-F238E27FC236}">
                <a16:creationId xmlns:a16="http://schemas.microsoft.com/office/drawing/2014/main" id="{ACE5ED8C-794B-C63E-96CB-5A9CAD3F7F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>
                <a:solidFill>
                  <a:schemeClr val="bg1"/>
                </a:solidFill>
              </a:rPr>
              <a:t>The Target Blazor C# .NET 8 Web Application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629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F5A29-2506-06E9-EB5E-B997128DC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149349"/>
            <a:ext cx="10515600" cy="787858"/>
          </a:xfrm>
        </p:spPr>
        <p:txBody>
          <a:bodyPr/>
          <a:lstStyle/>
          <a:p>
            <a:r>
              <a:rPr lang="en-US" sz="3600" dirty="0">
                <a:solidFill>
                  <a:schemeClr val="bg1"/>
                </a:solidFill>
              </a:rPr>
              <a:t>Source VB.NET </a:t>
            </a:r>
            <a:r>
              <a:rPr lang="en-US" sz="3600" dirty="0" err="1">
                <a:solidFill>
                  <a:schemeClr val="bg1"/>
                </a:solidFill>
              </a:rPr>
              <a:t>WinForm</a:t>
            </a:r>
            <a:r>
              <a:rPr lang="en-US" sz="3600" dirty="0">
                <a:solidFill>
                  <a:schemeClr val="bg1"/>
                </a:solidFill>
              </a:rPr>
              <a:t> Application Metrics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4A9290-AAEE-9281-BA88-4879A19A9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48" y="937207"/>
            <a:ext cx="2223750" cy="57420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EEBF90-8600-FF9A-9161-2B246CE75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8173" y="937207"/>
            <a:ext cx="9271476" cy="1339919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A3D1E8E-24FC-8DDC-5D9C-458ED191D2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462649"/>
              </p:ext>
            </p:extLst>
          </p:nvPr>
        </p:nvGraphicFramePr>
        <p:xfrm>
          <a:off x="3369911" y="3064984"/>
          <a:ext cx="8127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31350281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7714438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36890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Code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VB.NET Win Form 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Blazor C# Web App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39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Maintainability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381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Cyclomatic 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874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Depth of Inheritance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30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 Coupling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52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Lines of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361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Lines of Executable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29150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23886C0-44C5-A69C-284C-27B3671A21DE}"/>
              </a:ext>
            </a:extLst>
          </p:cNvPr>
          <p:cNvSpPr txBox="1"/>
          <p:nvPr/>
        </p:nvSpPr>
        <p:spPr>
          <a:xfrm>
            <a:off x="3269916" y="5823822"/>
            <a:ext cx="68887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Notes:  </a:t>
            </a:r>
            <a:br>
              <a:rPr lang="en-US" sz="1400" dirty="0"/>
            </a:br>
            <a:r>
              <a:rPr lang="en-US" sz="1400" dirty="0"/>
              <a:t>Source code counts seem to include blank lines and comments</a:t>
            </a:r>
          </a:p>
          <a:p>
            <a:r>
              <a:rPr lang="en-US" sz="1400" dirty="0"/>
              <a:t>Blazor app has many more comments, which document ChatGPT interactions/manual fixups</a:t>
            </a:r>
          </a:p>
        </p:txBody>
      </p:sp>
    </p:spTree>
    <p:extLst>
      <p:ext uri="{BB962C8B-B14F-4D97-AF65-F5344CB8AC3E}">
        <p14:creationId xmlns:p14="http://schemas.microsoft.com/office/powerpoint/2010/main" val="3829592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F2DD5-AC6F-2B7A-489E-EB28A2546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Demo:  The Target .NET 8 Blazor C#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4029373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6BD26-A5F7-863A-FE1A-F68BEC3EA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086338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DB41C-9BC7-0095-DA9E-9DFD5476B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2DEF9-CC93-6ECC-FCE8-0610A6FD0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Git Projects and Docs</a:t>
            </a:r>
          </a:p>
          <a:p>
            <a:pPr lvl="1"/>
            <a:r>
              <a:rPr lang="en-US" dirty="0">
                <a:solidFill>
                  <a:schemeClr val="bg1"/>
                </a:solidFill>
                <a:hlinkClick r:id="rId2"/>
              </a:rPr>
              <a:t>WindowsTradeApp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  <a:hlinkClick r:id="rId3"/>
              </a:rPr>
              <a:t>TradeBlazorApp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Note documents, including Word Master and </a:t>
            </a:r>
            <a:r>
              <a:rPr lang="en-US" dirty="0" err="1">
                <a:solidFill>
                  <a:schemeClr val="bg1"/>
                </a:solidFill>
              </a:rPr>
              <a:t>Powerpoint</a:t>
            </a:r>
            <a:r>
              <a:rPr lang="en-US" dirty="0">
                <a:solidFill>
                  <a:schemeClr val="bg1"/>
                </a:solidFill>
              </a:rPr>
              <a:t> Summary are included with download links in the TradeBlazorApp git-staged repository</a:t>
            </a:r>
          </a:p>
          <a:p>
            <a:r>
              <a:rPr lang="en-US" dirty="0">
                <a:solidFill>
                  <a:schemeClr val="bg1"/>
                </a:solidFill>
              </a:rPr>
              <a:t>Simply clone the repositories</a:t>
            </a:r>
          </a:p>
          <a:p>
            <a:r>
              <a:rPr lang="en-US" dirty="0">
                <a:solidFill>
                  <a:schemeClr val="bg1"/>
                </a:solidFill>
              </a:rPr>
              <a:t>Use </a:t>
            </a:r>
            <a:r>
              <a:rPr lang="en-US" dirty="0" err="1">
                <a:solidFill>
                  <a:schemeClr val="bg1"/>
                </a:solidFill>
              </a:rPr>
              <a:t>SQL_Databases</a:t>
            </a:r>
            <a:r>
              <a:rPr lang="en-US" dirty="0">
                <a:solidFill>
                  <a:schemeClr val="bg1"/>
                </a:solidFill>
              </a:rPr>
              <a:t> zip file to run the two DB creation/load scripts</a:t>
            </a:r>
          </a:p>
          <a:p>
            <a:r>
              <a:rPr lang="en-US" dirty="0">
                <a:solidFill>
                  <a:schemeClr val="bg1"/>
                </a:solidFill>
              </a:rPr>
              <a:t>Contact </a:t>
            </a:r>
            <a:r>
              <a:rPr lang="en-US" dirty="0">
                <a:solidFill>
                  <a:schemeClr val="bg1"/>
                </a:solidFill>
                <a:hlinkClick r:id="rId4"/>
              </a:rPr>
              <a:t>gregleak3344@gmail.com</a:t>
            </a:r>
            <a:r>
              <a:rPr lang="en-US" dirty="0">
                <a:solidFill>
                  <a:schemeClr val="bg1"/>
                </a:solidFill>
              </a:rPr>
              <a:t>, provide your Git </a:t>
            </a:r>
            <a:r>
              <a:rPr lang="en-US" dirty="0" err="1">
                <a:solidFill>
                  <a:schemeClr val="bg1"/>
                </a:solidFill>
              </a:rPr>
              <a:t>UserID</a:t>
            </a:r>
            <a:r>
              <a:rPr lang="en-US" dirty="0">
                <a:solidFill>
                  <a:schemeClr val="bg1"/>
                </a:solidFill>
              </a:rPr>
              <a:t> to be added</a:t>
            </a:r>
          </a:p>
        </p:txBody>
      </p:sp>
    </p:spTree>
    <p:extLst>
      <p:ext uri="{BB962C8B-B14F-4D97-AF65-F5344CB8AC3E}">
        <p14:creationId xmlns:p14="http://schemas.microsoft.com/office/powerpoint/2010/main" val="3785703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F1192-E7DA-1E52-D0AB-AE166D21A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Notes on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90C3E-13EC-0448-C9D9-75721491D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9999"/>
              <a:buChar char="►"/>
            </a:pPr>
            <a:r>
              <a:rPr lang="en-US" sz="18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br>
              <a:rPr lang="en-US" sz="18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180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Char char="►"/>
            </a:pPr>
            <a:r>
              <a:rPr lang="en-US" sz="1400" b="0" i="0" u="none" strike="noStrik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Documenting the process I follow will be primary output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sz="1400" b="0" i="0" u="none" strike="noStrik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Provide feedback to product team to help them understand the possibilities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sz="1400" b="0" i="0" u="none" strike="noStrik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Working code samples/VS projects showing the starting points and the results</a:t>
            </a:r>
            <a:endParaRPr lang="en-US" dirty="0">
              <a:solidFill>
                <a:schemeClr val="bg1"/>
              </a:solidFill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 sz="1800" b="0" i="0" u="none" strike="noStrike" dirty="0">
                <a:solidFill>
                  <a:schemeClr val="bg1"/>
                </a:solidFill>
                <a:latin typeface="Play"/>
                <a:ea typeface="Play"/>
                <a:cs typeface="Play"/>
                <a:sym typeface="Play"/>
              </a:rPr>
              <a:t>Approach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sz="1400" b="0" i="0" u="none" strike="noStrike" dirty="0">
                <a:solidFill>
                  <a:schemeClr val="bg1"/>
                </a:solidFill>
                <a:latin typeface="Play"/>
                <a:ea typeface="Play"/>
                <a:cs typeface="Play"/>
                <a:sym typeface="Play"/>
              </a:rPr>
              <a:t>Progressively migrate a VB.NET WinForms Application to Blazor/Razor</a:t>
            </a:r>
            <a:endParaRPr lang="en-US" dirty="0">
              <a:solidFill>
                <a:schemeClr val="bg1"/>
              </a:solidFill>
            </a:endParaRPr>
          </a:p>
          <a:p>
            <a:pPr marL="1143000" lvl="2" indent="-2286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 sz="1300" dirty="0">
                <a:solidFill>
                  <a:schemeClr val="bg1"/>
                </a:solidFill>
                <a:latin typeface="Play"/>
                <a:ea typeface="Play"/>
                <a:cs typeface="Play"/>
                <a:sym typeface="Play"/>
              </a:rPr>
              <a:t>Start with simple application to document learning process via ChatGPT (is possible using ChatGPT alone, learning the basics of Blazor?)</a:t>
            </a:r>
          </a:p>
          <a:p>
            <a:pPr marL="1143000" lvl="2" indent="-2286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 sz="1300" b="0" i="0" u="none" strike="noStrike" dirty="0">
                <a:solidFill>
                  <a:schemeClr val="bg1"/>
                </a:solidFill>
                <a:latin typeface="Play"/>
                <a:ea typeface="Play"/>
                <a:cs typeface="Play"/>
                <a:sym typeface="Play"/>
              </a:rPr>
              <a:t>Progressively add to application, more sophisticated layout, forms, business logic, data binding logic</a:t>
            </a:r>
            <a:endParaRPr lang="en-US" dirty="0">
              <a:solidFill>
                <a:schemeClr val="bg1"/>
              </a:solidFill>
            </a:endParaRPr>
          </a:p>
          <a:p>
            <a:pPr marL="1143000" lvl="2" indent="-2286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 sz="1300" b="0" i="0" u="none" strike="noStrike" dirty="0">
                <a:solidFill>
                  <a:schemeClr val="bg1"/>
                </a:solidFill>
                <a:latin typeface="Play"/>
                <a:ea typeface="Play"/>
                <a:cs typeface="Play"/>
                <a:sym typeface="Play"/>
              </a:rPr>
              <a:t>Using ChatGPT to help me </a:t>
            </a:r>
            <a:r>
              <a:rPr lang="en-US" sz="1300" b="1" i="0" u="sng" strike="noStrike" dirty="0">
                <a:solidFill>
                  <a:schemeClr val="bg1"/>
                </a:solidFill>
                <a:latin typeface="Play"/>
                <a:ea typeface="Play"/>
                <a:cs typeface="Play"/>
                <a:sym typeface="Play"/>
              </a:rPr>
              <a:t>optimize</a:t>
            </a:r>
            <a:r>
              <a:rPr lang="en-US" sz="1300" b="0" i="0" u="none" strike="noStrike" dirty="0">
                <a:solidFill>
                  <a:schemeClr val="bg1"/>
                </a:solidFill>
                <a:latin typeface="Play"/>
                <a:ea typeface="Play"/>
                <a:cs typeface="Play"/>
                <a:sym typeface="Play"/>
              </a:rPr>
              <a:t> the code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sz="1400" b="0" i="0" u="none" strike="noStrike" dirty="0">
                <a:solidFill>
                  <a:schemeClr val="bg1"/>
                </a:solidFill>
                <a:latin typeface="Play"/>
                <a:ea typeface="Play"/>
                <a:cs typeface="Play"/>
                <a:sym typeface="Play"/>
              </a:rPr>
              <a:t>Document every ChatGPT interaction I have, and why, even those unproductive ones/dead ends (with explanation)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sz="1400" b="0" i="0" u="none" strike="noStrike" dirty="0">
                <a:solidFill>
                  <a:schemeClr val="bg1"/>
                </a:solidFill>
                <a:latin typeface="Play"/>
                <a:ea typeface="Play"/>
                <a:cs typeface="Play"/>
                <a:sym typeface="Play"/>
              </a:rPr>
              <a:t>Document my learning process—how I, as a .NET developer, used ChatGPT to both learn Blazor, and use to migrate the application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sz="1400" b="0" i="0" u="none" strike="noStrike" dirty="0">
                <a:solidFill>
                  <a:schemeClr val="bg1"/>
                </a:solidFill>
                <a:latin typeface="Play"/>
                <a:ea typeface="Play"/>
                <a:cs typeface="Play"/>
                <a:sym typeface="Play"/>
              </a:rPr>
              <a:t>My stumbling blocks, areas of confusion and how ChatGPT did/did not help me overcome them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sz="1400" b="0" i="0" u="none" strike="noStrike" dirty="0">
                <a:solidFill>
                  <a:schemeClr val="bg1"/>
                </a:solidFill>
                <a:latin typeface="Play"/>
                <a:ea typeface="Play"/>
                <a:cs typeface="Play"/>
                <a:sym typeface="Play"/>
              </a:rPr>
              <a:t>Areas where I needed to go outside of ChatGPT to find answers or augment my learning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sz="1400" dirty="0">
                <a:solidFill>
                  <a:schemeClr val="bg1"/>
                </a:solidFill>
                <a:latin typeface="Play"/>
                <a:ea typeface="Play"/>
                <a:cs typeface="Play"/>
                <a:sym typeface="Play"/>
              </a:rPr>
              <a:t>Document </a:t>
            </a:r>
            <a:r>
              <a:rPr lang="en-US" sz="1400" b="1" u="sng" dirty="0">
                <a:solidFill>
                  <a:schemeClr val="bg1"/>
                </a:solidFill>
                <a:latin typeface="Play"/>
                <a:ea typeface="Play"/>
                <a:cs typeface="Play"/>
                <a:sym typeface="Play"/>
              </a:rPr>
              <a:t>the time spent in each phase</a:t>
            </a:r>
            <a:r>
              <a:rPr lang="en-US" sz="1400" dirty="0">
                <a:solidFill>
                  <a:schemeClr val="bg1"/>
                </a:solidFill>
                <a:latin typeface="Play"/>
                <a:ea typeface="Play"/>
                <a:cs typeface="Play"/>
                <a:sym typeface="Play"/>
              </a:rPr>
              <a:t>, including learning phase (how ChatGPT teaches me Blazor/Razor)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sz="1400" b="0" i="0" u="none" strike="noStrike" dirty="0">
                <a:solidFill>
                  <a:schemeClr val="bg1"/>
                </a:solidFill>
                <a:latin typeface="Play"/>
                <a:ea typeface="Play"/>
                <a:cs typeface="Play"/>
                <a:sym typeface="Play"/>
              </a:rPr>
              <a:t>Document the automatics, and manual steps I needed where ChatGPT could not just “fill in the blanks”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388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>
                <a:solidFill>
                  <a:schemeClr val="bg1"/>
                </a:solidFill>
              </a:rPr>
              <a:t>Comments/Status for 2/21/2024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72" name="Google Shape;172;p5"/>
          <p:cNvSpPr txBox="1">
            <a:spLocks noGrp="1"/>
          </p:cNvSpPr>
          <p:nvPr>
            <p:ph idx="1"/>
          </p:nvPr>
        </p:nvSpPr>
        <p:spPr>
          <a:xfrm>
            <a:off x="646111" y="1471808"/>
            <a:ext cx="10959253" cy="5109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46482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</a:pPr>
            <a:r>
              <a:rPr lang="en-US" dirty="0">
                <a:solidFill>
                  <a:schemeClr val="bg1"/>
                </a:solidFill>
              </a:rPr>
              <a:t>I have migrated Data Tier</a:t>
            </a:r>
          </a:p>
          <a:p>
            <a:pPr marL="46482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</a:pPr>
            <a:r>
              <a:rPr lang="en-US" dirty="0">
                <a:solidFill>
                  <a:schemeClr val="bg1"/>
                </a:solidFill>
              </a:rPr>
              <a:t>I have migrated Business Tier</a:t>
            </a:r>
          </a:p>
          <a:p>
            <a:pPr marL="46482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</a:pPr>
            <a:r>
              <a:rPr lang="en-US" dirty="0">
                <a:solidFill>
                  <a:schemeClr val="bg1"/>
                </a:solidFill>
              </a:rPr>
              <a:t>I am working on UI Tier (30% done)</a:t>
            </a:r>
          </a:p>
          <a:p>
            <a:pPr marL="46482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</a:pPr>
            <a:r>
              <a:rPr lang="en-US" dirty="0">
                <a:solidFill>
                  <a:schemeClr val="bg1"/>
                </a:solidFill>
              </a:rPr>
              <a:t>I am refactoring, per ChatGPT Instructions</a:t>
            </a:r>
          </a:p>
          <a:p>
            <a:pPr marL="46482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</a:pPr>
            <a:r>
              <a:rPr lang="en-US" dirty="0">
                <a:solidFill>
                  <a:schemeClr val="bg1"/>
                </a:solidFill>
              </a:rPr>
              <a:t>Lots of learnings</a:t>
            </a:r>
          </a:p>
          <a:p>
            <a:pPr marL="800100" lvl="1" indent="-335280">
              <a:spcBef>
                <a:spcPts val="0"/>
              </a:spcBef>
              <a:buSzPct val="80000"/>
            </a:pPr>
            <a:r>
              <a:rPr lang="en-US" dirty="0">
                <a:solidFill>
                  <a:schemeClr val="bg1"/>
                </a:solidFill>
              </a:rPr>
              <a:t>Really need to qualify each ChatGPT interaction with details of target app (Entity Framework version number, Blazor .NET 8, Server App, etc.</a:t>
            </a:r>
          </a:p>
          <a:p>
            <a:pPr marL="800100" lvl="1" indent="-335280">
              <a:spcBef>
                <a:spcPts val="0"/>
              </a:spcBef>
              <a:buSzPct val="80000"/>
            </a:pPr>
            <a:r>
              <a:rPr lang="en-US" dirty="0">
                <a:solidFill>
                  <a:schemeClr val="bg1"/>
                </a:solidFill>
              </a:rPr>
              <a:t>Can set context up front, but ChatGPT loses this after time, so need to reset.</a:t>
            </a:r>
          </a:p>
          <a:p>
            <a:pPr marL="800100" lvl="1" indent="-335280">
              <a:spcBef>
                <a:spcPts val="0"/>
              </a:spcBef>
              <a:buSzPct val="80000"/>
            </a:pPr>
            <a:r>
              <a:rPr lang="en-US" dirty="0">
                <a:solidFill>
                  <a:schemeClr val="bg1"/>
                </a:solidFill>
              </a:rPr>
              <a:t>The recommended Repeatable Steps from ChatGPT needed re-ordering</a:t>
            </a:r>
          </a:p>
          <a:p>
            <a:pPr marL="1257300" lvl="2" indent="-335280">
              <a:spcBef>
                <a:spcPts val="0"/>
              </a:spcBef>
              <a:buSzPct val="80000"/>
            </a:pPr>
            <a:r>
              <a:rPr lang="en-US" dirty="0">
                <a:solidFill>
                  <a:schemeClr val="bg1"/>
                </a:solidFill>
              </a:rPr>
              <a:t>In retrospect:  Start with DB layer, then Business Logic, then UI/Forms</a:t>
            </a:r>
          </a:p>
          <a:p>
            <a:pPr marL="1257300" lvl="2" indent="-335280">
              <a:spcBef>
                <a:spcPts val="0"/>
              </a:spcBef>
              <a:buSzPct val="80000"/>
            </a:pPr>
            <a:r>
              <a:rPr lang="en-US" dirty="0">
                <a:solidFill>
                  <a:schemeClr val="bg1"/>
                </a:solidFill>
              </a:rPr>
              <a:t>ChatGPT recommended Business layer, then DB layer, then UI</a:t>
            </a:r>
          </a:p>
          <a:p>
            <a:pPr marL="800100" lvl="1" indent="-335280">
              <a:spcBef>
                <a:spcPts val="0"/>
              </a:spcBef>
              <a:buSzPct val="80000"/>
            </a:pPr>
            <a:r>
              <a:rPr lang="en-US" dirty="0">
                <a:solidFill>
                  <a:schemeClr val="bg1"/>
                </a:solidFill>
              </a:rPr>
              <a:t>It has trouble generating the right @using statements/imports</a:t>
            </a:r>
          </a:p>
          <a:p>
            <a:pPr marL="800100" lvl="1" indent="-335280">
              <a:spcBef>
                <a:spcPts val="0"/>
              </a:spcBef>
              <a:buSzPct val="80000"/>
            </a:pPr>
            <a:r>
              <a:rPr lang="en-US" dirty="0">
                <a:solidFill>
                  <a:schemeClr val="bg1"/>
                </a:solidFill>
              </a:rPr>
              <a:t>It has trouble with some simple directives such as </a:t>
            </a:r>
            <a:r>
              <a:rPr lang="en-US" dirty="0" err="1">
                <a:solidFill>
                  <a:schemeClr val="bg1"/>
                </a:solidFill>
              </a:rPr>
              <a:t>InteractiveRenderMode</a:t>
            </a:r>
            <a:r>
              <a:rPr lang="en-US" dirty="0">
                <a:solidFill>
                  <a:schemeClr val="bg1"/>
                </a:solidFill>
              </a:rPr>
              <a:t> = Server, required in all Razor components for event firing</a:t>
            </a:r>
          </a:p>
          <a:p>
            <a:pPr marL="800100" lvl="1" indent="-335280">
              <a:spcBef>
                <a:spcPts val="0"/>
              </a:spcBef>
              <a:buSzPct val="80000"/>
            </a:pPr>
            <a:r>
              <a:rPr lang="en-US" dirty="0">
                <a:solidFill>
                  <a:schemeClr val="bg1"/>
                </a:solidFill>
              </a:rPr>
              <a:t>It has trouble generating DB model classes that include composite keys</a:t>
            </a:r>
          </a:p>
          <a:p>
            <a:pPr marL="1257300" lvl="2" indent="-335280">
              <a:spcBef>
                <a:spcPts val="0"/>
              </a:spcBef>
              <a:buSzPct val="80000"/>
            </a:pPr>
            <a:r>
              <a:rPr lang="en-US" dirty="0">
                <a:solidFill>
                  <a:schemeClr val="bg1"/>
                </a:solidFill>
              </a:rPr>
              <a:t>However, this might be fixed with better ChatGPT input to qualify</a:t>
            </a:r>
          </a:p>
          <a:p>
            <a:pPr marL="342900" indent="-335280">
              <a:spcBef>
                <a:spcPts val="0"/>
              </a:spcBef>
              <a:buSzPct val="80000"/>
            </a:pPr>
            <a:r>
              <a:rPr lang="en-US" dirty="0">
                <a:solidFill>
                  <a:schemeClr val="bg1"/>
                </a:solidFill>
              </a:rPr>
              <a:t>Overall:</a:t>
            </a:r>
          </a:p>
          <a:p>
            <a:pPr marL="800100" lvl="1" indent="-335280">
              <a:spcBef>
                <a:spcPts val="0"/>
              </a:spcBef>
              <a:buSzPct val="80000"/>
            </a:pPr>
            <a:r>
              <a:rPr lang="en-US" dirty="0">
                <a:solidFill>
                  <a:schemeClr val="bg1"/>
                </a:solidFill>
              </a:rPr>
              <a:t>It’s great.</a:t>
            </a:r>
          </a:p>
          <a:p>
            <a:pPr marL="800100" lvl="1" indent="-335280">
              <a:spcBef>
                <a:spcPts val="0"/>
              </a:spcBef>
              <a:buSzPct val="80000"/>
            </a:pPr>
            <a:r>
              <a:rPr lang="en-US" dirty="0">
                <a:solidFill>
                  <a:schemeClr val="bg1"/>
                </a:solidFill>
              </a:rPr>
              <a:t>It helped me learn both Entity Framework and Blazor, modernized my skills</a:t>
            </a:r>
          </a:p>
          <a:p>
            <a:pPr marL="800100" lvl="1" indent="-335280">
              <a:spcBef>
                <a:spcPts val="0"/>
              </a:spcBef>
              <a:buSzPct val="80000"/>
            </a:pPr>
            <a:r>
              <a:rPr lang="en-US" dirty="0">
                <a:solidFill>
                  <a:schemeClr val="bg1"/>
                </a:solidFill>
              </a:rPr>
              <a:t>It’s good at both Migration and Help with Debugging</a:t>
            </a:r>
          </a:p>
          <a:p>
            <a:pPr marL="800100" lvl="1" indent="-335280">
              <a:spcBef>
                <a:spcPts val="0"/>
              </a:spcBef>
              <a:buSzPct val="80000"/>
            </a:pPr>
            <a:r>
              <a:rPr lang="en-US" dirty="0">
                <a:solidFill>
                  <a:schemeClr val="bg1"/>
                </a:solidFill>
              </a:rPr>
              <a:t>I never had to use an external support forum like </a:t>
            </a:r>
            <a:r>
              <a:rPr lang="en-US" dirty="0" err="1">
                <a:solidFill>
                  <a:schemeClr val="bg1"/>
                </a:solidFill>
              </a:rPr>
              <a:t>StackOverflow</a:t>
            </a:r>
            <a:endParaRPr lang="en-US" dirty="0">
              <a:solidFill>
                <a:schemeClr val="bg1"/>
              </a:solidFill>
            </a:endParaRPr>
          </a:p>
          <a:p>
            <a:pPr marL="800100" lvl="1" indent="-335280">
              <a:spcBef>
                <a:spcPts val="0"/>
              </a:spcBef>
              <a:buSzPct val="80000"/>
            </a:pPr>
            <a:r>
              <a:rPr lang="en-US" dirty="0">
                <a:solidFill>
                  <a:schemeClr val="bg1"/>
                </a:solidFill>
              </a:rPr>
              <a:t>I did find I needed several hours of </a:t>
            </a:r>
            <a:r>
              <a:rPr lang="en-US" dirty="0" err="1">
                <a:solidFill>
                  <a:schemeClr val="bg1"/>
                </a:solidFill>
              </a:rPr>
              <a:t>MSLearn</a:t>
            </a:r>
            <a:r>
              <a:rPr lang="en-US" dirty="0">
                <a:solidFill>
                  <a:schemeClr val="bg1"/>
                </a:solidFill>
              </a:rPr>
              <a:t> tutorials on Blazor</a:t>
            </a:r>
          </a:p>
          <a:p>
            <a:pPr marL="1257300" lvl="2" indent="-335280">
              <a:spcBef>
                <a:spcPts val="0"/>
              </a:spcBef>
              <a:buSzPct val="80000"/>
            </a:pPr>
            <a:r>
              <a:rPr lang="en-US" dirty="0">
                <a:solidFill>
                  <a:schemeClr val="bg1"/>
                </a:solidFill>
              </a:rPr>
              <a:t>To get concepts down</a:t>
            </a:r>
          </a:p>
          <a:p>
            <a:pPr marL="1257300" lvl="2" indent="-335280">
              <a:spcBef>
                <a:spcPts val="0"/>
              </a:spcBef>
              <a:buSzPct val="80000"/>
            </a:pPr>
            <a:r>
              <a:rPr lang="en-US" dirty="0">
                <a:solidFill>
                  <a:schemeClr val="bg1"/>
                </a:solidFill>
              </a:rPr>
              <a:t>Before blindly trying to start with a </a:t>
            </a:r>
            <a:r>
              <a:rPr lang="en-US" dirty="0" err="1">
                <a:solidFill>
                  <a:schemeClr val="bg1"/>
                </a:solidFill>
              </a:rPr>
              <a:t>WinForm</a:t>
            </a:r>
            <a:r>
              <a:rPr lang="en-US" dirty="0">
                <a:solidFill>
                  <a:schemeClr val="bg1"/>
                </a:solidFill>
              </a:rPr>
              <a:t> code migration</a:t>
            </a:r>
          </a:p>
          <a:p>
            <a:pPr marL="1257300" lvl="2" indent="-335280">
              <a:spcBef>
                <a:spcPts val="0"/>
              </a:spcBef>
              <a:buSzPct val="80000"/>
            </a:pPr>
            <a:r>
              <a:rPr lang="en-US" dirty="0">
                <a:solidFill>
                  <a:schemeClr val="bg1"/>
                </a:solidFill>
              </a:rPr>
              <a:t>Once I did, things went pretty well, and this was a first app/migration experience</a:t>
            </a:r>
          </a:p>
          <a:p>
            <a:pPr marL="800100" lvl="1" indent="-335280">
              <a:spcBef>
                <a:spcPts val="0"/>
              </a:spcBef>
              <a:buSzPct val="80000"/>
            </a:pPr>
            <a:r>
              <a:rPr lang="en-US" dirty="0">
                <a:solidFill>
                  <a:schemeClr val="bg1"/>
                </a:solidFill>
              </a:rPr>
              <a:t>It cannot generate VS Solution or Project Files.</a:t>
            </a:r>
          </a:p>
          <a:p>
            <a:pPr marL="800100" lvl="1" indent="-335280">
              <a:spcBef>
                <a:spcPts val="0"/>
              </a:spcBef>
              <a:buSzPct val="80000"/>
            </a:pPr>
            <a:r>
              <a:rPr lang="en-US" dirty="0">
                <a:solidFill>
                  <a:schemeClr val="bg1"/>
                </a:solidFill>
              </a:rPr>
              <a:t>Requires a lot of individual interactions and cut/paste</a:t>
            </a:r>
          </a:p>
          <a:p>
            <a:pPr marL="800100" lvl="1" indent="-335280">
              <a:spcBef>
                <a:spcPts val="0"/>
              </a:spcBef>
              <a:buSzPct val="80000"/>
            </a:pPr>
            <a:r>
              <a:rPr lang="en-US" dirty="0">
                <a:solidFill>
                  <a:schemeClr val="bg1"/>
                </a:solidFill>
              </a:rPr>
              <a:t>This makes it less productive than a “complete” migration tool</a:t>
            </a:r>
          </a:p>
          <a:p>
            <a:pPr marL="342900" indent="-335280">
              <a:spcBef>
                <a:spcPts val="0"/>
              </a:spcBef>
              <a:buSzPct val="80000"/>
            </a:pPr>
            <a:endParaRPr lang="en-US" dirty="0">
              <a:solidFill>
                <a:schemeClr val="bg1"/>
              </a:solidFill>
            </a:endParaRPr>
          </a:p>
          <a:p>
            <a:pPr marL="1257300" lvl="2" indent="-335280">
              <a:spcBef>
                <a:spcPts val="0"/>
              </a:spcBef>
              <a:buSzPct val="80000"/>
            </a:pPr>
            <a:endParaRPr dirty="0">
              <a:solidFill>
                <a:schemeClr val="bg1"/>
              </a:solidFill>
            </a:endParaRPr>
          </a:p>
          <a:p>
            <a:pPr marL="45720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"/>
          <p:cNvSpPr txBox="1">
            <a:spLocks noGrp="1"/>
          </p:cNvSpPr>
          <p:nvPr>
            <p:ph type="title"/>
          </p:nvPr>
        </p:nvSpPr>
        <p:spPr>
          <a:xfrm>
            <a:off x="523598" y="75157"/>
            <a:ext cx="9603275" cy="892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>
                <a:solidFill>
                  <a:schemeClr val="bg1"/>
                </a:solidFill>
              </a:rPr>
              <a:t>Project Goals and Methodology 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54" name="Google Shape;154;p2"/>
          <p:cNvSpPr txBox="1">
            <a:spLocks noGrp="1"/>
          </p:cNvSpPr>
          <p:nvPr>
            <p:ph idx="1"/>
          </p:nvPr>
        </p:nvSpPr>
        <p:spPr>
          <a:xfrm>
            <a:off x="321501" y="1088858"/>
            <a:ext cx="11548997" cy="5191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9999"/>
            </a:pPr>
            <a:r>
              <a:rPr lang="en-US" sz="2400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Project Goals</a:t>
            </a:r>
            <a:endParaRPr sz="2000" dirty="0">
              <a:solidFill>
                <a:schemeClr val="bg1"/>
              </a:solidFill>
            </a:endParaRPr>
          </a:p>
          <a:p>
            <a:pPr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</a:pPr>
            <a:r>
              <a:rPr lang="en-US" sz="1800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Test </a:t>
            </a:r>
            <a:r>
              <a:rPr lang="en-US" sz="1800" b="1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effectiveness of using Gen-AI (ChatGPT 4) to economically do code migrations</a:t>
            </a:r>
            <a:endParaRPr sz="1800" b="1" dirty="0">
              <a:solidFill>
                <a:schemeClr val="bg1"/>
              </a:solidFill>
            </a:endParaRPr>
          </a:p>
          <a:p>
            <a:pPr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</a:pPr>
            <a:r>
              <a:rPr lang="en-US" sz="1800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Motivate product team to start seriously using Gen-AI for product development</a:t>
            </a:r>
          </a:p>
          <a:p>
            <a:pPr>
              <a:lnSpc>
                <a:spcPct val="100000"/>
              </a:lnSpc>
              <a:buSzPct val="80000"/>
            </a:pPr>
            <a:r>
              <a:rPr lang="en-US" sz="2400" b="0" i="0" u="none" strike="noStrik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Methodology</a:t>
            </a:r>
          </a:p>
          <a:p>
            <a:pPr lvl="1">
              <a:lnSpc>
                <a:spcPct val="100000"/>
              </a:lnSpc>
              <a:buSzPct val="80000"/>
            </a:pPr>
            <a:r>
              <a:rPr lang="en-US" sz="1800" b="0" i="0" u="none" strike="noStrik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Start with a simple </a:t>
            </a:r>
            <a:r>
              <a:rPr lang="en-US" sz="1800" b="1" i="0" u="none" strike="noStrik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VB.NET WinForms Application </a:t>
            </a:r>
            <a:r>
              <a:rPr lang="en-US" sz="1800" b="0" i="0" u="none" strike="noStrik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(.NET 4.8)</a:t>
            </a:r>
          </a:p>
          <a:p>
            <a:pPr lvl="1">
              <a:lnSpc>
                <a:spcPct val="100000"/>
              </a:lnSpc>
              <a:buSzPct val="80000"/>
            </a:pPr>
            <a:r>
              <a:rPr lang="en-US" sz="1800" b="0" i="0" u="none" strike="noStrik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Application demonstrates a typical VB.NET legac</a:t>
            </a:r>
            <a:r>
              <a:rPr lang="en-US" sz="1800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y application</a:t>
            </a:r>
          </a:p>
          <a:p>
            <a:pPr lvl="1">
              <a:lnSpc>
                <a:spcPct val="100000"/>
              </a:lnSpc>
              <a:buSzPct val="80000"/>
            </a:pPr>
            <a:r>
              <a:rPr lang="en-US" sz="1800" b="0" i="0" u="none" strike="noStrik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Migrate using ChatGPT 4.0 to a </a:t>
            </a:r>
            <a:r>
              <a:rPr lang="en-US" sz="1800" b="1" i="0" u="none" strike="noStrik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modern Blazor Web application in C# </a:t>
            </a:r>
            <a:r>
              <a:rPr lang="en-US" sz="1800" b="0" i="0" u="none" strike="noStrik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(.NET 8.0)</a:t>
            </a:r>
          </a:p>
          <a:p>
            <a:pPr lvl="1">
              <a:lnSpc>
                <a:spcPct val="100000"/>
              </a:lnSpc>
              <a:buSzPct val="80000"/>
            </a:pPr>
            <a:r>
              <a:rPr lang="en-US" sz="1800" b="0" i="0" u="none" strike="noStrik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Capture each ChatGPT interaction in a separate document, with notes</a:t>
            </a:r>
          </a:p>
          <a:p>
            <a:pPr lvl="1">
              <a:lnSpc>
                <a:spcPct val="100000"/>
              </a:lnSpc>
              <a:buSzPct val="80000"/>
            </a:pPr>
            <a:r>
              <a:rPr lang="en-US" sz="1800" b="0" i="0" u="none" strike="noStrik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Get to a completely faithful new target application in </a:t>
            </a:r>
            <a:r>
              <a:rPr lang="en-US" sz="1800" b="1" i="0" u="none" strike="noStrik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repeatable steps </a:t>
            </a:r>
            <a:r>
              <a:rPr lang="en-US" sz="1800" b="0" i="0" u="none" strike="noStrik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recommended by ChatGPT 4</a:t>
            </a:r>
          </a:p>
          <a:p>
            <a:pPr lvl="1">
              <a:lnSpc>
                <a:spcPct val="100000"/>
              </a:lnSpc>
              <a:buSzPct val="80000"/>
            </a:pPr>
            <a:r>
              <a:rPr lang="en-US" sz="1800" b="1" i="0" u="none" strike="noStrik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Refactor</a:t>
            </a:r>
            <a:r>
              <a:rPr lang="en-US" sz="1800" b="0" i="0" u="none" strike="noStrik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 to make more modern and clean, faithful to a decently-coded Blazor Web App</a:t>
            </a:r>
          </a:p>
          <a:p>
            <a:pPr lvl="1">
              <a:lnSpc>
                <a:spcPct val="100000"/>
              </a:lnSpc>
              <a:buSzPct val="80000"/>
            </a:pPr>
            <a:r>
              <a:rPr lang="en-US" sz="1800" b="0" i="0" u="none" strike="noStrik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Summarize key learnings in this presentation</a:t>
            </a:r>
          </a:p>
          <a:p>
            <a:pPr>
              <a:lnSpc>
                <a:spcPct val="100000"/>
              </a:lnSpc>
              <a:buSzPct val="80000"/>
            </a:pPr>
            <a:r>
              <a:rPr lang="en-US" sz="2400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Project Outputs</a:t>
            </a:r>
          </a:p>
          <a:p>
            <a:pPr lvl="1">
              <a:lnSpc>
                <a:spcPct val="100000"/>
              </a:lnSpc>
              <a:buSzPct val="80000"/>
            </a:pPr>
            <a:r>
              <a:rPr lang="en-US" sz="1800" b="0" i="0" u="none" strike="noStrik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Summary Presentation</a:t>
            </a:r>
          </a:p>
          <a:p>
            <a:pPr lvl="1">
              <a:lnSpc>
                <a:spcPct val="100000"/>
              </a:lnSpc>
              <a:buSzPct val="80000"/>
            </a:pPr>
            <a:r>
              <a:rPr lang="en-US" sz="1800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Word Document with all ChatGPT Interactions by migration phase, with notes for each</a:t>
            </a:r>
          </a:p>
          <a:p>
            <a:pPr lvl="2">
              <a:lnSpc>
                <a:spcPct val="100000"/>
              </a:lnSpc>
              <a:buSzPct val="80000"/>
            </a:pPr>
            <a:r>
              <a:rPr lang="en-US" sz="1800" b="0" i="0" u="none" strike="noStrik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ChatGPT 4 Input, ChatGPT 4 Output, </a:t>
            </a:r>
            <a:r>
              <a:rPr lang="en-US" sz="1800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Notes for each interaction</a:t>
            </a:r>
          </a:p>
          <a:p>
            <a:pPr lvl="1">
              <a:lnSpc>
                <a:spcPct val="100000"/>
              </a:lnSpc>
              <a:buSzPct val="80000"/>
            </a:pPr>
            <a:r>
              <a:rPr lang="en-US" sz="1800" dirty="0">
                <a:solidFill>
                  <a:schemeClr val="bg1"/>
                </a:solidFill>
                <a:cs typeface="Arial"/>
                <a:sym typeface="Arial"/>
              </a:rPr>
              <a:t>VB.NET Source Project</a:t>
            </a:r>
          </a:p>
          <a:p>
            <a:pPr lvl="1">
              <a:lnSpc>
                <a:spcPct val="100000"/>
              </a:lnSpc>
              <a:buSzPct val="80000"/>
            </a:pPr>
            <a:r>
              <a:rPr lang="en-US" sz="1800" dirty="0">
                <a:solidFill>
                  <a:schemeClr val="bg1"/>
                </a:solidFill>
                <a:cs typeface="Arial"/>
                <a:sym typeface="Arial"/>
              </a:rPr>
              <a:t>Blazor C# Migrated Project</a:t>
            </a:r>
          </a:p>
          <a:p>
            <a:pPr>
              <a:lnSpc>
                <a:spcPct val="100000"/>
              </a:lnSpc>
              <a:buSzPct val="80000"/>
            </a:pPr>
            <a:r>
              <a:rPr lang="en-US" sz="2400" b="0" i="0" u="none" strike="noStrik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Project scoped to 3 weeks, including creation of VB target application</a:t>
            </a:r>
            <a:endParaRPr sz="2400" b="0" i="0" u="none" strike="noStrike" dirty="0">
              <a:solidFill>
                <a:schemeClr val="bg1"/>
              </a:solidFill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9999"/>
              <a:buNone/>
            </a:pPr>
            <a:endParaRPr sz="140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5E3AE-97B5-85D7-1969-CA423D891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140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My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CF230-C5B0-E570-FE80-6F1200AA5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 Technical </a:t>
            </a:r>
            <a:r>
              <a:rPr lang="en-US" b="1" dirty="0">
                <a:solidFill>
                  <a:schemeClr val="bg1"/>
                </a:solidFill>
              </a:rPr>
              <a:t>Marketing</a:t>
            </a:r>
            <a:r>
              <a:rPr lang="en-US" dirty="0">
                <a:solidFill>
                  <a:schemeClr val="bg1"/>
                </a:solidFill>
              </a:rPr>
              <a:t> Professional (30 years)</a:t>
            </a:r>
          </a:p>
          <a:p>
            <a:pPr lvl="1"/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L. Gregory Leake | LinkedIn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Familiar with C# coding, ASP.NET, SQL Server, but not expert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Have not done any coding since 2012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Last use of Visual Studio was version 2012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 good “proxy” for a low/medium-experience corporate developer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With </a:t>
            </a:r>
            <a:r>
              <a:rPr lang="en-US" b="1" dirty="0">
                <a:solidFill>
                  <a:schemeClr val="bg1"/>
                </a:solidFill>
              </a:rPr>
              <a:t>no concept of Blazor</a:t>
            </a:r>
            <a:r>
              <a:rPr lang="en-US" dirty="0">
                <a:solidFill>
                  <a:schemeClr val="bg1"/>
                </a:solidFill>
              </a:rPr>
              <a:t>, new Web App constructs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No experience with MS Entity Framework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Hardly any experience with VB.NET for WinForms applications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There have been a ton of changes in 12 years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Blazor</a:t>
            </a:r>
            <a:r>
              <a:rPr lang="en-US" dirty="0">
                <a:solidFill>
                  <a:schemeClr val="bg1"/>
                </a:solidFill>
              </a:rPr>
              <a:t> itself all new to me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New databinding technologies (e.g. </a:t>
            </a:r>
            <a:r>
              <a:rPr lang="en-US" b="1" dirty="0">
                <a:solidFill>
                  <a:schemeClr val="bg1"/>
                </a:solidFill>
              </a:rPr>
              <a:t>MS Entity Framework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.NET and C# advances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Modern</a:t>
            </a:r>
            <a:r>
              <a:rPr lang="en-US" dirty="0">
                <a:solidFill>
                  <a:schemeClr val="bg1"/>
                </a:solidFill>
              </a:rPr>
              <a:t>, async Web applications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Many new versions/evolution of Visual Studio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944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03C65-42C6-C9DD-AAD5-104692AAB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302" y="626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Summary of Key Learnings with ChatGPT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25801-E72B-4942-7762-AFA9DDC5B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208" y="1704976"/>
            <a:ext cx="5293894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u="sng" dirty="0">
                <a:solidFill>
                  <a:schemeClr val="bg1"/>
                </a:solidFill>
              </a:rPr>
              <a:t>The Good</a:t>
            </a:r>
            <a:br>
              <a:rPr lang="en-US" sz="2000" b="1" u="sng" dirty="0">
                <a:solidFill>
                  <a:schemeClr val="bg1"/>
                </a:solidFill>
              </a:rPr>
            </a:br>
            <a:endParaRPr lang="en-US" sz="2000" b="1" u="sng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700" b="1" dirty="0">
                <a:solidFill>
                  <a:schemeClr val="bg1"/>
                </a:solidFill>
              </a:rPr>
              <a:t>It worked! </a:t>
            </a:r>
            <a:r>
              <a:rPr lang="en-US" sz="1700" dirty="0">
                <a:solidFill>
                  <a:schemeClr val="bg1"/>
                </a:solidFill>
              </a:rPr>
              <a:t>74 total ChatGPT Interactions, 45 hours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chemeClr val="bg1"/>
                </a:solidFill>
              </a:rPr>
              <a:t>Provided all-up advice on migration steps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chemeClr val="bg1"/>
                </a:solidFill>
              </a:rPr>
              <a:t>Consistently made good recommendations</a:t>
            </a:r>
          </a:p>
          <a:p>
            <a:pPr>
              <a:lnSpc>
                <a:spcPct val="100000"/>
              </a:lnSpc>
            </a:pPr>
            <a:r>
              <a:rPr lang="en-US" sz="1700" b="1" dirty="0">
                <a:solidFill>
                  <a:schemeClr val="bg1"/>
                </a:solidFill>
              </a:rPr>
              <a:t>Time savings: 75% </a:t>
            </a:r>
            <a:r>
              <a:rPr lang="en-US" sz="1700" dirty="0">
                <a:solidFill>
                  <a:schemeClr val="bg1"/>
                </a:solidFill>
              </a:rPr>
              <a:t>vs. manual redo (estimate)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chemeClr val="bg1"/>
                </a:solidFill>
              </a:rPr>
              <a:t>It provided me a serious </a:t>
            </a:r>
            <a:r>
              <a:rPr lang="en-US" sz="1700" b="1" dirty="0">
                <a:solidFill>
                  <a:schemeClr val="bg1"/>
                </a:solidFill>
              </a:rPr>
              <a:t>skills upgrade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chemeClr val="bg1"/>
                </a:solidFill>
              </a:rPr>
              <a:t>Taught me Blazor concepts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chemeClr val="bg1"/>
                </a:solidFill>
              </a:rPr>
              <a:t>Taught me Entity Framework  (6.4.4 to 8.0.2)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chemeClr val="bg1"/>
                </a:solidFill>
              </a:rPr>
              <a:t>Helped with HTML formatting/CSS generation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chemeClr val="bg1"/>
                </a:solidFill>
              </a:rPr>
              <a:t>Used to generate database model classes from DDL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52303C7-A2E9-5975-D07B-0660F45E909B}"/>
              </a:ext>
            </a:extLst>
          </p:cNvPr>
          <p:cNvSpPr txBox="1">
            <a:spLocks/>
          </p:cNvSpPr>
          <p:nvPr/>
        </p:nvSpPr>
        <p:spPr>
          <a:xfrm>
            <a:off x="5939570" y="1690688"/>
            <a:ext cx="6427669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indent="0" defTabSz="9144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u="sng">
                <a:solidFill>
                  <a:schemeClr val="bg1"/>
                </a:solidFill>
              </a:defRPr>
            </a:lvl1pPr>
            <a:lvl2pPr marL="685800" lvl="1" indent="-228600" defTabSz="914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10000"/>
              </a:lnSpc>
            </a:pPr>
            <a:r>
              <a:rPr lang="en-US" sz="2400" dirty="0"/>
              <a:t>The Bad</a:t>
            </a:r>
            <a:br>
              <a:rPr lang="en-US" sz="2400" dirty="0"/>
            </a:b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u="none" dirty="0"/>
              <a:t>Too time consuming, with </a:t>
            </a:r>
            <a:r>
              <a:rPr lang="en-US" u="none" dirty="0"/>
              <a:t>piecemeal interactions</a:t>
            </a:r>
            <a:r>
              <a:rPr lang="en-US" b="0" u="none" dirty="0"/>
              <a:t> and cut/pastes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u="none" dirty="0"/>
              <a:t>Cannot get holistic view of project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u="none" dirty="0"/>
              <a:t>Many </a:t>
            </a:r>
            <a:r>
              <a:rPr lang="en-US" u="none" dirty="0"/>
              <a:t>manual fixups</a:t>
            </a:r>
            <a:r>
              <a:rPr lang="en-US" b="0" u="none" dirty="0"/>
              <a:t> (ex:  using statements, namespaces, prop names, other)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u="none" dirty="0">
                <a:solidFill>
                  <a:schemeClr val="bg1"/>
                </a:solidFill>
              </a:rPr>
              <a:t>Mix of “steps to follow” and </a:t>
            </a:r>
            <a:r>
              <a:rPr lang="en-US" u="none" dirty="0">
                <a:solidFill>
                  <a:schemeClr val="bg1"/>
                </a:solidFill>
              </a:rPr>
              <a:t>automated</a:t>
            </a:r>
            <a:r>
              <a:rPr lang="en-US" b="0" u="none" dirty="0">
                <a:solidFill>
                  <a:schemeClr val="bg1"/>
                </a:solidFill>
              </a:rPr>
              <a:t> code migration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u="none" dirty="0"/>
              <a:t>Advice on order of steps wrong:  start with DB tier/model classes!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u="none" dirty="0"/>
              <a:t>Must consistently </a:t>
            </a:r>
            <a:r>
              <a:rPr lang="en-US" u="none" dirty="0"/>
              <a:t>reset ChatGPT context </a:t>
            </a:r>
            <a:r>
              <a:rPr lang="en-US" b="0" u="none" dirty="0"/>
              <a:t>to target queries to precise versions of .NET, Blazor and Entity Framework targets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u="none" dirty="0"/>
              <a:t>Cannot “just generate” new VS Solutions/Projects (text only)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u="none" dirty="0"/>
              <a:t>Cannot read VB.NET properties for UI colors, fonts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7B6C06F-3093-2C53-2AD5-8E735C58B2D2}"/>
              </a:ext>
            </a:extLst>
          </p:cNvPr>
          <p:cNvCxnSpPr/>
          <p:nvPr/>
        </p:nvCxnSpPr>
        <p:spPr>
          <a:xfrm>
            <a:off x="5849257" y="1545771"/>
            <a:ext cx="0" cy="510177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844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25801-E72B-4942-7762-AFA9DDC5B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132" y="1690688"/>
            <a:ext cx="5293894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u="sng" dirty="0">
                <a:solidFill>
                  <a:schemeClr val="bg1"/>
                </a:solidFill>
              </a:rPr>
              <a:t>The Good</a:t>
            </a:r>
            <a:br>
              <a:rPr lang="en-US" sz="2000" b="1" u="sng" dirty="0">
                <a:solidFill>
                  <a:schemeClr val="bg1"/>
                </a:solidFill>
              </a:rPr>
            </a:br>
            <a:endParaRPr lang="en-US" sz="2000" b="1" u="sng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chemeClr val="bg1"/>
                </a:solidFill>
              </a:rPr>
              <a:t>Helped a lot with a clean “</a:t>
            </a:r>
            <a:r>
              <a:rPr lang="en-US" sz="1700" b="1" dirty="0">
                <a:solidFill>
                  <a:schemeClr val="bg1"/>
                </a:solidFill>
              </a:rPr>
              <a:t>refactor</a:t>
            </a:r>
            <a:r>
              <a:rPr lang="en-US" sz="1700" dirty="0">
                <a:solidFill>
                  <a:schemeClr val="bg1"/>
                </a:solidFill>
              </a:rPr>
              <a:t>”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chemeClr val="bg1"/>
                </a:solidFill>
              </a:rPr>
              <a:t>Strong at “pure” </a:t>
            </a:r>
            <a:r>
              <a:rPr lang="en-US" sz="1700" b="1" dirty="0">
                <a:solidFill>
                  <a:schemeClr val="bg1"/>
                </a:solidFill>
              </a:rPr>
              <a:t>code translations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chemeClr val="bg1"/>
                </a:solidFill>
              </a:rPr>
              <a:t>Helped with HTML formatting/CSS generation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chemeClr val="bg1"/>
                </a:solidFill>
              </a:rPr>
              <a:t>Great database model classes from DDL</a:t>
            </a:r>
          </a:p>
          <a:p>
            <a:pPr>
              <a:lnSpc>
                <a:spcPct val="100000"/>
              </a:lnSpc>
            </a:pPr>
            <a:r>
              <a:rPr lang="en-US" sz="1700" b="1" dirty="0">
                <a:solidFill>
                  <a:schemeClr val="bg1"/>
                </a:solidFill>
              </a:rPr>
              <a:t>Helped tremendously in DEBUG/runtime fixing   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chemeClr val="bg1"/>
                </a:solidFill>
              </a:rPr>
              <a:t>Could use for </a:t>
            </a:r>
            <a:r>
              <a:rPr lang="en-US" sz="1700" b="1" dirty="0">
                <a:solidFill>
                  <a:schemeClr val="bg1"/>
                </a:solidFill>
              </a:rPr>
              <a:t>any source/target platform/language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52303C7-A2E9-5975-D07B-0660F45E909B}"/>
              </a:ext>
            </a:extLst>
          </p:cNvPr>
          <p:cNvSpPr txBox="1">
            <a:spLocks/>
          </p:cNvSpPr>
          <p:nvPr/>
        </p:nvSpPr>
        <p:spPr>
          <a:xfrm>
            <a:off x="6255656" y="1690462"/>
            <a:ext cx="58855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u="sng"/>
            </a:lvl1pPr>
            <a:lvl2pPr marL="685800" lvl="1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The Bad</a:t>
            </a:r>
            <a:br>
              <a:rPr lang="en-US" sz="1700" dirty="0">
                <a:solidFill>
                  <a:schemeClr val="bg1"/>
                </a:solidFill>
              </a:rPr>
            </a:br>
            <a:endParaRPr lang="en-US" sz="17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b="0" u="none" dirty="0">
                <a:solidFill>
                  <a:schemeClr val="bg1"/>
                </a:solidFill>
              </a:rPr>
              <a:t>Advice on </a:t>
            </a:r>
            <a:r>
              <a:rPr lang="en-US" sz="1700" u="none" dirty="0">
                <a:solidFill>
                  <a:schemeClr val="bg1"/>
                </a:solidFill>
              </a:rPr>
              <a:t>order of steps wrong</a:t>
            </a:r>
            <a:r>
              <a:rPr lang="en-US" sz="1700" b="0" u="none" dirty="0">
                <a:solidFill>
                  <a:schemeClr val="bg1"/>
                </a:solidFill>
              </a:rPr>
              <a:t>:  start with DB tier/model classes!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b="0" u="none" dirty="0">
                <a:solidFill>
                  <a:schemeClr val="bg1"/>
                </a:solidFill>
              </a:rPr>
              <a:t>Not understanding (well) nature of Async calls in EF 8.0.2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b="0" u="none" dirty="0">
                <a:solidFill>
                  <a:schemeClr val="bg1"/>
                </a:solidFill>
              </a:rPr>
              <a:t>You </a:t>
            </a:r>
            <a:r>
              <a:rPr lang="en-US" sz="1700" u="none" dirty="0">
                <a:solidFill>
                  <a:schemeClr val="bg1"/>
                </a:solidFill>
              </a:rPr>
              <a:t>must have some understanding of target platform </a:t>
            </a:r>
            <a:r>
              <a:rPr lang="en-US" sz="1700" b="0" u="none" dirty="0">
                <a:solidFill>
                  <a:schemeClr val="bg1"/>
                </a:solidFill>
              </a:rPr>
              <a:t>concepts/project structure first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u="none" dirty="0">
                <a:solidFill>
                  <a:schemeClr val="bg1"/>
                </a:solidFill>
              </a:rPr>
              <a:t>Fail</a:t>
            </a:r>
            <a:r>
              <a:rPr lang="en-US" sz="1700" b="0" u="none" dirty="0">
                <a:solidFill>
                  <a:schemeClr val="bg1"/>
                </a:solidFill>
              </a:rPr>
              <a:t> on learning target platform just from ChatGPT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u="none" dirty="0">
                <a:solidFill>
                  <a:schemeClr val="bg1"/>
                </a:solidFill>
              </a:rPr>
              <a:t>Restart</a:t>
            </a:r>
            <a:r>
              <a:rPr lang="en-US" sz="1700" b="0" u="none" dirty="0">
                <a:solidFill>
                  <a:schemeClr val="bg1"/>
                </a:solidFill>
              </a:rPr>
              <a:t> after first attempt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u="none" dirty="0">
                <a:solidFill>
                  <a:schemeClr val="bg1"/>
                </a:solidFill>
              </a:rPr>
              <a:t>Rephrasing</a:t>
            </a:r>
            <a:r>
              <a:rPr lang="en-US" sz="1700" b="0" u="none" dirty="0">
                <a:solidFill>
                  <a:schemeClr val="bg1"/>
                </a:solidFill>
              </a:rPr>
              <a:t> on some specific questions required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b="0" u="none" dirty="0">
                <a:solidFill>
                  <a:schemeClr val="bg1"/>
                </a:solidFill>
              </a:rPr>
              <a:t>No where close to “Plug and Play”</a:t>
            </a:r>
            <a:endParaRPr lang="en-US" b="0" u="none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F581A76-42C7-3E1C-A909-ACA675751133}"/>
              </a:ext>
            </a:extLst>
          </p:cNvPr>
          <p:cNvCxnSpPr/>
          <p:nvPr/>
        </p:nvCxnSpPr>
        <p:spPr>
          <a:xfrm>
            <a:off x="5849257" y="1545771"/>
            <a:ext cx="0" cy="510177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718CB61B-4633-1F28-8DFE-5E8F504BB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302" y="626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Summary of Key Learnings with ChatGPT 4</a:t>
            </a:r>
          </a:p>
        </p:txBody>
      </p:sp>
    </p:spTree>
    <p:extLst>
      <p:ext uri="{BB962C8B-B14F-4D97-AF65-F5344CB8AC3E}">
        <p14:creationId xmlns:p14="http://schemas.microsoft.com/office/powerpoint/2010/main" val="911994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77BB2-1094-FA7D-60E6-15A3E78FC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286" y="118382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Migration Phases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9C918-DA05-C4DD-E334-7EDBB63BA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628" y="2144939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General Steps/Advice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Business Logic Migration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Database Migration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UI (WinForms) Migration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Integrated Testing/Debug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HTML/CSS Stylesheet generation/UI formatting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281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F2DD5-AC6F-2B7A-489E-EB28A2546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85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Demo:  The Source .NET 4.8 VB.NET WinForms Application</a:t>
            </a:r>
          </a:p>
        </p:txBody>
      </p:sp>
    </p:spTree>
    <p:extLst>
      <p:ext uri="{BB962C8B-B14F-4D97-AF65-F5344CB8AC3E}">
        <p14:creationId xmlns:p14="http://schemas.microsoft.com/office/powerpoint/2010/main" val="3609837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1D65F-1372-F7AC-EB64-A54C590D4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88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Summary Of ChatGPT Interaction Types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6080657-E783-F3AD-8341-671DFE8FBB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034631"/>
              </p:ext>
            </p:extLst>
          </p:nvPr>
        </p:nvGraphicFramePr>
        <p:xfrm>
          <a:off x="228102" y="1397177"/>
          <a:ext cx="6150926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7841">
                  <a:extLst>
                    <a:ext uri="{9D8B030D-6E8A-4147-A177-3AD203B41FA5}">
                      <a16:colId xmlns:a16="http://schemas.microsoft.com/office/drawing/2014/main" val="3994377434"/>
                    </a:ext>
                  </a:extLst>
                </a:gridCol>
                <a:gridCol w="3018971">
                  <a:extLst>
                    <a:ext uri="{9D8B030D-6E8A-4147-A177-3AD203B41FA5}">
                      <a16:colId xmlns:a16="http://schemas.microsoft.com/office/drawing/2014/main" val="895089726"/>
                    </a:ext>
                  </a:extLst>
                </a:gridCol>
                <a:gridCol w="1894114">
                  <a:extLst>
                    <a:ext uri="{9D8B030D-6E8A-4147-A177-3AD203B41FA5}">
                      <a16:colId xmlns:a16="http://schemas.microsoft.com/office/drawing/2014/main" val="28495104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Application 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Interaction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Number of ChatGPT 4 Interactions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009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Starting Steps/Refactor Guidance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014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Business Logic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Direct Code Migrations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440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Business Logic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Output Code Optimization/Fixup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79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Direct Code Migrations/Generation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640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Output Code Optimization/Fixup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039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Direct Code Migrations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239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Output Code Optimization/Fixup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294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HTML/CSS Formatting Generation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752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Config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Direct Code Migration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756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Config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Output Code Optimization/Fixup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769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898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317145"/>
                  </a:ext>
                </a:extLst>
              </a:tr>
            </a:tbl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92FF263-19A3-E52B-76AB-DEDC17EEC6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9891956"/>
              </p:ext>
            </p:extLst>
          </p:nvPr>
        </p:nvGraphicFramePr>
        <p:xfrm>
          <a:off x="6664144" y="2039067"/>
          <a:ext cx="5053011" cy="35806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D672094-E092-6441-E221-B4D7020FE1CB}"/>
              </a:ext>
            </a:extLst>
          </p:cNvPr>
          <p:cNvSpPr txBox="1"/>
          <p:nvPr/>
        </p:nvSpPr>
        <p:spPr>
          <a:xfrm>
            <a:off x="6569039" y="5619750"/>
            <a:ext cx="389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Note:  First 2 Interactions on Guidance Excluded from Chart</a:t>
            </a:r>
          </a:p>
        </p:txBody>
      </p:sp>
    </p:spTree>
    <p:extLst>
      <p:ext uri="{BB962C8B-B14F-4D97-AF65-F5344CB8AC3E}">
        <p14:creationId xmlns:p14="http://schemas.microsoft.com/office/powerpoint/2010/main" val="2234097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0E16C-0374-CCEA-7410-1F8354D86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6568"/>
            <a:ext cx="10515600" cy="89578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ChatGPT Interaction Types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7A81D9D-5365-62DD-A230-388B6B8048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1586984"/>
              </p:ext>
            </p:extLst>
          </p:nvPr>
        </p:nvGraphicFramePr>
        <p:xfrm>
          <a:off x="319314" y="1112352"/>
          <a:ext cx="11618685" cy="5529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80997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Snowflake_CI_Panel_Leake_Feb_2024</Template>
  <TotalTime>363</TotalTime>
  <Words>1721</Words>
  <Application>Microsoft Office PowerPoint</Application>
  <PresentationFormat>Widescreen</PresentationFormat>
  <Paragraphs>233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Play</vt:lpstr>
      <vt:lpstr>Arial</vt:lpstr>
      <vt:lpstr>Calibri</vt:lpstr>
      <vt:lpstr>Century Gothic</vt:lpstr>
      <vt:lpstr>Calibri Light</vt:lpstr>
      <vt:lpstr>Office 2013 - 2022 Theme</vt:lpstr>
      <vt:lpstr>Using ChatGPT 4.0 To Migrate a VB.NET Windows Forms Application to a  C# Blazor Web Application An Application Modernization Experiment  For Gap Mobilize</vt:lpstr>
      <vt:lpstr>Project Goals and Methodology </vt:lpstr>
      <vt:lpstr>My Background</vt:lpstr>
      <vt:lpstr>Summary of Key Learnings with ChatGPT 4</vt:lpstr>
      <vt:lpstr>Summary of Key Learnings with ChatGPT 4</vt:lpstr>
      <vt:lpstr>Migration Phases</vt:lpstr>
      <vt:lpstr>Demo:  The Source .NET 4.8 VB.NET WinForms Application</vt:lpstr>
      <vt:lpstr>Summary Of ChatGPT Interaction Types</vt:lpstr>
      <vt:lpstr>ChatGPT Interaction Types</vt:lpstr>
      <vt:lpstr>Time Spent on Just Migration:  Start to Finish</vt:lpstr>
      <vt:lpstr>The Source VB.NET Application</vt:lpstr>
      <vt:lpstr>Source VB.NET WinForm Application Metrics</vt:lpstr>
      <vt:lpstr>The Target Blazor C# .NET 8 Web Application</vt:lpstr>
      <vt:lpstr>Source VB.NET WinForm Application Metrics</vt:lpstr>
      <vt:lpstr>Demo:  The Target .NET 8 Blazor C# Web Application</vt:lpstr>
      <vt:lpstr>Appendix</vt:lpstr>
      <vt:lpstr>Resources</vt:lpstr>
      <vt:lpstr>Notes on Approach</vt:lpstr>
      <vt:lpstr>Comments/Status for 2/21/2024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GAP Moblize ChatGPT 4.0 Application Modernization project</dc:title>
  <dc:creator>Greg Leake</dc:creator>
  <cp:lastModifiedBy>Greg Leake</cp:lastModifiedBy>
  <cp:revision>2</cp:revision>
  <dcterms:created xsi:type="dcterms:W3CDTF">2024-01-31T14:56:27Z</dcterms:created>
  <dcterms:modified xsi:type="dcterms:W3CDTF">2024-02-29T18:52:03Z</dcterms:modified>
</cp:coreProperties>
</file>