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0"/>
  </p:notesMasterIdLst>
  <p:sldIdLst>
    <p:sldId id="256" r:id="rId2"/>
    <p:sldId id="257" r:id="rId3"/>
    <p:sldId id="270" r:id="rId4"/>
    <p:sldId id="276" r:id="rId5"/>
    <p:sldId id="281" r:id="rId6"/>
    <p:sldId id="278" r:id="rId7"/>
    <p:sldId id="279" r:id="rId8"/>
    <p:sldId id="280" r:id="rId9"/>
    <p:sldId id="271" r:id="rId10"/>
    <p:sldId id="266" r:id="rId11"/>
    <p:sldId id="272" r:id="rId12"/>
    <p:sldId id="274" r:id="rId13"/>
    <p:sldId id="275" r:id="rId14"/>
    <p:sldId id="277" r:id="rId15"/>
    <p:sldId id="273" r:id="rId16"/>
    <p:sldId id="282" r:id="rId17"/>
    <p:sldId id="269" r:id="rId18"/>
    <p:sldId id="260" r:id="rId19"/>
  </p:sldIdLst>
  <p:sldSz cx="12192000" cy="6858000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Play" panose="020B0604020202020204" charset="0"/>
      <p:regular r:id="rId25"/>
      <p:bold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GT3lbFy52I47qpUfcLgyjprfe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296BC-A72C-4788-857E-FB80EF68B5BD}" v="66" dt="2024-02-27T16:51:51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ChatGTP Interaction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Sheet1!$A$23:$A$25</c:f>
              <c:strCache>
                <c:ptCount val="3"/>
                <c:pt idx="0">
                  <c:v>Code Migration</c:v>
                </c:pt>
                <c:pt idx="1">
                  <c:v>Fixup</c:v>
                </c:pt>
                <c:pt idx="2">
                  <c:v>Other</c:v>
                </c:pt>
              </c:strCache>
            </c:strRef>
          </c:cat>
          <c:val>
            <c:numRef>
              <c:f>Sheet1!$B$23:$B$25</c:f>
              <c:numCache>
                <c:formatCode>General</c:formatCode>
                <c:ptCount val="3"/>
                <c:pt idx="0">
                  <c:v>24</c:v>
                </c:pt>
                <c:pt idx="1">
                  <c:v>33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7-4D4E-B608-37E342243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7006896"/>
        <c:axId val="1147006416"/>
      </c:barChart>
      <c:catAx>
        <c:axId val="114700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006416"/>
        <c:crosses val="autoZero"/>
        <c:auto val="1"/>
        <c:lblAlgn val="ctr"/>
        <c:lblOffset val="100"/>
        <c:noMultiLvlLbl val="0"/>
      </c:catAx>
      <c:valAx>
        <c:axId val="114700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00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ChatGTP 4 Interactions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Starting Steps/Arch Guidance</c:v>
                </c:pt>
                <c:pt idx="1">
                  <c:v>Direct Code Migration Config</c:v>
                </c:pt>
                <c:pt idx="2">
                  <c:v>Output Code Optimization/Fixup Config</c:v>
                </c:pt>
                <c:pt idx="3">
                  <c:v>Direct Code Migrations Business Logic Tier</c:v>
                </c:pt>
                <c:pt idx="4">
                  <c:v>Output Code Optimization/Fixup Business Logic Tier</c:v>
                </c:pt>
                <c:pt idx="5">
                  <c:v>Direct Code Migrations/Generation DB Tier</c:v>
                </c:pt>
                <c:pt idx="6">
                  <c:v>Output Code Optimization/Fixup DB Tier</c:v>
                </c:pt>
                <c:pt idx="7">
                  <c:v>Direct Code Migrations UI Tier</c:v>
                </c:pt>
                <c:pt idx="8">
                  <c:v>Output Code Optimization/Fixup UI Tier</c:v>
                </c:pt>
                <c:pt idx="9">
                  <c:v>HTML/CSS Formatting Generation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4</c:v>
                </c:pt>
                <c:pt idx="6">
                  <c:v>5</c:v>
                </c:pt>
                <c:pt idx="7">
                  <c:v>9</c:v>
                </c:pt>
                <c:pt idx="8">
                  <c:v>18</c:v>
                </c:pt>
                <c:pt idx="9">
                  <c:v>4</c:v>
                </c:pt>
                <c:pt idx="1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C-4AC1-97E9-307CE30BA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3478064"/>
        <c:axId val="1143482656"/>
      </c:barChart>
      <c:catAx>
        <c:axId val="114347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482656"/>
        <c:crosses val="autoZero"/>
        <c:auto val="1"/>
        <c:lblAlgn val="ctr"/>
        <c:lblOffset val="100"/>
        <c:noMultiLvlLbl val="0"/>
      </c:catAx>
      <c:valAx>
        <c:axId val="114348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47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Time Spent In Hours Total 45.09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bg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Sheet1!$L$26</c:f>
              <c:strCache>
                <c:ptCount val="1"/>
                <c:pt idx="0">
                  <c:v>Time Spent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Sheet1!$K$27:$K$31</c:f>
              <c:strCache>
                <c:ptCount val="5"/>
                <c:pt idx="0">
                  <c:v>Start Guidance</c:v>
                </c:pt>
                <c:pt idx="1">
                  <c:v>Business Tier</c:v>
                </c:pt>
                <c:pt idx="2">
                  <c:v>Data Tier</c:v>
                </c:pt>
                <c:pt idx="3">
                  <c:v>UI Tier</c:v>
                </c:pt>
                <c:pt idx="4">
                  <c:v>Formatting</c:v>
                </c:pt>
              </c:strCache>
            </c:strRef>
          </c:cat>
          <c:val>
            <c:numRef>
              <c:f>Sheet1!$L$27:$L$31</c:f>
              <c:numCache>
                <c:formatCode>General</c:formatCode>
                <c:ptCount val="5"/>
                <c:pt idx="0">
                  <c:v>0.33</c:v>
                </c:pt>
                <c:pt idx="1">
                  <c:v>10.5</c:v>
                </c:pt>
                <c:pt idx="2">
                  <c:v>6</c:v>
                </c:pt>
                <c:pt idx="3">
                  <c:v>25.26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2-4777-97EE-660FEB4AFE7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086406560"/>
        <c:axId val="1086404160"/>
      </c:barChart>
      <c:catAx>
        <c:axId val="108640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404160"/>
        <c:crosses val="autoZero"/>
        <c:auto val="1"/>
        <c:lblAlgn val="ctr"/>
        <c:lblOffset val="100"/>
        <c:noMultiLvlLbl val="0"/>
      </c:catAx>
      <c:valAx>
        <c:axId val="1086404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6406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1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56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regoryleak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814848" y="1926814"/>
            <a:ext cx="10333703" cy="158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4400" dirty="0">
                <a:solidFill>
                  <a:schemeClr val="bg1"/>
                </a:solidFill>
              </a:rPr>
              <a:t>Using ChatGPT 4.0 To Migrate a VB.NET Windows Forms Application to a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C# Blazor Web Application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bg1"/>
                </a:solidFill>
              </a:rPr>
              <a:t>An Application Modernization Experiment </a:t>
            </a:r>
            <a:br>
              <a:rPr lang="en-US" sz="3100" i="1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bg1"/>
                </a:solidFill>
              </a:rPr>
              <a:t>For Gap Mobilize</a:t>
            </a:r>
            <a:endParaRPr sz="3100" i="1" dirty="0">
              <a:solidFill>
                <a:schemeClr val="bg1"/>
              </a:solidFill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409699" y="4721636"/>
            <a:ext cx="9144000" cy="10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solidFill>
                  <a:schemeClr val="bg1"/>
                </a:solidFill>
              </a:rPr>
              <a:t>Prepared by Gregory Leake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For Gap Mobilize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solidFill>
                  <a:schemeClr val="bg1"/>
                </a:solidFill>
              </a:rPr>
              <a:t>March 1, 2024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A29-2506-06E9-EB5E-B997128D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349"/>
            <a:ext cx="10515600" cy="787858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Source VB.NET </a:t>
            </a:r>
            <a:r>
              <a:rPr lang="en-US" sz="3600" dirty="0" err="1">
                <a:solidFill>
                  <a:schemeClr val="bg1"/>
                </a:solidFill>
              </a:rPr>
              <a:t>WinForm</a:t>
            </a:r>
            <a:r>
              <a:rPr lang="en-US" sz="3600" dirty="0">
                <a:solidFill>
                  <a:schemeClr val="bg1"/>
                </a:solidFill>
              </a:rPr>
              <a:t> Application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DB118-CF6A-CB3F-51E7-BEB3E426D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99"/>
          <a:stretch/>
        </p:blipFill>
        <p:spPr>
          <a:xfrm>
            <a:off x="160540" y="1022173"/>
            <a:ext cx="3112049" cy="5282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DE10A-186A-F42D-E44A-63B938E1C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562" y="2607961"/>
            <a:ext cx="8572898" cy="12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2DD5-AC6F-2B7A-489E-EB28A254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Demo:  The Source .NET 4.8 VB.NET WinForms Application</a:t>
            </a:r>
          </a:p>
        </p:txBody>
      </p:sp>
    </p:spTree>
    <p:extLst>
      <p:ext uri="{BB962C8B-B14F-4D97-AF65-F5344CB8AC3E}">
        <p14:creationId xmlns:p14="http://schemas.microsoft.com/office/powerpoint/2010/main" val="360983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DEFC-8DC2-392F-1B83-7B396D80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Blazor Server Application for pure thin-clients</a:t>
            </a:r>
          </a:p>
          <a:p>
            <a:r>
              <a:rPr lang="en-US" dirty="0">
                <a:solidFill>
                  <a:schemeClr val="bg1"/>
                </a:solidFill>
              </a:rPr>
              <a:t>Faithful to the latest Microsoft technologies</a:t>
            </a:r>
          </a:p>
          <a:p>
            <a:r>
              <a:rPr lang="en-US" dirty="0">
                <a:solidFill>
                  <a:schemeClr val="bg1"/>
                </a:solidFill>
              </a:rPr>
              <a:t>Refactoring to a cleaner/modern app via ChatGTP directions</a:t>
            </a:r>
          </a:p>
          <a:p>
            <a:r>
              <a:rPr lang="en-US" dirty="0">
                <a:solidFill>
                  <a:schemeClr val="bg1"/>
                </a:solidFill>
              </a:rPr>
              <a:t>Migrating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From MS </a:t>
            </a:r>
            <a:r>
              <a:rPr lang="en-US" dirty="0" err="1">
                <a:solidFill>
                  <a:schemeClr val="bg1"/>
                </a:solidFill>
              </a:rPr>
              <a:t>EntityFramework</a:t>
            </a:r>
            <a:r>
              <a:rPr lang="en-US" dirty="0">
                <a:solidFill>
                  <a:schemeClr val="bg1"/>
                </a:solidFill>
              </a:rPr>
              <a:t> 6.4.4 to MS </a:t>
            </a:r>
            <a:r>
              <a:rPr lang="en-US" dirty="0" err="1">
                <a:solidFill>
                  <a:schemeClr val="bg1"/>
                </a:solidFill>
              </a:rPr>
              <a:t>EntityFrameworkCore</a:t>
            </a:r>
            <a:r>
              <a:rPr lang="en-US" dirty="0">
                <a:solidFill>
                  <a:schemeClr val="bg1"/>
                </a:solidFill>
              </a:rPr>
              <a:t> 8.0.2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Migrating from ADO.NET, to MS </a:t>
            </a:r>
            <a:r>
              <a:rPr lang="en-US" dirty="0" err="1">
                <a:solidFill>
                  <a:schemeClr val="bg1"/>
                </a:solidFill>
              </a:rPr>
              <a:t>EntityFrameworkCore</a:t>
            </a:r>
            <a:r>
              <a:rPr lang="en-US" dirty="0">
                <a:solidFill>
                  <a:schemeClr val="bg1"/>
                </a:solidFill>
              </a:rPr>
              <a:t> 8.0.2 (Account Form)</a:t>
            </a:r>
          </a:p>
          <a:p>
            <a:r>
              <a:rPr lang="en-US" dirty="0">
                <a:solidFill>
                  <a:schemeClr val="bg1"/>
                </a:solidFill>
              </a:rPr>
              <a:t>Clean UI, Business Logic and Data Tiers with ChatGTP help</a:t>
            </a:r>
          </a:p>
          <a:p>
            <a:r>
              <a:rPr lang="en-US" dirty="0">
                <a:solidFill>
                  <a:schemeClr val="bg1"/>
                </a:solidFill>
              </a:rPr>
              <a:t>A brand new, better app, modernized as a C# Blazor Web Application!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Google Shape;182;p25">
            <a:extLst>
              <a:ext uri="{FF2B5EF4-FFF2-40B4-BE49-F238E27FC236}">
                <a16:creationId xmlns:a16="http://schemas.microsoft.com/office/drawing/2014/main" id="{ACE5ED8C-794B-C63E-96CB-5A9CAD3F7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The Target Blazor C# .NET 8 Web Application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2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A29-2506-06E9-EB5E-B997128D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349"/>
            <a:ext cx="10515600" cy="787858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Source VB.NET </a:t>
            </a:r>
            <a:r>
              <a:rPr lang="en-US" sz="3600" dirty="0" err="1">
                <a:solidFill>
                  <a:schemeClr val="bg1"/>
                </a:solidFill>
              </a:rPr>
              <a:t>WinForm</a:t>
            </a:r>
            <a:r>
              <a:rPr lang="en-US" sz="3600" dirty="0">
                <a:solidFill>
                  <a:schemeClr val="bg1"/>
                </a:solidFill>
              </a:rPr>
              <a:t> Application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A9290-AAEE-9281-BA88-4879A19A9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48" y="937207"/>
            <a:ext cx="2223750" cy="5742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EEBF90-8600-FF9A-9161-2B246CE7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73" y="937207"/>
            <a:ext cx="9271476" cy="133991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3D1E8E-24FC-8DDC-5D9C-458ED191D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62649"/>
              </p:ext>
            </p:extLst>
          </p:nvPr>
        </p:nvGraphicFramePr>
        <p:xfrm>
          <a:off x="3369911" y="3064984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35028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77144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890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VB.NET Win Form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Blazor C# Web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3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Maintainability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8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Cyclomatic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7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 of 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 of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6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 of Executable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15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3886C0-44C5-A69C-284C-27B3671A21DE}"/>
              </a:ext>
            </a:extLst>
          </p:cNvPr>
          <p:cNvSpPr txBox="1"/>
          <p:nvPr/>
        </p:nvSpPr>
        <p:spPr>
          <a:xfrm>
            <a:off x="3269916" y="5823822"/>
            <a:ext cx="68887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Notes:  </a:t>
            </a:r>
            <a:br>
              <a:rPr lang="en-US" sz="1400" dirty="0"/>
            </a:br>
            <a:r>
              <a:rPr lang="en-US" sz="1400" dirty="0"/>
              <a:t>Source code counts seem to include blank lines and comments</a:t>
            </a:r>
          </a:p>
          <a:p>
            <a:r>
              <a:rPr lang="en-US" sz="1400" dirty="0"/>
              <a:t>Blazor app has many more comments, which document ChatGTP interactions/manual fixups</a:t>
            </a:r>
          </a:p>
        </p:txBody>
      </p:sp>
    </p:spTree>
    <p:extLst>
      <p:ext uri="{BB962C8B-B14F-4D97-AF65-F5344CB8AC3E}">
        <p14:creationId xmlns:p14="http://schemas.microsoft.com/office/powerpoint/2010/main" val="382959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2DD5-AC6F-2B7A-489E-EB28A254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Demo:  The Target .NET 8 Blazor C#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9373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BD26-A5F7-863A-FE1A-F68BEC3E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8633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B41C-9BC7-0095-DA9E-9DFD5476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DEF9-CC93-6ECC-FCE8-0610A6FD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 Projects and Docs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Link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UID/Password</a:t>
            </a:r>
          </a:p>
        </p:txBody>
      </p:sp>
    </p:spTree>
    <p:extLst>
      <p:ext uri="{BB962C8B-B14F-4D97-AF65-F5344CB8AC3E}">
        <p14:creationId xmlns:p14="http://schemas.microsoft.com/office/powerpoint/2010/main" val="378570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1192-E7DA-1E52-D0AB-AE166D21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Notes 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0C3E-13EC-0448-C9D9-75721491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b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Documenting the process I follow will be primary output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Provide feedback to product team to help them understand the possibilities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Working code samples/VS projects showing the starting points and the results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8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Approach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Progressively migrate a VB.NET WinForms Application to Blazor/Razor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Start with simple application to document learning process via ChatGTP (is possible using ChatGTP alone, learning the basics of Blazor?)</a:t>
            </a: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Progressively add to application, more sophisticated layout, forms, business logic, data binding logic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Using ChatGTP to help me </a:t>
            </a:r>
            <a:r>
              <a:rPr lang="en-US" sz="1300" b="1" i="0" u="sng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optimize</a:t>
            </a: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 the code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every ChatGPT interaction I have, and why, even those unproductive ones/dead ends (with explanation)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my learning process—how I, as a .NET developer, used ChatGTP to both learn Blazor, and use to migrate the application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My stumbling blocks, areas of confusion and how ChatGTP did/did not help me overcome them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Areas where I needed to go outside of ChatGTP to find answers or augment my learning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</a:t>
            </a:r>
            <a:r>
              <a:rPr lang="en-US" sz="1400" b="1" u="sng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the time spent in each phase</a:t>
            </a:r>
            <a:r>
              <a:rPr lang="en-US" sz="14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, including learning phase (how ChatGTP teaches me Blazor/Razor)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the automatics, and manual steps I needed where ChatGTP could not just “fill in the blanks”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8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Comments/Status for 2/21/2024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2" name="Google Shape;172;p5"/>
          <p:cNvSpPr txBox="1">
            <a:spLocks noGrp="1"/>
          </p:cNvSpPr>
          <p:nvPr>
            <p:ph idx="1"/>
          </p:nvPr>
        </p:nvSpPr>
        <p:spPr>
          <a:xfrm>
            <a:off x="646111" y="1471808"/>
            <a:ext cx="10959253" cy="510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have migrated Data Tier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have migrated Business Tier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am working on UI Tier (30% done)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am refactoring, per </a:t>
            </a:r>
            <a:r>
              <a:rPr lang="en-US" dirty="0" err="1">
                <a:solidFill>
                  <a:schemeClr val="bg1"/>
                </a:solidFill>
              </a:rPr>
              <a:t>ChatGTP</a:t>
            </a:r>
            <a:r>
              <a:rPr lang="en-US" dirty="0">
                <a:solidFill>
                  <a:schemeClr val="bg1"/>
                </a:solidFill>
              </a:rPr>
              <a:t> Instructions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Lots of learnings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Really need to qualify each ChatGTP interaction with details of target app (Entity Framework version number, Blazor .NET 8, Server App, etc.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Can set context up front, but </a:t>
            </a:r>
            <a:r>
              <a:rPr lang="en-US" dirty="0" err="1">
                <a:solidFill>
                  <a:schemeClr val="bg1"/>
                </a:solidFill>
              </a:rPr>
              <a:t>ChatGTP</a:t>
            </a:r>
            <a:r>
              <a:rPr lang="en-US" dirty="0">
                <a:solidFill>
                  <a:schemeClr val="bg1"/>
                </a:solidFill>
              </a:rPr>
              <a:t> loses this after time, so need to reset.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The recommended Repeatable Steps from </a:t>
            </a:r>
            <a:r>
              <a:rPr lang="en-US" dirty="0" err="1">
                <a:solidFill>
                  <a:schemeClr val="bg1"/>
                </a:solidFill>
              </a:rPr>
              <a:t>ChatGTP</a:t>
            </a:r>
            <a:r>
              <a:rPr lang="en-US" dirty="0">
                <a:solidFill>
                  <a:schemeClr val="bg1"/>
                </a:solidFill>
              </a:rPr>
              <a:t> needed re-ordering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In retrospect:  Start with DB layer, then Business Logic, then UI/Forms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 err="1">
                <a:solidFill>
                  <a:schemeClr val="bg1"/>
                </a:solidFill>
              </a:rPr>
              <a:t>ChatGTP</a:t>
            </a:r>
            <a:r>
              <a:rPr lang="en-US" dirty="0">
                <a:solidFill>
                  <a:schemeClr val="bg1"/>
                </a:solidFill>
              </a:rPr>
              <a:t> recommended Business layer, then DB layer, then UI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generating the right @using statements/imports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with some simple directives such as </a:t>
            </a:r>
            <a:r>
              <a:rPr lang="en-US" dirty="0" err="1">
                <a:solidFill>
                  <a:schemeClr val="bg1"/>
                </a:solidFill>
              </a:rPr>
              <a:t>InteractiveRenderMode</a:t>
            </a:r>
            <a:r>
              <a:rPr lang="en-US" dirty="0">
                <a:solidFill>
                  <a:schemeClr val="bg1"/>
                </a:solidFill>
              </a:rPr>
              <a:t> = Server, required in all Razor components for event firing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generating DB model classes that include composite keys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However, this might be fixed with better </a:t>
            </a:r>
            <a:r>
              <a:rPr lang="en-US" dirty="0" err="1">
                <a:solidFill>
                  <a:schemeClr val="bg1"/>
                </a:solidFill>
              </a:rPr>
              <a:t>ChatGTP</a:t>
            </a:r>
            <a:r>
              <a:rPr lang="en-US" dirty="0">
                <a:solidFill>
                  <a:schemeClr val="bg1"/>
                </a:solidFill>
              </a:rPr>
              <a:t> input to qualify</a:t>
            </a:r>
          </a:p>
          <a:p>
            <a:pPr marL="342900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Overall: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It’s great.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helped me learn both Entity Framework and Blazor, modernized my skills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It’s good at both Migration and Help with Debugging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 never had to use an external support forum like </a:t>
            </a:r>
            <a:r>
              <a:rPr lang="en-US" dirty="0" err="1">
                <a:solidFill>
                  <a:schemeClr val="bg1"/>
                </a:solidFill>
              </a:rPr>
              <a:t>StackOverflow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 did find I needed several hours of </a:t>
            </a:r>
            <a:r>
              <a:rPr lang="en-US" dirty="0" err="1">
                <a:solidFill>
                  <a:schemeClr val="bg1"/>
                </a:solidFill>
              </a:rPr>
              <a:t>MSLearn</a:t>
            </a:r>
            <a:r>
              <a:rPr lang="en-US" dirty="0">
                <a:solidFill>
                  <a:schemeClr val="bg1"/>
                </a:solidFill>
              </a:rPr>
              <a:t> tutorials on Blazor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To get concepts down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Before blindly trying to start with a </a:t>
            </a:r>
            <a:r>
              <a:rPr lang="en-US" dirty="0" err="1">
                <a:solidFill>
                  <a:schemeClr val="bg1"/>
                </a:solidFill>
              </a:rPr>
              <a:t>WinForm</a:t>
            </a:r>
            <a:r>
              <a:rPr lang="en-US" dirty="0">
                <a:solidFill>
                  <a:schemeClr val="bg1"/>
                </a:solidFill>
              </a:rPr>
              <a:t> code migration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Once I did, things went pretty well, and this was a first app/migration experience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cannot generate VS Solution or Project Files.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Requires a lot of individual interactions and cut/paste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This makes it less productive than a “complete” migration tool</a:t>
            </a:r>
          </a:p>
          <a:p>
            <a:pPr marL="342900" indent="-335280">
              <a:spcBef>
                <a:spcPts val="0"/>
              </a:spcBef>
              <a:buSzPct val="80000"/>
            </a:pPr>
            <a:endParaRPr lang="en-US" dirty="0">
              <a:solidFill>
                <a:schemeClr val="bg1"/>
              </a:solidFill>
            </a:endParaRPr>
          </a:p>
          <a:p>
            <a:pPr marL="1257300" lvl="2" indent="-335280">
              <a:spcBef>
                <a:spcPts val="0"/>
              </a:spcBef>
              <a:buSzPct val="80000"/>
            </a:pPr>
            <a:endParaRPr dirty="0">
              <a:solidFill>
                <a:schemeClr val="bg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523598" y="75157"/>
            <a:ext cx="9603275" cy="89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Project Goals and Methodology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idx="1"/>
          </p:nvPr>
        </p:nvSpPr>
        <p:spPr>
          <a:xfrm>
            <a:off x="375780" y="1133604"/>
            <a:ext cx="11548997" cy="564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Goals</a:t>
            </a:r>
            <a:endParaRPr sz="2000" dirty="0">
              <a:solidFill>
                <a:schemeClr val="bg1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Test the effectiveness of using generative AI to economically do code migrations</a:t>
            </a:r>
            <a:endParaRPr sz="1800" dirty="0">
              <a:solidFill>
                <a:schemeClr val="bg1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Motivate product team to start seriously using gen AI for product development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Methodology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Start with a simple VB.NET Web Application (.NET 4.8)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Application demonstrates a typical VB.NET legac</a:t>
            </a: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y application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Migrate using ChatGTP 4.0 to a modern Blazor Web application in C# (.NET 8.0)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Capture each ChatGTP interaction in a separate document, with notes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Get to a completely faithful new target application in repeatable steps recommended by ChatGTP 4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Refactor to make more modern and clean, faithful to a decently-coded Blazor Web App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Summarize key learnings in this presentation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Outputs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Summary Presentation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Word Document with all ChatGTP Interactions by migration phase, with notes for each</a:t>
            </a:r>
          </a:p>
          <a:p>
            <a:pPr lvl="2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ChatGTP 4 Input, ChatGTP 4 Output, </a:t>
            </a: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Notes for each interaction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22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VB.NET Source Project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22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Blazor C# Migrated Project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scoped to 3 weeks, including creation of VB target application</a:t>
            </a:r>
            <a:endParaRPr sz="2400" b="0" i="0" u="none" strike="noStrik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E3AE-97B5-85D7-1969-CA423D89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F230-C5B0-E570-FE80-6F1200AA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Technical Marketing Professional (30 years)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L. Gregory Leake | LinkedIn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Familiar with C# coding, ASP.NET, SQL Server, but not expert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Have not done any coding since 2012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Last use of Visual Studio was version 2012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good “proxy” for a low/medium-experience corporate developer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 no concept of Blazor, new Web App constructs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Hardly any experience with VB.NET for WinForms applications</a:t>
            </a:r>
          </a:p>
          <a:p>
            <a:r>
              <a:rPr lang="en-US" dirty="0">
                <a:solidFill>
                  <a:schemeClr val="bg1"/>
                </a:solidFill>
              </a:rPr>
              <a:t>There have been a ton of changes in 12 years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New databinding technologies (e.g. MS Entity Framework)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.NET and C# advances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Modern, async Web applications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Many new versions/evolution of Visual Studio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Blazor itself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4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3C65-42C6-C9DD-AAD5-104692AA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Key Learnings with ChatGTP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5801-E72B-4942-7762-AFA9DDC5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2" y="1690688"/>
            <a:ext cx="529389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solidFill>
                  <a:schemeClr val="bg1"/>
                </a:solidFill>
              </a:rPr>
              <a:t>The Good</a:t>
            </a:r>
            <a:br>
              <a:rPr lang="en-US" sz="2000" b="1" u="sng" dirty="0">
                <a:solidFill>
                  <a:schemeClr val="bg1"/>
                </a:solidFill>
              </a:rPr>
            </a:br>
            <a:endParaRPr lang="en-US" sz="2000" b="1" u="sng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It worked! 74 total ChatGTP Interactions, 45 hours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Provided all-up advice on migration steps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Consistently made good recommendations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Time savings: 75% vs manual redo (</a:t>
            </a:r>
            <a:r>
              <a:rPr lang="en-US" sz="1600" dirty="0" err="1">
                <a:solidFill>
                  <a:schemeClr val="bg1"/>
                </a:solidFill>
              </a:rPr>
              <a:t>est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It provided me a serious skills upgrade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Taught me Entity Framework from scratch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Taught me Blazor concepts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Helped with a cleaner refactor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Strong at “pure” code translations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Helped with HTML formatting/CSS generation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Great database model classes from DDL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Migrated from </a:t>
            </a:r>
            <a:r>
              <a:rPr lang="en-US" sz="1600" dirty="0" err="1">
                <a:solidFill>
                  <a:schemeClr val="bg1"/>
                </a:solidFill>
              </a:rPr>
              <a:t>EntityFramework</a:t>
            </a:r>
            <a:r>
              <a:rPr lang="en-US" sz="1600" dirty="0">
                <a:solidFill>
                  <a:schemeClr val="bg1"/>
                </a:solidFill>
              </a:rPr>
              <a:t> 6.4.4 to 8.0.2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Helped tremendously in DEBUG/runtime fixing   (never had to use an external help forum)</a:t>
            </a:r>
          </a:p>
          <a:p>
            <a:pPr lvl="1"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303C7-A2E9-5975-D07B-0660F45E909B}"/>
              </a:ext>
            </a:extLst>
          </p:cNvPr>
          <p:cNvSpPr txBox="1">
            <a:spLocks/>
          </p:cNvSpPr>
          <p:nvPr/>
        </p:nvSpPr>
        <p:spPr>
          <a:xfrm>
            <a:off x="5601102" y="1690688"/>
            <a:ext cx="6234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u="sng"/>
            </a:lvl1pPr>
            <a:lvl2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The Bad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Too time consuming, with piecemeal interactions and cut/pastes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Cannot get holistic view of project—lead to many manual fixups (examples:  using statements, namespaces, exact class property names)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Advice on order of steps wrong:  start with DB tier/model classes!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Must consistently reset context to target queries to precise versions of .NET, Blazor and </a:t>
            </a:r>
            <a:r>
              <a:rPr lang="en-US" sz="1500" dirty="0" err="1">
                <a:solidFill>
                  <a:schemeClr val="bg1"/>
                </a:solidFill>
              </a:rPr>
              <a:t>EntityFramework</a:t>
            </a:r>
            <a:r>
              <a:rPr lang="en-US" sz="1500" dirty="0">
                <a:solidFill>
                  <a:schemeClr val="bg1"/>
                </a:solidFill>
              </a:rPr>
              <a:t> targets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Cannot read VB.NET properties for UI colors, fonts etc.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Cannot “just generate” new VS Solutions/Projects (text only)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Mix of “steps to follow” and pure code migration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Not understanding (well) nature of Async calls in EF 8.0.2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I needed to take time to go through MS Learn Blazor tutorials, before starting migration (failed first attempt at pure ChatGTP start, 2 days)</a:t>
            </a:r>
          </a:p>
          <a:p>
            <a:pPr lvl="1">
              <a:lnSpc>
                <a:spcPct val="80000"/>
              </a:lnSpc>
            </a:pPr>
            <a:r>
              <a:rPr lang="en-US" sz="1500" b="1" dirty="0">
                <a:solidFill>
                  <a:schemeClr val="bg1"/>
                </a:solidFill>
              </a:rPr>
              <a:t>Meaning:  You must have some understanding of target platform concepts/project structure first</a:t>
            </a:r>
          </a:p>
          <a:p>
            <a:pPr lvl="1">
              <a:lnSpc>
                <a:spcPct val="8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u="none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u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4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7BB2-1094-FA7D-60E6-15A3E78F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Migration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C918-DA05-C4DD-E334-7EDBB63B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General Steps/Advice</a:t>
            </a:r>
          </a:p>
          <a:p>
            <a:r>
              <a:rPr lang="en-US" dirty="0">
                <a:solidFill>
                  <a:schemeClr val="bg1"/>
                </a:solidFill>
              </a:rPr>
              <a:t>Business Logic Migration</a:t>
            </a:r>
          </a:p>
          <a:p>
            <a:r>
              <a:rPr lang="en-US" dirty="0">
                <a:solidFill>
                  <a:schemeClr val="bg1"/>
                </a:solidFill>
              </a:rPr>
              <a:t>Database Migration</a:t>
            </a:r>
          </a:p>
          <a:p>
            <a:r>
              <a:rPr lang="en-US" dirty="0">
                <a:solidFill>
                  <a:schemeClr val="bg1"/>
                </a:solidFill>
              </a:rPr>
              <a:t>UI (WinForms) Migration</a:t>
            </a:r>
          </a:p>
          <a:p>
            <a:r>
              <a:rPr lang="en-US" dirty="0">
                <a:solidFill>
                  <a:schemeClr val="bg1"/>
                </a:solidFill>
              </a:rPr>
              <a:t>Integrated Testing/Debug</a:t>
            </a:r>
          </a:p>
          <a:p>
            <a:r>
              <a:rPr lang="en-US" dirty="0">
                <a:solidFill>
                  <a:schemeClr val="bg1"/>
                </a:solidFill>
              </a:rPr>
              <a:t>HTML/CSS Stylesheet generation/UI formatting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8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D65F-1372-F7AC-EB64-A54C590D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ChatGTP Interaction Types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080657-E783-F3AD-8341-671DFE8FB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80645"/>
              </p:ext>
            </p:extLst>
          </p:nvPr>
        </p:nvGraphicFramePr>
        <p:xfrm>
          <a:off x="474845" y="1469307"/>
          <a:ext cx="5621155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443">
                  <a:extLst>
                    <a:ext uri="{9D8B030D-6E8A-4147-A177-3AD203B41FA5}">
                      <a16:colId xmlns:a16="http://schemas.microsoft.com/office/drawing/2014/main" val="895089726"/>
                    </a:ext>
                  </a:extLst>
                </a:gridCol>
                <a:gridCol w="2057712">
                  <a:extLst>
                    <a:ext uri="{9D8B030D-6E8A-4147-A177-3AD203B41FA5}">
                      <a16:colId xmlns:a16="http://schemas.microsoft.com/office/drawing/2014/main" val="2849510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Interaction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ChatGTP 4 Interactions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0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Starting Steps/Arch Guidance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1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Output Code Optimization/Fixup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 Business Logic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4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 Business Logic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Migrations/Generation DB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4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 DB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3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 UI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3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 UI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2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HTML/CSS Formatting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5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9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17145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92FF263-19A3-E52B-76AB-DEDC17EEC6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891956"/>
              </p:ext>
            </p:extLst>
          </p:nvPr>
        </p:nvGraphicFramePr>
        <p:xfrm>
          <a:off x="6664144" y="2039067"/>
          <a:ext cx="5053011" cy="3580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672094-E092-6441-E221-B4D7020FE1CB}"/>
              </a:ext>
            </a:extLst>
          </p:cNvPr>
          <p:cNvSpPr txBox="1"/>
          <p:nvPr/>
        </p:nvSpPr>
        <p:spPr>
          <a:xfrm>
            <a:off x="6569039" y="5619750"/>
            <a:ext cx="389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 First 2 Interactions on Guidance Excluded from Chart</a:t>
            </a:r>
          </a:p>
        </p:txBody>
      </p:sp>
    </p:spTree>
    <p:extLst>
      <p:ext uri="{BB962C8B-B14F-4D97-AF65-F5344CB8AC3E}">
        <p14:creationId xmlns:p14="http://schemas.microsoft.com/office/powerpoint/2010/main" val="223409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E16C-0374-CCEA-7410-1F8354D8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568"/>
            <a:ext cx="10515600" cy="8957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ChatGTP Interaction Types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7A81D9D-5365-62DD-A230-388B6B8048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860663"/>
              </p:ext>
            </p:extLst>
          </p:nvPr>
        </p:nvGraphicFramePr>
        <p:xfrm>
          <a:off x="481263" y="1381126"/>
          <a:ext cx="11223057" cy="526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099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D557-4719-2224-D6F5-7379F877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55600"/>
            <a:ext cx="10515600" cy="454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Time Spent on Just Migration:  Start to Finish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5ECB1BF-6B1B-CAFF-7C60-BD7ABC88C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457551"/>
              </p:ext>
            </p:extLst>
          </p:nvPr>
        </p:nvGraphicFramePr>
        <p:xfrm>
          <a:off x="1585912" y="1466849"/>
          <a:ext cx="8886825" cy="3581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AE42FD-28CB-F385-463D-DAB6370A57AB}"/>
              </a:ext>
            </a:extLst>
          </p:cNvPr>
          <p:cNvSpPr txBox="1"/>
          <p:nvPr/>
        </p:nvSpPr>
        <p:spPr>
          <a:xfrm>
            <a:off x="1585912" y="5134311"/>
            <a:ext cx="83520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 Included Here</a:t>
            </a:r>
            <a:br>
              <a:rPr lang="en-US" sz="1400" dirty="0"/>
            </a:br>
            <a:r>
              <a:rPr lang="en-US" sz="1200" dirty="0"/>
              <a:t>Building VB.NET App – Required time learning Entity Framework as Well</a:t>
            </a:r>
            <a:br>
              <a:rPr lang="en-US" sz="1200" dirty="0"/>
            </a:br>
            <a:r>
              <a:rPr lang="en-US" sz="1200" dirty="0"/>
              <a:t>SQL Server Install/DB Creations/Setup</a:t>
            </a:r>
            <a:br>
              <a:rPr lang="en-US" sz="1200" dirty="0"/>
            </a:br>
            <a:r>
              <a:rPr lang="en-US" sz="1200" dirty="0"/>
              <a:t>Time spent on Blazor MS Learn Tutorials</a:t>
            </a:r>
            <a:br>
              <a:rPr lang="en-US" sz="1200" dirty="0"/>
            </a:br>
            <a:r>
              <a:rPr lang="en-US" sz="1200" dirty="0"/>
              <a:t>Documentation</a:t>
            </a:r>
          </a:p>
          <a:p>
            <a:r>
              <a:rPr lang="en-US" sz="1200" dirty="0"/>
              <a:t>Other (VS 2022 setup, git, status meetings, etc.)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891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DEFC-8DC2-392F-1B83-7B396D80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7 Forms total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Simple application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3923 lines of source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 business logic and database logic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Two SQL Server databases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Five tables total</a:t>
            </a:r>
          </a:p>
          <a:p>
            <a:r>
              <a:rPr lang="en-US" dirty="0">
                <a:solidFill>
                  <a:schemeClr val="bg1"/>
                </a:solidFill>
              </a:rPr>
              <a:t>Uses mix of MS </a:t>
            </a:r>
            <a:r>
              <a:rPr lang="en-US" dirty="0" err="1">
                <a:solidFill>
                  <a:schemeClr val="bg1"/>
                </a:solidFill>
              </a:rPr>
              <a:t>EntityFramework</a:t>
            </a:r>
            <a:r>
              <a:rPr lang="en-US" dirty="0">
                <a:solidFill>
                  <a:schemeClr val="bg1"/>
                </a:solidFill>
              </a:rPr>
              <a:t> 6.4.4 and ADO.NET for illustrative purposes</a:t>
            </a:r>
          </a:p>
          <a:p>
            <a:r>
              <a:rPr lang="en-US" dirty="0">
                <a:solidFill>
                  <a:schemeClr val="bg1"/>
                </a:solidFill>
              </a:rPr>
              <a:t>Not well factored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drag/drop EF databinding via VS EF Wizard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Some pure ADO.NET (Account Form)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Database logic mixed in with VB.NET form logic, with 4 separate “logic classes”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separation of tiers (UI, Business Layer, Database Layer)</a:t>
            </a:r>
          </a:p>
          <a:p>
            <a:r>
              <a:rPr lang="en-US" dirty="0">
                <a:solidFill>
                  <a:schemeClr val="bg1"/>
                </a:solidFill>
              </a:rPr>
              <a:t>Limited VB controls, but UI has some formatting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Background images, colors, fonts, etc.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Google Shape;182;p25">
            <a:extLst>
              <a:ext uri="{FF2B5EF4-FFF2-40B4-BE49-F238E27FC236}">
                <a16:creationId xmlns:a16="http://schemas.microsoft.com/office/drawing/2014/main" id="{ACE5ED8C-794B-C63E-96CB-5A9CAD3F7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The Source VB.NET Application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6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Snowflake_CI_Panel_Leake_Feb_2024</Template>
  <TotalTime>262</TotalTime>
  <Words>1618</Words>
  <Application>Microsoft Office PowerPoint</Application>
  <PresentationFormat>Widescreen</PresentationFormat>
  <Paragraphs>208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Play</vt:lpstr>
      <vt:lpstr>Calibri Light</vt:lpstr>
      <vt:lpstr>Office 2013 - 2022 Theme</vt:lpstr>
      <vt:lpstr>Using ChatGPT 4.0 To Migrate a VB.NET Windows Forms Application to a  C# Blazor Web Application An Application Modernization Experiment  For Gap Mobilize</vt:lpstr>
      <vt:lpstr>Project Goals and Methodology </vt:lpstr>
      <vt:lpstr>My Background</vt:lpstr>
      <vt:lpstr>Summary of Key Learnings with ChatGTP 4</vt:lpstr>
      <vt:lpstr>Migration Phases</vt:lpstr>
      <vt:lpstr>Summary Of ChatGTP Interaction Types</vt:lpstr>
      <vt:lpstr>ChatGTP Interaction Types</vt:lpstr>
      <vt:lpstr>Time Spent on Just Migration:  Start to Finish</vt:lpstr>
      <vt:lpstr>The Source VB.NET Application</vt:lpstr>
      <vt:lpstr>Source VB.NET WinForm Application Metrics</vt:lpstr>
      <vt:lpstr>Demo:  The Source .NET 4.8 VB.NET WinForms Application</vt:lpstr>
      <vt:lpstr>The Target Blazor C# .NET 8 Web Application</vt:lpstr>
      <vt:lpstr>Source VB.NET WinForm Application Metrics</vt:lpstr>
      <vt:lpstr>Demo:  The Target .NET 8 Blazor C# Web Application</vt:lpstr>
      <vt:lpstr>Appendix</vt:lpstr>
      <vt:lpstr>Resources</vt:lpstr>
      <vt:lpstr>Notes on Approach</vt:lpstr>
      <vt:lpstr>Comments/Status for 2/21/2024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GAP Moblize ChatGPT 4.0 Application Modernization project</dc:title>
  <dc:creator>Greg Leake</dc:creator>
  <cp:lastModifiedBy>Greg Leake</cp:lastModifiedBy>
  <cp:revision>2</cp:revision>
  <dcterms:created xsi:type="dcterms:W3CDTF">2024-01-31T14:56:27Z</dcterms:created>
  <dcterms:modified xsi:type="dcterms:W3CDTF">2024-02-27T16:52:38Z</dcterms:modified>
</cp:coreProperties>
</file>