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8" r:id="rId10"/>
    <p:sldId id="267" r:id="rId11"/>
    <p:sldId id="273" r:id="rId12"/>
    <p:sldId id="269" r:id="rId13"/>
    <p:sldId id="274" r:id="rId14"/>
    <p:sldId id="272" r:id="rId15"/>
    <p:sldId id="275" r:id="rId16"/>
    <p:sldId id="276" r:id="rId17"/>
    <p:sldId id="277" r:id="rId18"/>
    <p:sldId id="278" r:id="rId19"/>
    <p:sldId id="282" r:id="rId20"/>
    <p:sldId id="280" r:id="rId21"/>
    <p:sldId id="284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18569" autoAdjust="0"/>
    <p:restoredTop sz="80539" autoAdjust="0"/>
  </p:normalViewPr>
  <p:slideViewPr>
    <p:cSldViewPr>
      <p:cViewPr>
        <p:scale>
          <a:sx n="65" d="100"/>
          <a:sy n="65" d="100"/>
        </p:scale>
        <p:origin x="-64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08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C9958-A65C-470D-951D-0632B84E4F1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3C871-6C1E-449A-A75A-E80BCE43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38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83833-0046-489D-A337-44209E06110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6ACE9-DCD3-43EF-80E0-410AAB55E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6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ACE9-DCD3-43EF-80E0-410AAB55EE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72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http://stackoverflow.com/questions/20684507/in-r-xml-package-what-is-the-difference-between-xmlparse-and-xmltreeparse</a:t>
            </a:r>
          </a:p>
          <a:p>
            <a:r>
              <a:rPr lang="en-US" dirty="0" smtClean="0"/>
              <a:t>http://www.inside-r.org/packages/cran/XML/docs/htmlTreeParse</a:t>
            </a:r>
          </a:p>
          <a:p>
            <a:r>
              <a:rPr lang="en-US" dirty="0" err="1" smtClean="0"/>
              <a:t>xmlParse</a:t>
            </a:r>
            <a:r>
              <a:rPr lang="en-US" dirty="0" smtClean="0"/>
              <a:t> is equivalent to the </a:t>
            </a:r>
            <a:r>
              <a:rPr lang="en-US" dirty="0" err="1" smtClean="0"/>
              <a:t>xmlTreeParse</a:t>
            </a:r>
            <a:r>
              <a:rPr lang="en-US" dirty="0" smtClean="0"/>
              <a:t> except it uses a default value for the </a:t>
            </a:r>
            <a:r>
              <a:rPr lang="en-US" dirty="0" err="1" smtClean="0"/>
              <a:t>useInternalNodes</a:t>
            </a:r>
            <a:r>
              <a:rPr lang="en-US" dirty="0" smtClean="0"/>
              <a:t> parameter of TRUE. </a:t>
            </a:r>
            <a:r>
              <a:rPr lang="en-US" dirty="0" err="1" smtClean="0"/>
              <a:t>xmlParse</a:t>
            </a:r>
            <a:r>
              <a:rPr lang="en-US" dirty="0" smtClean="0"/>
              <a:t> returns internal nodes/C-level nodes,</a:t>
            </a:r>
            <a:r>
              <a:rPr lang="en-US" baseline="0" dirty="0" smtClean="0"/>
              <a:t> which can be searched </a:t>
            </a:r>
            <a:r>
              <a:rPr lang="en-US" dirty="0" err="1" smtClean="0"/>
              <a:t>XPath</a:t>
            </a:r>
            <a:r>
              <a:rPr lang="en-US" dirty="0" smtClean="0"/>
              <a:t> expressions</a:t>
            </a:r>
          </a:p>
          <a:p>
            <a:r>
              <a:rPr lang="en-US" dirty="0" err="1" smtClean="0"/>
              <a:t>xmlTreeParse</a:t>
            </a:r>
            <a:r>
              <a:rPr lang="en-US" baseline="0" dirty="0" smtClean="0"/>
              <a:t> generates an R structure representing the XML/HTML tree. Navigate from the root </a:t>
            </a:r>
            <a:r>
              <a:rPr lang="en-US" baseline="0" dirty="0" err="1" smtClean="0"/>
              <a:t>xmlParse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ACE9-DCD3-43EF-80E0-410AAB55EE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44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ACE9-DCD3-43EF-80E0-410AAB55EE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6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http://www.tc3.edu/instruct/sbrown/stat/shape.htm</a:t>
            </a:r>
          </a:p>
          <a:p>
            <a:r>
              <a:rPr lang="en-US" dirty="0" smtClean="0"/>
              <a:t>Highly right skewed (</a:t>
            </a:r>
            <a:r>
              <a:rPr lang="en-US" dirty="0" err="1" smtClean="0"/>
              <a:t>skewness</a:t>
            </a:r>
            <a:r>
              <a:rPr lang="en-US" baseline="0" dirty="0" smtClean="0"/>
              <a:t> = 2.72)</a:t>
            </a:r>
          </a:p>
          <a:p>
            <a:r>
              <a:rPr lang="en-US" baseline="0" dirty="0" smtClean="0"/>
              <a:t>(Kurtosis = 11.9)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ACE9-DCD3-43EF-80E0-410AAB55EE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0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Expensive houses are located at west coast and northeast coast.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ACE9-DCD3-43EF-80E0-410AAB55EE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01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Schools with different ranks are more evenly distributed.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ACE9-DCD3-43EF-80E0-410AAB55EE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0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ACE9-DCD3-43EF-80E0-410AAB55EE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01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Right skewed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ACE9-DCD3-43EF-80E0-410AAB55EE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01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</a:p>
          <a:p>
            <a:r>
              <a:rPr lang="en-US" dirty="0" err="1" smtClean="0"/>
              <a:t>Skewness</a:t>
            </a:r>
            <a:r>
              <a:rPr lang="en-US" dirty="0" smtClean="0"/>
              <a:t> and Kurtosis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ACE9-DCD3-43EF-80E0-410AAB55EE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66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ACE9-DCD3-43EF-80E0-410AAB55EE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2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3AEC-A4E7-40EC-8C7A-D9286C2B6D4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A47DB1-1C2C-4E1F-9754-C0D3184419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3AEC-A4E7-40EC-8C7A-D9286C2B6D4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7DB1-1C2C-4E1F-9754-C0D318441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3AEC-A4E7-40EC-8C7A-D9286C2B6D4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7DB1-1C2C-4E1F-9754-C0D318441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3AEC-A4E7-40EC-8C7A-D9286C2B6D4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7DB1-1C2C-4E1F-9754-C0D318441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3AEC-A4E7-40EC-8C7A-D9286C2B6D4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7DB1-1C2C-4E1F-9754-C0D3184419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3AEC-A4E7-40EC-8C7A-D9286C2B6D4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7DB1-1C2C-4E1F-9754-C0D3184419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3AEC-A4E7-40EC-8C7A-D9286C2B6D4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7DB1-1C2C-4E1F-9754-C0D3184419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3AEC-A4E7-40EC-8C7A-D9286C2B6D4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7DB1-1C2C-4E1F-9754-C0D318441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3AEC-A4E7-40EC-8C7A-D9286C2B6D4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7DB1-1C2C-4E1F-9754-C0D318441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3AEC-A4E7-40EC-8C7A-D9286C2B6D4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7DB1-1C2C-4E1F-9754-C0D318441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3AEC-A4E7-40EC-8C7A-D9286C2B6D4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7DB1-1C2C-4E1F-9754-C0D318441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593AEC-A4E7-40EC-8C7A-D9286C2B6D4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A47DB1-1C2C-4E1F-9754-C0D3184419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905000"/>
            <a:ext cx="7239000" cy="1524000"/>
          </a:xfrm>
        </p:spPr>
        <p:txBody>
          <a:bodyPr/>
          <a:lstStyle/>
          <a:p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4000" dirty="0" smtClean="0"/>
              <a:t>Correlation Between High School Rank and House Value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3581400"/>
            <a:ext cx="5638800" cy="12192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Xingjia</a:t>
            </a:r>
            <a:r>
              <a:rPr lang="en-US" sz="3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Wu</a:t>
            </a:r>
            <a:endParaRPr lang="en-US" sz="36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08" y="4073326"/>
            <a:ext cx="3055408" cy="2784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7000" y="60198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IS607 Final Project</a:t>
            </a:r>
          </a:p>
        </p:txBody>
      </p:sp>
    </p:spTree>
    <p:extLst>
      <p:ext uri="{BB962C8B-B14F-4D97-AF65-F5344CB8AC3E}">
        <p14:creationId xmlns:p14="http://schemas.microsoft.com/office/powerpoint/2010/main" val="4203867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5349242" cy="382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4525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Total records: 1469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Total 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states included in the data: 34 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states 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ZillowIndex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: range from 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35,700 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to 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3,068,900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2037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09800"/>
            <a:ext cx="8229600" cy="1066800"/>
          </a:xfrm>
        </p:spPr>
        <p:txBody>
          <a:bodyPr/>
          <a:lstStyle/>
          <a:p>
            <a:r>
              <a:rPr lang="en-US" sz="6600" dirty="0" smtClean="0"/>
              <a:t>Data Analysis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0832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" t="6083" r="2803" b="5225"/>
          <a:stretch/>
        </p:blipFill>
        <p:spPr bwMode="auto">
          <a:xfrm>
            <a:off x="1371600" y="914400"/>
            <a:ext cx="6424250" cy="5949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/>
          <a:lstStyle/>
          <a:p>
            <a:r>
              <a:rPr lang="en-US" sz="3200" dirty="0"/>
              <a:t>Geographical distribution – </a:t>
            </a:r>
            <a:r>
              <a:rPr lang="en-US" sz="3200" u="sng" dirty="0"/>
              <a:t>House Value</a:t>
            </a:r>
          </a:p>
        </p:txBody>
      </p:sp>
    </p:spTree>
    <p:extLst>
      <p:ext uri="{BB962C8B-B14F-4D97-AF65-F5344CB8AC3E}">
        <p14:creationId xmlns:p14="http://schemas.microsoft.com/office/powerpoint/2010/main" val="2914157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/>
          <a:lstStyle/>
          <a:p>
            <a:r>
              <a:rPr lang="en-US" sz="3200" dirty="0"/>
              <a:t>Geographical distribution – </a:t>
            </a:r>
            <a:r>
              <a:rPr lang="en-US" sz="3200" u="sng" dirty="0" smtClean="0"/>
              <a:t>School Rank</a:t>
            </a:r>
            <a:endParaRPr lang="en-US" sz="3200" u="sn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8200"/>
            <a:ext cx="6367745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899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sz="4400" dirty="0" smtClean="0"/>
              <a:t>Data Analysis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066800"/>
            <a:ext cx="8801100" cy="5791200"/>
          </a:xfrm>
        </p:spPr>
        <p:txBody>
          <a:bodyPr>
            <a:normAutofit fontScale="92500" lnSpcReduction="2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Plot of </a:t>
            </a:r>
            <a:r>
              <a:rPr lang="en-US" sz="28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zillowIndex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 and school rank </a:t>
            </a:r>
          </a:p>
          <a:p>
            <a:pPr lvl="1">
              <a:buFont typeface="Arial" pitchFamily="34" charset="0"/>
              <a:buChar char="•"/>
            </a:pPr>
            <a:endParaRPr lang="en-US" sz="2800" dirty="0">
              <a:solidFill>
                <a:schemeClr val="accent4"/>
              </a:solidFill>
              <a:latin typeface="+mn-lt"/>
            </a:endParaRPr>
          </a:p>
          <a:p>
            <a:pPr lvl="1">
              <a:buFont typeface="Arial" pitchFamily="34" charset="0"/>
              <a:buChar char="•"/>
            </a:pPr>
            <a:endParaRPr lang="en-US" sz="2800" dirty="0" smtClean="0">
              <a:solidFill>
                <a:schemeClr val="accent4"/>
              </a:solidFill>
              <a:latin typeface="+mn-lt"/>
            </a:endParaRPr>
          </a:p>
          <a:p>
            <a:pPr lvl="1">
              <a:buFont typeface="Arial" pitchFamily="34" charset="0"/>
              <a:buChar char="•"/>
            </a:pPr>
            <a:endParaRPr lang="en-US" sz="2800" dirty="0">
              <a:solidFill>
                <a:schemeClr val="accent4"/>
              </a:solidFill>
              <a:latin typeface="+mn-lt"/>
            </a:endParaRPr>
          </a:p>
          <a:p>
            <a:pPr lvl="1">
              <a:buFont typeface="Arial" pitchFamily="34" charset="0"/>
              <a:buChar char="•"/>
            </a:pPr>
            <a:endParaRPr lang="en-US" sz="2800" dirty="0" smtClean="0">
              <a:solidFill>
                <a:schemeClr val="accent4"/>
              </a:solidFill>
              <a:latin typeface="+mn-lt"/>
            </a:endParaRPr>
          </a:p>
          <a:p>
            <a:pPr lvl="1">
              <a:buFont typeface="Arial" pitchFamily="34" charset="0"/>
              <a:buChar char="•"/>
            </a:pPr>
            <a:endParaRPr lang="en-US" sz="2800" dirty="0">
              <a:solidFill>
                <a:schemeClr val="accent4"/>
              </a:solidFill>
              <a:latin typeface="+mn-lt"/>
            </a:endParaRPr>
          </a:p>
          <a:p>
            <a:pPr lvl="1">
              <a:buFont typeface="Arial" pitchFamily="34" charset="0"/>
              <a:buChar char="•"/>
            </a:pPr>
            <a:endParaRPr lang="en-US" sz="2800" dirty="0" smtClean="0">
              <a:solidFill>
                <a:schemeClr val="accent4"/>
              </a:solidFill>
              <a:latin typeface="+mn-lt"/>
            </a:endParaRPr>
          </a:p>
          <a:p>
            <a:pPr lvl="1">
              <a:buFont typeface="Arial" pitchFamily="34" charset="0"/>
              <a:buChar char="•"/>
            </a:pPr>
            <a:endParaRPr lang="en-US" sz="2800" dirty="0">
              <a:solidFill>
                <a:schemeClr val="accent4"/>
              </a:solidFill>
              <a:latin typeface="+mn-lt"/>
            </a:endParaRPr>
          </a:p>
          <a:p>
            <a:pPr lvl="1">
              <a:buFont typeface="Arial" pitchFamily="34" charset="0"/>
              <a:buChar char="•"/>
            </a:pPr>
            <a:endParaRPr lang="en-US" sz="2800" dirty="0" smtClean="0">
              <a:solidFill>
                <a:schemeClr val="accent4"/>
              </a:solidFill>
              <a:latin typeface="+mn-lt"/>
            </a:endParaRPr>
          </a:p>
          <a:p>
            <a:pPr lvl="1">
              <a:buFont typeface="Arial" pitchFamily="34" charset="0"/>
              <a:buChar char="•"/>
            </a:pPr>
            <a:endParaRPr lang="en-US" sz="2800" dirty="0" smtClean="0">
              <a:solidFill>
                <a:schemeClr val="accent4"/>
              </a:solidFill>
              <a:latin typeface="+mn-lt"/>
            </a:endParaRPr>
          </a:p>
          <a:p>
            <a:pPr lvl="1">
              <a:buFont typeface="Arial" pitchFamily="34" charset="0"/>
              <a:buChar char="•"/>
            </a:pPr>
            <a:endParaRPr lang="en-US" sz="2800" dirty="0">
              <a:solidFill>
                <a:schemeClr val="accent4"/>
              </a:solidFill>
              <a:latin typeface="+mn-lt"/>
            </a:endParaRPr>
          </a:p>
          <a:p>
            <a:pPr lvl="1">
              <a:buFont typeface="Arial" pitchFamily="34" charset="0"/>
              <a:buChar char="•"/>
            </a:pPr>
            <a:endParaRPr lang="en-US" sz="2800" dirty="0" smtClean="0">
              <a:solidFill>
                <a:schemeClr val="accent4"/>
              </a:solidFill>
              <a:latin typeface="+mn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Correlation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: 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-0.3305684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   </a:t>
            </a:r>
            <a:r>
              <a:rPr lang="en-US" sz="2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weak </a:t>
            </a:r>
            <a:r>
              <a:rPr lang="en-US" sz="2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downhill (negative) linear </a:t>
            </a:r>
            <a:r>
              <a:rPr lang="en-US" sz="2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relationship</a:t>
            </a:r>
            <a:endParaRPr lang="en-US" sz="26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13113"/>
            <a:ext cx="5791200" cy="4136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0701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/>
          <a:lstStyle/>
          <a:p>
            <a:r>
              <a:rPr lang="en-US" sz="3200" dirty="0" smtClean="0"/>
              <a:t>Correlation by state</a:t>
            </a:r>
            <a:endParaRPr lang="en-US" sz="3200" u="sng" dirty="0"/>
          </a:p>
        </p:txBody>
      </p:sp>
      <p:sp>
        <p:nvSpPr>
          <p:cNvPr id="3" name="Rectangle 2"/>
          <p:cNvSpPr/>
          <p:nvPr/>
        </p:nvSpPr>
        <p:spPr>
          <a:xfrm>
            <a:off x="990600" y="762000"/>
            <a:ext cx="69342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school %&gt;% 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group_by</a:t>
            </a:r>
            <a:r>
              <a:rPr lang="en-US" sz="1600" dirty="0"/>
              <a:t>(state) %&gt;% </a:t>
            </a:r>
          </a:p>
          <a:p>
            <a:r>
              <a:rPr lang="en-US" sz="1600" dirty="0"/>
              <a:t>  summarize(count= n(), </a:t>
            </a:r>
            <a:r>
              <a:rPr lang="en-US" sz="1600" dirty="0" err="1"/>
              <a:t>cor</a:t>
            </a:r>
            <a:r>
              <a:rPr lang="en-US" sz="1600" dirty="0"/>
              <a:t> = </a:t>
            </a:r>
            <a:r>
              <a:rPr lang="en-US" sz="1600" dirty="0" err="1"/>
              <a:t>cor</a:t>
            </a:r>
            <a:r>
              <a:rPr lang="en-US" sz="1600" dirty="0"/>
              <a:t>(rank, </a:t>
            </a:r>
            <a:r>
              <a:rPr lang="en-US" sz="1600" dirty="0" err="1"/>
              <a:t>zillowindex</a:t>
            </a:r>
            <a:r>
              <a:rPr lang="en-US" sz="1600" dirty="0"/>
              <a:t>)) %&gt;% </a:t>
            </a:r>
          </a:p>
          <a:p>
            <a:r>
              <a:rPr lang="en-US" sz="1600" dirty="0"/>
              <a:t>  arrange(</a:t>
            </a:r>
            <a:r>
              <a:rPr lang="en-US" sz="1600" dirty="0" err="1"/>
              <a:t>cor</a:t>
            </a:r>
            <a:r>
              <a:rPr lang="en-US" sz="1600" dirty="0"/>
              <a:t>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68957"/>
              </p:ext>
            </p:extLst>
          </p:nvPr>
        </p:nvGraphicFramePr>
        <p:xfrm>
          <a:off x="1295397" y="1937718"/>
          <a:ext cx="6324602" cy="4691682"/>
        </p:xfrm>
        <a:graphic>
          <a:graphicData uri="http://schemas.openxmlformats.org/drawingml/2006/table">
            <a:tbl>
              <a:tblPr/>
              <a:tblGrid>
                <a:gridCol w="413035"/>
                <a:gridCol w="748625"/>
                <a:gridCol w="826072"/>
                <a:gridCol w="851885"/>
                <a:gridCol w="645368"/>
                <a:gridCol w="413035"/>
                <a:gridCol w="748625"/>
                <a:gridCol w="826072"/>
                <a:gridCol w="851885"/>
              </a:tblGrid>
              <a:tr h="260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cor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cor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-0.911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-0.421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VT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-0.886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GA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-0.407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NJ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-0.384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HI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-0.349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NC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-0.672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NV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-0.260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-0.617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-0.244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-0.588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-0.226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MD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-0.588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NH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MN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-0.582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FL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-0.572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AZ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-0.098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WA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-0.569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-0.078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399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-0.510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RI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-0.069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TN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-0.477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WI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-0.044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MI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-0.457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WV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0.033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-0.453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KY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0.112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PA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-0.442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0.358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OH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105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-0.430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/>
                        </a:rPr>
                        <a:t>0.375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76600" y="1981200"/>
            <a:ext cx="914400" cy="4648200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5600" y="1981200"/>
            <a:ext cx="914400" cy="4648200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8344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6858000" cy="4114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W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eak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coorrelation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 between rank of school and average house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value</a:t>
            </a: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High differences </a:t>
            </a: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of </a:t>
            </a:r>
            <a:r>
              <a:rPr lang="en-US" sz="3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cor</a:t>
            </a: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 between states</a:t>
            </a: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stCxn id="6" idx="3"/>
          </p:cNvCxnSpPr>
          <p:nvPr/>
        </p:nvCxnSpPr>
        <p:spPr>
          <a:xfrm>
            <a:off x="3810000" y="3919909"/>
            <a:ext cx="1581724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886524" y="3381300"/>
            <a:ext cx="1923476" cy="1077218"/>
            <a:chOff x="1524000" y="4067100"/>
            <a:chExt cx="192347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524000" y="4067100"/>
              <a:ext cx="192347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S</a:t>
              </a:r>
              <a:r>
                <a:rPr lang="en-US" sz="32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chool Ranking</a:t>
              </a:r>
              <a:endPara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7" name="Flowchart: Alternate Process 6"/>
            <p:cNvSpPr/>
            <p:nvPr/>
          </p:nvSpPr>
          <p:spPr>
            <a:xfrm>
              <a:off x="1524000" y="4104382"/>
              <a:ext cx="1923476" cy="1039936"/>
            </a:xfrm>
            <a:prstGeom prst="flowChartAlternateProcess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1724" y="3418582"/>
            <a:ext cx="1923476" cy="1077218"/>
            <a:chOff x="5029200" y="4038600"/>
            <a:chExt cx="1923476" cy="1077218"/>
          </a:xfrm>
        </p:grpSpPr>
        <p:sp>
          <p:nvSpPr>
            <p:cNvPr id="9" name="TextBox 8"/>
            <p:cNvSpPr txBox="1"/>
            <p:nvPr/>
          </p:nvSpPr>
          <p:spPr>
            <a:xfrm>
              <a:off x="5029200" y="4038600"/>
              <a:ext cx="192347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House Value</a:t>
              </a:r>
              <a:endPara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0" name="Flowchart: Alternate Process 9"/>
            <p:cNvSpPr/>
            <p:nvPr/>
          </p:nvSpPr>
          <p:spPr>
            <a:xfrm>
              <a:off x="5029200" y="4065464"/>
              <a:ext cx="1923476" cy="1039936"/>
            </a:xfrm>
            <a:prstGeom prst="flowChartAlternateProcess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962400" y="34406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c</a:t>
            </a:r>
            <a:r>
              <a:rPr lang="en-US" b="1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or</a:t>
            </a: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= -0.33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48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010400" cy="1447799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ggmap</a:t>
            </a:r>
            <a:endParaRPr lang="en-US" sz="36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  <a:p>
            <a:r>
              <a:rPr lang="en-US" sz="3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psych</a:t>
            </a:r>
            <a:r>
              <a:rPr lang="en-US" sz="3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: describe(), </a:t>
            </a:r>
            <a:r>
              <a:rPr lang="en-US" sz="3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describeBy</a:t>
            </a:r>
            <a:r>
              <a:rPr lang="en-US" sz="3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()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818444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5181600" y="3581400"/>
            <a:ext cx="304800" cy="228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038600" y="5105400"/>
            <a:ext cx="3276600" cy="228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0796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29540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51101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Zillow API only allows 1000 queries per 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day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  <a:p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Parse XML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  <a:p>
            <a:endParaRPr lang="en-US" sz="2800" dirty="0"/>
          </a:p>
        </p:txBody>
      </p:sp>
      <p:pic>
        <p:nvPicPr>
          <p:cNvPr id="3074" name="Picture 2" descr="C:\Users\xiwu\Documents\course\CUNY_MSDA\607\final project\zillow_inde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80111"/>
            <a:ext cx="5943600" cy="439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4113916" y="5867400"/>
            <a:ext cx="534284" cy="3048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750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29540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XML package: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Xpath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 query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541059"/>
            <a:ext cx="8458200" cy="5012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&gt; library(XML)</a:t>
            </a:r>
            <a:endParaRPr lang="en-US" sz="1400" dirty="0">
              <a:solidFill>
                <a:schemeClr val="tx1">
                  <a:lumMod val="90000"/>
                  <a:lumOff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&gt; web &lt;- 'http://www.zillow.com/webservice/GetDemographics.htm?zws-id='</a:t>
            </a:r>
            <a:endParaRPr lang="en-US" sz="1400" dirty="0">
              <a:solidFill>
                <a:schemeClr val="tx1">
                  <a:lumMod val="90000"/>
                  <a:lumOff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&gt; </a:t>
            </a:r>
            <a:r>
              <a:rPr lang="en-US" sz="1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zwsid</a:t>
            </a: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 &lt;- 'X1-ZWz1dx93rz7eob_9fxlx'</a:t>
            </a:r>
            <a:endParaRPr lang="en-US" sz="1400" dirty="0">
              <a:solidFill>
                <a:schemeClr val="tx1">
                  <a:lumMod val="90000"/>
                  <a:lumOff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&gt; zip &lt;- '23112'</a:t>
            </a:r>
            <a:endParaRPr lang="en-US" sz="1400" dirty="0">
              <a:solidFill>
                <a:schemeClr val="tx1">
                  <a:lumMod val="90000"/>
                  <a:lumOff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&gt; </a:t>
            </a:r>
            <a:r>
              <a:rPr lang="en-US" sz="1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url</a:t>
            </a: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 &lt;- paste0(web, </a:t>
            </a:r>
            <a:r>
              <a:rPr lang="en-US" sz="1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zwsid</a:t>
            </a: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, '&amp;zip=', zip)</a:t>
            </a:r>
            <a:endParaRPr lang="en-US" sz="1400" dirty="0">
              <a:solidFill>
                <a:schemeClr val="tx1">
                  <a:lumMod val="90000"/>
                  <a:lumOff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342900" indent="-342900" latinLnBrk="1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xmlTreeParse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&gt; zillow1 &lt;- </a:t>
            </a:r>
            <a:r>
              <a:rPr lang="en-US" sz="1400" dirty="0" err="1">
                <a:solidFill>
                  <a:schemeClr val="tx2"/>
                </a:solidFill>
                <a:latin typeface="Lucida Console"/>
                <a:ea typeface="Times New Roman"/>
                <a:cs typeface="Courier New"/>
              </a:rPr>
              <a:t>xmlTreeParse</a:t>
            </a: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(</a:t>
            </a:r>
            <a:r>
              <a:rPr lang="en-US" sz="1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url</a:t>
            </a: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)</a:t>
            </a:r>
            <a:endParaRPr lang="en-US" sz="1400" dirty="0">
              <a:solidFill>
                <a:schemeClr val="tx1">
                  <a:lumMod val="90000"/>
                  <a:lumOff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&gt; root &lt;- </a:t>
            </a:r>
            <a:r>
              <a:rPr lang="en-US" sz="1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xmlRoot</a:t>
            </a: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(zillow1)</a:t>
            </a:r>
            <a:endParaRPr lang="en-US" sz="1400" dirty="0">
              <a:solidFill>
                <a:schemeClr val="tx1">
                  <a:lumMod val="90000"/>
                  <a:lumOff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&gt; page &lt;- </a:t>
            </a:r>
            <a:r>
              <a:rPr lang="en-US" sz="1400" dirty="0">
                <a:solidFill>
                  <a:schemeClr val="tx2"/>
                </a:solidFill>
                <a:latin typeface="Lucida Console"/>
                <a:ea typeface="Times New Roman"/>
                <a:cs typeface="Courier New"/>
              </a:rPr>
              <a:t>root[[3]][[5]][[1]][[2]][[1]][[2]][[1]][[2]][[1]][[1]]</a:t>
            </a:r>
            <a:endParaRPr lang="en-US" sz="1400" dirty="0">
              <a:solidFill>
                <a:schemeClr val="tx2"/>
              </a:solidFill>
              <a:latin typeface="Calibri"/>
              <a:ea typeface="Calibri"/>
              <a:cs typeface="Times New Roman"/>
            </a:endParaRPr>
          </a:p>
          <a:p>
            <a:pPr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&gt; </a:t>
            </a:r>
            <a:r>
              <a:rPr lang="en-US" sz="1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xmlValue</a:t>
            </a: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(page)</a:t>
            </a:r>
            <a:endParaRPr lang="en-US" sz="1400" dirty="0">
              <a:solidFill>
                <a:schemeClr val="tx1">
                  <a:lumMod val="90000"/>
                  <a:lumOff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Lucida Console"/>
                <a:ea typeface="Times New Roman"/>
                <a:cs typeface="Courier New"/>
              </a:rPr>
              <a:t>[1] "221700"</a:t>
            </a:r>
            <a:endParaRPr lang="en-US" sz="1400" dirty="0" smtClean="0">
              <a:solidFill>
                <a:srgbClr val="000000"/>
              </a:solidFill>
              <a:latin typeface="Lucida Console"/>
              <a:ea typeface="Times New Roman"/>
              <a:cs typeface="Courier New"/>
            </a:endParaRPr>
          </a:p>
          <a:p>
            <a:pPr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342900" indent="-342900" latinLnBrk="1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xmlParse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&gt; zillow2 &lt;- </a:t>
            </a:r>
            <a:r>
              <a:rPr lang="en-US" sz="1400" dirty="0" err="1">
                <a:solidFill>
                  <a:schemeClr val="tx2"/>
                </a:solidFill>
                <a:latin typeface="Lucida Console"/>
                <a:ea typeface="Times New Roman"/>
                <a:cs typeface="Courier New"/>
              </a:rPr>
              <a:t>xmlParse</a:t>
            </a: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(</a:t>
            </a:r>
            <a:r>
              <a:rPr lang="en-US" sz="1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url</a:t>
            </a: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)</a:t>
            </a:r>
            <a:endParaRPr lang="en-US" sz="1400" dirty="0">
              <a:solidFill>
                <a:schemeClr val="tx1">
                  <a:lumMod val="90000"/>
                  <a:lumOff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&gt; path &lt;- </a:t>
            </a:r>
            <a:r>
              <a:rPr lang="en-US" sz="1400" dirty="0">
                <a:solidFill>
                  <a:schemeClr val="tx2"/>
                </a:solidFill>
                <a:latin typeface="Lucida Console"/>
                <a:ea typeface="Times New Roman"/>
                <a:cs typeface="Courier New"/>
              </a:rPr>
              <a:t>"//response/pages//attribute/name[contains(text(), 'Zillow Home Value Index')]/..//zip/value"</a:t>
            </a:r>
            <a:endParaRPr lang="en-US" sz="1400" dirty="0">
              <a:solidFill>
                <a:schemeClr val="tx2"/>
              </a:solidFill>
              <a:latin typeface="Calibri"/>
              <a:ea typeface="Calibri"/>
              <a:cs typeface="Times New Roman"/>
            </a:endParaRPr>
          </a:p>
          <a:p>
            <a:pPr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&gt; </a:t>
            </a:r>
            <a:r>
              <a:rPr lang="en-US" sz="1400" dirty="0" err="1">
                <a:solidFill>
                  <a:schemeClr val="tx2"/>
                </a:solidFill>
                <a:latin typeface="Lucida Console"/>
                <a:ea typeface="Times New Roman"/>
                <a:cs typeface="Courier New"/>
              </a:rPr>
              <a:t>xpathSApply</a:t>
            </a: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(zillow2, path = path, </a:t>
            </a:r>
            <a:r>
              <a:rPr lang="en-US" sz="1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xmlValue</a:t>
            </a: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Lucida Console"/>
                <a:ea typeface="Times New Roman"/>
                <a:cs typeface="Courier New"/>
              </a:rPr>
              <a:t>)</a:t>
            </a:r>
            <a:endParaRPr lang="en-US" sz="1400" dirty="0">
              <a:solidFill>
                <a:schemeClr val="tx1">
                  <a:lumMod val="90000"/>
                  <a:lumOff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Lucida Console"/>
                <a:ea typeface="Times New Roman"/>
                <a:cs typeface="Courier New"/>
              </a:rPr>
              <a:t>[1] "221700"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2728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7543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Factors that influence house </a:t>
            </a: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value: </a:t>
            </a:r>
          </a:p>
          <a:p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Location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School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district</a:t>
            </a:r>
          </a:p>
          <a:p>
            <a:pPr lvl="1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Security of 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neighborhoods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  <a:p>
            <a:pPr lvl="1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Travel levels</a:t>
            </a:r>
          </a:p>
          <a:p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Other factors:</a:t>
            </a:r>
          </a:p>
          <a:p>
            <a:pPr lvl="1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Size and condition</a:t>
            </a:r>
          </a:p>
          <a:p>
            <a:pPr lvl="1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local economy</a:t>
            </a:r>
          </a:p>
          <a:p>
            <a:pPr lvl="1"/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828800" y="3124200"/>
            <a:ext cx="2133600" cy="457200"/>
          </a:xfrm>
          <a:prstGeom prst="flowChartAlternateProcess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0735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1371600"/>
            <a:ext cx="5943600" cy="1524000"/>
          </a:xfrm>
        </p:spPr>
        <p:txBody>
          <a:bodyPr/>
          <a:lstStyle/>
          <a:p>
            <a:r>
              <a:rPr lang="en-US" sz="6600" dirty="0" smtClean="0"/>
              <a:t>Thank you!</a:t>
            </a:r>
            <a:endParaRPr lang="en-US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08" y="3656638"/>
            <a:ext cx="3512608" cy="320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30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1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b="50860"/>
          <a:stretch/>
        </p:blipFill>
        <p:spPr bwMode="auto">
          <a:xfrm>
            <a:off x="152400" y="228600"/>
            <a:ext cx="8787710" cy="300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3"/>
          <a:stretch/>
        </p:blipFill>
        <p:spPr bwMode="auto">
          <a:xfrm>
            <a:off x="76200" y="3230088"/>
            <a:ext cx="8898102" cy="306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19150" y="457200"/>
            <a:ext cx="381000" cy="583622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08174" y="457199"/>
            <a:ext cx="381000" cy="583622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85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7162800" cy="175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The average prices of nearby houses are higher when the high schools get </a:t>
            </a: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better </a:t>
            </a: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ranking.</a:t>
            </a:r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733800" y="4605709"/>
            <a:ext cx="1581724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810324" y="4067100"/>
            <a:ext cx="1923476" cy="1077218"/>
            <a:chOff x="1524000" y="4067100"/>
            <a:chExt cx="1923476" cy="1077218"/>
          </a:xfrm>
        </p:grpSpPr>
        <p:sp>
          <p:nvSpPr>
            <p:cNvPr id="4" name="TextBox 3"/>
            <p:cNvSpPr txBox="1"/>
            <p:nvPr/>
          </p:nvSpPr>
          <p:spPr>
            <a:xfrm>
              <a:off x="1524000" y="4067100"/>
              <a:ext cx="192347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S</a:t>
              </a:r>
              <a:r>
                <a:rPr lang="en-US" sz="32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chool Ranking</a:t>
              </a:r>
              <a:endPara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1" name="Flowchart: Alternate Process 10"/>
            <p:cNvSpPr/>
            <p:nvPr/>
          </p:nvSpPr>
          <p:spPr>
            <a:xfrm>
              <a:off x="1524000" y="4104382"/>
              <a:ext cx="1923476" cy="1039936"/>
            </a:xfrm>
            <a:prstGeom prst="flowChartAlternateProcess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15524" y="4065464"/>
            <a:ext cx="1923476" cy="1116136"/>
            <a:chOff x="5029200" y="4065464"/>
            <a:chExt cx="1923476" cy="1116136"/>
          </a:xfrm>
        </p:grpSpPr>
        <p:sp>
          <p:nvSpPr>
            <p:cNvPr id="10" name="TextBox 9"/>
            <p:cNvSpPr txBox="1"/>
            <p:nvPr/>
          </p:nvSpPr>
          <p:spPr>
            <a:xfrm>
              <a:off x="5029200" y="4104382"/>
              <a:ext cx="192347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House Value</a:t>
              </a:r>
              <a:endPara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" name="Flowchart: Alternate Process 12"/>
            <p:cNvSpPr/>
            <p:nvPr/>
          </p:nvSpPr>
          <p:spPr>
            <a:xfrm>
              <a:off x="5029200" y="4065464"/>
              <a:ext cx="1923476" cy="1039936"/>
            </a:xfrm>
            <a:prstGeom prst="flowChartAlternateProcess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339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905000"/>
            <a:ext cx="6553200" cy="3048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High School Rank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House Value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Geographical Coordinates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   (latitude and longitude)</a:t>
            </a:r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091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 smtClean="0"/>
              <a:t>Data Source (1)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373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High School Rank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www.usnews.com/education/best-high-schools/national-rankings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6207790" cy="441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671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 smtClean="0"/>
              <a:t>Data Source (1)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373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Tool: </a:t>
            </a:r>
            <a:r>
              <a:rPr lang="en-US" sz="32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rvest</a:t>
            </a: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 package 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74"/>
          <a:stretch/>
        </p:blipFill>
        <p:spPr bwMode="auto">
          <a:xfrm>
            <a:off x="1412210" y="1646835"/>
            <a:ext cx="6207790" cy="2720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1573402" y="2177695"/>
            <a:ext cx="457200" cy="38338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48186" y="2426260"/>
            <a:ext cx="1254369" cy="31359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174210" y="2426260"/>
            <a:ext cx="228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8" y="4382142"/>
            <a:ext cx="8229600" cy="181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>
            <a:off x="685800" y="2561076"/>
            <a:ext cx="1116202" cy="180645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19400" y="2743200"/>
            <a:ext cx="4038600" cy="162432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48200" y="4572000"/>
            <a:ext cx="404068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14601" y="2426260"/>
            <a:ext cx="1066799" cy="194126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107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 smtClean="0"/>
              <a:t>Data Source (2)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House Value </a:t>
            </a: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 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 </a:t>
            </a:r>
          </a:p>
          <a:p>
            <a:pPr marL="0" indent="0" algn="ctr">
              <a:buNone/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 algn="ctr">
              <a:buNone/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Tool: XML package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95800" y="2057400"/>
            <a:ext cx="0" cy="685800"/>
          </a:xfrm>
          <a:prstGeom prst="straightConnector1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95800" y="3276600"/>
            <a:ext cx="0" cy="685800"/>
          </a:xfrm>
          <a:prstGeom prst="straightConnector1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3800" y="14478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zipcode</a:t>
            </a:r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5400" y="27432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ea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Zillow </a:t>
            </a:r>
            <a:r>
              <a:rPr lang="en-US" sz="3200" dirty="0" err="1">
                <a:solidFill>
                  <a:schemeClr val="tx2"/>
                </a:solidFill>
                <a:ea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GetDemographics</a:t>
            </a:r>
            <a:r>
              <a:rPr lang="en-US" sz="3200" dirty="0">
                <a:solidFill>
                  <a:schemeClr val="tx2"/>
                </a:solidFill>
                <a:ea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 API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3000" y="3962400"/>
            <a:ext cx="678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Zillow Home Value Index</a:t>
            </a:r>
          </a:p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(median home valuation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3323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 smtClean="0"/>
              <a:t>Data Source (3)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6800" y="1510145"/>
            <a:ext cx="6705600" cy="18426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Geographical </a:t>
            </a: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Coordinates</a:t>
            </a:r>
            <a:endParaRPr lang="en-US" sz="18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Tool: </a:t>
            </a:r>
            <a:r>
              <a:rPr lang="en-US" sz="32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ggmap</a:t>
            </a: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 package, geocode()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579674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geocode('23112')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Information from URL : http://maps.googleapis.com/maps/api/geocode/json?address=23112&amp;sensor=false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Google Maps API Terms of Service : http://developers.google.com/maps/terms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-77.66507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37.44701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71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1066800"/>
          </a:xfrm>
        </p:spPr>
        <p:txBody>
          <a:bodyPr/>
          <a:lstStyle/>
          <a:p>
            <a:r>
              <a:rPr lang="en-US" sz="4000" dirty="0" smtClean="0"/>
              <a:t>Data Transformation and Cleanup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124200"/>
            <a:ext cx="8686800" cy="34290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‘rank’ from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character to integer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‘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zipcode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’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from factor into character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‘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zillowIndex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’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from factor into numeric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Filter data that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contain NULL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in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zillowIndex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,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school rank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. 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Further filter the states that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have less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than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2 schools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(TX and DE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819278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664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6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6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5.1|1.3|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9|1.9|14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ustom 1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1398</TotalTime>
  <Words>726</Words>
  <Application>Microsoft Office PowerPoint</Application>
  <PresentationFormat>On-screen Show (4:3)</PresentationFormat>
  <Paragraphs>283</Paragraphs>
  <Slides>22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Executive</vt:lpstr>
      <vt:lpstr> Correlation Between High School Rank and House Value</vt:lpstr>
      <vt:lpstr>Background</vt:lpstr>
      <vt:lpstr>Hypothesis</vt:lpstr>
      <vt:lpstr>Data</vt:lpstr>
      <vt:lpstr>Data Source (1)</vt:lpstr>
      <vt:lpstr>Data Source (1)</vt:lpstr>
      <vt:lpstr>Data Source (2)</vt:lpstr>
      <vt:lpstr>Data Source (3)</vt:lpstr>
      <vt:lpstr>Data Transformation and Cleanup</vt:lpstr>
      <vt:lpstr>Descriptive Statistics</vt:lpstr>
      <vt:lpstr>Data Analysis</vt:lpstr>
      <vt:lpstr>Geographical distribution – House Value</vt:lpstr>
      <vt:lpstr>Geographical distribution – School Rank</vt:lpstr>
      <vt:lpstr>Data Analysis</vt:lpstr>
      <vt:lpstr>Correlation by state</vt:lpstr>
      <vt:lpstr>Conclusion</vt:lpstr>
      <vt:lpstr>New Features</vt:lpstr>
      <vt:lpstr>Challenges</vt:lpstr>
      <vt:lpstr>Challenges</vt:lpstr>
      <vt:lpstr>Thank you!</vt:lpstr>
      <vt:lpstr>PowerPoint Presentation</vt:lpstr>
      <vt:lpstr>PowerPoint Presentation</vt:lpstr>
    </vt:vector>
  </TitlesOfParts>
  <Company>USUHS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Xingjia</dc:creator>
  <cp:lastModifiedBy>Sandra Wu</cp:lastModifiedBy>
  <cp:revision>66</cp:revision>
  <cp:lastPrinted>2014-12-18T20:42:07Z</cp:lastPrinted>
  <dcterms:created xsi:type="dcterms:W3CDTF">2014-12-16T19:35:03Z</dcterms:created>
  <dcterms:modified xsi:type="dcterms:W3CDTF">2014-12-19T01:58:08Z</dcterms:modified>
</cp:coreProperties>
</file>