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23"/>
  </p:notesMasterIdLst>
  <p:sldIdLst>
    <p:sldId id="256" r:id="rId2"/>
    <p:sldId id="284" r:id="rId3"/>
    <p:sldId id="301" r:id="rId4"/>
    <p:sldId id="287" r:id="rId5"/>
    <p:sldId id="292" r:id="rId6"/>
    <p:sldId id="257" r:id="rId7"/>
    <p:sldId id="302" r:id="rId8"/>
    <p:sldId id="288" r:id="rId9"/>
    <p:sldId id="289" r:id="rId10"/>
    <p:sldId id="285" r:id="rId11"/>
    <p:sldId id="290" r:id="rId12"/>
    <p:sldId id="259" r:id="rId13"/>
    <p:sldId id="286" r:id="rId14"/>
    <p:sldId id="295" r:id="rId15"/>
    <p:sldId id="294" r:id="rId16"/>
    <p:sldId id="296" r:id="rId17"/>
    <p:sldId id="298" r:id="rId18"/>
    <p:sldId id="299" r:id="rId19"/>
    <p:sldId id="300" r:id="rId20"/>
    <p:sldId id="297" r:id="rId21"/>
    <p:sldId id="274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5A68B76-3670-4C3D-89F2-B132C08F555E}">
  <a:tblStyle styleId="{F5A68B76-3670-4C3D-89F2-B132C08F555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9" autoAdjust="0"/>
    <p:restoredTop sz="77496"/>
  </p:normalViewPr>
  <p:slideViewPr>
    <p:cSldViewPr snapToGrid="0">
      <p:cViewPr varScale="1">
        <p:scale>
          <a:sx n="87" d="100"/>
          <a:sy n="87" d="100"/>
        </p:scale>
        <p:origin x="8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24349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8792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4732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4665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4586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5916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8130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5610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FB6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B600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457200" y="42539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151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9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ora.com/What-is-the-connection-between-hardware-and-software-in-computers-What-makes-them-in-harmony-to-interact-with-each-other-What-interacts-with-what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stackoverflow.com/questions/12132260/what-is-the-difference-between-shell-kernel-and-api" TargetMode="External"/><Relationship Id="rId4" Type="http://schemas.openxmlformats.org/officeDocument/2006/relationships/hyperlink" Target="https://www.simplified.guide/linux/view-process-tre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作業系統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solidFill>
                  <a:schemeClr val="tx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基本概念</a:t>
            </a:r>
            <a:endParaRPr dirty="0">
              <a:solidFill>
                <a:schemeClr val="tx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248" y="369661"/>
            <a:ext cx="939869" cy="93986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727988" y="1330145"/>
            <a:ext cx="7494631" cy="3536755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輸入執行檔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.exe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空格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+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欲開啟的檔案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parameter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11430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凡出現空格，空格後項即為前項的參數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1430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我們可輸入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filename.filetype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即可以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執行檔案，是因為我們已設置了環境變數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PATH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新增路徑，固可直接省略完整路徑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1430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</a:t>
            </a:r>
            <a:r>
              <a:rPr lang="en-US" altLang="zh-TW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C:\Users\UserName…\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en-US" altLang="zh-TW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.exe</a:t>
            </a:r>
          </a:p>
          <a:p>
            <a:endParaRPr lang="zh-TW" altLang="en-US" dirty="0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434" y="345889"/>
            <a:ext cx="710536" cy="710536"/>
          </a:xfrm>
          <a:prstGeom prst="rect">
            <a:avLst/>
          </a:prstGeom>
        </p:spPr>
      </p:pic>
      <p:grpSp>
        <p:nvGrpSpPr>
          <p:cNvPr id="22" name="群組 21"/>
          <p:cNvGrpSpPr/>
          <p:nvPr/>
        </p:nvGrpSpPr>
        <p:grpSpPr>
          <a:xfrm>
            <a:off x="1240221" y="3783903"/>
            <a:ext cx="4624552" cy="152586"/>
            <a:chOff x="1471448" y="4577069"/>
            <a:chExt cx="4624552" cy="152586"/>
          </a:xfrm>
        </p:grpSpPr>
        <p:cxnSp>
          <p:nvCxnSpPr>
            <p:cNvPr id="4" name="直線接點 3"/>
            <p:cNvCxnSpPr/>
            <p:nvPr/>
          </p:nvCxnSpPr>
          <p:spPr>
            <a:xfrm>
              <a:off x="1471448" y="4577069"/>
              <a:ext cx="2406869" cy="0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直線接點 6"/>
            <p:cNvCxnSpPr/>
            <p:nvPr/>
          </p:nvCxnSpPr>
          <p:spPr>
            <a:xfrm>
              <a:off x="4641386" y="4577069"/>
              <a:ext cx="445621" cy="0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>
            <a:xfrm>
              <a:off x="2596055" y="4590300"/>
              <a:ext cx="0" cy="139355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>
            <a:xfrm>
              <a:off x="4864196" y="4577069"/>
              <a:ext cx="0" cy="152586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直線單箭頭接點 19"/>
            <p:cNvCxnSpPr/>
            <p:nvPr/>
          </p:nvCxnSpPr>
          <p:spPr>
            <a:xfrm>
              <a:off x="2596055" y="4729655"/>
              <a:ext cx="349994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4" name="文字方塊 23"/>
          <p:cNvSpPr txBox="1"/>
          <p:nvPr/>
        </p:nvSpPr>
        <p:spPr>
          <a:xfrm>
            <a:off x="5950620" y="3751823"/>
            <a:ext cx="1177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/>
              <a:t>省略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727988" y="594760"/>
            <a:ext cx="4393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命令提示字元的基本應用 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01503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5366" y="424737"/>
            <a:ext cx="6866100" cy="1057221"/>
          </a:xfrm>
        </p:spPr>
        <p:txBody>
          <a:bodyPr/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當以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VS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Code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執行檔案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b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父行程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VS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Code 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子行程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python.exe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70" y="1199255"/>
            <a:ext cx="8909030" cy="394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159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>
            <a:spLocks noGrp="1"/>
          </p:cNvSpPr>
          <p:nvPr>
            <p:ph type="ctrTitle"/>
          </p:nvPr>
        </p:nvSpPr>
        <p:spPr>
          <a:xfrm>
            <a:off x="512782" y="484700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基本小補充</a:t>
            </a:r>
            <a:endParaRPr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9" name="Google Shape;89;p15"/>
          <p:cNvSpPr txBox="1">
            <a:spLocks noGrp="1"/>
          </p:cNvSpPr>
          <p:nvPr>
            <p:ph type="subTitle" idx="1"/>
          </p:nvPr>
        </p:nvSpPr>
        <p:spPr>
          <a:xfrm>
            <a:off x="675290" y="1917194"/>
            <a:ext cx="7772400" cy="17082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	: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選擇性可填入的參數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	: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必須填入才可執行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詳細可參考 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Wiki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上的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Command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Docs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說明慣例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在練習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的相關學習資源可找到</a:t>
            </a:r>
            <a:r>
              <a:rPr lang="en-US" altLang="zh-TW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248" y="369661"/>
            <a:ext cx="939869" cy="939869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" r="5339"/>
          <a:stretch/>
        </p:blipFill>
        <p:spPr>
          <a:xfrm>
            <a:off x="4624553" y="156608"/>
            <a:ext cx="4508938" cy="324847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678373" y="468756"/>
            <a:ext cx="6834634" cy="7706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 </a:t>
            </a:r>
            <a:r>
              <a:rPr lang="en-US" altLang="zh-TW" sz="4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PPTRename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為例</a:t>
            </a:r>
            <a:endParaRPr sz="4400" dirty="0">
              <a:solidFill>
                <a:srgbClr val="FFB6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894071" y="1457436"/>
            <a:ext cx="7494631" cy="3132864"/>
          </a:xfrm>
        </p:spPr>
        <p:txBody>
          <a:bodyPr/>
          <a:lstStyle/>
          <a:p>
            <a:pPr marL="11430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usage: PPTRename.py [-h] paths [paths ...]</a:t>
            </a:r>
          </a:p>
          <a:p>
            <a:pPr marL="11430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PPTRename.py: error: the following arguments are required: paths</a:t>
            </a:r>
          </a:p>
          <a:p>
            <a:pPr marL="11430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1430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P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PTRename.py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Nirmala UI Semilight" panose="020B0402040204020203" pitchFamily="34" charset="0"/>
              </a:rPr>
              <a:t>C:\Users\UserName\...\PPTName</a:t>
            </a:r>
          </a:p>
          <a:p>
            <a:pPr marL="114300" indent="0">
              <a:buNone/>
            </a:pPr>
            <a:r>
              <a:rPr lang="zh-TW" altLang="en-US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          </a:t>
            </a: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434" y="345889"/>
            <a:ext cx="710536" cy="710536"/>
          </a:xfrm>
          <a:prstGeom prst="rect">
            <a:avLst/>
          </a:prstGeom>
        </p:spPr>
      </p:pic>
      <p:sp>
        <p:nvSpPr>
          <p:cNvPr id="2" name="向右箭號 1"/>
          <p:cNvSpPr/>
          <p:nvPr/>
        </p:nvSpPr>
        <p:spPr>
          <a:xfrm>
            <a:off x="1061545" y="2677026"/>
            <a:ext cx="462455" cy="231228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7282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2953" y="412089"/>
            <a:ext cx="6866100" cy="857400"/>
          </a:xfrm>
        </p:spPr>
        <p:txBody>
          <a:bodyPr/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shell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的互動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55319" y="3298265"/>
            <a:ext cx="4253742" cy="1313022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OS:</a:t>
            </a:r>
          </a:p>
          <a:p>
            <a:pPr marL="11430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Kernel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執行各行程，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1430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其中行程序為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的為設定初始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(__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init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__)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idx="2"/>
          </p:nvPr>
        </p:nvSpPr>
        <p:spPr>
          <a:xfrm>
            <a:off x="855319" y="1269489"/>
            <a:ext cx="6159202" cy="1975645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DOS:</a:t>
            </a:r>
          </a:p>
          <a:p>
            <a:pPr marL="114300" indent="0">
              <a:buNone/>
            </a:pP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init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1430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shell(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互動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接收輸入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(input)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以及回復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(respond)</a:t>
            </a:r>
          </a:p>
          <a:p>
            <a:pPr marL="11430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像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cmd.exe,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PowerShell</a:t>
            </a:r>
          </a:p>
          <a:p>
            <a:pPr marL="11430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Linux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bin/bash, bin/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sh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以及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 shell,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Z Shell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cxnSp>
        <p:nvCxnSpPr>
          <p:cNvPr id="7" name="肘形接點 6"/>
          <p:cNvCxnSpPr/>
          <p:nvPr/>
        </p:nvCxnSpPr>
        <p:spPr>
          <a:xfrm>
            <a:off x="1139252" y="2126889"/>
            <a:ext cx="224856" cy="156987"/>
          </a:xfrm>
          <a:prstGeom prst="bentConnector3">
            <a:avLst>
              <a:gd name="adj1" fmla="val 3334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572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2713" y="654026"/>
            <a:ext cx="6722985" cy="3027600"/>
          </a:xfrm>
        </p:spPr>
        <p:txBody>
          <a:bodyPr/>
          <a:lstStyle/>
          <a:p>
            <a:pPr>
              <a:spcBef>
                <a:spcPts val="400"/>
              </a:spcBef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將結果輸出到後方位置中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28700" lvl="1" indent="-457200">
              <a:spcBef>
                <a:spcPts val="400"/>
              </a:spcBef>
              <a:buFont typeface="Wingdings" pitchFamily="2" charset="2"/>
              <a:buAutoNum type="circleNumWdWhitePlain"/>
            </a:pPr>
            <a:r>
              <a:rPr lang="en-US" altLang="zh-TW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</a:rPr>
              <a:t>pl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</a:rPr>
              <a:t> &gt; </a:t>
            </a:r>
            <a:r>
              <a:rPr lang="en-US" altLang="zh-TW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</a:rPr>
              <a:t>a.txt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</a:rPr>
              <a:t>		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28700" lvl="1" indent="-457200">
              <a:spcBef>
                <a:spcPts val="400"/>
              </a:spcBef>
              <a:buFont typeface="Wingdings" pitchFamily="2" charset="2"/>
              <a:buAutoNum type="circleNumWdWhitePlain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pip freeze &gt;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requirements.txt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00"/>
              </a:spcBef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將結果加在後方檔案中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(append) </a:t>
            </a:r>
          </a:p>
          <a:p>
            <a:pPr marL="1028700" lvl="1" indent="-457200">
              <a:spcBef>
                <a:spcPts val="200"/>
              </a:spcBef>
              <a:buFont typeface="Wingdings" pitchFamily="2" charset="2"/>
              <a:buAutoNum type="circleNumWdWhitePlain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ls &gt;&gt; a.txt</a:t>
            </a:r>
          </a:p>
          <a:p>
            <a:pPr>
              <a:spcBef>
                <a:spcPts val="400"/>
              </a:spcBef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將後方的內容輸入到前方，覆蓋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(replace)</a:t>
            </a:r>
          </a:p>
          <a:p>
            <a:pPr marL="1028700" lvl="1" indent="-457200">
              <a:spcBef>
                <a:spcPts val="400"/>
              </a:spcBef>
              <a:buFont typeface="Wingdings" pitchFamily="2" charset="2"/>
              <a:buAutoNum type="circleNumWdWhitePlain"/>
            </a:pPr>
            <a:r>
              <a:rPr lang="en-US" altLang="zh-TW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sym typeface="Wingdings" panose="05000000000000000000" pitchFamily="2" charset="2"/>
              </a:rPr>
              <a:t>pl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sym typeface="Wingdings" panose="05000000000000000000" pitchFamily="2" charset="2"/>
              </a:rPr>
              <a:t> &lt; </a:t>
            </a:r>
            <a:r>
              <a:rPr lang="en-US" altLang="zh-TW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sym typeface="Wingdings" panose="05000000000000000000" pitchFamily="2" charset="2"/>
              </a:rPr>
              <a:t>a.txt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sym typeface="Wingdings" panose="05000000000000000000" pitchFamily="2" charset="2"/>
              </a:rPr>
              <a:t> 		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 marL="1028700" lvl="1" indent="-457200">
              <a:spcBef>
                <a:spcPts val="400"/>
              </a:spcBef>
              <a:buFont typeface="Wingdings" pitchFamily="2" charset="2"/>
              <a:buAutoNum type="circleNumWdWhitePlain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xx&lt;a.txt</a:t>
            </a:r>
          </a:p>
          <a:p>
            <a:pPr>
              <a:spcBef>
                <a:spcPts val="400"/>
              </a:spcBef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| : 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Wingdings" panose="05000000000000000000" pitchFamily="2" charset="2"/>
              </a:rPr>
              <a:t>以 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Wingdings" panose="05000000000000000000" pitchFamily="2" charset="2"/>
              </a:rPr>
              <a:t>|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Wingdings" panose="05000000000000000000" pitchFamily="2" charset="2"/>
              </a:rPr>
              <a:t>(pipe)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Wingdings" panose="05000000000000000000" pitchFamily="2" charset="2"/>
              </a:rPr>
              <a:t> 分隔操作特殊指令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Wingdings" panose="05000000000000000000" pitchFamily="2" charset="2"/>
            </a:endParaRPr>
          </a:p>
          <a:p>
            <a:pPr marL="1028700" lvl="1" indent="-457200">
              <a:spcBef>
                <a:spcPts val="400"/>
              </a:spcBef>
              <a:buFont typeface="Wingdings" pitchFamily="2" charset="2"/>
              <a:buAutoNum type="circleNumWdWhitePlain"/>
            </a:pPr>
            <a:r>
              <a:rPr lang="en-US" altLang="zh-TW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sym typeface="Wingdings" panose="05000000000000000000" pitchFamily="2" charset="2"/>
              </a:rPr>
              <a:t>pl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sym typeface="Wingdings" panose="05000000000000000000" pitchFamily="2" charset="2"/>
              </a:rPr>
              <a:t> |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sym typeface="Wingdings" panose="05000000000000000000" pitchFamily="2" charset="2"/>
              </a:rPr>
              <a:t> 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sym typeface="Wingdings" panose="05000000000000000000" pitchFamily="2" charset="2"/>
              </a:rPr>
              <a:t>find “a”| more 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Wingdings" panose="05000000000000000000" pitchFamily="2" charset="2"/>
              </a:rPr>
              <a:t>		</a:t>
            </a:r>
          </a:p>
          <a:p>
            <a:pPr marL="1028700" lvl="1" indent="-457200">
              <a:spcBef>
                <a:spcPts val="400"/>
              </a:spcBef>
              <a:buFont typeface="Wingdings" pitchFamily="2" charset="2"/>
              <a:buAutoNum type="circleNumWdWhitePlain"/>
            </a:pP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ps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-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aux|more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14300" indent="0">
              <a:spcBef>
                <a:spcPts val="400"/>
              </a:spcBef>
              <a:buNone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6" name="文字方塊 5"/>
          <p:cNvSpPr txBox="1"/>
          <p:nvPr/>
        </p:nvSpPr>
        <p:spPr>
          <a:xfrm>
            <a:off x="530114" y="490036"/>
            <a:ext cx="6168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常見指令</a:t>
            </a:r>
          </a:p>
        </p:txBody>
      </p:sp>
    </p:spTree>
    <p:extLst>
      <p:ext uri="{BB962C8B-B14F-4D97-AF65-F5344CB8AC3E}">
        <p14:creationId xmlns:p14="http://schemas.microsoft.com/office/powerpoint/2010/main" val="4116018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554" y="524516"/>
            <a:ext cx="6866100" cy="857400"/>
          </a:xfrm>
        </p:spPr>
        <p:txBody>
          <a:bodyPr/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標準輸出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錯誤輸出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(standard stream)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46955" y="1422212"/>
            <a:ext cx="6505524" cy="140158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在程式執行前，已先完成電腦程式和環境間輸入與輸出的連接，可以透過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redirect/pipeline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改變途徑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idx="2"/>
          </p:nvPr>
        </p:nvSpPr>
        <p:spPr>
          <a:xfrm>
            <a:off x="1146955" y="2636415"/>
            <a:ext cx="3957300" cy="1370368"/>
          </a:xfrm>
        </p:spPr>
        <p:txBody>
          <a:bodyPr/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stdin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輸入至程式的資料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stdout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把資料寫出來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stderror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輸出錯誤訊息或診斷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68560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554" y="524516"/>
            <a:ext cx="6866100" cy="857400"/>
          </a:xfrm>
        </p:spPr>
        <p:txBody>
          <a:bodyPr/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標準輸出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錯誤輸出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(standard stream)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15001" y="1381916"/>
            <a:ext cx="8139451" cy="1016306"/>
          </a:xfrm>
        </p:spPr>
        <p:txBody>
          <a:bodyPr/>
          <a:lstStyle/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環境變數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(environment variable)</a:t>
            </a:r>
          </a:p>
          <a:p>
            <a:pPr marL="11430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子行程繼承父行程的變數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父行程可以決定子行程的輸入及輸出位置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6" name="文字方塊 5"/>
          <p:cNvSpPr txBox="1"/>
          <p:nvPr/>
        </p:nvSpPr>
        <p:spPr>
          <a:xfrm>
            <a:off x="615004" y="3755035"/>
            <a:ext cx="7315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例如</a:t>
            </a:r>
            <a:r>
              <a:rPr lang="en-US" altLang="zh-TW" dirty="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cmd</a:t>
            </a:r>
            <a:r>
              <a:rPr lang="en-US" altLang="zh-TW" dirty="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   </a:t>
            </a:r>
            <a:r>
              <a:rPr lang="zh-TW" altLang="en-US" dirty="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我們輸入 </a:t>
            </a:r>
            <a:r>
              <a:rPr lang="en-US" altLang="zh-TW" dirty="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code</a:t>
            </a:r>
            <a:r>
              <a:rPr lang="zh-TW" altLang="en-US" dirty="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dirty="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可以在 </a:t>
            </a:r>
            <a:r>
              <a:rPr lang="en-US" altLang="zh-TW" dirty="0" err="1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VSCode</a:t>
            </a:r>
            <a:r>
              <a:rPr lang="zh-TW" altLang="en-US" dirty="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編輯</a:t>
            </a:r>
            <a:endParaRPr lang="en-US" altLang="zh-TW" dirty="0">
              <a:solidFill>
                <a:schemeClr val="bg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</a:t>
            </a:r>
            <a:r>
              <a:rPr lang="zh-TW" altLang="en-US" dirty="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VSCode</a:t>
            </a:r>
            <a:r>
              <a:rPr lang="zh-TW" altLang="en-US" dirty="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可以在</a:t>
            </a:r>
            <a:r>
              <a:rPr lang="en-US" altLang="zh-TW" dirty="0" err="1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VSCode</a:t>
            </a:r>
            <a:r>
              <a:rPr lang="zh-TW" altLang="en-US" dirty="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的 </a:t>
            </a:r>
            <a:r>
              <a:rPr lang="en-US" altLang="zh-TW" dirty="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console </a:t>
            </a:r>
            <a:r>
              <a:rPr lang="zh-TW" altLang="en-US" dirty="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視窗，看到 </a:t>
            </a:r>
            <a:r>
              <a:rPr lang="en-US" altLang="zh-TW" dirty="0" err="1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stdout</a:t>
            </a:r>
            <a:r>
              <a:rPr lang="zh-TW" altLang="en-US" dirty="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的結果</a:t>
            </a:r>
            <a:endParaRPr lang="en-US" altLang="zh-TW" dirty="0">
              <a:solidFill>
                <a:schemeClr val="bg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          python</a:t>
            </a:r>
            <a:endParaRPr lang="zh-TW" altLang="en-US" dirty="0">
              <a:solidFill>
                <a:schemeClr val="bg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" name="肘形接點 6"/>
          <p:cNvCxnSpPr/>
          <p:nvPr/>
        </p:nvCxnSpPr>
        <p:spPr>
          <a:xfrm>
            <a:off x="1349114" y="3984319"/>
            <a:ext cx="224856" cy="156987"/>
          </a:xfrm>
          <a:prstGeom prst="bentConnector3">
            <a:avLst>
              <a:gd name="adj1" fmla="val 3334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肘形接點 7"/>
          <p:cNvCxnSpPr/>
          <p:nvPr/>
        </p:nvCxnSpPr>
        <p:spPr>
          <a:xfrm>
            <a:off x="1940818" y="4214751"/>
            <a:ext cx="224856" cy="156987"/>
          </a:xfrm>
          <a:prstGeom prst="bentConnector3">
            <a:avLst>
              <a:gd name="adj1" fmla="val 3334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版面配置區 3"/>
          <p:cNvSpPr txBox="1">
            <a:spLocks/>
          </p:cNvSpPr>
          <p:nvPr/>
        </p:nvSpPr>
        <p:spPr>
          <a:xfrm>
            <a:off x="315001" y="2478644"/>
            <a:ext cx="8626632" cy="1127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有時輸出同樣的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stdout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，但受限於編碼不同，顯示結果看起來不一樣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1430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ex: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因為過往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cmd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不支援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uft-8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編碼，在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VSCode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可以正常顯示的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stdout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變成亂碼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14300" indent="0">
              <a:buFont typeface="Raleway Light"/>
              <a:buNone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49049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4603" y="427080"/>
            <a:ext cx="6866100" cy="857400"/>
          </a:xfrm>
        </p:spPr>
        <p:txBody>
          <a:bodyPr/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編碼訊息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4" name="文字方塊 3"/>
          <p:cNvSpPr txBox="1"/>
          <p:nvPr/>
        </p:nvSpPr>
        <p:spPr>
          <a:xfrm>
            <a:off x="679293" y="965506"/>
            <a:ext cx="63708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命令提示字元過去的 </a:t>
            </a:r>
            <a:r>
              <a:rPr lang="en-US" altLang="zh-TW" dirty="0" err="1"/>
              <a:t>stdout</a:t>
            </a:r>
            <a:r>
              <a:rPr lang="en-US" altLang="zh-TW" dirty="0"/>
              <a:t> </a:t>
            </a:r>
            <a:r>
              <a:rPr lang="zh-TW" altLang="en-US" dirty="0"/>
              <a:t>字串接受 </a:t>
            </a:r>
            <a:r>
              <a:rPr lang="en-US" altLang="zh-TW" dirty="0"/>
              <a:t>ASCII</a:t>
            </a:r>
            <a:r>
              <a:rPr lang="zh-TW" altLang="en-US" dirty="0"/>
              <a:t> 或 </a:t>
            </a:r>
            <a:r>
              <a:rPr lang="en-US" altLang="zh-TW" dirty="0" err="1"/>
              <a:t>unicode</a:t>
            </a:r>
            <a:r>
              <a:rPr lang="zh-TW" altLang="en-US" dirty="0"/>
              <a:t> ，所以當 </a:t>
            </a:r>
            <a:r>
              <a:rPr lang="en-US" altLang="zh-TW" dirty="0"/>
              <a:t>content </a:t>
            </a:r>
            <a:r>
              <a:rPr lang="zh-TW" altLang="en-US" dirty="0"/>
              <a:t>是 </a:t>
            </a:r>
            <a:r>
              <a:rPr lang="en-US" altLang="zh-TW" dirty="0" err="1"/>
              <a:t>unicode</a:t>
            </a:r>
            <a:r>
              <a:rPr lang="en-US" altLang="zh-TW" dirty="0"/>
              <a:t> </a:t>
            </a:r>
            <a:r>
              <a:rPr lang="zh-TW" altLang="en-US" dirty="0"/>
              <a:t>時，輸出顯示出來則是正確的文字</a:t>
            </a:r>
            <a:endParaRPr lang="en-US" altLang="zh-TW" dirty="0"/>
          </a:p>
          <a:p>
            <a:r>
              <a:rPr lang="zh-TW" altLang="en-US" dirty="0"/>
              <a:t>若轉為 </a:t>
            </a:r>
            <a:r>
              <a:rPr lang="en-US" altLang="zh-TW" dirty="0"/>
              <a:t>utf-8 </a:t>
            </a:r>
            <a:r>
              <a:rPr lang="zh-TW" altLang="en-US" dirty="0"/>
              <a:t>則會無法解讀顯示的問題，這時可以 </a:t>
            </a:r>
            <a:r>
              <a:rPr lang="en-US" altLang="zh-TW" dirty="0" err="1"/>
              <a:t>repr</a:t>
            </a:r>
            <a:r>
              <a:rPr lang="en-US" altLang="zh-TW" dirty="0"/>
              <a:t>()</a:t>
            </a:r>
            <a:r>
              <a:rPr lang="zh-TW" altLang="en-US" dirty="0"/>
              <a:t> 印出原資料內容；不過現在都能統一相容，不會有這類問題</a:t>
            </a:r>
          </a:p>
        </p:txBody>
      </p:sp>
      <p:pic>
        <p:nvPicPr>
          <p:cNvPr id="9" name="圖片 8" descr="一張含有 文字 的圖片&#10;&#10;自動產生的描述">
            <a:extLst>
              <a:ext uri="{FF2B5EF4-FFF2-40B4-BE49-F238E27FC236}">
                <a16:creationId xmlns:a16="http://schemas.microsoft.com/office/drawing/2014/main" id="{28BE1370-9355-8127-5935-2DB5A0672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632" y="1905014"/>
            <a:ext cx="3892707" cy="3133449"/>
          </a:xfrm>
          <a:prstGeom prst="rect">
            <a:avLst/>
          </a:prstGeom>
        </p:spPr>
      </p:pic>
      <p:pic>
        <p:nvPicPr>
          <p:cNvPr id="12" name="圖片 11" descr="一張含有 文字 的圖片&#10;&#10;自動產生的描述">
            <a:extLst>
              <a:ext uri="{FF2B5EF4-FFF2-40B4-BE49-F238E27FC236}">
                <a16:creationId xmlns:a16="http://schemas.microsoft.com/office/drawing/2014/main" id="{DBF960E3-5B58-BA20-9E0C-92A0319CD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093" y="3317525"/>
            <a:ext cx="5969307" cy="172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661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89" y="1476532"/>
            <a:ext cx="1858780" cy="296212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5269" y="1335893"/>
            <a:ext cx="1871909" cy="1477340"/>
          </a:xfrm>
          <a:prstGeom prst="rect">
            <a:avLst/>
          </a:prstGeom>
        </p:spPr>
      </p:pic>
      <p:sp>
        <p:nvSpPr>
          <p:cNvPr id="4" name="文字版面配置區 3"/>
          <p:cNvSpPr>
            <a:spLocks noGrp="1"/>
          </p:cNvSpPr>
          <p:nvPr>
            <p:ph type="body" idx="2"/>
          </p:nvPr>
        </p:nvSpPr>
        <p:spPr>
          <a:xfrm>
            <a:off x="525613" y="376152"/>
            <a:ext cx="3543300" cy="3027600"/>
          </a:xfrm>
        </p:spPr>
        <p:txBody>
          <a:bodyPr/>
          <a:lstStyle/>
          <a:p>
            <a:r>
              <a:rPr lang="en-US" altLang="zh-TW" dirty="0"/>
              <a:t>Python 2 </a:t>
            </a:r>
            <a:r>
              <a:rPr lang="zh-TW" altLang="en-US" dirty="0"/>
              <a:t>命令提示字元中，輸出可以按照 </a:t>
            </a:r>
            <a:r>
              <a:rPr lang="en-US" altLang="zh-TW" dirty="0"/>
              <a:t>ASCII</a:t>
            </a:r>
            <a:r>
              <a:rPr lang="zh-TW" altLang="en-US" dirty="0"/>
              <a:t> 對照表，表達字串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8" name="文字版面配置區 3"/>
          <p:cNvSpPr>
            <a:spLocks noGrp="1"/>
          </p:cNvSpPr>
          <p:nvPr>
            <p:ph type="body" idx="2"/>
          </p:nvPr>
        </p:nvSpPr>
        <p:spPr>
          <a:xfrm>
            <a:off x="4985821" y="2066807"/>
            <a:ext cx="3543300" cy="3027600"/>
          </a:xfrm>
        </p:spPr>
        <p:txBody>
          <a:bodyPr/>
          <a:lstStyle/>
          <a:p>
            <a:r>
              <a:rPr lang="en-US" altLang="zh-TW" dirty="0"/>
              <a:t>Python</a:t>
            </a:r>
            <a:r>
              <a:rPr lang="zh-TW" altLang="en-US" dirty="0"/>
              <a:t> </a:t>
            </a:r>
            <a:r>
              <a:rPr lang="en-US" altLang="zh-TW" dirty="0"/>
              <a:t>3 </a:t>
            </a:r>
            <a:r>
              <a:rPr lang="zh-TW" altLang="en-US" dirty="0"/>
              <a:t>字串是 </a:t>
            </a:r>
            <a:r>
              <a:rPr lang="en-US" altLang="zh-TW" dirty="0" err="1"/>
              <a:t>unicode</a:t>
            </a:r>
            <a:r>
              <a:rPr lang="zh-TW" altLang="en-US" dirty="0"/>
              <a:t> 物件 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2558" y="2884440"/>
            <a:ext cx="5371046" cy="177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455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803348" y="511303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Operating System</a:t>
            </a:r>
            <a:endParaRPr sz="4400" dirty="0">
              <a:solidFill>
                <a:srgbClr val="FFB6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604400" y="4632341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459347" y="1562700"/>
            <a:ext cx="3543300" cy="302760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組織其他軟體在硬體上的執行操作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Process tree 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表示各行程間的關係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</a:p>
          <a:p>
            <a:pPr marL="11430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endParaRPr lang="en-US" altLang="zh-TW" dirty="0"/>
          </a:p>
        </p:txBody>
      </p:sp>
      <p:grpSp>
        <p:nvGrpSpPr>
          <p:cNvPr id="12" name="群組 11"/>
          <p:cNvGrpSpPr/>
          <p:nvPr/>
        </p:nvGrpSpPr>
        <p:grpSpPr>
          <a:xfrm>
            <a:off x="775096" y="2072437"/>
            <a:ext cx="3048000" cy="2425169"/>
            <a:chOff x="2272302" y="2146010"/>
            <a:chExt cx="3048000" cy="2425169"/>
          </a:xfrm>
        </p:grpSpPr>
        <p:sp>
          <p:nvSpPr>
            <p:cNvPr id="9" name="橢圓 8"/>
            <p:cNvSpPr/>
            <p:nvPr/>
          </p:nvSpPr>
          <p:spPr>
            <a:xfrm>
              <a:off x="2272302" y="2146010"/>
              <a:ext cx="3048000" cy="242516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/>
            <p:cNvSpPr/>
            <p:nvPr/>
          </p:nvSpPr>
          <p:spPr>
            <a:xfrm>
              <a:off x="2806080" y="2617077"/>
              <a:ext cx="1934072" cy="142167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橢圓 4"/>
            <p:cNvSpPr/>
            <p:nvPr/>
          </p:nvSpPr>
          <p:spPr>
            <a:xfrm>
              <a:off x="3267001" y="3049081"/>
              <a:ext cx="982128" cy="61902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3265530" y="3205248"/>
              <a:ext cx="10615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bg1"/>
                  </a:solidFill>
                </a:rPr>
                <a:t>Hardware</a:t>
              </a: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2992261" y="2759736"/>
              <a:ext cx="16080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bg1"/>
                  </a:solidFill>
                </a:rPr>
                <a:t>Operating system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3265530" y="2264771"/>
              <a:ext cx="12762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Software</a:t>
              </a:r>
              <a:endParaRPr lang="zh-TW" altLang="en-US" dirty="0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2976678" y="3108973"/>
            <a:ext cx="1082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API, </a:t>
            </a:r>
          </a:p>
          <a:p>
            <a:r>
              <a:rPr lang="en-US" altLang="zh-TW" dirty="0"/>
              <a:t>Shell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495055" y="2686163"/>
            <a:ext cx="1549567" cy="307777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/>
          <p:cNvCxnSpPr/>
          <p:nvPr/>
        </p:nvCxnSpPr>
        <p:spPr>
          <a:xfrm>
            <a:off x="2935179" y="1904568"/>
            <a:ext cx="1622047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圖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098" y="324868"/>
            <a:ext cx="710536" cy="710536"/>
          </a:xfrm>
          <a:prstGeom prst="rect">
            <a:avLst/>
          </a:prstGeom>
        </p:spPr>
      </p:pic>
      <p:cxnSp>
        <p:nvCxnSpPr>
          <p:cNvPr id="14" name="直線接點 13"/>
          <p:cNvCxnSpPr/>
          <p:nvPr/>
        </p:nvCxnSpPr>
        <p:spPr>
          <a:xfrm flipV="1">
            <a:off x="2937429" y="1890694"/>
            <a:ext cx="10175" cy="75623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0088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22000" y="659427"/>
            <a:ext cx="6866100" cy="857400"/>
          </a:xfrm>
        </p:spPr>
        <p:txBody>
          <a:bodyPr/>
          <a:lstStyle/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shell, terminal, console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21999" y="1516827"/>
            <a:ext cx="4047239" cy="3027600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shell: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執行程式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(cmd.exe)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terminal: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遠端裝置去開啟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shell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console: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輸出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stdout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grpSp>
        <p:nvGrpSpPr>
          <p:cNvPr id="29" name="群組 28"/>
          <p:cNvGrpSpPr/>
          <p:nvPr/>
        </p:nvGrpSpPr>
        <p:grpSpPr>
          <a:xfrm>
            <a:off x="2555279" y="3078211"/>
            <a:ext cx="5232821" cy="1138774"/>
            <a:chOff x="3225382" y="3093462"/>
            <a:chExt cx="5232821" cy="1138774"/>
          </a:xfrm>
        </p:grpSpPr>
        <p:sp>
          <p:nvSpPr>
            <p:cNvPr id="7" name="文字方塊 6"/>
            <p:cNvSpPr txBox="1"/>
            <p:nvPr/>
          </p:nvSpPr>
          <p:spPr>
            <a:xfrm>
              <a:off x="3225382" y="3300849"/>
              <a:ext cx="1169234" cy="584775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800" dirty="0">
                  <a:solidFill>
                    <a:schemeClr val="accent4">
                      <a:lumMod val="50000"/>
                    </a:schemeClr>
                  </a:solidFill>
                </a:rPr>
                <a:t>terminal</a:t>
              </a:r>
            </a:p>
            <a:p>
              <a:pPr algn="ctr"/>
              <a:r>
                <a:rPr lang="en-US" altLang="zh-TW" dirty="0">
                  <a:solidFill>
                    <a:schemeClr val="accent4">
                      <a:lumMod val="50000"/>
                    </a:schemeClr>
                  </a:solidFill>
                </a:rPr>
                <a:t>(</a:t>
              </a:r>
              <a:r>
                <a:rPr lang="en-US" altLang="zh-TW" dirty="0" err="1">
                  <a:solidFill>
                    <a:schemeClr val="accent4">
                      <a:lumMod val="50000"/>
                    </a:schemeClr>
                  </a:solidFill>
                </a:rPr>
                <a:t>ex:PuTTY</a:t>
              </a:r>
              <a:r>
                <a:rPr lang="en-US" altLang="zh-TW" dirty="0">
                  <a:solidFill>
                    <a:schemeClr val="accent4">
                      <a:lumMod val="50000"/>
                    </a:schemeClr>
                  </a:solidFill>
                </a:rPr>
                <a:t>)</a:t>
              </a:r>
              <a:endParaRPr lang="zh-TW" alt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cxnSp>
          <p:nvCxnSpPr>
            <p:cNvPr id="9" name="直線單箭頭接點 8"/>
            <p:cNvCxnSpPr>
              <a:stCxn id="7" idx="3"/>
              <a:endCxn id="11" idx="1"/>
            </p:cNvCxnSpPr>
            <p:nvPr/>
          </p:nvCxnSpPr>
          <p:spPr>
            <a:xfrm flipV="1">
              <a:off x="4394616" y="3578574"/>
              <a:ext cx="893164" cy="1466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文字方塊 9"/>
            <p:cNvSpPr txBox="1"/>
            <p:nvPr/>
          </p:nvSpPr>
          <p:spPr>
            <a:xfrm>
              <a:off x="4575121" y="3300849"/>
              <a:ext cx="7794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SSH</a:t>
              </a:r>
              <a:endParaRPr lang="zh-TW" altLang="en-US" dirty="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5287780" y="3393908"/>
              <a:ext cx="1169234" cy="369332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800" dirty="0">
                  <a:solidFill>
                    <a:schemeClr val="accent4">
                      <a:lumMod val="50000"/>
                    </a:schemeClr>
                  </a:solidFill>
                </a:rPr>
                <a:t>Server</a:t>
              </a:r>
              <a:endParaRPr lang="zh-TW" alt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cxnSp>
          <p:nvCxnSpPr>
            <p:cNvPr id="12" name="直線單箭頭接點 11"/>
            <p:cNvCxnSpPr/>
            <p:nvPr/>
          </p:nvCxnSpPr>
          <p:spPr>
            <a:xfrm flipV="1">
              <a:off x="6469507" y="3599840"/>
              <a:ext cx="612097" cy="447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文字方塊 13"/>
            <p:cNvSpPr txBox="1"/>
            <p:nvPr/>
          </p:nvSpPr>
          <p:spPr>
            <a:xfrm>
              <a:off x="7094097" y="3401239"/>
              <a:ext cx="1169234" cy="369332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800" dirty="0">
                  <a:solidFill>
                    <a:schemeClr val="accent4">
                      <a:lumMod val="50000"/>
                    </a:schemeClr>
                  </a:solidFill>
                </a:rPr>
                <a:t>shell</a:t>
              </a:r>
              <a:endParaRPr lang="zh-TW" alt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6747966" y="3093462"/>
              <a:ext cx="7794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input</a:t>
              </a:r>
              <a:endParaRPr lang="zh-TW" altLang="en-US" dirty="0"/>
            </a:p>
          </p:txBody>
        </p:sp>
        <p:cxnSp>
          <p:nvCxnSpPr>
            <p:cNvPr id="17" name="肘形接點 16"/>
            <p:cNvCxnSpPr>
              <a:stCxn id="14" idx="2"/>
              <a:endCxn id="7" idx="2"/>
            </p:cNvCxnSpPr>
            <p:nvPr/>
          </p:nvCxnSpPr>
          <p:spPr>
            <a:xfrm rot="5400000">
              <a:off x="5686831" y="1893740"/>
              <a:ext cx="115053" cy="3868715"/>
            </a:xfrm>
            <a:prstGeom prst="bentConnector3">
              <a:avLst>
                <a:gd name="adj1" fmla="val 298691"/>
              </a:avLst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8" name="文字方塊 17"/>
            <p:cNvSpPr txBox="1"/>
            <p:nvPr/>
          </p:nvSpPr>
          <p:spPr>
            <a:xfrm>
              <a:off x="7678714" y="3924459"/>
              <a:ext cx="7794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output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377563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0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303" name="Google Shape;303;p30"/>
          <p:cNvGrpSpPr/>
          <p:nvPr/>
        </p:nvGrpSpPr>
        <p:grpSpPr>
          <a:xfrm>
            <a:off x="8089130" y="310376"/>
            <a:ext cx="728350" cy="760421"/>
            <a:chOff x="3294650" y="3652450"/>
            <a:chExt cx="388350" cy="405450"/>
          </a:xfrm>
        </p:grpSpPr>
        <p:sp>
          <p:nvSpPr>
            <p:cNvPr id="304" name="Google Shape;304;p30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0" t="0" r="0" b="0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0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0" t="0" r="0" b="0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0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0" t="0" r="0" b="0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578070" y="1563261"/>
            <a:ext cx="7886676" cy="2651424"/>
          </a:xfrm>
        </p:spPr>
        <p:txBody>
          <a:bodyPr/>
          <a:lstStyle/>
          <a:p>
            <a:pPr marL="514350" indent="-285750" algn="l">
              <a:buFont typeface="Arial" panose="020B0604020202020204" pitchFamily="34" charset="0"/>
              <a:buChar char="•"/>
            </a:pPr>
            <a:r>
              <a:rPr lang="en-US" altLang="zh-TW" dirty="0">
                <a:hlinkClick r:id="rId3"/>
              </a:rPr>
              <a:t>https://www.quora.com/What-is-the-connection-between-hardware-and-software-in-computers-What-makes-them-in-harmony-to-interact-with-each-other-What-interacts-with-what</a:t>
            </a:r>
            <a:endParaRPr lang="en-US" altLang="zh-TW" dirty="0"/>
          </a:p>
          <a:p>
            <a:pPr marL="514350" indent="-285750" algn="l">
              <a:buFont typeface="Arial" panose="020B0604020202020204" pitchFamily="34" charset="0"/>
              <a:buChar char="•"/>
            </a:pPr>
            <a:r>
              <a:rPr lang="en-US" altLang="zh-TW" dirty="0">
                <a:hlinkClick r:id="rId4"/>
              </a:rPr>
              <a:t>https://www.simplified.guide/linux/view-process-tree</a:t>
            </a:r>
            <a:endParaRPr lang="en-US" altLang="zh-TW" dirty="0"/>
          </a:p>
          <a:p>
            <a:pPr marL="514350" indent="-285750" algn="l">
              <a:buFont typeface="Arial" panose="020B0604020202020204" pitchFamily="34" charset="0"/>
              <a:buChar char="•"/>
            </a:pPr>
            <a:r>
              <a:rPr lang="en-US" altLang="zh-TW" dirty="0">
                <a:hlinkClick r:id="rId5"/>
              </a:rPr>
              <a:t>https://stackoverflow.com/questions/12132260/what-is-the-difference-between-shell-kernel-and-api</a:t>
            </a:r>
            <a:endParaRPr lang="en-US" altLang="zh-TW" dirty="0"/>
          </a:p>
          <a:p>
            <a:pPr marL="514350" indent="-285750" algn="l">
              <a:buFont typeface="Arial" panose="020B0604020202020204" pitchFamily="34" charset="0"/>
              <a:buChar char="•"/>
            </a:pPr>
            <a:r>
              <a:rPr lang="en-US" altLang="zh-TW" dirty="0"/>
              <a:t>https://bbvaopen4u.com/en/actualidad/apis-dummies-five-easy-ways-know-more-about-them</a:t>
            </a:r>
          </a:p>
          <a:p>
            <a:pPr marL="514350" indent="-285750" algn="l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514350" indent="-285750" algn="l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966951" y="718086"/>
            <a:ext cx="4834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FFC000"/>
                </a:solidFill>
              </a:rPr>
              <a:t>參考資料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BC17AA-86F2-8441-BAD4-6F3D9BE8F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0147"/>
            <a:ext cx="9231086" cy="857400"/>
          </a:xfrm>
        </p:spPr>
        <p:txBody>
          <a:bodyPr/>
          <a:lstStyle/>
          <a:p>
            <a:r>
              <a:rPr kumimoji="1" lang="zh-TW" altLang="en-US" sz="4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行程管理</a:t>
            </a:r>
            <a:br>
              <a:rPr kumimoji="1" lang="en-US" altLang="zh-TW" sz="4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en-US" altLang="zh-TW" sz="4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Processing Management</a:t>
            </a:r>
            <a:endParaRPr kumimoji="1" lang="zh-TW" altLang="en-US" sz="4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A9AE69A-E50F-3947-9CF4-F6865748D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2000" y="1996235"/>
            <a:ext cx="7682400" cy="2260079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0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●</a:t>
            </a:r>
            <a:r>
              <a:rPr lang="zh-TW" altLang="en-US" sz="20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zh-TW" altLang="en-US" sz="2000" b="1" dirty="0">
                <a:solidFill>
                  <a:schemeClr val="accent1"/>
                </a:solidFill>
                <a:latin typeface="+mn-lt"/>
              </a:rPr>
              <a:t>行程 </a:t>
            </a:r>
            <a:r>
              <a:rPr lang="en-US" altLang="zh-TW" sz="2000" b="1" dirty="0">
                <a:solidFill>
                  <a:schemeClr val="accent1"/>
                </a:solidFill>
                <a:latin typeface="+mn-lt"/>
              </a:rPr>
              <a:t>(</a:t>
            </a:r>
            <a:r>
              <a:rPr lang="zh-TW" altLang="en-US" sz="2000" b="1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altLang="zh-TW" sz="2000" b="1" dirty="0">
                <a:solidFill>
                  <a:schemeClr val="accent1"/>
                </a:solidFill>
                <a:latin typeface="+mn-lt"/>
              </a:rPr>
              <a:t>Process</a:t>
            </a:r>
            <a:r>
              <a:rPr lang="zh-TW" altLang="en-US" sz="2000" b="1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altLang="zh-TW" sz="2000" b="1" dirty="0">
                <a:solidFill>
                  <a:schemeClr val="accent1"/>
                </a:solidFill>
                <a:latin typeface="+mn-lt"/>
              </a:rPr>
              <a:t>)</a:t>
            </a:r>
            <a:r>
              <a:rPr lang="zh-TW" altLang="en-US" sz="20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 </a:t>
            </a:r>
            <a:r>
              <a:rPr lang="en-US" altLang="zh-TW" sz="2000" b="1" dirty="0">
                <a:solidFill>
                  <a:schemeClr val="bg1">
                    <a:lumMod val="50000"/>
                  </a:schemeClr>
                </a:solidFill>
                <a:latin typeface="+mn-lt"/>
                <a:sym typeface="Wingdings" panose="05000000000000000000" pitchFamily="2" charset="2"/>
              </a:rPr>
              <a:t> </a:t>
            </a:r>
            <a:r>
              <a:rPr lang="zh-TW" altLang="en-US" sz="2000" b="1" dirty="0">
                <a:solidFill>
                  <a:schemeClr val="bg1">
                    <a:lumMod val="50000"/>
                  </a:schemeClr>
                </a:solidFill>
                <a:latin typeface="+mn-lt"/>
                <a:sym typeface="Wingdings" panose="05000000000000000000" pitchFamily="2" charset="2"/>
              </a:rPr>
              <a:t>應用程式</a:t>
            </a:r>
            <a:r>
              <a:rPr lang="zh-TW" altLang="en-US" sz="20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執行單位</a:t>
            </a:r>
            <a:endParaRPr lang="en-US" altLang="zh-TW" sz="2000" b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marL="0" indent="0">
              <a:buNone/>
            </a:pPr>
            <a:r>
              <a:rPr lang="en-US" altLang="zh-TW" sz="20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●</a:t>
            </a:r>
            <a:r>
              <a:rPr lang="zh-TW" altLang="en-US" sz="20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zh-TW" altLang="en-US" sz="2000" b="1" dirty="0">
                <a:solidFill>
                  <a:schemeClr val="accent1"/>
                </a:solidFill>
                <a:latin typeface="+mn-lt"/>
              </a:rPr>
              <a:t>排程 </a:t>
            </a:r>
            <a:r>
              <a:rPr lang="en-US" altLang="zh-TW" sz="2000" b="1" dirty="0">
                <a:solidFill>
                  <a:schemeClr val="accent1"/>
                </a:solidFill>
                <a:latin typeface="+mn-lt"/>
              </a:rPr>
              <a:t>(</a:t>
            </a:r>
            <a:r>
              <a:rPr lang="zh-TW" altLang="en-US" sz="2000" b="1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altLang="zh-TW" sz="2000" b="1" dirty="0">
                <a:solidFill>
                  <a:schemeClr val="accent1"/>
                </a:solidFill>
                <a:latin typeface="+mn-lt"/>
              </a:rPr>
              <a:t>schedule</a:t>
            </a:r>
            <a:r>
              <a:rPr lang="zh-TW" altLang="en-US" sz="2000" b="1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altLang="zh-TW" sz="2000" b="1" dirty="0">
                <a:solidFill>
                  <a:schemeClr val="accent1"/>
                </a:solidFill>
                <a:latin typeface="+mn-lt"/>
              </a:rPr>
              <a:t>) </a:t>
            </a:r>
            <a:r>
              <a:rPr lang="zh-TW" altLang="en-US" sz="2000" b="1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altLang="zh-TW" sz="2000" b="1" dirty="0">
                <a:solidFill>
                  <a:schemeClr val="bg1">
                    <a:lumMod val="50000"/>
                  </a:schemeClr>
                </a:solidFill>
                <a:latin typeface="+mn-lt"/>
                <a:sym typeface="Wingdings" panose="05000000000000000000" pitchFamily="2" charset="2"/>
              </a:rPr>
              <a:t> </a:t>
            </a:r>
            <a:r>
              <a:rPr lang="zh-TW" altLang="en-US" sz="2000" b="1" dirty="0">
                <a:solidFill>
                  <a:schemeClr val="bg1">
                    <a:lumMod val="50000"/>
                  </a:schemeClr>
                </a:solidFill>
                <a:latin typeface="+mn-lt"/>
                <a:sym typeface="Wingdings" panose="05000000000000000000" pitchFamily="2" charset="2"/>
              </a:rPr>
              <a:t>計算分配資源的過程</a:t>
            </a:r>
            <a:endParaRPr lang="en-US" altLang="zh-TW" sz="2000" b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marL="0" indent="0">
              <a:buNone/>
            </a:pPr>
            <a:r>
              <a:rPr lang="en-US" altLang="zh-TW" sz="20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●</a:t>
            </a:r>
            <a:r>
              <a:rPr lang="zh-TW" altLang="en-US" sz="20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zh-TW" altLang="en-US" sz="2000" b="1" dirty="0">
                <a:solidFill>
                  <a:schemeClr val="accent1"/>
                </a:solidFill>
                <a:latin typeface="+mn-lt"/>
              </a:rPr>
              <a:t>執行緒 </a:t>
            </a:r>
            <a:r>
              <a:rPr lang="en-US" altLang="zh-TW" sz="2000" b="1" dirty="0">
                <a:solidFill>
                  <a:schemeClr val="accent1"/>
                </a:solidFill>
                <a:latin typeface="+mn-lt"/>
              </a:rPr>
              <a:t>(</a:t>
            </a:r>
            <a:r>
              <a:rPr lang="zh-TW" altLang="en-US" sz="2000" b="1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altLang="zh-TW" sz="2000" b="1" dirty="0">
                <a:solidFill>
                  <a:schemeClr val="accent1"/>
                </a:solidFill>
                <a:latin typeface="+mn-lt"/>
              </a:rPr>
              <a:t>Thread</a:t>
            </a:r>
            <a:r>
              <a:rPr lang="zh-TW" altLang="en-US" sz="2000" b="1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altLang="zh-TW" sz="2000" b="1" dirty="0">
                <a:solidFill>
                  <a:schemeClr val="accent1"/>
                </a:solidFill>
                <a:latin typeface="+mn-lt"/>
              </a:rPr>
              <a:t>) </a:t>
            </a:r>
            <a:r>
              <a:rPr lang="en-US" altLang="zh-TW" sz="2000" b="1" dirty="0">
                <a:solidFill>
                  <a:schemeClr val="bg1">
                    <a:lumMod val="50000"/>
                  </a:schemeClr>
                </a:solidFill>
                <a:latin typeface="+mn-lt"/>
                <a:sym typeface="Wingdings" panose="05000000000000000000" pitchFamily="2" charset="2"/>
              </a:rPr>
              <a:t> </a:t>
            </a:r>
            <a:r>
              <a:rPr lang="zh-TW" altLang="en-US" sz="2000" b="1" dirty="0">
                <a:solidFill>
                  <a:schemeClr val="bg1">
                    <a:lumMod val="50000"/>
                  </a:schemeClr>
                </a:solidFill>
                <a:latin typeface="+mn-lt"/>
                <a:sym typeface="Wingdings" panose="05000000000000000000" pitchFamily="2" charset="2"/>
              </a:rPr>
              <a:t>包含在行程之中，</a:t>
            </a:r>
            <a:r>
              <a:rPr lang="zh-TW" altLang="en-US" sz="20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是行程實際運作的單位</a:t>
            </a:r>
            <a:endParaRPr lang="en-US" altLang="zh-TW" sz="2000" b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marL="0" indent="0">
              <a:buNone/>
            </a:pPr>
            <a:r>
              <a:rPr lang="en-US" altLang="zh-TW" sz="20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●</a:t>
            </a:r>
            <a:r>
              <a:rPr lang="zh-TW" altLang="en-US" sz="2000" dirty="0">
                <a:latin typeface="+mn-lt"/>
              </a:rPr>
              <a:t> </a:t>
            </a:r>
            <a:r>
              <a:rPr lang="zh-TW" altLang="en-US" sz="20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一顆</a:t>
            </a:r>
            <a:r>
              <a:rPr lang="en-US" altLang="zh-TW" sz="20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CPU</a:t>
            </a:r>
            <a:r>
              <a:rPr lang="zh-TW" altLang="en-US" sz="20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同一時間只可執行</a:t>
            </a:r>
            <a:r>
              <a:rPr lang="zh-TW" altLang="en-US" sz="2000" b="1" dirty="0">
                <a:solidFill>
                  <a:schemeClr val="accent1"/>
                </a:solidFill>
                <a:latin typeface="+mn-lt"/>
              </a:rPr>
              <a:t>一個行程</a:t>
            </a:r>
            <a:endParaRPr lang="en-US" altLang="zh-TW" sz="2000" b="1" dirty="0">
              <a:solidFill>
                <a:schemeClr val="accent1"/>
              </a:solidFill>
              <a:latin typeface="+mn-lt"/>
            </a:endParaRPr>
          </a:p>
          <a:p>
            <a:pPr marL="0" indent="0">
              <a:buNone/>
            </a:pPr>
            <a:r>
              <a:rPr lang="en-US" altLang="zh-TW" sz="20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●</a:t>
            </a:r>
            <a:r>
              <a:rPr lang="zh-TW" altLang="en-US" sz="20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行程管理  </a:t>
            </a:r>
            <a:r>
              <a:rPr lang="en-US" altLang="zh-TW" sz="2000" b="1" dirty="0">
                <a:solidFill>
                  <a:schemeClr val="bg1">
                    <a:lumMod val="50000"/>
                  </a:schemeClr>
                </a:solidFill>
                <a:latin typeface="+mn-lt"/>
                <a:sym typeface="Wingdings" panose="05000000000000000000" pitchFamily="2" charset="2"/>
              </a:rPr>
              <a:t> </a:t>
            </a:r>
            <a:r>
              <a:rPr lang="zh-TW" altLang="en-US" sz="2000" b="1" dirty="0">
                <a:solidFill>
                  <a:schemeClr val="bg1">
                    <a:lumMod val="50000"/>
                  </a:schemeClr>
                </a:solidFill>
                <a:latin typeface="+mn-lt"/>
                <a:sym typeface="Wingdings" panose="05000000000000000000" pitchFamily="2" charset="2"/>
              </a:rPr>
              <a:t>快速切換個行程，使程式表面上看起來同時執行</a:t>
            </a:r>
            <a:endParaRPr lang="en-US" altLang="zh-TW" sz="2000" b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endParaRPr kumimoji="1"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AF092A0-91DB-F046-90B0-B8FF750DD3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C7AD653-34EB-A545-98CE-65B900E627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098" y="324868"/>
            <a:ext cx="710536" cy="71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81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4138" y="388656"/>
            <a:ext cx="6866100" cy="857400"/>
          </a:xfrm>
        </p:spPr>
        <p:txBody>
          <a:bodyPr/>
          <a:lstStyle/>
          <a:p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54138" y="978588"/>
            <a:ext cx="7129785" cy="3888312"/>
          </a:xfrm>
        </p:spPr>
        <p:txBody>
          <a:bodyPr/>
          <a:lstStyle/>
          <a:p>
            <a:r>
              <a:rPr lang="en-US" altLang="zh-TW" sz="2000" dirty="0">
                <a:latin typeface="+mn-lt"/>
                <a:ea typeface="微軟正黑體" panose="020B0604030504040204" pitchFamily="34" charset="-120"/>
              </a:rPr>
              <a:t>An API is a set of functions or procedures used by computer programs to access operating system services, software libraries, or other systems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Example: 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WriteConsole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function</a:t>
            </a:r>
          </a:p>
          <a:p>
            <a:pPr marL="114300" indent="0">
              <a:buNone/>
            </a:pPr>
            <a:r>
              <a:rPr lang="en-US" altLang="zh-TW" sz="1600" dirty="0">
                <a:latin typeface="+mn-lt"/>
              </a:rPr>
              <a:t>Writes a character string to a console screen buffer beginning at the current cursor location.</a:t>
            </a:r>
            <a:endParaRPr lang="zh-TW" altLang="en-US" dirty="0">
              <a:latin typeface="+mn-lt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211" y="2922744"/>
            <a:ext cx="3953427" cy="187668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098" y="324868"/>
            <a:ext cx="710536" cy="71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47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1611630" y="2182219"/>
            <a:ext cx="5897880" cy="778152"/>
            <a:chOff x="1611630" y="2182219"/>
            <a:chExt cx="5897880" cy="778152"/>
          </a:xfrm>
        </p:grpSpPr>
        <p:sp>
          <p:nvSpPr>
            <p:cNvPr id="3" name="矩形 2"/>
            <p:cNvSpPr/>
            <p:nvPr/>
          </p:nvSpPr>
          <p:spPr>
            <a:xfrm>
              <a:off x="1611630" y="2182219"/>
              <a:ext cx="1348740" cy="77815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800" b="1" dirty="0">
                  <a:solidFill>
                    <a:schemeClr val="bg1"/>
                  </a:solidFill>
                </a:rPr>
                <a:t>OS</a:t>
              </a:r>
              <a:endParaRPr lang="zh-TW" altLang="en-US" sz="1800" b="1" dirty="0">
                <a:solidFill>
                  <a:schemeClr val="bg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5840730" y="2182219"/>
              <a:ext cx="1668780" cy="77815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800" b="1" dirty="0">
                  <a:solidFill>
                    <a:schemeClr val="bg1"/>
                  </a:solidFill>
                </a:rPr>
                <a:t>PROCESS</a:t>
              </a:r>
              <a:endParaRPr lang="zh-TW" altLang="en-US" sz="1800" b="1" dirty="0">
                <a:solidFill>
                  <a:schemeClr val="bg1"/>
                </a:solidFill>
              </a:endParaRPr>
            </a:p>
          </p:txBody>
        </p:sp>
        <p:cxnSp>
          <p:nvCxnSpPr>
            <p:cNvPr id="7" name="直線單箭頭接點 6"/>
            <p:cNvCxnSpPr/>
            <p:nvPr/>
          </p:nvCxnSpPr>
          <p:spPr>
            <a:xfrm>
              <a:off x="3291840" y="2634158"/>
              <a:ext cx="227457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字方塊 8"/>
            <p:cNvSpPr txBox="1"/>
            <p:nvPr/>
          </p:nvSpPr>
          <p:spPr>
            <a:xfrm>
              <a:off x="3429000" y="2237146"/>
              <a:ext cx="181737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b="1" dirty="0">
                  <a:solidFill>
                    <a:srgbClr val="0099CC"/>
                  </a:solidFill>
                </a:rPr>
                <a:t>SHELL</a:t>
              </a:r>
              <a:endParaRPr lang="zh-TW" altLang="en-US" sz="1050" b="1" dirty="0">
                <a:solidFill>
                  <a:srgbClr val="0099CC"/>
                </a:solidFill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3303270" y="2696141"/>
              <a:ext cx="211455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b="1" dirty="0">
                  <a:solidFill>
                    <a:srgbClr val="0099CC"/>
                  </a:solidFill>
                </a:rPr>
                <a:t>EX : CMD command line</a:t>
              </a:r>
              <a:endParaRPr lang="zh-TW" altLang="en-US" sz="1050" b="1" dirty="0">
                <a:solidFill>
                  <a:srgbClr val="0099CC"/>
                </a:solidFill>
              </a:endParaRPr>
            </a:p>
          </p:txBody>
        </p:sp>
      </p:grp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098" y="324868"/>
            <a:ext cx="710536" cy="71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580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712034" y="470025"/>
            <a:ext cx="6834634" cy="7706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Shell</a:t>
            </a:r>
            <a:endParaRPr sz="4400" dirty="0">
              <a:solidFill>
                <a:srgbClr val="FFB6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077" y="1389587"/>
            <a:ext cx="3520274" cy="3376952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Shell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114300" indent="0">
              <a:buNone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作業系統提供特定指令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ex: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cd, 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dir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114300" indent="0">
              <a:buNone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，使用者可透過指令，進行計算、開啟其他軟體應用程式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14300" indent="0">
              <a:buNone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 :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lvl="1" indent="0">
              <a:buNone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DOS</a:t>
            </a:r>
          </a:p>
          <a:p>
            <a:pPr marL="571500" lvl="1" indent="0">
              <a:buNone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父行程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cmd.exe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lvl="1" indent="0">
              <a:buNone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子行程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simcity.exe</a:t>
            </a:r>
          </a:p>
          <a:p>
            <a:pPr marL="114300" indent="0">
              <a:buNone/>
            </a:pP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14300" indent="0">
              <a:buNone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現已被圖示介面取代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434" y="345889"/>
            <a:ext cx="710536" cy="710536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454" y="1077446"/>
            <a:ext cx="4775603" cy="320606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098" y="324868"/>
            <a:ext cx="710536" cy="710536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752" y="2816771"/>
            <a:ext cx="990599" cy="9905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220459-B814-C548-A6BB-2D2D69B52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343" y="391031"/>
            <a:ext cx="6866100" cy="857400"/>
          </a:xfrm>
        </p:spPr>
        <p:txBody>
          <a:bodyPr/>
          <a:lstStyle/>
          <a:p>
            <a:r>
              <a:rPr kumimoji="1" lang="zh-TW" altLang="en-US" sz="4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執行程式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5117035-479C-B641-AA4B-DAEC49E3D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0221" y="1114331"/>
            <a:ext cx="8124029" cy="3475969"/>
          </a:xfrm>
        </p:spPr>
        <p:txBody>
          <a:bodyPr/>
          <a:lstStyle/>
          <a:p>
            <a:r>
              <a:rPr kumimoji="1" lang="en-US" altLang="zh-TW" dirty="0">
                <a:latin typeface="+mn-lt"/>
              </a:rPr>
              <a:t>&gt; cd </a:t>
            </a:r>
            <a:r>
              <a:rPr kumimoji="1" lang="en-US" altLang="zh-TW" dirty="0" err="1">
                <a:latin typeface="+mn-lt"/>
              </a:rPr>
              <a:t>abc</a:t>
            </a:r>
            <a:r>
              <a:rPr kumimoji="1" lang="en-US" altLang="zh-TW" dirty="0">
                <a:latin typeface="+mn-lt"/>
              </a:rPr>
              <a:t> 	</a:t>
            </a:r>
            <a:r>
              <a:rPr kumimoji="1" lang="en-US" altLang="zh-TW" sz="1400" dirty="0">
                <a:latin typeface="+mn-lt"/>
              </a:rPr>
              <a:t>(</a:t>
            </a:r>
            <a:r>
              <a:rPr kumimoji="1" lang="zh-TW" altLang="en-US" sz="1400" dirty="0">
                <a:latin typeface="+mn-lt"/>
              </a:rPr>
              <a:t> </a:t>
            </a:r>
            <a:r>
              <a:rPr kumimoji="1" lang="en-US" altLang="zh-TW" sz="1400" dirty="0">
                <a:latin typeface="+mn-lt"/>
              </a:rPr>
              <a:t>cd</a:t>
            </a:r>
            <a:r>
              <a:rPr kumimoji="1" lang="zh-TW" altLang="en-US" sz="1400" dirty="0">
                <a:latin typeface="+mn-lt"/>
              </a:rPr>
              <a:t> </a:t>
            </a:r>
            <a:r>
              <a:rPr kumimoji="1" lang="zh-CN" altLang="en-US" sz="1400" dirty="0">
                <a:latin typeface="+mn-lt"/>
              </a:rPr>
              <a:t>只有在</a:t>
            </a:r>
            <a:r>
              <a:rPr kumimoji="1" lang="zh-TW" altLang="en-US" sz="1400" dirty="0">
                <a:latin typeface="+mn-lt"/>
              </a:rPr>
              <a:t> </a:t>
            </a:r>
            <a:r>
              <a:rPr kumimoji="1" lang="en-US" altLang="zh-CN" sz="1400" dirty="0">
                <a:latin typeface="+mn-lt"/>
              </a:rPr>
              <a:t>shell</a:t>
            </a:r>
            <a:r>
              <a:rPr kumimoji="1" lang="zh-TW" altLang="en-US" sz="1400" dirty="0">
                <a:latin typeface="+mn-lt"/>
              </a:rPr>
              <a:t> </a:t>
            </a:r>
            <a:r>
              <a:rPr kumimoji="1" lang="zh-CN" altLang="en-US" sz="1400" dirty="0">
                <a:latin typeface="+mn-lt"/>
              </a:rPr>
              <a:t>有用，在其他地方無</a:t>
            </a:r>
            <a:r>
              <a:rPr kumimoji="1" lang="zh-TW" altLang="en-US" sz="1400" dirty="0">
                <a:latin typeface="+mn-lt"/>
              </a:rPr>
              <a:t> </a:t>
            </a:r>
            <a:r>
              <a:rPr kumimoji="1" lang="en-US" altLang="zh-CN" sz="1400" dirty="0">
                <a:latin typeface="+mn-lt"/>
              </a:rPr>
              <a:t>cd </a:t>
            </a:r>
            <a:r>
              <a:rPr kumimoji="1" lang="zh-CN" altLang="en-US" sz="1400" dirty="0">
                <a:latin typeface="+mn-lt"/>
              </a:rPr>
              <a:t>的用法</a:t>
            </a:r>
            <a:r>
              <a:rPr kumimoji="1" lang="zh-TW" altLang="en-US" sz="1400" dirty="0">
                <a:latin typeface="+mn-lt"/>
              </a:rPr>
              <a:t> </a:t>
            </a:r>
            <a:r>
              <a:rPr kumimoji="1" lang="en-US" altLang="zh-TW" sz="1400" dirty="0">
                <a:latin typeface="+mn-lt"/>
              </a:rPr>
              <a:t>)</a:t>
            </a:r>
          </a:p>
          <a:p>
            <a:pPr marL="114300" indent="0">
              <a:buNone/>
            </a:pPr>
            <a:endParaRPr kumimoji="1" lang="en-US" altLang="zh-TW" dirty="0">
              <a:latin typeface="+mn-lt"/>
            </a:endParaRPr>
          </a:p>
          <a:p>
            <a:r>
              <a:rPr kumimoji="1" lang="zh-CN" altLang="en-US" dirty="0">
                <a:latin typeface="+mn-lt"/>
              </a:rPr>
              <a:t>在</a:t>
            </a:r>
            <a:r>
              <a:rPr kumimoji="1" lang="en-US" altLang="zh-CN" dirty="0">
                <a:latin typeface="+mn-lt"/>
              </a:rPr>
              <a:t> shell </a:t>
            </a:r>
            <a:r>
              <a:rPr kumimoji="1" lang="zh-CN" altLang="en-US" dirty="0">
                <a:latin typeface="+mn-lt"/>
              </a:rPr>
              <a:t>執行其他應用程式</a:t>
            </a:r>
            <a:r>
              <a:rPr kumimoji="1" lang="zh-TW" altLang="en-US" dirty="0">
                <a:latin typeface="+mn-lt"/>
              </a:rPr>
              <a:t> </a:t>
            </a:r>
            <a:r>
              <a:rPr kumimoji="1" lang="en-US" altLang="zh-CN" dirty="0">
                <a:latin typeface="+mn-lt"/>
              </a:rPr>
              <a:t>ex</a:t>
            </a:r>
            <a:r>
              <a:rPr kumimoji="1" lang="zh-TW" altLang="en-US" dirty="0">
                <a:latin typeface="+mn-lt"/>
              </a:rPr>
              <a:t> </a:t>
            </a:r>
            <a:r>
              <a:rPr kumimoji="1" lang="en-US" altLang="zh-CN" dirty="0">
                <a:latin typeface="+mn-lt"/>
              </a:rPr>
              <a:t>:</a:t>
            </a:r>
            <a:r>
              <a:rPr kumimoji="1" lang="zh-TW" altLang="en-US" dirty="0">
                <a:latin typeface="+mn-lt"/>
              </a:rPr>
              <a:t> </a:t>
            </a:r>
            <a:r>
              <a:rPr kumimoji="1" lang="en-US" altLang="zh-CN" dirty="0">
                <a:latin typeface="+mn-lt"/>
              </a:rPr>
              <a:t>python</a:t>
            </a:r>
          </a:p>
          <a:p>
            <a:r>
              <a:rPr kumimoji="1" lang="en-US" altLang="zh-CN" dirty="0">
                <a:latin typeface="+mn-lt"/>
              </a:rPr>
              <a:t>&gt; python </a:t>
            </a:r>
            <a:r>
              <a:rPr kumimoji="1" lang="en-US" altLang="zh-CN" dirty="0" err="1">
                <a:latin typeface="+mn-lt"/>
              </a:rPr>
              <a:t>abc.py</a:t>
            </a:r>
            <a:endParaRPr kumimoji="1" lang="en-US" altLang="zh-CN" dirty="0">
              <a:latin typeface="+mn-lt"/>
            </a:endParaRPr>
          </a:p>
          <a:p>
            <a:pPr lvl="1"/>
            <a:r>
              <a:rPr kumimoji="1" lang="zh-CN" altLang="en-US" sz="1600" dirty="0">
                <a:latin typeface="+mn-lt"/>
              </a:rPr>
              <a:t>先看是不是內建指令</a:t>
            </a:r>
            <a:endParaRPr kumimoji="1" lang="en-US" altLang="zh-CN" sz="1600" dirty="0">
              <a:latin typeface="+mn-lt"/>
            </a:endParaRPr>
          </a:p>
          <a:p>
            <a:pPr lvl="1"/>
            <a:r>
              <a:rPr kumimoji="1" lang="zh-CN" altLang="en-US" sz="1600" dirty="0"/>
              <a:t>若不是內建指令，則在當前資料夾，找有沒有執行檔</a:t>
            </a:r>
            <a:endParaRPr kumimoji="1" lang="en-US" altLang="zh-CN" sz="1600" dirty="0"/>
          </a:p>
          <a:p>
            <a:pPr lvl="1"/>
            <a:r>
              <a:rPr kumimoji="1" lang="zh-CN" altLang="en-US" sz="1600" dirty="0"/>
              <a:t>若</a:t>
            </a:r>
            <a:r>
              <a:rPr kumimoji="1" lang="zh-TW" altLang="en-US" sz="1600" dirty="0"/>
              <a:t>沒</a:t>
            </a:r>
            <a:r>
              <a:rPr kumimoji="1" lang="zh-CN" altLang="en-US" sz="1600" dirty="0"/>
              <a:t>有執行檔，接下來會去看環境變數</a:t>
            </a:r>
            <a:r>
              <a:rPr kumimoji="1" lang="zh-TW" altLang="en-US" sz="1600" dirty="0"/>
              <a:t> </a:t>
            </a:r>
            <a:r>
              <a:rPr kumimoji="1" lang="en-US" altLang="zh-CN" sz="1600" dirty="0"/>
              <a:t>PATH </a:t>
            </a:r>
            <a:r>
              <a:rPr kumimoji="1" lang="zh-CN" altLang="en-US" sz="1600" dirty="0"/>
              <a:t>，按照順序去看，找到就去</a:t>
            </a:r>
            <a:r>
              <a:rPr kumimoji="1" lang="zh-TW" altLang="en-US" sz="1600" dirty="0"/>
              <a:t> </a:t>
            </a:r>
            <a:r>
              <a:rPr kumimoji="1" lang="en-US" altLang="zh-CN" sz="1600" dirty="0"/>
              <a:t>run</a:t>
            </a:r>
          </a:p>
          <a:p>
            <a:pPr lvl="1"/>
            <a:endParaRPr kumimoji="1" lang="en-US" altLang="zh-CN" sz="1400" dirty="0">
              <a:latin typeface="+mn-lt"/>
            </a:endParaRPr>
          </a:p>
          <a:p>
            <a:r>
              <a:rPr lang="en" altLang="zh-TW" dirty="0"/>
              <a:t>Current directory </a:t>
            </a:r>
          </a:p>
          <a:p>
            <a:pPr lvl="1"/>
            <a:r>
              <a:rPr kumimoji="1" lang="en-US" altLang="zh-CN" sz="1600" dirty="0">
                <a:latin typeface="+mn-lt"/>
              </a:rPr>
              <a:t>xxx.pdf	</a:t>
            </a:r>
          </a:p>
          <a:p>
            <a:pPr marL="571500" lvl="1" indent="0">
              <a:buNone/>
            </a:pPr>
            <a:r>
              <a:rPr kumimoji="1" lang="en-US" altLang="zh-CN" sz="1600" dirty="0">
                <a:latin typeface="+mn-lt"/>
              </a:rPr>
              <a:t>	</a:t>
            </a:r>
            <a:r>
              <a:rPr kumimoji="1" lang="en-US" altLang="zh-CN" sz="1400" dirty="0">
                <a:latin typeface="+mn-lt"/>
              </a:rPr>
              <a:t>(</a:t>
            </a:r>
            <a:r>
              <a:rPr kumimoji="1" lang="zh-TW" altLang="en-US" sz="1400" dirty="0">
                <a:latin typeface="+mn-lt"/>
              </a:rPr>
              <a:t> </a:t>
            </a:r>
            <a:r>
              <a:rPr kumimoji="1" lang="en-US" altLang="zh-CN" sz="1400" dirty="0">
                <a:latin typeface="+mn-lt"/>
              </a:rPr>
              <a:t>window</a:t>
            </a:r>
            <a:r>
              <a:rPr kumimoji="1" lang="zh-TW" altLang="en-US" sz="1400" dirty="0">
                <a:latin typeface="+mn-lt"/>
              </a:rPr>
              <a:t> 點擊兩下即可執行，因為有</a:t>
            </a:r>
            <a:r>
              <a:rPr kumimoji="1" lang="en-US" altLang="zh-TW" sz="1400" dirty="0">
                <a:latin typeface="+mn-lt"/>
              </a:rPr>
              <a:t> registry</a:t>
            </a:r>
            <a:r>
              <a:rPr kumimoji="1" lang="zh-TW" altLang="en-US" sz="1400" dirty="0">
                <a:latin typeface="+mn-lt"/>
              </a:rPr>
              <a:t> 找相對應程式</a:t>
            </a:r>
            <a:r>
              <a:rPr kumimoji="1" lang="en-US" altLang="zh-TW" sz="1400" dirty="0">
                <a:latin typeface="+mn-lt"/>
              </a:rPr>
              <a:t> </a:t>
            </a:r>
            <a:r>
              <a:rPr kumimoji="1" lang="en-US" altLang="zh-CN" sz="1400" dirty="0">
                <a:latin typeface="+mn-lt"/>
              </a:rPr>
              <a:t>)</a:t>
            </a:r>
          </a:p>
          <a:p>
            <a:pPr marL="571500" lvl="1" indent="0">
              <a:buNone/>
            </a:pPr>
            <a:r>
              <a:rPr kumimoji="1" lang="en-US" altLang="zh-CN" sz="1400" dirty="0">
                <a:latin typeface="+mn-lt"/>
              </a:rPr>
              <a:t>	</a:t>
            </a:r>
            <a:r>
              <a:rPr kumimoji="1" lang="en-US" altLang="zh-CN" sz="1400" dirty="0"/>
              <a:t>(</a:t>
            </a:r>
            <a:r>
              <a:rPr kumimoji="1" lang="zh-TW" altLang="en-US" sz="1400" dirty="0"/>
              <a:t> </a:t>
            </a:r>
            <a:r>
              <a:rPr kumimoji="1" lang="en-US" altLang="zh-TW" sz="1400" dirty="0"/>
              <a:t>mac</a:t>
            </a:r>
            <a:r>
              <a:rPr kumimoji="1" lang="zh-TW" altLang="en-US" sz="1400" dirty="0"/>
              <a:t> </a:t>
            </a:r>
            <a:r>
              <a:rPr kumimoji="1" lang="zh-CN" altLang="en-US" sz="1400" dirty="0"/>
              <a:t>則須看權限</a:t>
            </a:r>
            <a:r>
              <a:rPr kumimoji="1" lang="en-US" altLang="zh-TW" sz="1400" dirty="0"/>
              <a:t> </a:t>
            </a:r>
            <a:r>
              <a:rPr kumimoji="1" lang="en-US" altLang="zh-CN" sz="1400" dirty="0"/>
              <a:t>)</a:t>
            </a:r>
          </a:p>
          <a:p>
            <a:pPr marL="571500" lvl="1" indent="0">
              <a:buNone/>
            </a:pPr>
            <a:endParaRPr kumimoji="1" lang="en-US" altLang="zh-CN" sz="1400" dirty="0">
              <a:latin typeface="+mn-lt"/>
            </a:endParaRPr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endParaRPr kumimoji="1"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B355CC7-BCDB-4844-922C-EAC5657E64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3FA47C6-260C-0941-9279-DDDC91D08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098" y="324868"/>
            <a:ext cx="710536" cy="71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15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grpSp>
        <p:nvGrpSpPr>
          <p:cNvPr id="8" name="群組 7"/>
          <p:cNvGrpSpPr/>
          <p:nvPr/>
        </p:nvGrpSpPr>
        <p:grpSpPr>
          <a:xfrm>
            <a:off x="185057" y="1514745"/>
            <a:ext cx="8689193" cy="3379648"/>
            <a:chOff x="471207" y="1431651"/>
            <a:chExt cx="8038600" cy="2274764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7305"/>
            <a:stretch/>
          </p:blipFill>
          <p:spPr>
            <a:xfrm>
              <a:off x="471207" y="1431651"/>
              <a:ext cx="8038599" cy="1681655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0294" b="18175"/>
            <a:stretch/>
          </p:blipFill>
          <p:spPr>
            <a:xfrm>
              <a:off x="471208" y="3113306"/>
              <a:ext cx="8038599" cy="593109"/>
            </a:xfrm>
            <a:prstGeom prst="rect">
              <a:avLst/>
            </a:prstGeom>
          </p:spPr>
        </p:pic>
      </p:grpSp>
      <p:sp>
        <p:nvSpPr>
          <p:cNvPr id="9" name="文字方塊 8"/>
          <p:cNvSpPr txBox="1"/>
          <p:nvPr/>
        </p:nvSpPr>
        <p:spPr>
          <a:xfrm>
            <a:off x="2869323" y="1407592"/>
            <a:ext cx="1166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Process ID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 flipH="1">
            <a:off x="3373819" y="1715369"/>
            <a:ext cx="1" cy="280840"/>
          </a:xfrm>
          <a:prstGeom prst="straightConnector1">
            <a:avLst/>
          </a:prstGeom>
          <a:ln w="57150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622754" y="552927"/>
            <a:ext cx="74623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例 </a:t>
            </a:r>
            <a:r>
              <a:rPr lang="en-US" altLang="zh-TW" sz="2400" dirty="0"/>
              <a:t>1</a:t>
            </a:r>
            <a:r>
              <a:rPr lang="zh-TW" altLang="en-US" sz="2400" dirty="0"/>
              <a:t> </a:t>
            </a:r>
            <a:r>
              <a:rPr lang="en-US" altLang="zh-TW" sz="2400" dirty="0"/>
              <a:t>:</a:t>
            </a:r>
            <a:r>
              <a:rPr lang="zh-TW" altLang="en-US" sz="2400" dirty="0"/>
              <a:t> </a:t>
            </a:r>
            <a:r>
              <a:rPr lang="zh-TW" altLang="en-US" sz="2000" dirty="0"/>
              <a:t>以桌面應用程式 </a:t>
            </a:r>
            <a:r>
              <a:rPr lang="en-US" altLang="zh-TW" sz="2000" dirty="0"/>
              <a:t>Chrome</a:t>
            </a:r>
            <a:r>
              <a:rPr lang="zh-TW" altLang="en-US" sz="2000" dirty="0"/>
              <a:t> 為例 </a:t>
            </a:r>
            <a:r>
              <a:rPr lang="en-US" altLang="zh-TW" sz="2000" dirty="0"/>
              <a:t>:</a:t>
            </a:r>
          </a:p>
          <a:p>
            <a:r>
              <a:rPr lang="en-US" altLang="zh-TW" sz="2000" dirty="0"/>
              <a:t>explorer.exe </a:t>
            </a:r>
            <a:r>
              <a:rPr lang="en-US" altLang="zh-TW" sz="2000" dirty="0">
                <a:sym typeface="Wingdings" panose="05000000000000000000" pitchFamily="2" charset="2"/>
              </a:rPr>
              <a:t> chrome.exe  chrome.exe(</a:t>
            </a:r>
            <a:r>
              <a:rPr lang="zh-TW" altLang="en-US" sz="2000" dirty="0">
                <a:sym typeface="Wingdings" panose="05000000000000000000" pitchFamily="2" charset="2"/>
              </a:rPr>
              <a:t>各分頁</a:t>
            </a:r>
            <a:r>
              <a:rPr lang="en-US" altLang="zh-TW" sz="2000" dirty="0">
                <a:sym typeface="Wingdings" panose="05000000000000000000" pitchFamily="2" charset="2"/>
              </a:rPr>
              <a:t>)</a:t>
            </a:r>
            <a:endParaRPr lang="zh-TW" altLang="en-US" sz="2000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098" y="324868"/>
            <a:ext cx="710536" cy="71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650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grpSp>
        <p:nvGrpSpPr>
          <p:cNvPr id="8" name="群組 7"/>
          <p:cNvGrpSpPr/>
          <p:nvPr/>
        </p:nvGrpSpPr>
        <p:grpSpPr>
          <a:xfrm>
            <a:off x="94042" y="1226614"/>
            <a:ext cx="9049957" cy="3508671"/>
            <a:chOff x="0" y="-10509"/>
            <a:chExt cx="6306207" cy="2097433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227" r="31149" b="67403"/>
            <a:stretch/>
          </p:blipFill>
          <p:spPr>
            <a:xfrm>
              <a:off x="0" y="-10509"/>
              <a:ext cx="6295697" cy="1687530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263" r="31034" b="27727"/>
            <a:stretch/>
          </p:blipFill>
          <p:spPr>
            <a:xfrm>
              <a:off x="0" y="1677021"/>
              <a:ext cx="6306207" cy="409903"/>
            </a:xfrm>
            <a:prstGeom prst="rect">
              <a:avLst/>
            </a:prstGeom>
          </p:spPr>
        </p:pic>
      </p:grpSp>
      <p:sp>
        <p:nvSpPr>
          <p:cNvPr id="9" name="文字方塊 8"/>
          <p:cNvSpPr txBox="1"/>
          <p:nvPr/>
        </p:nvSpPr>
        <p:spPr>
          <a:xfrm>
            <a:off x="966953" y="641455"/>
            <a:ext cx="682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若關閉一分頁，其行程以紅色標示後，即從行程列去除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098" y="324868"/>
            <a:ext cx="710536" cy="71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09659"/>
      </p:ext>
    </p:extLst>
  </p:cSld>
  <p:clrMapOvr>
    <a:masterClrMapping/>
  </p:clrMapOvr>
</p:sld>
</file>

<file path=ppt/theme/theme1.xml><?xml version="1.0" encoding="utf-8"?>
<a:theme xmlns:a="http://schemas.openxmlformats.org/drawingml/2006/main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29010</TotalTime>
  <Words>1040</Words>
  <Application>Microsoft Office PowerPoint</Application>
  <PresentationFormat>如螢幕大小 (16:9)</PresentationFormat>
  <Paragraphs>148</Paragraphs>
  <Slides>21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30" baseType="lpstr">
      <vt:lpstr>微軟正黑體</vt:lpstr>
      <vt:lpstr>微軟正黑體</vt:lpstr>
      <vt:lpstr>Arial</vt:lpstr>
      <vt:lpstr>Calibri</vt:lpstr>
      <vt:lpstr>Nirmala UI Semilight</vt:lpstr>
      <vt:lpstr>Raleway ExtraBold</vt:lpstr>
      <vt:lpstr>Raleway Light</vt:lpstr>
      <vt:lpstr>Wingdings</vt:lpstr>
      <vt:lpstr>Olivia template</vt:lpstr>
      <vt:lpstr>作業系統 基本概念</vt:lpstr>
      <vt:lpstr>Operating System</vt:lpstr>
      <vt:lpstr>行程管理 Processing Management</vt:lpstr>
      <vt:lpstr>API</vt:lpstr>
      <vt:lpstr>PowerPoint 簡報</vt:lpstr>
      <vt:lpstr>Shell</vt:lpstr>
      <vt:lpstr>執行程式</vt:lpstr>
      <vt:lpstr>PowerPoint 簡報</vt:lpstr>
      <vt:lpstr>PowerPoint 簡報</vt:lpstr>
      <vt:lpstr>PowerPoint 簡報</vt:lpstr>
      <vt:lpstr>例 2 : 當以 VS Code 執行檔案: 父行程: VS Code  子行程: python.exe</vt:lpstr>
      <vt:lpstr>基本小補充</vt:lpstr>
      <vt:lpstr>以 PPTRename為例</vt:lpstr>
      <vt:lpstr>與 shell 的互動</vt:lpstr>
      <vt:lpstr>PowerPoint 簡報</vt:lpstr>
      <vt:lpstr>標準輸出/輸入/錯誤輸出(standard stream)</vt:lpstr>
      <vt:lpstr>標準輸出/輸入/錯誤輸出(standard stream)</vt:lpstr>
      <vt:lpstr>編碼訊息</vt:lpstr>
      <vt:lpstr>PowerPoint 簡報</vt:lpstr>
      <vt:lpstr>shell, terminal, console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作業系統 介紹</dc:title>
  <dc:creator>Rainforest</dc:creator>
  <cp:lastModifiedBy>翊豪 高</cp:lastModifiedBy>
  <cp:revision>97</cp:revision>
  <dcterms:modified xsi:type="dcterms:W3CDTF">2022-09-21T09:12:59Z</dcterms:modified>
</cp:coreProperties>
</file>