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76" r:id="rId10"/>
    <p:sldId id="268" r:id="rId11"/>
    <p:sldId id="269" r:id="rId12"/>
    <p:sldId id="271" r:id="rId13"/>
    <p:sldId id="270" r:id="rId14"/>
    <p:sldId id="262" r:id="rId15"/>
    <p:sldId id="263" r:id="rId16"/>
    <p:sldId id="264" r:id="rId17"/>
    <p:sldId id="265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88549" autoAdjust="0"/>
  </p:normalViewPr>
  <p:slideViewPr>
    <p:cSldViewPr>
      <p:cViewPr varScale="1">
        <p:scale>
          <a:sx n="107" d="100"/>
          <a:sy n="107" d="100"/>
        </p:scale>
        <p:origin x="186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5E9A6-634A-421C-89FE-FEBF358D8377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7C9C1-6B75-4473-B526-20849BBD4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0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對稱密鑰加密</a:t>
            </a:r>
            <a:r>
              <a:rPr lang="zh-TW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加密和解密時使用相同的密鑰，或是使用兩個可以簡單地相互推算的密鑰。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非對稱加密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又稱公開金鑰加密，需要一對金鑰，一個是私人金鑰，另一個則是公開金鑰。這兩個金鑰是數學相關，用某用戶金鑰加密後所得的資訊，只能用該用戶的解密金鑰才能解密。如果知道了其中一個，並不能計算出另外一個。因此如果公開了一對金鑰中的一個，並不會危害到另外一個的秘密性質。稱公開的金鑰為公鑰；不公開的金鑰為私鑰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7C9C1-6B75-4473-B526-20849BBD44C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41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解不回來就是單向加密</a:t>
            </a:r>
            <a:endParaRPr kumimoji="1" lang="en-US" altLang="zh-CN" dirty="0"/>
          </a:p>
          <a:p>
            <a:r>
              <a:rPr kumimoji="1" lang="zh-CN" altLang="en-US" dirty="0"/>
              <a:t>那怎麼知道密碼對不對</a:t>
            </a:r>
            <a:r>
              <a:rPr kumimoji="1" lang="zh-CN" altLang="en-US"/>
              <a:t>＝</a:t>
            </a:r>
            <a:r>
              <a:rPr kumimoji="1" lang="en-US" altLang="zh-CN"/>
              <a:t>&gt;</a:t>
            </a:r>
            <a:endParaRPr kumimoji="1" lang="en-US" altLang="zh-CN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7C9C1-6B75-4473-B526-20849BBD44C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54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7C9C1-6B75-4473-B526-20849BBD44C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770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7C9C1-6B75-4473-B526-20849BBD44C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415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70760" y="2636912"/>
            <a:ext cx="6172200" cy="1584176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sz="48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70760" y="4266192"/>
            <a:ext cx="6172200" cy="1371600"/>
          </a:xfrm>
        </p:spPr>
        <p:txBody>
          <a:bodyPr>
            <a:scene3d>
              <a:camera prst="orthographicFront"/>
              <a:lightRig rig="flat" dir="tl"/>
            </a:scene3d>
            <a:sp3d contourW="19050" prstMaterial="clear"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>
            <a:lvl1pPr marL="0" indent="0" algn="l">
              <a:buNone/>
              <a:defRPr sz="1800" b="1" cap="none" spc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712206D-5081-48F2-B564-D74F3DA31BB5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rgbClr val="FF9FFF">
              <a:alpha val="54000"/>
            </a:srgb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rgbClr val="FF9FFF">
              <a:alpha val="36000"/>
            </a:srgb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rgbClr val="FF9FFF">
              <a:alpha val="70000"/>
            </a:srgb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15616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rgbClr val="FF9FFF">
                <a:alpha val="73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rgbClr val="FF9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rgbClr val="FF9FFF">
                <a:alpha val="82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rgbClr val="FF9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rgbClr val="FF9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rgbClr val="FF9FFF">
              <a:alpha val="51000"/>
            </a:srgb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rgbClr val="FF9FFF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solidFill>
            <a:srgbClr val="FF9FFF"/>
          </a:solidFill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solidFill>
            <a:srgbClr val="FF9FFF"/>
          </a:solidFill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solidFill>
            <a:srgbClr val="FF9FFF"/>
          </a:solidFill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solidFill>
            <a:srgbClr val="FF9FFF"/>
          </a:solidFill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C262202-B670-4B37-8CDA-79E5C2A129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206D-5081-48F2-B564-D74F3DA31BB5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2202-B670-4B37-8CDA-79E5C2A129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206D-5081-48F2-B564-D74F3DA31BB5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2202-B670-4B37-8CDA-79E5C2A129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12454"/>
            <a:ext cx="7467600" cy="778098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sz="44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67544" y="908720"/>
            <a:ext cx="7467600" cy="4873752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712206D-5081-48F2-B564-D74F3DA31BB5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C262202-B670-4B37-8CDA-79E5C2A129E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712206D-5081-48F2-B564-D74F3DA31BB5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rgbClr val="FF9FFF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solidFill>
            <a:srgbClr val="FF9FFF"/>
          </a:solidFill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solidFill>
            <a:srgbClr val="FF9FFF"/>
          </a:solidFill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solidFill>
            <a:srgbClr val="FF9FFF"/>
          </a:solidFill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C262202-B670-4B37-8CDA-79E5C2A129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206D-5081-48F2-B564-D74F3DA31BB5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2202-B670-4B37-8CDA-79E5C2A129E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206D-5081-48F2-B564-D74F3DA31BB5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2202-B670-4B37-8CDA-79E5C2A129E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0"/>
            <a:ext cx="7467600" cy="79695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sz="40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712206D-5081-48F2-B564-D74F3DA31BB5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C262202-B670-4B37-8CDA-79E5C2A129E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206D-5081-48F2-B564-D74F3DA31BB5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62202-B670-4B37-8CDA-79E5C2A129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712206D-5081-48F2-B564-D74F3DA31BB5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C262202-B670-4B37-8CDA-79E5C2A129E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712206D-5081-48F2-B564-D74F3DA31BB5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C262202-B670-4B37-8CDA-79E5C2A129E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rgbClr val="FF9FFF">
                <a:alpha val="93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712206D-5081-48F2-B564-D74F3DA31BB5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rgbClr val="FF9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rgbClr val="FFCDFF">
              <a:alpha val="86667"/>
            </a:srgbClr>
          </a:solidFill>
          <a:ln w="38100" cap="rnd" cmpd="sng" algn="ctr">
            <a:solidFill>
              <a:srgbClr val="FF9FFF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rgbClr val="FF9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rgbClr val="FF9FFF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C262202-B670-4B37-8CDA-79E5C2A129E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339752" y="2348880"/>
            <a:ext cx="6172200" cy="1584176"/>
          </a:xfrm>
        </p:spPr>
        <p:txBody>
          <a:bodyPr/>
          <a:lstStyle/>
          <a:p>
            <a:r>
              <a:rPr lang="zh-TW" altLang="en-US" dirty="0"/>
              <a:t>使用者密碼加密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48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這樣就安全了嗎 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0" dirty="0">
                <a:effectLst/>
              </a:rPr>
              <a:t>1994</a:t>
            </a:r>
            <a:r>
              <a:rPr lang="zh-TW" altLang="en-US" sz="2800" b="0" dirty="0">
                <a:effectLst/>
              </a:rPr>
              <a:t>年彼得</a:t>
            </a:r>
            <a:r>
              <a:rPr lang="en-US" altLang="zh-TW" sz="2800" b="0" dirty="0">
                <a:effectLst/>
              </a:rPr>
              <a:t>·</a:t>
            </a:r>
            <a:r>
              <a:rPr lang="zh-TW" altLang="en-US" sz="2800" b="0" dirty="0">
                <a:effectLst/>
              </a:rPr>
              <a:t>秀爾（</a:t>
            </a:r>
            <a:r>
              <a:rPr lang="en-US" altLang="zh-TW" sz="2800" b="0" dirty="0">
                <a:effectLst/>
              </a:rPr>
              <a:t>Peter Shor</a:t>
            </a:r>
            <a:r>
              <a:rPr lang="zh-TW" altLang="en-US" sz="2800" b="0" dirty="0">
                <a:effectLst/>
              </a:rPr>
              <a:t>）提出量子質因數分解演算法後，因其對於現在通行於銀行及網路等處的</a:t>
            </a:r>
            <a:r>
              <a:rPr lang="en-US" altLang="zh-TW" sz="2800" b="0" dirty="0">
                <a:effectLst/>
              </a:rPr>
              <a:t>RSA</a:t>
            </a:r>
            <a:r>
              <a:rPr lang="zh-TW" altLang="en-US" sz="2800" b="0" dirty="0">
                <a:effectLst/>
              </a:rPr>
              <a:t>加密演算法可以破解而構成威脅之後，量子電腦變成了熱門的話題，除了理論之外，也有不少學者著力於利用各種量子系統來實現量子電腦。</a:t>
            </a:r>
            <a:endParaRPr lang="en-US" altLang="zh-TW" sz="2800" b="0" dirty="0">
              <a:effectLst/>
            </a:endParaRPr>
          </a:p>
          <a:p>
            <a:endParaRPr lang="en-US" altLang="zh-TW" sz="2800" b="0" dirty="0">
              <a:effectLst/>
            </a:endParaRPr>
          </a:p>
          <a:p>
            <a:r>
              <a:rPr lang="zh-TW" altLang="en-US" sz="2800" b="0" dirty="0">
                <a:effectLst/>
              </a:rPr>
              <a:t>如果量子電腦問世，暗文可被輕易破解轉回明文，將造成資安的一大威脅。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131840" y="6060993"/>
            <a:ext cx="4968552" cy="778098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1" kern="1200" cap="none" spc="0" baseline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有更安全的方法嗎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6422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單向加密方法 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0" dirty="0">
                <a:effectLst/>
              </a:rPr>
              <a:t>運用特殊的演算法，可以將特定的一組明文轉成特定的一組暗文，但沒有辦法將明文轉回暗文。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896181" y="4085073"/>
            <a:ext cx="1253734" cy="778098"/>
          </a:xfrm>
          <a:prstGeom prst="rect">
            <a:avLst/>
          </a:prstGeom>
        </p:spPr>
        <p:txBody>
          <a:bodyPr vert="horz" anchor="b">
            <a:normAutofit fontScale="925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1" kern="1200" cap="none" spc="0" baseline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/>
              <a:t>BAC</a:t>
            </a:r>
            <a:endParaRPr lang="zh-TW" altLang="en-US" dirty="0"/>
          </a:p>
        </p:txBody>
      </p:sp>
      <p:sp>
        <p:nvSpPr>
          <p:cNvPr id="5" name="弧形箭號 (下彎) 4"/>
          <p:cNvSpPr/>
          <p:nvPr/>
        </p:nvSpPr>
        <p:spPr>
          <a:xfrm>
            <a:off x="2627785" y="3501854"/>
            <a:ext cx="3254380" cy="611645"/>
          </a:xfrm>
          <a:prstGeom prst="curved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5255298" y="4085073"/>
            <a:ext cx="2557062" cy="778098"/>
          </a:xfrm>
          <a:prstGeom prst="rect">
            <a:avLst/>
          </a:prstGeom>
        </p:spPr>
        <p:txBody>
          <a:bodyPr vert="horz" anchor="b">
            <a:normAutofit fontScale="55000" lnSpcReduction="2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1" kern="1200" cap="none" spc="0" baseline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/>
              <a:t>A5665HG9W1JI3ZB1U9Q3C7</a:t>
            </a:r>
            <a:endParaRPr lang="zh-TW" altLang="en-US" dirty="0"/>
          </a:p>
        </p:txBody>
      </p:sp>
      <p:sp>
        <p:nvSpPr>
          <p:cNvPr id="7" name="弧形箭號 (下彎) 6"/>
          <p:cNvSpPr/>
          <p:nvPr/>
        </p:nvSpPr>
        <p:spPr>
          <a:xfrm rot="10800000">
            <a:off x="2627784" y="4839211"/>
            <a:ext cx="3168351" cy="611645"/>
          </a:xfrm>
          <a:prstGeom prst="curved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乘號 7"/>
          <p:cNvSpPr/>
          <p:nvPr/>
        </p:nvSpPr>
        <p:spPr>
          <a:xfrm>
            <a:off x="3498891" y="4643794"/>
            <a:ext cx="1512168" cy="161412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232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雜湊</a:t>
            </a:r>
            <a:r>
              <a:rPr lang="en-US" altLang="zh-TW" dirty="0"/>
              <a:t> Hash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548" y="1412776"/>
            <a:ext cx="6361302" cy="4614064"/>
          </a:xfrm>
        </p:spPr>
      </p:pic>
    </p:spTree>
    <p:extLst>
      <p:ext uri="{BB962C8B-B14F-4D97-AF65-F5344CB8AC3E}">
        <p14:creationId xmlns:p14="http://schemas.microsoft.com/office/powerpoint/2010/main" val="3045771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雜湊</a:t>
            </a:r>
            <a:r>
              <a:rPr lang="en-US" altLang="zh-TW" dirty="0"/>
              <a:t> Hash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雜湊函數 </a:t>
            </a:r>
            <a:r>
              <a:rPr lang="en-US" altLang="zh-TW" dirty="0"/>
              <a:t>hash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</a:p>
          <a:p>
            <a:endParaRPr lang="zh-TW" altLang="en-US" dirty="0"/>
          </a:p>
        </p:txBody>
      </p:sp>
      <p:sp>
        <p:nvSpPr>
          <p:cNvPr id="4" name="向右箭號 3"/>
          <p:cNvSpPr/>
          <p:nvPr/>
        </p:nvSpPr>
        <p:spPr>
          <a:xfrm>
            <a:off x="3275856" y="2021509"/>
            <a:ext cx="720080" cy="196704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3275856" y="2730445"/>
            <a:ext cx="720080" cy="196704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1691680" y="2508910"/>
            <a:ext cx="648072" cy="778098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1" kern="1200" cap="none" spc="0" baseline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1691680" y="1730812"/>
            <a:ext cx="648072" cy="778098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1" kern="1200" cap="none" spc="0" baseline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4810774" y="2516162"/>
            <a:ext cx="1417410" cy="778098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1" kern="1200" cap="none" spc="0" baseline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/>
              <a:t>747</a:t>
            </a:r>
            <a:endParaRPr lang="zh-TW" altLang="en-US" dirty="0"/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4810774" y="1728149"/>
            <a:ext cx="1273394" cy="778098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1" kern="1200" cap="none" spc="0" baseline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/>
              <a:t>778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84168" y="4437112"/>
            <a:ext cx="1490936" cy="1800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6084168" y="5589240"/>
            <a:ext cx="149093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084168" y="5949280"/>
            <a:ext cx="149093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904670" y="3826387"/>
            <a:ext cx="184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</a:rPr>
              <a:t>Dictionary</a:t>
            </a:r>
            <a:r>
              <a:rPr lang="zh-TW" altLang="en-US" b="1" dirty="0">
                <a:solidFill>
                  <a:srgbClr val="0070C0"/>
                </a:solidFill>
              </a:rPr>
              <a:t>中</a:t>
            </a:r>
          </a:p>
        </p:txBody>
      </p:sp>
      <p:sp>
        <p:nvSpPr>
          <p:cNvPr id="17" name="向右箭號 16"/>
          <p:cNvSpPr/>
          <p:nvPr/>
        </p:nvSpPr>
        <p:spPr>
          <a:xfrm>
            <a:off x="5087431" y="5702872"/>
            <a:ext cx="720080" cy="196704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065584" y="4581128"/>
            <a:ext cx="738664" cy="7200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3600" b="1" dirty="0">
                <a:solidFill>
                  <a:srgbClr val="0070C0"/>
                </a:solidFill>
              </a:rPr>
              <a:t>…</a:t>
            </a:r>
            <a:endParaRPr lang="zh-TW" altLang="en-US" sz="3600" b="1" dirty="0">
              <a:solidFill>
                <a:srgbClr val="0070C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 flipH="1">
            <a:off x="6063759" y="6030153"/>
            <a:ext cx="738664" cy="4008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3600" b="1" dirty="0">
                <a:solidFill>
                  <a:srgbClr val="0070C0"/>
                </a:solidFill>
              </a:rPr>
              <a:t>…</a:t>
            </a:r>
            <a:endParaRPr lang="zh-TW" altLang="en-US" sz="3600" b="1" dirty="0">
              <a:solidFill>
                <a:srgbClr val="0070C0"/>
              </a:solidFill>
            </a:endParaRPr>
          </a:p>
        </p:txBody>
      </p:sp>
      <p:sp>
        <p:nvSpPr>
          <p:cNvPr id="21" name="標題 1"/>
          <p:cNvSpPr txBox="1">
            <a:spLocks/>
          </p:cNvSpPr>
          <p:nvPr/>
        </p:nvSpPr>
        <p:spPr>
          <a:xfrm>
            <a:off x="3800641" y="5415442"/>
            <a:ext cx="1344108" cy="592196"/>
          </a:xfrm>
          <a:prstGeom prst="rect">
            <a:avLst/>
          </a:prstGeom>
        </p:spPr>
        <p:txBody>
          <a:bodyPr vert="horz" anchor="b">
            <a:normAutofit fontScale="70000" lnSpcReduction="2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1" kern="1200" cap="none" spc="0" baseline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3200" dirty="0"/>
              <a:t>第</a:t>
            </a:r>
            <a:r>
              <a:rPr lang="en-US" altLang="zh-TW" sz="3200" dirty="0"/>
              <a:t>778</a:t>
            </a:r>
            <a:r>
              <a:rPr lang="zh-TW" altLang="en-US" sz="3200" dirty="0"/>
              <a:t>格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6144443" y="5616558"/>
            <a:ext cx="144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A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110939" y="3914576"/>
            <a:ext cx="24803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從原本的</a:t>
            </a:r>
            <a:r>
              <a:rPr lang="en-US" altLang="zh-TW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BigO</a:t>
            </a:r>
            <a:r>
              <a:rPr lang="en-US" altLang="zh-TW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(N)</a:t>
            </a:r>
          </a:p>
          <a:p>
            <a:r>
              <a:rPr lang="zh-TW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到理想狀態</a:t>
            </a:r>
            <a:r>
              <a:rPr lang="en-US" altLang="zh-TW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BigO</a:t>
            </a:r>
            <a:r>
              <a:rPr lang="en-US" altLang="zh-TW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</a:t>
            </a:r>
            <a:endParaRPr lang="zh-TW" alt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9304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常見的單向加密方法 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MD5</a:t>
            </a:r>
          </a:p>
          <a:p>
            <a:pPr lvl="1"/>
            <a:r>
              <a:rPr lang="zh-TW" altLang="en-US" sz="2800" dirty="0">
                <a:effectLst/>
              </a:rPr>
              <a:t>訊息摘要演算法</a:t>
            </a:r>
            <a:endParaRPr lang="en-US" altLang="zh-TW" sz="2800" dirty="0">
              <a:effectLst/>
            </a:endParaRPr>
          </a:p>
          <a:p>
            <a:pPr lvl="1"/>
            <a:r>
              <a:rPr lang="en-US" altLang="zh-TW" sz="2800" b="0" dirty="0">
                <a:effectLst/>
              </a:rPr>
              <a:t>Message-Digest Algorithm</a:t>
            </a:r>
            <a:endParaRPr lang="en-US" altLang="zh-TW" sz="2800" dirty="0"/>
          </a:p>
          <a:p>
            <a:r>
              <a:rPr lang="en-US" altLang="zh-TW" sz="2800" dirty="0"/>
              <a:t>SHA</a:t>
            </a:r>
            <a:r>
              <a:rPr lang="zh-TW" altLang="en-US" sz="2800" dirty="0"/>
              <a:t>系列</a:t>
            </a:r>
            <a:endParaRPr lang="en-US" altLang="zh-TW" sz="2800" dirty="0"/>
          </a:p>
          <a:p>
            <a:pPr lvl="1"/>
            <a:r>
              <a:rPr lang="zh-TW" altLang="en-US" sz="2800" dirty="0">
                <a:effectLst/>
              </a:rPr>
              <a:t>安全雜湊演算法</a:t>
            </a:r>
            <a:endParaRPr lang="en-US" altLang="zh-TW" sz="2800" dirty="0">
              <a:effectLst/>
            </a:endParaRPr>
          </a:p>
          <a:p>
            <a:pPr lvl="1"/>
            <a:r>
              <a:rPr lang="en-US" altLang="zh-TW" sz="2500" b="0" dirty="0">
                <a:effectLst/>
              </a:rPr>
              <a:t>Secure Hash Algorithm</a:t>
            </a:r>
          </a:p>
          <a:p>
            <a:pPr lvl="1"/>
            <a:r>
              <a:rPr lang="en-US" altLang="zh-TW" sz="2800" b="0" dirty="0">
                <a:effectLst/>
              </a:rPr>
              <a:t>SHA-1</a:t>
            </a:r>
            <a:r>
              <a:rPr lang="zh-TW" altLang="en-US" sz="2800" b="0" dirty="0">
                <a:effectLst/>
              </a:rPr>
              <a:t>、</a:t>
            </a:r>
            <a:r>
              <a:rPr lang="en-US" altLang="zh-TW" sz="2800" b="0" dirty="0">
                <a:effectLst/>
              </a:rPr>
              <a:t>SHA-224</a:t>
            </a:r>
            <a:r>
              <a:rPr lang="zh-TW" altLang="en-US" sz="2800" b="0" dirty="0">
                <a:effectLst/>
              </a:rPr>
              <a:t>、</a:t>
            </a:r>
            <a:r>
              <a:rPr lang="en-US" altLang="zh-TW" sz="2800" b="0" dirty="0">
                <a:effectLst/>
              </a:rPr>
              <a:t>SHA-256</a:t>
            </a:r>
            <a:r>
              <a:rPr lang="zh-TW" altLang="en-US" sz="2800" b="0" dirty="0">
                <a:effectLst/>
              </a:rPr>
              <a:t>、</a:t>
            </a:r>
            <a:r>
              <a:rPr lang="en-US" altLang="zh-TW" sz="2800" b="0" dirty="0">
                <a:effectLst/>
              </a:rPr>
              <a:t>SHA-384</a:t>
            </a:r>
            <a:r>
              <a:rPr lang="zh-TW" altLang="en-US" sz="2800" b="0" dirty="0">
                <a:effectLst/>
              </a:rPr>
              <a:t>、</a:t>
            </a:r>
            <a:r>
              <a:rPr lang="en-US" altLang="zh-TW" sz="2800" b="0" dirty="0">
                <a:effectLst/>
              </a:rPr>
              <a:t>SHA-512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47888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MD5 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b="0" dirty="0">
                <a:effectLst/>
              </a:rPr>
              <a:t>一種被廣泛使用的密碼雜湊函式，可以產生出一個</a:t>
            </a:r>
            <a:r>
              <a:rPr lang="en-US" altLang="zh-TW" b="0" dirty="0">
                <a:effectLst/>
              </a:rPr>
              <a:t>128</a:t>
            </a:r>
            <a:r>
              <a:rPr lang="zh-TW" altLang="en-US" b="0" dirty="0">
                <a:effectLst/>
              </a:rPr>
              <a:t>位元（</a:t>
            </a:r>
            <a:r>
              <a:rPr lang="en-US" altLang="zh-TW" b="0" dirty="0">
                <a:effectLst/>
              </a:rPr>
              <a:t>16</a:t>
            </a:r>
            <a:r>
              <a:rPr lang="zh-TW" altLang="en-US" b="0" dirty="0">
                <a:effectLst/>
              </a:rPr>
              <a:t>位元組）的雜湊值（</a:t>
            </a:r>
            <a:r>
              <a:rPr lang="en-US" altLang="zh-TW" b="0" dirty="0">
                <a:effectLst/>
              </a:rPr>
              <a:t>hash value</a:t>
            </a:r>
            <a:r>
              <a:rPr lang="zh-TW" altLang="en-US" b="0" dirty="0">
                <a:effectLst/>
              </a:rPr>
              <a:t>），用於確保資訊傳輸完整一致。</a:t>
            </a:r>
            <a:endParaRPr lang="en-US" altLang="zh-TW" b="0" dirty="0">
              <a:effectLst/>
            </a:endParaRPr>
          </a:p>
          <a:p>
            <a:endParaRPr lang="en-US" altLang="zh-TW" b="0" dirty="0">
              <a:effectLst/>
            </a:endParaRPr>
          </a:p>
          <a:p>
            <a:r>
              <a:rPr lang="en-US" altLang="zh-TW" b="0" dirty="0">
                <a:effectLst/>
              </a:rPr>
              <a:t>1996</a:t>
            </a:r>
            <a:r>
              <a:rPr lang="zh-TW" altLang="en-US" b="0" dirty="0">
                <a:effectLst/>
              </a:rPr>
              <a:t>年後被證實存在弱點，可以被加以破解，對於需要高度安全性的資料，專家一般建議改用其他演算法</a:t>
            </a:r>
            <a:endParaRPr lang="en-US" altLang="zh-TW" b="0" dirty="0">
              <a:effectLst/>
            </a:endParaRPr>
          </a:p>
          <a:p>
            <a:endParaRPr lang="en-US" altLang="zh-TW" b="0" dirty="0">
              <a:effectLst/>
            </a:endParaRPr>
          </a:p>
          <a:p>
            <a:r>
              <a:rPr lang="en-US" altLang="zh-TW" b="0" dirty="0">
                <a:effectLst/>
              </a:rPr>
              <a:t>2004</a:t>
            </a:r>
            <a:r>
              <a:rPr lang="zh-TW" altLang="en-US" b="0" dirty="0">
                <a:effectLst/>
              </a:rPr>
              <a:t>年，證實</a:t>
            </a:r>
            <a:r>
              <a:rPr lang="en-US" altLang="zh-TW" b="0" dirty="0">
                <a:effectLst/>
              </a:rPr>
              <a:t>MD5</a:t>
            </a:r>
            <a:r>
              <a:rPr lang="zh-TW" altLang="en-US" b="0" dirty="0">
                <a:effectLst/>
              </a:rPr>
              <a:t>演算法無法防止碰撞，因此無法適用於安全性認證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8"/>
          <a:stretch/>
        </p:blipFill>
        <p:spPr bwMode="auto">
          <a:xfrm>
            <a:off x="5169632" y="4717143"/>
            <a:ext cx="3542793" cy="214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572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</a:t>
            </a:r>
            <a:r>
              <a:rPr lang="zh-TW" altLang="en-US" dirty="0"/>
              <a:t>系列 </a:t>
            </a:r>
            <a:r>
              <a:rPr lang="en-US" altLang="zh-TW" dirty="0"/>
              <a:t> 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b="0" dirty="0">
                <a:effectLst/>
              </a:rPr>
              <a:t>由美國國家安全局（</a:t>
            </a:r>
            <a:r>
              <a:rPr lang="en-US" altLang="zh-TW" b="0" dirty="0">
                <a:effectLst/>
              </a:rPr>
              <a:t>NSA</a:t>
            </a:r>
            <a:r>
              <a:rPr lang="zh-TW" altLang="en-US" b="0" dirty="0">
                <a:effectLst/>
              </a:rPr>
              <a:t>）所設計，並由美國國家標準與技術研究院（</a:t>
            </a:r>
            <a:r>
              <a:rPr lang="en-US" altLang="zh-TW" b="0" dirty="0">
                <a:effectLst/>
              </a:rPr>
              <a:t>NIST</a:t>
            </a:r>
            <a:r>
              <a:rPr lang="zh-TW" altLang="en-US" b="0" dirty="0">
                <a:effectLst/>
              </a:rPr>
              <a:t>）發布</a:t>
            </a:r>
            <a:endParaRPr lang="en-US" altLang="zh-TW" b="0" dirty="0">
              <a:effectLst/>
            </a:endParaRPr>
          </a:p>
          <a:p>
            <a:endParaRPr lang="en-US" altLang="zh-TW" dirty="0"/>
          </a:p>
          <a:p>
            <a:r>
              <a:rPr lang="zh-TW" altLang="en-US" b="0" dirty="0">
                <a:effectLst/>
              </a:rPr>
              <a:t>之所以稱作「安全」是基於以下兩點（根據官方標準的描述</a:t>
            </a:r>
            <a:r>
              <a:rPr lang="en-US" altLang="zh-TW" b="0" dirty="0">
                <a:effectLst/>
              </a:rPr>
              <a:t>)</a:t>
            </a:r>
            <a:r>
              <a:rPr lang="zh-TW" altLang="en-US" b="0" dirty="0">
                <a:effectLst/>
              </a:rPr>
              <a:t> </a:t>
            </a:r>
            <a:r>
              <a:rPr lang="en-US" altLang="zh-TW" b="0" dirty="0">
                <a:effectLst/>
              </a:rPr>
              <a:t>:</a:t>
            </a:r>
          </a:p>
          <a:p>
            <a:pPr lvl="1"/>
            <a:r>
              <a:rPr lang="zh-TW" altLang="en-US" b="0" dirty="0">
                <a:effectLst/>
              </a:rPr>
              <a:t>由訊息摘要反推原輸入訊息，從計算理論上來說是很困難的。</a:t>
            </a:r>
            <a:endParaRPr lang="en-US" altLang="zh-TW" b="0" dirty="0">
              <a:effectLst/>
            </a:endParaRPr>
          </a:p>
          <a:p>
            <a:pPr lvl="1"/>
            <a:r>
              <a:rPr lang="zh-TW" altLang="en-US" b="0" dirty="0">
                <a:effectLst/>
              </a:rPr>
              <a:t>想要找到兩組不同的訊息對應到相同的訊息摘要，從計算理論上來說也是很困難的。任何對輸入訊息的變動，都有很高的機率導致其產生的訊息摘要迥異</a:t>
            </a:r>
          </a:p>
        </p:txBody>
      </p:sp>
    </p:spTree>
    <p:extLst>
      <p:ext uri="{BB962C8B-B14F-4D97-AF65-F5344CB8AC3E}">
        <p14:creationId xmlns:p14="http://schemas.microsoft.com/office/powerpoint/2010/main" val="2244061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</a:t>
            </a:r>
            <a:r>
              <a:rPr lang="zh-TW" altLang="en-US" dirty="0"/>
              <a:t>系列 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8589491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255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467600" cy="778098"/>
          </a:xfrm>
        </p:spPr>
        <p:txBody>
          <a:bodyPr>
            <a:normAutofit/>
          </a:bodyPr>
          <a:lstStyle/>
          <a:p>
            <a:r>
              <a:rPr lang="en-US" altLang="zh-TW" dirty="0"/>
              <a:t>WHY</a:t>
            </a:r>
            <a:r>
              <a:rPr lang="zh-TW" altLang="en-US" dirty="0"/>
              <a:t>不能存明碼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1196752"/>
            <a:ext cx="7467600" cy="4873752"/>
          </a:xfrm>
        </p:spPr>
        <p:txBody>
          <a:bodyPr/>
          <a:lstStyle/>
          <a:p>
            <a:r>
              <a:rPr lang="zh-TW" altLang="en-US" dirty="0"/>
              <a:t>不存明碼在</a:t>
            </a:r>
            <a:r>
              <a:rPr lang="en-US" altLang="zh-TW" dirty="0" err="1"/>
              <a:t>db</a:t>
            </a:r>
            <a:r>
              <a:rPr lang="zh-TW" altLang="en-US" dirty="0"/>
              <a:t>中是</a:t>
            </a:r>
            <a:r>
              <a:rPr lang="zh-TW" altLang="en-US" sz="3600" dirty="0"/>
              <a:t>職業道德</a:t>
            </a:r>
            <a:endParaRPr lang="en-US" altLang="zh-TW" sz="3600" dirty="0"/>
          </a:p>
          <a:p>
            <a:pPr lvl="1"/>
            <a:r>
              <a:rPr lang="zh-TW" altLang="en-US" sz="2400" dirty="0"/>
              <a:t>所有員工只要能看到</a:t>
            </a:r>
            <a:r>
              <a:rPr lang="en-US" altLang="zh-TW" sz="2400" dirty="0" err="1"/>
              <a:t>db</a:t>
            </a:r>
            <a:r>
              <a:rPr lang="zh-TW" altLang="en-US" sz="2400" dirty="0"/>
              <a:t>都可以看的到使用者的密碼</a:t>
            </a:r>
            <a:endParaRPr lang="en-US" altLang="zh-TW" sz="2400" dirty="0"/>
          </a:p>
          <a:p>
            <a:pPr lvl="1"/>
            <a:r>
              <a:rPr lang="zh-TW" altLang="en-US" sz="2400" dirty="0"/>
              <a:t>當</a:t>
            </a:r>
            <a:r>
              <a:rPr lang="en-US" altLang="zh-TW" sz="2400" dirty="0" err="1"/>
              <a:t>db</a:t>
            </a:r>
            <a:r>
              <a:rPr lang="zh-TW" altLang="en-US" sz="2400" dirty="0"/>
              <a:t>被盜時，所有密碼都直接被洩漏</a:t>
            </a:r>
            <a:endParaRPr lang="en-US" altLang="zh-TW" sz="2400" dirty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r>
              <a:rPr lang="zh-TW" altLang="en-US" sz="2700" dirty="0"/>
              <a:t>當你按下</a:t>
            </a:r>
            <a:r>
              <a:rPr lang="en-US" altLang="zh-TW" sz="2700" dirty="0"/>
              <a:t>”</a:t>
            </a:r>
            <a:r>
              <a:rPr lang="zh-TW" altLang="en-US" sz="2700" dirty="0"/>
              <a:t>忘記密碼</a:t>
            </a:r>
            <a:r>
              <a:rPr lang="en-US" altLang="zh-TW" sz="2700" dirty="0"/>
              <a:t>“</a:t>
            </a:r>
            <a:r>
              <a:rPr lang="zh-TW" altLang="en-US" sz="2700" dirty="0"/>
              <a:t>後，如果系統寄你的密碼會去給你，那就要小心了</a:t>
            </a:r>
            <a:r>
              <a:rPr lang="en-US" altLang="zh-TW" sz="2700" dirty="0"/>
              <a:t>~~</a:t>
            </a:r>
          </a:p>
          <a:p>
            <a:pPr lvl="1"/>
            <a:r>
              <a:rPr lang="zh-TW" altLang="en-US" dirty="0"/>
              <a:t>代表你的密碼是明碼存在</a:t>
            </a:r>
            <a:r>
              <a:rPr lang="en-US" altLang="zh-TW" dirty="0" err="1"/>
              <a:t>db</a:t>
            </a:r>
            <a:r>
              <a:rPr lang="zh-TW" altLang="en-US" dirty="0"/>
              <a:t>中的</a:t>
            </a:r>
            <a:endParaRPr lang="en-US" altLang="zh-TW" dirty="0"/>
          </a:p>
          <a:p>
            <a:pPr lvl="1"/>
            <a:r>
              <a:rPr lang="zh-TW" altLang="en-US" dirty="0"/>
              <a:t>理論上單向加密，沒人知道你真正的密碼是甚麼</a:t>
            </a:r>
          </a:p>
        </p:txBody>
      </p:sp>
    </p:spTree>
    <p:extLst>
      <p:ext uri="{BB962C8B-B14F-4D97-AF65-F5344CB8AC3E}">
        <p14:creationId xmlns:p14="http://schemas.microsoft.com/office/powerpoint/2010/main" val="1028172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MD5</a:t>
            </a:r>
            <a:r>
              <a:rPr lang="zh-TW" altLang="en-US" dirty="0"/>
              <a:t>加密不夠安全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MD5</a:t>
            </a:r>
            <a:r>
              <a:rPr lang="zh-TW" altLang="en-US" dirty="0"/>
              <a:t>雖然為單向加密，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但是可以透過</a:t>
            </a:r>
            <a:r>
              <a:rPr lang="zh-TW" altLang="en-US" sz="3600" dirty="0"/>
              <a:t>碰撞測試</a:t>
            </a:r>
            <a:r>
              <a:rPr lang="zh-TW" altLang="en-US" dirty="0"/>
              <a:t>，事先做表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&gt;&gt;</a:t>
            </a:r>
            <a:r>
              <a:rPr lang="zh-TW" altLang="en-US" dirty="0"/>
              <a:t>因為現在運算速度越來越快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17223" t="36872" r="52362" b="26201"/>
          <a:stretch/>
        </p:blipFill>
        <p:spPr>
          <a:xfrm>
            <a:off x="183282" y="2924944"/>
            <a:ext cx="4955699" cy="338437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l="24801" t="37400" r="55512" b="34601"/>
          <a:stretch/>
        </p:blipFill>
        <p:spPr>
          <a:xfrm>
            <a:off x="5220072" y="3159795"/>
            <a:ext cx="3463835" cy="277106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3282" y="3789040"/>
            <a:ext cx="37338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3282" y="5229200"/>
            <a:ext cx="37338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30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為何要加密 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1219544"/>
            <a:ext cx="7467600" cy="4873752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避免有心的系統管理員透過資料庫查詢來得知所有使用者的帳密。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3200" dirty="0"/>
              <a:t>使用加密將明文</a:t>
            </a:r>
            <a:r>
              <a:rPr lang="en-US" altLang="zh-TW" sz="3200" dirty="0"/>
              <a:t>(</a:t>
            </a:r>
            <a:r>
              <a:rPr lang="zh-TW" altLang="en-US" sz="3200" dirty="0"/>
              <a:t>密碼本身</a:t>
            </a:r>
            <a:r>
              <a:rPr lang="en-US" altLang="zh-TW" sz="3200" dirty="0"/>
              <a:t>)</a:t>
            </a:r>
            <a:r>
              <a:rPr lang="zh-TW" altLang="en-US" sz="3200" dirty="0"/>
              <a:t>轉成密文</a:t>
            </a:r>
            <a:r>
              <a:rPr lang="en-US" altLang="zh-TW" sz="3200" dirty="0"/>
              <a:t>(</a:t>
            </a:r>
            <a:r>
              <a:rPr lang="zh-TW" altLang="en-US" sz="3200" dirty="0"/>
              <a:t>存進</a:t>
            </a:r>
            <a:r>
              <a:rPr lang="en-US" altLang="zh-TW" sz="3200" dirty="0"/>
              <a:t>DB</a:t>
            </a:r>
            <a:r>
              <a:rPr lang="zh-TW" altLang="en-US" sz="3200" dirty="0"/>
              <a:t>的形式</a:t>
            </a:r>
            <a:r>
              <a:rPr lang="en-US" altLang="zh-TW" sz="3200" dirty="0"/>
              <a:t>)</a:t>
            </a:r>
            <a:r>
              <a:rPr lang="zh-TW" altLang="en-US" sz="3200" dirty="0"/>
              <a:t>，可避免直接被竊取帳密。</a:t>
            </a:r>
          </a:p>
        </p:txBody>
      </p:sp>
    </p:spTree>
    <p:extLst>
      <p:ext uri="{BB962C8B-B14F-4D97-AF65-F5344CB8AC3E}">
        <p14:creationId xmlns:p14="http://schemas.microsoft.com/office/powerpoint/2010/main" val="2098924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 </a:t>
            </a:r>
            <a:r>
              <a:rPr lang="en-US" altLang="zh-TW" dirty="0"/>
              <a:t>salt(</a:t>
            </a:r>
            <a:r>
              <a:rPr lang="zh-TW" altLang="en-US" dirty="0"/>
              <a:t>鹽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95536" y="795382"/>
            <a:ext cx="7467600" cy="4873752"/>
          </a:xfrm>
        </p:spPr>
        <p:txBody>
          <a:bodyPr>
            <a:normAutofit/>
          </a:bodyPr>
          <a:lstStyle/>
          <a:p>
            <a:r>
              <a:rPr lang="zh-TW" altLang="en-US" dirty="0"/>
              <a:t>即使做了碰撞測試也不太容易知道原密碼為何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在密碼上加上雜訊</a:t>
            </a:r>
            <a:r>
              <a:rPr lang="en-US" altLang="zh-TW" dirty="0"/>
              <a:t>(</a:t>
            </a:r>
            <a:r>
              <a:rPr lang="zh-TW" altLang="en-US" dirty="0"/>
              <a:t>干擾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Ex. </a:t>
            </a:r>
            <a:r>
              <a:rPr lang="zh-TW" altLang="en-US" dirty="0"/>
              <a:t>密碼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abc</a:t>
            </a:r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加鹽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隨機生成</a:t>
            </a:r>
            <a:r>
              <a:rPr lang="en-US" altLang="zh-TW" dirty="0"/>
              <a:t>)4567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加密</a:t>
            </a:r>
            <a:r>
              <a:rPr lang="en-US" altLang="zh-TW" dirty="0"/>
              <a:t>:</a:t>
            </a:r>
            <a:r>
              <a:rPr lang="zh-TW" altLang="en-US" dirty="0"/>
              <a:t> 任何一種加密法</a:t>
            </a:r>
            <a:r>
              <a:rPr lang="en-US" altLang="zh-TW" dirty="0"/>
              <a:t>(ex.md5)    77b4a835</a:t>
            </a:r>
          </a:p>
          <a:p>
            <a:r>
              <a:rPr lang="en-US" altLang="zh-TW" dirty="0"/>
              <a:t>3.</a:t>
            </a:r>
            <a:r>
              <a:rPr lang="zh-TW" altLang="en-US" dirty="0"/>
              <a:t>加鹽再加密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hash(4567$77b4a835)</a:t>
            </a:r>
          </a:p>
          <a:p>
            <a:endParaRPr lang="en-US" altLang="zh-TW" dirty="0"/>
          </a:p>
          <a:p>
            <a:r>
              <a:rPr lang="zh-TW" altLang="en-US" dirty="0"/>
              <a:t>存入</a:t>
            </a:r>
            <a:r>
              <a:rPr lang="en-US" altLang="zh-TW" dirty="0" err="1"/>
              <a:t>db</a:t>
            </a:r>
            <a:r>
              <a:rPr lang="zh-TW" altLang="en-US" dirty="0"/>
              <a:t>    </a:t>
            </a:r>
            <a:r>
              <a:rPr lang="en-US" altLang="zh-TW" dirty="0"/>
              <a:t>hash(4567$77b4a835)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17335" t="47259" r="53122" b="36693"/>
          <a:stretch/>
        </p:blipFill>
        <p:spPr>
          <a:xfrm>
            <a:off x="2699792" y="4954380"/>
            <a:ext cx="5420239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29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1C5F8-B95C-43D1-9D6E-EEB624D2B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PBKDF2 + SHA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AF8E3D-C2E8-46E4-BBE4-8B2E6F88866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effectLst/>
              </a:rPr>
              <a:t>目前主流方式</a:t>
            </a:r>
            <a:endParaRPr lang="en-US" altLang="zh-TW" sz="2800" dirty="0">
              <a:effectLst/>
            </a:endParaRPr>
          </a:p>
          <a:p>
            <a:r>
              <a:rPr lang="en-US" altLang="zh-TW" sz="2800" dirty="0">
                <a:effectLst/>
              </a:rPr>
              <a:t>PBKDF2 </a:t>
            </a:r>
            <a:r>
              <a:rPr lang="zh-TW" altLang="en-US" sz="2800" dirty="0">
                <a:effectLst/>
              </a:rPr>
              <a:t>演算法</a:t>
            </a:r>
            <a:endParaRPr lang="en-US" altLang="zh-TW" sz="2800" dirty="0">
              <a:effectLst/>
            </a:endParaRPr>
          </a:p>
          <a:p>
            <a:pPr lvl="1"/>
            <a:r>
              <a:rPr lang="zh-TW" altLang="en-US" dirty="0">
                <a:effectLst/>
              </a:rPr>
              <a:t>先使用 </a:t>
            </a:r>
            <a:r>
              <a:rPr lang="en-US" altLang="zh-TW" dirty="0">
                <a:effectLst/>
              </a:rPr>
              <a:t>hash </a:t>
            </a:r>
            <a:r>
              <a:rPr lang="zh-TW" altLang="en-US" dirty="0">
                <a:effectLst/>
              </a:rPr>
              <a:t>類型的演算法，將 </a:t>
            </a:r>
            <a:r>
              <a:rPr lang="en-US" altLang="zh-TW" dirty="0">
                <a:effectLst/>
              </a:rPr>
              <a:t>hash </a:t>
            </a:r>
            <a:r>
              <a:rPr lang="zh-TW" altLang="en-US" dirty="0">
                <a:effectLst/>
              </a:rPr>
              <a:t>的結果當成 </a:t>
            </a:r>
            <a:r>
              <a:rPr lang="en-US" altLang="zh-TW" dirty="0">
                <a:effectLst/>
              </a:rPr>
              <a:t>hash </a:t>
            </a:r>
            <a:r>
              <a:rPr lang="zh-TW" altLang="en-US" dirty="0">
                <a:effectLst/>
              </a:rPr>
              <a:t>演算的鹽，重新再跑一次 </a:t>
            </a:r>
            <a:r>
              <a:rPr lang="en-US" altLang="zh-TW" dirty="0">
                <a:effectLst/>
              </a:rPr>
              <a:t>hash</a:t>
            </a:r>
            <a:r>
              <a:rPr lang="zh-TW" altLang="en-US" dirty="0">
                <a:effectLst/>
              </a:rPr>
              <a:t>，反覆遞迴運算</a:t>
            </a:r>
          </a:p>
          <a:p>
            <a:pPr lvl="1"/>
            <a:r>
              <a:rPr lang="zh-TW" altLang="en-US" dirty="0">
                <a:effectLst/>
              </a:rPr>
              <a:t>只要將遞迴 </a:t>
            </a:r>
            <a:r>
              <a:rPr lang="en-US" altLang="zh-TW" dirty="0">
                <a:effectLst/>
              </a:rPr>
              <a:t>hash </a:t>
            </a:r>
            <a:r>
              <a:rPr lang="zh-TW" altLang="en-US" dirty="0">
                <a:effectLst/>
              </a:rPr>
              <a:t>的次數調升，就可以輕鬆地讓運算速度降低，減緩運算速度快的破解時間</a:t>
            </a:r>
            <a:endParaRPr lang="en-US" altLang="zh-TW" dirty="0">
              <a:effectLst/>
            </a:endParaRPr>
          </a:p>
          <a:p>
            <a:r>
              <a:rPr lang="en-US" altLang="zh-TW" sz="2800" dirty="0">
                <a:effectLst/>
              </a:rPr>
              <a:t>pbkdf2 + </a:t>
            </a:r>
            <a:r>
              <a:rPr lang="en-US" altLang="zh-TW" sz="2800" dirty="0" err="1">
                <a:effectLst/>
              </a:rPr>
              <a:t>sha</a:t>
            </a:r>
            <a:r>
              <a:rPr lang="en-US" altLang="zh-TW" dirty="0">
                <a:effectLst/>
              </a:rPr>
              <a:t> </a:t>
            </a:r>
          </a:p>
          <a:p>
            <a:pPr marL="0" indent="0">
              <a:buNone/>
            </a:pPr>
            <a:r>
              <a:rPr lang="zh-TW" altLang="en-US">
                <a:effectLst/>
              </a:rPr>
              <a:t>    </a:t>
            </a:r>
            <a:r>
              <a:rPr lang="en-US" altLang="zh-TW">
                <a:effectLst/>
              </a:rPr>
              <a:t>= </a:t>
            </a:r>
            <a:r>
              <a:rPr lang="zh-TW" altLang="en-US" dirty="0">
                <a:effectLst/>
              </a:rPr>
              <a:t>把 </a:t>
            </a:r>
            <a:r>
              <a:rPr lang="en-US" altLang="zh-TW" dirty="0" err="1">
                <a:effectLst/>
              </a:rPr>
              <a:t>sha</a:t>
            </a:r>
            <a:r>
              <a:rPr lang="zh-TW" altLang="en-US" dirty="0">
                <a:effectLst/>
              </a:rPr>
              <a:t> 演算法跑很多次，變成慢速不可逆演算法</a:t>
            </a:r>
            <a:endParaRPr lang="en-US" altLang="zh-TW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948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如何加密 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539552" y="1165187"/>
            <a:ext cx="7467600" cy="4873752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一開始我們會將特定字元轉成另外一個特定字元</a:t>
            </a:r>
            <a:endParaRPr lang="en-US" altLang="zh-TW" sz="2800" dirty="0"/>
          </a:p>
          <a:p>
            <a:pPr marL="0" indent="0">
              <a:buNone/>
            </a:pPr>
            <a:endParaRPr lang="zh-TW" altLang="en-US" sz="2800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39552" y="2636912"/>
            <a:ext cx="648072" cy="778098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1" kern="1200" cap="none" spc="0" baseline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267744" y="2636912"/>
            <a:ext cx="648072" cy="778098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1" kern="1200" cap="none" spc="0" baseline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676757" y="2636452"/>
            <a:ext cx="648072" cy="778098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1" kern="1200" cap="none" spc="0" baseline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5220072" y="2657496"/>
            <a:ext cx="648072" cy="778098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1" kern="1200" cap="none" spc="0" baseline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6516216" y="2636452"/>
            <a:ext cx="648072" cy="778098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1" kern="1200" cap="none" spc="0" baseline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8100392" y="2636912"/>
            <a:ext cx="648072" cy="778098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1" kern="1200" cap="none" spc="0" baseline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1331640" y="2927149"/>
            <a:ext cx="720080" cy="196704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4489985" y="2927149"/>
            <a:ext cx="720080" cy="196704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7377923" y="2948193"/>
            <a:ext cx="720080" cy="196704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標題 1"/>
          <p:cNvSpPr txBox="1">
            <a:spLocks/>
          </p:cNvSpPr>
          <p:nvPr/>
        </p:nvSpPr>
        <p:spPr>
          <a:xfrm>
            <a:off x="5220072" y="4077072"/>
            <a:ext cx="1253734" cy="778098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1" kern="1200" cap="none" spc="0" baseline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/>
              <a:t>EDF</a:t>
            </a:r>
            <a:endParaRPr lang="zh-TW" altLang="en-US" dirty="0"/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2928558" y="4077072"/>
            <a:ext cx="1253734" cy="778098"/>
          </a:xfrm>
          <a:prstGeom prst="rect">
            <a:avLst/>
          </a:prstGeom>
        </p:spPr>
        <p:txBody>
          <a:bodyPr vert="horz" anchor="b">
            <a:normAutofit fontScale="925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1" kern="1200" cap="none" spc="0" baseline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/>
              <a:t>BAC</a:t>
            </a:r>
            <a:endParaRPr lang="zh-TW" altLang="en-US" dirty="0"/>
          </a:p>
        </p:txBody>
      </p:sp>
      <p:sp>
        <p:nvSpPr>
          <p:cNvPr id="16" name="向右箭號 15"/>
          <p:cNvSpPr/>
          <p:nvPr/>
        </p:nvSpPr>
        <p:spPr>
          <a:xfrm>
            <a:off x="4324829" y="4367769"/>
            <a:ext cx="720080" cy="196704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標題 1"/>
          <p:cNvSpPr txBox="1">
            <a:spLocks/>
          </p:cNvSpPr>
          <p:nvPr/>
        </p:nvSpPr>
        <p:spPr>
          <a:xfrm>
            <a:off x="5776042" y="6017438"/>
            <a:ext cx="2335257" cy="778098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1" kern="1200" cap="none" spc="0" baseline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安全嗎 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918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有更安全的加密方法嗎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0" dirty="0">
                <a:effectLst/>
              </a:rPr>
              <a:t>數學家們開發出了各種演算法，可將明文轉成難以破解的暗文。</a:t>
            </a:r>
            <a:endParaRPr lang="en-US" altLang="zh-TW" sz="2800" b="0" dirty="0">
              <a:effectLst/>
            </a:endParaRPr>
          </a:p>
          <a:p>
            <a:r>
              <a:rPr lang="zh-TW" altLang="en-US" sz="2800" b="0" dirty="0">
                <a:effectLst/>
              </a:rPr>
              <a:t>除非擁有金鑰，不然是很難將暗文轉回明文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896181" y="4085073"/>
            <a:ext cx="1253734" cy="778098"/>
          </a:xfrm>
          <a:prstGeom prst="rect">
            <a:avLst/>
          </a:prstGeom>
        </p:spPr>
        <p:txBody>
          <a:bodyPr vert="horz" anchor="b">
            <a:normAutofit fontScale="925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1" kern="1200" cap="none" spc="0" baseline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/>
              <a:t>BAC</a:t>
            </a:r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5255298" y="4085073"/>
            <a:ext cx="2557062" cy="778098"/>
          </a:xfrm>
          <a:prstGeom prst="rect">
            <a:avLst/>
          </a:prstGeom>
        </p:spPr>
        <p:txBody>
          <a:bodyPr vert="horz" anchor="b">
            <a:normAutofit fontScale="55000" lnSpcReduction="2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1" kern="1200" cap="none" spc="0" baseline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/>
              <a:t>A5665HG9W1JI3ZB1U9Q3C7</a:t>
            </a:r>
            <a:endParaRPr lang="zh-TW" altLang="en-US" dirty="0"/>
          </a:p>
        </p:txBody>
      </p:sp>
      <p:sp>
        <p:nvSpPr>
          <p:cNvPr id="6" name="弧形箭號 (下彎) 5"/>
          <p:cNvSpPr/>
          <p:nvPr/>
        </p:nvSpPr>
        <p:spPr>
          <a:xfrm>
            <a:off x="2627785" y="3501854"/>
            <a:ext cx="3254380" cy="611645"/>
          </a:xfrm>
          <a:prstGeom prst="curved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弧形箭號 (下彎) 7"/>
          <p:cNvSpPr/>
          <p:nvPr/>
        </p:nvSpPr>
        <p:spPr>
          <a:xfrm rot="10800000">
            <a:off x="2627784" y="4839211"/>
            <a:ext cx="3168351" cy="611645"/>
          </a:xfrm>
          <a:prstGeom prst="curved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3553944" y="4076515"/>
            <a:ext cx="1253734" cy="778098"/>
          </a:xfrm>
          <a:prstGeom prst="rect">
            <a:avLst/>
          </a:prstGeom>
        </p:spPr>
        <p:txBody>
          <a:bodyPr vert="horz" anchor="b">
            <a:normAutofit fontScale="925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1" kern="1200" cap="none" spc="0" baseline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金鑰</a:t>
            </a:r>
          </a:p>
        </p:txBody>
      </p:sp>
    </p:spTree>
    <p:extLst>
      <p:ext uri="{BB962C8B-B14F-4D97-AF65-F5344CB8AC3E}">
        <p14:creationId xmlns:p14="http://schemas.microsoft.com/office/powerpoint/2010/main" val="344398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常見的雙向加密解密方法 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1560" y="908720"/>
            <a:ext cx="7467600" cy="511256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200" dirty="0"/>
              <a:t>DES</a:t>
            </a:r>
          </a:p>
          <a:p>
            <a:pPr lvl="1"/>
            <a:r>
              <a:rPr lang="zh-TW" altLang="en-US" sz="3200" dirty="0">
                <a:effectLst/>
              </a:rPr>
              <a:t>資料加密標準</a:t>
            </a:r>
            <a:endParaRPr lang="en-US" altLang="zh-TW" sz="3200" dirty="0">
              <a:effectLst/>
            </a:endParaRPr>
          </a:p>
          <a:p>
            <a:pPr lvl="1"/>
            <a:r>
              <a:rPr lang="en-US" altLang="zh-TW" sz="2800" b="0" dirty="0">
                <a:effectLst/>
              </a:rPr>
              <a:t>Data Encryption Standard</a:t>
            </a:r>
          </a:p>
          <a:p>
            <a:pPr lvl="1"/>
            <a:r>
              <a:rPr lang="zh-TW" altLang="zh-TW" sz="3200" b="0" dirty="0">
                <a:effectLst/>
              </a:rPr>
              <a:t>對稱密鑰加密</a:t>
            </a:r>
            <a:endParaRPr lang="en-US" altLang="zh-TW" sz="3200" dirty="0">
              <a:effectLst/>
            </a:endParaRPr>
          </a:p>
          <a:p>
            <a:r>
              <a:rPr lang="en-US" altLang="zh-TW" sz="3200" dirty="0"/>
              <a:t>AES</a:t>
            </a:r>
          </a:p>
          <a:p>
            <a:pPr lvl="1"/>
            <a:r>
              <a:rPr lang="zh-TW" altLang="en-US" sz="3200" dirty="0">
                <a:effectLst/>
              </a:rPr>
              <a:t>進階加密標準</a:t>
            </a:r>
            <a:endParaRPr lang="en-US" altLang="zh-TW" sz="3200" dirty="0">
              <a:effectLst/>
            </a:endParaRPr>
          </a:p>
          <a:p>
            <a:pPr lvl="1"/>
            <a:r>
              <a:rPr lang="en-US" altLang="zh-TW" sz="3200" b="0" dirty="0">
                <a:effectLst/>
              </a:rPr>
              <a:t>Advanced Encryption Standard</a:t>
            </a:r>
          </a:p>
          <a:p>
            <a:pPr lvl="1"/>
            <a:r>
              <a:rPr lang="zh-TW" altLang="zh-TW" sz="3200" b="0" dirty="0">
                <a:effectLst/>
              </a:rPr>
              <a:t>對稱密鑰加密</a:t>
            </a:r>
            <a:endParaRPr lang="en-US" altLang="zh-TW" sz="3200" dirty="0"/>
          </a:p>
          <a:p>
            <a:r>
              <a:rPr lang="en-US" altLang="zh-TW" sz="3200" dirty="0"/>
              <a:t>RSA</a:t>
            </a:r>
          </a:p>
          <a:p>
            <a:pPr lvl="1"/>
            <a:r>
              <a:rPr lang="zh-TW" altLang="en-US" sz="2900" b="0" dirty="0"/>
              <a:t>非對稱加密 </a:t>
            </a:r>
            <a:endParaRPr lang="en-US" altLang="zh-TW" sz="2900" b="0" dirty="0"/>
          </a:p>
          <a:p>
            <a:pPr lvl="1"/>
            <a:endParaRPr lang="en-US" altLang="zh-TW" sz="2900" dirty="0"/>
          </a:p>
          <a:p>
            <a:pPr lvl="1"/>
            <a:endParaRPr lang="zh-TW" altLang="en-US" sz="2900" dirty="0"/>
          </a:p>
        </p:txBody>
      </p:sp>
    </p:spTree>
    <p:extLst>
      <p:ext uri="{BB962C8B-B14F-4D97-AF65-F5344CB8AC3E}">
        <p14:creationId xmlns:p14="http://schemas.microsoft.com/office/powerpoint/2010/main" val="364750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908720"/>
            <a:ext cx="4692044" cy="4873752"/>
          </a:xfrm>
        </p:spPr>
        <p:txBody>
          <a:bodyPr/>
          <a:lstStyle/>
          <a:p>
            <a:r>
              <a:rPr lang="en-US" altLang="zh-TW" b="0" dirty="0">
                <a:effectLst/>
              </a:rPr>
              <a:t>1976</a:t>
            </a:r>
            <a:r>
              <a:rPr lang="zh-TW" altLang="en-US" b="0" dirty="0">
                <a:effectLst/>
              </a:rPr>
              <a:t>年被美國聯邦政府的國家標準局確定為聯邦資料處理標準（</a:t>
            </a:r>
            <a:r>
              <a:rPr lang="en-US" altLang="zh-TW" b="0" dirty="0">
                <a:effectLst/>
              </a:rPr>
              <a:t>FIPS)</a:t>
            </a:r>
          </a:p>
          <a:p>
            <a:endParaRPr lang="en-US" altLang="zh-TW" b="0" dirty="0">
              <a:effectLst/>
            </a:endParaRPr>
          </a:p>
          <a:p>
            <a:r>
              <a:rPr lang="en-US" altLang="zh-TW" b="0" dirty="0">
                <a:effectLst/>
              </a:rPr>
              <a:t>DES</a:t>
            </a:r>
            <a:r>
              <a:rPr lang="zh-TW" altLang="en-US" b="0" dirty="0">
                <a:effectLst/>
              </a:rPr>
              <a:t>現在已經不是一種安全的加密方法，主要因為它使用的</a:t>
            </a:r>
            <a:r>
              <a:rPr lang="en-US" altLang="zh-TW" b="0" dirty="0">
                <a:effectLst/>
              </a:rPr>
              <a:t>56</a:t>
            </a:r>
            <a:r>
              <a:rPr lang="zh-TW" altLang="en-US" b="0" dirty="0">
                <a:effectLst/>
              </a:rPr>
              <a:t>位金鑰過短。</a:t>
            </a:r>
            <a:endParaRPr lang="en-US" altLang="zh-TW" b="0" dirty="0">
              <a:effectLst/>
            </a:endParaRPr>
          </a:p>
          <a:p>
            <a:endParaRPr lang="en-US" altLang="zh-TW" b="0" dirty="0">
              <a:effectLst/>
            </a:endParaRPr>
          </a:p>
          <a:p>
            <a:r>
              <a:rPr lang="en-US" altLang="zh-TW" b="0" dirty="0">
                <a:effectLst/>
              </a:rPr>
              <a:t>1999</a:t>
            </a:r>
            <a:r>
              <a:rPr lang="zh-TW" altLang="en-US" b="0" dirty="0">
                <a:effectLst/>
              </a:rPr>
              <a:t>年</a:t>
            </a:r>
            <a:r>
              <a:rPr lang="en-US" altLang="zh-TW" b="0" dirty="0">
                <a:effectLst/>
              </a:rPr>
              <a:t>1</a:t>
            </a:r>
            <a:r>
              <a:rPr lang="zh-TW" altLang="en-US" b="0" dirty="0">
                <a:effectLst/>
              </a:rPr>
              <a:t>月，</a:t>
            </a:r>
            <a:r>
              <a:rPr lang="en-US" altLang="zh-TW" b="0" dirty="0">
                <a:effectLst/>
              </a:rPr>
              <a:t>distributed.net</a:t>
            </a:r>
            <a:r>
              <a:rPr lang="zh-TW" altLang="en-US" b="0" dirty="0">
                <a:effectLst/>
              </a:rPr>
              <a:t>與電子前哨基金會合作，在</a:t>
            </a:r>
            <a:r>
              <a:rPr lang="en-US" altLang="zh-TW" b="0" dirty="0">
                <a:effectLst/>
              </a:rPr>
              <a:t>22</a:t>
            </a:r>
            <a:r>
              <a:rPr lang="zh-TW" altLang="en-US" b="0" dirty="0">
                <a:effectLst/>
              </a:rPr>
              <a:t>小時</a:t>
            </a:r>
            <a:r>
              <a:rPr lang="en-US" altLang="zh-TW" b="0" dirty="0">
                <a:effectLst/>
              </a:rPr>
              <a:t>15</a:t>
            </a:r>
            <a:r>
              <a:rPr lang="zh-TW" altLang="en-US" b="0" dirty="0">
                <a:effectLst/>
              </a:rPr>
              <a:t>分鐘內即公開破解了一個</a:t>
            </a:r>
            <a:r>
              <a:rPr lang="en-US" altLang="zh-TW" b="0" dirty="0">
                <a:effectLst/>
              </a:rPr>
              <a:t>DES</a:t>
            </a:r>
            <a:r>
              <a:rPr lang="zh-TW" altLang="en-US" b="0" dirty="0">
                <a:effectLst/>
              </a:rPr>
              <a:t>金鑰。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588" y="12004"/>
            <a:ext cx="3550204" cy="684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67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AES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908720"/>
            <a:ext cx="3672408" cy="4873752"/>
          </a:xfrm>
        </p:spPr>
        <p:txBody>
          <a:bodyPr/>
          <a:lstStyle/>
          <a:p>
            <a:r>
              <a:rPr lang="zh-TW" altLang="en-US" b="0" dirty="0">
                <a:effectLst/>
              </a:rPr>
              <a:t>替代原先的</a:t>
            </a:r>
            <a:r>
              <a:rPr lang="en-US" altLang="zh-TW" b="0" dirty="0">
                <a:effectLst/>
              </a:rPr>
              <a:t>DES</a:t>
            </a:r>
          </a:p>
          <a:p>
            <a:endParaRPr lang="en-US" altLang="zh-TW" b="0" dirty="0">
              <a:effectLst/>
            </a:endParaRPr>
          </a:p>
          <a:p>
            <a:r>
              <a:rPr lang="en-US" altLang="zh-TW" b="0" dirty="0">
                <a:effectLst/>
              </a:rPr>
              <a:t>AES</a:t>
            </a:r>
            <a:r>
              <a:rPr lang="zh-TW" altLang="en-US" b="0" dirty="0">
                <a:effectLst/>
              </a:rPr>
              <a:t>由美國國家標準與技術研究院（</a:t>
            </a:r>
            <a:r>
              <a:rPr lang="en-US" altLang="zh-TW" b="0" dirty="0">
                <a:effectLst/>
              </a:rPr>
              <a:t>NIST</a:t>
            </a:r>
            <a:r>
              <a:rPr lang="zh-TW" altLang="en-US" b="0" dirty="0">
                <a:effectLst/>
              </a:rPr>
              <a:t>）於</a:t>
            </a:r>
            <a:r>
              <a:rPr lang="en-US" altLang="zh-TW" b="0" dirty="0">
                <a:effectLst/>
              </a:rPr>
              <a:t>2001</a:t>
            </a:r>
            <a:r>
              <a:rPr lang="zh-TW" altLang="en-US" b="0" dirty="0">
                <a:effectLst/>
              </a:rPr>
              <a:t>年</a:t>
            </a:r>
            <a:r>
              <a:rPr lang="en-US" altLang="zh-TW" b="0" dirty="0">
                <a:effectLst/>
              </a:rPr>
              <a:t>11</a:t>
            </a:r>
            <a:r>
              <a:rPr lang="zh-TW" altLang="en-US" b="0" dirty="0">
                <a:effectLst/>
              </a:rPr>
              <a:t>月</a:t>
            </a:r>
            <a:r>
              <a:rPr lang="en-US" altLang="zh-TW" b="0" dirty="0">
                <a:effectLst/>
              </a:rPr>
              <a:t>26</a:t>
            </a:r>
            <a:r>
              <a:rPr lang="zh-TW" altLang="en-US" b="0" dirty="0">
                <a:effectLst/>
              </a:rPr>
              <a:t>日發布於</a:t>
            </a:r>
            <a:r>
              <a:rPr lang="en-US" altLang="zh-TW" b="0" dirty="0">
                <a:effectLst/>
              </a:rPr>
              <a:t>FIPS PUB 197</a:t>
            </a:r>
            <a:r>
              <a:rPr lang="zh-TW" altLang="en-US" b="0" dirty="0">
                <a:effectLst/>
              </a:rPr>
              <a:t>，並在</a:t>
            </a:r>
            <a:r>
              <a:rPr lang="en-US" altLang="zh-TW" b="0" dirty="0">
                <a:effectLst/>
              </a:rPr>
              <a:t>2002</a:t>
            </a:r>
            <a:r>
              <a:rPr lang="zh-TW" altLang="en-US" b="0" dirty="0">
                <a:effectLst/>
              </a:rPr>
              <a:t>年</a:t>
            </a:r>
            <a:r>
              <a:rPr lang="en-US" altLang="zh-TW" b="0" dirty="0">
                <a:effectLst/>
              </a:rPr>
              <a:t>5</a:t>
            </a:r>
            <a:r>
              <a:rPr lang="zh-TW" altLang="en-US" b="0" dirty="0">
                <a:effectLst/>
              </a:rPr>
              <a:t>月</a:t>
            </a:r>
            <a:r>
              <a:rPr lang="en-US" altLang="zh-TW" b="0" dirty="0">
                <a:effectLst/>
              </a:rPr>
              <a:t>26</a:t>
            </a:r>
            <a:r>
              <a:rPr lang="zh-TW" altLang="en-US" b="0" dirty="0">
                <a:effectLst/>
              </a:rPr>
              <a:t>日成為有效的標準</a:t>
            </a:r>
            <a:endParaRPr lang="en-US" altLang="zh-TW" b="0" dirty="0">
              <a:effectLst/>
            </a:endParaRPr>
          </a:p>
          <a:p>
            <a:endParaRPr lang="en-US" altLang="zh-TW" b="0" dirty="0">
              <a:effectLst/>
            </a:endParaRPr>
          </a:p>
          <a:p>
            <a:r>
              <a:rPr lang="en-US" altLang="zh-TW" b="0" dirty="0">
                <a:effectLst/>
              </a:rPr>
              <a:t>2006</a:t>
            </a:r>
            <a:r>
              <a:rPr lang="zh-TW" altLang="en-US" b="0" dirty="0">
                <a:effectLst/>
              </a:rPr>
              <a:t>年，進階加密標準已然成為對稱金鑰加密中最流行的演算法之一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457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87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RSA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RSA</a:t>
            </a:r>
            <a:r>
              <a:rPr lang="zh-TW" altLang="en-US" dirty="0"/>
              <a:t>是</a:t>
            </a:r>
            <a:r>
              <a:rPr lang="en-US" altLang="zh-TW" dirty="0"/>
              <a:t>1977</a:t>
            </a:r>
            <a:r>
              <a:rPr lang="zh-TW" altLang="en-US" dirty="0"/>
              <a:t>年由羅納德</a:t>
            </a:r>
            <a:r>
              <a:rPr lang="en-US" altLang="zh-TW" dirty="0"/>
              <a:t>·</a:t>
            </a:r>
            <a:r>
              <a:rPr lang="zh-TW" altLang="en-US" dirty="0"/>
              <a:t>李維斯特（</a:t>
            </a:r>
            <a:r>
              <a:rPr lang="en-US" altLang="zh-TW" dirty="0"/>
              <a:t>Ron </a:t>
            </a:r>
            <a:r>
              <a:rPr lang="en-US" altLang="zh-TW" dirty="0" err="1"/>
              <a:t>Rivest</a:t>
            </a:r>
            <a:r>
              <a:rPr lang="zh-TW" altLang="en-US" dirty="0"/>
              <a:t>）、阿迪</a:t>
            </a:r>
            <a:r>
              <a:rPr lang="en-US" altLang="zh-TW" dirty="0"/>
              <a:t>·</a:t>
            </a:r>
            <a:r>
              <a:rPr lang="zh-TW" altLang="en-US" dirty="0"/>
              <a:t>薩莫爾（</a:t>
            </a:r>
            <a:r>
              <a:rPr lang="en-US" altLang="zh-TW" dirty="0" err="1"/>
              <a:t>Adi</a:t>
            </a:r>
            <a:r>
              <a:rPr lang="en-US" altLang="zh-TW" dirty="0"/>
              <a:t> Shamir</a:t>
            </a:r>
            <a:r>
              <a:rPr lang="zh-TW" altLang="en-US" dirty="0"/>
              <a:t>）和倫納德</a:t>
            </a:r>
            <a:r>
              <a:rPr lang="en-US" altLang="zh-TW" dirty="0"/>
              <a:t>·</a:t>
            </a:r>
            <a:r>
              <a:rPr lang="zh-TW" altLang="en-US" dirty="0"/>
              <a:t>阿德曼（</a:t>
            </a:r>
            <a:r>
              <a:rPr lang="en-US" altLang="zh-TW" dirty="0"/>
              <a:t>Leonard </a:t>
            </a:r>
            <a:r>
              <a:rPr lang="en-US" altLang="zh-TW" dirty="0" err="1"/>
              <a:t>Adleman</a:t>
            </a:r>
            <a:r>
              <a:rPr lang="zh-TW" altLang="en-US" dirty="0"/>
              <a:t>）一起提出的。當時他們三人都在麻省理工學院工作。</a:t>
            </a:r>
            <a:r>
              <a:rPr lang="en-US" altLang="zh-TW" dirty="0"/>
              <a:t>RSA</a:t>
            </a:r>
            <a:r>
              <a:rPr lang="zh-TW" altLang="en-US" dirty="0"/>
              <a:t>就是他們三人姓氏開頭字母拼在一起組成的。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到</a:t>
            </a:r>
            <a:r>
              <a:rPr lang="en-US" altLang="zh-TW" dirty="0"/>
              <a:t>2016</a:t>
            </a:r>
            <a:r>
              <a:rPr lang="zh-TW" altLang="en-US" dirty="0"/>
              <a:t>年為止，世界上還沒有任何可靠的攻擊</a:t>
            </a:r>
            <a:r>
              <a:rPr lang="en-US" altLang="zh-TW" dirty="0"/>
              <a:t>RSA</a:t>
            </a:r>
            <a:r>
              <a:rPr lang="zh-TW" altLang="en-US" dirty="0"/>
              <a:t>演算法的方式。只要其鑰匙的長度足夠長，用</a:t>
            </a:r>
            <a:r>
              <a:rPr lang="en-US" altLang="zh-TW" dirty="0"/>
              <a:t>RSA</a:t>
            </a:r>
            <a:r>
              <a:rPr lang="zh-TW" altLang="en-US" dirty="0"/>
              <a:t>加密的訊息實際上是不能被破解的。</a:t>
            </a:r>
          </a:p>
        </p:txBody>
      </p:sp>
    </p:spTree>
    <p:extLst>
      <p:ext uri="{BB962C8B-B14F-4D97-AF65-F5344CB8AC3E}">
        <p14:creationId xmlns:p14="http://schemas.microsoft.com/office/powerpoint/2010/main" val="122294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RSA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B7E17B3-9F96-6670-281A-F391AF10DE7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6792"/>
            <a:ext cx="7467600" cy="4183590"/>
          </a:xfrm>
        </p:spPr>
      </p:pic>
    </p:spTree>
    <p:extLst>
      <p:ext uri="{BB962C8B-B14F-4D97-AF65-F5344CB8AC3E}">
        <p14:creationId xmlns:p14="http://schemas.microsoft.com/office/powerpoint/2010/main" val="1340233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2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</TotalTime>
  <Words>1244</Words>
  <Application>Microsoft Macintosh PowerPoint</Application>
  <PresentationFormat>如螢幕大小 (4:3)</PresentationFormat>
  <Paragraphs>133</Paragraphs>
  <Slides>21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微軟正黑體</vt:lpstr>
      <vt:lpstr>Calibri</vt:lpstr>
      <vt:lpstr>Century Schoolbook</vt:lpstr>
      <vt:lpstr>Wingdings</vt:lpstr>
      <vt:lpstr>Wingdings 2</vt:lpstr>
      <vt:lpstr>佈景主題2</vt:lpstr>
      <vt:lpstr>使用者密碼加密</vt:lpstr>
      <vt:lpstr>為何要加密 ?</vt:lpstr>
      <vt:lpstr>如何加密 ?</vt:lpstr>
      <vt:lpstr>有更安全的加密方法嗎?</vt:lpstr>
      <vt:lpstr>常見的雙向加密解密方法 :</vt:lpstr>
      <vt:lpstr>DES :</vt:lpstr>
      <vt:lpstr>AES :</vt:lpstr>
      <vt:lpstr>RSA :</vt:lpstr>
      <vt:lpstr>RSA :</vt:lpstr>
      <vt:lpstr>這樣就安全了嗎 ?</vt:lpstr>
      <vt:lpstr>單向加密方法 :</vt:lpstr>
      <vt:lpstr>雜湊 Hash</vt:lpstr>
      <vt:lpstr>雜湊 Hash</vt:lpstr>
      <vt:lpstr>常見的單向加密方法 :</vt:lpstr>
      <vt:lpstr>MD5 :</vt:lpstr>
      <vt:lpstr>SHA系列  :</vt:lpstr>
      <vt:lpstr>SHA系列 :</vt:lpstr>
      <vt:lpstr>WHY不能存明碼? </vt:lpstr>
      <vt:lpstr>MD5加密不夠安全</vt:lpstr>
      <vt:lpstr>加 salt(鹽)</vt:lpstr>
      <vt:lpstr>PBKDF2 + SHA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使用者密碼加密</dc:title>
  <dc:creator>user</dc:creator>
  <cp:lastModifiedBy>張紫葳</cp:lastModifiedBy>
  <cp:revision>53</cp:revision>
  <dcterms:created xsi:type="dcterms:W3CDTF">2016-06-28T02:00:27Z</dcterms:created>
  <dcterms:modified xsi:type="dcterms:W3CDTF">2024-01-14T17:14:18Z</dcterms:modified>
</cp:coreProperties>
</file>