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7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70"/>
    <p:restoredTop sz="85876" autoAdjust="0"/>
  </p:normalViewPr>
  <p:slideViewPr>
    <p:cSldViewPr>
      <p:cViewPr varScale="1">
        <p:scale>
          <a:sx n="97" d="100"/>
          <a:sy n="97" d="100"/>
        </p:scale>
        <p:origin x="60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722F3-96B8-49BF-BD6F-AD1B79C0361D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5F900-9F58-4BE6-8BDF-81C52C1C2D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20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5F900-9F58-4BE6-8BDF-81C52C1C2D8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72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5F900-9F58-4BE6-8BDF-81C52C1C2D8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67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http://shukaiyang.myweb.hinet.net/cpp/bitwiseshift.zhtw.htm</a:t>
            </a:r>
          </a:p>
          <a:p>
            <a:r>
              <a:rPr lang="en-US" altLang="zh-TW" dirty="0"/>
              <a:t>http://www.gulon.co.uk/2015/05/20/python-enums-as-flags/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5F900-9F58-4BE6-8BDF-81C52C1C2D8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752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70760" y="2636912"/>
            <a:ext cx="6172200" cy="1584176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48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70760" y="4266192"/>
            <a:ext cx="6172200" cy="1371600"/>
          </a:xfrm>
        </p:spPr>
        <p:txBody>
          <a:bodyPr>
            <a:scene3d>
              <a:camera prst="orthographicFront"/>
              <a:lightRig rig="flat" dir="tl"/>
            </a:scene3d>
            <a:sp3d contourW="19050" prstMaterial="clear"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>
            <a:lvl1pPr marL="0" indent="0" algn="l">
              <a:buNone/>
              <a:defRPr sz="1800" b="1" cap="none" spc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7940335-E4AA-42F3-9992-9B92D0DA07F5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rgbClr val="FF9FFF">
              <a:alpha val="54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rgbClr val="FF9FFF">
              <a:alpha val="36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rgbClr val="FF9FFF">
              <a:alpha val="70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15616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rgbClr val="FF9FFF">
                <a:alpha val="73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rgbClr val="FF9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rgbClr val="FF9FFF">
                <a:alpha val="82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FF9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rgbClr val="FF9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rgbClr val="FF9FFF">
              <a:alpha val="51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rgbClr val="FF9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solidFill>
            <a:srgbClr val="FF9FFF"/>
          </a:solidFill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solidFill>
            <a:srgbClr val="FF9FFF"/>
          </a:solidFill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solidFill>
            <a:srgbClr val="FF9FFF"/>
          </a:solidFill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rgbClr val="FF9FFF"/>
          </a:solidFill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CA58451-3EB0-4153-9A43-EF3DE769E6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0335-E4AA-42F3-9992-9B92D0DA07F5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8451-3EB0-4153-9A43-EF3DE769E6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0335-E4AA-42F3-9992-9B92D0DA07F5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8451-3EB0-4153-9A43-EF3DE769E6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2454"/>
            <a:ext cx="7467600" cy="778098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44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67544" y="908720"/>
            <a:ext cx="7467600" cy="4873752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7940335-E4AA-42F3-9992-9B92D0DA07F5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CA58451-3EB0-4153-9A43-EF3DE769E6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7940335-E4AA-42F3-9992-9B92D0DA07F5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rgbClr val="FF9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solidFill>
            <a:srgbClr val="FF9FFF"/>
          </a:solidFill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solidFill>
            <a:srgbClr val="FF9FFF"/>
          </a:solidFill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solidFill>
            <a:srgbClr val="FF9FFF"/>
          </a:solidFill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CA58451-3EB0-4153-9A43-EF3DE769E6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0335-E4AA-42F3-9992-9B92D0DA07F5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8451-3EB0-4153-9A43-EF3DE769E6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0335-E4AA-42F3-9992-9B92D0DA07F5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8451-3EB0-4153-9A43-EF3DE769E6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0"/>
            <a:ext cx="7467600" cy="79695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40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940335-E4AA-42F3-9992-9B92D0DA07F5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CA58451-3EB0-4153-9A43-EF3DE769E6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0335-E4AA-42F3-9992-9B92D0DA07F5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8451-3EB0-4153-9A43-EF3DE769E6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7940335-E4AA-42F3-9992-9B92D0DA07F5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CA58451-3EB0-4153-9A43-EF3DE769E6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940335-E4AA-42F3-9992-9B92D0DA07F5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CA58451-3EB0-4153-9A43-EF3DE769E6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rgbClr val="FF9FFF">
                <a:alpha val="93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7940335-E4AA-42F3-9992-9B92D0DA07F5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rgbClr val="FF9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rgbClr val="FFCDFF">
              <a:alpha val="86667"/>
            </a:srgbClr>
          </a:solidFill>
          <a:ln w="38100" cap="rnd" cmpd="sng" algn="ctr">
            <a:solidFill>
              <a:srgbClr val="FF9FFF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FF9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rgbClr val="FF9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CA58451-3EB0-4153-9A43-EF3DE769E6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99792" y="2204864"/>
            <a:ext cx="6172200" cy="1584176"/>
          </a:xfrm>
        </p:spPr>
        <p:txBody>
          <a:bodyPr/>
          <a:lstStyle/>
          <a:p>
            <a:r>
              <a:rPr lang="zh-TW" altLang="en-US" dirty="0"/>
              <a:t>建立常數</a:t>
            </a:r>
          </a:p>
        </p:txBody>
      </p:sp>
    </p:spTree>
    <p:extLst>
      <p:ext uri="{BB962C8B-B14F-4D97-AF65-F5344CB8AC3E}">
        <p14:creationId xmlns:p14="http://schemas.microsoft.com/office/powerpoint/2010/main" val="3230876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其他特殊常數設置 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908720"/>
            <a:ext cx="7467600" cy="594928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運用位元運算設計常數</a:t>
            </a:r>
            <a:endParaRPr lang="en-US" altLang="zh-TW" sz="3200" dirty="0"/>
          </a:p>
          <a:p>
            <a:endParaRPr lang="en-US" altLang="zh-TW" sz="3200" dirty="0"/>
          </a:p>
          <a:p>
            <a:endParaRPr lang="en-US" altLang="zh-TW" sz="3200" dirty="0"/>
          </a:p>
          <a:p>
            <a:endParaRPr lang="en-US" altLang="zh-TW" sz="3200" dirty="0"/>
          </a:p>
          <a:p>
            <a:endParaRPr lang="en-US" altLang="zh-TW" sz="3200" dirty="0"/>
          </a:p>
          <a:p>
            <a:endParaRPr lang="en-US" altLang="zh-TW" sz="3200" dirty="0"/>
          </a:p>
          <a:p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這樣只要在</a:t>
            </a:r>
            <a:r>
              <a:rPr lang="en-US" altLang="zh-TW" sz="3200" dirty="0"/>
              <a:t>account</a:t>
            </a:r>
            <a:r>
              <a:rPr lang="zh-TW" altLang="en-US" sz="3200" dirty="0"/>
              <a:t>物件裡存一個數字，就能知道他有哪些權限，省空間</a:t>
            </a:r>
            <a:endParaRPr lang="en-US" altLang="zh-TW" sz="3200" dirty="0"/>
          </a:p>
          <a:p>
            <a:endParaRPr lang="en-US" altLang="zh-TW" sz="3200" dirty="0"/>
          </a:p>
          <a:p>
            <a:endParaRPr lang="en-US" altLang="zh-TW" sz="3200" dirty="0"/>
          </a:p>
          <a:p>
            <a:endParaRPr lang="en-US" altLang="zh-TW" sz="3200" dirty="0"/>
          </a:p>
          <a:p>
            <a:endParaRPr lang="en-US" altLang="zh-TW" sz="3200" dirty="0"/>
          </a:p>
          <a:p>
            <a:endParaRPr lang="en-US" altLang="zh-TW" sz="3200" dirty="0"/>
          </a:p>
          <a:p>
            <a:endParaRPr lang="en-US" altLang="zh-TW" sz="3200" dirty="0"/>
          </a:p>
          <a:p>
            <a:endParaRPr lang="en-US" altLang="zh-TW" sz="3200" dirty="0"/>
          </a:p>
          <a:p>
            <a:endParaRPr lang="zh-TW" alt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39190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632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位元運算 </a:t>
            </a:r>
            <a:r>
              <a:rPr lang="en-US" altLang="zh-TW" dirty="0"/>
              <a:t>: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3200" b="0" dirty="0">
                <a:effectLst/>
              </a:rPr>
              <a:t>當要增加一個常數，要用位元運算的</a:t>
            </a:r>
            <a:r>
              <a:rPr lang="en-US" altLang="zh-TW" sz="3200" b="0" dirty="0">
                <a:effectLst/>
              </a:rPr>
              <a:t>OR</a:t>
            </a:r>
            <a:endParaRPr lang="zh-TW" altLang="en-US" sz="3200" b="0" dirty="0">
              <a:effectLst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0915"/>
            <a:ext cx="8496944" cy="317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971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位元運算 </a:t>
            </a:r>
            <a:r>
              <a:rPr lang="en-US" altLang="zh-TW" dirty="0"/>
              <a:t>: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3200" b="0" dirty="0">
                <a:effectLst/>
              </a:rPr>
              <a:t>當要刪除其中一個常數，要用位元運算</a:t>
            </a:r>
            <a:r>
              <a:rPr lang="en-US" altLang="zh-TW" sz="3200" b="0" dirty="0">
                <a:effectLst/>
              </a:rPr>
              <a:t>~</a:t>
            </a:r>
            <a:r>
              <a:rPr lang="zh-TW" altLang="en-US" sz="3200" b="0" dirty="0">
                <a:effectLst/>
              </a:rPr>
              <a:t>和</a:t>
            </a:r>
            <a:r>
              <a:rPr lang="en-US" altLang="zh-TW" sz="3200" b="0" dirty="0">
                <a:effectLst/>
              </a:rPr>
              <a:t>&amp;</a:t>
            </a:r>
            <a:r>
              <a:rPr lang="zh-TW" altLang="en-US" sz="3200" b="0" dirty="0">
                <a:effectLst/>
              </a:rPr>
              <a:t>的配合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848665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12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 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908720"/>
            <a:ext cx="7467600" cy="5760640"/>
          </a:xfrm>
        </p:spPr>
        <p:txBody>
          <a:bodyPr>
            <a:normAutofit lnSpcReduction="10000"/>
          </a:bodyPr>
          <a:lstStyle/>
          <a:p>
            <a:r>
              <a:rPr lang="zh-TW" altLang="en-US" sz="3200" dirty="0">
                <a:effectLst/>
              </a:rPr>
              <a:t>直接建立常數 </a:t>
            </a:r>
            <a:r>
              <a:rPr lang="en-US" altLang="zh-TW" sz="3200" dirty="0">
                <a:effectLst/>
              </a:rPr>
              <a:t>:</a:t>
            </a:r>
          </a:p>
          <a:p>
            <a:pPr lvl="1"/>
            <a:r>
              <a:rPr lang="zh-TW" altLang="en-US" sz="2900" dirty="0">
                <a:effectLst/>
              </a:rPr>
              <a:t>優點 </a:t>
            </a:r>
            <a:r>
              <a:rPr lang="en-US" altLang="zh-TW" sz="2900" dirty="0">
                <a:effectLst/>
              </a:rPr>
              <a:t>:</a:t>
            </a:r>
            <a:r>
              <a:rPr lang="zh-TW" altLang="en-US" sz="2900" dirty="0">
                <a:effectLst/>
              </a:rPr>
              <a:t> 簡單、程式碼不會有魔術數字</a:t>
            </a:r>
            <a:endParaRPr lang="en-US" altLang="zh-TW" sz="2900" dirty="0">
              <a:effectLst/>
            </a:endParaRPr>
          </a:p>
          <a:p>
            <a:pPr lvl="1"/>
            <a:r>
              <a:rPr lang="zh-TW" altLang="en-US" sz="2900" dirty="0">
                <a:effectLst/>
              </a:rPr>
              <a:t>缺點 </a:t>
            </a:r>
            <a:r>
              <a:rPr lang="en-US" altLang="zh-TW" sz="2900" dirty="0">
                <a:effectLst/>
              </a:rPr>
              <a:t>:</a:t>
            </a:r>
            <a:r>
              <a:rPr lang="zh-TW" altLang="en-US" sz="2900" dirty="0">
                <a:effectLst/>
              </a:rPr>
              <a:t> 當常數多時，會造成程式碼看起亂亂的</a:t>
            </a:r>
            <a:endParaRPr lang="en-US" altLang="zh-TW" sz="2900" dirty="0">
              <a:effectLst/>
            </a:endParaRPr>
          </a:p>
          <a:p>
            <a:r>
              <a:rPr lang="en-US" altLang="zh-TW" sz="3200" dirty="0">
                <a:effectLst/>
              </a:rPr>
              <a:t>OO</a:t>
            </a:r>
            <a:r>
              <a:rPr lang="zh-TW" altLang="en-US" sz="3200" dirty="0">
                <a:effectLst/>
              </a:rPr>
              <a:t>化 </a:t>
            </a:r>
            <a:r>
              <a:rPr lang="en-US" altLang="zh-TW" sz="3200" dirty="0">
                <a:effectLst/>
              </a:rPr>
              <a:t>:</a:t>
            </a:r>
          </a:p>
          <a:p>
            <a:pPr lvl="1"/>
            <a:r>
              <a:rPr lang="zh-TW" altLang="en-US" sz="2900" dirty="0">
                <a:effectLst/>
              </a:rPr>
              <a:t>優點 </a:t>
            </a:r>
            <a:r>
              <a:rPr lang="en-US" altLang="zh-TW" sz="2900" dirty="0">
                <a:effectLst/>
              </a:rPr>
              <a:t>:</a:t>
            </a:r>
            <a:r>
              <a:rPr lang="zh-TW" altLang="en-US" sz="2900" dirty="0">
                <a:effectLst/>
              </a:rPr>
              <a:t> </a:t>
            </a:r>
            <a:r>
              <a:rPr lang="en-US" altLang="zh-TW" sz="2900" dirty="0">
                <a:effectLst/>
              </a:rPr>
              <a:t>OO</a:t>
            </a:r>
            <a:r>
              <a:rPr lang="zh-TW" altLang="en-US" sz="2900" dirty="0">
                <a:effectLst/>
              </a:rPr>
              <a:t>化後，讓程式碼變得更清楚</a:t>
            </a:r>
            <a:endParaRPr lang="en-US" altLang="zh-TW" sz="2900" dirty="0">
              <a:effectLst/>
            </a:endParaRPr>
          </a:p>
          <a:p>
            <a:pPr lvl="1"/>
            <a:r>
              <a:rPr lang="zh-TW" altLang="en-US" sz="2900" dirty="0">
                <a:effectLst/>
              </a:rPr>
              <a:t>缺點 </a:t>
            </a:r>
            <a:r>
              <a:rPr lang="en-US" altLang="zh-TW" sz="2900" dirty="0">
                <a:effectLst/>
              </a:rPr>
              <a:t>: </a:t>
            </a:r>
            <a:r>
              <a:rPr lang="zh-TW" altLang="en-US" sz="2900" dirty="0">
                <a:effectLst/>
              </a:rPr>
              <a:t>要多寫很多額外的程式碼</a:t>
            </a:r>
            <a:endParaRPr lang="en-US" altLang="zh-TW" sz="2900" dirty="0">
              <a:effectLst/>
            </a:endParaRPr>
          </a:p>
          <a:p>
            <a:r>
              <a:rPr lang="zh-TW" altLang="en-US" sz="3200" dirty="0">
                <a:effectLst/>
              </a:rPr>
              <a:t>位元運算 </a:t>
            </a:r>
            <a:r>
              <a:rPr lang="en-US" altLang="zh-TW" sz="3200" dirty="0">
                <a:effectLst/>
              </a:rPr>
              <a:t>:</a:t>
            </a:r>
          </a:p>
          <a:p>
            <a:pPr lvl="1"/>
            <a:r>
              <a:rPr lang="zh-TW" altLang="en-US" sz="2900" dirty="0">
                <a:effectLst/>
              </a:rPr>
              <a:t>優點 </a:t>
            </a:r>
            <a:r>
              <a:rPr lang="en-US" altLang="zh-TW" sz="2900" dirty="0">
                <a:effectLst/>
              </a:rPr>
              <a:t>:</a:t>
            </a:r>
            <a:r>
              <a:rPr lang="zh-TW" altLang="en-US" sz="2900" dirty="0">
                <a:effectLst/>
              </a:rPr>
              <a:t> 省空間</a:t>
            </a:r>
            <a:endParaRPr lang="en-US" altLang="zh-TW" sz="2900" dirty="0">
              <a:effectLst/>
            </a:endParaRPr>
          </a:p>
          <a:p>
            <a:pPr lvl="1"/>
            <a:r>
              <a:rPr lang="zh-TW" altLang="en-US" sz="2900" dirty="0">
                <a:effectLst/>
              </a:rPr>
              <a:t>缺點 </a:t>
            </a:r>
            <a:r>
              <a:rPr lang="en-US" altLang="zh-TW" sz="2900" dirty="0">
                <a:effectLst/>
              </a:rPr>
              <a:t>:</a:t>
            </a:r>
            <a:r>
              <a:rPr lang="zh-TW" altLang="en-US" sz="2900" dirty="0">
                <a:effectLst/>
              </a:rPr>
              <a:t> 位元運算複雜，令人無法一眼看出在做什麼</a:t>
            </a:r>
            <a:endParaRPr lang="en-US" altLang="zh-TW" sz="2900" dirty="0">
              <a:effectLst/>
            </a:endParaRPr>
          </a:p>
          <a:p>
            <a:pPr lvl="1"/>
            <a:endParaRPr lang="en-US" altLang="zh-TW" sz="2900" dirty="0">
              <a:effectLst/>
            </a:endParaRPr>
          </a:p>
          <a:p>
            <a:pPr marL="365760" lvl="1" indent="0">
              <a:buNone/>
            </a:pPr>
            <a:endParaRPr lang="en-US" altLang="zh-TW" sz="2900" dirty="0">
              <a:effectLst/>
            </a:endParaRPr>
          </a:p>
          <a:p>
            <a:pPr marL="365760" lvl="1" indent="0">
              <a:buNone/>
            </a:pPr>
            <a:endParaRPr lang="en-US" altLang="zh-TW" sz="2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5176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 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每一招都各有優缺點且由簡單到複雜，這幾招皆可隨便用，但平均起來我們通常只要做到</a:t>
            </a:r>
            <a:r>
              <a:rPr lang="en-US" altLang="zh-TW" sz="3200" dirty="0"/>
              <a:t>”</a:t>
            </a:r>
            <a:r>
              <a:rPr lang="zh-TW" altLang="en-US" sz="3200" dirty="0"/>
              <a:t>將常數包進</a:t>
            </a:r>
            <a:r>
              <a:rPr lang="en-US" altLang="zh-TW" sz="3200" dirty="0"/>
              <a:t>class”</a:t>
            </a:r>
            <a:r>
              <a:rPr lang="zh-TW" altLang="en-US" sz="3200" dirty="0"/>
              <a:t>這招即可。</a:t>
            </a:r>
          </a:p>
        </p:txBody>
      </p:sp>
    </p:spTree>
    <p:extLst>
      <p:ext uri="{BB962C8B-B14F-4D97-AF65-F5344CB8AC3E}">
        <p14:creationId xmlns:p14="http://schemas.microsoft.com/office/powerpoint/2010/main" val="152326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何謂常數 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3200" b="0" dirty="0">
                <a:effectLst/>
              </a:rPr>
              <a:t>常數是有意義的名稱，它可以用來取代那些永遠不變的數值或字串</a:t>
            </a:r>
            <a:endParaRPr lang="en-US" altLang="zh-TW" sz="3200" b="0" dirty="0">
              <a:effectLst/>
            </a:endParaRPr>
          </a:p>
          <a:p>
            <a:endParaRPr lang="en-US" altLang="zh-TW" sz="3200" dirty="0">
              <a:effectLst/>
            </a:endParaRPr>
          </a:p>
          <a:p>
            <a:r>
              <a:rPr lang="zh-TW" altLang="en-US" sz="3200" b="0" dirty="0">
                <a:effectLst/>
              </a:rPr>
              <a:t>透過常數的使用，可以大幅度地改進程式碼的可讀性和可維護性</a:t>
            </a:r>
            <a:endParaRPr lang="en-US" altLang="zh-TW" sz="3200" b="0" dirty="0">
              <a:effectLst/>
            </a:endParaRPr>
          </a:p>
          <a:p>
            <a:endParaRPr lang="en-US" altLang="zh-TW" sz="3200" b="0" dirty="0">
              <a:effectLst/>
            </a:endParaRPr>
          </a:p>
          <a:p>
            <a:endParaRPr lang="zh-TW" alt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703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沒設置常數的程式碼 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1984248"/>
            <a:ext cx="7467600" cy="4873752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effectLst/>
              </a:rPr>
              <a:t>當其他人看到這行時，會看不懂這行的數字</a:t>
            </a:r>
            <a:r>
              <a:rPr lang="en-US" altLang="zh-TW" sz="3200" dirty="0">
                <a:effectLst/>
              </a:rPr>
              <a:t>1</a:t>
            </a:r>
            <a:r>
              <a:rPr lang="zh-TW" altLang="en-US" sz="3200" dirty="0">
                <a:effectLst/>
              </a:rPr>
              <a:t>是用來做什麼的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853294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4932040" y="4659089"/>
            <a:ext cx="3600400" cy="778098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 cap="none" spc="0" baseline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3600" dirty="0"/>
              <a:t>建立常數之後</a:t>
            </a:r>
            <a:r>
              <a:rPr lang="en-US" altLang="zh-TW" sz="3600" dirty="0"/>
              <a:t>…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0020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22895"/>
            <a:ext cx="7467600" cy="778098"/>
          </a:xfrm>
        </p:spPr>
        <p:txBody>
          <a:bodyPr/>
          <a:lstStyle/>
          <a:p>
            <a:r>
              <a:rPr lang="zh-TW" altLang="en-US" dirty="0"/>
              <a:t>有設置常數的程式碼 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539552" y="1700808"/>
            <a:ext cx="7467600" cy="4873752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effectLst/>
              </a:rPr>
              <a:t>有設置常數後，就變得比較容易讀了</a:t>
            </a:r>
            <a:endParaRPr lang="en-US" altLang="zh-TW" sz="3200" dirty="0">
              <a:effectLst/>
            </a:endParaRPr>
          </a:p>
          <a:p>
            <a:endParaRPr lang="en-US" altLang="zh-TW" sz="3200" dirty="0">
              <a:effectLst/>
            </a:endParaRPr>
          </a:p>
          <a:p>
            <a:r>
              <a:rPr lang="zh-TW" altLang="en-US" sz="3200" dirty="0">
                <a:effectLst/>
              </a:rPr>
              <a:t>常數命名方式 </a:t>
            </a:r>
            <a:r>
              <a:rPr lang="en-US" altLang="zh-TW" sz="3200" dirty="0">
                <a:effectLst/>
              </a:rPr>
              <a:t>:</a:t>
            </a:r>
          </a:p>
          <a:p>
            <a:pPr lvl="1"/>
            <a:r>
              <a:rPr lang="zh-TW" altLang="en-US" sz="2900" dirty="0">
                <a:effectLst/>
              </a:rPr>
              <a:t>全部大寫</a:t>
            </a:r>
            <a:endParaRPr lang="en-US" altLang="zh-TW" sz="2900" dirty="0">
              <a:effectLst/>
            </a:endParaRPr>
          </a:p>
          <a:p>
            <a:pPr lvl="1"/>
            <a:r>
              <a:rPr lang="zh-TW" altLang="en-US" sz="2900" dirty="0">
                <a:effectLst/>
              </a:rPr>
              <a:t>單字間用底線代替</a:t>
            </a:r>
            <a:endParaRPr lang="en-US" altLang="zh-TW" sz="2900" dirty="0">
              <a:effectLst/>
            </a:endParaRPr>
          </a:p>
          <a:p>
            <a:pPr lvl="1"/>
            <a:r>
              <a:rPr lang="zh-TW" altLang="en-US" sz="2900" dirty="0">
                <a:effectLst/>
              </a:rPr>
              <a:t>採用前綴方式命名同類型的常數</a:t>
            </a:r>
            <a:endParaRPr lang="en-US" altLang="zh-TW" sz="2900" dirty="0">
              <a:effectLst/>
            </a:endParaRPr>
          </a:p>
          <a:p>
            <a:pPr lvl="2"/>
            <a:r>
              <a:rPr lang="en-US" altLang="zh-TW" sz="2300" dirty="0">
                <a:effectLst/>
              </a:rPr>
              <a:t>COMPETENCE_DELETE_DATA</a:t>
            </a:r>
          </a:p>
          <a:p>
            <a:pPr lvl="2"/>
            <a:r>
              <a:rPr lang="en-US" altLang="zh-TW" sz="2300" dirty="0">
                <a:effectLst/>
              </a:rPr>
              <a:t>COMPETENCE_ADD_DATA</a:t>
            </a:r>
          </a:p>
          <a:p>
            <a:pPr lvl="1"/>
            <a:endParaRPr lang="zh-TW" altLang="en-US" sz="2900" dirty="0">
              <a:effectLst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764704"/>
            <a:ext cx="8565993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87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常數設置多了之後</a:t>
            </a:r>
            <a:r>
              <a:rPr lang="en-US" altLang="zh-TW" dirty="0"/>
              <a:t>………..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3568" y="908720"/>
            <a:ext cx="7467600" cy="4873752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會發現程式碼放了一堆的常數感覺很亂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84784"/>
            <a:ext cx="5328592" cy="331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4570859" y="5445224"/>
            <a:ext cx="4104456" cy="778098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 cap="none" spc="0" baseline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3600" dirty="0"/>
              <a:t>有更好的方法 </a:t>
            </a:r>
            <a:r>
              <a:rPr lang="en-US" altLang="zh-TW" sz="3600" dirty="0"/>
              <a:t>?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7625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2454"/>
            <a:ext cx="8136904" cy="778098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使用列舉</a:t>
            </a:r>
            <a:r>
              <a:rPr lang="en-US" altLang="zh-TW" dirty="0"/>
              <a:t> </a:t>
            </a:r>
            <a:r>
              <a:rPr lang="en-US" altLang="zh-TW" dirty="0" err="1"/>
              <a:t>enum</a:t>
            </a:r>
            <a:r>
              <a:rPr lang="zh-TW" altLang="en-US" dirty="0"/>
              <a:t> </a:t>
            </a:r>
            <a:r>
              <a:rPr lang="en-US" altLang="zh-TW" dirty="0"/>
              <a:t>(Python 3.7</a:t>
            </a:r>
            <a:r>
              <a:rPr lang="zh-TW" altLang="en-US" dirty="0"/>
              <a:t> </a:t>
            </a:r>
            <a:r>
              <a:rPr lang="zh-CN" altLang="en-US" dirty="0"/>
              <a:t>後</a:t>
            </a:r>
            <a:r>
              <a:rPr lang="en-US" altLang="zh-TW" dirty="0"/>
              <a:t>):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1560" y="3114803"/>
            <a:ext cx="8352928" cy="4873752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effectLst/>
              </a:rPr>
              <a:t>這樣就乾淨多了</a:t>
            </a:r>
            <a:endParaRPr lang="en-US" altLang="zh-TW" sz="3200" dirty="0">
              <a:effectLst/>
            </a:endParaRPr>
          </a:p>
          <a:p>
            <a:r>
              <a:rPr lang="en-US" altLang="zh-TW" sz="3200" dirty="0">
                <a:effectLst/>
              </a:rPr>
              <a:t>print(</a:t>
            </a:r>
            <a:r>
              <a:rPr lang="en-US" altLang="zh-TW" sz="3200" dirty="0" err="1">
                <a:effectLst/>
              </a:rPr>
              <a:t>Color.red</a:t>
            </a:r>
            <a:r>
              <a:rPr lang="en-US" altLang="zh-TW" sz="3200" dirty="0">
                <a:effectLst/>
              </a:rPr>
              <a:t>) </a:t>
            </a:r>
          </a:p>
          <a:p>
            <a:pPr marL="0" indent="0">
              <a:buNone/>
            </a:pPr>
            <a:r>
              <a:rPr lang="en-US" altLang="zh-TW" sz="3200" dirty="0">
                <a:effectLst/>
              </a:rPr>
              <a:t>&gt;&gt; </a:t>
            </a:r>
            <a:r>
              <a:rPr lang="en-US" altLang="zh-TW" sz="3200" dirty="0" err="1">
                <a:effectLst/>
              </a:rPr>
              <a:t>Color.red</a:t>
            </a:r>
            <a:endParaRPr lang="en-US" altLang="zh-TW" sz="3200" dirty="0">
              <a:effectLst/>
            </a:endParaRPr>
          </a:p>
          <a:p>
            <a:r>
              <a:rPr lang="en-US" altLang="zh-TW" sz="3200" dirty="0">
                <a:effectLst/>
              </a:rPr>
              <a:t>print(</a:t>
            </a:r>
            <a:r>
              <a:rPr lang="en-US" altLang="zh-TW" sz="3200" dirty="0" err="1">
                <a:effectLst/>
              </a:rPr>
              <a:t>repr</a:t>
            </a:r>
            <a:r>
              <a:rPr lang="en-US" altLang="zh-TW" sz="3200" dirty="0">
                <a:effectLst/>
              </a:rPr>
              <a:t>(</a:t>
            </a:r>
            <a:r>
              <a:rPr lang="en-US" altLang="zh-TW" sz="3200" dirty="0" err="1">
                <a:effectLst/>
              </a:rPr>
              <a:t>Color.red</a:t>
            </a:r>
            <a:r>
              <a:rPr lang="en-US" altLang="zh-TW" sz="3200" dirty="0">
                <a:effectLst/>
              </a:rPr>
              <a:t>)) </a:t>
            </a:r>
          </a:p>
          <a:p>
            <a:pPr marL="0" indent="0">
              <a:buNone/>
            </a:pPr>
            <a:r>
              <a:rPr lang="en-US" altLang="zh-TW" sz="3200" dirty="0">
                <a:effectLst/>
              </a:rPr>
              <a:t>&gt;&gt; </a:t>
            </a:r>
            <a:r>
              <a:rPr lang="es-ES" altLang="zh-TW" sz="3200" dirty="0">
                <a:effectLst/>
              </a:rPr>
              <a:t>&lt;</a:t>
            </a:r>
            <a:r>
              <a:rPr lang="es-ES" altLang="zh-TW" sz="3200" dirty="0" err="1">
                <a:effectLst/>
              </a:rPr>
              <a:t>Color.red</a:t>
            </a:r>
            <a:r>
              <a:rPr lang="es-ES" altLang="zh-TW" sz="3200" dirty="0">
                <a:effectLst/>
              </a:rPr>
              <a:t>: 1&gt;</a:t>
            </a:r>
          </a:p>
          <a:p>
            <a:pPr marL="0" indent="0">
              <a:buNone/>
            </a:pPr>
            <a:endParaRPr lang="en-US" altLang="zh-TW" sz="3200" dirty="0">
              <a:effectLst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572000" y="5661248"/>
            <a:ext cx="3844228" cy="778098"/>
          </a:xfrm>
          <a:prstGeom prst="rect">
            <a:avLst/>
          </a:prstGeom>
        </p:spPr>
        <p:txBody>
          <a:bodyPr vert="horz" anchor="b">
            <a:normAutofit fontScale="975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 cap="none" spc="0" baseline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3600" dirty="0"/>
              <a:t>有更進階的方法 </a:t>
            </a:r>
            <a:r>
              <a:rPr lang="en-US" altLang="zh-TW" sz="3600" dirty="0"/>
              <a:t>?</a:t>
            </a:r>
            <a:endParaRPr lang="zh-TW" altLang="en-US" sz="3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BCDF630-ADC6-724D-AC58-34884B9AD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88" y="1078793"/>
            <a:ext cx="4427048" cy="20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2454"/>
            <a:ext cx="9361040" cy="778098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enum</a:t>
            </a:r>
            <a:r>
              <a:rPr lang="zh-TW" altLang="en-US" dirty="0"/>
              <a:t> </a:t>
            </a:r>
            <a:r>
              <a:rPr lang="en-US" altLang="zh-TW" dirty="0"/>
              <a:t>– automatic values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1560" y="3114803"/>
            <a:ext cx="8352928" cy="4873752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effectLst/>
              </a:rPr>
              <a:t>print(</a:t>
            </a:r>
            <a:r>
              <a:rPr lang="en-US" altLang="zh-TW" sz="3200" dirty="0" err="1">
                <a:effectLst/>
              </a:rPr>
              <a:t>Color.green</a:t>
            </a:r>
            <a:r>
              <a:rPr lang="en-US" altLang="zh-TW" sz="3200" dirty="0">
                <a:effectLst/>
              </a:rPr>
              <a:t>) </a:t>
            </a:r>
          </a:p>
          <a:p>
            <a:pPr marL="0" indent="0">
              <a:buNone/>
            </a:pPr>
            <a:r>
              <a:rPr lang="en-US" altLang="zh-TW" sz="3200" dirty="0">
                <a:effectLst/>
              </a:rPr>
              <a:t>&gt;&gt; </a:t>
            </a:r>
            <a:r>
              <a:rPr lang="en-US" altLang="zh-TW" sz="3200" dirty="0" err="1">
                <a:effectLst/>
              </a:rPr>
              <a:t>Color.green</a:t>
            </a:r>
            <a:endParaRPr lang="en-US" altLang="zh-TW" sz="3200" dirty="0">
              <a:effectLst/>
            </a:endParaRPr>
          </a:p>
          <a:p>
            <a:r>
              <a:rPr lang="en-US" altLang="zh-TW" sz="3200" dirty="0">
                <a:effectLst/>
              </a:rPr>
              <a:t>print(</a:t>
            </a:r>
            <a:r>
              <a:rPr lang="en-US" altLang="zh-TW" sz="3200" dirty="0" err="1">
                <a:effectLst/>
              </a:rPr>
              <a:t>repr</a:t>
            </a:r>
            <a:r>
              <a:rPr lang="en-US" altLang="zh-TW" sz="3200" dirty="0">
                <a:effectLst/>
              </a:rPr>
              <a:t>(</a:t>
            </a:r>
            <a:r>
              <a:rPr lang="en-US" altLang="zh-TW" sz="3200" dirty="0" err="1">
                <a:effectLst/>
              </a:rPr>
              <a:t>Color.green</a:t>
            </a:r>
            <a:r>
              <a:rPr lang="en-US" altLang="zh-TW" sz="3200" dirty="0">
                <a:effectLst/>
              </a:rPr>
              <a:t>)) </a:t>
            </a:r>
          </a:p>
          <a:p>
            <a:pPr marL="0" indent="0">
              <a:buNone/>
            </a:pPr>
            <a:r>
              <a:rPr lang="en-US" altLang="zh-TW" sz="3200" dirty="0">
                <a:effectLst/>
              </a:rPr>
              <a:t>&gt;&gt; </a:t>
            </a:r>
            <a:r>
              <a:rPr lang="es-ES" altLang="zh-TW" sz="3200" dirty="0">
                <a:effectLst/>
              </a:rPr>
              <a:t>&lt;</a:t>
            </a:r>
            <a:r>
              <a:rPr lang="es-ES" altLang="zh-TW" sz="3200" dirty="0" err="1">
                <a:effectLst/>
              </a:rPr>
              <a:t>Color.green</a:t>
            </a:r>
            <a:r>
              <a:rPr lang="es-ES" altLang="zh-TW" sz="3200" dirty="0">
                <a:effectLst/>
              </a:rPr>
              <a:t>: 2&gt;</a:t>
            </a:r>
          </a:p>
          <a:p>
            <a:pPr marL="0" indent="0">
              <a:buNone/>
            </a:pPr>
            <a:endParaRPr lang="en-US" altLang="zh-TW" sz="3200" dirty="0">
              <a:effectLst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BCDF630-ADC6-724D-AC58-34884B9AD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32267"/>
            <a:ext cx="5040560" cy="199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4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建立物件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539552" y="2924944"/>
            <a:ext cx="7467600" cy="4873752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effectLst/>
              </a:rPr>
              <a:t>物件用來儲存常數，只要</a:t>
            </a:r>
            <a:r>
              <a:rPr lang="en-US" altLang="zh-TW" sz="3200" dirty="0">
                <a:effectLst/>
              </a:rPr>
              <a:t>import</a:t>
            </a:r>
            <a:r>
              <a:rPr lang="zh-TW" altLang="en-US" sz="3200" dirty="0">
                <a:effectLst/>
              </a:rPr>
              <a:t>它就能使用</a:t>
            </a:r>
            <a:endParaRPr lang="en-US" altLang="zh-TW" sz="3200" dirty="0">
              <a:effectLst/>
            </a:endParaRPr>
          </a:p>
          <a:p>
            <a:endParaRPr lang="en-US" altLang="zh-TW" sz="3200" dirty="0">
              <a:effectLst/>
            </a:endParaRPr>
          </a:p>
          <a:p>
            <a:r>
              <a:rPr lang="zh-TW" altLang="en-US" sz="3200" dirty="0">
                <a:effectLst/>
              </a:rPr>
              <a:t>用此方法能達到像其他程式語言</a:t>
            </a:r>
            <a:r>
              <a:rPr lang="en-US" altLang="zh-TW" sz="3200" dirty="0" err="1">
                <a:effectLst/>
              </a:rPr>
              <a:t>enum</a:t>
            </a:r>
            <a:r>
              <a:rPr lang="zh-TW" altLang="en-US" sz="3200" dirty="0">
                <a:effectLst/>
              </a:rPr>
              <a:t>的效果</a:t>
            </a:r>
            <a:r>
              <a:rPr lang="en-US" altLang="zh-TW" sz="3200" dirty="0">
                <a:effectLst/>
              </a:rPr>
              <a:t> (Python3.7</a:t>
            </a:r>
            <a:r>
              <a:rPr lang="zh-TW" altLang="en-US" sz="3200" dirty="0">
                <a:effectLst/>
              </a:rPr>
              <a:t> </a:t>
            </a:r>
            <a:r>
              <a:rPr lang="zh-CN" altLang="en-US" sz="3200" dirty="0">
                <a:effectLst/>
              </a:rPr>
              <a:t>後有</a:t>
            </a:r>
            <a:r>
              <a:rPr lang="zh-TW" altLang="en-US" sz="3200" dirty="0">
                <a:effectLst/>
              </a:rPr>
              <a:t> </a:t>
            </a:r>
            <a:r>
              <a:rPr lang="en-US" altLang="zh-TW" sz="3200" dirty="0" err="1">
                <a:effectLst/>
              </a:rPr>
              <a:t>enum</a:t>
            </a:r>
            <a:r>
              <a:rPr lang="en-US" altLang="zh-TW" sz="3200" dirty="0">
                <a:effectLst/>
              </a:rPr>
              <a:t>)</a:t>
            </a:r>
          </a:p>
          <a:p>
            <a:endParaRPr lang="en-US" altLang="zh-TW" sz="3200" dirty="0">
              <a:effectLst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074" y="836712"/>
            <a:ext cx="745372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923928" y="5733256"/>
            <a:ext cx="4104456" cy="778098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 cap="none" spc="0" baseline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建立出物件後</a:t>
            </a:r>
            <a:r>
              <a:rPr lang="en-US" altLang="zh-TW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zh-TW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879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物件</a:t>
            </a:r>
            <a:r>
              <a:rPr lang="en-US" altLang="zh-TW" dirty="0"/>
              <a:t>OO</a:t>
            </a:r>
            <a:r>
              <a:rPr lang="zh-TW" altLang="en-US" dirty="0"/>
              <a:t>化 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732380" y="4653136"/>
            <a:ext cx="7467600" cy="4873752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effectLst/>
              </a:rPr>
              <a:t>OO</a:t>
            </a:r>
            <a:r>
              <a:rPr lang="zh-TW" altLang="en-US" sz="3200" dirty="0">
                <a:effectLst/>
              </a:rPr>
              <a:t>化之後，雖然程式碼變更好讓人理解，但也需要寫很多額外的程式碼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836711"/>
            <a:ext cx="8429323" cy="38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313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2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2411</TotalTime>
  <Words>493</Words>
  <Application>Microsoft Macintosh PowerPoint</Application>
  <PresentationFormat>如螢幕大小 (4:3)</PresentationFormat>
  <Paragraphs>77</Paragraphs>
  <Slides>14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Calibri</vt:lpstr>
      <vt:lpstr>Century Schoolbook</vt:lpstr>
      <vt:lpstr>Wingdings</vt:lpstr>
      <vt:lpstr>Wingdings 2</vt:lpstr>
      <vt:lpstr>佈景主題2</vt:lpstr>
      <vt:lpstr>建立常數</vt:lpstr>
      <vt:lpstr>何謂常數 ?</vt:lpstr>
      <vt:lpstr>沒設置常數的程式碼 :</vt:lpstr>
      <vt:lpstr>有設置常數的程式碼 :</vt:lpstr>
      <vt:lpstr>常數設置多了之後………..</vt:lpstr>
      <vt:lpstr>使用列舉 enum (Python 3.7 後):</vt:lpstr>
      <vt:lpstr>enum – automatic values</vt:lpstr>
      <vt:lpstr>建立物件</vt:lpstr>
      <vt:lpstr>物件OO化 :</vt:lpstr>
      <vt:lpstr>其他特殊常數設置 :</vt:lpstr>
      <vt:lpstr>位元運算 :</vt:lpstr>
      <vt:lpstr>位元運算 :</vt:lpstr>
      <vt:lpstr>總結 :</vt:lpstr>
      <vt:lpstr>總結 :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建立常數</dc:title>
  <dc:creator>user</dc:creator>
  <cp:lastModifiedBy>Microsoft Office User</cp:lastModifiedBy>
  <cp:revision>33</cp:revision>
  <dcterms:created xsi:type="dcterms:W3CDTF">2016-07-13T06:18:23Z</dcterms:created>
  <dcterms:modified xsi:type="dcterms:W3CDTF">2020-01-18T00:55:26Z</dcterms:modified>
</cp:coreProperties>
</file>