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83"/>
    <p:restoredTop sz="83484"/>
  </p:normalViewPr>
  <p:slideViewPr>
    <p:cSldViewPr snapToGrid="0" snapToObjects="1">
      <p:cViewPr varScale="1">
        <p:scale>
          <a:sx n="52" d="100"/>
          <a:sy n="52" d="100"/>
        </p:scale>
        <p:origin x="10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jinja.pocoo.org/docs/dev/templat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egmentfault.com/a/1190000000351512" TargetMode="External"/><Relationship Id="rId2" Type="http://schemas.openxmlformats.org/officeDocument/2006/relationships/hyperlink" Target="http://seanlin.logdown.com/posts/247818-introduction-to-flask-hello-worl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inja.pocoo.org/docs/dev/templat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422996" cy="1646302"/>
          </a:xfrm>
        </p:spPr>
        <p:txBody>
          <a:bodyPr/>
          <a:lstStyle/>
          <a:p>
            <a:pPr algn="l"/>
            <a:r>
              <a:rPr kumimoji="1" lang="en-US" altLang="zh-TW" dirty="0"/>
              <a:t>Flask</a:t>
            </a:r>
            <a:r>
              <a:rPr kumimoji="1" lang="zh-TW" altLang="en-US" dirty="0"/>
              <a:t> 介紹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422996" cy="1096899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TW" sz="2800" dirty="0"/>
              <a:t>Micro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web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framework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based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on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Python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0660" y="334557"/>
            <a:ext cx="8596668" cy="1320800"/>
          </a:xfrm>
        </p:spPr>
        <p:txBody>
          <a:bodyPr/>
          <a:lstStyle/>
          <a:p>
            <a:r>
              <a:rPr kumimoji="1" lang="en-US" altLang="zh-TW" dirty="0"/>
              <a:t>Web</a:t>
            </a:r>
            <a:r>
              <a:rPr kumimoji="1" lang="zh-TW" altLang="en-US" dirty="0"/>
              <a:t> 框架演進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8154" y="930442"/>
            <a:ext cx="11514667" cy="4613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2000" dirty="0"/>
              <a:t>	</a:t>
            </a:r>
            <a:r>
              <a:rPr kumimoji="1" lang="en-US" altLang="zh-TW" sz="2000" dirty="0"/>
              <a:t>1.</a:t>
            </a:r>
            <a:r>
              <a:rPr kumimoji="1" lang="zh-TW" altLang="en-US" sz="2000" dirty="0"/>
              <a:t> 判定 </a:t>
            </a:r>
            <a:r>
              <a:rPr kumimoji="1" lang="en-US" altLang="zh-TW" sz="2000" dirty="0"/>
              <a:t>http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request</a:t>
            </a:r>
            <a:r>
              <a:rPr kumimoji="1" lang="zh-TW" altLang="en-US" sz="2000" dirty="0"/>
              <a:t>：        </a:t>
            </a:r>
            <a:r>
              <a:rPr kumimoji="1" lang="en-US" altLang="zh-TW" sz="2000" dirty="0" err="1"/>
              <a:t>def</a:t>
            </a:r>
            <a:r>
              <a:rPr kumimoji="1" lang="en-US" altLang="zh-TW" sz="2000" dirty="0"/>
              <a:t> </a:t>
            </a:r>
            <a:r>
              <a:rPr kumimoji="1" lang="en-US" altLang="zh-TW" sz="2000" dirty="0" err="1"/>
              <a:t>do_GET</a:t>
            </a:r>
            <a:r>
              <a:rPr kumimoji="1" lang="en-US" altLang="zh-TW" sz="2000" dirty="0"/>
              <a:t>(self):</a:t>
            </a:r>
            <a:r>
              <a:rPr kumimoji="1" lang="zh-TW" altLang="en-US" sz="2000" dirty="0"/>
              <a:t>（</a:t>
            </a:r>
            <a:r>
              <a:rPr kumimoji="1" lang="en-US" altLang="zh-TW" sz="2000" dirty="0" err="1"/>
              <a:t>def</a:t>
            </a:r>
            <a:r>
              <a:rPr kumimoji="1" lang="en-US" altLang="zh-TW" sz="2000" dirty="0"/>
              <a:t> </a:t>
            </a:r>
            <a:r>
              <a:rPr kumimoji="1" lang="en-US" altLang="zh-TW" sz="2000" dirty="0" err="1"/>
              <a:t>do_POST</a:t>
            </a:r>
            <a:r>
              <a:rPr kumimoji="1" lang="en-US" altLang="zh-TW" sz="2000" dirty="0"/>
              <a:t>(self)</a:t>
            </a:r>
            <a:r>
              <a:rPr kumimoji="1" lang="zh-TW" altLang="en-US" sz="2000" dirty="0"/>
              <a:t>）</a:t>
            </a:r>
          </a:p>
          <a:p>
            <a:pPr marL="0" indent="0">
              <a:buNone/>
            </a:pPr>
            <a:r>
              <a:rPr kumimoji="1" lang="zh-TW" altLang="en-US" sz="2000" dirty="0"/>
              <a:t>	</a:t>
            </a:r>
            <a:r>
              <a:rPr kumimoji="1" lang="en-US" altLang="zh-TW" sz="2000" dirty="0"/>
              <a:t>2.</a:t>
            </a:r>
            <a:r>
              <a:rPr kumimoji="1" lang="zh-TW" altLang="en-US" sz="2000" dirty="0"/>
              <a:t> 決定路徑：                            </a:t>
            </a:r>
            <a:r>
              <a:rPr kumimoji="1" lang="en-US" altLang="zh-TW" sz="2000" dirty="0"/>
              <a:t>if</a:t>
            </a:r>
            <a:r>
              <a:rPr kumimoji="1" lang="zh-TW" altLang="en-US" sz="2000" dirty="0"/>
              <a:t> </a:t>
            </a:r>
            <a:r>
              <a:rPr kumimoji="1" lang="en-US" altLang="zh-TW" sz="2000" dirty="0" err="1"/>
              <a:t>self.path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==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‘/’:</a:t>
            </a:r>
            <a:endParaRPr kumimoji="1" lang="zh-TW" altLang="en-US" sz="2000" dirty="0"/>
          </a:p>
          <a:p>
            <a:pPr marL="0" indent="0">
              <a:buNone/>
            </a:pPr>
            <a:r>
              <a:rPr kumimoji="1" lang="zh-TW" altLang="en-US" sz="2000" dirty="0"/>
              <a:t>	</a:t>
            </a:r>
            <a:r>
              <a:rPr kumimoji="1" lang="en-US" altLang="zh-TW" sz="2000" dirty="0"/>
              <a:t>3.</a:t>
            </a:r>
            <a:r>
              <a:rPr kumimoji="1" lang="zh-TW" altLang="en-US" sz="2000" dirty="0"/>
              <a:t> 寫 </a:t>
            </a:r>
            <a:r>
              <a:rPr kumimoji="1" lang="en-US" altLang="zh-TW" sz="2000" dirty="0"/>
              <a:t>http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response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header</a:t>
            </a:r>
            <a:r>
              <a:rPr kumimoji="1" lang="zh-TW" altLang="en-US" sz="2000" dirty="0"/>
              <a:t>：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         </a:t>
            </a:r>
            <a:r>
              <a:rPr kumimoji="1" lang="en-US" altLang="zh-TW" sz="2000" dirty="0" err="1"/>
              <a:t>self.send_response</a:t>
            </a:r>
            <a:r>
              <a:rPr kumimoji="1" lang="en-US" altLang="zh-TW" sz="2000" dirty="0"/>
              <a:t>(200)</a:t>
            </a:r>
            <a:endParaRPr kumimoji="1" lang="zh-TW" altLang="en-US" sz="2000" dirty="0"/>
          </a:p>
          <a:p>
            <a:pPr marL="0" indent="0">
              <a:buNone/>
            </a:pPr>
            <a:r>
              <a:rPr kumimoji="1" lang="zh-TW" altLang="en-US" sz="2000" dirty="0"/>
              <a:t>							                 </a:t>
            </a:r>
            <a:r>
              <a:rPr kumimoji="1" lang="en-US" altLang="zh-TW" sz="2000" dirty="0" err="1"/>
              <a:t>self.send_header</a:t>
            </a:r>
            <a:r>
              <a:rPr kumimoji="1" lang="en-US" altLang="zh-TW" sz="2000" dirty="0"/>
              <a:t>(‘Content-type’, ‘text/html’)</a:t>
            </a:r>
          </a:p>
          <a:p>
            <a:pPr marL="0" indent="0">
              <a:buNone/>
            </a:pPr>
            <a:r>
              <a:rPr kumimoji="1" lang="en-US" altLang="zh-TW" sz="2000" dirty="0"/>
              <a:t>									     </a:t>
            </a:r>
            <a:r>
              <a:rPr kumimoji="1" lang="en-US" altLang="zh-TW" sz="2000" dirty="0" err="1"/>
              <a:t>self.end_headers</a:t>
            </a:r>
            <a:r>
              <a:rPr kumimoji="1" lang="en-US" altLang="zh-TW" sz="2000" dirty="0"/>
              <a:t>()</a:t>
            </a:r>
            <a:endParaRPr kumimoji="1" lang="zh-TW" altLang="en-US" sz="2000" dirty="0"/>
          </a:p>
          <a:p>
            <a:pPr marL="0" indent="0">
              <a:buNone/>
            </a:pPr>
            <a:r>
              <a:rPr kumimoji="1" lang="zh-TW" altLang="en-US" sz="2000" dirty="0"/>
              <a:t>	</a:t>
            </a:r>
            <a:r>
              <a:rPr kumimoji="1" lang="en-US" altLang="zh-TW" sz="2000" dirty="0"/>
              <a:t>4.</a:t>
            </a:r>
            <a:r>
              <a:rPr kumimoji="1" lang="zh-TW" altLang="en-US" sz="2000" dirty="0"/>
              <a:t> 開啟對應 </a:t>
            </a:r>
            <a:r>
              <a:rPr kumimoji="1" lang="en-US" altLang="zh-TW" sz="2000" dirty="0"/>
              <a:t>html</a:t>
            </a:r>
            <a:r>
              <a:rPr kumimoji="1" lang="zh-TW" altLang="en-US" sz="2000" dirty="0"/>
              <a:t> 檔：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	                 </a:t>
            </a:r>
            <a:r>
              <a:rPr kumimoji="1" lang="en-US" altLang="zh-TW" sz="2000" dirty="0"/>
              <a:t>with open(path) as f:</a:t>
            </a:r>
            <a:r>
              <a:rPr kumimoji="1" lang="zh-TW" altLang="en-US" sz="2000" dirty="0"/>
              <a:t> </a:t>
            </a:r>
            <a:r>
              <a:rPr kumimoji="1" lang="is-IS" altLang="zh-TW" sz="2000" dirty="0"/>
              <a:t>…</a:t>
            </a:r>
            <a:endParaRPr kumimoji="1" lang="zh-TW" altLang="en-US" sz="2000" dirty="0"/>
          </a:p>
          <a:p>
            <a:pPr marL="0" indent="0">
              <a:buNone/>
            </a:pPr>
            <a:r>
              <a:rPr kumimoji="1" lang="zh-TW" altLang="en-US" sz="2000" dirty="0"/>
              <a:t>	</a:t>
            </a:r>
            <a:r>
              <a:rPr kumimoji="1" lang="en-US" altLang="zh-TW" sz="2000" dirty="0"/>
              <a:t>5.</a:t>
            </a:r>
            <a:r>
              <a:rPr kumimoji="1" lang="zh-TW" altLang="en-US" sz="2000" dirty="0"/>
              <a:t> 更換部分內容</a:t>
            </a:r>
            <a:r>
              <a:rPr kumimoji="1" lang="en-US" altLang="zh-TW" sz="2000" dirty="0"/>
              <a:t>(ex.</a:t>
            </a:r>
            <a:r>
              <a:rPr kumimoji="1" lang="zh-TW" altLang="en-US" sz="2000" dirty="0"/>
              <a:t> 使用者名稱</a:t>
            </a:r>
            <a:r>
              <a:rPr kumimoji="1" lang="en-US" altLang="zh-TW" sz="2000" dirty="0"/>
              <a:t>)</a:t>
            </a:r>
            <a:r>
              <a:rPr kumimoji="1" lang="zh-TW" altLang="en-US" sz="2000" dirty="0"/>
              <a:t>： </a:t>
            </a:r>
            <a:r>
              <a:rPr kumimoji="1" lang="en-US" altLang="zh-TW" sz="2000" dirty="0"/>
              <a:t>replace</a:t>
            </a:r>
            <a:r>
              <a:rPr kumimoji="1" lang="is-IS" altLang="zh-TW" sz="2000" dirty="0"/>
              <a:t>…</a:t>
            </a:r>
            <a:endParaRPr kumimoji="1" lang="zh-TW" altLang="en-US" sz="2000" dirty="0"/>
          </a:p>
          <a:p>
            <a:pPr marL="0" indent="0">
              <a:buNone/>
            </a:pPr>
            <a:r>
              <a:rPr kumimoji="1" lang="zh-TW" altLang="en-US" sz="2000" dirty="0"/>
              <a:t>	</a:t>
            </a:r>
            <a:r>
              <a:rPr kumimoji="1" lang="en-US" altLang="zh-TW" sz="2000" dirty="0"/>
              <a:t>6.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write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http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response</a:t>
            </a:r>
            <a:r>
              <a:rPr kumimoji="1" lang="zh-TW" altLang="en-US" sz="2000" dirty="0"/>
              <a:t>： 	           </a:t>
            </a:r>
            <a:r>
              <a:rPr kumimoji="1" lang="en-US" altLang="zh-TW" sz="2000" dirty="0" err="1"/>
              <a:t>self.wfile.write</a:t>
            </a:r>
            <a:r>
              <a:rPr kumimoji="1" lang="en-US" altLang="zh-TW" sz="2000" dirty="0"/>
              <a:t>()</a:t>
            </a:r>
            <a:r>
              <a:rPr kumimoji="1" lang="is-IS" altLang="zh-TW" sz="2000" dirty="0"/>
              <a:t>…</a:t>
            </a:r>
            <a:endParaRPr kumimoji="1" lang="zh-TW" altLang="en-US" sz="2000" dirty="0"/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4042611" y="2133601"/>
            <a:ext cx="6513094" cy="14758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" name="直線箭頭接點 5"/>
          <p:cNvCxnSpPr/>
          <p:nvPr/>
        </p:nvCxnSpPr>
        <p:spPr>
          <a:xfrm flipV="1">
            <a:off x="8913887" y="2167074"/>
            <a:ext cx="1426498" cy="5157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0250905" y="1764269"/>
            <a:ext cx="1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function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>
            <a:off x="7592912" y="3836428"/>
            <a:ext cx="185713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450049" y="3609475"/>
            <a:ext cx="1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>
                <a:solidFill>
                  <a:srgbClr val="FF0000"/>
                </a:solidFill>
              </a:rPr>
              <a:t>openHtml</a:t>
            </a:r>
            <a:r>
              <a:rPr kumimoji="1" lang="en-US" altLang="zh-TW" dirty="0">
                <a:solidFill>
                  <a:srgbClr val="FF0000"/>
                </a:solidFill>
              </a:rPr>
              <a:t>()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線箭頭接點 13"/>
          <p:cNvCxnSpPr/>
          <p:nvPr/>
        </p:nvCxnSpPr>
        <p:spPr>
          <a:xfrm>
            <a:off x="7344259" y="4267310"/>
            <a:ext cx="185713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248273" y="4040357"/>
            <a:ext cx="1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template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3653950" y="1287552"/>
            <a:ext cx="7944492" cy="3605290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5266593" y="5374536"/>
            <a:ext cx="5760365" cy="1395663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617024" y="5499623"/>
            <a:ext cx="5059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rgbClr val="7030A0"/>
                </a:solidFill>
              </a:rPr>
              <a:t>@</a:t>
            </a:r>
            <a:r>
              <a:rPr kumimoji="1" lang="en-US" altLang="zh-TW" sz="2000" dirty="0" err="1">
                <a:solidFill>
                  <a:srgbClr val="7030A0"/>
                </a:solidFill>
              </a:rPr>
              <a:t>app.route</a:t>
            </a:r>
            <a:r>
              <a:rPr kumimoji="1" lang="en-US" altLang="zh-TW" sz="2000" dirty="0">
                <a:solidFill>
                  <a:srgbClr val="7030A0"/>
                </a:solidFill>
              </a:rPr>
              <a:t>(‘/’,</a:t>
            </a:r>
            <a:r>
              <a:rPr kumimoji="1" lang="zh-TW" altLang="en-US" sz="2000" dirty="0">
                <a:solidFill>
                  <a:srgbClr val="7030A0"/>
                </a:solidFill>
              </a:rPr>
              <a:t> </a:t>
            </a:r>
            <a:r>
              <a:rPr kumimoji="1" lang="en-US" altLang="zh-TW" sz="2000" dirty="0">
                <a:solidFill>
                  <a:srgbClr val="7030A0"/>
                </a:solidFill>
              </a:rPr>
              <a:t>methods=['GET', 'POST'])</a:t>
            </a:r>
            <a:br>
              <a:rPr kumimoji="1" lang="zh-TW" altLang="en-US" sz="2000" dirty="0">
                <a:solidFill>
                  <a:srgbClr val="7030A0"/>
                </a:solidFill>
              </a:rPr>
            </a:br>
            <a:r>
              <a:rPr kumimoji="1" lang="en-US" altLang="zh-TW" sz="2000" dirty="0" err="1">
                <a:solidFill>
                  <a:srgbClr val="7030A0"/>
                </a:solidFill>
              </a:rPr>
              <a:t>def</a:t>
            </a:r>
            <a:r>
              <a:rPr kumimoji="1" lang="zh-TW" altLang="en-US" sz="2000" dirty="0">
                <a:solidFill>
                  <a:srgbClr val="7030A0"/>
                </a:solidFill>
              </a:rPr>
              <a:t> </a:t>
            </a:r>
            <a:r>
              <a:rPr kumimoji="1" lang="en-US" altLang="zh-TW" sz="2000" dirty="0">
                <a:solidFill>
                  <a:srgbClr val="7030A0"/>
                </a:solidFill>
              </a:rPr>
              <a:t>function():</a:t>
            </a:r>
            <a:br>
              <a:rPr kumimoji="1" lang="zh-TW" altLang="en-US" sz="2000" dirty="0">
                <a:solidFill>
                  <a:srgbClr val="7030A0"/>
                </a:solidFill>
              </a:rPr>
            </a:br>
            <a:r>
              <a:rPr kumimoji="1" lang="zh-TW" altLang="en-US" sz="2000" dirty="0">
                <a:solidFill>
                  <a:srgbClr val="7030A0"/>
                </a:solidFill>
              </a:rPr>
              <a:t>	</a:t>
            </a:r>
            <a:r>
              <a:rPr kumimoji="1" lang="en-US" altLang="zh-TW" sz="2000" dirty="0">
                <a:solidFill>
                  <a:srgbClr val="7030A0"/>
                </a:solidFill>
              </a:rPr>
              <a:t>return </a:t>
            </a:r>
            <a:r>
              <a:rPr kumimoji="1" lang="en-US" altLang="zh-TW" sz="2000" dirty="0" err="1">
                <a:solidFill>
                  <a:srgbClr val="7030A0"/>
                </a:solidFill>
              </a:rPr>
              <a:t>render_template</a:t>
            </a:r>
            <a:r>
              <a:rPr kumimoji="1" lang="en-US" altLang="zh-TW" sz="2000" dirty="0">
                <a:solidFill>
                  <a:srgbClr val="7030A0"/>
                </a:solidFill>
              </a:rPr>
              <a:t>('</a:t>
            </a:r>
            <a:r>
              <a:rPr kumimoji="1" lang="en-US" altLang="zh-TW" sz="2000" dirty="0" err="1">
                <a:solidFill>
                  <a:srgbClr val="7030A0"/>
                </a:solidFill>
              </a:rPr>
              <a:t>Index.html</a:t>
            </a:r>
            <a:r>
              <a:rPr kumimoji="1" lang="en-US" altLang="zh-TW" sz="2000" dirty="0">
                <a:solidFill>
                  <a:srgbClr val="7030A0"/>
                </a:solidFill>
              </a:rPr>
              <a:t>')</a:t>
            </a:r>
            <a:r>
              <a:rPr kumimoji="1" lang="zh-TW" altLang="en-US" sz="2000" dirty="0">
                <a:solidFill>
                  <a:srgbClr val="7030A0"/>
                </a:solidFill>
              </a:rPr>
              <a:t>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275" y="4626920"/>
            <a:ext cx="6985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3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202948"/>
            <a:ext cx="8596668" cy="1320800"/>
          </a:xfrm>
        </p:spPr>
        <p:txBody>
          <a:bodyPr/>
          <a:lstStyle/>
          <a:p>
            <a:r>
              <a:rPr kumimoji="1" lang="zh-TW" altLang="en-US" dirty="0"/>
              <a:t>補充：</a:t>
            </a:r>
            <a:r>
              <a:rPr kumimoji="1" lang="en-US" altLang="zh-TW" dirty="0"/>
              <a:t>Template</a:t>
            </a:r>
            <a:r>
              <a:rPr kumimoji="1" lang="zh-TW" altLang="en-US" dirty="0"/>
              <a:t> 用法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863348"/>
            <a:ext cx="9429193" cy="5874336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在 </a:t>
            </a:r>
            <a:r>
              <a:rPr kumimoji="1" lang="en-US" altLang="zh-TW" dirty="0"/>
              <a:t>flask</a:t>
            </a:r>
            <a:r>
              <a:rPr kumimoji="1" lang="zh-TW" altLang="en-US" dirty="0"/>
              <a:t> 中，提供了 </a:t>
            </a:r>
            <a:r>
              <a:rPr kumimoji="1" lang="en-US" altLang="zh-TW" dirty="0"/>
              <a:t>Template</a:t>
            </a:r>
            <a:r>
              <a:rPr kumimoji="1" lang="zh-TW" altLang="en-US" dirty="0"/>
              <a:t> 的方式讓 </a:t>
            </a:r>
            <a:r>
              <a:rPr kumimoji="1" lang="en-US" altLang="zh-TW" dirty="0"/>
              <a:t>html</a:t>
            </a:r>
            <a:r>
              <a:rPr kumimoji="1" lang="zh-TW" altLang="en-US" dirty="0"/>
              <a:t> 可以繼承</a:t>
            </a:r>
          </a:p>
          <a:p>
            <a:r>
              <a:rPr kumimoji="1" lang="zh-TW" altLang="en-US" dirty="0"/>
              <a:t>先寫一個 </a:t>
            </a:r>
            <a:r>
              <a:rPr kumimoji="1" lang="en-US" altLang="zh-TW" dirty="0" err="1"/>
              <a:t>Layout.html</a:t>
            </a:r>
            <a:r>
              <a:rPr kumimoji="1" lang="zh-TW" altLang="en-US" dirty="0"/>
              <a:t>：</a:t>
            </a:r>
          </a:p>
          <a:p>
            <a:endParaRPr kumimoji="1" lang="zh-TW" altLang="en-US" dirty="0"/>
          </a:p>
          <a:p>
            <a:endParaRPr kumimoji="1" lang="zh-TW" altLang="en-US" dirty="0"/>
          </a:p>
          <a:p>
            <a:endParaRPr kumimoji="1" lang="zh-TW" altLang="en-US" dirty="0"/>
          </a:p>
          <a:p>
            <a:endParaRPr kumimoji="1" lang="zh-TW" altLang="en-US" dirty="0"/>
          </a:p>
          <a:p>
            <a:endParaRPr kumimoji="1" lang="zh-TW" altLang="en-US" dirty="0"/>
          </a:p>
          <a:p>
            <a:endParaRPr kumimoji="1" lang="zh-TW" altLang="en-US" dirty="0"/>
          </a:p>
          <a:p>
            <a:endParaRPr kumimoji="1" lang="zh-TW" altLang="en-US" dirty="0"/>
          </a:p>
          <a:p>
            <a:endParaRPr kumimoji="1" lang="zh-TW" altLang="en-US" dirty="0"/>
          </a:p>
          <a:p>
            <a:endParaRPr kumimoji="1" lang="zh-TW" altLang="en-US" dirty="0"/>
          </a:p>
          <a:p>
            <a:r>
              <a:rPr kumimoji="1" lang="zh-TW" altLang="en-US" dirty="0"/>
              <a:t>在 </a:t>
            </a:r>
            <a:r>
              <a:rPr kumimoji="1" lang="en-US" altLang="zh-TW" dirty="0"/>
              <a:t>Base</a:t>
            </a:r>
            <a:r>
              <a:rPr kumimoji="1" lang="zh-TW" altLang="en-US" dirty="0"/>
              <a:t> </a:t>
            </a:r>
            <a:r>
              <a:rPr kumimoji="1" lang="en-US" altLang="zh-TW" dirty="0"/>
              <a:t>Template</a:t>
            </a:r>
            <a:r>
              <a:rPr kumimoji="1" lang="zh-TW" altLang="en-US" dirty="0"/>
              <a:t> 中，先將 </a:t>
            </a:r>
            <a:r>
              <a:rPr kumimoji="1" lang="en-US" altLang="zh-TW" dirty="0"/>
              <a:t>&lt;head&gt;</a:t>
            </a:r>
            <a:r>
              <a:rPr kumimoji="1" lang="zh-TW" altLang="en-US" dirty="0"/>
              <a:t>、</a:t>
            </a:r>
            <a:r>
              <a:rPr kumimoji="1" lang="en-US" altLang="zh-TW" dirty="0"/>
              <a:t>&lt;body&gt;</a:t>
            </a:r>
            <a:r>
              <a:rPr kumimoji="1" lang="zh-TW" altLang="en-US" dirty="0"/>
              <a:t> 的架構設定好，</a:t>
            </a:r>
            <a:r>
              <a:rPr kumimoji="1" lang="en-US" altLang="zh-TW" dirty="0"/>
              <a:t>&lt;body&gt;</a:t>
            </a:r>
            <a:r>
              <a:rPr kumimoji="1" lang="zh-TW" altLang="en-US" dirty="0"/>
              <a:t> 中則有 </a:t>
            </a:r>
            <a:r>
              <a:rPr kumimoji="1" lang="en-US" altLang="zh-TW" dirty="0"/>
              <a:t>content</a:t>
            </a:r>
            <a:r>
              <a:rPr kumimoji="1" lang="zh-TW" altLang="en-US" dirty="0"/>
              <a:t> 和 </a:t>
            </a:r>
            <a:r>
              <a:rPr kumimoji="1" lang="en-US" altLang="zh-TW" dirty="0"/>
              <a:t>footer</a:t>
            </a:r>
            <a:r>
              <a:rPr kumimoji="1" lang="zh-TW" altLang="en-US" dirty="0"/>
              <a:t> 兩個 </a:t>
            </a:r>
            <a:r>
              <a:rPr kumimoji="1" lang="en-US" altLang="zh-TW" dirty="0"/>
              <a:t>&lt;div&gt;</a:t>
            </a:r>
            <a:r>
              <a:rPr kumimoji="1" lang="zh-TW" altLang="en-US" dirty="0"/>
              <a:t> ，</a:t>
            </a:r>
            <a:r>
              <a:rPr kumimoji="1" lang="en-US" altLang="zh-TW" dirty="0"/>
              <a:t>content</a:t>
            </a:r>
            <a:r>
              <a:rPr kumimoji="1" lang="zh-TW" altLang="en-US" dirty="0"/>
              <a:t> 還沒有內容，而是用 </a:t>
            </a:r>
            <a:r>
              <a:rPr lang="en-US" altLang="zh-TW" dirty="0"/>
              <a:t>{% </a:t>
            </a:r>
            <a:r>
              <a:rPr lang="en-US" altLang="zh-TW" b="1" dirty="0"/>
              <a:t>block</a:t>
            </a:r>
            <a:r>
              <a:rPr lang="en-US" altLang="zh-TW" dirty="0"/>
              <a:t> content %}{% </a:t>
            </a:r>
            <a:r>
              <a:rPr lang="en-US" altLang="zh-TW" b="1" dirty="0" err="1"/>
              <a:t>endblock</a:t>
            </a:r>
            <a:r>
              <a:rPr lang="en-US" altLang="zh-TW" dirty="0"/>
              <a:t> %}</a:t>
            </a:r>
            <a:r>
              <a:rPr lang="zh-TW" altLang="en-US" dirty="0"/>
              <a:t> 先預留空間做繼承用</a:t>
            </a:r>
          </a:p>
          <a:p>
            <a:pPr marL="0" indent="0">
              <a:buNone/>
            </a:pPr>
            <a:r>
              <a:rPr kumimoji="1" lang="zh-TW" altLang="en-US" dirty="0"/>
              <a:t>     同樣的，</a:t>
            </a:r>
            <a:r>
              <a:rPr kumimoji="1" lang="en-US" altLang="zh-TW" dirty="0"/>
              <a:t>&lt;head&gt;</a:t>
            </a:r>
            <a:r>
              <a:rPr kumimoji="1" lang="zh-TW" altLang="en-US" dirty="0"/>
              <a:t> 和 </a:t>
            </a:r>
            <a:r>
              <a:rPr kumimoji="1" lang="en-US" altLang="zh-TW" dirty="0"/>
              <a:t>&lt;title&gt;</a:t>
            </a:r>
            <a:r>
              <a:rPr kumimoji="1" lang="zh-TW" altLang="en-US" dirty="0"/>
              <a:t> 也都用 </a:t>
            </a:r>
            <a:r>
              <a:rPr kumimoji="1" lang="en-US" altLang="zh-TW" dirty="0"/>
              <a:t>block</a:t>
            </a:r>
            <a:r>
              <a:rPr kumimoji="1" lang="zh-TW" altLang="en-US" dirty="0"/>
              <a:t> 的方式預留了部分空間</a:t>
            </a:r>
          </a:p>
          <a:p>
            <a:pPr marL="0" indent="0">
              <a:buNone/>
            </a:pPr>
            <a:endParaRPr kumimoji="1" lang="zh-TW" altLang="en-US" dirty="0"/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1700211"/>
            <a:ext cx="7279774" cy="341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202948"/>
            <a:ext cx="8596668" cy="1320800"/>
          </a:xfrm>
        </p:spPr>
        <p:txBody>
          <a:bodyPr/>
          <a:lstStyle/>
          <a:p>
            <a:r>
              <a:rPr kumimoji="1" lang="zh-TW" altLang="en-US" dirty="0"/>
              <a:t>補充：</a:t>
            </a:r>
            <a:r>
              <a:rPr kumimoji="1" lang="en-US" altLang="zh-TW" dirty="0"/>
              <a:t>Template</a:t>
            </a:r>
            <a:r>
              <a:rPr kumimoji="1" lang="zh-TW" altLang="en-US" dirty="0"/>
              <a:t> 用法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863348"/>
            <a:ext cx="9429193" cy="5184526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之後 </a:t>
            </a:r>
            <a:r>
              <a:rPr kumimoji="1" lang="en-US" altLang="zh-TW" dirty="0"/>
              <a:t>Child</a:t>
            </a:r>
            <a:r>
              <a:rPr kumimoji="1" lang="zh-TW" altLang="en-US" dirty="0"/>
              <a:t> </a:t>
            </a:r>
            <a:r>
              <a:rPr kumimoji="1" lang="en-US" altLang="zh-TW" dirty="0"/>
              <a:t>Template</a:t>
            </a:r>
            <a:r>
              <a:rPr kumimoji="1" lang="zh-TW" altLang="en-US" dirty="0"/>
              <a:t> 繼承 </a:t>
            </a:r>
            <a:r>
              <a:rPr kumimoji="1" lang="en-US" altLang="zh-TW" dirty="0"/>
              <a:t>Base</a:t>
            </a:r>
            <a:r>
              <a:rPr kumimoji="1" lang="zh-TW" altLang="en-US" dirty="0"/>
              <a:t> </a:t>
            </a:r>
            <a:r>
              <a:rPr kumimoji="1" lang="en-US" altLang="zh-TW" dirty="0"/>
              <a:t>Template</a:t>
            </a:r>
            <a:r>
              <a:rPr kumimoji="1" lang="zh-TW" altLang="en-US" dirty="0"/>
              <a:t> </a:t>
            </a:r>
          </a:p>
          <a:p>
            <a:endParaRPr kumimoji="1" lang="zh-TW" altLang="en-US" dirty="0"/>
          </a:p>
          <a:p>
            <a:endParaRPr kumimoji="1" lang="zh-TW" altLang="en-US" dirty="0"/>
          </a:p>
          <a:p>
            <a:endParaRPr kumimoji="1" lang="zh-TW" altLang="en-US" dirty="0"/>
          </a:p>
          <a:p>
            <a:endParaRPr kumimoji="1" lang="zh-TW" altLang="en-US" dirty="0"/>
          </a:p>
          <a:p>
            <a:endParaRPr kumimoji="1" lang="zh-TW" altLang="en-US" dirty="0"/>
          </a:p>
          <a:p>
            <a:endParaRPr kumimoji="1" lang="zh-TW" altLang="en-US" dirty="0"/>
          </a:p>
          <a:p>
            <a:endParaRPr kumimoji="1" lang="zh-TW" altLang="en-US" dirty="0"/>
          </a:p>
          <a:p>
            <a:endParaRPr kumimoji="1" lang="zh-TW" altLang="en-US" dirty="0"/>
          </a:p>
          <a:p>
            <a:endParaRPr kumimoji="1" lang="zh-TW" altLang="en-US" dirty="0"/>
          </a:p>
          <a:p>
            <a:r>
              <a:rPr lang="en-US" altLang="zh-TW" dirty="0"/>
              <a:t>{% </a:t>
            </a:r>
            <a:r>
              <a:rPr lang="en-US" altLang="zh-TW" b="1" dirty="0"/>
              <a:t>block</a:t>
            </a:r>
            <a:r>
              <a:rPr lang="en-US" altLang="zh-TW" dirty="0"/>
              <a:t> content %}{% </a:t>
            </a:r>
            <a:r>
              <a:rPr lang="en-US" altLang="zh-TW" b="1" dirty="0" err="1"/>
              <a:t>endblock</a:t>
            </a:r>
            <a:r>
              <a:rPr lang="en-US" altLang="zh-TW" dirty="0"/>
              <a:t> %}</a:t>
            </a:r>
            <a:r>
              <a:rPr lang="zh-TW" altLang="en-US" dirty="0"/>
              <a:t> 中可填入繼承的 </a:t>
            </a:r>
            <a:r>
              <a:rPr lang="en-US" altLang="zh-TW" dirty="0" err="1"/>
              <a:t>Layout.html</a:t>
            </a:r>
            <a:r>
              <a:rPr lang="zh-TW" altLang="en-US" dirty="0"/>
              <a:t> 預留的 </a:t>
            </a:r>
            <a:r>
              <a:rPr kumimoji="1" lang="en-US" altLang="zh-TW" dirty="0"/>
              <a:t>content</a:t>
            </a:r>
            <a:r>
              <a:rPr kumimoji="1" lang="zh-TW" altLang="en-US" dirty="0"/>
              <a:t> 內容</a:t>
            </a:r>
            <a:r>
              <a:rPr lang="zh-TW" altLang="en-US" dirty="0"/>
              <a:t> </a:t>
            </a:r>
          </a:p>
          <a:p>
            <a:endParaRPr kumimoji="1" lang="zh-TW" altLang="en-US" dirty="0"/>
          </a:p>
          <a:p>
            <a:pPr marL="0" indent="0">
              <a:buNone/>
            </a:pPr>
            <a:endParaRPr kumimoji="1" lang="zh-TW" altLang="en-US" dirty="0"/>
          </a:p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1251953"/>
            <a:ext cx="9144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53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補充：</a:t>
            </a:r>
            <a:r>
              <a:rPr kumimoji="1" lang="en-US" altLang="zh-TW" dirty="0"/>
              <a:t>Template</a:t>
            </a:r>
            <a:r>
              <a:rPr kumimoji="1" lang="zh-TW" altLang="en-US" dirty="0"/>
              <a:t> 用法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1292" y="1395662"/>
            <a:ext cx="8596668" cy="5261812"/>
          </a:xfrm>
        </p:spPr>
        <p:txBody>
          <a:bodyPr/>
          <a:lstStyle/>
          <a:p>
            <a:r>
              <a:rPr kumimoji="1" lang="en-US" altLang="zh-TW" dirty="0"/>
              <a:t>Template</a:t>
            </a:r>
            <a:r>
              <a:rPr kumimoji="1" lang="zh-TW" altLang="en-US" dirty="0"/>
              <a:t> 強大的地方在於可以在 </a:t>
            </a:r>
            <a:r>
              <a:rPr kumimoji="1" lang="en-US" altLang="zh-TW" dirty="0"/>
              <a:t>html</a:t>
            </a:r>
            <a:r>
              <a:rPr kumimoji="1" lang="zh-TW" altLang="en-US" dirty="0"/>
              <a:t> 之中做程式邏輯的判定</a:t>
            </a:r>
          </a:p>
          <a:p>
            <a:r>
              <a:rPr kumimoji="1" lang="zh-TW" altLang="en-US" dirty="0"/>
              <a:t>相關用法都可以在 </a:t>
            </a:r>
            <a:r>
              <a:rPr kumimoji="1" lang="en-US" altLang="zh-TW" dirty="0" err="1"/>
              <a:t>Jinja</a:t>
            </a:r>
            <a:r>
              <a:rPr kumimoji="1" lang="zh-TW" altLang="en-US" dirty="0"/>
              <a:t> </a:t>
            </a:r>
            <a:r>
              <a:rPr kumimoji="1" lang="en-US" altLang="zh-TW" dirty="0"/>
              <a:t>Documentation</a:t>
            </a:r>
            <a:r>
              <a:rPr kumimoji="1" lang="zh-TW" altLang="en-US" dirty="0"/>
              <a:t>找到：</a:t>
            </a:r>
            <a:r>
              <a:rPr kumimoji="1" lang="en-US" altLang="zh-TW" dirty="0">
                <a:hlinkClick r:id="rId2"/>
              </a:rPr>
              <a:t>http://jinja.pocoo.org/docs/dev/templates/#</a:t>
            </a:r>
            <a:endParaRPr kumimoji="1" lang="zh-TW" altLang="en-US" dirty="0"/>
          </a:p>
          <a:p>
            <a:r>
              <a:rPr kumimoji="1" lang="en-US" altLang="zh-TW" dirty="0"/>
              <a:t>if</a:t>
            </a:r>
            <a:r>
              <a:rPr kumimoji="1" lang="zh-TW" altLang="en-US" dirty="0"/>
              <a:t> </a:t>
            </a:r>
            <a:r>
              <a:rPr kumimoji="1" lang="en-US" altLang="zh-TW" dirty="0"/>
              <a:t>else</a:t>
            </a:r>
            <a:r>
              <a:rPr kumimoji="1" lang="zh-TW" altLang="en-US" dirty="0"/>
              <a:t> 的寫法：</a:t>
            </a:r>
          </a:p>
          <a:p>
            <a:endParaRPr kumimoji="1" lang="zh-TW" altLang="en-US" dirty="0"/>
          </a:p>
          <a:p>
            <a:endParaRPr kumimoji="1" lang="zh-TW" altLang="en-US" dirty="0"/>
          </a:p>
          <a:p>
            <a:endParaRPr kumimoji="1" lang="zh-TW" altLang="en-US" dirty="0"/>
          </a:p>
          <a:p>
            <a:r>
              <a:rPr kumimoji="1" lang="zh-TW" altLang="en-US" dirty="0"/>
              <a:t>迴圈的寫法：</a:t>
            </a:r>
          </a:p>
          <a:p>
            <a:endParaRPr kumimoji="1" lang="zh-TW" altLang="en-US" dirty="0"/>
          </a:p>
          <a:p>
            <a:endParaRPr kumimoji="1" lang="zh-TW" altLang="en-US" dirty="0"/>
          </a:p>
          <a:p>
            <a:endParaRPr kumimoji="1" lang="zh-TW" altLang="en-US" dirty="0"/>
          </a:p>
          <a:p>
            <a:endParaRPr kumimoji="1" lang="zh-TW" altLang="en-US" dirty="0"/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92" y="2825080"/>
            <a:ext cx="9055100" cy="128002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512845"/>
            <a:ext cx="90932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34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補充：</a:t>
            </a:r>
            <a:r>
              <a:rPr kumimoji="1" lang="en-US" altLang="zh-TW" dirty="0"/>
              <a:t>Template</a:t>
            </a:r>
            <a:r>
              <a:rPr kumimoji="1" lang="zh-TW" altLang="en-US" dirty="0"/>
              <a:t> 用法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1705"/>
            <a:ext cx="8596668" cy="4629657"/>
          </a:xfrm>
        </p:spPr>
        <p:txBody>
          <a:bodyPr/>
          <a:lstStyle/>
          <a:p>
            <a:r>
              <a:rPr kumimoji="1" lang="zh-TW" altLang="en-US" dirty="0"/>
              <a:t>在 </a:t>
            </a:r>
            <a:r>
              <a:rPr kumimoji="1" lang="en-US" altLang="zh-TW" dirty="0" err="1"/>
              <a:t>render_template</a:t>
            </a:r>
            <a:r>
              <a:rPr kumimoji="1" lang="zh-TW" altLang="en-US" dirty="0"/>
              <a:t> 的時候亦可以傳入變數：</a:t>
            </a:r>
          </a:p>
          <a:p>
            <a:endParaRPr kumimoji="1" lang="zh-TW" altLang="en-US" dirty="0"/>
          </a:p>
          <a:p>
            <a:endParaRPr kumimoji="1" lang="zh-TW" altLang="en-US" dirty="0"/>
          </a:p>
          <a:p>
            <a:endParaRPr kumimoji="1" lang="zh-TW" altLang="en-US" dirty="0"/>
          </a:p>
          <a:p>
            <a:r>
              <a:rPr kumimoji="1" lang="zh-TW" altLang="en-US" dirty="0"/>
              <a:t>在 </a:t>
            </a:r>
            <a:r>
              <a:rPr kumimoji="1" lang="en-US" altLang="zh-TW" dirty="0"/>
              <a:t>html</a:t>
            </a:r>
            <a:r>
              <a:rPr kumimoji="1" lang="zh-TW" altLang="en-US" dirty="0"/>
              <a:t> 中讀取傳入的 </a:t>
            </a:r>
            <a:r>
              <a:rPr kumimoji="1" lang="en-US" altLang="zh-TW"/>
              <a:t>variable</a:t>
            </a:r>
            <a:r>
              <a:rPr kumimoji="1" lang="zh-TW" altLang="en-US" dirty="0"/>
              <a:t>：</a:t>
            </a: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06" y="1930400"/>
            <a:ext cx="4965700" cy="952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06" y="3401595"/>
            <a:ext cx="4178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90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補充：</a:t>
            </a:r>
            <a:r>
              <a:rPr kumimoji="1" lang="en-US" altLang="zh-TW" dirty="0"/>
              <a:t>Template</a:t>
            </a:r>
            <a:r>
              <a:rPr kumimoji="1" lang="zh-TW" altLang="en-US" dirty="0"/>
              <a:t> 用法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1705"/>
            <a:ext cx="8596668" cy="4629657"/>
          </a:xfrm>
        </p:spPr>
        <p:txBody>
          <a:bodyPr/>
          <a:lstStyle/>
          <a:p>
            <a:r>
              <a:rPr kumimoji="1" lang="en-US" altLang="zh-TW" dirty="0"/>
              <a:t>Variable</a:t>
            </a:r>
            <a:r>
              <a:rPr kumimoji="1" lang="zh-TW" altLang="en-US" dirty="0"/>
              <a:t> </a:t>
            </a:r>
            <a:r>
              <a:rPr kumimoji="1" lang="en-US" altLang="zh-TW" dirty="0"/>
              <a:t>Assignments</a:t>
            </a:r>
            <a:r>
              <a:rPr kumimoji="1" lang="zh-TW" altLang="en-US" dirty="0"/>
              <a:t>：</a:t>
            </a:r>
          </a:p>
          <a:p>
            <a:endParaRPr kumimoji="1" lang="zh-TW" altLang="en-US" dirty="0"/>
          </a:p>
          <a:p>
            <a:pPr marL="0" indent="0">
              <a:buNone/>
            </a:pPr>
            <a:endParaRPr kumimoji="1" lang="zh-TW" altLang="en-US" dirty="0"/>
          </a:p>
          <a:p>
            <a:r>
              <a:rPr kumimoji="1" lang="zh-TW" altLang="en-US" dirty="0"/>
              <a:t>一些可能會用到的 </a:t>
            </a:r>
            <a:r>
              <a:rPr kumimoji="1" lang="en-US" altLang="zh-TW" dirty="0"/>
              <a:t>built-in</a:t>
            </a:r>
            <a:r>
              <a:rPr kumimoji="1" lang="zh-TW" altLang="en-US" dirty="0"/>
              <a:t> </a:t>
            </a:r>
            <a:r>
              <a:rPr kumimoji="1" lang="en-US" altLang="zh-TW" dirty="0"/>
              <a:t>function</a:t>
            </a:r>
            <a:r>
              <a:rPr kumimoji="1" lang="zh-TW" altLang="en-US" dirty="0"/>
              <a:t>：</a:t>
            </a:r>
          </a:p>
          <a:p>
            <a:pPr marL="0" indent="0">
              <a:buNone/>
            </a:pPr>
            <a:r>
              <a:rPr kumimoji="1" lang="zh-TW" altLang="en-US" dirty="0"/>
              <a:t>     </a:t>
            </a:r>
            <a:r>
              <a:rPr kumimoji="1" lang="en-US" altLang="zh-TW" dirty="0"/>
              <a:t>round()-</a:t>
            </a:r>
            <a:r>
              <a:rPr kumimoji="1" lang="zh-TW" altLang="en-US" dirty="0"/>
              <a:t>取整數或小數點後</a:t>
            </a:r>
            <a:r>
              <a:rPr kumimoji="1" lang="is-IS" altLang="zh-TW" dirty="0"/>
              <a:t>…</a:t>
            </a:r>
            <a:r>
              <a:rPr kumimoji="1" lang="zh-TW" altLang="en-US" dirty="0"/>
              <a:t>：</a:t>
            </a:r>
          </a:p>
          <a:p>
            <a:pPr marL="0" indent="0">
              <a:buNone/>
            </a:pPr>
            <a:endParaRPr kumimoji="1" lang="zh-TW" altLang="en-US" dirty="0"/>
          </a:p>
          <a:p>
            <a:pPr marL="0" indent="0">
              <a:buNone/>
            </a:pPr>
            <a:endParaRPr kumimoji="1" lang="zh-TW" altLang="en-US" dirty="0"/>
          </a:p>
          <a:p>
            <a:pPr marL="0" indent="0">
              <a:buNone/>
            </a:pPr>
            <a:endParaRPr kumimoji="1" lang="zh-TW" altLang="en-US" dirty="0"/>
          </a:p>
          <a:p>
            <a:pPr marL="0" indent="0">
              <a:buNone/>
            </a:pPr>
            <a:r>
              <a:rPr kumimoji="1" lang="zh-TW" altLang="en-US" dirty="0"/>
              <a:t>     </a:t>
            </a:r>
            <a:r>
              <a:rPr kumimoji="1" lang="en-US" altLang="zh-TW" dirty="0"/>
              <a:t>length()-</a:t>
            </a:r>
            <a:r>
              <a:rPr kumimoji="1" lang="zh-TW" altLang="en-US" dirty="0"/>
              <a:t>取得物件的長度：</a:t>
            </a:r>
          </a:p>
          <a:p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02484"/>
            <a:ext cx="9105900" cy="6858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4" y="3431674"/>
            <a:ext cx="9093200" cy="11049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84" y="5111341"/>
            <a:ext cx="90805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補充：如何用 </a:t>
            </a:r>
            <a:r>
              <a:rPr kumimoji="1" lang="en-US" altLang="zh-TW" dirty="0"/>
              <a:t>Flask</a:t>
            </a:r>
            <a:r>
              <a:rPr kumimoji="1" lang="zh-TW" altLang="en-US" dirty="0"/>
              <a:t> </a:t>
            </a:r>
            <a:r>
              <a:rPr kumimoji="1" lang="en-US" altLang="zh-TW" dirty="0"/>
              <a:t>debug</a:t>
            </a:r>
            <a:br>
              <a:rPr kumimoji="1" lang="en-US" altLang="zh-TW" dirty="0"/>
            </a:br>
            <a:endParaRPr kumimoji="1"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192927B9-9AD1-18B9-E0D8-15FF171F6124}"/>
              </a:ext>
            </a:extLst>
          </p:cNvPr>
          <p:cNvSpPr txBox="1">
            <a:spLocks/>
          </p:cNvSpPr>
          <p:nvPr/>
        </p:nvSpPr>
        <p:spPr>
          <a:xfrm>
            <a:off x="677333" y="1309816"/>
            <a:ext cx="9429193" cy="5427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Flask </a:t>
            </a:r>
            <a:r>
              <a:rPr kumimoji="1" lang="zh-TW" altLang="en-US" dirty="0"/>
              <a:t>有支援在遇到 </a:t>
            </a:r>
            <a:r>
              <a:rPr kumimoji="1" lang="en-US" altLang="zh-TW" dirty="0"/>
              <a:t>Exception </a:t>
            </a:r>
            <a:r>
              <a:rPr kumimoji="1" lang="zh-TW" altLang="en-US" dirty="0"/>
              <a:t>時會跳出此網頁，可以用它來進行 </a:t>
            </a:r>
            <a:r>
              <a:rPr kumimoji="1" lang="en-US" altLang="zh-TW" dirty="0"/>
              <a:t>debug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可以點擊這個終端機符號叫出 </a:t>
            </a:r>
            <a:r>
              <a:rPr kumimoji="1" lang="en-US" altLang="zh-TW" dirty="0"/>
              <a:t>Console</a:t>
            </a:r>
            <a:endParaRPr kumimoji="1" lang="zh-TW" altLang="en-US" dirty="0"/>
          </a:p>
        </p:txBody>
      </p:sp>
      <p:pic>
        <p:nvPicPr>
          <p:cNvPr id="13" name="內容版面配置區 12" descr="一張含有 桌 的圖片&#10;&#10;自動產生的描述">
            <a:extLst>
              <a:ext uri="{FF2B5EF4-FFF2-40B4-BE49-F238E27FC236}">
                <a16:creationId xmlns:a16="http://schemas.microsoft.com/office/drawing/2014/main" id="{DA332D74-2061-5747-5FC9-4480F615D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847" y="1784685"/>
            <a:ext cx="9745059" cy="4047704"/>
          </a:xfrm>
        </p:spPr>
      </p:pic>
      <p:sp>
        <p:nvSpPr>
          <p:cNvPr id="14" name="框架 13">
            <a:extLst>
              <a:ext uri="{FF2B5EF4-FFF2-40B4-BE49-F238E27FC236}">
                <a16:creationId xmlns:a16="http://schemas.microsoft.com/office/drawing/2014/main" id="{F3EB6363-A1F8-5A12-B835-9B5E5A83D3AB}"/>
              </a:ext>
            </a:extLst>
          </p:cNvPr>
          <p:cNvSpPr/>
          <p:nvPr/>
        </p:nvSpPr>
        <p:spPr>
          <a:xfrm>
            <a:off x="10106525" y="5399903"/>
            <a:ext cx="596381" cy="60548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814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補充：如何用 </a:t>
            </a:r>
            <a:r>
              <a:rPr kumimoji="1" lang="en-US" altLang="zh-TW" dirty="0"/>
              <a:t>Flask</a:t>
            </a:r>
            <a:r>
              <a:rPr kumimoji="1" lang="zh-TW" altLang="en-US" dirty="0"/>
              <a:t> </a:t>
            </a:r>
            <a:r>
              <a:rPr kumimoji="1" lang="en-US" altLang="zh-TW" dirty="0"/>
              <a:t>debug</a:t>
            </a:r>
            <a:endParaRPr kumimoji="1"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192927B9-9AD1-18B9-E0D8-15FF171F6124}"/>
              </a:ext>
            </a:extLst>
          </p:cNvPr>
          <p:cNvSpPr txBox="1">
            <a:spLocks/>
          </p:cNvSpPr>
          <p:nvPr/>
        </p:nvSpPr>
        <p:spPr>
          <a:xfrm>
            <a:off x="677333" y="1309816"/>
            <a:ext cx="9429193" cy="5427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/>
              <a:t>之後會出現需要輸入 </a:t>
            </a:r>
            <a:r>
              <a:rPr kumimoji="1" lang="en-US" altLang="zh-TW" dirty="0"/>
              <a:t>PIN</a:t>
            </a:r>
            <a:r>
              <a:rPr kumimoji="1" lang="zh-TW" altLang="en-US" dirty="0"/>
              <a:t> 碼，可以在 </a:t>
            </a:r>
            <a:r>
              <a:rPr kumimoji="1" lang="en-US" altLang="zh-TW" dirty="0"/>
              <a:t>eclipse</a:t>
            </a:r>
            <a:r>
              <a:rPr kumimoji="1" lang="zh-TW" altLang="en-US" dirty="0"/>
              <a:t> 的 </a:t>
            </a:r>
            <a:r>
              <a:rPr kumimoji="1" lang="en-US" altLang="zh-TW" dirty="0"/>
              <a:t>console</a:t>
            </a:r>
            <a:r>
              <a:rPr kumimoji="1" lang="zh-TW" altLang="en-US" dirty="0"/>
              <a:t> 找到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r>
              <a:rPr kumimoji="1" lang="zh-TW" altLang="en-US" dirty="0"/>
              <a:t>紅框處就是 </a:t>
            </a:r>
            <a:r>
              <a:rPr kumimoji="1" lang="en-US" altLang="zh-TW" dirty="0"/>
              <a:t>Debugger </a:t>
            </a:r>
            <a:r>
              <a:rPr kumimoji="1" lang="zh-TW" altLang="en-US" dirty="0"/>
              <a:t>的 </a:t>
            </a:r>
            <a:r>
              <a:rPr kumimoji="1" lang="en-US" altLang="zh-TW" dirty="0"/>
              <a:t>pin</a:t>
            </a:r>
            <a:r>
              <a:rPr kumimoji="1" lang="zh-TW" altLang="en-US" dirty="0"/>
              <a:t> </a:t>
            </a:r>
            <a:r>
              <a:rPr kumimoji="1" lang="en-US" altLang="zh-TW" dirty="0"/>
              <a:t>code</a:t>
            </a:r>
            <a:r>
              <a:rPr kumimoji="1" lang="zh-TW" altLang="en-US" dirty="0"/>
              <a:t>，複製貼到上面的 </a:t>
            </a:r>
            <a:r>
              <a:rPr kumimoji="1" lang="en-US" altLang="zh-TW" dirty="0"/>
              <a:t>PIN:</a:t>
            </a:r>
            <a:r>
              <a:rPr kumimoji="1" lang="zh-TW" altLang="en-US" dirty="0"/>
              <a:t> 即可</a:t>
            </a:r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7F89FFC5-CF60-429B-B48D-E7B024428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88" y="1750541"/>
            <a:ext cx="4109847" cy="1963001"/>
          </a:xfrm>
          <a:prstGeom prst="rect">
            <a:avLst/>
          </a:prstGeom>
        </p:spPr>
      </p:pic>
      <p:pic>
        <p:nvPicPr>
          <p:cNvPr id="12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BFE7B4AA-4563-4FE9-619A-4BAA5B6D9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57" y="4154268"/>
            <a:ext cx="8249074" cy="2234176"/>
          </a:xfrm>
          <a:prstGeom prst="rect">
            <a:avLst/>
          </a:prstGeom>
        </p:spPr>
      </p:pic>
      <p:sp>
        <p:nvSpPr>
          <p:cNvPr id="15" name="框架 14">
            <a:extLst>
              <a:ext uri="{FF2B5EF4-FFF2-40B4-BE49-F238E27FC236}">
                <a16:creationId xmlns:a16="http://schemas.microsoft.com/office/drawing/2014/main" id="{82C75864-C77B-F241-B8BB-FA0FF0DE30D3}"/>
              </a:ext>
            </a:extLst>
          </p:cNvPr>
          <p:cNvSpPr/>
          <p:nvPr/>
        </p:nvSpPr>
        <p:spPr>
          <a:xfrm>
            <a:off x="926758" y="5634669"/>
            <a:ext cx="4448432" cy="60548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95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補充：如何用 </a:t>
            </a:r>
            <a:r>
              <a:rPr kumimoji="1" lang="en-US" altLang="zh-TW" dirty="0"/>
              <a:t>Flask</a:t>
            </a:r>
            <a:r>
              <a:rPr kumimoji="1" lang="zh-TW" altLang="en-US" dirty="0"/>
              <a:t> </a:t>
            </a:r>
            <a:r>
              <a:rPr kumimoji="1" lang="en-US" altLang="zh-TW" dirty="0"/>
              <a:t>debug</a:t>
            </a:r>
            <a:endParaRPr kumimoji="1"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192927B9-9AD1-18B9-E0D8-15FF171F6124}"/>
              </a:ext>
            </a:extLst>
          </p:cNvPr>
          <p:cNvSpPr txBox="1">
            <a:spLocks/>
          </p:cNvSpPr>
          <p:nvPr/>
        </p:nvSpPr>
        <p:spPr>
          <a:xfrm>
            <a:off x="677333" y="1309816"/>
            <a:ext cx="9429193" cy="5427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/>
              <a:t>可以在 </a:t>
            </a:r>
            <a:r>
              <a:rPr kumimoji="1" lang="en-US" altLang="zh-TW" dirty="0"/>
              <a:t>Console</a:t>
            </a:r>
            <a:r>
              <a:rPr kumimoji="1" lang="zh-TW" altLang="en-US" dirty="0"/>
              <a:t> 輸入想查看的變數、函式等來查看目前的狀況</a:t>
            </a:r>
            <a:endParaRPr kumimoji="1"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2815C5-ED0E-453D-177C-CB3C479E19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500"/>
          <a:stretch/>
        </p:blipFill>
        <p:spPr>
          <a:xfrm>
            <a:off x="724888" y="1687982"/>
            <a:ext cx="7430196" cy="1903634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6CBF59EC-C58F-6B8F-4CF6-8D435C322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33" y="3756454"/>
            <a:ext cx="8872792" cy="265017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3FD527E-B786-0DA3-B5F9-59FD4762407C}"/>
              </a:ext>
            </a:extLst>
          </p:cNvPr>
          <p:cNvSpPr txBox="1"/>
          <p:nvPr/>
        </p:nvSpPr>
        <p:spPr>
          <a:xfrm>
            <a:off x="4975668" y="2630616"/>
            <a:ext cx="351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查看 </a:t>
            </a:r>
            <a:r>
              <a:rPr lang="en-US" altLang="zh-TW" dirty="0"/>
              <a:t>account</a:t>
            </a:r>
            <a:r>
              <a:rPr lang="zh-TW" altLang="en-US" dirty="0"/>
              <a:t> 目前的值為多少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5A56C4-4783-7C32-69A1-2B6B472EA76D}"/>
              </a:ext>
            </a:extLst>
          </p:cNvPr>
          <p:cNvSpPr txBox="1"/>
          <p:nvPr/>
        </p:nvSpPr>
        <p:spPr>
          <a:xfrm>
            <a:off x="5760578" y="6253748"/>
            <a:ext cx="351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查看 </a:t>
            </a:r>
            <a:r>
              <a:rPr lang="en-US" altLang="zh-TW" dirty="0"/>
              <a:t>register()</a:t>
            </a:r>
            <a:r>
              <a:rPr lang="zh-TW" altLang="en-US" dirty="0"/>
              <a:t> 會回傳什麼</a:t>
            </a:r>
          </a:p>
        </p:txBody>
      </p:sp>
    </p:spTree>
    <p:extLst>
      <p:ext uri="{BB962C8B-B14F-4D97-AF65-F5344CB8AC3E}">
        <p14:creationId xmlns:p14="http://schemas.microsoft.com/office/powerpoint/2010/main" val="3265058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FLASK </a:t>
            </a:r>
            <a:r>
              <a:rPr lang="zh-TW" altLang="en-US" b="1" dirty="0"/>
              <a:t>簡介</a:t>
            </a:r>
            <a:endParaRPr kumimoji="1" lang="zh-TW" altLang="en-US" dirty="0">
              <a:hlinkClick r:id="rId2"/>
            </a:endParaRPr>
          </a:p>
          <a:p>
            <a:pPr marL="0" indent="0">
              <a:buNone/>
            </a:pPr>
            <a:r>
              <a:rPr kumimoji="1" lang="en-US" altLang="zh-TW" dirty="0">
                <a:hlinkClick r:id="rId2"/>
              </a:rPr>
              <a:t>http://seanlin.logdown.com/posts/247818-introduction-to-flask-hello-world</a:t>
            </a:r>
            <a:endParaRPr kumimoji="1" lang="zh-TW" altLang="en-US" dirty="0"/>
          </a:p>
          <a:p>
            <a:endParaRPr kumimoji="1" lang="zh-TW" altLang="en-US" dirty="0"/>
          </a:p>
          <a:p>
            <a:r>
              <a:rPr lang="zh-CN" altLang="en-US" b="1" dirty="0"/>
              <a:t>使用</a:t>
            </a:r>
            <a:r>
              <a:rPr lang="en-US" altLang="zh-CN" b="1" dirty="0"/>
              <a:t>Python</a:t>
            </a:r>
            <a:r>
              <a:rPr lang="zh-CN" altLang="en-US" b="1" dirty="0"/>
              <a:t>和</a:t>
            </a:r>
            <a:r>
              <a:rPr lang="en-US" altLang="zh-CN" b="1" dirty="0" err="1"/>
              <a:t>OpenShift</a:t>
            </a:r>
            <a:r>
              <a:rPr lang="zh-CN" altLang="en-US" b="1" dirty="0"/>
              <a:t>进行即时</a:t>
            </a:r>
            <a:r>
              <a:rPr lang="en-US" altLang="zh-CN" b="1" dirty="0"/>
              <a:t>Web</a:t>
            </a:r>
            <a:r>
              <a:rPr lang="zh-CN" altLang="en-US" b="1" dirty="0"/>
              <a:t>开发</a:t>
            </a:r>
            <a:endParaRPr lang="zh-TW" altLang="en-US" b="1" dirty="0"/>
          </a:p>
          <a:p>
            <a:pPr marL="0" indent="0">
              <a:buNone/>
            </a:pPr>
            <a:r>
              <a:rPr kumimoji="1" lang="en-US" altLang="zh-TW" dirty="0">
                <a:hlinkClick r:id="rId3"/>
              </a:rPr>
              <a:t>https://segmentfault.com/a/1190000000351512</a:t>
            </a:r>
            <a:endParaRPr kumimoji="1" lang="zh-TW" altLang="en-US" dirty="0"/>
          </a:p>
          <a:p>
            <a:endParaRPr kumimoji="1" lang="zh-TW" altLang="en-US" dirty="0"/>
          </a:p>
          <a:p>
            <a:r>
              <a:rPr kumimoji="1" lang="en-US" altLang="zh-TW" dirty="0" err="1"/>
              <a:t>Jinja</a:t>
            </a:r>
            <a:r>
              <a:rPr kumimoji="1" lang="zh-TW" altLang="en-US" dirty="0"/>
              <a:t> </a:t>
            </a:r>
            <a:r>
              <a:rPr kumimoji="1" lang="en-US" altLang="zh-TW" dirty="0"/>
              <a:t>Documentation</a:t>
            </a:r>
            <a:endParaRPr kumimoji="1" lang="zh-TW" altLang="en-US" dirty="0"/>
          </a:p>
          <a:p>
            <a:pPr marL="0" indent="0">
              <a:buNone/>
            </a:pPr>
            <a:r>
              <a:rPr kumimoji="1" lang="en-US" altLang="zh-TW" dirty="0">
                <a:hlinkClick r:id="rId4"/>
              </a:rPr>
              <a:t>http://</a:t>
            </a:r>
            <a:r>
              <a:rPr kumimoji="1" lang="en-US" altLang="zh-TW" dirty="0" err="1">
                <a:hlinkClick r:id="rId4"/>
              </a:rPr>
              <a:t>jinja.pocoo.org</a:t>
            </a:r>
            <a:r>
              <a:rPr kumimoji="1" lang="en-US" altLang="zh-TW" dirty="0">
                <a:hlinkClick r:id="rId4"/>
              </a:rPr>
              <a:t>/docs/</a:t>
            </a:r>
            <a:r>
              <a:rPr kumimoji="1" lang="en-US" altLang="zh-TW" dirty="0" err="1">
                <a:hlinkClick r:id="rId4"/>
              </a:rPr>
              <a:t>dev</a:t>
            </a:r>
            <a:r>
              <a:rPr kumimoji="1" lang="en-US" altLang="zh-TW" dirty="0">
                <a:hlinkClick r:id="rId4"/>
              </a:rPr>
              <a:t>/templates/#</a:t>
            </a:r>
            <a:endParaRPr kumimoji="1" lang="zh-TW" altLang="en-US" dirty="0"/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Pip</a:t>
            </a:r>
            <a:r>
              <a:rPr kumimoji="1" lang="zh-TW" altLang="en-US" dirty="0"/>
              <a:t> </a:t>
            </a:r>
            <a:r>
              <a:rPr kumimoji="1" lang="en-US" altLang="zh-TW" dirty="0"/>
              <a:t>install</a:t>
            </a:r>
            <a:r>
              <a:rPr kumimoji="1" lang="zh-TW" altLang="en-US" dirty="0"/>
              <a:t> </a:t>
            </a:r>
            <a:r>
              <a:rPr kumimoji="1" lang="en-US" altLang="zh-TW" dirty="0"/>
              <a:t>&lt;package</a:t>
            </a:r>
            <a:r>
              <a:rPr kumimoji="1" lang="zh-TW" altLang="en-US" dirty="0"/>
              <a:t> </a:t>
            </a:r>
            <a:r>
              <a:rPr kumimoji="1" lang="en-US" altLang="zh-TW" dirty="0"/>
              <a:t>name&gt;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312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通常在 </a:t>
            </a:r>
            <a:r>
              <a:rPr kumimoji="1" lang="en-US" altLang="zh-TW" dirty="0"/>
              <a:t>python</a:t>
            </a:r>
            <a:r>
              <a:rPr kumimoji="1" lang="zh-TW" altLang="en-US" dirty="0"/>
              <a:t> 中，我們需要 </a:t>
            </a:r>
            <a:r>
              <a:rPr kumimoji="1" lang="en-US" altLang="zh-TW" dirty="0"/>
              <a:t>pip</a:t>
            </a:r>
            <a:r>
              <a:rPr kumimoji="1" lang="zh-TW" altLang="en-US" dirty="0"/>
              <a:t> </a:t>
            </a:r>
            <a:r>
              <a:rPr kumimoji="1" lang="en-US" altLang="zh-TW" dirty="0"/>
              <a:t>install</a:t>
            </a:r>
            <a:r>
              <a:rPr kumimoji="1" lang="zh-TW" altLang="en-US" dirty="0"/>
              <a:t> 的有兩類：</a:t>
            </a:r>
          </a:p>
          <a:p>
            <a:pPr marL="0" indent="0">
              <a:buNone/>
            </a:pPr>
            <a:endParaRPr kumimoji="1" lang="zh-TW" altLang="en-US" dirty="0"/>
          </a:p>
          <a:p>
            <a:r>
              <a:rPr kumimoji="1" lang="en-US" altLang="zh-TW" sz="2400" dirty="0"/>
              <a:t>library</a:t>
            </a:r>
            <a:r>
              <a:rPr kumimoji="1" lang="zh-TW" altLang="en-US" sz="2400" dirty="0"/>
              <a:t>：例如之前使用過的 </a:t>
            </a:r>
            <a:r>
              <a:rPr kumimoji="1" lang="en-US" altLang="zh-TW" sz="2400" dirty="0"/>
              <a:t>pretty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table</a:t>
            </a:r>
            <a:r>
              <a:rPr kumimoji="1" lang="zh-TW" altLang="en-US" sz="2400" dirty="0"/>
              <a:t>，或是其他的套件</a:t>
            </a:r>
          </a:p>
          <a:p>
            <a:pPr marL="0" indent="0">
              <a:buNone/>
            </a:pPr>
            <a:r>
              <a:rPr kumimoji="1" lang="zh-TW" altLang="en-US" dirty="0"/>
              <a:t>	這類 </a:t>
            </a:r>
            <a:r>
              <a:rPr kumimoji="1" lang="en-US" altLang="zh-TW" dirty="0"/>
              <a:t>library</a:t>
            </a:r>
            <a:r>
              <a:rPr kumimoji="1" lang="zh-TW" altLang="en-US" dirty="0"/>
              <a:t> 提供了若干的 </a:t>
            </a:r>
            <a:r>
              <a:rPr kumimoji="1" lang="en-US" altLang="zh-TW" dirty="0"/>
              <a:t>method</a:t>
            </a:r>
            <a:r>
              <a:rPr kumimoji="1" lang="zh-TW" altLang="en-US" dirty="0"/>
              <a:t>，我們使用它的 </a:t>
            </a:r>
            <a:r>
              <a:rPr kumimoji="1" lang="en-US" altLang="zh-TW" dirty="0" err="1"/>
              <a:t>api</a:t>
            </a:r>
            <a:r>
              <a:rPr kumimoji="1" lang="zh-TW" altLang="en-US" dirty="0"/>
              <a:t> 和相關寫法即可使用</a:t>
            </a:r>
          </a:p>
          <a:p>
            <a:pPr marL="0" indent="0">
              <a:buNone/>
            </a:pPr>
            <a:endParaRPr kumimoji="1" lang="zh-TW" altLang="en-US" dirty="0"/>
          </a:p>
          <a:p>
            <a:r>
              <a:rPr kumimoji="1" lang="en-US" altLang="zh-TW" sz="2400" dirty="0"/>
              <a:t>Framework</a:t>
            </a:r>
            <a:r>
              <a:rPr kumimoji="1" lang="zh-TW" altLang="en-US" sz="2400" dirty="0"/>
              <a:t>：例如 </a:t>
            </a:r>
            <a:r>
              <a:rPr kumimoji="1" lang="en-US" altLang="zh-TW" sz="2400" dirty="0"/>
              <a:t>flask</a:t>
            </a:r>
            <a:r>
              <a:rPr kumimoji="1" lang="zh-TW" altLang="en-US" sz="2400" dirty="0"/>
              <a:t>，或是 </a:t>
            </a:r>
            <a:r>
              <a:rPr kumimoji="1" lang="en-US" altLang="zh-TW" sz="2400" dirty="0" err="1"/>
              <a:t>Django</a:t>
            </a:r>
            <a:r>
              <a:rPr kumimoji="1" lang="is-IS" altLang="zh-TW" sz="2400" dirty="0"/>
              <a:t>……</a:t>
            </a:r>
            <a:endParaRPr kumimoji="1" lang="zh-TW" altLang="en-US" sz="2400" dirty="0"/>
          </a:p>
          <a:p>
            <a:pPr marL="0" indent="0">
              <a:buNone/>
            </a:pPr>
            <a:r>
              <a:rPr kumimoji="1" lang="zh-TW" altLang="en-US" sz="2400" dirty="0"/>
              <a:t>	</a:t>
            </a:r>
            <a:r>
              <a:rPr kumimoji="1" lang="zh-TW" altLang="en-US" dirty="0"/>
              <a:t>這類 </a:t>
            </a:r>
            <a:r>
              <a:rPr kumimoji="1" lang="en-US" altLang="zh-TW" dirty="0"/>
              <a:t>framework</a:t>
            </a:r>
            <a:r>
              <a:rPr kumimoji="1" lang="zh-TW" altLang="en-US" dirty="0"/>
              <a:t> 大小遠比 </a:t>
            </a:r>
            <a:r>
              <a:rPr kumimoji="1" lang="en-US" altLang="zh-TW" dirty="0"/>
              <a:t>library</a:t>
            </a:r>
            <a:r>
              <a:rPr kumimoji="1" lang="zh-TW" altLang="en-US" dirty="0"/>
              <a:t> 大，他不只提供 </a:t>
            </a:r>
            <a:r>
              <a:rPr kumimoji="1" lang="en-US" altLang="zh-TW" dirty="0"/>
              <a:t>method</a:t>
            </a:r>
            <a:r>
              <a:rPr kumimoji="1" lang="zh-TW" altLang="en-US" dirty="0"/>
              <a:t>，更要求我們按照他	的寫法 </a:t>
            </a:r>
            <a:r>
              <a:rPr kumimoji="1" lang="en-US" altLang="zh-TW" dirty="0"/>
              <a:t>(convention)</a:t>
            </a:r>
            <a:r>
              <a:rPr kumimoji="1" lang="zh-TW" altLang="en-US" dirty="0"/>
              <a:t> 來撰寫程式 </a:t>
            </a:r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為什麼需要 </a:t>
            </a:r>
            <a:r>
              <a:rPr kumimoji="1" lang="en-US" altLang="zh-TW" dirty="0"/>
              <a:t>framework?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893188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2400" dirty="0"/>
              <a:t>回想用 </a:t>
            </a:r>
            <a:r>
              <a:rPr kumimoji="1" lang="en-US" altLang="zh-TW" sz="2400" dirty="0"/>
              <a:t>python</a:t>
            </a:r>
            <a:r>
              <a:rPr kumimoji="1" lang="zh-TW" altLang="en-US" sz="2400" dirty="0"/>
              <a:t> 類別 </a:t>
            </a:r>
            <a:r>
              <a:rPr kumimoji="1" lang="en-US" altLang="zh-TW" sz="2400" dirty="0" err="1"/>
              <a:t>BaseHttpServer</a:t>
            </a:r>
            <a:r>
              <a:rPr kumimoji="1" lang="zh-TW" altLang="en-US" sz="2400" dirty="0"/>
              <a:t> 實作網頁後端的時候做的事：</a:t>
            </a:r>
          </a:p>
          <a:p>
            <a:r>
              <a:rPr kumimoji="1" lang="zh-TW" altLang="en-US" dirty="0"/>
              <a:t>處理 </a:t>
            </a:r>
            <a:r>
              <a:rPr kumimoji="1" lang="en-US" altLang="zh-TW" dirty="0" err="1"/>
              <a:t>do_get</a:t>
            </a:r>
            <a:r>
              <a:rPr kumimoji="1" lang="zh-TW" altLang="en-US" dirty="0"/>
              <a:t> 及 </a:t>
            </a:r>
            <a:r>
              <a:rPr kumimoji="1" lang="en-US" altLang="zh-TW" dirty="0" err="1"/>
              <a:t>do_post</a:t>
            </a:r>
            <a:r>
              <a:rPr kumimoji="1" lang="zh-TW" altLang="en-US" dirty="0"/>
              <a:t> 的相關 </a:t>
            </a:r>
            <a:r>
              <a:rPr kumimoji="1" lang="en-US" altLang="zh-TW" dirty="0"/>
              <a:t>path</a:t>
            </a:r>
            <a:endParaRPr kumimoji="1" lang="zh-TW" altLang="en-US" dirty="0"/>
          </a:p>
          <a:p>
            <a:r>
              <a:rPr kumimoji="1" lang="en-US" altLang="zh-TW" dirty="0"/>
              <a:t>Static</a:t>
            </a:r>
            <a:r>
              <a:rPr kumimoji="1" lang="zh-TW" altLang="en-US" dirty="0"/>
              <a:t> </a:t>
            </a:r>
            <a:r>
              <a:rPr kumimoji="1" lang="en-US" altLang="zh-TW" dirty="0"/>
              <a:t>files</a:t>
            </a:r>
            <a:r>
              <a:rPr kumimoji="1" lang="zh-TW" altLang="en-US" dirty="0"/>
              <a:t> </a:t>
            </a:r>
            <a:r>
              <a:rPr kumimoji="1" lang="en-US" altLang="zh-TW" dirty="0"/>
              <a:t>(html</a:t>
            </a:r>
            <a:r>
              <a:rPr kumimoji="1" lang="zh-TW" altLang="en-US" dirty="0"/>
              <a:t>、</a:t>
            </a:r>
            <a:r>
              <a:rPr kumimoji="1" lang="en-US" altLang="zh-TW" dirty="0" err="1"/>
              <a:t>css</a:t>
            </a:r>
            <a:r>
              <a:rPr kumimoji="1" lang="zh-TW" altLang="en-US" dirty="0"/>
              <a:t>、</a:t>
            </a:r>
            <a:r>
              <a:rPr kumimoji="1" lang="en-US" altLang="zh-TW" dirty="0" err="1"/>
              <a:t>js</a:t>
            </a:r>
            <a:r>
              <a:rPr kumimoji="1" lang="is-IS" altLang="zh-TW" dirty="0"/>
              <a:t>…</a:t>
            </a:r>
            <a:r>
              <a:rPr kumimoji="1" lang="en-US" altLang="zh-TW" dirty="0"/>
              <a:t>)</a:t>
            </a:r>
            <a:r>
              <a:rPr kumimoji="1" lang="zh-TW" altLang="en-US" dirty="0"/>
              <a:t>的 </a:t>
            </a:r>
            <a:r>
              <a:rPr kumimoji="1" lang="en-US" altLang="zh-TW" dirty="0"/>
              <a:t>read</a:t>
            </a:r>
            <a:r>
              <a:rPr kumimoji="1" lang="zh-TW" altLang="en-US" dirty="0"/>
              <a:t> 及 </a:t>
            </a:r>
            <a:r>
              <a:rPr kumimoji="1" lang="en-US" altLang="zh-TW" dirty="0"/>
              <a:t>write(</a:t>
            </a:r>
            <a:r>
              <a:rPr kumimoji="1" lang="zh-TW" altLang="en-US" dirty="0"/>
              <a:t> </a:t>
            </a:r>
            <a:r>
              <a:rPr kumimoji="1" lang="en-US" altLang="zh-TW" dirty="0"/>
              <a:t>content</a:t>
            </a:r>
            <a:r>
              <a:rPr kumimoji="1" lang="zh-TW" altLang="en-US" dirty="0"/>
              <a:t> </a:t>
            </a:r>
            <a:r>
              <a:rPr kumimoji="1" lang="en-US" altLang="zh-TW" dirty="0"/>
              <a:t>type</a:t>
            </a:r>
            <a:r>
              <a:rPr kumimoji="1" lang="zh-TW" altLang="en-US" dirty="0"/>
              <a:t> 的處理</a:t>
            </a:r>
            <a:r>
              <a:rPr kumimoji="1" lang="en-US" altLang="zh-TW" dirty="0"/>
              <a:t>)</a:t>
            </a:r>
            <a:endParaRPr kumimoji="1" lang="zh-TW" altLang="en-US" dirty="0"/>
          </a:p>
          <a:p>
            <a:endParaRPr kumimoji="1" lang="zh-TW" altLang="en-US" dirty="0"/>
          </a:p>
          <a:p>
            <a:pPr marL="0" indent="0">
              <a:buNone/>
            </a:pPr>
            <a:r>
              <a:rPr kumimoji="1" lang="zh-TW" altLang="en-US" sz="2400" dirty="0"/>
              <a:t>手動處理這些內容有許多缺點：</a:t>
            </a:r>
          </a:p>
          <a:p>
            <a:r>
              <a:rPr kumimoji="1" lang="zh-TW" altLang="en-US" dirty="0"/>
              <a:t>同樣的 </a:t>
            </a:r>
            <a:r>
              <a:rPr kumimoji="1" lang="en-US" altLang="zh-TW" dirty="0"/>
              <a:t>html</a:t>
            </a:r>
            <a:r>
              <a:rPr kumimoji="1" lang="zh-TW" altLang="en-US" dirty="0"/>
              <a:t> 內容不斷出現，且改一個地方其他全部地方都要重寫</a:t>
            </a:r>
          </a:p>
          <a:p>
            <a:r>
              <a:rPr kumimoji="1" lang="zh-TW" altLang="en-US" dirty="0"/>
              <a:t>同樣的 </a:t>
            </a:r>
            <a:r>
              <a:rPr kumimoji="1" lang="en-US" altLang="zh-TW" dirty="0"/>
              <a:t>path</a:t>
            </a:r>
            <a:r>
              <a:rPr kumimoji="1" lang="zh-TW" altLang="en-US" dirty="0"/>
              <a:t> 設定要不斷手動設定</a:t>
            </a:r>
          </a:p>
          <a:p>
            <a:r>
              <a:rPr kumimoji="1" lang="zh-TW" altLang="en-US" dirty="0"/>
              <a:t>處理進階的 </a:t>
            </a:r>
            <a:r>
              <a:rPr kumimoji="1" lang="en-US" altLang="zh-TW" dirty="0"/>
              <a:t>http</a:t>
            </a:r>
            <a:r>
              <a:rPr kumimoji="1" lang="zh-TW" altLang="en-US" dirty="0"/>
              <a:t> 狀態很麻煩</a:t>
            </a:r>
            <a:r>
              <a:rPr kumimoji="1" lang="en-US" altLang="zh-TW" dirty="0"/>
              <a:t>(HTTP</a:t>
            </a:r>
            <a:r>
              <a:rPr kumimoji="1" lang="zh-TW" altLang="en-US" dirty="0"/>
              <a:t> </a:t>
            </a:r>
            <a:r>
              <a:rPr kumimoji="1" lang="en-US" altLang="zh-TW" dirty="0"/>
              <a:t>304</a:t>
            </a:r>
            <a:r>
              <a:rPr kumimoji="1" lang="zh-TW" altLang="en-US" dirty="0"/>
              <a:t> 關於 </a:t>
            </a:r>
            <a:r>
              <a:rPr kumimoji="1" lang="en-US" altLang="zh-TW" dirty="0"/>
              <a:t>cache</a:t>
            </a:r>
            <a:r>
              <a:rPr kumimoji="1" lang="zh-TW" altLang="en-US" dirty="0"/>
              <a:t> 的設定</a:t>
            </a:r>
            <a:r>
              <a:rPr kumimoji="1" lang="en-US" altLang="zh-TW" dirty="0"/>
              <a:t>)</a:t>
            </a:r>
            <a:endParaRPr kumimoji="1" lang="zh-TW" altLang="en-US" dirty="0"/>
          </a:p>
          <a:p>
            <a:r>
              <a:rPr lang="zh-TW" altLang="en-US" dirty="0"/>
              <a:t>所有的邏輯與 </a:t>
            </a:r>
            <a:r>
              <a:rPr lang="en-US" altLang="zh-TW" dirty="0"/>
              <a:t>HTML</a:t>
            </a:r>
            <a:r>
              <a:rPr lang="zh-TW" altLang="en-US" dirty="0"/>
              <a:t>  混雜在一起，不同人開發就有不同的程式架構，測試不易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27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Framework</a:t>
            </a:r>
            <a:r>
              <a:rPr kumimoji="1" lang="zh-TW" altLang="en-US" dirty="0"/>
              <a:t>可以做到</a:t>
            </a:r>
            <a:r>
              <a:rPr kumimoji="1" lang="is-IS" altLang="zh-TW" dirty="0"/>
              <a:t>……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64633"/>
            <a:ext cx="8596668" cy="4276730"/>
          </a:xfrm>
        </p:spPr>
        <p:txBody>
          <a:bodyPr>
            <a:normAutofit/>
          </a:bodyPr>
          <a:lstStyle/>
          <a:p>
            <a:r>
              <a:rPr lang="en-US" altLang="zh-TW" dirty="0"/>
              <a:t>Flask</a:t>
            </a:r>
            <a:r>
              <a:rPr lang="zh-TW" altLang="en-US" dirty="0"/>
              <a:t> 相較於 </a:t>
            </a:r>
            <a:r>
              <a:rPr lang="en-US" altLang="zh-TW" dirty="0" err="1"/>
              <a:t>Django</a:t>
            </a:r>
            <a:r>
              <a:rPr lang="zh-TW" altLang="en-US" dirty="0"/>
              <a:t> 是一個更為簡單的框架，非常易於使用，因此適合學完了 </a:t>
            </a:r>
            <a:r>
              <a:rPr lang="en-US" altLang="zh-TW" dirty="0"/>
              <a:t>Python</a:t>
            </a:r>
            <a:r>
              <a:rPr lang="zh-TW" altLang="en-US" dirty="0"/>
              <a:t> 基礎之後接觸 </a:t>
            </a:r>
            <a:r>
              <a:rPr lang="en-US" altLang="zh-TW" dirty="0"/>
              <a:t>web</a:t>
            </a:r>
            <a:r>
              <a:rPr lang="zh-TW" altLang="en-US" dirty="0"/>
              <a:t> 開發。使 用 </a:t>
            </a:r>
            <a:r>
              <a:rPr lang="en-US" altLang="zh-TW" dirty="0"/>
              <a:t>Flask</a:t>
            </a:r>
            <a:r>
              <a:rPr lang="zh-TW" altLang="en-US" dirty="0"/>
              <a:t> 可以更快地開發 </a:t>
            </a:r>
            <a:r>
              <a:rPr lang="en-US" altLang="zh-TW" dirty="0"/>
              <a:t>web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Path</a:t>
            </a:r>
            <a:r>
              <a:rPr lang="zh-TW" altLang="en-US" dirty="0"/>
              <a:t> 管理變得簡單，</a:t>
            </a:r>
          </a:p>
          <a:p>
            <a:pPr marL="0" indent="0">
              <a:buNone/>
            </a:pPr>
            <a:r>
              <a:rPr lang="zh-TW" altLang="en-US" dirty="0"/>
              <a:t>	例如：</a:t>
            </a:r>
            <a:r>
              <a:rPr lang="en-US" altLang="zh-TW" dirty="0" err="1"/>
              <a:t>do_Get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br>
              <a:rPr lang="zh-TW" altLang="en-US" dirty="0"/>
            </a:br>
            <a:r>
              <a:rPr lang="zh-TW" altLang="en-US" dirty="0"/>
              <a:t>			</a:t>
            </a:r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 err="1"/>
              <a:t>self.path</a:t>
            </a:r>
            <a:r>
              <a:rPr lang="zh-TW" altLang="en-US" dirty="0"/>
              <a:t> </a:t>
            </a:r>
            <a:r>
              <a:rPr lang="en-US" altLang="zh-TW" dirty="0"/>
              <a:t>==</a:t>
            </a:r>
            <a:r>
              <a:rPr lang="zh-TW" altLang="en-US" dirty="0"/>
              <a:t> </a:t>
            </a:r>
            <a:r>
              <a:rPr lang="en-US" altLang="zh-TW" dirty="0"/>
              <a:t>“/”:</a:t>
            </a:r>
            <a:r>
              <a:rPr lang="zh-TW" altLang="en-US" dirty="0"/>
              <a:t> </a:t>
            </a:r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something</a:t>
            </a:r>
            <a:r>
              <a:rPr lang="is-IS" altLang="zh-TW" dirty="0"/>
              <a:t>…</a:t>
            </a: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	在</a:t>
            </a:r>
            <a:r>
              <a:rPr lang="en-US" altLang="zh-TW" dirty="0"/>
              <a:t>flask</a:t>
            </a:r>
            <a:r>
              <a:rPr lang="zh-TW" altLang="en-US" dirty="0"/>
              <a:t>有專門的寫法</a:t>
            </a:r>
            <a:r>
              <a:rPr lang="en-US" altLang="zh-TW" dirty="0"/>
              <a:t>(</a:t>
            </a:r>
            <a:r>
              <a:rPr lang="zh-TW" altLang="en-US" dirty="0"/>
              <a:t>加入</a:t>
            </a:r>
            <a:r>
              <a:rPr lang="en-US" altLang="zh-TW" dirty="0"/>
              <a:t>URL</a:t>
            </a:r>
            <a:r>
              <a:rPr lang="zh-TW" altLang="en-US" dirty="0"/>
              <a:t> </a:t>
            </a:r>
            <a:r>
              <a:rPr lang="en-US" altLang="zh-TW" dirty="0"/>
              <a:t>rules)</a:t>
            </a:r>
            <a:r>
              <a:rPr lang="zh-TW" altLang="en-US" dirty="0"/>
              <a:t>：</a:t>
            </a:r>
          </a:p>
          <a:p>
            <a:pPr marL="0" indent="0">
              <a:buNone/>
            </a:pPr>
            <a:r>
              <a:rPr lang="zh-TW" altLang="en-US" dirty="0"/>
              <a:t>		</a:t>
            </a:r>
            <a:r>
              <a:rPr lang="fr-FR" altLang="zh-TW" dirty="0"/>
              <a:t> @</a:t>
            </a:r>
            <a:r>
              <a:rPr lang="fr-FR" altLang="zh-TW" dirty="0" err="1"/>
              <a:t>app.route</a:t>
            </a:r>
            <a:r>
              <a:rPr lang="fr-FR" altLang="zh-TW" dirty="0"/>
              <a:t>(“/”)</a:t>
            </a:r>
            <a:br>
              <a:rPr lang="zh-TW" altLang="en-US" dirty="0"/>
            </a:br>
            <a:r>
              <a:rPr lang="zh-TW" altLang="en-US" dirty="0"/>
              <a:t>		 </a:t>
            </a:r>
            <a:r>
              <a:rPr lang="en-US" altLang="zh-TW" dirty="0" err="1"/>
              <a:t>def</a:t>
            </a:r>
            <a:r>
              <a:rPr lang="zh-TW" altLang="en-US" dirty="0"/>
              <a:t> </a:t>
            </a:r>
            <a:r>
              <a:rPr lang="en-US" altLang="zh-TW" dirty="0"/>
              <a:t>index():</a:t>
            </a:r>
            <a:r>
              <a:rPr lang="zh-TW" altLang="en-US" dirty="0"/>
              <a:t> </a:t>
            </a:r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something</a:t>
            </a:r>
            <a:r>
              <a:rPr lang="is-IS" altLang="zh-TW" dirty="0"/>
              <a:t>…</a:t>
            </a:r>
            <a:endParaRPr lang="zh-TW" altLang="en-US" dirty="0"/>
          </a:p>
          <a:p>
            <a:r>
              <a:rPr lang="en-US" altLang="zh-TW" dirty="0"/>
              <a:t>Html</a:t>
            </a:r>
            <a:r>
              <a:rPr lang="zh-TW" altLang="en-US" dirty="0"/>
              <a:t> 可以套用模板動態生成，不用全部手寫</a:t>
            </a:r>
          </a:p>
          <a:p>
            <a:pPr marL="0" indent="0">
              <a:buNone/>
            </a:pPr>
            <a:r>
              <a:rPr lang="zh-TW" altLang="en-US" dirty="0"/>
              <a:t>	</a:t>
            </a:r>
            <a:r>
              <a:rPr lang="en-US" altLang="zh-TW" dirty="0"/>
              <a:t>flask</a:t>
            </a:r>
            <a:r>
              <a:rPr lang="zh-TW" altLang="en-US" dirty="0"/>
              <a:t> 可以做到 </a:t>
            </a:r>
            <a:r>
              <a:rPr lang="en-US" altLang="zh-TW" dirty="0"/>
              <a:t>html</a:t>
            </a:r>
            <a:r>
              <a:rPr lang="zh-TW" altLang="en-US" dirty="0"/>
              <a:t> 的繼承，將網頁中不變的部份寫成 </a:t>
            </a:r>
            <a:r>
              <a:rPr lang="en-US" altLang="zh-TW" dirty="0" err="1"/>
              <a:t>Base.html</a:t>
            </a:r>
            <a:r>
              <a:rPr lang="zh-TW" altLang="en-US" dirty="0"/>
              <a:t>，實作 	</a:t>
            </a:r>
            <a:r>
              <a:rPr lang="en-US" altLang="zh-TW" dirty="0" err="1"/>
              <a:t>Index.html</a:t>
            </a:r>
            <a:r>
              <a:rPr lang="zh-TW" altLang="en-US" dirty="0"/>
              <a:t> 再透過透過 </a:t>
            </a:r>
            <a:r>
              <a:rPr lang="en-US" altLang="zh-TW" dirty="0"/>
              <a:t>include</a:t>
            </a:r>
            <a:r>
              <a:rPr lang="zh-TW" altLang="en-US" dirty="0"/>
              <a:t>、</a:t>
            </a:r>
            <a:r>
              <a:rPr lang="en-US" altLang="zh-TW" dirty="0"/>
              <a:t>extend</a:t>
            </a:r>
            <a:r>
              <a:rPr lang="zh-TW" altLang="en-US" dirty="0"/>
              <a:t> 等 </a:t>
            </a:r>
            <a:r>
              <a:rPr lang="en-US" altLang="zh-TW" dirty="0"/>
              <a:t>method</a:t>
            </a:r>
            <a:r>
              <a:rPr lang="zh-TW" altLang="en-US" dirty="0"/>
              <a:t> 繼承 </a:t>
            </a:r>
            <a:r>
              <a:rPr lang="en-US" altLang="zh-TW" dirty="0" err="1"/>
              <a:t>Base.html</a:t>
            </a:r>
            <a:r>
              <a:rPr lang="zh-TW" altLang="en-US" dirty="0"/>
              <a:t> 即可</a:t>
            </a:r>
          </a:p>
        </p:txBody>
      </p:sp>
    </p:spTree>
    <p:extLst>
      <p:ext uri="{BB962C8B-B14F-4D97-AF65-F5344CB8AC3E}">
        <p14:creationId xmlns:p14="http://schemas.microsoft.com/office/powerpoint/2010/main" val="102962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Web</a:t>
            </a:r>
            <a:r>
              <a:rPr kumimoji="1" lang="zh-TW" altLang="en-US" dirty="0"/>
              <a:t> 框架演進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427747"/>
            <a:ext cx="11514667" cy="4613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2000" dirty="0"/>
              <a:t>在使用 </a:t>
            </a:r>
            <a:r>
              <a:rPr kumimoji="1" lang="en-US" altLang="zh-TW" sz="2000" dirty="0" err="1"/>
              <a:t>BaseHttpServer</a:t>
            </a:r>
            <a:r>
              <a:rPr kumimoji="1" lang="zh-TW" altLang="en-US" sz="2000" dirty="0"/>
              <a:t> 架設 </a:t>
            </a:r>
            <a:r>
              <a:rPr kumimoji="1" lang="en-US" altLang="zh-TW" sz="2000" dirty="0"/>
              <a:t>Server</a:t>
            </a:r>
            <a:r>
              <a:rPr kumimoji="1" lang="zh-TW" altLang="en-US" sz="2000" dirty="0"/>
              <a:t> 時，程式碼大致上可分為幾個部分：</a:t>
            </a:r>
          </a:p>
          <a:p>
            <a:pPr marL="0" indent="0">
              <a:buNone/>
            </a:pPr>
            <a:r>
              <a:rPr kumimoji="1" lang="zh-TW" altLang="en-US" sz="2000" dirty="0"/>
              <a:t>	</a:t>
            </a:r>
            <a:r>
              <a:rPr kumimoji="1" lang="en-US" altLang="zh-TW" sz="2000" dirty="0"/>
              <a:t>1.</a:t>
            </a:r>
            <a:r>
              <a:rPr kumimoji="1" lang="zh-TW" altLang="en-US" sz="2000" dirty="0"/>
              <a:t> 判定 </a:t>
            </a:r>
            <a:r>
              <a:rPr kumimoji="1" lang="en-US" altLang="zh-TW" sz="2000" dirty="0"/>
              <a:t>http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request</a:t>
            </a:r>
            <a:r>
              <a:rPr kumimoji="1" lang="zh-TW" altLang="en-US" sz="2000" dirty="0"/>
              <a:t>：        </a:t>
            </a:r>
            <a:r>
              <a:rPr kumimoji="1" lang="en-US" altLang="zh-TW" sz="2000" dirty="0" err="1"/>
              <a:t>def</a:t>
            </a:r>
            <a:r>
              <a:rPr kumimoji="1" lang="en-US" altLang="zh-TW" sz="2000" dirty="0"/>
              <a:t> </a:t>
            </a:r>
            <a:r>
              <a:rPr kumimoji="1" lang="en-US" altLang="zh-TW" sz="2000" dirty="0" err="1"/>
              <a:t>do_GET</a:t>
            </a:r>
            <a:r>
              <a:rPr kumimoji="1" lang="en-US" altLang="zh-TW" sz="2000" dirty="0"/>
              <a:t>(self):</a:t>
            </a:r>
            <a:r>
              <a:rPr kumimoji="1" lang="zh-TW" altLang="en-US" sz="2000" dirty="0"/>
              <a:t>（</a:t>
            </a:r>
            <a:r>
              <a:rPr kumimoji="1" lang="en-US" altLang="zh-TW" sz="2000" dirty="0" err="1"/>
              <a:t>def</a:t>
            </a:r>
            <a:r>
              <a:rPr kumimoji="1" lang="en-US" altLang="zh-TW" sz="2000" dirty="0"/>
              <a:t> </a:t>
            </a:r>
            <a:r>
              <a:rPr kumimoji="1" lang="en-US" altLang="zh-TW" sz="2000" dirty="0" err="1"/>
              <a:t>do_POST</a:t>
            </a:r>
            <a:r>
              <a:rPr kumimoji="1" lang="en-US" altLang="zh-TW" sz="2000" dirty="0"/>
              <a:t>(self)</a:t>
            </a:r>
            <a:r>
              <a:rPr kumimoji="1" lang="zh-TW" altLang="en-US" sz="2000" dirty="0"/>
              <a:t>）</a:t>
            </a:r>
          </a:p>
          <a:p>
            <a:pPr marL="0" indent="0">
              <a:buNone/>
            </a:pPr>
            <a:r>
              <a:rPr kumimoji="1" lang="zh-TW" altLang="en-US" sz="2000" dirty="0"/>
              <a:t>	</a:t>
            </a:r>
            <a:r>
              <a:rPr kumimoji="1" lang="en-US" altLang="zh-TW" sz="2000" dirty="0"/>
              <a:t>2.</a:t>
            </a:r>
            <a:r>
              <a:rPr kumimoji="1" lang="zh-TW" altLang="en-US" sz="2000" dirty="0"/>
              <a:t> 決定路徑：                            </a:t>
            </a:r>
            <a:r>
              <a:rPr kumimoji="1" lang="en-US" altLang="zh-TW" sz="2000" dirty="0"/>
              <a:t>if</a:t>
            </a:r>
            <a:r>
              <a:rPr kumimoji="1" lang="zh-TW" altLang="en-US" sz="2000" dirty="0"/>
              <a:t> </a:t>
            </a:r>
            <a:r>
              <a:rPr kumimoji="1" lang="en-US" altLang="zh-TW" sz="2000" dirty="0" err="1"/>
              <a:t>self.path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==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‘/’:</a:t>
            </a:r>
            <a:endParaRPr kumimoji="1" lang="zh-TW" altLang="en-US" sz="2000" dirty="0"/>
          </a:p>
          <a:p>
            <a:pPr marL="0" indent="0">
              <a:buNone/>
            </a:pPr>
            <a:r>
              <a:rPr kumimoji="1" lang="zh-TW" altLang="en-US" sz="2000" dirty="0"/>
              <a:t>	</a:t>
            </a:r>
            <a:r>
              <a:rPr kumimoji="1" lang="en-US" altLang="zh-TW" sz="2000" dirty="0"/>
              <a:t>3.</a:t>
            </a:r>
            <a:r>
              <a:rPr kumimoji="1" lang="zh-TW" altLang="en-US" sz="2000" dirty="0"/>
              <a:t> 寫 </a:t>
            </a:r>
            <a:r>
              <a:rPr kumimoji="1" lang="en-US" altLang="zh-TW" sz="2000" dirty="0"/>
              <a:t>http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response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header</a:t>
            </a:r>
            <a:r>
              <a:rPr kumimoji="1" lang="zh-TW" altLang="en-US" sz="2000" dirty="0"/>
              <a:t>：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         </a:t>
            </a:r>
            <a:r>
              <a:rPr kumimoji="1" lang="en-US" altLang="zh-TW" sz="2000" dirty="0" err="1"/>
              <a:t>self.send_response</a:t>
            </a:r>
            <a:r>
              <a:rPr kumimoji="1" lang="en-US" altLang="zh-TW" sz="2000" dirty="0"/>
              <a:t>(200)</a:t>
            </a:r>
            <a:endParaRPr kumimoji="1" lang="zh-TW" altLang="en-US" sz="2000" dirty="0"/>
          </a:p>
          <a:p>
            <a:pPr marL="0" indent="0">
              <a:buNone/>
            </a:pPr>
            <a:r>
              <a:rPr kumimoji="1" lang="zh-TW" altLang="en-US" sz="2000" dirty="0"/>
              <a:t>							                 </a:t>
            </a:r>
            <a:r>
              <a:rPr kumimoji="1" lang="en-US" altLang="zh-TW" sz="2000" dirty="0" err="1"/>
              <a:t>self.send_header</a:t>
            </a:r>
            <a:r>
              <a:rPr kumimoji="1" lang="en-US" altLang="zh-TW" sz="2000" dirty="0"/>
              <a:t>(‘Content-type’, ‘text/html’)</a:t>
            </a:r>
          </a:p>
          <a:p>
            <a:pPr marL="0" indent="0">
              <a:buNone/>
            </a:pPr>
            <a:r>
              <a:rPr kumimoji="1" lang="en-US" altLang="zh-TW" sz="2000" dirty="0"/>
              <a:t>									</a:t>
            </a:r>
            <a:r>
              <a:rPr kumimoji="1" lang="zh-TW" altLang="en-US" sz="2000" dirty="0"/>
              <a:t>     </a:t>
            </a:r>
            <a:r>
              <a:rPr kumimoji="1" lang="en-US" altLang="zh-TW" sz="2000" dirty="0" err="1"/>
              <a:t>self.end_headers</a:t>
            </a:r>
            <a:r>
              <a:rPr kumimoji="1" lang="en-US" altLang="zh-TW" sz="2000" dirty="0"/>
              <a:t>()</a:t>
            </a:r>
            <a:endParaRPr kumimoji="1" lang="zh-TW" altLang="en-US" sz="2000" dirty="0"/>
          </a:p>
          <a:p>
            <a:pPr marL="0" indent="0">
              <a:buNone/>
            </a:pPr>
            <a:r>
              <a:rPr kumimoji="1" lang="zh-TW" altLang="en-US" sz="2000" dirty="0"/>
              <a:t>	</a:t>
            </a:r>
            <a:r>
              <a:rPr kumimoji="1" lang="en-US" altLang="zh-TW" sz="2000" dirty="0"/>
              <a:t>4.</a:t>
            </a:r>
            <a:r>
              <a:rPr kumimoji="1" lang="zh-TW" altLang="en-US" sz="2000" dirty="0"/>
              <a:t> 開啟對應 </a:t>
            </a:r>
            <a:r>
              <a:rPr kumimoji="1" lang="en-US" altLang="zh-TW" sz="2000" dirty="0"/>
              <a:t>html</a:t>
            </a:r>
            <a:r>
              <a:rPr kumimoji="1" lang="zh-TW" altLang="en-US" sz="2000" dirty="0"/>
              <a:t> 檔：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	                 </a:t>
            </a:r>
            <a:r>
              <a:rPr kumimoji="1" lang="en-US" altLang="zh-TW" sz="2000" dirty="0"/>
              <a:t>with open(path) as f:</a:t>
            </a:r>
            <a:r>
              <a:rPr kumimoji="1" lang="zh-TW" altLang="en-US" sz="2000" dirty="0"/>
              <a:t> </a:t>
            </a:r>
            <a:r>
              <a:rPr kumimoji="1" lang="is-IS" altLang="zh-TW" sz="2000" dirty="0"/>
              <a:t>…</a:t>
            </a:r>
            <a:endParaRPr kumimoji="1" lang="zh-TW" altLang="en-US" sz="2000" dirty="0"/>
          </a:p>
          <a:p>
            <a:pPr marL="0" indent="0">
              <a:buNone/>
            </a:pPr>
            <a:r>
              <a:rPr kumimoji="1" lang="zh-TW" altLang="en-US" sz="2000" dirty="0"/>
              <a:t>	</a:t>
            </a:r>
            <a:r>
              <a:rPr kumimoji="1" lang="en-US" altLang="zh-TW" sz="2000" dirty="0"/>
              <a:t>5.</a:t>
            </a:r>
            <a:r>
              <a:rPr kumimoji="1" lang="zh-TW" altLang="en-US" sz="2000" dirty="0"/>
              <a:t> 更換部分內容</a:t>
            </a:r>
            <a:r>
              <a:rPr kumimoji="1" lang="en-US" altLang="zh-TW" sz="2000" dirty="0"/>
              <a:t>(ex.</a:t>
            </a:r>
            <a:r>
              <a:rPr kumimoji="1" lang="zh-TW" altLang="en-US" sz="2000" dirty="0"/>
              <a:t> 使用者名稱</a:t>
            </a:r>
            <a:r>
              <a:rPr kumimoji="1" lang="en-US" altLang="zh-TW" sz="2000" dirty="0"/>
              <a:t>)</a:t>
            </a:r>
            <a:r>
              <a:rPr kumimoji="1" lang="zh-TW" altLang="en-US" sz="2000" dirty="0"/>
              <a:t>： </a:t>
            </a:r>
            <a:r>
              <a:rPr kumimoji="1" lang="en-US" altLang="zh-TW" sz="2000" dirty="0"/>
              <a:t>replace</a:t>
            </a:r>
            <a:r>
              <a:rPr kumimoji="1" lang="is-IS" altLang="zh-TW" sz="2000" dirty="0"/>
              <a:t>…</a:t>
            </a:r>
            <a:endParaRPr kumimoji="1" lang="zh-TW" altLang="en-US" sz="2000" dirty="0"/>
          </a:p>
          <a:p>
            <a:pPr marL="0" indent="0">
              <a:buNone/>
            </a:pPr>
            <a:r>
              <a:rPr kumimoji="1" lang="zh-TW" altLang="en-US" sz="2000" dirty="0"/>
              <a:t>	</a:t>
            </a:r>
            <a:r>
              <a:rPr kumimoji="1" lang="en-US" altLang="zh-TW" sz="2000" dirty="0"/>
              <a:t>6.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write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http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response</a:t>
            </a:r>
            <a:r>
              <a:rPr kumimoji="1" lang="zh-TW" altLang="en-US" sz="2000" dirty="0"/>
              <a:t>： 	           </a:t>
            </a:r>
            <a:r>
              <a:rPr kumimoji="1" lang="en-US" altLang="zh-TW" sz="2000" dirty="0" err="1"/>
              <a:t>self.wfile.write</a:t>
            </a:r>
            <a:r>
              <a:rPr kumimoji="1" lang="en-US" altLang="zh-TW" sz="2000" dirty="0"/>
              <a:t>()</a:t>
            </a:r>
            <a:r>
              <a:rPr kumimoji="1" lang="is-IS" altLang="zh-TW" sz="2000" dirty="0"/>
              <a:t>…</a:t>
            </a:r>
            <a:endParaRPr kumimoji="1" lang="zh-TW" altLang="en-US" sz="2000" dirty="0"/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Web</a:t>
            </a:r>
            <a:r>
              <a:rPr kumimoji="1" lang="zh-TW" altLang="en-US" dirty="0"/>
              <a:t> 框架演進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10872983" cy="3880773"/>
          </a:xfrm>
        </p:spPr>
        <p:txBody>
          <a:bodyPr/>
          <a:lstStyle/>
          <a:p>
            <a:r>
              <a:rPr kumimoji="1" lang="zh-TW" altLang="en-US" sz="2200" dirty="0"/>
              <a:t>寫 </a:t>
            </a:r>
            <a:r>
              <a:rPr kumimoji="1" lang="en-US" altLang="zh-TW" sz="2200" dirty="0"/>
              <a:t>http</a:t>
            </a:r>
            <a:r>
              <a:rPr kumimoji="1" lang="zh-TW" altLang="en-US" sz="2200" dirty="0"/>
              <a:t> </a:t>
            </a:r>
            <a:r>
              <a:rPr kumimoji="1" lang="en-US" altLang="zh-TW" sz="2200" dirty="0"/>
              <a:t>response</a:t>
            </a:r>
            <a:r>
              <a:rPr kumimoji="1" lang="zh-TW" altLang="en-US" sz="2200" dirty="0"/>
              <a:t> </a:t>
            </a:r>
            <a:r>
              <a:rPr kumimoji="1" lang="en-US" altLang="zh-TW" sz="2200" dirty="0"/>
              <a:t>header</a:t>
            </a:r>
            <a:r>
              <a:rPr kumimoji="1" lang="zh-TW" altLang="en-US" sz="2200" dirty="0"/>
              <a:t> 的部分會不斷重複，因此抽出成獨立的 </a:t>
            </a:r>
            <a:r>
              <a:rPr kumimoji="1" lang="en-US" altLang="zh-TW" sz="2200" dirty="0"/>
              <a:t>function</a:t>
            </a:r>
            <a:endParaRPr kumimoji="1" lang="zh-TW" altLang="en-US" sz="2200" dirty="0"/>
          </a:p>
          <a:p>
            <a:r>
              <a:rPr kumimoji="1" lang="zh-TW" altLang="en-US" sz="2200" dirty="0"/>
              <a:t>根據 </a:t>
            </a:r>
            <a:r>
              <a:rPr kumimoji="1" lang="en-US" altLang="zh-TW" sz="2200" dirty="0"/>
              <a:t>path</a:t>
            </a:r>
            <a:r>
              <a:rPr kumimoji="1" lang="zh-TW" altLang="en-US" sz="2200" dirty="0"/>
              <a:t> 開啟特定 </a:t>
            </a:r>
            <a:r>
              <a:rPr kumimoji="1" lang="en-US" altLang="zh-TW" sz="2200" dirty="0"/>
              <a:t>html</a:t>
            </a:r>
            <a:r>
              <a:rPr kumimoji="1" lang="zh-TW" altLang="en-US" sz="2200" dirty="0"/>
              <a:t> 檔案的動作則抽出成為 </a:t>
            </a:r>
            <a:r>
              <a:rPr kumimoji="1" lang="en-US" altLang="zh-TW" sz="2200" dirty="0" err="1"/>
              <a:t>openHtml</a:t>
            </a:r>
            <a:r>
              <a:rPr kumimoji="1" lang="en-US" altLang="zh-TW" sz="2200" dirty="0"/>
              <a:t>()</a:t>
            </a:r>
            <a:endParaRPr kumimoji="1" lang="zh-TW" altLang="en-US" sz="2200" dirty="0"/>
          </a:p>
          <a:p>
            <a:r>
              <a:rPr kumimoji="1" lang="zh-TW" altLang="en-US" sz="2200" dirty="0"/>
              <a:t>更換部分內容則由 </a:t>
            </a:r>
            <a:r>
              <a:rPr kumimoji="1" lang="en-US" altLang="zh-TW" sz="2200" dirty="0"/>
              <a:t>template</a:t>
            </a:r>
            <a:r>
              <a:rPr kumimoji="1" lang="zh-TW" altLang="en-US" sz="2200" dirty="0"/>
              <a:t> 取代</a:t>
            </a:r>
          </a:p>
          <a:p>
            <a:r>
              <a:rPr kumimoji="1" lang="zh-TW" altLang="en-US" sz="2200" dirty="0"/>
              <a:t>最後剩下的內容則包成一個 </a:t>
            </a:r>
            <a:r>
              <a:rPr kumimoji="1" lang="en-US" altLang="zh-TW" sz="2200" dirty="0"/>
              <a:t>function</a:t>
            </a:r>
            <a:r>
              <a:rPr kumimoji="1" lang="zh-TW" altLang="en-US" sz="2200" dirty="0"/>
              <a:t>，透過 </a:t>
            </a:r>
            <a:r>
              <a:rPr kumimoji="1" lang="en-US" altLang="zh-TW" sz="2200" dirty="0"/>
              <a:t>route</a:t>
            </a:r>
            <a:r>
              <a:rPr kumimoji="1" lang="zh-TW" altLang="en-US" sz="2200" dirty="0"/>
              <a:t> </a:t>
            </a:r>
            <a:r>
              <a:rPr kumimoji="1" lang="en-US" altLang="zh-TW" sz="2200" dirty="0"/>
              <a:t>decorator</a:t>
            </a:r>
            <a:r>
              <a:rPr kumimoji="1" lang="zh-TW" altLang="en-US" sz="2200" dirty="0"/>
              <a:t> 呼叫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0660" y="334557"/>
            <a:ext cx="8596668" cy="1320800"/>
          </a:xfrm>
        </p:spPr>
        <p:txBody>
          <a:bodyPr/>
          <a:lstStyle/>
          <a:p>
            <a:r>
              <a:rPr kumimoji="1" lang="en-US" altLang="zh-TW" dirty="0"/>
              <a:t>Web</a:t>
            </a:r>
            <a:r>
              <a:rPr kumimoji="1" lang="zh-TW" altLang="en-US" dirty="0"/>
              <a:t> 框架演進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8154" y="930442"/>
            <a:ext cx="11514667" cy="4613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2000" dirty="0"/>
              <a:t>	</a:t>
            </a:r>
            <a:r>
              <a:rPr kumimoji="1" lang="en-US" altLang="zh-TW" sz="2000" dirty="0"/>
              <a:t>1.</a:t>
            </a:r>
            <a:r>
              <a:rPr kumimoji="1" lang="zh-TW" altLang="en-US" sz="2000" dirty="0"/>
              <a:t> 判定 </a:t>
            </a:r>
            <a:r>
              <a:rPr kumimoji="1" lang="en-US" altLang="zh-TW" sz="2000" dirty="0"/>
              <a:t>http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request</a:t>
            </a:r>
            <a:r>
              <a:rPr kumimoji="1" lang="zh-TW" altLang="en-US" sz="2000" dirty="0"/>
              <a:t>：        </a:t>
            </a:r>
            <a:r>
              <a:rPr kumimoji="1" lang="en-US" altLang="zh-TW" sz="2000" dirty="0" err="1"/>
              <a:t>def</a:t>
            </a:r>
            <a:r>
              <a:rPr kumimoji="1" lang="en-US" altLang="zh-TW" sz="2000" dirty="0"/>
              <a:t> </a:t>
            </a:r>
            <a:r>
              <a:rPr kumimoji="1" lang="en-US" altLang="zh-TW" sz="2000" dirty="0" err="1"/>
              <a:t>do_GET</a:t>
            </a:r>
            <a:r>
              <a:rPr kumimoji="1" lang="en-US" altLang="zh-TW" sz="2000" dirty="0"/>
              <a:t>(self):</a:t>
            </a:r>
            <a:r>
              <a:rPr kumimoji="1" lang="zh-TW" altLang="en-US" sz="2000" dirty="0"/>
              <a:t>（</a:t>
            </a:r>
            <a:r>
              <a:rPr kumimoji="1" lang="en-US" altLang="zh-TW" sz="2000" dirty="0" err="1"/>
              <a:t>def</a:t>
            </a:r>
            <a:r>
              <a:rPr kumimoji="1" lang="en-US" altLang="zh-TW" sz="2000" dirty="0"/>
              <a:t> </a:t>
            </a:r>
            <a:r>
              <a:rPr kumimoji="1" lang="en-US" altLang="zh-TW" sz="2000" dirty="0" err="1"/>
              <a:t>do_POST</a:t>
            </a:r>
            <a:r>
              <a:rPr kumimoji="1" lang="en-US" altLang="zh-TW" sz="2000" dirty="0"/>
              <a:t>(self)</a:t>
            </a:r>
            <a:r>
              <a:rPr kumimoji="1" lang="zh-TW" altLang="en-US" sz="2000" dirty="0"/>
              <a:t>）</a:t>
            </a:r>
          </a:p>
          <a:p>
            <a:pPr marL="0" indent="0">
              <a:buNone/>
            </a:pPr>
            <a:r>
              <a:rPr kumimoji="1" lang="zh-TW" altLang="en-US" sz="2000" dirty="0"/>
              <a:t>	</a:t>
            </a:r>
            <a:r>
              <a:rPr kumimoji="1" lang="en-US" altLang="zh-TW" sz="2000" dirty="0"/>
              <a:t>2.</a:t>
            </a:r>
            <a:r>
              <a:rPr kumimoji="1" lang="zh-TW" altLang="en-US" sz="2000" dirty="0"/>
              <a:t> 決定路徑：                            </a:t>
            </a:r>
            <a:r>
              <a:rPr kumimoji="1" lang="en-US" altLang="zh-TW" sz="2000" dirty="0"/>
              <a:t>if</a:t>
            </a:r>
            <a:r>
              <a:rPr kumimoji="1" lang="zh-TW" altLang="en-US" sz="2000" dirty="0"/>
              <a:t> </a:t>
            </a:r>
            <a:r>
              <a:rPr kumimoji="1" lang="en-US" altLang="zh-TW" sz="2000" dirty="0" err="1"/>
              <a:t>self.path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==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‘/’:</a:t>
            </a:r>
            <a:endParaRPr kumimoji="1" lang="zh-TW" altLang="en-US" sz="2000" dirty="0"/>
          </a:p>
          <a:p>
            <a:pPr marL="0" indent="0">
              <a:buNone/>
            </a:pPr>
            <a:r>
              <a:rPr kumimoji="1" lang="zh-TW" altLang="en-US" sz="2000" dirty="0"/>
              <a:t>	</a:t>
            </a:r>
            <a:r>
              <a:rPr kumimoji="1" lang="en-US" altLang="zh-TW" sz="2000" dirty="0"/>
              <a:t>3.</a:t>
            </a:r>
            <a:r>
              <a:rPr kumimoji="1" lang="zh-TW" altLang="en-US" sz="2000" dirty="0"/>
              <a:t> 寫 </a:t>
            </a:r>
            <a:r>
              <a:rPr kumimoji="1" lang="en-US" altLang="zh-TW" sz="2000" dirty="0"/>
              <a:t>http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response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header</a:t>
            </a:r>
            <a:r>
              <a:rPr kumimoji="1" lang="zh-TW" altLang="en-US" sz="2000" dirty="0"/>
              <a:t>：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         </a:t>
            </a:r>
            <a:r>
              <a:rPr kumimoji="1" lang="en-US" altLang="zh-TW" sz="2000" dirty="0" err="1"/>
              <a:t>self.send_response</a:t>
            </a:r>
            <a:r>
              <a:rPr kumimoji="1" lang="en-US" altLang="zh-TW" sz="2000" dirty="0"/>
              <a:t>(200)</a:t>
            </a:r>
            <a:endParaRPr kumimoji="1" lang="zh-TW" altLang="en-US" sz="2000" dirty="0"/>
          </a:p>
          <a:p>
            <a:pPr marL="0" indent="0">
              <a:buNone/>
            </a:pPr>
            <a:r>
              <a:rPr kumimoji="1" lang="zh-TW" altLang="en-US" sz="2000" dirty="0"/>
              <a:t>							                 </a:t>
            </a:r>
            <a:r>
              <a:rPr kumimoji="1" lang="en-US" altLang="zh-TW" sz="2000" dirty="0" err="1"/>
              <a:t>self.send_header</a:t>
            </a:r>
            <a:r>
              <a:rPr kumimoji="1" lang="en-US" altLang="zh-TW" sz="2000" dirty="0"/>
              <a:t>(‘Content-type’, ‘text/html’)</a:t>
            </a:r>
          </a:p>
          <a:p>
            <a:pPr marL="0" indent="0">
              <a:buNone/>
            </a:pPr>
            <a:r>
              <a:rPr kumimoji="1" lang="en-US" altLang="zh-TW" sz="2000" dirty="0"/>
              <a:t>									     </a:t>
            </a:r>
            <a:r>
              <a:rPr kumimoji="1" lang="en-US" altLang="zh-TW" sz="2000" dirty="0" err="1"/>
              <a:t>self.end_headers</a:t>
            </a:r>
            <a:r>
              <a:rPr kumimoji="1" lang="en-US" altLang="zh-TW" sz="2000" dirty="0"/>
              <a:t>()</a:t>
            </a:r>
            <a:endParaRPr kumimoji="1" lang="zh-TW" altLang="en-US" sz="2000" dirty="0"/>
          </a:p>
          <a:p>
            <a:pPr marL="0" indent="0">
              <a:buNone/>
            </a:pPr>
            <a:r>
              <a:rPr kumimoji="1" lang="zh-TW" altLang="en-US" sz="2000" dirty="0"/>
              <a:t>	</a:t>
            </a:r>
            <a:r>
              <a:rPr kumimoji="1" lang="en-US" altLang="zh-TW" sz="2000" dirty="0"/>
              <a:t>4.</a:t>
            </a:r>
            <a:r>
              <a:rPr kumimoji="1" lang="zh-TW" altLang="en-US" sz="2000" dirty="0"/>
              <a:t> 開啟對應 </a:t>
            </a:r>
            <a:r>
              <a:rPr kumimoji="1" lang="en-US" altLang="zh-TW" sz="2000" dirty="0"/>
              <a:t>html</a:t>
            </a:r>
            <a:r>
              <a:rPr kumimoji="1" lang="zh-TW" altLang="en-US" sz="2000" dirty="0"/>
              <a:t> 檔：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	                 </a:t>
            </a:r>
            <a:r>
              <a:rPr kumimoji="1" lang="en-US" altLang="zh-TW" sz="2000" dirty="0"/>
              <a:t>with open(path) as f:</a:t>
            </a:r>
            <a:r>
              <a:rPr kumimoji="1" lang="zh-TW" altLang="en-US" sz="2000" dirty="0"/>
              <a:t> </a:t>
            </a:r>
            <a:r>
              <a:rPr kumimoji="1" lang="is-IS" altLang="zh-TW" sz="2000" dirty="0"/>
              <a:t>…</a:t>
            </a:r>
            <a:endParaRPr kumimoji="1" lang="zh-TW" altLang="en-US" sz="2000" dirty="0"/>
          </a:p>
          <a:p>
            <a:pPr marL="0" indent="0">
              <a:buNone/>
            </a:pPr>
            <a:r>
              <a:rPr kumimoji="1" lang="zh-TW" altLang="en-US" sz="2000" dirty="0"/>
              <a:t>	</a:t>
            </a:r>
            <a:r>
              <a:rPr kumimoji="1" lang="en-US" altLang="zh-TW" sz="2000" dirty="0"/>
              <a:t>5.</a:t>
            </a:r>
            <a:r>
              <a:rPr kumimoji="1" lang="zh-TW" altLang="en-US" sz="2000" dirty="0"/>
              <a:t> 更換部分內容</a:t>
            </a:r>
            <a:r>
              <a:rPr kumimoji="1" lang="en-US" altLang="zh-TW" sz="2000" dirty="0"/>
              <a:t>(ex.</a:t>
            </a:r>
            <a:r>
              <a:rPr kumimoji="1" lang="zh-TW" altLang="en-US" sz="2000" dirty="0"/>
              <a:t> 使用者名稱</a:t>
            </a:r>
            <a:r>
              <a:rPr kumimoji="1" lang="en-US" altLang="zh-TW" sz="2000" dirty="0"/>
              <a:t>)</a:t>
            </a:r>
            <a:r>
              <a:rPr kumimoji="1" lang="zh-TW" altLang="en-US" sz="2000" dirty="0"/>
              <a:t>： </a:t>
            </a:r>
            <a:r>
              <a:rPr kumimoji="1" lang="en-US" altLang="zh-TW" sz="2000" dirty="0"/>
              <a:t>replace</a:t>
            </a:r>
            <a:r>
              <a:rPr kumimoji="1" lang="is-IS" altLang="zh-TW" sz="2000" dirty="0"/>
              <a:t>…</a:t>
            </a:r>
            <a:endParaRPr kumimoji="1" lang="zh-TW" altLang="en-US" sz="2000" dirty="0"/>
          </a:p>
          <a:p>
            <a:pPr marL="0" indent="0">
              <a:buNone/>
            </a:pPr>
            <a:r>
              <a:rPr kumimoji="1" lang="zh-TW" altLang="en-US" sz="2000" dirty="0"/>
              <a:t>	</a:t>
            </a:r>
            <a:r>
              <a:rPr kumimoji="1" lang="en-US" altLang="zh-TW" sz="2000" dirty="0"/>
              <a:t>6.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write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http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response</a:t>
            </a:r>
            <a:r>
              <a:rPr kumimoji="1" lang="zh-TW" altLang="en-US" sz="2000" dirty="0"/>
              <a:t>： 	           </a:t>
            </a:r>
            <a:r>
              <a:rPr kumimoji="1" lang="en-US" altLang="zh-TW" sz="2000" dirty="0" err="1"/>
              <a:t>self.wfile.write</a:t>
            </a:r>
            <a:r>
              <a:rPr kumimoji="1" lang="en-US" altLang="zh-TW" sz="2000" dirty="0"/>
              <a:t>()</a:t>
            </a:r>
            <a:r>
              <a:rPr kumimoji="1" lang="is-IS" altLang="zh-TW" sz="2000" dirty="0"/>
              <a:t>…</a:t>
            </a:r>
            <a:endParaRPr kumimoji="1" lang="zh-TW" altLang="en-US" sz="2000" dirty="0"/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4042611" y="2133601"/>
            <a:ext cx="6513094" cy="14758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" name="直線箭頭接點 5"/>
          <p:cNvCxnSpPr/>
          <p:nvPr/>
        </p:nvCxnSpPr>
        <p:spPr>
          <a:xfrm flipV="1">
            <a:off x="8913887" y="2167074"/>
            <a:ext cx="1426498" cy="5157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0250905" y="1764269"/>
            <a:ext cx="1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function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>
            <a:off x="7592912" y="3836428"/>
            <a:ext cx="185713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450049" y="3609475"/>
            <a:ext cx="1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>
                <a:solidFill>
                  <a:srgbClr val="FF0000"/>
                </a:solidFill>
              </a:rPr>
              <a:t>openHtml</a:t>
            </a:r>
            <a:r>
              <a:rPr kumimoji="1" lang="en-US" altLang="zh-TW" dirty="0">
                <a:solidFill>
                  <a:srgbClr val="FF0000"/>
                </a:solidFill>
              </a:rPr>
              <a:t>()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線箭頭接點 13"/>
          <p:cNvCxnSpPr/>
          <p:nvPr/>
        </p:nvCxnSpPr>
        <p:spPr>
          <a:xfrm>
            <a:off x="7344259" y="4267310"/>
            <a:ext cx="185713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248273" y="4040357"/>
            <a:ext cx="1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template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3653950" y="1287552"/>
            <a:ext cx="7944492" cy="3605290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7592912" y="4545627"/>
            <a:ext cx="620646" cy="898358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101389" y="5554225"/>
            <a:ext cx="6145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solidFill>
                  <a:srgbClr val="7030A0"/>
                </a:solidFill>
              </a:rPr>
              <a:t>根據 </a:t>
            </a:r>
            <a:r>
              <a:rPr kumimoji="1" lang="en-US" altLang="zh-TW" sz="2400" dirty="0">
                <a:solidFill>
                  <a:srgbClr val="7030A0"/>
                </a:solidFill>
              </a:rPr>
              <a:t>path</a:t>
            </a:r>
            <a:r>
              <a:rPr kumimoji="1" lang="zh-TW" altLang="en-US" sz="2400" dirty="0">
                <a:solidFill>
                  <a:srgbClr val="7030A0"/>
                </a:solidFill>
              </a:rPr>
              <a:t> 的不同，抽成獨立的 </a:t>
            </a:r>
            <a:r>
              <a:rPr kumimoji="1" lang="en-US" altLang="zh-TW" sz="2400" dirty="0">
                <a:solidFill>
                  <a:srgbClr val="7030A0"/>
                </a:solidFill>
              </a:rPr>
              <a:t>function</a:t>
            </a:r>
            <a:endParaRPr kumimoji="1" lang="zh-TW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23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Web</a:t>
            </a:r>
            <a:r>
              <a:rPr kumimoji="1" lang="zh-TW" altLang="en-US" dirty="0"/>
              <a:t> 框架演進 </a:t>
            </a:r>
            <a:r>
              <a:rPr kumimoji="1" lang="en-US" altLang="zh-TW" dirty="0"/>
              <a:t>(</a:t>
            </a:r>
            <a:r>
              <a:rPr kumimoji="1" lang="zh-TW" altLang="en-US" dirty="0"/>
              <a:t>查表法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110842" y="5188448"/>
            <a:ext cx="5760365" cy="1395663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365478" y="5454232"/>
            <a:ext cx="5059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rgbClr val="7030A0"/>
                </a:solidFill>
              </a:rPr>
              <a:t>@</a:t>
            </a:r>
            <a:r>
              <a:rPr kumimoji="1" lang="en-US" altLang="zh-TW" sz="2000" dirty="0" err="1">
                <a:solidFill>
                  <a:srgbClr val="7030A0"/>
                </a:solidFill>
              </a:rPr>
              <a:t>app.route</a:t>
            </a:r>
            <a:r>
              <a:rPr kumimoji="1" lang="en-US" altLang="zh-TW" sz="2000" dirty="0">
                <a:solidFill>
                  <a:srgbClr val="7030A0"/>
                </a:solidFill>
              </a:rPr>
              <a:t>(‘/’,</a:t>
            </a:r>
            <a:r>
              <a:rPr kumimoji="1" lang="zh-TW" altLang="en-US" sz="2000" dirty="0">
                <a:solidFill>
                  <a:srgbClr val="7030A0"/>
                </a:solidFill>
              </a:rPr>
              <a:t> </a:t>
            </a:r>
            <a:r>
              <a:rPr kumimoji="1" lang="en-US" altLang="zh-TW" sz="2000" dirty="0">
                <a:solidFill>
                  <a:srgbClr val="7030A0"/>
                </a:solidFill>
              </a:rPr>
              <a:t>methods=['GET', 'POST'])</a:t>
            </a:r>
            <a:br>
              <a:rPr kumimoji="1" lang="zh-TW" altLang="en-US" sz="2000" dirty="0">
                <a:solidFill>
                  <a:srgbClr val="7030A0"/>
                </a:solidFill>
              </a:rPr>
            </a:br>
            <a:r>
              <a:rPr kumimoji="1" lang="en-US" altLang="zh-TW" sz="2000" dirty="0" err="1">
                <a:solidFill>
                  <a:srgbClr val="7030A0"/>
                </a:solidFill>
              </a:rPr>
              <a:t>def</a:t>
            </a:r>
            <a:r>
              <a:rPr kumimoji="1" lang="zh-TW" altLang="en-US" sz="2000" dirty="0">
                <a:solidFill>
                  <a:srgbClr val="7030A0"/>
                </a:solidFill>
              </a:rPr>
              <a:t> </a:t>
            </a:r>
            <a:r>
              <a:rPr kumimoji="1" lang="en-US" altLang="zh-TW" sz="2000" dirty="0">
                <a:solidFill>
                  <a:srgbClr val="7030A0"/>
                </a:solidFill>
              </a:rPr>
              <a:t>function():</a:t>
            </a:r>
            <a:br>
              <a:rPr kumimoji="1" lang="zh-TW" altLang="en-US" sz="2000" dirty="0">
                <a:solidFill>
                  <a:srgbClr val="7030A0"/>
                </a:solidFill>
              </a:rPr>
            </a:br>
            <a:r>
              <a:rPr kumimoji="1" lang="zh-TW" altLang="en-US" sz="2000" dirty="0">
                <a:solidFill>
                  <a:srgbClr val="7030A0"/>
                </a:solidFill>
              </a:rPr>
              <a:t>	</a:t>
            </a:r>
            <a:r>
              <a:rPr kumimoji="1" lang="en-US" altLang="zh-TW" sz="2000" dirty="0">
                <a:solidFill>
                  <a:srgbClr val="7030A0"/>
                </a:solidFill>
              </a:rPr>
              <a:t>return </a:t>
            </a:r>
            <a:r>
              <a:rPr kumimoji="1" lang="en-US" altLang="zh-TW" sz="2000" dirty="0" err="1">
                <a:solidFill>
                  <a:srgbClr val="7030A0"/>
                </a:solidFill>
              </a:rPr>
              <a:t>render_template</a:t>
            </a:r>
            <a:r>
              <a:rPr kumimoji="1" lang="en-US" altLang="zh-TW" sz="2000" dirty="0">
                <a:solidFill>
                  <a:srgbClr val="7030A0"/>
                </a:solidFill>
              </a:rPr>
              <a:t>('</a:t>
            </a:r>
            <a:r>
              <a:rPr kumimoji="1" lang="en-US" altLang="zh-TW" sz="2000" dirty="0" err="1">
                <a:solidFill>
                  <a:srgbClr val="7030A0"/>
                </a:solidFill>
              </a:rPr>
              <a:t>Index.html</a:t>
            </a:r>
            <a:r>
              <a:rPr kumimoji="1" lang="en-US" altLang="zh-TW" sz="2000" dirty="0">
                <a:solidFill>
                  <a:srgbClr val="7030A0"/>
                </a:solidFill>
              </a:rPr>
              <a:t>')</a:t>
            </a:r>
            <a:r>
              <a:rPr kumimoji="1" lang="zh-TW" altLang="en-US" sz="20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-89687" y="1270000"/>
            <a:ext cx="11514667" cy="560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2000" dirty="0"/>
              <a:t>	</a:t>
            </a:r>
            <a:r>
              <a:rPr kumimoji="1" lang="en-US" altLang="zh-TW" sz="2000" dirty="0"/>
              <a:t>1.</a:t>
            </a:r>
            <a:r>
              <a:rPr kumimoji="1" lang="zh-TW" altLang="en-US" sz="2000" dirty="0"/>
              <a:t> 判定 </a:t>
            </a:r>
            <a:r>
              <a:rPr kumimoji="1" lang="en-US" altLang="zh-TW" sz="2000" dirty="0"/>
              <a:t>http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request</a:t>
            </a:r>
            <a:r>
              <a:rPr kumimoji="1" lang="zh-TW" altLang="en-US" sz="2000" dirty="0"/>
              <a:t>：        </a:t>
            </a:r>
            <a:r>
              <a:rPr kumimoji="1" lang="en-US" altLang="zh-TW" sz="2000" dirty="0" err="1"/>
              <a:t>def</a:t>
            </a:r>
            <a:r>
              <a:rPr kumimoji="1" lang="en-US" altLang="zh-TW" sz="2000" dirty="0"/>
              <a:t> </a:t>
            </a:r>
            <a:r>
              <a:rPr kumimoji="1" lang="en-US" altLang="zh-TW" sz="2000" dirty="0" err="1"/>
              <a:t>do_GET</a:t>
            </a:r>
            <a:r>
              <a:rPr kumimoji="1" lang="en-US" altLang="zh-TW" sz="2000" dirty="0"/>
              <a:t>(self):</a:t>
            </a:r>
            <a:endParaRPr kumimoji="1" lang="zh-TW" altLang="en-US" sz="2000" dirty="0"/>
          </a:p>
          <a:p>
            <a:pPr marL="0" indent="0">
              <a:buNone/>
            </a:pPr>
            <a:r>
              <a:rPr kumimoji="1" lang="zh-TW" altLang="en-US" sz="2000" dirty="0"/>
              <a:t>	</a:t>
            </a:r>
            <a:r>
              <a:rPr kumimoji="1" lang="en-US" altLang="zh-TW" sz="2000" dirty="0"/>
              <a:t>2.</a:t>
            </a:r>
            <a:r>
              <a:rPr kumimoji="1" lang="zh-TW" altLang="en-US" sz="2000" dirty="0"/>
              <a:t> 決定路徑：                            </a:t>
            </a:r>
            <a:r>
              <a:rPr kumimoji="1" lang="en-US" altLang="zh-TW" sz="2000" dirty="0"/>
              <a:t>if</a:t>
            </a:r>
            <a:r>
              <a:rPr kumimoji="1" lang="zh-TW" altLang="en-US" sz="2000" dirty="0"/>
              <a:t> </a:t>
            </a:r>
            <a:r>
              <a:rPr kumimoji="1" lang="en-US" altLang="zh-TW" sz="2000" dirty="0" err="1"/>
              <a:t>self.path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==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‘/’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or</a:t>
            </a:r>
            <a:r>
              <a:rPr kumimoji="1" lang="zh-TW" altLang="en-US" sz="2000" dirty="0"/>
              <a:t> </a:t>
            </a:r>
            <a:r>
              <a:rPr kumimoji="1" lang="en-US" altLang="zh-TW" sz="2000" dirty="0" err="1"/>
              <a:t>self.path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==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‘/index’:</a:t>
            </a:r>
            <a:endParaRPr kumimoji="1" lang="zh-TW" altLang="en-US" sz="2000" dirty="0"/>
          </a:p>
          <a:p>
            <a:pPr marL="0" indent="0">
              <a:buNone/>
            </a:pPr>
            <a:r>
              <a:rPr kumimoji="1" lang="zh-TW" altLang="en-US" sz="2000" dirty="0"/>
              <a:t>	</a:t>
            </a:r>
            <a:r>
              <a:rPr kumimoji="1" lang="en-US" altLang="zh-TW" sz="2000" dirty="0"/>
              <a:t>3.</a:t>
            </a:r>
            <a:r>
              <a:rPr kumimoji="1" lang="zh-TW" altLang="en-US" sz="2000" dirty="0"/>
              <a:t> 做特定的 </a:t>
            </a:r>
            <a:r>
              <a:rPr kumimoji="1" lang="en-US" altLang="zh-TW" sz="2000" dirty="0"/>
              <a:t>response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function</a:t>
            </a:r>
            <a:r>
              <a:rPr kumimoji="1" lang="zh-TW" altLang="en-US" sz="2000" dirty="0"/>
              <a:t>： 	</a:t>
            </a:r>
            <a:r>
              <a:rPr kumimoji="1" lang="en-US" altLang="zh-TW" sz="2000" dirty="0" err="1"/>
              <a:t>self.index</a:t>
            </a:r>
            <a:r>
              <a:rPr kumimoji="1" lang="en-US" altLang="zh-TW" sz="2000" dirty="0"/>
              <a:t>()</a:t>
            </a:r>
            <a:endParaRPr kumimoji="1" lang="zh-TW" altLang="en-US" sz="2000" dirty="0"/>
          </a:p>
          <a:p>
            <a:pPr marL="0" indent="0">
              <a:buNone/>
            </a:pPr>
            <a:r>
              <a:rPr kumimoji="1" lang="zh-TW" altLang="en-US" sz="2000" dirty="0"/>
              <a:t>									 </a:t>
            </a:r>
            <a:r>
              <a:rPr kumimoji="1" lang="en-US" altLang="zh-TW" sz="2000" dirty="0"/>
              <a:t>if</a:t>
            </a:r>
            <a:r>
              <a:rPr kumimoji="1" lang="zh-TW" altLang="en-US" sz="2000" dirty="0"/>
              <a:t> </a:t>
            </a:r>
            <a:r>
              <a:rPr kumimoji="1" lang="en-US" altLang="zh-TW" sz="2000" dirty="0" err="1"/>
              <a:t>self.path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==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‘/students’:</a:t>
            </a:r>
            <a:endParaRPr kumimoji="1" lang="zh-TW" altLang="en-US" sz="2000" dirty="0"/>
          </a:p>
          <a:p>
            <a:pPr marL="0" indent="0">
              <a:buNone/>
            </a:pPr>
            <a:r>
              <a:rPr kumimoji="1" lang="zh-TW" altLang="en-US" sz="2000" dirty="0"/>
              <a:t>										</a:t>
            </a:r>
            <a:r>
              <a:rPr kumimoji="1" lang="en-US" altLang="zh-TW" sz="2000" dirty="0" err="1"/>
              <a:t>self.viewAllStudents</a:t>
            </a:r>
            <a:r>
              <a:rPr kumimoji="1" lang="en-US" altLang="zh-TW" sz="2000" dirty="0"/>
              <a:t>()</a:t>
            </a:r>
            <a:endParaRPr kumimoji="1" lang="zh-TW" altLang="en-US" sz="2000" dirty="0"/>
          </a:p>
          <a:p>
            <a:pPr marL="0" indent="0">
              <a:buNone/>
            </a:pPr>
            <a:r>
              <a:rPr kumimoji="1" lang="zh-TW" altLang="en-US" sz="2000" dirty="0"/>
              <a:t>								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def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do_POST</a:t>
            </a:r>
            <a:r>
              <a:rPr kumimoji="1" lang="en-US" altLang="zh-TW" dirty="0"/>
              <a:t>(self):</a:t>
            </a:r>
            <a:br>
              <a:rPr kumimoji="1" lang="zh-TW" altLang="en-US" dirty="0"/>
            </a:br>
            <a:r>
              <a:rPr kumimoji="1" lang="zh-TW" altLang="en-US" dirty="0"/>
              <a:t>									 </a:t>
            </a:r>
            <a:r>
              <a:rPr kumimoji="1" lang="en-US" altLang="zh-TW" dirty="0"/>
              <a:t>if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self.path</a:t>
            </a:r>
            <a:r>
              <a:rPr kumimoji="1" lang="zh-TW" altLang="en-US" dirty="0"/>
              <a:t> </a:t>
            </a:r>
            <a:r>
              <a:rPr kumimoji="1" lang="en-US" altLang="zh-TW" dirty="0"/>
              <a:t>==</a:t>
            </a:r>
            <a:r>
              <a:rPr kumimoji="1" lang="zh-TW" altLang="en-US" dirty="0"/>
              <a:t> </a:t>
            </a:r>
            <a:r>
              <a:rPr kumimoji="1" lang="en-US" altLang="zh-TW" dirty="0"/>
              <a:t>‘/students/?create’</a:t>
            </a:r>
            <a:endParaRPr kumimoji="1" lang="zh-TW" altLang="en-US" dirty="0"/>
          </a:p>
          <a:p>
            <a:pPr marL="0" indent="0">
              <a:buNone/>
            </a:pPr>
            <a:r>
              <a:rPr kumimoji="1" lang="zh-TW" altLang="en-US" dirty="0"/>
              <a:t>									 	</a:t>
            </a:r>
            <a:r>
              <a:rPr kumimoji="1" lang="en-US" altLang="zh-TW" dirty="0" err="1"/>
              <a:t>self.create</a:t>
            </a:r>
            <a:r>
              <a:rPr kumimoji="1" lang="en-US" altLang="zh-TW" dirty="0"/>
              <a:t>()</a:t>
            </a:r>
            <a:endParaRPr kumimoji="1" lang="zh-TW" altLang="en-US" dirty="0"/>
          </a:p>
          <a:p>
            <a:pPr marL="0" indent="0">
              <a:buNone/>
            </a:pPr>
            <a:r>
              <a:rPr kumimoji="1" lang="zh-TW" altLang="en-US" dirty="0"/>
              <a:t>										</a:t>
            </a:r>
            <a:r>
              <a:rPr kumimoji="1" lang="en-US" altLang="zh-TW" dirty="0"/>
              <a:t>.</a:t>
            </a:r>
            <a:endParaRPr kumimoji="1" lang="zh-TW" altLang="en-US" dirty="0"/>
          </a:p>
          <a:p>
            <a:pPr marL="0" indent="0">
              <a:buNone/>
            </a:pPr>
            <a:r>
              <a:rPr kumimoji="1" lang="zh-TW" altLang="en-US" dirty="0"/>
              <a:t>										</a:t>
            </a:r>
            <a:r>
              <a:rPr kumimoji="1" lang="en-US" altLang="zh-TW" dirty="0"/>
              <a:t>.</a:t>
            </a:r>
            <a:endParaRPr kumimoji="1" lang="zh-TW" altLang="en-US" dirty="0"/>
          </a:p>
          <a:p>
            <a:pPr marL="0" indent="0">
              <a:buNone/>
            </a:pPr>
            <a:r>
              <a:rPr kumimoji="1" lang="zh-TW" altLang="en-US" dirty="0"/>
              <a:t>										</a:t>
            </a:r>
            <a:r>
              <a:rPr kumimoji="1" lang="en-US" altLang="zh-TW" dirty="0"/>
              <a:t>.</a:t>
            </a:r>
            <a:endParaRPr kumimoji="1" lang="zh-TW" altLang="en-US" dirty="0"/>
          </a:p>
          <a:p>
            <a:pPr marL="0" indent="0">
              <a:buNone/>
            </a:pPr>
            <a:r>
              <a:rPr kumimoji="1" lang="zh-TW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Web</a:t>
            </a:r>
            <a:r>
              <a:rPr kumimoji="1" lang="zh-TW" altLang="en-US" dirty="0"/>
              <a:t> 框架演進 </a:t>
            </a:r>
            <a:r>
              <a:rPr kumimoji="1" lang="en-US" altLang="zh-TW" dirty="0"/>
              <a:t>(</a:t>
            </a:r>
            <a:r>
              <a:rPr kumimoji="1" lang="zh-TW" altLang="en-US" dirty="0"/>
              <a:t>查表法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-89687" y="1270000"/>
            <a:ext cx="11514667" cy="5601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TW" altLang="en-US" sz="2000" dirty="0"/>
              <a:t>	</a:t>
            </a:r>
            <a:r>
              <a:rPr kumimoji="1" lang="zh-TW" altLang="en-US" sz="2400" dirty="0"/>
              <a:t>因為一直在判定路徑，再做對應的 </a:t>
            </a:r>
            <a:r>
              <a:rPr kumimoji="1" lang="en-US" altLang="zh-TW" sz="2400" dirty="0"/>
              <a:t>function</a:t>
            </a:r>
            <a:r>
              <a:rPr kumimoji="1" lang="zh-TW" altLang="en-US" sz="2400" dirty="0"/>
              <a:t>，</a:t>
            </a:r>
          </a:p>
          <a:p>
            <a:pPr marL="0" indent="0">
              <a:buNone/>
            </a:pPr>
            <a:r>
              <a:rPr kumimoji="1" lang="zh-TW" altLang="en-US" sz="2400" dirty="0"/>
              <a:t>	因此將 </a:t>
            </a:r>
            <a:r>
              <a:rPr kumimoji="1" lang="en-US" altLang="zh-TW" sz="2400" dirty="0"/>
              <a:t>path</a:t>
            </a:r>
            <a:r>
              <a:rPr kumimoji="1" lang="zh-TW" altLang="en-US" sz="2400" dirty="0"/>
              <a:t> 和對應的 </a:t>
            </a:r>
            <a:r>
              <a:rPr kumimoji="1" lang="en-US" altLang="zh-TW" sz="2400" dirty="0"/>
              <a:t>function</a:t>
            </a:r>
            <a:r>
              <a:rPr kumimoji="1" lang="zh-TW" altLang="en-US" sz="2400" dirty="0"/>
              <a:t> 做成 </a:t>
            </a:r>
            <a:r>
              <a:rPr kumimoji="1" lang="en-US" altLang="zh-TW" sz="2400" dirty="0"/>
              <a:t>dictionary</a:t>
            </a:r>
            <a:r>
              <a:rPr kumimoji="1" lang="zh-TW" altLang="en-US" sz="2400" dirty="0"/>
              <a:t>：：</a:t>
            </a:r>
          </a:p>
          <a:p>
            <a:pPr marL="0" indent="0">
              <a:buNone/>
            </a:pPr>
            <a:r>
              <a:rPr kumimoji="1" lang="zh-TW" altLang="en-US" sz="2400" dirty="0"/>
              <a:t>	</a:t>
            </a:r>
            <a:r>
              <a:rPr kumimoji="1" lang="en-US" altLang="zh-TW" sz="2400" dirty="0"/>
              <a:t>paths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=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{</a:t>
            </a:r>
            <a:endParaRPr kumimoji="1" lang="zh-TW" altLang="en-US" sz="2400" dirty="0"/>
          </a:p>
          <a:p>
            <a:pPr marL="0" indent="0">
              <a:buNone/>
            </a:pPr>
            <a:r>
              <a:rPr kumimoji="1" lang="zh-TW" altLang="en-US" sz="2400" dirty="0"/>
              <a:t>		</a:t>
            </a:r>
            <a:r>
              <a:rPr kumimoji="1" lang="en-US" altLang="zh-TW" sz="2400" dirty="0"/>
              <a:t>‘/’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:</a:t>
            </a:r>
            <a:r>
              <a:rPr kumimoji="1" lang="zh-TW" altLang="en-US" sz="2400" dirty="0"/>
              <a:t> </a:t>
            </a:r>
            <a:r>
              <a:rPr kumimoji="1" lang="en-US" altLang="zh-TW" sz="2400" dirty="0" err="1"/>
              <a:t>self.index</a:t>
            </a:r>
            <a:br>
              <a:rPr kumimoji="1" lang="zh-TW" altLang="en-US" sz="2400" dirty="0"/>
            </a:br>
            <a:r>
              <a:rPr kumimoji="1" lang="zh-TW" altLang="en-US" sz="2400" dirty="0"/>
              <a:t>		</a:t>
            </a:r>
            <a:r>
              <a:rPr kumimoji="1" lang="en-US" altLang="zh-TW" sz="2400" dirty="0"/>
              <a:t>‘/index’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:</a:t>
            </a:r>
            <a:r>
              <a:rPr kumimoji="1" lang="zh-TW" altLang="en-US" sz="2400" dirty="0"/>
              <a:t> </a:t>
            </a:r>
            <a:r>
              <a:rPr kumimoji="1" lang="en-US" altLang="zh-TW" sz="2400" dirty="0" err="1"/>
              <a:t>self.index</a:t>
            </a:r>
            <a:endParaRPr kumimoji="1" lang="zh-TW" altLang="en-US" sz="2400" dirty="0"/>
          </a:p>
          <a:p>
            <a:pPr marL="0" indent="0">
              <a:buNone/>
            </a:pPr>
            <a:r>
              <a:rPr kumimoji="1" lang="zh-TW" altLang="en-US" sz="2400" dirty="0"/>
              <a:t>		</a:t>
            </a:r>
            <a:r>
              <a:rPr kumimoji="1" lang="en-US" altLang="zh-TW" sz="2400" dirty="0"/>
              <a:t>‘‘/students/?create’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:</a:t>
            </a:r>
            <a:r>
              <a:rPr kumimoji="1" lang="zh-TW" altLang="en-US" sz="2400" dirty="0"/>
              <a:t> </a:t>
            </a:r>
            <a:r>
              <a:rPr kumimoji="1" lang="en-US" altLang="zh-TW" sz="2400" dirty="0" err="1"/>
              <a:t>self.create</a:t>
            </a:r>
            <a:endParaRPr kumimoji="1" lang="zh-TW" altLang="en-US" sz="2400" dirty="0"/>
          </a:p>
          <a:p>
            <a:pPr marL="0" indent="0">
              <a:buNone/>
            </a:pPr>
            <a:r>
              <a:rPr kumimoji="1" lang="zh-TW" altLang="en-US" sz="2400" dirty="0"/>
              <a:t>	</a:t>
            </a:r>
            <a:r>
              <a:rPr kumimoji="1" lang="en-US" altLang="zh-TW" sz="2400" dirty="0"/>
              <a:t>}</a:t>
            </a:r>
            <a:endParaRPr kumimoji="1" lang="zh-TW" altLang="en-US" sz="2400" dirty="0"/>
          </a:p>
          <a:p>
            <a:pPr marL="0" indent="0">
              <a:buNone/>
            </a:pPr>
            <a:r>
              <a:rPr kumimoji="1" lang="zh-TW" altLang="en-US" sz="2400" dirty="0"/>
              <a:t>	呼叫時：</a:t>
            </a:r>
          </a:p>
          <a:p>
            <a:pPr marL="0" indent="0">
              <a:buNone/>
            </a:pPr>
            <a:r>
              <a:rPr kumimoji="1" lang="zh-TW" altLang="en-US" sz="2400" dirty="0"/>
              <a:t>	</a:t>
            </a:r>
            <a:r>
              <a:rPr kumimoji="1" lang="en-US" altLang="zh-TW" sz="2400" dirty="0" err="1"/>
              <a:t>func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=</a:t>
            </a:r>
            <a:r>
              <a:rPr kumimoji="1" lang="zh-TW" altLang="en-US" sz="2400" dirty="0"/>
              <a:t> </a:t>
            </a:r>
            <a:r>
              <a:rPr kumimoji="1" lang="en-US" altLang="zh-TW" sz="2400" dirty="0" err="1"/>
              <a:t>paths.get</a:t>
            </a:r>
            <a:r>
              <a:rPr kumimoji="1" lang="en-US" altLang="zh-TW" sz="2400" dirty="0"/>
              <a:t>(</a:t>
            </a:r>
            <a:r>
              <a:rPr kumimoji="1" lang="en-US" altLang="zh-TW" sz="2400" dirty="0" err="1"/>
              <a:t>self.path</a:t>
            </a:r>
            <a:r>
              <a:rPr kumimoji="1" lang="en-US" altLang="zh-TW" sz="2400" dirty="0"/>
              <a:t>,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None)</a:t>
            </a:r>
            <a:endParaRPr kumimoji="1" lang="zh-TW" altLang="en-US" sz="2400" dirty="0"/>
          </a:p>
          <a:p>
            <a:pPr marL="0" indent="0">
              <a:buNone/>
            </a:pPr>
            <a:r>
              <a:rPr kumimoji="1" lang="zh-TW" altLang="en-US" sz="2400" dirty="0"/>
              <a:t>	</a:t>
            </a:r>
            <a:r>
              <a:rPr kumimoji="1" lang="en-US" altLang="zh-TW" sz="2400" dirty="0"/>
              <a:t>if</a:t>
            </a:r>
            <a:r>
              <a:rPr kumimoji="1" lang="zh-TW" altLang="en-US" sz="2400" dirty="0"/>
              <a:t> </a:t>
            </a:r>
            <a:r>
              <a:rPr kumimoji="1" lang="en-US" altLang="zh-TW" sz="2400" dirty="0" err="1"/>
              <a:t>func</a:t>
            </a:r>
            <a:r>
              <a:rPr kumimoji="1" lang="en-US" altLang="zh-TW" sz="2400" dirty="0"/>
              <a:t>:</a:t>
            </a:r>
            <a:endParaRPr kumimoji="1" lang="zh-TW" altLang="en-US" sz="2400" dirty="0"/>
          </a:p>
          <a:p>
            <a:pPr marL="0" indent="0">
              <a:buNone/>
            </a:pPr>
            <a:r>
              <a:rPr kumimoji="1" lang="zh-TW" altLang="en-US" sz="2400" dirty="0"/>
              <a:t>		</a:t>
            </a:r>
            <a:r>
              <a:rPr kumimoji="1" lang="en-US" altLang="zh-TW" sz="2400" dirty="0" err="1"/>
              <a:t>func</a:t>
            </a:r>
            <a:r>
              <a:rPr kumimoji="1" lang="en-US" altLang="zh-TW" sz="2400" dirty="0"/>
              <a:t>()</a:t>
            </a:r>
            <a:r>
              <a:rPr kumimoji="1" lang="zh-TW" altLang="en-US" sz="2400" dirty="0"/>
              <a:t>	</a:t>
            </a:r>
          </a:p>
          <a:p>
            <a:pPr marL="0" indent="0">
              <a:buNone/>
            </a:pPr>
            <a:r>
              <a:rPr kumimoji="1" lang="zh-TW" altLang="en-US" sz="2400" dirty="0"/>
              <a:t>	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6" name="向下箭號 5"/>
          <p:cNvSpPr/>
          <p:nvPr/>
        </p:nvSpPr>
        <p:spPr>
          <a:xfrm rot="16200000">
            <a:off x="5357323" y="4561669"/>
            <a:ext cx="620646" cy="898358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307548" y="4826181"/>
            <a:ext cx="5117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rgbClr val="7030A0"/>
                </a:solidFill>
              </a:rPr>
              <a:t>Flask</a:t>
            </a:r>
            <a:r>
              <a:rPr kumimoji="1" lang="zh-TW" altLang="en-US" sz="2400" dirty="0">
                <a:solidFill>
                  <a:srgbClr val="7030A0"/>
                </a:solidFill>
              </a:rPr>
              <a:t> 會事先把所有路徑建表，</a:t>
            </a:r>
          </a:p>
          <a:p>
            <a:r>
              <a:rPr kumimoji="1" lang="en-US" altLang="zh-TW" sz="2400" dirty="0">
                <a:solidFill>
                  <a:srgbClr val="7030A0"/>
                </a:solidFill>
              </a:rPr>
              <a:t>@</a:t>
            </a:r>
            <a:r>
              <a:rPr kumimoji="1" lang="en-US" altLang="zh-TW" sz="2400" dirty="0" err="1">
                <a:solidFill>
                  <a:srgbClr val="7030A0"/>
                </a:solidFill>
              </a:rPr>
              <a:t>app.route</a:t>
            </a:r>
            <a:r>
              <a:rPr kumimoji="1" lang="en-US" altLang="zh-TW" sz="2400" dirty="0">
                <a:solidFill>
                  <a:srgbClr val="7030A0"/>
                </a:solidFill>
              </a:rPr>
              <a:t>()</a:t>
            </a:r>
            <a:r>
              <a:rPr kumimoji="1" lang="zh-TW" altLang="en-US" sz="2400" dirty="0">
                <a:solidFill>
                  <a:srgbClr val="7030A0"/>
                </a:solidFill>
              </a:rPr>
              <a:t> </a:t>
            </a:r>
          </a:p>
          <a:p>
            <a:r>
              <a:rPr kumimoji="1" lang="zh-TW" altLang="en-US" sz="2400" dirty="0">
                <a:solidFill>
                  <a:srgbClr val="7030A0"/>
                </a:solidFill>
              </a:rPr>
              <a:t>其實就是在做查表的事情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183683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889</TotalTime>
  <Words>1602</Words>
  <Application>Microsoft Office PowerPoint</Application>
  <PresentationFormat>寬螢幕</PresentationFormat>
  <Paragraphs>186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平面</vt:lpstr>
      <vt:lpstr>Flask 介紹</vt:lpstr>
      <vt:lpstr>Pip install &lt;package name&gt;</vt:lpstr>
      <vt:lpstr>為什麼需要 framework?</vt:lpstr>
      <vt:lpstr>Framework可以做到……</vt:lpstr>
      <vt:lpstr>Web 框架演進</vt:lpstr>
      <vt:lpstr>Web 框架演進</vt:lpstr>
      <vt:lpstr>Web 框架演進</vt:lpstr>
      <vt:lpstr>Web 框架演進 (查表法)</vt:lpstr>
      <vt:lpstr>Web 框架演進 (查表法)</vt:lpstr>
      <vt:lpstr>Web 框架演進</vt:lpstr>
      <vt:lpstr>補充：Template 用法</vt:lpstr>
      <vt:lpstr>補充：Template 用法</vt:lpstr>
      <vt:lpstr>補充：Template 用法</vt:lpstr>
      <vt:lpstr>補充：Template 用法</vt:lpstr>
      <vt:lpstr>補充：Template 用法</vt:lpstr>
      <vt:lpstr>補充：如何用 Flask debug </vt:lpstr>
      <vt:lpstr>補充：如何用 Flask debug</vt:lpstr>
      <vt:lpstr>補充：如何用 Flask debug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介紹</dc:title>
  <dc:creator>李明緯</dc:creator>
  <cp:lastModifiedBy>翊豪 高</cp:lastModifiedBy>
  <cp:revision>33</cp:revision>
  <dcterms:created xsi:type="dcterms:W3CDTF">2016-05-21T09:13:45Z</dcterms:created>
  <dcterms:modified xsi:type="dcterms:W3CDTF">2022-11-21T07:06:13Z</dcterms:modified>
</cp:coreProperties>
</file>