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62" r:id="rId5"/>
    <p:sldId id="263" r:id="rId6"/>
    <p:sldId id="267" r:id="rId7"/>
    <p:sldId id="264" r:id="rId8"/>
    <p:sldId id="265" r:id="rId9"/>
    <p:sldId id="266" r:id="rId10"/>
    <p:sldId id="276" r:id="rId11"/>
    <p:sldId id="283" r:id="rId12"/>
    <p:sldId id="284" r:id="rId13"/>
    <p:sldId id="285" r:id="rId14"/>
    <p:sldId id="277" r:id="rId15"/>
    <p:sldId id="268" r:id="rId16"/>
    <p:sldId id="274" r:id="rId17"/>
    <p:sldId id="269" r:id="rId18"/>
    <p:sldId id="270" r:id="rId19"/>
    <p:sldId id="279" r:id="rId20"/>
    <p:sldId id="259" r:id="rId21"/>
    <p:sldId id="260" r:id="rId22"/>
    <p:sldId id="261" r:id="rId23"/>
    <p:sldId id="271" r:id="rId24"/>
    <p:sldId id="278" r:id="rId25"/>
    <p:sldId id="280" r:id="rId26"/>
    <p:sldId id="275" r:id="rId27"/>
    <p:sldId id="281" r:id="rId28"/>
    <p:sldId id="272" r:id="rId29"/>
    <p:sldId id="273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7164D-5C4E-4E42-82F3-64D713AC5DA6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60C0F-FACA-40B6-A9AB-44EE3CA83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72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http://pinkyvivi.pixnet.net/blog/post/1131260-css%E2%88%A5%E6%8E%92%E7%89%88%E8%A7%80%E5%BF%B5-boxmodel%3Emargin%E3%80%81padding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54C0D-9E75-4A5F-86C6-D57792483E3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11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54C0D-9E75-4A5F-86C6-D57792483E3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84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37D98AD-EDD1-47C7-8E4D-F6DDEF69AD5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rgbClr val="FF9FFF">
              <a:alpha val="54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rgbClr val="FF9FFF">
              <a:alpha val="36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rgbClr val="FF9FFF">
              <a:alpha val="70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15616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rgbClr val="FF9FFF">
                <a:alpha val="73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rgbClr val="FF9FFF">
                <a:alpha val="8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rgbClr val="FF9FFF">
              <a:alpha val="51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rgbClr val="FF9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solidFill>
            <a:srgbClr val="FF9FFF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solidFill>
            <a:srgbClr val="FF9FFF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solidFill>
            <a:srgbClr val="FF9FFF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rgbClr val="FF9FFF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F51E722-C31F-4877-99E1-F422D173114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98AD-EDD1-47C7-8E4D-F6DDEF69AD5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E722-C31F-4877-99E1-F422D173114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98AD-EDD1-47C7-8E4D-F6DDEF69AD5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E722-C31F-4877-99E1-F422D173114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37D98AD-EDD1-47C7-8E4D-F6DDEF69AD5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51E722-C31F-4877-99E1-F422D17311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37D98AD-EDD1-47C7-8E4D-F6DDEF69AD5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rgbClr val="FF9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solidFill>
            <a:srgbClr val="FF9FFF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solidFill>
            <a:srgbClr val="FF9FFF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solidFill>
            <a:srgbClr val="FF9FFF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F51E722-C31F-4877-99E1-F422D173114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98AD-EDD1-47C7-8E4D-F6DDEF69AD5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E722-C31F-4877-99E1-F422D17311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98AD-EDD1-47C7-8E4D-F6DDEF69AD5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E722-C31F-4877-99E1-F422D17311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7D98AD-EDD1-47C7-8E4D-F6DDEF69AD5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51E722-C31F-4877-99E1-F422D17311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98AD-EDD1-47C7-8E4D-F6DDEF69AD5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E722-C31F-4877-99E1-F422D173114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37D98AD-EDD1-47C7-8E4D-F6DDEF69AD5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51E722-C31F-4877-99E1-F422D17311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7D98AD-EDD1-47C7-8E4D-F6DDEF69AD5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51E722-C31F-4877-99E1-F422D17311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rgbClr val="FF9FFF">
                <a:alpha val="93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37D98AD-EDD1-47C7-8E4D-F6DDEF69AD5C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rgbClr val="FFCDFF">
              <a:alpha val="86667"/>
            </a:srgbClr>
          </a:solidFill>
          <a:ln w="38100" cap="rnd" cmpd="sng" algn="ctr">
            <a:solidFill>
              <a:srgbClr val="FF9FFF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rgbClr val="FF9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F51E722-C31F-4877-99E1-F422D173114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9253" y="2940471"/>
            <a:ext cx="4958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的發展史</a:t>
            </a:r>
          </a:p>
        </p:txBody>
      </p:sp>
    </p:spTree>
    <p:extLst>
      <p:ext uri="{BB962C8B-B14F-4D97-AF65-F5344CB8AC3E}">
        <p14:creationId xmlns:p14="http://schemas.microsoft.com/office/powerpoint/2010/main" val="192711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412369" y="33265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 </a:t>
            </a:r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風格、樣式</a:t>
            </a:r>
            <a:endParaRPr lang="zh-TW" altLang="en-US" sz="28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33951" t="10626" r="20114" b="47047"/>
          <a:stretch/>
        </p:blipFill>
        <p:spPr>
          <a:xfrm>
            <a:off x="0" y="943730"/>
            <a:ext cx="5976664" cy="309634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851920" y="1608765"/>
            <a:ext cx="105868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endParaRPr lang="zh-TW" alt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9561" t="10625" r="37824" b="27360"/>
          <a:stretch/>
        </p:blipFill>
        <p:spPr>
          <a:xfrm>
            <a:off x="2988332" y="2673910"/>
            <a:ext cx="5544616" cy="453650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68344" y="2780928"/>
            <a:ext cx="72008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4499992" y="2529397"/>
            <a:ext cx="648072" cy="2890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591780" y="2980983"/>
            <a:ext cx="2844316" cy="1888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6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7584" y="476672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元素邊界設定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3473" t="21453" r="49446" b="6688"/>
          <a:stretch/>
        </p:blipFill>
        <p:spPr>
          <a:xfrm>
            <a:off x="3995936" y="1412776"/>
            <a:ext cx="4824536" cy="525658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1520" y="1628800"/>
            <a:ext cx="3888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Box Model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：方塊模組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每一個元素我們都可視它為一個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（方塊）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Box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margin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padding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border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Box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的實際寬度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高度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是由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padding + border + width (height)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303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7584" y="476672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元素邊界設定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11560" y="1556792"/>
            <a:ext cx="417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margin</a:t>
            </a: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元素與元素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之間的邊界間距，屬於元素外部的邊界調整。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5134" t="38188" r="36718" b="7673"/>
          <a:stretch/>
        </p:blipFill>
        <p:spPr>
          <a:xfrm>
            <a:off x="4644008" y="1075760"/>
            <a:ext cx="4032448" cy="254924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3568" y="3639982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padding</a:t>
            </a: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元素內所有內容與元素自身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的邊界間距，屬於元素內部的邊界調整。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18454" t="21454" r="54981" b="18500"/>
          <a:stretch/>
        </p:blipFill>
        <p:spPr>
          <a:xfrm>
            <a:off x="4806146" y="3639322"/>
            <a:ext cx="237980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4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44677" y="1772816"/>
            <a:ext cx="4464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border</a:t>
            </a: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border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是元素最外層的邊界，常見的元素外框設定。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27584" y="476672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元素邊界設定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4580" t="49015" r="53321" b="33266"/>
          <a:stretch/>
        </p:blipFill>
        <p:spPr>
          <a:xfrm>
            <a:off x="1044677" y="3342476"/>
            <a:ext cx="6311470" cy="195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0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7584" y="548680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和使用者的互動</a:t>
            </a:r>
            <a:endParaRPr lang="zh-TW" altLang="en-US" sz="28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40038" t="39703" r="22882" b="45531"/>
          <a:stretch/>
        </p:blipFill>
        <p:spPr>
          <a:xfrm>
            <a:off x="395536" y="1556792"/>
            <a:ext cx="4824536" cy="10801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067944" y="1687970"/>
            <a:ext cx="93610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endParaRPr lang="zh-TW" altLang="en-US" sz="2000" b="1" dirty="0">
              <a:solidFill>
                <a:schemeClr val="accent2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9007" t="10626" r="21775" b="33266"/>
          <a:stretch/>
        </p:blipFill>
        <p:spPr>
          <a:xfrm>
            <a:off x="1151620" y="2744924"/>
            <a:ext cx="7704856" cy="4104456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3491880" y="2276872"/>
            <a:ext cx="1044116" cy="9361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964751" y="2833113"/>
            <a:ext cx="1512168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2000" b="1" dirty="0">
              <a:solidFill>
                <a:schemeClr val="accent2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6613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0822"/>
            <a:ext cx="4086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2000</a:t>
            </a:r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年代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2257591"/>
            <a:ext cx="83615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W3C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整合成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XHTML</a:t>
            </a:r>
            <a:endParaRPr lang="zh-TW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934152"/>
            <a:ext cx="7313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因為網路上有太多</a:t>
            </a:r>
            <a:endParaRPr lang="en-US" altLang="zh-TW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缺乏組織結構鬆散的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zh-TW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2974605"/>
            <a:ext cx="78774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制定了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個版本的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文件格式 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3639" y="3933056"/>
            <a:ext cx="362631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Transitional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Strict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Frameset</a:t>
            </a:r>
            <a:endParaRPr lang="zh-TW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5209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0"/>
          <a:stretch/>
        </p:blipFill>
        <p:spPr bwMode="auto">
          <a:xfrm>
            <a:off x="107504" y="885181"/>
            <a:ext cx="6379459" cy="552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1594" y="10822"/>
            <a:ext cx="5208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結構錯誤的例子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934152"/>
            <a:ext cx="5819775" cy="593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38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8520" y="10822"/>
            <a:ext cx="91936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DTD (Document Type Definition):</a:t>
            </a:r>
            <a:endParaRPr lang="zh-TW" alt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780263"/>
            <a:ext cx="839204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用來定義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文件內</a:t>
            </a:r>
            <a:endParaRPr lang="en-US" altLang="zh-TW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所用到的元素與屬性以及適用的規則</a:t>
            </a:r>
            <a:endParaRPr lang="zh-TW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3" y="3212976"/>
            <a:ext cx="8345543" cy="225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40290" y="2128283"/>
            <a:ext cx="81641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此圖為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Strict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版本的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DTD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一部份</a:t>
            </a:r>
            <a:endParaRPr lang="zh-TW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985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32005"/>
            <a:ext cx="7151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宣告</a:t>
            </a:r>
            <a:r>
              <a:rPr lang="en-US" altLang="zh-TW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XHTML</a:t>
            </a:r>
            <a:r>
              <a:rPr lang="zh-TW" alt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文件類型 </a:t>
            </a:r>
            <a:r>
              <a:rPr lang="en-US" altLang="zh-TW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" y="2852936"/>
            <a:ext cx="8680504" cy="384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74221" y="1772816"/>
            <a:ext cx="83920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是用來定義此文件是用什麼規則寫的</a:t>
            </a:r>
            <a:endParaRPr lang="zh-TW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221" y="955335"/>
            <a:ext cx="7052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在文件最前面引用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W3C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DTD</a:t>
            </a:r>
            <a:endParaRPr lang="zh-TW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7237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043608" y="1700808"/>
            <a:ext cx="6067057" cy="4320480"/>
            <a:chOff x="634155" y="1268760"/>
            <a:chExt cx="6067057" cy="432048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/>
            <a:srcRect l="39847" t="12797" r="23627" b="40938"/>
            <a:stretch/>
          </p:blipFill>
          <p:spPr>
            <a:xfrm>
              <a:off x="634155" y="1268760"/>
              <a:ext cx="6067057" cy="432048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355976" y="1628800"/>
              <a:ext cx="64807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1043608" y="735958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Strict</a:t>
            </a:r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版為例</a:t>
            </a:r>
          </a:p>
        </p:txBody>
      </p:sp>
    </p:spTree>
    <p:extLst>
      <p:ext uri="{BB962C8B-B14F-4D97-AF65-F5344CB8AC3E}">
        <p14:creationId xmlns:p14="http://schemas.microsoft.com/office/powerpoint/2010/main" val="259767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4259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1960</a:t>
            </a:r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年代 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052736"/>
            <a:ext cx="837761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TW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IBM</a:t>
            </a:r>
            <a:r>
              <a:rPr lang="zh-TW" alt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開發了一種標記語言 </a:t>
            </a:r>
            <a:endParaRPr lang="en-US" altLang="zh-TW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GML(Generalized Markup Language)</a:t>
            </a:r>
            <a:endParaRPr lang="zh-TW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5" y="2492896"/>
            <a:ext cx="89050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是因為想用來排版內部的文件而開發的</a:t>
            </a:r>
            <a:endParaRPr lang="zh-TW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 descr="C:\Users\use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00782"/>
            <a:ext cx="7848872" cy="357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248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029" y="95523"/>
            <a:ext cx="4689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何謂標記語言 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7574" y="1053158"/>
            <a:ext cx="89050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</a:t>
            </a:r>
            <a:endParaRPr lang="en-US" altLang="zh-TW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就是將內容用我們想要的方式呈現出來</a:t>
            </a:r>
            <a:endParaRPr lang="en-US" altLang="zh-TW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7704" y="2492896"/>
            <a:ext cx="474040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TW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比方說 </a:t>
            </a:r>
            <a:r>
              <a:rPr lang="en-US" altLang="zh-TW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&lt;b&gt;</a:t>
            </a:r>
            <a:r>
              <a:rPr lang="en-US" altLang="zh-TW" sz="44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r>
              <a:rPr lang="en-US" altLang="zh-TW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&lt;/b&gt;</a:t>
            </a:r>
            <a:endParaRPr lang="zh-TW" alt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120" y="4077072"/>
            <a:ext cx="84866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這樣</a:t>
            </a:r>
            <a:r>
              <a:rPr lang="en-US" altLang="zh-TW" sz="44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r>
              <a:rPr lang="zh-TW" altLang="en-US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就會以粗體在瀏覽器顯示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4985881"/>
            <a:ext cx="582723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&lt;b&gt;&lt;/b&gt;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就是標記</a:t>
            </a:r>
            <a:endParaRPr lang="en-US" altLang="zh-TW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而被包在裡面的就是內容</a:t>
            </a:r>
          </a:p>
        </p:txBody>
      </p:sp>
    </p:spTree>
    <p:extLst>
      <p:ext uri="{BB962C8B-B14F-4D97-AF65-F5344CB8AC3E}">
        <p14:creationId xmlns:p14="http://schemas.microsoft.com/office/powerpoint/2010/main" val="43591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4221088"/>
            <a:ext cx="843121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一個開始標記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(opening Tag) </a:t>
            </a:r>
          </a:p>
          <a:p>
            <a:pPr algn="ctr"/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必須成對一個結束標記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(closing Tag)</a:t>
            </a:r>
            <a:endParaRPr lang="zh-TW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960037"/>
            <a:ext cx="63914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TW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就是用</a:t>
            </a:r>
            <a:r>
              <a:rPr lang="en-US" altLang="zh-TW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zh-TW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將元素名稱包起來的東西</a:t>
            </a:r>
            <a:endParaRPr lang="zh-TW" alt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2852936"/>
            <a:ext cx="70727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元素名稱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元素名稱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36707"/>
            <a:ext cx="1919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標記 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6252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4844" y="2564904"/>
            <a:ext cx="582723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TW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所以在使用這些元素時</a:t>
            </a:r>
            <a:endParaRPr lang="en-US" altLang="zh-TW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r>
              <a:rPr lang="en-US" altLang="zh-TW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/&gt;</a:t>
            </a:r>
            <a:endParaRPr lang="en-US" altLang="zh-TW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就可以不必寫成</a:t>
            </a:r>
            <a:endParaRPr lang="en-US" altLang="zh-TW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r>
              <a:rPr lang="en-US" altLang="zh-TW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</a:t>
            </a:r>
            <a:r>
              <a:rPr lang="zh-TW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r>
              <a:rPr lang="en-US" altLang="zh-TW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1" y="1631266"/>
            <a:ext cx="65598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有些元素沒有內容 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(ex: </a:t>
            </a:r>
            <a:r>
              <a:rPr lang="en-US" altLang="zh-TW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973" y="35471"/>
            <a:ext cx="55611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空元素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(XHTML)</a:t>
            </a:r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3998" y="958801"/>
            <a:ext cx="31646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在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XHTML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zh-TW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3743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62021" y="4162787"/>
            <a:ext cx="2621830" cy="270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86563" y="10822"/>
            <a:ext cx="42594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2008</a:t>
            </a:r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年代 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algn="ctr"/>
            <a:endParaRPr lang="en-US" altLang="zh-TW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6813" y="1103428"/>
            <a:ext cx="8645315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HTML5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取代了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XHTML</a:t>
            </a:r>
          </a:p>
          <a:p>
            <a:r>
              <a:rPr lang="zh-TW" alt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成為了目前網頁的標準語言</a:t>
            </a:r>
            <a:endParaRPr lang="en-US" altLang="zh-TW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開頭改成 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&lt;!DOCTYPE  html&gt;</a:t>
            </a:r>
          </a:p>
          <a:p>
            <a:r>
              <a:rPr lang="zh-TW" alt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瀏覽器就會知道這文件是</a:t>
            </a:r>
            <a:r>
              <a:rPr lang="en-US" altLang="zh-TW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HTML5</a:t>
            </a:r>
            <a:r>
              <a:rPr lang="zh-TW" alt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寫的</a:t>
            </a:r>
          </a:p>
        </p:txBody>
      </p:sp>
    </p:spTree>
    <p:extLst>
      <p:ext uri="{BB962C8B-B14F-4D97-AF65-F5344CB8AC3E}">
        <p14:creationId xmlns:p14="http://schemas.microsoft.com/office/powerpoint/2010/main" val="4067586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611560" y="404664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 5</a:t>
            </a:r>
            <a:endParaRPr lang="zh-TW" altLang="en-US" sz="28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90925" y="1256856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DOCTYPE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宣告：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&lt;!DOCTYPE html&gt;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字體宣告：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&lt;meta charset=“UTF-8”&gt;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90925" y="2272519"/>
            <a:ext cx="85255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 </a:t>
            </a:r>
            <a:r>
              <a:rPr lang="en-US" altLang="zh-TW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</a:t>
            </a:r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  <a:endParaRPr lang="en-US" altLang="zh-TW" sz="2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含語義：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&lt;header&gt;, &lt;footer&gt;, &lt;article&gt;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&lt;section&gt;.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 elements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的屬性：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number, date, time, calendar, range.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圖像型：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&lt;svg&gt;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&lt;canvas&gt;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多媒體：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&lt;audio&gt;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&lt;video&gt;.</a:t>
            </a:r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16674" y="4272677"/>
            <a:ext cx="34087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 </a:t>
            </a:r>
            <a:r>
              <a:rPr lang="en-US" altLang="zh-TW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Geolocation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Drag and 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Local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Application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Web Workers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SSE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3964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11560" y="404664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 5</a:t>
            </a:r>
            <a:endParaRPr lang="zh-TW" altLang="en-US" sz="28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11560" y="1259468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刪去的 </a:t>
            </a:r>
            <a:r>
              <a:rPr lang="en-US" altLang="zh-TW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</a:t>
            </a:r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7900" t="25391" r="35058" b="8657"/>
          <a:stretch/>
        </p:blipFill>
        <p:spPr>
          <a:xfrm>
            <a:off x="611560" y="1844824"/>
            <a:ext cx="612068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73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546" y="307689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例子 </a:t>
            </a:r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架構與內容</a:t>
            </a:r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8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9008" t="9641" r="36164" b="10625"/>
          <a:stretch/>
        </p:blipFill>
        <p:spPr>
          <a:xfrm>
            <a:off x="3089564" y="1025352"/>
            <a:ext cx="5832648" cy="583264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23528" y="1782104"/>
            <a:ext cx="259228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&lt;!DOCTYPE html&gt;</a:t>
            </a:r>
          </a:p>
          <a:p>
            <a:r>
              <a:rPr lang="en-US" altLang="zh-TW" sz="2000" dirty="0"/>
              <a:t>    &lt;html&gt;</a:t>
            </a:r>
          </a:p>
          <a:p>
            <a:r>
              <a:rPr lang="en-US" altLang="zh-TW" sz="2000" dirty="0"/>
              <a:t>        &lt;head&gt;&lt;/head&gt;</a:t>
            </a:r>
          </a:p>
          <a:p>
            <a:r>
              <a:rPr lang="en-US" altLang="zh-TW" sz="2000" dirty="0"/>
              <a:t>        &lt;body&gt;&lt;/body&gt;</a:t>
            </a:r>
          </a:p>
          <a:p>
            <a:r>
              <a:rPr lang="en-US" altLang="zh-TW" sz="2000" dirty="0"/>
              <a:t>    &lt;/html&gt;</a:t>
            </a: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3528" y="138247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基本架構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179512" y="1776972"/>
            <a:ext cx="2736304" cy="171890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67544" y="4149080"/>
            <a:ext cx="2304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為了方便管理網頁的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style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建議獨立建立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stylesheet.css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4135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83568" y="548680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如何改變顯示內容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042043" y="315652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parse</a:t>
            </a:r>
            <a:endParaRPr lang="zh-TW" altLang="en-US" sz="20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683568" y="1807071"/>
            <a:ext cx="5846030" cy="3499124"/>
            <a:chOff x="712881" y="2276872"/>
            <a:chExt cx="5846030" cy="3499124"/>
          </a:xfrm>
        </p:grpSpPr>
        <p:sp>
          <p:nvSpPr>
            <p:cNvPr id="22" name="向下箭號 21"/>
            <p:cNvSpPr/>
            <p:nvPr/>
          </p:nvSpPr>
          <p:spPr>
            <a:xfrm>
              <a:off x="5775207" y="4623422"/>
              <a:ext cx="360040" cy="115257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712881" y="2276872"/>
              <a:ext cx="1194823" cy="36933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response</a:t>
              </a:r>
              <a:endParaRPr lang="zh-TW" altLang="en-US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5" name="直線接點 4"/>
            <p:cNvCxnSpPr>
              <a:stCxn id="3" idx="3"/>
            </p:cNvCxnSpPr>
            <p:nvPr/>
          </p:nvCxnSpPr>
          <p:spPr>
            <a:xfrm>
              <a:off x="1907704" y="2461538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1907704" y="2646204"/>
              <a:ext cx="432048" cy="638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339752" y="2461538"/>
              <a:ext cx="1152128" cy="12961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339752" y="2467086"/>
              <a:ext cx="1152128" cy="338554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header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339752" y="2836418"/>
              <a:ext cx="1152128" cy="95410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body</a:t>
              </a:r>
            </a:p>
            <a:p>
              <a:endParaRPr lang="en-US" altLang="zh-TW" dirty="0">
                <a:solidFill>
                  <a:srgbClr val="C00000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向下箭號 11"/>
            <p:cNvSpPr/>
            <p:nvPr/>
          </p:nvSpPr>
          <p:spPr>
            <a:xfrm rot="16200000">
              <a:off x="4130660" y="2126255"/>
              <a:ext cx="216024" cy="1925632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4067944" y="265175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HTML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364088" y="2898034"/>
              <a:ext cx="1194823" cy="36933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browser</a:t>
              </a:r>
              <a:endParaRPr lang="zh-TW" altLang="en-US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向下箭號 14"/>
            <p:cNvSpPr/>
            <p:nvPr/>
          </p:nvSpPr>
          <p:spPr>
            <a:xfrm>
              <a:off x="5775207" y="3275600"/>
              <a:ext cx="360040" cy="91754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364088" y="4186168"/>
              <a:ext cx="1194823" cy="40011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DOM</a:t>
              </a:r>
              <a:endParaRPr lang="zh-TW" altLang="en-US" sz="20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642757" y="4186168"/>
              <a:ext cx="1716689" cy="40011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JavaScript</a:t>
              </a:r>
              <a:endParaRPr lang="zh-TW" altLang="en-US" sz="20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0" name="直線接點 19"/>
            <p:cNvCxnSpPr>
              <a:stCxn id="18" idx="3"/>
              <a:endCxn id="17" idx="1"/>
            </p:cNvCxnSpPr>
            <p:nvPr/>
          </p:nvCxnSpPr>
          <p:spPr>
            <a:xfrm>
              <a:off x="4359446" y="4386223"/>
              <a:ext cx="10046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5488811" y="4876935"/>
              <a:ext cx="932829" cy="3723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render</a:t>
              </a:r>
              <a:endParaRPr lang="zh-TW" altLang="en-US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535996" y="4023822"/>
              <a:ext cx="13170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修改</a:t>
              </a: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4729398" y="550170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我們所看到的網頁</a:t>
            </a:r>
          </a:p>
        </p:txBody>
      </p:sp>
    </p:spTree>
    <p:extLst>
      <p:ext uri="{BB962C8B-B14F-4D97-AF65-F5344CB8AC3E}">
        <p14:creationId xmlns:p14="http://schemas.microsoft.com/office/powerpoint/2010/main" val="2515112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1812" y="2492896"/>
            <a:ext cx="80998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en-US" altLang="zh-TW" sz="5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cgi.FieldStorage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4355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" y="4004733"/>
            <a:ext cx="8933011" cy="104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79512" y="110242"/>
            <a:ext cx="864852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是將伺服器得到的</a:t>
            </a:r>
            <a:r>
              <a:rPr lang="en-US" altLang="zh-TW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轉成讓開發者方便使用的辭典格式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65304"/>
            <a:ext cx="5726916" cy="30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9" y="1772815"/>
            <a:ext cx="5897810" cy="104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00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35471"/>
            <a:ext cx="2611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過不久 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26467"/>
            <a:ext cx="8437694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TW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IBM</a:t>
            </a:r>
            <a:r>
              <a:rPr lang="zh-TW" alt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改良了</a:t>
            </a:r>
            <a:r>
              <a:rPr lang="en-US" altLang="zh-TW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GML</a:t>
            </a:r>
            <a:r>
              <a:rPr lang="zh-TW" alt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成為了 </a:t>
            </a:r>
            <a:r>
              <a:rPr lang="en-US" altLang="zh-TW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SGML</a:t>
            </a:r>
          </a:p>
          <a:p>
            <a:r>
              <a:rPr lang="en-US" altLang="zh-TW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(Standard Generalized Markup Language)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38228"/>
            <a:ext cx="7271733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23528" y="2492896"/>
            <a:ext cx="844013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成為了電腦文件的標準語言</a:t>
            </a:r>
            <a:endParaRPr lang="en-US" altLang="zh-TW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並在</a:t>
            </a:r>
            <a:r>
              <a:rPr lang="en-US" altLang="zh-TW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1986</a:t>
            </a:r>
            <a:r>
              <a:rPr lang="zh-TW" alt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年，</a:t>
            </a:r>
            <a:r>
              <a:rPr lang="en-US" altLang="zh-TW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ISO</a:t>
            </a:r>
            <a:r>
              <a:rPr lang="zh-TW" alt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將它列為國際標準</a:t>
            </a:r>
          </a:p>
        </p:txBody>
      </p:sp>
    </p:spTree>
    <p:extLst>
      <p:ext uri="{BB962C8B-B14F-4D97-AF65-F5344CB8AC3E}">
        <p14:creationId xmlns:p14="http://schemas.microsoft.com/office/powerpoint/2010/main" val="4927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764704"/>
            <a:ext cx="78037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TW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SGML</a:t>
            </a:r>
            <a:r>
              <a:rPr lang="zh-TW" alt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被簡化成一種以標記為基礎</a:t>
            </a:r>
            <a:endParaRPr lang="en-US" altLang="zh-TW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可以在網路上使用的標記語言</a:t>
            </a:r>
            <a:endParaRPr lang="en-US" altLang="zh-TW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988840"/>
            <a:ext cx="91476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HTML(Hypertext Markup Language)</a:t>
            </a:r>
            <a:endParaRPr lang="zh-TW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2" t="13286"/>
          <a:stretch/>
        </p:blipFill>
        <p:spPr bwMode="auto">
          <a:xfrm>
            <a:off x="165001" y="3341974"/>
            <a:ext cx="5904656" cy="351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-36512" y="-27384"/>
            <a:ext cx="4259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1989</a:t>
            </a:r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年代 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7482" y="2663373"/>
            <a:ext cx="78726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早期的版本為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HTML+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HTML2.0</a:t>
            </a:r>
            <a:endParaRPr lang="zh-TW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3709" y="3773683"/>
            <a:ext cx="326243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規範由</a:t>
            </a:r>
            <a:r>
              <a:rPr lang="zh-TW" alt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製作人</a:t>
            </a:r>
            <a:endParaRPr lang="en-US" altLang="zh-TW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制定</a:t>
            </a:r>
            <a:endParaRPr lang="zh-TW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267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051885"/>
            <a:ext cx="7826181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Mosaic Communication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公司</a:t>
            </a:r>
            <a:endParaRPr lang="en-US" altLang="zh-TW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發表了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Netscape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endParaRPr lang="en-US" altLang="zh-TW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自己定義了許多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的延伸規格</a:t>
            </a:r>
            <a:endParaRPr lang="en-US" altLang="zh-TW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讓網頁文件的展現更多采多姿</a:t>
            </a:r>
            <a:endParaRPr lang="en-US" altLang="zh-TW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124669"/>
            <a:ext cx="4259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1994</a:t>
            </a:r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年代 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05064"/>
            <a:ext cx="5302671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55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3" y="-27384"/>
            <a:ext cx="4259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1995</a:t>
            </a:r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年代 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642" y="895946"/>
            <a:ext cx="88943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XML(</a:t>
            </a:r>
            <a:r>
              <a:rPr lang="en-US" altLang="zh-TW" sz="40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eXtensible</a:t>
            </a:r>
            <a:r>
              <a:rPr lang="en-US" altLang="zh-TW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Markup </a:t>
            </a:r>
            <a:r>
              <a:rPr lang="en-US" altLang="zh-TW" sz="40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Lenguage</a:t>
            </a:r>
            <a:r>
              <a:rPr lang="en-US" altLang="zh-TW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6191" y="1603832"/>
            <a:ext cx="69557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TW" altLang="en-US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的雛形出現，也是標記語言</a:t>
            </a:r>
            <a:endParaRPr lang="en-US" altLang="zh-TW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不同的是 </a:t>
            </a:r>
            <a:r>
              <a:rPr lang="en-US" altLang="zh-TW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5" name="矩形 4"/>
          <p:cNvSpPr/>
          <p:nvPr/>
        </p:nvSpPr>
        <p:spPr>
          <a:xfrm>
            <a:off x="752951" y="3050382"/>
            <a:ext cx="857157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可自己定義標籤</a:t>
            </a:r>
            <a:endParaRPr lang="en-US" altLang="zh-TW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一定要有開始標記和結束標記成對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153" y="4373821"/>
            <a:ext cx="5419111" cy="228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00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24669"/>
            <a:ext cx="4259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1996</a:t>
            </a:r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年代 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47999"/>
            <a:ext cx="833914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微軟發表了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IE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3.0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endParaRPr lang="en-US" altLang="zh-TW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也自己定義了許多</a:t>
            </a:r>
            <a:r>
              <a:rPr lang="en-US" altLang="zh-TW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的延伸規格</a:t>
            </a:r>
            <a:endParaRPr lang="en-US" altLang="zh-TW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而且與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Netscape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並不相容</a:t>
            </a:r>
            <a:endParaRPr lang="zh-TW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29000"/>
            <a:ext cx="2802291" cy="243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08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8520" y="10822"/>
            <a:ext cx="87270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因為各大瀏覽器對</a:t>
            </a:r>
            <a:r>
              <a:rPr lang="en-US" altLang="zh-TW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解釋不同</a:t>
            </a:r>
            <a:endParaRPr lang="zh-TW" alt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510" y="908720"/>
            <a:ext cx="90034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W3C(World Wide Web Consortium)</a:t>
            </a:r>
            <a:endParaRPr lang="zh-TW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283" y="1636995"/>
            <a:ext cx="786946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接手了</a:t>
            </a:r>
            <a:r>
              <a:rPr lang="en-US" altLang="zh-TW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規範的制定</a:t>
            </a:r>
            <a:endParaRPr lang="en-US" altLang="zh-TW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並在</a:t>
            </a:r>
            <a:r>
              <a:rPr lang="en-US" altLang="zh-TW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1996</a:t>
            </a:r>
            <a:r>
              <a:rPr lang="zh-TW" alt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年推出</a:t>
            </a:r>
            <a:r>
              <a:rPr lang="en-US" altLang="zh-TW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3.2</a:t>
            </a:r>
            <a:r>
              <a:rPr lang="zh-TW" altLang="en-US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的規範</a:t>
            </a:r>
            <a:endParaRPr lang="en-US" altLang="zh-TW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從此網頁有了國際通用的規範</a:t>
            </a:r>
            <a:endParaRPr lang="zh-TW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774" y="3861048"/>
            <a:ext cx="4320480" cy="238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82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822"/>
            <a:ext cx="4086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1999</a:t>
            </a:r>
            <a:r>
              <a:rPr lang="zh-TW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年代</a:t>
            </a:r>
            <a:r>
              <a:rPr lang="en-US" altLang="zh-TW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592" y="934152"/>
            <a:ext cx="925413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TW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制定了</a:t>
            </a:r>
            <a:r>
              <a:rPr lang="en-US" altLang="zh-TW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4.0</a:t>
            </a:r>
            <a:r>
              <a:rPr lang="zh-TW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與 </a:t>
            </a:r>
            <a:r>
              <a:rPr lang="en-US" altLang="zh-TW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4.01</a:t>
            </a:r>
          </a:p>
          <a:p>
            <a:r>
              <a:rPr lang="zh-TW" altLang="en-US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加入了</a:t>
            </a:r>
            <a:r>
              <a:rPr lang="en-US" altLang="zh-TW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CSS(Cascading Style Sheet)</a:t>
            </a:r>
          </a:p>
          <a:p>
            <a:r>
              <a:rPr lang="zh-TW" alt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使網頁外觀與內容分開</a:t>
            </a:r>
            <a:endParaRPr lang="en-US" altLang="zh-TW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讓網頁的設計更加容易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223" y="4005064"/>
            <a:ext cx="2736304" cy="216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776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1378</TotalTime>
  <Words>873</Words>
  <Application>Microsoft Office PowerPoint</Application>
  <PresentationFormat>如螢幕大小 (4:3)</PresentationFormat>
  <Paragraphs>153</Paragraphs>
  <Slides>29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Century Schoolbook</vt:lpstr>
      <vt:lpstr>Wingdings</vt:lpstr>
      <vt:lpstr>Wingdings 2</vt:lpstr>
      <vt:lpstr>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瑞亞 李</cp:lastModifiedBy>
  <cp:revision>55</cp:revision>
  <dcterms:created xsi:type="dcterms:W3CDTF">2016-04-23T06:55:24Z</dcterms:created>
  <dcterms:modified xsi:type="dcterms:W3CDTF">2020-11-25T07:17:00Z</dcterms:modified>
</cp:coreProperties>
</file>