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9" r:id="rId19"/>
    <p:sldId id="260" r:id="rId20"/>
    <p:sldId id="261" r:id="rId21"/>
    <p:sldId id="265" r:id="rId22"/>
    <p:sldId id="262" r:id="rId23"/>
    <p:sldId id="285" r:id="rId24"/>
    <p:sldId id="257" r:id="rId25"/>
    <p:sldId id="258" r:id="rId26"/>
    <p:sldId id="266" r:id="rId27"/>
    <p:sldId id="264" r:id="rId28"/>
    <p:sldId id="267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4705"/>
  </p:normalViewPr>
  <p:slideViewPr>
    <p:cSldViewPr snapToGrid="0" snapToObjects="1">
      <p:cViewPr varScale="1">
        <p:scale>
          <a:sx n="77" d="100"/>
          <a:sy n="77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B2874-4CC9-3248-80AE-B3A14D970646}" type="datetimeFigureOut">
              <a:rPr kumimoji="1" lang="zh-TW" altLang="en-US" smtClean="0"/>
              <a:t>2022/3/2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3400E-3E27-4644-90A1-9AADF64B6E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608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en-US" altLang="zh-TW"/>
              <a:t>://httwww.kde-look.org/CONTENT/content-files/46315-linux_timeline_poster_v1.1.png</a:t>
            </a:r>
            <a:endParaRPr lang="en-US" altLang="zh-TW" dirty="0"/>
          </a:p>
          <a:p>
            <a:r>
              <a:rPr lang="zh-TW" altLang="en-US" dirty="0"/>
              <a:t>完整版 </a:t>
            </a:r>
            <a:r>
              <a:rPr lang="en-US" altLang="zh-TW" dirty="0"/>
              <a:t>http://futurist.se/gldt/wp-content/uploads/10.02/gldt1002.png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F0A10-C8EF-44B2-A018-5BBBF374103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2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9848" y="1801368"/>
            <a:ext cx="7315200" cy="3255264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Linux</a:t>
            </a:r>
            <a:r>
              <a:rPr lang="zh-TW" altLang="en-US" sz="4800" b="1" dirty="0"/>
              <a:t> </a:t>
            </a:r>
            <a:r>
              <a:rPr lang="zh-TW" altLang="en-US" sz="4400" b="1" dirty="0"/>
              <a:t>概念</a:t>
            </a:r>
            <a:br>
              <a:rPr lang="en-US" altLang="zh-TW" sz="4000" b="1" dirty="0"/>
            </a:br>
            <a:r>
              <a:rPr lang="zh-TW" altLang="en-US" sz="2000" dirty="0"/>
              <a:t>電腦發展史</a:t>
            </a:r>
            <a:r>
              <a:rPr lang="zh-TW" altLang="en-US" sz="2400" dirty="0"/>
              <a:t> </a:t>
            </a:r>
            <a:r>
              <a:rPr lang="en-US" altLang="zh-TW" sz="2400" dirty="0"/>
              <a:t>/ Microsoft OS / Linux /  Unix</a:t>
            </a:r>
            <a:br>
              <a:rPr lang="en-US" altLang="zh-TW" sz="2400" dirty="0"/>
            </a:br>
            <a:r>
              <a:rPr kumimoji="1" lang="zh-TW" altLang="en-US" sz="2400" dirty="0"/>
              <a:t>使用者群組、套件管理與基本指令</a:t>
            </a:r>
            <a:br>
              <a:rPr kumimoji="1" lang="en-US" altLang="zh-TW" sz="2400" dirty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642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4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1980</a:t>
            </a:r>
            <a:r>
              <a:rPr lang="en-US" altLang="zh-TW" sz="1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zh-TW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1990</a:t>
            </a:r>
            <a:r>
              <a:rPr lang="en-US" altLang="zh-TW" sz="1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zh-TW" sz="4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由於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BSD 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是以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Unix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為底開發的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OS 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有和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AT&amp;T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之間的版權問題，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因此有人又以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BSD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為底開發了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FreeBSD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移除所有可能牽涉到版權問題的部分。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TW" sz="2000" b="1" dirty="0">
              <a:solidFill>
                <a:srgbClr val="4BA5FF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bg1">
                    <a:lumMod val="50000"/>
                  </a:schemeClr>
                </a:solidFill>
              </a:rPr>
              <a:t>** apple </a:t>
            </a:r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</a:rPr>
              <a:t>後期電腦 </a:t>
            </a:r>
            <a:r>
              <a:rPr lang="en-US" altLang="zh-TW" sz="18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</a:rPr>
              <a:t> 是使用 </a:t>
            </a:r>
            <a:r>
              <a:rPr lang="en-US" altLang="zh-TW" sz="1800" b="1" dirty="0">
                <a:solidFill>
                  <a:schemeClr val="bg1">
                    <a:lumMod val="50000"/>
                  </a:schemeClr>
                </a:solidFill>
              </a:rPr>
              <a:t>FreeBSD </a:t>
            </a:r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</a:rPr>
              <a:t>修改而成的</a:t>
            </a:r>
            <a:endParaRPr lang="en-US" altLang="zh-TW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7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4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1991</a:t>
            </a:r>
            <a:endParaRPr lang="en-US" altLang="zh-TW" sz="4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Unix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不支持個人電腦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CPU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指令集，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而當時個人電腦多使用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intel x86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指令集，無法使用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Unix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1991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年時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Linus Benedict Torvalds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將 </a:t>
            </a:r>
            <a:r>
              <a:rPr lang="en-US" altLang="zh-TW" sz="1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minix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改良開發了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Linux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Linux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是第一個支援個人電腦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x86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指令的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Unix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分支，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所以他開始被廣泛使用。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TW" sz="2000" b="1" dirty="0">
              <a:solidFill>
                <a:srgbClr val="4BA5FF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en-US" altLang="zh-TW" sz="1600" b="1" dirty="0" err="1">
                <a:solidFill>
                  <a:schemeClr val="bg1">
                    <a:lumMod val="50000"/>
                  </a:schemeClr>
                </a:solidFill>
              </a:rPr>
              <a:t>Minix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為一個為教學設計的 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，是 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Unix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 的分支之一，為多核心設計</a:t>
            </a:r>
            <a:endParaRPr lang="en-US" altLang="zh-TW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Linux 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當時是為了對抗 </a:t>
            </a:r>
            <a:r>
              <a:rPr lang="en-US" altLang="zh-TW" sz="1600" b="1" dirty="0" err="1">
                <a:solidFill>
                  <a:schemeClr val="bg1">
                    <a:lumMod val="50000"/>
                  </a:schemeClr>
                </a:solidFill>
              </a:rPr>
              <a:t>Minix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而開發的 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，為單核心</a:t>
            </a:r>
            <a:endParaRPr lang="en-US" altLang="zh-TW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2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6484071" y="291841"/>
            <a:ext cx="0" cy="6427304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1827451" y="792924"/>
            <a:ext cx="2337884" cy="52322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 Microsoft</a:t>
            </a:r>
            <a:r>
              <a:rPr lang="zh-TW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</a:rPr>
              <a:t>OS 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06854" y="787567"/>
            <a:ext cx="1049390" cy="52322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 Unix 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88414" y="2568431"/>
            <a:ext cx="1376479" cy="4001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MS-DOS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89271" y="1753681"/>
            <a:ext cx="1112928" cy="4001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Xenix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166859" y="1799765"/>
            <a:ext cx="199695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NT 3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31511" y="3354729"/>
            <a:ext cx="172274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windows 95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18259" y="4106693"/>
            <a:ext cx="1736010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98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91755" y="4760842"/>
            <a:ext cx="176950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Me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9" idx="2"/>
            <a:endCxn id="10" idx="0"/>
          </p:cNvCxnSpPr>
          <p:nvPr/>
        </p:nvCxnSpPr>
        <p:spPr>
          <a:xfrm flipH="1">
            <a:off x="1986264" y="3754839"/>
            <a:ext cx="6617" cy="351854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0" idx="2"/>
            <a:endCxn id="11" idx="0"/>
          </p:cNvCxnSpPr>
          <p:nvPr/>
        </p:nvCxnSpPr>
        <p:spPr>
          <a:xfrm flipH="1">
            <a:off x="1976508" y="4506803"/>
            <a:ext cx="9756" cy="254039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弧形接點 22"/>
          <p:cNvCxnSpPr/>
          <p:nvPr/>
        </p:nvCxnSpPr>
        <p:spPr>
          <a:xfrm rot="5400000" flipH="1" flipV="1">
            <a:off x="930145" y="5378293"/>
            <a:ext cx="707886" cy="451761"/>
          </a:xfrm>
          <a:prstGeom prst="curvedConnector3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33080" y="328998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1995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0051" y="406829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1998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0051" y="481077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2000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09408" y="6340464"/>
            <a:ext cx="1736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ysClr val="windowText" lastClr="000000"/>
                </a:solidFill>
                <a:latin typeface="+mj-ea"/>
              </a:rPr>
              <a:t>OS </a:t>
            </a:r>
            <a:r>
              <a:rPr lang="zh-TW" altLang="en-US" sz="1400" b="1" dirty="0">
                <a:solidFill>
                  <a:sysClr val="windowText" lastClr="000000"/>
                </a:solidFill>
                <a:latin typeface="+mj-ea"/>
                <a:ea typeface="+mj-ea"/>
              </a:rPr>
              <a:t>重新編寫的分支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3165188" y="2297407"/>
            <a:ext cx="207415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NT 4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096467" y="2763932"/>
            <a:ext cx="260470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2000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NT</a:t>
            </a:r>
            <a:r>
              <a: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5 ) </a:t>
            </a:r>
            <a:endParaRPr lang="zh-TW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096086" y="3305487"/>
            <a:ext cx="260892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XP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NT</a:t>
            </a:r>
            <a:r>
              <a: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5.2 ) </a:t>
            </a:r>
            <a:endParaRPr lang="zh-TW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110508" y="3854414"/>
            <a:ext cx="2631489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Vista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NT</a:t>
            </a:r>
            <a:r>
              <a: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6 ) </a:t>
            </a:r>
            <a:endParaRPr lang="zh-TW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126892" y="4400535"/>
            <a:ext cx="244454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7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NT</a:t>
            </a:r>
            <a:r>
              <a: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6.1 ) </a:t>
            </a:r>
            <a:endParaRPr lang="zh-TW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138736" y="4907910"/>
            <a:ext cx="234547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8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NT</a:t>
            </a:r>
            <a:r>
              <a: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6.2 ) </a:t>
            </a:r>
            <a:endParaRPr lang="zh-TW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1" name="直線單箭頭接點 70"/>
          <p:cNvCxnSpPr>
            <a:stCxn id="8" idx="2"/>
            <a:endCxn id="59" idx="0"/>
          </p:cNvCxnSpPr>
          <p:nvPr/>
        </p:nvCxnSpPr>
        <p:spPr>
          <a:xfrm>
            <a:off x="4165336" y="2199875"/>
            <a:ext cx="36931" cy="97532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9" idx="2"/>
            <a:endCxn id="60" idx="0"/>
          </p:cNvCxnSpPr>
          <p:nvPr/>
        </p:nvCxnSpPr>
        <p:spPr>
          <a:xfrm>
            <a:off x="4202267" y="2697517"/>
            <a:ext cx="196554" cy="66415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60" idx="2"/>
            <a:endCxn id="63" idx="0"/>
          </p:cNvCxnSpPr>
          <p:nvPr/>
        </p:nvCxnSpPr>
        <p:spPr>
          <a:xfrm>
            <a:off x="4398821" y="3164042"/>
            <a:ext cx="1729" cy="141445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3" idx="2"/>
            <a:endCxn id="64" idx="0"/>
          </p:cNvCxnSpPr>
          <p:nvPr/>
        </p:nvCxnSpPr>
        <p:spPr>
          <a:xfrm>
            <a:off x="4400550" y="3705597"/>
            <a:ext cx="25703" cy="148817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cxnSpLocks/>
            <a:stCxn id="64" idx="2"/>
          </p:cNvCxnSpPr>
          <p:nvPr/>
        </p:nvCxnSpPr>
        <p:spPr>
          <a:xfrm>
            <a:off x="4426253" y="4254524"/>
            <a:ext cx="0" cy="183102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4306707" y="4761925"/>
            <a:ext cx="0" cy="260320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041049" y="1753681"/>
            <a:ext cx="7232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1993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85579" y="223054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1996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98782" y="276271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2000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691210" y="332082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2001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705013" y="384598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2003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564429" y="452697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2007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588658" y="485767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2009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99" name="弧形接點 98"/>
          <p:cNvCxnSpPr/>
          <p:nvPr/>
        </p:nvCxnSpPr>
        <p:spPr>
          <a:xfrm rot="16200000" flipV="1">
            <a:off x="3490735" y="5428145"/>
            <a:ext cx="738284" cy="651662"/>
          </a:xfrm>
          <a:prstGeom prst="curvedConnector3">
            <a:avLst>
              <a:gd name="adj1" fmla="val -5458"/>
            </a:avLst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348485" y="6160144"/>
            <a:ext cx="146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ysClr val="windowText" lastClr="000000"/>
                </a:solidFill>
                <a:latin typeface="+mj-ea"/>
                <a:ea typeface="+mj-ea"/>
              </a:rPr>
              <a:t>以</a:t>
            </a:r>
            <a:r>
              <a:rPr lang="en-US" altLang="zh-TW" sz="1400" b="1" dirty="0">
                <a:solidFill>
                  <a:sysClr val="windowText" lastClr="000000"/>
                </a:solidFill>
                <a:latin typeface="+mj-ea"/>
                <a:ea typeface="+mj-ea"/>
              </a:rPr>
              <a:t>MS-DOS</a:t>
            </a:r>
            <a:r>
              <a:rPr lang="zh-TW" altLang="en-US" sz="1400" b="1" dirty="0">
                <a:solidFill>
                  <a:sysClr val="windowText" lastClr="000000"/>
                </a:solidFill>
                <a:latin typeface="+mj-ea"/>
                <a:ea typeface="+mj-ea"/>
              </a:rPr>
              <a:t>為底</a:t>
            </a:r>
            <a:endParaRPr lang="en-US" altLang="zh-TW" sz="1400" b="1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1400" b="1" dirty="0">
                <a:solidFill>
                  <a:sysClr val="windowText" lastClr="000000"/>
                </a:solidFill>
                <a:latin typeface="+mj-ea"/>
                <a:ea typeface="+mj-ea"/>
              </a:rPr>
              <a:t>修正的分支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7838374" y="2447062"/>
            <a:ext cx="787395" cy="4001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BSD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7524839" y="3894459"/>
            <a:ext cx="1340432" cy="4001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FreeBSD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497597" y="5393754"/>
            <a:ext cx="1417376" cy="4001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Mac OS X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3" name="直線單箭頭接點 112"/>
          <p:cNvCxnSpPr>
            <a:stCxn id="5" idx="2"/>
            <a:endCxn id="109" idx="0"/>
          </p:cNvCxnSpPr>
          <p:nvPr/>
        </p:nvCxnSpPr>
        <p:spPr>
          <a:xfrm flipH="1">
            <a:off x="8232072" y="1310787"/>
            <a:ext cx="199477" cy="113627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09" idx="2"/>
            <a:endCxn id="110" idx="0"/>
          </p:cNvCxnSpPr>
          <p:nvPr/>
        </p:nvCxnSpPr>
        <p:spPr>
          <a:xfrm flipH="1">
            <a:off x="8195055" y="2847172"/>
            <a:ext cx="37017" cy="104728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110" idx="2"/>
            <a:endCxn id="111" idx="0"/>
          </p:cNvCxnSpPr>
          <p:nvPr/>
        </p:nvCxnSpPr>
        <p:spPr>
          <a:xfrm>
            <a:off x="8195055" y="4294569"/>
            <a:ext cx="11230" cy="109918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5" idx="2"/>
          </p:cNvCxnSpPr>
          <p:nvPr/>
        </p:nvCxnSpPr>
        <p:spPr>
          <a:xfrm flipH="1">
            <a:off x="6886930" y="1310787"/>
            <a:ext cx="1544619" cy="46125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5" idx="2"/>
            <a:endCxn id="126" idx="0"/>
          </p:cNvCxnSpPr>
          <p:nvPr/>
        </p:nvCxnSpPr>
        <p:spPr>
          <a:xfrm>
            <a:off x="8431549" y="1310787"/>
            <a:ext cx="1385991" cy="112228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9" idx="2"/>
          </p:cNvCxnSpPr>
          <p:nvPr/>
        </p:nvCxnSpPr>
        <p:spPr>
          <a:xfrm flipH="1">
            <a:off x="7539050" y="2847172"/>
            <a:ext cx="693022" cy="6801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10" idx="2"/>
          </p:cNvCxnSpPr>
          <p:nvPr/>
        </p:nvCxnSpPr>
        <p:spPr>
          <a:xfrm flipH="1">
            <a:off x="6815033" y="4294569"/>
            <a:ext cx="1380022" cy="51264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9317242" y="2433068"/>
            <a:ext cx="1000595" cy="4001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Linux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6" name="直線單箭頭接點 135"/>
          <p:cNvCxnSpPr>
            <a:stCxn id="109" idx="2"/>
          </p:cNvCxnSpPr>
          <p:nvPr/>
        </p:nvCxnSpPr>
        <p:spPr>
          <a:xfrm>
            <a:off x="8232072" y="2847172"/>
            <a:ext cx="429351" cy="6801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110" idx="2"/>
          </p:cNvCxnSpPr>
          <p:nvPr/>
        </p:nvCxnSpPr>
        <p:spPr>
          <a:xfrm>
            <a:off x="8195055" y="4294569"/>
            <a:ext cx="1349529" cy="4778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126" idx="2"/>
          </p:cNvCxnSpPr>
          <p:nvPr/>
        </p:nvCxnSpPr>
        <p:spPr>
          <a:xfrm>
            <a:off x="9817540" y="2833178"/>
            <a:ext cx="43119" cy="96873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stCxn id="126" idx="2"/>
          </p:cNvCxnSpPr>
          <p:nvPr/>
        </p:nvCxnSpPr>
        <p:spPr>
          <a:xfrm flipH="1">
            <a:off x="9511096" y="2833178"/>
            <a:ext cx="306444" cy="72047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26" idx="2"/>
          </p:cNvCxnSpPr>
          <p:nvPr/>
        </p:nvCxnSpPr>
        <p:spPr>
          <a:xfrm>
            <a:off x="9817540" y="2833178"/>
            <a:ext cx="576864" cy="69412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接點 170"/>
          <p:cNvCxnSpPr>
            <a:stCxn id="6" idx="2"/>
            <a:endCxn id="9" idx="0"/>
          </p:cNvCxnSpPr>
          <p:nvPr/>
        </p:nvCxnSpPr>
        <p:spPr>
          <a:xfrm rot="16200000" flipH="1">
            <a:off x="1791673" y="3153521"/>
            <a:ext cx="386188" cy="16227"/>
          </a:xfrm>
          <a:prstGeom prst="bentConnector3">
            <a:avLst>
              <a:gd name="adj1" fmla="val 50000"/>
            </a:avLst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9342423" y="3797977"/>
            <a:ext cx="1127232" cy="4001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Android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500466" y="4834259"/>
            <a:ext cx="728084" cy="4001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iOS </a:t>
            </a:r>
            <a:endParaRPr lang="zh-TW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306707" y="5227005"/>
            <a:ext cx="0" cy="260320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3126914" y="5418331"/>
            <a:ext cx="26323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10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NT</a:t>
            </a:r>
            <a:r>
              <a: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10.0 ) </a:t>
            </a:r>
            <a:endParaRPr lang="zh-TW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94416" y="541833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2015</a:t>
            </a:r>
            <a:endParaRPr lang="zh-TW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118940E-104F-4AD6-B20B-419836092B6C}"/>
              </a:ext>
            </a:extLst>
          </p:cNvPr>
          <p:cNvCxnSpPr/>
          <p:nvPr/>
        </p:nvCxnSpPr>
        <p:spPr>
          <a:xfrm>
            <a:off x="4318529" y="5780299"/>
            <a:ext cx="0" cy="260320"/>
          </a:xfrm>
          <a:prstGeom prst="straightConnector1">
            <a:avLst/>
          </a:prstGeom>
          <a:ln w="28575">
            <a:solidFill>
              <a:srgbClr val="4BA5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EB0FD97-AF6F-4BAA-A5FC-5153B6F559A4}"/>
              </a:ext>
            </a:extLst>
          </p:cNvPr>
          <p:cNvSpPr txBox="1"/>
          <p:nvPr/>
        </p:nvSpPr>
        <p:spPr>
          <a:xfrm>
            <a:off x="3138736" y="5971625"/>
            <a:ext cx="26323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11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NT</a:t>
            </a:r>
            <a:r>
              <a: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10.0 ) </a:t>
            </a:r>
            <a:endParaRPr lang="zh-TW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93A44-BC04-4A1C-B176-3B7663435E3F}"/>
              </a:ext>
            </a:extLst>
          </p:cNvPr>
          <p:cNvSpPr/>
          <p:nvPr/>
        </p:nvSpPr>
        <p:spPr>
          <a:xfrm>
            <a:off x="5806238" y="597162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ysClr val="windowText" lastClr="000000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73693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upload.wikimedia.org/wikipedia/commons/thumb/7/77/Unix_history-simple.svg/1024px-Unix_history-simple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https://upload.wikimedia.org/wikipedia/commons/thumb/7/77/Unix_history-simple.svg/1024px-Unix_history-simple.sv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https://upload.wikimedia.org/wikipedia/commons/thumb/7/77/Unix_history-simple.svg/1024px-Unix_history-simple.svg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8" descr="https://upload.wikimedia.org/wikipedia/commons/thumb/7/77/Unix_history-simple.svg/1024px-Unix_history-simple.svg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4" name="Picture 10" descr="https://upload.wikimedia.org/wikipedia/commons/thumb/7/77/Unix_history-simple.svg/1024px-Unix_history-si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44" y="160338"/>
            <a:ext cx="9753600" cy="65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01063" y="5465585"/>
            <a:ext cx="1628972" cy="1200329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UNIX</a:t>
            </a:r>
          </a:p>
          <a:p>
            <a:pPr algn="r"/>
            <a:r>
              <a:rPr lang="zh-TW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進化史</a:t>
            </a:r>
          </a:p>
        </p:txBody>
      </p:sp>
    </p:spTree>
    <p:extLst>
      <p:ext uri="{BB962C8B-B14F-4D97-AF65-F5344CB8AC3E}">
        <p14:creationId xmlns:p14="http://schemas.microsoft.com/office/powerpoint/2010/main" val="111875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Linux distribution </a:t>
            </a:r>
            <a:r>
              <a:rPr lang="zh-TW" alt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發行套件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8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Linux distribution </a:t>
            </a:r>
            <a:br>
              <a:rPr lang="en-US" altLang="zh-TW" b="1" dirty="0">
                <a:solidFill>
                  <a:schemeClr val="bg1"/>
                </a:solidFill>
              </a:rPr>
            </a:br>
            <a:br>
              <a:rPr lang="en-US" altLang="zh-TW" sz="1100" b="1" dirty="0">
                <a:solidFill>
                  <a:schemeClr val="bg1"/>
                </a:solidFill>
              </a:rPr>
            </a:br>
            <a:r>
              <a:rPr lang="zh-TW" altLang="en-US" sz="3200" b="1" dirty="0">
                <a:solidFill>
                  <a:schemeClr val="bg1"/>
                </a:solidFill>
              </a:rPr>
              <a:t>發行套件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/>
              <a:t>發行套件是整理過的 </a:t>
            </a:r>
            <a:r>
              <a:rPr lang="en-US" altLang="zh-TW" sz="1600" b="1" dirty="0"/>
              <a:t>Linux</a:t>
            </a:r>
            <a:r>
              <a:rPr lang="zh-TW" altLang="en-US" sz="1600" b="1" dirty="0"/>
              <a:t> 應用程式集</a:t>
            </a:r>
            <a:br>
              <a:rPr lang="en-US" altLang="zh-TW" sz="1600" b="1" dirty="0"/>
            </a:br>
            <a:r>
              <a:rPr lang="en-US" altLang="zh-TW" sz="1600" b="1" dirty="0"/>
              <a:t>(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Linux </a:t>
            </a:r>
            <a:r>
              <a:rPr lang="zh-TW" altLang="en-US" sz="1600" b="1" dirty="0"/>
              <a:t>是 </a:t>
            </a:r>
            <a:r>
              <a:rPr lang="en-US" altLang="zh-TW" sz="1600" b="1" dirty="0"/>
              <a:t>OS</a:t>
            </a:r>
            <a:r>
              <a:rPr lang="zh-TW" altLang="en-US" sz="1600" b="1" dirty="0"/>
              <a:t> 核心不包含應用程式 </a:t>
            </a:r>
            <a:r>
              <a:rPr lang="en-US" altLang="zh-TW" sz="1600" b="1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600" b="1" dirty="0"/>
              <a:t>較主流的發行套件有 </a:t>
            </a:r>
            <a:r>
              <a:rPr lang="en-US" altLang="zh-TW" sz="1600" b="1" dirty="0"/>
              <a:t>Red Hat ( </a:t>
            </a:r>
            <a:r>
              <a:rPr lang="zh-TW" altLang="en-US" sz="1600" b="1" dirty="0"/>
              <a:t>商用</a:t>
            </a:r>
            <a:r>
              <a:rPr lang="en-US" altLang="zh-TW" sz="1600" b="1" dirty="0"/>
              <a:t> )</a:t>
            </a:r>
            <a:r>
              <a:rPr lang="zh-TW" altLang="en-US" sz="1600" b="1" dirty="0"/>
              <a:t>、</a:t>
            </a:r>
            <a:r>
              <a:rPr lang="en-US" altLang="zh-TW" sz="1600" b="1" dirty="0"/>
              <a:t>CentOS</a:t>
            </a:r>
            <a:r>
              <a:rPr lang="zh-TW" altLang="en-US" sz="1600" b="1" dirty="0"/>
              <a:t>、</a:t>
            </a:r>
            <a:r>
              <a:rPr lang="en-US" altLang="zh-TW" sz="1600" b="1" dirty="0"/>
              <a:t>Fedora</a:t>
            </a:r>
            <a:r>
              <a:rPr lang="zh-TW" altLang="en-US" sz="1600" b="1" dirty="0"/>
              <a:t>、</a:t>
            </a:r>
            <a:r>
              <a:rPr lang="en-US" altLang="zh-TW" sz="1600" b="1" dirty="0" err="1"/>
              <a:t>Debian</a:t>
            </a:r>
            <a:r>
              <a:rPr lang="zh-TW" altLang="en-US" sz="1600" b="1" dirty="0"/>
              <a:t>、</a:t>
            </a:r>
            <a:r>
              <a:rPr lang="en-US" altLang="zh-TW" sz="1600" b="1" dirty="0"/>
              <a:t>Ubuntu</a:t>
            </a:r>
          </a:p>
          <a:p>
            <a:pPr>
              <a:lnSpc>
                <a:spcPct val="150000"/>
              </a:lnSpc>
            </a:pPr>
            <a:r>
              <a:rPr lang="zh-TW" altLang="en-US" sz="1600" b="1" dirty="0"/>
              <a:t>不同套件使用不同的指令集</a:t>
            </a:r>
            <a:endParaRPr lang="en-US" altLang="zh-TW" sz="1600" b="1" dirty="0"/>
          </a:p>
          <a:p>
            <a:pPr>
              <a:lnSpc>
                <a:spcPct val="150000"/>
              </a:lnSpc>
            </a:pPr>
            <a:r>
              <a:rPr lang="en-US" altLang="zh-TW" sz="1600" b="1"/>
              <a:t>X-window </a:t>
            </a:r>
            <a:r>
              <a:rPr lang="zh-TW" altLang="en-US" sz="1600" b="1" dirty="0"/>
              <a:t>視窗模式的應用程式 </a:t>
            </a:r>
            <a:r>
              <a:rPr lang="en-US" altLang="zh-TW" sz="1600" b="1" dirty="0"/>
              <a:t>(KDE (QT)),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GNOME, NEXTSTEP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QT</a:t>
            </a:r>
            <a:r>
              <a:rPr lang="zh-TW" altLang="en-US" sz="1600" b="1" dirty="0"/>
              <a:t> 為開發視窗程式的 套件</a:t>
            </a:r>
          </a:p>
        </p:txBody>
      </p:sp>
    </p:spTree>
    <p:extLst>
      <p:ext uri="{BB962C8B-B14F-4D97-AF65-F5344CB8AC3E}">
        <p14:creationId xmlns:p14="http://schemas.microsoft.com/office/powerpoint/2010/main" val="141982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Linux distribution </a:t>
            </a:r>
            <a:br>
              <a:rPr lang="en-US" altLang="zh-TW" b="1" dirty="0">
                <a:solidFill>
                  <a:schemeClr val="bg1"/>
                </a:solidFill>
              </a:rPr>
            </a:br>
            <a:br>
              <a:rPr lang="en-US" altLang="zh-TW" sz="1100" b="1" dirty="0">
                <a:solidFill>
                  <a:schemeClr val="bg1"/>
                </a:solidFill>
              </a:rPr>
            </a:br>
            <a:r>
              <a:rPr lang="zh-TW" altLang="en-US" sz="3200" b="1" dirty="0">
                <a:solidFill>
                  <a:schemeClr val="bg1"/>
                </a:solidFill>
              </a:rPr>
              <a:t>發行套件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 b="1" dirty="0"/>
              <a:t>[</a:t>
            </a:r>
            <a:r>
              <a:rPr lang="en-US" altLang="zh-TW" sz="1800" b="1" dirty="0" err="1"/>
              <a:t>dnf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package manager]</a:t>
            </a:r>
            <a:r>
              <a:rPr lang="zh-TW" altLang="en-US" sz="1800" b="1" dirty="0"/>
              <a:t>（原 </a:t>
            </a:r>
            <a:r>
              <a:rPr lang="en-US" altLang="zh-TW" sz="1800" b="1" dirty="0"/>
              <a:t>yum</a:t>
            </a:r>
            <a:r>
              <a:rPr lang="zh-TW" altLang="en-US" sz="1800" b="1" dirty="0"/>
              <a:t>）</a:t>
            </a:r>
            <a:endParaRPr lang="en-US" altLang="zh-TW" sz="1800" b="1" dirty="0"/>
          </a:p>
          <a:p>
            <a:pPr marL="502920" lvl="1" indent="0">
              <a:lnSpc>
                <a:spcPct val="150000"/>
              </a:lnSpc>
              <a:buNone/>
            </a:pPr>
            <a:r>
              <a:rPr lang="en-US" altLang="zh-TW" sz="1600" b="1" dirty="0"/>
              <a:t>Red Hat  </a:t>
            </a:r>
            <a:r>
              <a:rPr lang="en-US" altLang="zh-TW" sz="1600" b="1" dirty="0">
                <a:sym typeface="Wingdings" panose="05000000000000000000" pitchFamily="2" charset="2"/>
              </a:rPr>
              <a:t>  </a:t>
            </a:r>
            <a:r>
              <a:rPr lang="en-US" altLang="zh-TW" sz="1600" b="1" dirty="0"/>
              <a:t>CentOS</a:t>
            </a:r>
            <a:r>
              <a:rPr lang="zh-TW" altLang="en-US" sz="1600" b="1" dirty="0"/>
              <a:t>、</a:t>
            </a:r>
            <a:r>
              <a:rPr lang="en-US" altLang="zh-TW" sz="1600" b="1" dirty="0"/>
              <a:t> Fedora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altLang="zh-TW" sz="1600" b="1" dirty="0"/>
              <a:t>(</a:t>
            </a:r>
            <a:r>
              <a:rPr lang="zh-TW" altLang="en-US" sz="1600" b="1" dirty="0"/>
              <a:t>用於商業用途，追求穩定，所以套件較舊</a:t>
            </a:r>
            <a:r>
              <a:rPr lang="en-US" altLang="zh-TW" sz="16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b="1" dirty="0"/>
              <a:t>[apt package manager]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altLang="zh-TW" sz="1600" b="1" dirty="0" err="1"/>
              <a:t>Debian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ym typeface="Wingdings" panose="05000000000000000000" pitchFamily="2" charset="2"/>
              </a:rPr>
              <a:t> </a:t>
            </a:r>
            <a:r>
              <a:rPr lang="en-US" altLang="zh-TW" sz="1600" b="1" dirty="0"/>
              <a:t>Ubuntu</a:t>
            </a:r>
          </a:p>
          <a:p>
            <a:pPr marL="502920" lvl="1" indent="0">
              <a:lnSpc>
                <a:spcPct val="150000"/>
              </a:lnSpc>
              <a:buNone/>
            </a:pPr>
            <a:r>
              <a:rPr lang="en-US" altLang="zh-TW" sz="1600" b="1" dirty="0"/>
              <a:t>(</a:t>
            </a:r>
            <a:r>
              <a:rPr lang="zh-TW" altLang="en-US" sz="1600" b="1" dirty="0"/>
              <a:t>套件較新，且有開發自己的</a:t>
            </a:r>
            <a:r>
              <a:rPr lang="en-US" altLang="zh-TW" sz="1600" b="1" dirty="0"/>
              <a:t>x-window</a:t>
            </a:r>
            <a:r>
              <a:rPr lang="zh-TW" altLang="en-US" sz="1600" b="1" dirty="0"/>
              <a:t>，所以較多人用</a:t>
            </a:r>
            <a:r>
              <a:rPr lang="en-US" altLang="zh-TW" sz="1600" b="1" dirty="0"/>
              <a:t>)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133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ttwww.kde-look.org/CONTENT/content-files/46315-linux_timeline_poster_v1.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"/>
          <a:stretch/>
        </p:blipFill>
        <p:spPr bwMode="auto">
          <a:xfrm>
            <a:off x="1950488" y="29028"/>
            <a:ext cx="10186920" cy="67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60401" y="4728606"/>
            <a:ext cx="2545890" cy="156966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Linux</a:t>
            </a:r>
          </a:p>
          <a:p>
            <a:pPr algn="r"/>
            <a:r>
              <a:rPr lang="en-US" altLang="zh-TW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distribution</a:t>
            </a:r>
          </a:p>
          <a:p>
            <a:pPr algn="r"/>
            <a:r>
              <a:rPr lang="zh-TW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進化史</a:t>
            </a:r>
          </a:p>
        </p:txBody>
      </p:sp>
      <p:sp>
        <p:nvSpPr>
          <p:cNvPr id="4" name="矩形 3"/>
          <p:cNvSpPr/>
          <p:nvPr/>
        </p:nvSpPr>
        <p:spPr>
          <a:xfrm>
            <a:off x="4337050" y="4524828"/>
            <a:ext cx="600075" cy="3746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337050" y="4943412"/>
            <a:ext cx="157318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1994 Red Hat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13050" y="4712152"/>
            <a:ext cx="600075" cy="18732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483850" y="2015157"/>
            <a:ext cx="145264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2004 Ubuntu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83850" y="1640507"/>
            <a:ext cx="600075" cy="3746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913012" y="4899478"/>
            <a:ext cx="600075" cy="18732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483850" y="4205549"/>
            <a:ext cx="146636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2004 CentOS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913012" y="5176555"/>
            <a:ext cx="138275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</a:rPr>
              <a:t>2003 Fedora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4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使用者與群組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3820" y="1753644"/>
            <a:ext cx="10042575" cy="3306872"/>
          </a:xfrm>
        </p:spPr>
        <p:txBody>
          <a:bodyPr>
            <a:noAutofit/>
          </a:bodyPr>
          <a:lstStyle/>
          <a:p>
            <a:r>
              <a:rPr kumimoji="1" lang="en-US" altLang="zh-TW" sz="2400" dirty="0"/>
              <a:t>Linux </a:t>
            </a:r>
            <a:r>
              <a:rPr kumimoji="1" lang="zh-TW" altLang="en-US" sz="2400" dirty="0"/>
              <a:t>常見的資料夾有以下幾種：</a:t>
            </a:r>
            <a:br>
              <a:rPr kumimoji="1" lang="en-US" altLang="zh-TW" sz="2400" dirty="0"/>
            </a:br>
            <a:r>
              <a:rPr kumimoji="1" lang="en-US" altLang="zh-TW" sz="2400" b="1" dirty="0">
                <a:solidFill>
                  <a:srgbClr val="0070C0"/>
                </a:solidFill>
              </a:rPr>
              <a:t>/root </a:t>
            </a:r>
            <a:r>
              <a:rPr lang="zh-TW" altLang="en-US" sz="2400" b="1" dirty="0"/>
              <a:t>系統管理員</a:t>
            </a:r>
            <a:r>
              <a:rPr lang="en-US" altLang="zh-TW" sz="2400" b="1" dirty="0"/>
              <a:t>(root)</a:t>
            </a:r>
            <a:r>
              <a:rPr lang="zh-TW" altLang="en-US" sz="2400" b="1" dirty="0"/>
              <a:t>的家目錄，需要有</a:t>
            </a:r>
            <a:r>
              <a:rPr lang="en-US" altLang="zh-TW" sz="2400" b="1" dirty="0"/>
              <a:t> root</a:t>
            </a:r>
            <a:r>
              <a:rPr lang="zh-TW" altLang="en-US" sz="2400" b="1" dirty="0"/>
              <a:t> 權限。</a:t>
            </a:r>
            <a:br>
              <a:rPr kumimoji="1" lang="en-US" altLang="zh-TW" sz="2400" dirty="0"/>
            </a:br>
            <a:r>
              <a:rPr kumimoji="1" lang="en-US" altLang="zh-TW" sz="2400" b="1" dirty="0">
                <a:solidFill>
                  <a:srgbClr val="0070C0"/>
                </a:solidFill>
              </a:rPr>
              <a:t>/home </a:t>
            </a:r>
            <a:r>
              <a:rPr lang="zh-TW" altLang="en-US" sz="2400" b="1" dirty="0"/>
              <a:t>系統預設的使用者家目錄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回到家目錄的指令：</a:t>
            </a:r>
            <a:r>
              <a:rPr lang="en-US" altLang="zh-TW" sz="2400" b="1" dirty="0"/>
              <a:t>cd ~)</a:t>
            </a:r>
            <a:br>
              <a:rPr kumimoji="1" lang="en-US" altLang="zh-TW" sz="2400" dirty="0"/>
            </a:br>
            <a:r>
              <a:rPr kumimoji="1" lang="en-US" altLang="zh-TW" sz="2400" b="1" dirty="0">
                <a:solidFill>
                  <a:srgbClr val="0070C0"/>
                </a:solidFill>
              </a:rPr>
              <a:t>/</a:t>
            </a:r>
            <a:r>
              <a:rPr kumimoji="1" lang="en-US" altLang="zh-TW" sz="2400" b="1" dirty="0" err="1">
                <a:solidFill>
                  <a:srgbClr val="0070C0"/>
                </a:solidFill>
              </a:rPr>
              <a:t>usr</a:t>
            </a:r>
            <a:r>
              <a:rPr kumimoji="1" lang="zh-TW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TW" sz="2400" dirty="0"/>
              <a:t>(</a:t>
            </a:r>
            <a:r>
              <a:rPr lang="en-US" altLang="zh-TW" sz="2400" b="1" dirty="0"/>
              <a:t>Unix Software Resource</a:t>
            </a:r>
            <a:r>
              <a:rPr kumimoji="1" lang="en-US" altLang="zh-TW" sz="2400" dirty="0"/>
              <a:t>)</a:t>
            </a:r>
            <a:r>
              <a:rPr kumimoji="1" lang="zh-TW" altLang="en-US" sz="2400" dirty="0"/>
              <a:t> </a:t>
            </a:r>
            <a:r>
              <a:rPr lang="en-US" altLang="zh-TW" sz="2400" b="1" dirty="0"/>
              <a:t>Unix</a:t>
            </a:r>
            <a:r>
              <a:rPr lang="zh-TW" altLang="en-US" sz="2400" b="1" dirty="0"/>
              <a:t>作業系統軟體資源所放置的目錄</a:t>
            </a:r>
            <a:br>
              <a:rPr kumimoji="1" lang="en-US" altLang="zh-TW" sz="2400" dirty="0"/>
            </a:br>
            <a:r>
              <a:rPr kumimoji="1" lang="en-US" altLang="zh-TW" sz="2400" b="1" dirty="0">
                <a:solidFill>
                  <a:srgbClr val="0070C0"/>
                </a:solidFill>
              </a:rPr>
              <a:t>/</a:t>
            </a:r>
            <a:r>
              <a:rPr kumimoji="1" lang="en-US" altLang="zh-TW" sz="2400" b="1" dirty="0" err="1">
                <a:solidFill>
                  <a:srgbClr val="0070C0"/>
                </a:solidFill>
              </a:rPr>
              <a:t>etc</a:t>
            </a:r>
            <a:r>
              <a:rPr kumimoji="1" lang="zh-TW" altLang="en-US" sz="2400" b="1" dirty="0">
                <a:solidFill>
                  <a:srgbClr val="0070C0"/>
                </a:solidFill>
              </a:rPr>
              <a:t> </a:t>
            </a:r>
            <a:r>
              <a:rPr lang="zh-TW" altLang="en-US" sz="2400" b="1" dirty="0"/>
              <a:t>系統主要的設定檔，例如人員的帳號密碼檔、各種服務的啟始檔等等。</a:t>
            </a:r>
            <a:br>
              <a:rPr kumimoji="1" lang="en-US" altLang="zh-TW" sz="2400" dirty="0"/>
            </a:br>
            <a:r>
              <a:rPr kumimoji="1" lang="en-US" altLang="zh-TW" sz="2400" b="1" dirty="0">
                <a:solidFill>
                  <a:srgbClr val="0070C0"/>
                </a:solidFill>
              </a:rPr>
              <a:t>/boot</a:t>
            </a:r>
            <a:r>
              <a:rPr kumimoji="1" lang="zh-TW" altLang="en-US" sz="2400" b="1" dirty="0">
                <a:solidFill>
                  <a:srgbClr val="0070C0"/>
                </a:solidFill>
              </a:rPr>
              <a:t> </a:t>
            </a:r>
            <a:r>
              <a:rPr lang="zh-TW" altLang="en-US" sz="2400" b="1" dirty="0"/>
              <a:t>開機會使用到的檔案，包括</a:t>
            </a:r>
            <a:r>
              <a:rPr lang="en-US" altLang="zh-TW" sz="2400" b="1" dirty="0"/>
              <a:t>Linux</a:t>
            </a:r>
            <a:r>
              <a:rPr lang="zh-TW" altLang="en-US" sz="2400" b="1" dirty="0"/>
              <a:t>核心檔案、開機選單與開機所需設定檔等</a:t>
            </a:r>
            <a:br>
              <a:rPr kumimoji="1" lang="en-US" altLang="zh-TW" sz="2400" dirty="0"/>
            </a:br>
            <a:r>
              <a:rPr kumimoji="1" lang="en-US" altLang="zh-TW" sz="2400" b="1" dirty="0">
                <a:solidFill>
                  <a:srgbClr val="0070C0"/>
                </a:solidFill>
              </a:rPr>
              <a:t>/</a:t>
            </a:r>
            <a:r>
              <a:rPr kumimoji="1" lang="en-US" altLang="zh-TW" sz="2400" b="1" dirty="0" err="1">
                <a:solidFill>
                  <a:srgbClr val="0070C0"/>
                </a:solidFill>
              </a:rPr>
              <a:t>tmp</a:t>
            </a:r>
            <a:r>
              <a:rPr kumimoji="1" lang="zh-TW" altLang="en-US" sz="2400" b="1" dirty="0">
                <a:solidFill>
                  <a:srgbClr val="0070C0"/>
                </a:solidFill>
              </a:rPr>
              <a:t> </a:t>
            </a:r>
            <a:r>
              <a:rPr lang="zh-TW" altLang="en-US" sz="2400" b="1" dirty="0"/>
              <a:t>讓一般使用者或者是正在執行的程式暫時放置檔案的地方，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90855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使用者與群組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Linux </a:t>
            </a:r>
            <a:r>
              <a:rPr kumimoji="1" lang="zh-TW" altLang="en-US" dirty="0"/>
              <a:t>對於檔案的權限設有使用者分群機制</a:t>
            </a:r>
            <a:endParaRPr kumimoji="1" lang="en-US" altLang="zh-TW" dirty="0"/>
          </a:p>
          <a:p>
            <a:r>
              <a:rPr kumimoji="1" lang="zh-TW" altLang="en-US" dirty="0"/>
              <a:t>先看一段指令： </a:t>
            </a: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前面的一連串字串表示這個檔案的存取權限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28" y="3069398"/>
            <a:ext cx="7022145" cy="16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1061" y="410817"/>
            <a:ext cx="11436626" cy="6042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4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電腦發展史</a:t>
            </a:r>
            <a:endParaRPr lang="en-US" altLang="zh-TW" sz="4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rgbClr val="0099FF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53430" y="2361481"/>
            <a:ext cx="10567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1960 s</a:t>
            </a:r>
            <a:r>
              <a:rPr lang="zh-TW" altLang="en-US" sz="24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TW" sz="2400" b="1" spc="-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1970 s </a:t>
            </a:r>
            <a:r>
              <a:rPr lang="zh-TW" altLang="en-US" sz="24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TW" sz="2400" b="1" spc="-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1980 s</a:t>
            </a:r>
            <a:r>
              <a:rPr lang="zh-TW" altLang="en-US" sz="2400" b="1" spc="-1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en-US" altLang="zh-TW" sz="2000" b="1" spc="-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1990 s</a:t>
            </a:r>
            <a:endParaRPr lang="zh-TW" altLang="en-US" sz="2000" b="1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36721" y="2361481"/>
            <a:ext cx="18486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endParaRPr lang="en-US" altLang="zh-TW" sz="2400" b="1" spc="-1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Unix </a:t>
            </a:r>
            <a:r>
              <a:rPr lang="zh-TW" altLang="en-US" sz="2000" b="1" spc="-100" dirty="0">
                <a:solidFill>
                  <a:schemeClr val="bg1">
                    <a:lumMod val="50000"/>
                  </a:schemeClr>
                </a:solidFill>
              </a:rPr>
              <a:t>出現</a:t>
            </a:r>
            <a:endParaRPr lang="en-US" altLang="zh-TW" sz="2000" b="1" spc="-1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Free BSD</a:t>
            </a:r>
            <a:r>
              <a:rPr lang="zh-TW" altLang="en-US" sz="24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2000" b="1" spc="-100" dirty="0">
                <a:solidFill>
                  <a:schemeClr val="bg1">
                    <a:lumMod val="50000"/>
                  </a:schemeClr>
                </a:solidFill>
              </a:rPr>
              <a:t>出現</a:t>
            </a:r>
            <a:endParaRPr lang="en-US" altLang="zh-TW" sz="2000" b="1" spc="-1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TW" altLang="en-US" sz="24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2000" b="1" spc="-100" dirty="0">
                <a:solidFill>
                  <a:schemeClr val="bg1">
                    <a:lumMod val="50000"/>
                  </a:schemeClr>
                </a:solidFill>
              </a:rPr>
              <a:t>出現</a:t>
            </a:r>
            <a:endParaRPr lang="en-US" altLang="zh-TW" sz="2000" b="1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539499" y="2374300"/>
            <a:ext cx="3097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IBM</a:t>
            </a:r>
            <a:r>
              <a:rPr lang="zh-TW" altLang="en-US" sz="24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2000" b="1" spc="-100" dirty="0">
                <a:solidFill>
                  <a:schemeClr val="bg1">
                    <a:lumMod val="50000"/>
                  </a:schemeClr>
                </a:solidFill>
              </a:rPr>
              <a:t>商用電腦霸權</a:t>
            </a: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apple PC</a:t>
            </a:r>
            <a:r>
              <a:rPr lang="zh-TW" altLang="en-US" sz="24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2000" b="1" spc="-100" dirty="0">
                <a:solidFill>
                  <a:schemeClr val="bg1">
                    <a:lumMod val="50000"/>
                  </a:schemeClr>
                </a:solidFill>
              </a:rPr>
              <a:t>出現 </a:t>
            </a:r>
            <a:endParaRPr lang="en-US" altLang="zh-TW" sz="2000" b="1" spc="-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IBM</a:t>
            </a:r>
            <a:r>
              <a:rPr lang="zh-TW" altLang="en-US" sz="2400" b="1" spc="-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r>
              <a:rPr lang="zh-TW" altLang="en-US" sz="2400" b="1" spc="-1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TW" sz="2400" b="1" spc="-100" dirty="0">
                <a:solidFill>
                  <a:schemeClr val="bg1">
                    <a:lumMod val="50000"/>
                  </a:schemeClr>
                </a:solidFill>
              </a:rPr>
              <a:t>&amp; Microsoft</a:t>
            </a:r>
            <a:r>
              <a:rPr lang="zh-TW" altLang="en-US" sz="2000" b="1" spc="-100" dirty="0">
                <a:solidFill>
                  <a:schemeClr val="bg1">
                    <a:lumMod val="50000"/>
                  </a:schemeClr>
                </a:solidFill>
              </a:rPr>
              <a:t> 崛起</a:t>
            </a:r>
            <a:endParaRPr lang="en-US" altLang="zh-TW" sz="2000" b="1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460974" y="2862470"/>
            <a:ext cx="2107095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668912" y="5095461"/>
            <a:ext cx="3447506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使用者與群組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8" y="1364891"/>
            <a:ext cx="7823200" cy="26670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8" y="4031891"/>
            <a:ext cx="4330700" cy="25781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23977" y="4247298"/>
            <a:ext cx="4183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檔案權限的重要性：</a:t>
            </a:r>
            <a:endParaRPr kumimoji="1" lang="en-US" altLang="zh-TW" dirty="0"/>
          </a:p>
          <a:p>
            <a:pPr marL="285750" indent="-285750">
              <a:buFont typeface="Wingdings" charset="2"/>
              <a:buChar char="Ø"/>
            </a:pPr>
            <a:r>
              <a:rPr kumimoji="1" lang="zh-TW" altLang="en-US" b="1" dirty="0"/>
              <a:t>系統安全性</a:t>
            </a:r>
            <a:r>
              <a:rPr kumimoji="1" lang="en-US" altLang="zh-TW" dirty="0"/>
              <a:t>(</a:t>
            </a:r>
            <a:r>
              <a:rPr kumimoji="1" lang="zh-TW" altLang="en-US" dirty="0"/>
              <a:t>跟系統有關的設定檔只有</a:t>
            </a:r>
            <a:r>
              <a:rPr kumimoji="1" lang="en-US" altLang="zh-TW" dirty="0"/>
              <a:t>root</a:t>
            </a:r>
            <a:r>
              <a:rPr kumimoji="1" lang="zh-TW" altLang="en-US" dirty="0"/>
              <a:t>能存取</a:t>
            </a:r>
            <a:r>
              <a:rPr kumimoji="1" lang="en-US" altLang="zh-TW" dirty="0"/>
              <a:t>)</a:t>
            </a:r>
          </a:p>
          <a:p>
            <a:pPr marL="285750" indent="-285750">
              <a:buFont typeface="Wingdings" charset="2"/>
              <a:buChar char="Ø"/>
            </a:pPr>
            <a:r>
              <a:rPr kumimoji="1" lang="zh-TW" altLang="en-US" b="1" dirty="0"/>
              <a:t>團隊開發與資料共用</a:t>
            </a:r>
            <a:r>
              <a:rPr kumimoji="1" lang="en-US" altLang="zh-TW" dirty="0"/>
              <a:t>(</a:t>
            </a:r>
            <a:r>
              <a:rPr kumimoji="1" lang="zh-TW" altLang="en-US" dirty="0"/>
              <a:t>同個檔案持有者可以編輯，但同個群組其他人只能執行與檢閱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23976" y="5978229"/>
            <a:ext cx="6450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看更多：</a:t>
            </a:r>
            <a:br>
              <a:rPr lang="en-US" altLang="zh-TW" dirty="0"/>
            </a:br>
            <a:r>
              <a:rPr lang="zh-TW" altLang="en-US" dirty="0"/>
              <a:t>http://linux.vbird.org/linux_basic/0210filepermission.php</a:t>
            </a:r>
          </a:p>
        </p:txBody>
      </p:sp>
    </p:spTree>
    <p:extLst>
      <p:ext uri="{BB962C8B-B14F-4D97-AF65-F5344CB8AC3E}">
        <p14:creationId xmlns:p14="http://schemas.microsoft.com/office/powerpoint/2010/main" val="156874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硬體管理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 下，</a:t>
            </a:r>
            <a:r>
              <a:rPr lang="zh-TW" altLang="en-US" dirty="0"/>
              <a:t>各個元件或裝置都是</a:t>
            </a:r>
            <a:r>
              <a:rPr lang="en-US" altLang="zh-TW" dirty="0"/>
              <a:t>『</a:t>
            </a:r>
            <a:r>
              <a:rPr lang="zh-TW" altLang="en-US" dirty="0"/>
              <a:t>一個檔案</a:t>
            </a:r>
            <a:r>
              <a:rPr lang="en-US" altLang="zh-TW" dirty="0"/>
              <a:t>』</a:t>
            </a:r>
            <a:r>
              <a:rPr lang="zh-TW" altLang="en-US" dirty="0"/>
              <a:t>，包括印表機、硬碟等</a:t>
            </a:r>
            <a:br>
              <a:rPr kumimoji="1" lang="en-US" altLang="zh-TW" dirty="0"/>
            </a:br>
            <a:r>
              <a:rPr lang="zh-TW" altLang="en-US" dirty="0"/>
              <a:t>印表機： </a:t>
            </a:r>
            <a:r>
              <a:rPr lang="en-US" altLang="zh-TW" dirty="0"/>
              <a:t>/dev/lp0/</a:t>
            </a:r>
            <a:r>
              <a:rPr lang="mr-IN" altLang="zh-TW" dirty="0"/>
              <a:t>[0-2]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mr-IN" altLang="zh-TW" dirty="0"/>
              <a:t>/</a:t>
            </a:r>
            <a:r>
              <a:rPr lang="mr-IN" altLang="zh-TW" dirty="0" err="1"/>
              <a:t>dev</a:t>
            </a:r>
            <a:r>
              <a:rPr lang="mr-IN" altLang="zh-TW" dirty="0"/>
              <a:t>/</a:t>
            </a:r>
            <a:r>
              <a:rPr lang="mr-IN" altLang="zh-TW" dirty="0" err="1"/>
              <a:t>usb</a:t>
            </a:r>
            <a:r>
              <a:rPr lang="mr-IN" altLang="zh-TW" dirty="0"/>
              <a:t>/</a:t>
            </a:r>
            <a:r>
              <a:rPr lang="mr-IN" altLang="zh-TW" dirty="0" err="1"/>
              <a:t>lp</a:t>
            </a:r>
            <a:r>
              <a:rPr lang="mr-IN" altLang="zh-TW" dirty="0"/>
              <a:t>[0-15]</a:t>
            </a:r>
            <a:br>
              <a:rPr lang="en-US" altLang="zh-TW" dirty="0"/>
            </a:br>
            <a:r>
              <a:rPr lang="zh-TW" altLang="en-US" dirty="0"/>
              <a:t>硬碟： </a:t>
            </a:r>
            <a:r>
              <a:rPr lang="mr-IN" altLang="zh-TW" dirty="0"/>
              <a:t>/</a:t>
            </a:r>
            <a:r>
              <a:rPr lang="mr-IN" altLang="zh-TW" dirty="0" err="1"/>
              <a:t>dev</a:t>
            </a:r>
            <a:r>
              <a:rPr lang="mr-IN" altLang="zh-TW" dirty="0"/>
              <a:t>/</a:t>
            </a:r>
            <a:r>
              <a:rPr lang="mr-IN" altLang="zh-TW" dirty="0" err="1"/>
              <a:t>hd</a:t>
            </a:r>
            <a:r>
              <a:rPr lang="mr-IN" altLang="zh-TW" dirty="0"/>
              <a:t>[</a:t>
            </a:r>
            <a:r>
              <a:rPr lang="mr-IN" altLang="zh-TW" dirty="0" err="1"/>
              <a:t>a-d</a:t>
            </a:r>
            <a:r>
              <a:rPr lang="mr-IN" altLang="zh-TW" dirty="0"/>
              <a:t>]</a:t>
            </a:r>
            <a:r>
              <a:rPr lang="zh-TW" altLang="en-US" dirty="0"/>
              <a:t>、</a:t>
            </a:r>
            <a:r>
              <a:rPr lang="en-US" altLang="zh-TW" dirty="0"/>
              <a:t>/dev/</a:t>
            </a:r>
            <a:r>
              <a:rPr lang="en-US" altLang="zh-TW" dirty="0" err="1"/>
              <a:t>sd</a:t>
            </a:r>
            <a:r>
              <a:rPr lang="en-US" altLang="zh-TW" dirty="0"/>
              <a:t>[a-p]</a:t>
            </a:r>
            <a:r>
              <a:rPr lang="zh-TW" altLang="en-US" dirty="0"/>
              <a:t>、</a:t>
            </a:r>
            <a:r>
              <a:rPr lang="mr-IN" altLang="zh-TW" dirty="0"/>
              <a:t>/</a:t>
            </a:r>
            <a:r>
              <a:rPr lang="mr-IN" altLang="zh-TW" dirty="0" err="1"/>
              <a:t>dev</a:t>
            </a:r>
            <a:r>
              <a:rPr lang="mr-IN" altLang="zh-TW" dirty="0"/>
              <a:t>/</a:t>
            </a:r>
            <a:r>
              <a:rPr lang="mr-IN" altLang="zh-TW" dirty="0" err="1"/>
              <a:t>fd</a:t>
            </a:r>
            <a:r>
              <a:rPr lang="mr-IN" altLang="zh-TW" dirty="0"/>
              <a:t>[0-7]</a:t>
            </a:r>
            <a:br>
              <a:rPr lang="en-US" altLang="zh-TW" dirty="0"/>
            </a:br>
            <a:r>
              <a:rPr lang="en-US" altLang="zh-TW" dirty="0"/>
              <a:t>*</a:t>
            </a:r>
            <a:r>
              <a:rPr lang="zh-TW" altLang="en-US" dirty="0"/>
              <a:t>可以自由將上面的資料夾分配在各個硬碟中</a:t>
            </a:r>
            <a:endParaRPr lang="en-US" altLang="zh-TW" dirty="0"/>
          </a:p>
          <a:p>
            <a:r>
              <a:rPr lang="en-US" altLang="zh-TW" dirty="0"/>
              <a:t>Linux </a:t>
            </a:r>
            <a:r>
              <a:rPr lang="zh-TW" altLang="en-US" dirty="0"/>
              <a:t>只有一個根目錄，不像</a:t>
            </a:r>
            <a:r>
              <a:rPr lang="en-US" altLang="zh-TW" dirty="0"/>
              <a:t> windows </a:t>
            </a:r>
            <a:r>
              <a:rPr lang="zh-TW" altLang="en-US" dirty="0"/>
              <a:t>有 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、</a:t>
            </a:r>
            <a:r>
              <a:rPr lang="en-US" altLang="zh-TW" dirty="0"/>
              <a:t>E</a:t>
            </a:r>
            <a:r>
              <a:rPr lang="zh-TW" altLang="en-US" dirty="0"/>
              <a:t>、</a:t>
            </a:r>
            <a:r>
              <a:rPr lang="en-US" altLang="zh-TW" dirty="0"/>
              <a:t>F</a:t>
            </a:r>
            <a:r>
              <a:rPr lang="zh-TW" altLang="en-US" dirty="0"/>
              <a:t>槽之分，</a:t>
            </a:r>
            <a:r>
              <a:rPr lang="en-US" altLang="zh-TW" dirty="0"/>
              <a:t>dev</a:t>
            </a:r>
            <a:r>
              <a:rPr lang="zh-TW" altLang="en-US" dirty="0"/>
              <a:t>即為根目錄下供外接硬體掛載的子目錄，外接的硬體要 </a:t>
            </a:r>
            <a:r>
              <a:rPr lang="en-US" altLang="zh-TW" dirty="0"/>
              <a:t>mount</a:t>
            </a:r>
            <a:r>
              <a:rPr lang="zh-TW" altLang="en-US" dirty="0"/>
              <a:t> 到 </a:t>
            </a:r>
            <a:r>
              <a:rPr lang="en-US" altLang="zh-TW" dirty="0"/>
              <a:t>dev</a:t>
            </a:r>
            <a:r>
              <a:rPr lang="zh-TW" altLang="en-US" dirty="0"/>
              <a:t> 下面，才能讀得到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17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套件管理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Linux </a:t>
            </a:r>
            <a:r>
              <a:rPr kumimoji="1" lang="zh-TW" altLang="en-US" dirty="0"/>
              <a:t>兩大主流：</a:t>
            </a:r>
            <a:br>
              <a:rPr kumimoji="1" lang="en-US" altLang="zh-TW" dirty="0"/>
            </a:br>
            <a:r>
              <a:rPr lang="is-IS" altLang="zh-TW" dirty="0"/>
              <a:t> RPM: </a:t>
            </a:r>
            <a:r>
              <a:rPr lang="zh-TW" altLang="en-US" dirty="0"/>
              <a:t>即 </a:t>
            </a:r>
            <a:r>
              <a:rPr lang="en-US" altLang="zh-TW" dirty="0"/>
              <a:t>Red Hat</a:t>
            </a:r>
            <a:r>
              <a:rPr lang="zh-TW" altLang="en-US" dirty="0"/>
              <a:t> 下的</a:t>
            </a:r>
            <a:r>
              <a:rPr lang="en-US" altLang="zh-TW" dirty="0"/>
              <a:t> Linux</a:t>
            </a:r>
            <a:r>
              <a:rPr lang="zh-TW" altLang="en-US" dirty="0"/>
              <a:t>，</a:t>
            </a:r>
            <a:r>
              <a:rPr lang="en-US" altLang="zh-TW" dirty="0"/>
              <a:t>ex.</a:t>
            </a:r>
            <a:r>
              <a:rPr lang="zh-TW" altLang="en-US" dirty="0"/>
              <a:t> </a:t>
            </a:r>
            <a:r>
              <a:rPr lang="en-US" altLang="zh-TW" dirty="0"/>
              <a:t>Fedora, CentOS, </a:t>
            </a:r>
            <a:r>
              <a:rPr lang="en-US" altLang="zh-TW" dirty="0" err="1"/>
              <a:t>SuSE</a:t>
            </a:r>
            <a:r>
              <a:rPr lang="en-US" altLang="zh-TW" dirty="0"/>
              <a:t> </a:t>
            </a:r>
            <a:br>
              <a:rPr kumimoji="1" lang="en-US" altLang="zh-TW" dirty="0"/>
            </a:br>
            <a:r>
              <a:rPr kumimoji="1" lang="en-US" altLang="zh-TW" dirty="0"/>
              <a:t>DPKG: </a:t>
            </a:r>
            <a:r>
              <a:rPr kumimoji="1" lang="zh-TW" altLang="en-US" dirty="0"/>
              <a:t>即 </a:t>
            </a:r>
            <a:r>
              <a:rPr lang="en-US" altLang="zh-TW" dirty="0" err="1"/>
              <a:t>Debian</a:t>
            </a:r>
            <a:r>
              <a:rPr lang="zh-TW" altLang="en-US" dirty="0"/>
              <a:t> 下的 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ex. Ubuntu</a:t>
            </a:r>
            <a:r>
              <a:rPr lang="zh-TW" altLang="en-US" dirty="0"/>
              <a:t>、</a:t>
            </a:r>
            <a:r>
              <a:rPr lang="is-IS" altLang="zh-TW" dirty="0"/>
              <a:t>B2D</a:t>
            </a:r>
            <a:endParaRPr lang="en-US" altLang="zh-TW" dirty="0"/>
          </a:p>
          <a:p>
            <a:r>
              <a:rPr kumimoji="1" lang="zh-TW" altLang="en-US" dirty="0"/>
              <a:t>搭配的套件管理系統：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RPM </a:t>
            </a:r>
            <a:r>
              <a:rPr kumimoji="1" lang="zh-TW" altLang="en-US" dirty="0"/>
              <a:t>的特點：</a:t>
            </a:r>
            <a:br>
              <a:rPr kumimoji="1" lang="en-US" altLang="zh-TW" dirty="0"/>
            </a:br>
            <a:r>
              <a:rPr kumimoji="1" lang="zh-TW" altLang="en-US" dirty="0"/>
              <a:t>將欲安裝的軟體</a:t>
            </a:r>
            <a:r>
              <a:rPr lang="zh-TW" altLang="en-US" dirty="0"/>
              <a:t>先編譯過， 並且打包成為 </a:t>
            </a:r>
            <a:r>
              <a:rPr lang="en-US" altLang="zh-TW" dirty="0"/>
              <a:t>RPM </a:t>
            </a:r>
            <a:r>
              <a:rPr lang="zh-TW" altLang="en-US" dirty="0"/>
              <a:t>機制的包裝檔案</a:t>
            </a:r>
            <a:br>
              <a:rPr lang="en-US" altLang="zh-TW" dirty="0"/>
            </a:br>
            <a:r>
              <a:rPr lang="zh-TW" altLang="en-US" dirty="0"/>
              <a:t>編譯過的軟體資訊記錄在 </a:t>
            </a:r>
            <a:r>
              <a:rPr lang="en-US" altLang="zh-TW" dirty="0"/>
              <a:t>Linux </a:t>
            </a:r>
            <a:r>
              <a:rPr lang="zh-TW" altLang="en-US" dirty="0"/>
              <a:t>主機的資料庫上，方便查詢、升級與反安裝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5F1027B-A833-4D34-B54E-F6310BB15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53093"/>
              </p:ext>
            </p:extLst>
          </p:nvPr>
        </p:nvGraphicFramePr>
        <p:xfrm>
          <a:off x="1087782" y="3661649"/>
          <a:ext cx="8294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689">
                  <a:extLst>
                    <a:ext uri="{9D8B030D-6E8A-4147-A177-3AD203B41FA5}">
                      <a16:colId xmlns:a16="http://schemas.microsoft.com/office/drawing/2014/main" val="688020587"/>
                    </a:ext>
                  </a:extLst>
                </a:gridCol>
                <a:gridCol w="2073689">
                  <a:extLst>
                    <a:ext uri="{9D8B030D-6E8A-4147-A177-3AD203B41FA5}">
                      <a16:colId xmlns:a16="http://schemas.microsoft.com/office/drawing/2014/main" val="1003144108"/>
                    </a:ext>
                  </a:extLst>
                </a:gridCol>
                <a:gridCol w="1791938">
                  <a:extLst>
                    <a:ext uri="{9D8B030D-6E8A-4147-A177-3AD203B41FA5}">
                      <a16:colId xmlns:a16="http://schemas.microsoft.com/office/drawing/2014/main" val="2140377695"/>
                    </a:ext>
                  </a:extLst>
                </a:gridCol>
                <a:gridCol w="2355441">
                  <a:extLst>
                    <a:ext uri="{9D8B030D-6E8A-4147-A177-3AD203B41FA5}">
                      <a16:colId xmlns:a16="http://schemas.microsoft.com/office/drawing/2014/main" val="132880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Distribution</a:t>
                      </a:r>
                      <a:r>
                        <a:rPr lang="zh-TW" altLang="en-US" dirty="0"/>
                        <a:t> 代表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軟體管理機制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使用指令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線上升級機制（指令）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1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Red Hat/Fedora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RPM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Rpm, </a:t>
                      </a:r>
                      <a:r>
                        <a:rPr lang="en-US" altLang="zh-TW" dirty="0" err="1"/>
                        <a:t>rpmbuild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DNF (</a:t>
                      </a:r>
                      <a:r>
                        <a:rPr lang="en-US" altLang="zh-TW" dirty="0" err="1"/>
                        <a:t>dnf</a:t>
                      </a:r>
                      <a:r>
                        <a:rPr lang="en-US" altLang="zh-TW" dirty="0"/>
                        <a:t>)/YUM (yum)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84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Debian/Ubuntu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DPKG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Dpkg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APT (apt-get)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8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16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D73DD-6B28-4195-9DA2-B2DE13CE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公司使用的發行版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DD377DD-D97B-4D0F-A12A-D44576D0BBC2}"/>
              </a:ext>
            </a:extLst>
          </p:cNvPr>
          <p:cNvSpPr/>
          <p:nvPr/>
        </p:nvSpPr>
        <p:spPr>
          <a:xfrm>
            <a:off x="846298" y="1917075"/>
            <a:ext cx="312935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RHEL</a:t>
            </a:r>
          </a:p>
          <a:p>
            <a:pPr algn="ctr"/>
            <a:r>
              <a:rPr lang="zh-TW" altLang="en-US" dirty="0"/>
              <a:t>（</a:t>
            </a:r>
            <a:r>
              <a:rPr lang="en-US" altLang="zh-TW" dirty="0"/>
              <a:t>Red Hat Enterprise Linux</a:t>
            </a:r>
            <a:r>
              <a:rPr lang="zh-TW" altLang="en-US" dirty="0"/>
              <a:t>）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3022135-EA3B-4EF1-AD43-04A58AE6E268}"/>
              </a:ext>
            </a:extLst>
          </p:cNvPr>
          <p:cNvSpPr/>
          <p:nvPr/>
        </p:nvSpPr>
        <p:spPr>
          <a:xfrm>
            <a:off x="5139465" y="2709997"/>
            <a:ext cx="1913070" cy="660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CentOS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80CD62F-11F4-433D-8B81-CE7A156BFC1D}"/>
              </a:ext>
            </a:extLst>
          </p:cNvPr>
          <p:cNvSpPr/>
          <p:nvPr/>
        </p:nvSpPr>
        <p:spPr>
          <a:xfrm>
            <a:off x="5139465" y="1465325"/>
            <a:ext cx="1913070" cy="660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Fedora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F30C6EA-A259-4381-89FB-723491A3A784}"/>
              </a:ext>
            </a:extLst>
          </p:cNvPr>
          <p:cNvSpPr/>
          <p:nvPr/>
        </p:nvSpPr>
        <p:spPr>
          <a:xfrm>
            <a:off x="846297" y="4405099"/>
            <a:ext cx="312935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Ubuntu</a:t>
            </a:r>
          </a:p>
          <a:p>
            <a:pPr algn="ctr"/>
            <a:r>
              <a:rPr lang="zh-TW" altLang="en-US" dirty="0"/>
              <a:t>（</a:t>
            </a:r>
            <a:r>
              <a:rPr lang="en-US" altLang="zh-TW" dirty="0"/>
              <a:t>Debian</a:t>
            </a:r>
            <a:r>
              <a:rPr lang="zh-TW" altLang="en-US" dirty="0"/>
              <a:t>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A9234B-7339-47D3-9683-9509F23FEA2B}"/>
              </a:ext>
            </a:extLst>
          </p:cNvPr>
          <p:cNvSpPr txBox="1"/>
          <p:nvPr/>
        </p:nvSpPr>
        <p:spPr>
          <a:xfrm>
            <a:off x="921759" y="5664464"/>
            <a:ext cx="322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免費、社群維護</a:t>
            </a:r>
            <a:endParaRPr lang="en-US" altLang="zh-TW" dirty="0"/>
          </a:p>
          <a:p>
            <a:r>
              <a:rPr lang="zh-TW" altLang="en-US" dirty="0"/>
              <a:t>技術新、更新快</a:t>
            </a:r>
            <a:endParaRPr lang="en-US" altLang="zh-TW" dirty="0"/>
          </a:p>
          <a:p>
            <a:r>
              <a:rPr lang="zh-TW" altLang="en-US" dirty="0"/>
              <a:t>相對穩定度較低→企業不常用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C30EF4-575B-4B25-87F5-0CEBD62145A1}"/>
              </a:ext>
            </a:extLst>
          </p:cNvPr>
          <p:cNvSpPr txBox="1"/>
          <p:nvPr/>
        </p:nvSpPr>
        <p:spPr>
          <a:xfrm>
            <a:off x="921759" y="3148568"/>
            <a:ext cx="2978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收費、</a:t>
            </a:r>
            <a:r>
              <a:rPr lang="en-US" altLang="zh-TW" dirty="0"/>
              <a:t>Red Hat </a:t>
            </a:r>
            <a:r>
              <a:rPr lang="zh-TW" altLang="en-US" dirty="0"/>
              <a:t>維護</a:t>
            </a:r>
            <a:endParaRPr lang="en-US" altLang="zh-TW" dirty="0"/>
          </a:p>
          <a:p>
            <a:r>
              <a:rPr lang="zh-TW" altLang="en-US" dirty="0"/>
              <a:t>技術舊、更新慢</a:t>
            </a:r>
            <a:endParaRPr lang="en-US" altLang="zh-TW" dirty="0"/>
          </a:p>
          <a:p>
            <a:r>
              <a:rPr lang="zh-TW" altLang="en-US" dirty="0"/>
              <a:t>相對穩定度較高→企業常用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96D93A7-C918-4851-B887-88C8EF9B3642}"/>
              </a:ext>
            </a:extLst>
          </p:cNvPr>
          <p:cNvSpPr/>
          <p:nvPr/>
        </p:nvSpPr>
        <p:spPr>
          <a:xfrm rot="845751">
            <a:off x="4127121" y="2757796"/>
            <a:ext cx="906017" cy="365458"/>
          </a:xfrm>
          <a:prstGeom prst="rightArrow">
            <a:avLst>
              <a:gd name="adj1" fmla="val 3797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DDD63FD-A673-448F-95C8-31A95AF4C1D5}"/>
              </a:ext>
            </a:extLst>
          </p:cNvPr>
          <p:cNvSpPr/>
          <p:nvPr/>
        </p:nvSpPr>
        <p:spPr>
          <a:xfrm rot="20754249" flipV="1">
            <a:off x="4127120" y="1797193"/>
            <a:ext cx="906017" cy="365458"/>
          </a:xfrm>
          <a:prstGeom prst="rightArrow">
            <a:avLst>
              <a:gd name="adj1" fmla="val 3797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9B02F0-91BF-4AFA-B577-976F81DB6097}"/>
              </a:ext>
            </a:extLst>
          </p:cNvPr>
          <p:cNvSpPr txBox="1"/>
          <p:nvPr/>
        </p:nvSpPr>
        <p:spPr>
          <a:xfrm>
            <a:off x="5078634" y="3419061"/>
            <a:ext cx="203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免費、社群維護</a:t>
            </a:r>
            <a:endParaRPr lang="en-US" altLang="zh-TW" dirty="0"/>
          </a:p>
          <a:p>
            <a:r>
              <a:rPr lang="zh-TW" altLang="en-US" dirty="0"/>
              <a:t>社群照抄 </a:t>
            </a:r>
            <a:r>
              <a:rPr lang="en-US" altLang="zh-TW" dirty="0"/>
              <a:t>RHEL</a:t>
            </a:r>
          </a:p>
          <a:p>
            <a:r>
              <a:rPr lang="zh-TW" altLang="en-US" dirty="0"/>
              <a:t>保留高穩定度特色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4734D6-90A4-4FDA-A4F5-E93B4BFF0003}"/>
              </a:ext>
            </a:extLst>
          </p:cNvPr>
          <p:cNvSpPr txBox="1"/>
          <p:nvPr/>
        </p:nvSpPr>
        <p:spPr>
          <a:xfrm>
            <a:off x="5078634" y="530999"/>
            <a:ext cx="2282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收費、</a:t>
            </a:r>
            <a:r>
              <a:rPr lang="en-US" altLang="zh-TW" dirty="0"/>
              <a:t>Red Hat</a:t>
            </a:r>
            <a:r>
              <a:rPr lang="zh-TW" altLang="en-US" dirty="0"/>
              <a:t> 維護</a:t>
            </a:r>
            <a:endParaRPr lang="en-US" altLang="zh-TW" dirty="0"/>
          </a:p>
          <a:p>
            <a:r>
              <a:rPr lang="zh-TW" altLang="en-US" dirty="0"/>
              <a:t>技術新、更新快</a:t>
            </a:r>
            <a:endParaRPr lang="en-US" altLang="zh-TW" dirty="0"/>
          </a:p>
          <a:p>
            <a:r>
              <a:rPr lang="zh-TW" altLang="en-US" dirty="0"/>
              <a:t>相對穩定度較低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F58BEB0-09A9-4823-A5D9-D095548E7C2A}"/>
              </a:ext>
            </a:extLst>
          </p:cNvPr>
          <p:cNvSpPr/>
          <p:nvPr/>
        </p:nvSpPr>
        <p:spPr>
          <a:xfrm>
            <a:off x="8079991" y="2709997"/>
            <a:ext cx="1913070" cy="660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Rocky Linux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11D625-A655-4A72-A976-871523EF9D66}"/>
              </a:ext>
            </a:extLst>
          </p:cNvPr>
          <p:cNvSpPr txBox="1"/>
          <p:nvPr/>
        </p:nvSpPr>
        <p:spPr>
          <a:xfrm>
            <a:off x="8019160" y="3419061"/>
            <a:ext cx="203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免費、社群維護</a:t>
            </a:r>
            <a:endParaRPr lang="en-US" altLang="zh-TW" dirty="0"/>
          </a:p>
          <a:p>
            <a:r>
              <a:rPr lang="zh-TW" altLang="en-US" dirty="0"/>
              <a:t>社群照抄 </a:t>
            </a:r>
            <a:r>
              <a:rPr lang="en-US" altLang="zh-TW" dirty="0"/>
              <a:t>RHEL</a:t>
            </a:r>
          </a:p>
          <a:p>
            <a:r>
              <a:rPr lang="zh-TW" altLang="en-US" dirty="0"/>
              <a:t>保留高穩定度特色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276CA64-1D3A-4DC0-90AD-59464A04C9C0}"/>
              </a:ext>
            </a:extLst>
          </p:cNvPr>
          <p:cNvSpPr/>
          <p:nvPr/>
        </p:nvSpPr>
        <p:spPr>
          <a:xfrm>
            <a:off x="7127999" y="2866696"/>
            <a:ext cx="906017" cy="365458"/>
          </a:xfrm>
          <a:prstGeom prst="rightArrow">
            <a:avLst>
              <a:gd name="adj1" fmla="val 3797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1A1388C-4B9E-4C4D-830B-41D15AC09EAC}"/>
              </a:ext>
            </a:extLst>
          </p:cNvPr>
          <p:cNvSpPr txBox="1"/>
          <p:nvPr/>
        </p:nvSpPr>
        <p:spPr>
          <a:xfrm>
            <a:off x="4269447" y="4529298"/>
            <a:ext cx="556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2014</a:t>
            </a:r>
            <a:r>
              <a:rPr lang="zh-TW" altLang="en-US" dirty="0"/>
              <a:t>：</a:t>
            </a:r>
            <a:r>
              <a:rPr lang="en-US" altLang="zh-TW" dirty="0"/>
              <a:t>Red Hat</a:t>
            </a:r>
            <a:r>
              <a:rPr lang="zh-TW" altLang="en-US" dirty="0"/>
              <a:t> 把 </a:t>
            </a:r>
            <a:r>
              <a:rPr lang="en-US" altLang="zh-TW" dirty="0"/>
              <a:t>CentOS </a:t>
            </a:r>
            <a:r>
              <a:rPr lang="zh-TW" altLang="en-US" dirty="0"/>
              <a:t>買走</a:t>
            </a:r>
            <a:endParaRPr lang="en-US" altLang="zh-TW" dirty="0"/>
          </a:p>
          <a:p>
            <a:r>
              <a:rPr lang="en-US" altLang="zh-TW" dirty="0"/>
              <a:t>2020</a:t>
            </a:r>
            <a:r>
              <a:rPr lang="zh-TW" altLang="en-US" dirty="0"/>
              <a:t>：</a:t>
            </a:r>
            <a:r>
              <a:rPr lang="en-US" altLang="zh-TW" dirty="0"/>
              <a:t>Red Hat</a:t>
            </a:r>
            <a:r>
              <a:rPr lang="zh-TW" altLang="en-US" dirty="0"/>
              <a:t> 宣布停止對 </a:t>
            </a:r>
            <a:r>
              <a:rPr lang="en-US" altLang="zh-TW" dirty="0"/>
              <a:t>CentOS </a:t>
            </a:r>
            <a:r>
              <a:rPr lang="zh-TW" altLang="en-US" dirty="0"/>
              <a:t>的更新</a:t>
            </a:r>
            <a:endParaRPr lang="en-US" altLang="zh-TW" dirty="0"/>
          </a:p>
          <a:p>
            <a:r>
              <a:rPr lang="zh-TW" altLang="en-US" dirty="0"/>
              <a:t>　　　轉為 </a:t>
            </a:r>
            <a:r>
              <a:rPr lang="en-US" altLang="zh-TW" dirty="0"/>
              <a:t>CentOS</a:t>
            </a:r>
            <a:r>
              <a:rPr lang="zh-TW" altLang="en-US" dirty="0"/>
              <a:t> </a:t>
            </a:r>
            <a:r>
              <a:rPr lang="en-US" altLang="zh-TW" dirty="0"/>
              <a:t>Stream</a:t>
            </a:r>
            <a:r>
              <a:rPr lang="zh-TW" altLang="en-US" dirty="0"/>
              <a:t>：作為 </a:t>
            </a:r>
            <a:r>
              <a:rPr lang="en-US" altLang="zh-TW" dirty="0"/>
              <a:t>DevOps </a:t>
            </a:r>
            <a:r>
              <a:rPr lang="zh-TW" altLang="en-US" dirty="0"/>
              <a:t>測試平台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7079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基本指令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367" y="1642231"/>
            <a:ext cx="9431170" cy="5096772"/>
          </a:xfrm>
        </p:spPr>
        <p:txBody>
          <a:bodyPr>
            <a:normAutofit lnSpcReduction="10000"/>
          </a:bodyPr>
          <a:lstStyle/>
          <a:p>
            <a:r>
              <a:rPr kumimoji="1" lang="zh-TW" altLang="en-US" dirty="0"/>
              <a:t>透過 </a:t>
            </a:r>
            <a:r>
              <a:rPr kumimoji="1" lang="en-US" altLang="zh-TW" dirty="0"/>
              <a:t>shell</a:t>
            </a:r>
            <a:r>
              <a:rPr kumimoji="1" lang="zh-TW" altLang="en-US" dirty="0"/>
              <a:t> 與作業系統溝通與下指令</a:t>
            </a:r>
            <a:endParaRPr kumimoji="1" lang="en-US" altLang="zh-TW" dirty="0"/>
          </a:p>
          <a:p>
            <a:r>
              <a:rPr kumimoji="1" lang="en-US" altLang="zh-TW" dirty="0"/>
              <a:t>Linux</a:t>
            </a:r>
            <a:r>
              <a:rPr kumimoji="1" lang="zh-TW" altLang="en-US" dirty="0"/>
              <a:t> </a:t>
            </a:r>
            <a:r>
              <a:rPr kumimoji="1" lang="en-US" altLang="zh-TW" dirty="0"/>
              <a:t>shell</a:t>
            </a:r>
            <a:r>
              <a:rPr kumimoji="1" lang="zh-TW" altLang="en-US" dirty="0"/>
              <a:t> 的指令通常是如下構成：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lang="en-US" altLang="zh-TW" dirty="0"/>
              <a:t>command </a:t>
            </a:r>
            <a:r>
              <a:rPr lang="zh-TW" altLang="en-US" dirty="0"/>
              <a:t>為指令的名稱，例如變換工作目錄的指令為 </a:t>
            </a:r>
            <a:r>
              <a:rPr lang="en-US" altLang="zh-TW" dirty="0"/>
              <a:t>cd</a:t>
            </a:r>
            <a:r>
              <a:rPr lang="zh-TW" altLang="en-US" dirty="0"/>
              <a:t>、查詢當前目錄檔案的  </a:t>
            </a:r>
            <a:r>
              <a:rPr lang="en-US" altLang="zh-TW" dirty="0"/>
              <a:t>ls</a:t>
            </a:r>
            <a:r>
              <a:rPr lang="zh-TW" altLang="en-US" dirty="0"/>
              <a:t> 等等；</a:t>
            </a:r>
          </a:p>
          <a:p>
            <a:r>
              <a:rPr lang="zh-TW" altLang="en-US" dirty="0"/>
              <a:t>中刮號</a:t>
            </a:r>
            <a:r>
              <a:rPr lang="en-US" altLang="zh-TW" dirty="0"/>
              <a:t>[]</a:t>
            </a:r>
            <a:r>
              <a:rPr lang="zh-TW" altLang="en-US" dirty="0"/>
              <a:t>為 </a:t>
            </a:r>
            <a:r>
              <a:rPr lang="en-US" altLang="zh-TW" dirty="0"/>
              <a:t>optional </a:t>
            </a:r>
            <a:r>
              <a:rPr lang="zh-TW" altLang="en-US" dirty="0"/>
              <a:t>的選項設定，通常選項前會帶 </a:t>
            </a:r>
            <a:r>
              <a:rPr lang="en-US" altLang="zh-TW" dirty="0"/>
              <a:t>- </a:t>
            </a:r>
            <a:r>
              <a:rPr lang="zh-TW" altLang="en-US" dirty="0"/>
              <a:t>號，例如 </a:t>
            </a:r>
            <a:r>
              <a:rPr lang="en-US" altLang="zh-TW" dirty="0"/>
              <a:t>-h</a:t>
            </a:r>
            <a:r>
              <a:rPr lang="zh-TW" altLang="en-US" dirty="0"/>
              <a:t>；有時候會使用選項的完整全名，並帶有 </a:t>
            </a:r>
            <a:r>
              <a:rPr lang="en-US" altLang="zh-TW" dirty="0"/>
              <a:t>-- </a:t>
            </a:r>
            <a:r>
              <a:rPr lang="zh-TW" altLang="en-US" dirty="0"/>
              <a:t>符號，例如 </a:t>
            </a:r>
            <a:r>
              <a:rPr lang="en-US" altLang="zh-TW" dirty="0"/>
              <a:t>--help</a:t>
            </a:r>
            <a:r>
              <a:rPr lang="zh-TW" altLang="en-US" dirty="0"/>
              <a:t>；</a:t>
            </a:r>
          </a:p>
          <a:p>
            <a:r>
              <a:rPr lang="en-US" altLang="zh-TW" dirty="0"/>
              <a:t>parameter1 parameter2.. </a:t>
            </a:r>
            <a:r>
              <a:rPr lang="zh-TW" altLang="en-US" dirty="0"/>
              <a:t>為依附在選項後面的參數，或者是 </a:t>
            </a:r>
            <a:r>
              <a:rPr lang="en-US" altLang="zh-TW" dirty="0"/>
              <a:t>command </a:t>
            </a:r>
            <a:r>
              <a:rPr lang="zh-TW" altLang="en-US" dirty="0"/>
              <a:t>的參數；</a:t>
            </a:r>
          </a:p>
          <a:p>
            <a:r>
              <a:rPr lang="zh-TW" altLang="en-US" dirty="0"/>
              <a:t>指令</a:t>
            </a:r>
            <a:r>
              <a:rPr lang="en-US" altLang="zh-TW" dirty="0"/>
              <a:t>, </a:t>
            </a:r>
            <a:r>
              <a:rPr lang="zh-TW" altLang="en-US" dirty="0"/>
              <a:t>選項</a:t>
            </a:r>
            <a:r>
              <a:rPr lang="en-US" altLang="zh-TW" dirty="0"/>
              <a:t>, </a:t>
            </a:r>
            <a:r>
              <a:rPr lang="zh-TW" altLang="en-US" dirty="0"/>
              <a:t>參數中間以空格來區分，不論空幾格 </a:t>
            </a:r>
            <a:r>
              <a:rPr lang="en-US" altLang="zh-TW" dirty="0"/>
              <a:t>shell </a:t>
            </a:r>
            <a:r>
              <a:rPr lang="zh-TW" altLang="en-US" dirty="0"/>
              <a:t>都視為一格。</a:t>
            </a:r>
          </a:p>
          <a:p>
            <a:r>
              <a:rPr kumimoji="1" lang="en-US" altLang="zh-TW" dirty="0"/>
              <a:t>Enter </a:t>
            </a:r>
            <a:r>
              <a:rPr lang="zh-TW" altLang="en-US" dirty="0"/>
              <a:t>代表著一行指令的開始啟動</a:t>
            </a:r>
            <a:endParaRPr lang="en-US" altLang="zh-TW" dirty="0"/>
          </a:p>
          <a:p>
            <a:r>
              <a:rPr lang="zh-TW" altLang="en-US" dirty="0"/>
              <a:t>指令太長的時候，可以使用反斜線 </a:t>
            </a:r>
            <a:r>
              <a:rPr lang="en-US" altLang="zh-TW" dirty="0"/>
              <a:t>(\) </a:t>
            </a:r>
            <a:r>
              <a:rPr lang="zh-TW" altLang="en-US" dirty="0"/>
              <a:t>來跳脫</a:t>
            </a:r>
            <a:r>
              <a:rPr lang="en-US" altLang="zh-TW" dirty="0"/>
              <a:t>[Enter]</a:t>
            </a:r>
            <a:r>
              <a:rPr lang="zh-TW" altLang="en-US" dirty="0"/>
              <a:t>符號，使指令連續到下一行。</a:t>
            </a:r>
            <a:endParaRPr lang="en-US" altLang="zh-TW" dirty="0"/>
          </a:p>
          <a:p>
            <a:r>
              <a:rPr kumimoji="1" lang="en-US" altLang="zh-TW" dirty="0"/>
              <a:t>* </a:t>
            </a:r>
            <a:r>
              <a:rPr kumimoji="1" lang="zh-TW" altLang="en-US" dirty="0"/>
              <a:t>指令慣例詳細可參考：</a:t>
            </a:r>
            <a:r>
              <a:rPr kumimoji="1" lang="en-US" altLang="zh-TW" b="1" dirty="0"/>
              <a:t>Command/Docs</a:t>
            </a:r>
            <a:r>
              <a:rPr kumimoji="1" lang="zh-TW" altLang="en-US" b="1" dirty="0"/>
              <a:t> 說明慣例 </a:t>
            </a:r>
            <a:r>
              <a:rPr kumimoji="1" lang="zh-TW" altLang="en-US" dirty="0"/>
              <a:t>投影片</a:t>
            </a:r>
            <a:br>
              <a:rPr kumimoji="1" lang="en-US" altLang="zh-TW" dirty="0"/>
            </a:br>
            <a:br>
              <a:rPr kumimoji="1" lang="en-US" altLang="zh-TW" dirty="0"/>
            </a:br>
            <a:br>
              <a:rPr kumimoji="1" lang="en-US" altLang="zh-TW" dirty="0"/>
            </a:b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18" y="2598803"/>
            <a:ext cx="8166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81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基本指令</a:t>
            </a:r>
            <a:r>
              <a:rPr kumimoji="1" lang="en-US" altLang="zh-TW" dirty="0"/>
              <a:t>(</a:t>
            </a:r>
            <a:r>
              <a:rPr lang="zh-TW" altLang="en-US" b="1" dirty="0"/>
              <a:t>檔案與目錄管理</a:t>
            </a:r>
            <a:r>
              <a:rPr lang="en-US" altLang="zh-TW" b="1" dirty="0"/>
              <a:t>)</a:t>
            </a:r>
            <a:br>
              <a:rPr lang="zh-TW" altLang="en-US" b="1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7655"/>
            <a:ext cx="8596668" cy="5580345"/>
          </a:xfrm>
        </p:spPr>
        <p:txBody>
          <a:bodyPr>
            <a:normAutofit/>
          </a:bodyPr>
          <a:lstStyle/>
          <a:p>
            <a:r>
              <a:rPr lang="en-US" altLang="zh-TW" b="1" dirty="0"/>
              <a:t>cd (change directory, </a:t>
            </a:r>
            <a:r>
              <a:rPr lang="zh-TW" altLang="en-US" b="1" dirty="0"/>
              <a:t>變換目錄</a:t>
            </a:r>
            <a:r>
              <a:rPr lang="en-US" altLang="zh-TW" b="1" dirty="0"/>
              <a:t>)</a:t>
            </a:r>
            <a:br>
              <a:rPr kumimoji="1" lang="en-US" altLang="zh-TW" dirty="0"/>
            </a:br>
            <a:r>
              <a:rPr kumimoji="1" lang="en-US" altLang="zh-TW" dirty="0"/>
              <a:t>cd ~  </a:t>
            </a:r>
            <a:r>
              <a:rPr kumimoji="1" lang="zh-TW" altLang="en-US" dirty="0"/>
              <a:t>視當前使用者回到根目錄或家目錄</a:t>
            </a:r>
            <a:br>
              <a:rPr kumimoji="1" lang="en-US" altLang="zh-TW" dirty="0"/>
            </a:br>
            <a:r>
              <a:rPr kumimoji="1" lang="en-US" altLang="zh-TW" dirty="0"/>
              <a:t>cd .. </a:t>
            </a:r>
            <a:r>
              <a:rPr kumimoji="1" lang="zh-TW" altLang="en-US" dirty="0"/>
              <a:t>回到當前目錄的上層目錄</a:t>
            </a:r>
            <a:br>
              <a:rPr kumimoji="1" lang="en-US" altLang="zh-TW" dirty="0"/>
            </a:br>
            <a:r>
              <a:rPr kumimoji="1" lang="en-US" altLang="zh-TW" dirty="0"/>
              <a:t>cd + </a:t>
            </a:r>
            <a:r>
              <a:rPr kumimoji="1" lang="zh-TW" altLang="en-US" dirty="0"/>
              <a:t>相對路徑</a:t>
            </a:r>
            <a:r>
              <a:rPr kumimoji="1" lang="en-US" altLang="zh-TW" dirty="0"/>
              <a:t>(ex: spool/mail) </a:t>
            </a:r>
            <a:r>
              <a:rPr kumimoji="1" lang="zh-TW" altLang="en-US" dirty="0"/>
              <a:t>切換到當前目錄下的相對路徑</a:t>
            </a:r>
            <a:br>
              <a:rPr kumimoji="1" lang="en-US" altLang="zh-TW" dirty="0"/>
            </a:br>
            <a:r>
              <a:rPr kumimoji="1" lang="en-US" altLang="zh-TW" dirty="0"/>
              <a:t>cd + </a:t>
            </a:r>
            <a:r>
              <a:rPr kumimoji="1" lang="zh-TW" altLang="en-US" dirty="0"/>
              <a:t>絕對路徑</a:t>
            </a:r>
            <a:r>
              <a:rPr kumimoji="1" lang="en-US" altLang="zh-TW" dirty="0"/>
              <a:t>(ex: </a:t>
            </a:r>
            <a:r>
              <a:rPr lang="en-US" altLang="zh-TW" b="1" dirty="0"/>
              <a:t>/</a:t>
            </a:r>
            <a:r>
              <a:rPr lang="en-US" altLang="zh-TW" b="1" dirty="0" err="1"/>
              <a:t>var</a:t>
            </a:r>
            <a:r>
              <a:rPr lang="en-US" altLang="zh-TW" b="1" dirty="0"/>
              <a:t>/spool/mail</a:t>
            </a:r>
            <a:r>
              <a:rPr kumimoji="1" lang="en-US" altLang="zh-TW" dirty="0"/>
              <a:t>) </a:t>
            </a:r>
            <a:r>
              <a:rPr kumimoji="1" lang="zh-TW" altLang="en-US" dirty="0"/>
              <a:t>切換到絕對路徑</a:t>
            </a:r>
            <a:br>
              <a:rPr kumimoji="1" lang="en-US" altLang="zh-TW" dirty="0"/>
            </a:br>
            <a:r>
              <a:rPr kumimoji="1" lang="en-US" altLang="zh-TW" dirty="0"/>
              <a:t>cd</a:t>
            </a:r>
            <a:r>
              <a:rPr kumimoji="1" lang="zh-TW" altLang="en-US" dirty="0"/>
              <a:t> </a:t>
            </a:r>
            <a:r>
              <a:rPr kumimoji="1" lang="en-US" altLang="zh-TW" dirty="0"/>
              <a:t>../spool/mail</a:t>
            </a:r>
            <a:r>
              <a:rPr kumimoji="1" lang="zh-TW" altLang="en-US" dirty="0"/>
              <a:t> 切換到上層目錄下的相對路徑</a:t>
            </a:r>
            <a:endParaRPr kumimoji="1" lang="en-US" altLang="zh-TW" dirty="0"/>
          </a:p>
          <a:p>
            <a:r>
              <a:rPr lang="en-US" altLang="zh-TW" b="1" dirty="0"/>
              <a:t>ls(</a:t>
            </a:r>
            <a:r>
              <a:rPr lang="zh-TW" altLang="en-US" b="1" dirty="0"/>
              <a:t>檔案與目錄的檢視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r>
              <a:rPr kumimoji="1" lang="en-US" altLang="zh-TW" dirty="0"/>
              <a:t>ls</a:t>
            </a:r>
            <a:r>
              <a:rPr kumimoji="1" lang="zh-TW" altLang="en-US" dirty="0"/>
              <a:t> 當前目錄下</a:t>
            </a:r>
            <a:r>
              <a:rPr lang="zh-TW" altLang="en-US" dirty="0"/>
              <a:t>非隱藏檔的檔名、 以檔名進行排序</a:t>
            </a:r>
            <a:br>
              <a:rPr kumimoji="1" lang="en-US" altLang="zh-TW" dirty="0"/>
            </a:br>
            <a:r>
              <a:rPr kumimoji="1" lang="en-US" altLang="zh-TW" dirty="0"/>
              <a:t>ls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a </a:t>
            </a:r>
            <a:r>
              <a:rPr kumimoji="1" lang="zh-TW" altLang="en-US" dirty="0"/>
              <a:t>顯示所有檔案包含隱藏檔、屬性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config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r>
              <a:rPr kumimoji="1" lang="en-US" altLang="zh-TW" dirty="0"/>
              <a:t>ls </a:t>
            </a:r>
            <a:r>
              <a:rPr kumimoji="1" lang="mr-IN" altLang="zh-TW" dirty="0"/>
              <a:t>–</a:t>
            </a:r>
            <a:r>
              <a:rPr kumimoji="1" lang="en-US" altLang="zh-TW" dirty="0"/>
              <a:t>l </a:t>
            </a:r>
            <a:r>
              <a:rPr kumimoji="1" lang="zh-TW" altLang="en-US" dirty="0"/>
              <a:t> 長串顯示檔名加上權限</a:t>
            </a:r>
            <a:endParaRPr kumimoji="1" lang="en-US" altLang="zh-TW" dirty="0"/>
          </a:p>
          <a:p>
            <a:r>
              <a:rPr lang="en-US" altLang="zh-TW" b="1" dirty="0"/>
              <a:t>touch(</a:t>
            </a:r>
            <a:r>
              <a:rPr lang="zh-TW" altLang="en-US" b="1" dirty="0"/>
              <a:t>建置一個新的檔案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r>
              <a:rPr kumimoji="1" lang="en-US" altLang="zh-TW" dirty="0"/>
              <a:t>touch</a:t>
            </a:r>
            <a:r>
              <a:rPr kumimoji="1" lang="zh-TW" altLang="en-US" dirty="0"/>
              <a:t> </a:t>
            </a:r>
            <a:r>
              <a:rPr kumimoji="1" lang="en-US" altLang="zh-TW" dirty="0"/>
              <a:t>.</a:t>
            </a:r>
            <a:r>
              <a:rPr kumimoji="1" lang="en-US" altLang="zh-TW" dirty="0" err="1"/>
              <a:t>gitignore</a:t>
            </a:r>
            <a:r>
              <a:rPr kumimoji="1" lang="en-US" altLang="zh-TW" dirty="0"/>
              <a:t> (</a:t>
            </a:r>
            <a:r>
              <a:rPr kumimoji="1" lang="zh-TW" altLang="en-US" dirty="0"/>
              <a:t>創建一個隱藏檔案為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gitignore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 err="1"/>
              <a:t>pwd</a:t>
            </a:r>
            <a:r>
              <a:rPr kumimoji="1" lang="en-US" altLang="zh-TW" dirty="0"/>
              <a:t> (</a:t>
            </a:r>
            <a:r>
              <a:rPr lang="zh-TW" altLang="en-US" b="1" dirty="0"/>
              <a:t>顯示目前所在的目錄</a:t>
            </a:r>
            <a:r>
              <a:rPr kumimoji="1" lang="en-US" altLang="zh-TW" dirty="0"/>
              <a:t>)(</a:t>
            </a:r>
            <a:r>
              <a:rPr kumimoji="1" lang="zh-TW" altLang="en-US" dirty="0"/>
              <a:t>絕對路徑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 err="1"/>
              <a:t>su</a:t>
            </a:r>
            <a:r>
              <a:rPr kumimoji="1" lang="en-US" altLang="zh-TW" dirty="0"/>
              <a:t> (switch user, </a:t>
            </a:r>
            <a:r>
              <a:rPr kumimoji="1" lang="zh-TW" altLang="en-US" dirty="0"/>
              <a:t>切換使用者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 err="1"/>
              <a:t>chmod</a:t>
            </a:r>
            <a:r>
              <a:rPr kumimoji="1" lang="en-US" altLang="zh-TW" dirty="0"/>
              <a:t> (</a:t>
            </a:r>
            <a:r>
              <a:rPr kumimoji="1" lang="zh-TW" altLang="en-US" dirty="0"/>
              <a:t>更改檔案的權限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zh-TW" altLang="en-US" dirty="0"/>
              <a:t>更多：</a:t>
            </a:r>
            <a:r>
              <a:rPr kumimoji="1" lang="en-US" altLang="zh-TW" dirty="0"/>
              <a:t>http://</a:t>
            </a:r>
            <a:r>
              <a:rPr kumimoji="1" lang="en-US" altLang="zh-TW" dirty="0" err="1"/>
              <a:t>linux.vbird.org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linux_basic</a:t>
            </a:r>
            <a:r>
              <a:rPr kumimoji="1" lang="en-US" altLang="zh-TW" dirty="0"/>
              <a:t>/0220filemanager.php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18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 下的環境變數取值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echo</a:t>
            </a:r>
            <a:br>
              <a:rPr lang="en-US" altLang="zh-TW" b="1" dirty="0"/>
            </a:br>
            <a:r>
              <a:rPr lang="en-US" altLang="zh-TW" dirty="0"/>
              <a:t>echo $HOME</a:t>
            </a:r>
            <a:r>
              <a:rPr lang="zh-TW" altLang="en-US" dirty="0"/>
              <a:t>：顯示</a:t>
            </a:r>
            <a:r>
              <a:rPr lang="en-US" altLang="zh-TW" dirty="0"/>
              <a:t> HOME </a:t>
            </a:r>
            <a:r>
              <a:rPr lang="zh-TW" altLang="en-US" dirty="0"/>
              <a:t>路徑</a:t>
            </a:r>
            <a:br>
              <a:rPr lang="en-US" altLang="zh-TW" dirty="0"/>
            </a:br>
            <a:r>
              <a:rPr lang="en-US" altLang="zh-TW" dirty="0"/>
              <a:t>echo $PWD</a:t>
            </a:r>
            <a:r>
              <a:rPr lang="zh-TW" altLang="en-US" dirty="0"/>
              <a:t>：顯示絕對路徑</a:t>
            </a:r>
            <a:br>
              <a:rPr lang="en-US" altLang="zh-TW" dirty="0"/>
            </a:br>
            <a:r>
              <a:rPr lang="en-US" altLang="zh-TW" dirty="0"/>
              <a:t>echo $PATH</a:t>
            </a:r>
            <a:r>
              <a:rPr lang="zh-TW" altLang="en-US" dirty="0"/>
              <a:t>：顯示環境變數的路徑</a:t>
            </a:r>
            <a:endParaRPr lang="en-US" altLang="zh-TW" dirty="0"/>
          </a:p>
          <a:p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Linux</a:t>
            </a:r>
            <a:r>
              <a:rPr lang="zh-TW" altLang="en-US" dirty="0"/>
              <a:t> 都有的環境變數：</a:t>
            </a:r>
            <a:br>
              <a:rPr lang="en-US" altLang="zh-TW" dirty="0"/>
            </a:br>
            <a:r>
              <a:rPr lang="en-US" altLang="zh-TW" dirty="0"/>
              <a:t>PATH</a:t>
            </a:r>
            <a:br>
              <a:rPr lang="en-US" altLang="zh-TW" dirty="0"/>
            </a:br>
            <a:r>
              <a:rPr lang="en-US" altLang="zh-TW" dirty="0"/>
              <a:t>PWD</a:t>
            </a:r>
            <a:br>
              <a:rPr lang="en-US" altLang="zh-TW" dirty="0"/>
            </a:br>
            <a:r>
              <a:rPr lang="en-US" altLang="zh-TW" dirty="0"/>
              <a:t>HOME</a:t>
            </a:r>
            <a:r>
              <a:rPr lang="zh-TW" altLang="en-US" dirty="0"/>
              <a:t>（</a:t>
            </a:r>
            <a:r>
              <a:rPr lang="en-US" altLang="zh-TW" dirty="0"/>
              <a:t>Windows </a:t>
            </a:r>
            <a:r>
              <a:rPr lang="zh-TW" altLang="en-US" dirty="0"/>
              <a:t>分成 </a:t>
            </a:r>
            <a:r>
              <a:rPr lang="de-DE" altLang="zh-TW" dirty="0"/>
              <a:t>HOMEDIRVER </a:t>
            </a:r>
            <a:r>
              <a:rPr lang="zh-TW" altLang="de-DE" dirty="0"/>
              <a:t>和 </a:t>
            </a:r>
            <a:r>
              <a:rPr lang="de-DE" altLang="zh-TW" dirty="0"/>
              <a:t>HOMEPATH</a:t>
            </a:r>
            <a:r>
              <a:rPr lang="zh-TW" altLang="en-US" dirty="0"/>
              <a:t>）</a:t>
            </a:r>
            <a:br>
              <a:rPr lang="en-US" altLang="zh-TW" dirty="0"/>
            </a:br>
            <a:r>
              <a:rPr lang="en-US" altLang="zh-TW" dirty="0"/>
              <a:t>PROMPT</a:t>
            </a:r>
          </a:p>
          <a:p>
            <a:r>
              <a:rPr lang="en-US" altLang="zh-TW" dirty="0"/>
              <a:t>Windows</a:t>
            </a:r>
            <a:r>
              <a:rPr lang="zh-TW" altLang="en-US" dirty="0"/>
              <a:t> 下的環境變數取值：</a:t>
            </a:r>
            <a:br>
              <a:rPr lang="en-US" altLang="zh-TW" dirty="0"/>
            </a:br>
            <a:r>
              <a:rPr lang="en-US" altLang="zh-TW" dirty="0" err="1"/>
              <a:t>cmd</a:t>
            </a:r>
            <a:r>
              <a:rPr lang="zh-TW" altLang="en-US" dirty="0"/>
              <a:t>：</a:t>
            </a:r>
            <a:r>
              <a:rPr lang="en-US" altLang="zh-TW" dirty="0"/>
              <a:t>%HOME%</a:t>
            </a:r>
            <a:br>
              <a:rPr lang="en-US" altLang="zh-TW" dirty="0"/>
            </a:br>
            <a:r>
              <a:rPr lang="en-US" altLang="zh-TW" dirty="0" err="1"/>
              <a:t>powershell</a:t>
            </a:r>
            <a:r>
              <a:rPr lang="zh-TW" altLang="en-US" dirty="0"/>
              <a:t>：</a:t>
            </a:r>
            <a:r>
              <a:rPr lang="en-US" altLang="zh-TW" dirty="0"/>
              <a:t>$</a:t>
            </a:r>
            <a:r>
              <a:rPr lang="en-US" altLang="zh-TW" dirty="0" err="1"/>
              <a:t>env:HOME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81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Windows/Linux</a:t>
            </a:r>
            <a:r>
              <a:rPr kumimoji="1" lang="zh-TW" altLang="en-US" dirty="0"/>
              <a:t> 差異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檔案路徑：</a:t>
            </a:r>
            <a:r>
              <a:rPr kumimoji="1" lang="en-US" altLang="zh-TW" dirty="0"/>
              <a:t>windows</a:t>
            </a:r>
            <a:r>
              <a:rPr kumimoji="1" lang="zh-TW" altLang="en-US" dirty="0"/>
              <a:t>用「</a:t>
            </a:r>
            <a:r>
              <a:rPr kumimoji="1" lang="en-US" altLang="zh-TW" dirty="0"/>
              <a:t>\</a:t>
            </a:r>
            <a:r>
              <a:rPr kumimoji="1" lang="zh-TW" altLang="en-US" dirty="0"/>
              <a:t>」；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 用「</a:t>
            </a:r>
            <a:r>
              <a:rPr kumimoji="1" lang="en-US" altLang="zh-TW" dirty="0"/>
              <a:t>/</a:t>
            </a:r>
            <a:r>
              <a:rPr kumimoji="1" lang="zh-TW" altLang="en-US" dirty="0"/>
              <a:t>」</a:t>
            </a:r>
            <a:endParaRPr kumimoji="1" lang="en-US" altLang="zh-TW" dirty="0"/>
          </a:p>
          <a:p>
            <a:r>
              <a:rPr kumimoji="1" lang="en-US" altLang="zh-TW" dirty="0"/>
              <a:t>Windows</a:t>
            </a:r>
            <a:r>
              <a:rPr kumimoji="1" lang="zh-TW" altLang="en-US" dirty="0"/>
              <a:t> 有 </a:t>
            </a:r>
            <a:r>
              <a:rPr kumimoji="1" lang="en-US" altLang="zh-TW" dirty="0"/>
              <a:t>C</a:t>
            </a:r>
            <a:r>
              <a:rPr kumimoji="1" lang="zh-TW" altLang="en-US" dirty="0"/>
              <a:t>、</a:t>
            </a:r>
            <a:r>
              <a:rPr kumimoji="1" lang="en-US" altLang="zh-TW" dirty="0"/>
              <a:t>D</a:t>
            </a:r>
            <a:r>
              <a:rPr kumimoji="1" lang="zh-TW" altLang="en-US" dirty="0"/>
              <a:t>槽，； 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 只有根目錄</a:t>
            </a:r>
            <a:endParaRPr kumimoji="1" lang="en-US" altLang="zh-TW" dirty="0"/>
          </a:p>
          <a:p>
            <a:r>
              <a:rPr kumimoji="1" lang="en-US" altLang="zh-TW" dirty="0"/>
              <a:t>Windows</a:t>
            </a:r>
            <a:r>
              <a:rPr kumimoji="1" lang="zh-TW" altLang="en-US" dirty="0"/>
              <a:t> 的斷行字元：</a:t>
            </a:r>
            <a:r>
              <a:rPr kumimoji="1" lang="en-US" altLang="zh-TW" dirty="0"/>
              <a:t> CR LF</a:t>
            </a:r>
            <a:r>
              <a:rPr kumimoji="1" lang="zh-TW" altLang="en-US" dirty="0"/>
              <a:t>；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 的斷行字元：</a:t>
            </a:r>
            <a:r>
              <a:rPr kumimoji="1" lang="en-US" altLang="zh-TW" dirty="0"/>
              <a:t> LF</a:t>
            </a:r>
          </a:p>
          <a:p>
            <a:r>
              <a:rPr kumimoji="1" lang="en-US" altLang="zh-TW" dirty="0"/>
              <a:t>Windows</a:t>
            </a:r>
            <a:r>
              <a:rPr kumimoji="1" lang="zh-TW" altLang="en-US" dirty="0"/>
              <a:t> 的換行：</a:t>
            </a:r>
            <a:r>
              <a:rPr kumimoji="1" lang="en-US" altLang="zh-TW" dirty="0"/>
              <a:t>\r\n </a:t>
            </a:r>
            <a:r>
              <a:rPr kumimoji="1" lang="zh-TW" altLang="en-US" dirty="0"/>
              <a:t>；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：</a:t>
            </a:r>
            <a:r>
              <a:rPr kumimoji="1" lang="en-US" altLang="zh-TW" dirty="0"/>
              <a:t>\n</a:t>
            </a:r>
          </a:p>
        </p:txBody>
      </p:sp>
    </p:spTree>
    <p:extLst>
      <p:ext uri="{BB962C8B-B14F-4D97-AF65-F5344CB8AC3E}">
        <p14:creationId xmlns:p14="http://schemas.microsoft.com/office/powerpoint/2010/main" val="1434722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Windows/Linux </a:t>
            </a:r>
            <a:r>
              <a:rPr kumimoji="1" lang="zh-TW" altLang="en-US" dirty="0"/>
              <a:t>硬碟分割方式差異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硬碟分割</a:t>
            </a:r>
            <a:r>
              <a:rPr kumimoji="1" lang="en-US" altLang="zh-TW" dirty="0"/>
              <a:t>(</a:t>
            </a:r>
            <a:r>
              <a:rPr kumimoji="1" lang="zh-TW" altLang="en-US" dirty="0"/>
              <a:t>格式化</a:t>
            </a:r>
            <a:r>
              <a:rPr kumimoji="1" lang="en-US" altLang="zh-TW" dirty="0"/>
              <a:t>)</a:t>
            </a:r>
            <a:r>
              <a:rPr kumimoji="1" lang="zh-TW" altLang="en-US" dirty="0"/>
              <a:t>可以想像成將一個儲存空間以不同排列方式</a:t>
            </a:r>
            <a:r>
              <a:rPr kumimoji="1" lang="en-US" altLang="zh-TW" dirty="0"/>
              <a:t>(</a:t>
            </a:r>
            <a:r>
              <a:rPr kumimoji="1" lang="zh-TW" altLang="en-US" dirty="0"/>
              <a:t>幾何結構</a:t>
            </a:r>
            <a:r>
              <a:rPr kumimoji="1" lang="en-US" altLang="zh-TW" dirty="0"/>
              <a:t>)</a:t>
            </a:r>
            <a:r>
              <a:rPr kumimoji="1" lang="zh-TW" altLang="en-US" dirty="0"/>
              <a:t>切割</a:t>
            </a:r>
            <a:endParaRPr kumimoji="1" lang="en-US" altLang="zh-TW" dirty="0"/>
          </a:p>
          <a:p>
            <a:r>
              <a:rPr kumimoji="1" lang="en-US" altLang="zh-TW" dirty="0"/>
              <a:t>Windows</a:t>
            </a:r>
            <a:r>
              <a:rPr kumimoji="1" lang="zh-TW" altLang="en-US" dirty="0"/>
              <a:t>：</a:t>
            </a:r>
            <a:br>
              <a:rPr kumimoji="1" lang="en-US" altLang="zh-TW" dirty="0"/>
            </a:br>
            <a:r>
              <a:rPr kumimoji="1" lang="en-US" altLang="zh-TW" dirty="0"/>
              <a:t>NTFS(New Technology File System)</a:t>
            </a:r>
            <a:r>
              <a:rPr kumimoji="1" lang="zh-TW" altLang="en-US" dirty="0"/>
              <a:t>：</a:t>
            </a:r>
            <a:r>
              <a:rPr kumimoji="1" lang="en-US" altLang="zh-TW" dirty="0"/>
              <a:t>windows 2000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xp</a:t>
            </a:r>
            <a:r>
              <a:rPr kumimoji="1" lang="zh-TW" altLang="en-US" dirty="0"/>
              <a:t> 之後的標準檔案系統</a:t>
            </a:r>
            <a:endParaRPr kumimoji="1" lang="en-US" altLang="zh-TW" dirty="0"/>
          </a:p>
          <a:p>
            <a:r>
              <a:rPr kumimoji="1" lang="en-US" altLang="zh-TW" dirty="0"/>
              <a:t>Linux</a:t>
            </a:r>
            <a:r>
              <a:rPr kumimoji="1" lang="zh-TW" altLang="en-US" dirty="0"/>
              <a:t>：</a:t>
            </a:r>
            <a:br>
              <a:rPr kumimoji="1" lang="en-US" altLang="zh-TW" dirty="0"/>
            </a:br>
            <a:r>
              <a:rPr kumimoji="1" lang="en-US" altLang="zh-TW" dirty="0"/>
              <a:t>Ext2(</a:t>
            </a:r>
            <a:r>
              <a:rPr lang="en-US" altLang="zh-TW" dirty="0"/>
              <a:t>second extended file system</a:t>
            </a:r>
            <a:r>
              <a:rPr kumimoji="1" lang="en-US" altLang="zh-TW" dirty="0"/>
              <a:t>)</a:t>
            </a:r>
            <a:r>
              <a:rPr kumimoji="1" lang="zh-TW" altLang="en-US" dirty="0"/>
              <a:t>、</a:t>
            </a:r>
            <a:r>
              <a:rPr kumimoji="1" lang="en-US" altLang="zh-TW" dirty="0"/>
              <a:t>Ext3</a:t>
            </a:r>
            <a:r>
              <a:rPr kumimoji="1" lang="zh-TW" altLang="en-US" dirty="0"/>
              <a:t>、</a:t>
            </a:r>
            <a:r>
              <a:rPr kumimoji="1" lang="en-US" altLang="zh-TW" dirty="0"/>
              <a:t>Ext4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linux</a:t>
            </a:r>
            <a:r>
              <a:rPr kumimoji="1" lang="zh-TW" altLang="en-US" dirty="0"/>
              <a:t> 下的檔案系統格式，因應</a:t>
            </a:r>
            <a:r>
              <a:rPr kumimoji="1" lang="en-US" altLang="zh-TW" dirty="0"/>
              <a:t> Linux</a:t>
            </a:r>
            <a:r>
              <a:rPr kumimoji="1" lang="zh-TW" altLang="en-US" dirty="0"/>
              <a:t> 本身的設定，需要先將硬碟 </a:t>
            </a:r>
            <a:r>
              <a:rPr kumimoji="1" lang="en-US" altLang="zh-TW" dirty="0"/>
              <a:t>mount </a:t>
            </a:r>
            <a:r>
              <a:rPr kumimoji="1" lang="zh-TW" altLang="en-US" dirty="0"/>
              <a:t>到根目錄下才讀得到，另外已被分割成</a:t>
            </a:r>
            <a:r>
              <a:rPr kumimoji="1" lang="en-US" altLang="zh-TW" dirty="0"/>
              <a:t>C</a:t>
            </a:r>
            <a:r>
              <a:rPr kumimoji="1" lang="zh-TW" altLang="en-US" dirty="0"/>
              <a:t>、</a:t>
            </a:r>
            <a:r>
              <a:rPr kumimoji="1" lang="en-US" altLang="zh-TW" dirty="0"/>
              <a:t>D</a:t>
            </a:r>
            <a:r>
              <a:rPr kumimoji="1" lang="zh-TW" altLang="en-US" dirty="0"/>
              <a:t>槽的硬碟沒辦法掛接到 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 上</a:t>
            </a:r>
            <a:endParaRPr kumimoji="1" lang="en-US" altLang="zh-TW" dirty="0"/>
          </a:p>
          <a:p>
            <a:r>
              <a:rPr kumimoji="1" lang="zh-TW" altLang="en-US" dirty="0"/>
              <a:t>都可以使用的檔案系統格式：</a:t>
            </a:r>
            <a:r>
              <a:rPr kumimoji="1" lang="en-US" altLang="zh-TW" dirty="0"/>
              <a:t>FAT32(</a:t>
            </a:r>
            <a:r>
              <a:rPr lang="en-US" altLang="zh-TW" dirty="0"/>
              <a:t>File Allocation Table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r>
              <a:rPr lang="zh-TW" altLang="en-US" dirty="0"/>
              <a:t>年代久遠，大部份作業系統皆支援 </a:t>
            </a:r>
            <a:r>
              <a:rPr lang="en-US" altLang="zh-TW" dirty="0"/>
              <a:t>FAT</a:t>
            </a:r>
            <a:r>
              <a:rPr lang="zh-TW" altLang="en-US" dirty="0"/>
              <a:t>，包括 </a:t>
            </a:r>
            <a:r>
              <a:rPr lang="en-US" altLang="zh-TW" dirty="0"/>
              <a:t>Windows NT</a:t>
            </a:r>
            <a:r>
              <a:rPr lang="zh-TW" altLang="en-US" dirty="0"/>
              <a:t>、</a:t>
            </a:r>
            <a:r>
              <a:rPr lang="en-US" altLang="zh-TW" dirty="0"/>
              <a:t>Windows 98</a:t>
            </a:r>
            <a:r>
              <a:rPr lang="zh-TW" altLang="en-US" dirty="0"/>
              <a:t>、</a:t>
            </a:r>
            <a:r>
              <a:rPr lang="en-US" altLang="zh-TW" dirty="0" err="1"/>
              <a:t>MacOS</a:t>
            </a:r>
            <a:r>
              <a:rPr lang="en-US" altLang="zh-TW" dirty="0"/>
              <a:t> </a:t>
            </a:r>
            <a:r>
              <a:rPr lang="zh-TW" altLang="en-US" dirty="0"/>
              <a:t>及一些 </a:t>
            </a:r>
            <a:r>
              <a:rPr lang="en-US" altLang="zh-TW" dirty="0"/>
              <a:t>UNIX </a:t>
            </a:r>
            <a:r>
              <a:rPr lang="zh-TW" altLang="en-US" dirty="0"/>
              <a:t>版本。 </a:t>
            </a:r>
            <a:br>
              <a:rPr kumimoji="1" lang="en-US" altLang="zh-TW" dirty="0"/>
            </a:b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058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shell</a:t>
            </a:r>
            <a:r>
              <a:rPr kumimoji="1" lang="zh-TW" altLang="en-US" dirty="0"/>
              <a:t>：與作業系統核心溝通的程式，使用 </a:t>
            </a:r>
            <a:r>
              <a:rPr kumimoji="1" lang="en-US" altLang="zh-TW" dirty="0"/>
              <a:t>command line </a:t>
            </a:r>
            <a:r>
              <a:rPr kumimoji="1" lang="zh-TW" altLang="en-US" dirty="0"/>
              <a:t>輸入指令執行程式</a:t>
            </a:r>
            <a:br>
              <a:rPr kumimoji="1" lang="en-US" altLang="zh-TW" dirty="0"/>
            </a:br>
            <a:r>
              <a:rPr kumimoji="1" lang="en-US" altLang="zh-TW" dirty="0" err="1"/>
              <a:t>linux</a:t>
            </a:r>
            <a:r>
              <a:rPr kumimoji="1" lang="en-US" altLang="zh-TW" dirty="0"/>
              <a:t> </a:t>
            </a:r>
            <a:r>
              <a:rPr kumimoji="1" lang="zh-TW" altLang="en-US" dirty="0"/>
              <a:t>裡常見的 </a:t>
            </a:r>
            <a:r>
              <a:rPr kumimoji="1" lang="en-US" altLang="zh-TW" dirty="0"/>
              <a:t>shell </a:t>
            </a:r>
            <a:r>
              <a:rPr kumimoji="1" lang="zh-TW" altLang="en-US" dirty="0"/>
              <a:t>有 </a:t>
            </a:r>
            <a:r>
              <a:rPr kumimoji="1" lang="en-US" altLang="zh-TW" dirty="0" err="1"/>
              <a:t>sh</a:t>
            </a:r>
            <a:r>
              <a:rPr kumimoji="1" lang="en-US" altLang="zh-TW" dirty="0"/>
              <a:t>, bash, </a:t>
            </a:r>
            <a:r>
              <a:rPr kumimoji="1" lang="en-US" altLang="zh-TW" dirty="0" err="1"/>
              <a:t>zsh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csh</a:t>
            </a:r>
            <a:r>
              <a:rPr kumimoji="1" lang="en-US" altLang="zh-TW" dirty="0"/>
              <a:t> </a:t>
            </a:r>
            <a:br>
              <a:rPr kumimoji="1" lang="en-US" altLang="zh-TW" dirty="0"/>
            </a:br>
            <a:r>
              <a:rPr kumimoji="1" lang="en-US" altLang="zh-TW" dirty="0"/>
              <a:t>windows </a:t>
            </a:r>
            <a:r>
              <a:rPr kumimoji="1" lang="zh-TW" altLang="en-US" dirty="0"/>
              <a:t>則為傳統的 </a:t>
            </a:r>
            <a:r>
              <a:rPr kumimoji="1" lang="en-US" altLang="zh-TW" dirty="0" err="1"/>
              <a:t>cmd</a:t>
            </a:r>
            <a:r>
              <a:rPr kumimoji="1" lang="en-US" altLang="zh-TW" dirty="0"/>
              <a:t> </a:t>
            </a:r>
            <a:r>
              <a:rPr kumimoji="1" lang="zh-TW" altLang="en-US" dirty="0"/>
              <a:t>還有 </a:t>
            </a:r>
            <a:r>
              <a:rPr kumimoji="1" lang="en-US" altLang="zh-TW" dirty="0" err="1"/>
              <a:t>powershell</a:t>
            </a:r>
            <a:endParaRPr kumimoji="1" lang="en-US" altLang="zh-TW" dirty="0"/>
          </a:p>
          <a:p>
            <a:r>
              <a:rPr kumimoji="1" lang="en-US" altLang="zh-TW" dirty="0"/>
              <a:t>terminal</a:t>
            </a:r>
            <a:r>
              <a:rPr kumimoji="1" lang="zh-TW" altLang="en-US" dirty="0"/>
              <a:t>：是一個程式用來開近端或遠端的 </a:t>
            </a:r>
            <a:r>
              <a:rPr kumimoji="1" lang="en-US" altLang="zh-TW" dirty="0"/>
              <a:t>shell</a:t>
            </a:r>
          </a:p>
          <a:p>
            <a:r>
              <a:rPr kumimoji="1" lang="en-US" altLang="zh-TW" dirty="0"/>
              <a:t>console</a:t>
            </a:r>
            <a:r>
              <a:rPr kumimoji="1" lang="zh-TW" altLang="en-US" dirty="0"/>
              <a:t>：輸出和輸入的地方</a:t>
            </a:r>
            <a:r>
              <a:rPr kumimoji="1" lang="en-US" altLang="zh-TW" dirty="0"/>
              <a:t>, </a:t>
            </a:r>
            <a:r>
              <a:rPr kumimoji="1" lang="zh-TW" altLang="en-US" dirty="0"/>
              <a:t>即 </a:t>
            </a:r>
            <a:r>
              <a:rPr kumimoji="1" lang="en-US" altLang="zh-TW" dirty="0"/>
              <a:t>shell </a:t>
            </a:r>
            <a:r>
              <a:rPr kumimoji="1" lang="zh-TW" altLang="en-US" dirty="0"/>
              <a:t>和行程裡用來接 </a:t>
            </a:r>
            <a:r>
              <a:rPr kumimoji="1" lang="en-US" altLang="zh-TW" dirty="0" err="1"/>
              <a:t>stdin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stdout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的地方</a:t>
            </a:r>
          </a:p>
        </p:txBody>
      </p:sp>
    </p:spTree>
    <p:extLst>
      <p:ext uri="{BB962C8B-B14F-4D97-AF65-F5344CB8AC3E}">
        <p14:creationId xmlns:p14="http://schemas.microsoft.com/office/powerpoint/2010/main" val="3463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商用 </a:t>
            </a:r>
            <a:r>
              <a:rPr lang="en-US" altLang="zh-TW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zh-TW" alt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個人電腦</a:t>
            </a:r>
            <a:endParaRPr lang="en-US" altLang="zh-TW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 / apple / Microsoft</a:t>
            </a:r>
          </a:p>
        </p:txBody>
      </p:sp>
    </p:spTree>
    <p:extLst>
      <p:ext uri="{BB962C8B-B14F-4D97-AF65-F5344CB8AC3E}">
        <p14:creationId xmlns:p14="http://schemas.microsoft.com/office/powerpoint/2010/main" val="210315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4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1960</a:t>
            </a:r>
            <a:r>
              <a:rPr lang="en-US" altLang="zh-TW" sz="1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zh-TW" sz="4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1960s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以前還沒有個人電腦，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電腦多為大型商用電腦，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e.g. IBM AX400</a:t>
            </a: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當時電腦主要都出自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33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4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1970</a:t>
            </a:r>
            <a:r>
              <a:rPr lang="en-US" altLang="zh-TW" sz="1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zh-TW" sz="4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Apple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開始發展個人電腦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Apple I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(1976)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Apple I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功能簡單，提供基本試算表功能，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但已能滿足小型企業需求，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個人電腦因此崛起。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當時個人電腦多購於商業用途。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TW" sz="1800" b="1" dirty="0">
              <a:solidFill>
                <a:srgbClr val="4BA5FF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** 電腦與計算機之差異 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電腦具有可編寫程式的能力</a:t>
            </a:r>
            <a:endParaRPr lang="en-US" altLang="zh-TW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en-US" altLang="zh-TW" sz="1800" b="1" dirty="0">
                <a:solidFill>
                  <a:schemeClr val="bg1">
                    <a:lumMod val="50000"/>
                  </a:schemeClr>
                </a:solidFill>
              </a:rPr>
              <a:t>apple 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電腦當時軟硬體設備皆由自己設計製造 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</a:rPr>
              <a:t> 包含</a:t>
            </a:r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800" b="1" dirty="0">
                <a:solidFill>
                  <a:schemeClr val="bg1">
                    <a:lumMod val="50000"/>
                  </a:schemeClr>
                </a:solidFill>
              </a:rPr>
              <a:t>ram</a:t>
            </a:r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TW" sz="1800" b="1" dirty="0" err="1">
                <a:solidFill>
                  <a:schemeClr val="bg1">
                    <a:lumMod val="50000"/>
                  </a:schemeClr>
                </a:solidFill>
              </a:rPr>
              <a:t>cpu</a:t>
            </a:r>
            <a:r>
              <a:rPr lang="zh-TW" altLang="en-US" sz="1800" b="1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TW" sz="1800" b="1" dirty="0" err="1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… )</a:t>
            </a:r>
          </a:p>
        </p:txBody>
      </p:sp>
    </p:spTree>
    <p:extLst>
      <p:ext uri="{BB962C8B-B14F-4D97-AF65-F5344CB8AC3E}">
        <p14:creationId xmlns:p14="http://schemas.microsoft.com/office/powerpoint/2010/main" val="7742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4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1980</a:t>
            </a:r>
            <a:r>
              <a:rPr lang="en-US" altLang="zh-TW" sz="1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zh-TW" sz="4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Apple PC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崛起，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也開始實驗性發展個人電腦。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PC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指定好電腦規格，採取技術外包的方式發展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PC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。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PC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OS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找微軟製作，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PC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只支援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MS-DOS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，所以微軟因此發達。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MS-DOS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原本為西雅圖開發的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OS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微軟和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簽訂製作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OS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合約後，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將西雅圖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OS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版權買斷再轉賣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和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合約簽訂的方式為每賣出一套電腦抽固定的傭金，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沒有讓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IBM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買斷版權，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比爾蓋茲因此成為世界首富。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0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非個人用電腦</a:t>
            </a:r>
            <a:endParaRPr lang="en-US" altLang="zh-TW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UNIX</a:t>
            </a:r>
            <a:r>
              <a:rPr lang="zh-TW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 Free BSD / LINUX</a:t>
            </a:r>
          </a:p>
        </p:txBody>
      </p:sp>
    </p:spTree>
    <p:extLst>
      <p:ext uri="{BB962C8B-B14F-4D97-AF65-F5344CB8AC3E}">
        <p14:creationId xmlns:p14="http://schemas.microsoft.com/office/powerpoint/2010/main" val="157560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4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1970</a:t>
            </a:r>
            <a:r>
              <a:rPr lang="en-US" altLang="zh-TW" sz="1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zh-TW" sz="4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語言還沒出現前，程式使用組合語言編寫。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組合語言在不同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CPU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上使用不同的指令集，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所以不同程式移植到不同電腦非常困難。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AT&amp;T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Bell Lab (  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當時最先進的實驗室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)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K&amp;R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發明了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語言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1970s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早期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語言需要經過編譯的動作讓程式符合不同的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CPU</a:t>
            </a: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指令集。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程式從此開始可以在不同的電腦上使用。</a:t>
            </a:r>
            <a:endParaRPr lang="en-US" altLang="zh-TW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2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728871"/>
            <a:ext cx="10035474" cy="5287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4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1970</a:t>
            </a:r>
            <a:r>
              <a:rPr lang="en-US" altLang="zh-TW" sz="1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endParaRPr lang="en-US" altLang="zh-TW" sz="4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altLang="zh-TW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K&amp;R 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用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語言開發了一個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OS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Unix </a:t>
            </a:r>
            <a:r>
              <a:rPr lang="en-US" altLang="zh-TW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( 1971)</a:t>
            </a: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Unix 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是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 source 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OS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，當時有許多人以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Unix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為底開發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OS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BSD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( 1978)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是由柏克萊大學開發的 </a:t>
            </a:r>
            <a:r>
              <a:rPr lang="en-US" altLang="zh-TW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Unix</a:t>
            </a: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其中一個分支，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當時比較常被使用。</a:t>
            </a:r>
            <a:endParaRPr lang="en-US" altLang="zh-TW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1966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337</TotalTime>
  <Words>2229</Words>
  <Application>Microsoft Office PowerPoint</Application>
  <PresentationFormat>寬螢幕</PresentationFormat>
  <Paragraphs>266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Arial</vt:lpstr>
      <vt:lpstr>Calibri</vt:lpstr>
      <vt:lpstr>Trebuchet MS</vt:lpstr>
      <vt:lpstr>Wingdings</vt:lpstr>
      <vt:lpstr>Wingdings 3</vt:lpstr>
      <vt:lpstr>平面</vt:lpstr>
      <vt:lpstr>Linux 概念 電腦發展史 / Microsoft OS / Linux /  Unix 使用者群組、套件管理與基本指令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Linux distribution   發行套件</vt:lpstr>
      <vt:lpstr>Linux distribution   發行套件</vt:lpstr>
      <vt:lpstr>PowerPoint 簡報</vt:lpstr>
      <vt:lpstr>使用者與群組</vt:lpstr>
      <vt:lpstr>使用者與群組</vt:lpstr>
      <vt:lpstr>使用者與群組</vt:lpstr>
      <vt:lpstr>硬體管理</vt:lpstr>
      <vt:lpstr>套件管理</vt:lpstr>
      <vt:lpstr>公司使用的發行版</vt:lpstr>
      <vt:lpstr>基本指令</vt:lpstr>
      <vt:lpstr>基本指令(檔案與目錄管理) </vt:lpstr>
      <vt:lpstr>Linux 下的環境變數取值</vt:lpstr>
      <vt:lpstr>Windows/Linux 差異</vt:lpstr>
      <vt:lpstr>Windows/Linux 硬碟分割方式差異</vt:lpstr>
      <vt:lpstr>補充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基本指令與 使用者分群概念</dc:title>
  <dc:creator>李明緯</dc:creator>
  <cp:lastModifiedBy>元泰 雷</cp:lastModifiedBy>
  <cp:revision>47</cp:revision>
  <dcterms:created xsi:type="dcterms:W3CDTF">2016-12-03T14:35:01Z</dcterms:created>
  <dcterms:modified xsi:type="dcterms:W3CDTF">2022-03-02T07:31:48Z</dcterms:modified>
</cp:coreProperties>
</file>