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64" r:id="rId2"/>
    <p:sldId id="258" r:id="rId3"/>
    <p:sldId id="284" r:id="rId4"/>
    <p:sldId id="285" r:id="rId5"/>
    <p:sldId id="259" r:id="rId6"/>
    <p:sldId id="271" r:id="rId7"/>
    <p:sldId id="280" r:id="rId8"/>
    <p:sldId id="286" r:id="rId9"/>
    <p:sldId id="287" r:id="rId10"/>
    <p:sldId id="281" r:id="rId11"/>
    <p:sldId id="282" r:id="rId12"/>
    <p:sldId id="273" r:id="rId13"/>
    <p:sldId id="274" r:id="rId14"/>
    <p:sldId id="278" r:id="rId15"/>
    <p:sldId id="275" r:id="rId16"/>
    <p:sldId id="283" r:id="rId17"/>
    <p:sldId id="279" r:id="rId18"/>
    <p:sldId id="288" r:id="rId19"/>
    <p:sldId id="276" r:id="rId2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66"/>
    <p:restoredTop sz="93294"/>
  </p:normalViewPr>
  <p:slideViewPr>
    <p:cSldViewPr>
      <p:cViewPr varScale="1">
        <p:scale>
          <a:sx n="62" d="100"/>
          <a:sy n="62" d="100"/>
        </p:scale>
        <p:origin x="1304"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34AE4E-5DC1-4E4A-822D-4E0571CE7525}" type="datetimeFigureOut">
              <a:rPr lang="zh-TW" altLang="en-US" smtClean="0"/>
              <a:t>2024/3/22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4BFF59-3F97-4E15-96AE-274F83CDF561}" type="slidenum">
              <a:rPr lang="zh-TW" altLang="en-US" smtClean="0"/>
              <a:t>‹#›</a:t>
            </a:fld>
            <a:endParaRPr lang="zh-TW" altLang="en-US"/>
          </a:p>
        </p:txBody>
      </p:sp>
    </p:spTree>
    <p:extLst>
      <p:ext uri="{BB962C8B-B14F-4D97-AF65-F5344CB8AC3E}">
        <p14:creationId xmlns:p14="http://schemas.microsoft.com/office/powerpoint/2010/main" val="1843646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http://programming.im.ncnu.edu.tw/J_Chapter8.htm</a:t>
            </a:r>
            <a:endParaRPr lang="zh-TW" altLang="en-US" dirty="0"/>
          </a:p>
        </p:txBody>
      </p:sp>
      <p:sp>
        <p:nvSpPr>
          <p:cNvPr id="4" name="投影片編號版面配置區 3"/>
          <p:cNvSpPr>
            <a:spLocks noGrp="1"/>
          </p:cNvSpPr>
          <p:nvPr>
            <p:ph type="sldNum" sz="quarter" idx="10"/>
          </p:nvPr>
        </p:nvSpPr>
        <p:spPr/>
        <p:txBody>
          <a:bodyPr/>
          <a:lstStyle/>
          <a:p>
            <a:fld id="{8C4BFF59-3F97-4E15-96AE-274F83CDF561}" type="slidenum">
              <a:rPr lang="zh-TW" altLang="en-US" smtClean="0"/>
              <a:t>2</a:t>
            </a:fld>
            <a:endParaRPr lang="zh-TW" altLang="en-US"/>
          </a:p>
        </p:txBody>
      </p:sp>
    </p:spTree>
    <p:extLst>
      <p:ext uri="{BB962C8B-B14F-4D97-AF65-F5344CB8AC3E}">
        <p14:creationId xmlns:p14="http://schemas.microsoft.com/office/powerpoint/2010/main" val="2459289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a:t>
            </a:r>
            <a:r>
              <a:rPr lang="en-US" altLang="zh-TW" dirty="0" err="1"/>
              <a:t>codertw.com</a:t>
            </a:r>
            <a:r>
              <a:rPr lang="en-US" altLang="zh-TW" dirty="0"/>
              <a:t>/%</a:t>
            </a:r>
            <a:r>
              <a:rPr lang="en-US" altLang="zh-TW" dirty="0" err="1"/>
              <a:t>E7%A8%8B%E5%BC%8F%E8%AA%9E%E8%A8%80</a:t>
            </a:r>
            <a:r>
              <a:rPr lang="en-US" altLang="zh-TW" dirty="0"/>
              <a:t>/365215/</a:t>
            </a:r>
            <a:endParaRPr lang="zh-TW" altLang="en-US" dirty="0"/>
          </a:p>
        </p:txBody>
      </p:sp>
      <p:sp>
        <p:nvSpPr>
          <p:cNvPr id="4" name="投影片編號版面配置區 3"/>
          <p:cNvSpPr>
            <a:spLocks noGrp="1"/>
          </p:cNvSpPr>
          <p:nvPr>
            <p:ph type="sldNum" sz="quarter" idx="5"/>
          </p:nvPr>
        </p:nvSpPr>
        <p:spPr/>
        <p:txBody>
          <a:bodyPr/>
          <a:lstStyle/>
          <a:p>
            <a:fld id="{8C4BFF59-3F97-4E15-96AE-274F83CDF561}" type="slidenum">
              <a:rPr lang="zh-TW" altLang="en-US" smtClean="0"/>
              <a:t>9</a:t>
            </a:fld>
            <a:endParaRPr lang="zh-TW" altLang="en-US"/>
          </a:p>
        </p:txBody>
      </p:sp>
    </p:spTree>
    <p:extLst>
      <p:ext uri="{BB962C8B-B14F-4D97-AF65-F5344CB8AC3E}">
        <p14:creationId xmlns:p14="http://schemas.microsoft.com/office/powerpoint/2010/main" val="4046123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http://happy2000.idv.tw/new_page_286.htm</a:t>
            </a:r>
            <a:endParaRPr kumimoji="1" lang="zh-TW" altLang="en-US" dirty="0"/>
          </a:p>
        </p:txBody>
      </p:sp>
      <p:sp>
        <p:nvSpPr>
          <p:cNvPr id="4" name="投影片編號版面配置區 3"/>
          <p:cNvSpPr>
            <a:spLocks noGrp="1"/>
          </p:cNvSpPr>
          <p:nvPr>
            <p:ph type="sldNum" sz="quarter" idx="10"/>
          </p:nvPr>
        </p:nvSpPr>
        <p:spPr/>
        <p:txBody>
          <a:bodyPr/>
          <a:lstStyle/>
          <a:p>
            <a:fld id="{8C4BFF59-3F97-4E15-96AE-274F83CDF561}" type="slidenum">
              <a:rPr lang="zh-TW" altLang="en-US" smtClean="0"/>
              <a:t>10</a:t>
            </a:fld>
            <a:endParaRPr lang="zh-TW" altLang="en-US"/>
          </a:p>
        </p:txBody>
      </p:sp>
    </p:spTree>
    <p:extLst>
      <p:ext uri="{BB962C8B-B14F-4D97-AF65-F5344CB8AC3E}">
        <p14:creationId xmlns:p14="http://schemas.microsoft.com/office/powerpoint/2010/main" val="2117303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http://happy2000.idv.tw/new_page_286.htm</a:t>
            </a:r>
            <a:endParaRPr kumimoji="1" lang="zh-TW" altLang="en-US" dirty="0"/>
          </a:p>
        </p:txBody>
      </p:sp>
      <p:sp>
        <p:nvSpPr>
          <p:cNvPr id="4" name="投影片編號版面配置區 3"/>
          <p:cNvSpPr>
            <a:spLocks noGrp="1"/>
          </p:cNvSpPr>
          <p:nvPr>
            <p:ph type="sldNum" sz="quarter" idx="10"/>
          </p:nvPr>
        </p:nvSpPr>
        <p:spPr/>
        <p:txBody>
          <a:bodyPr/>
          <a:lstStyle/>
          <a:p>
            <a:fld id="{8C4BFF59-3F97-4E15-96AE-274F83CDF561}" type="slidenum">
              <a:rPr lang="zh-TW" altLang="en-US" smtClean="0"/>
              <a:t>11</a:t>
            </a:fld>
            <a:endParaRPr lang="zh-TW" altLang="en-US"/>
          </a:p>
        </p:txBody>
      </p:sp>
    </p:spTree>
    <p:extLst>
      <p:ext uri="{BB962C8B-B14F-4D97-AF65-F5344CB8AC3E}">
        <p14:creationId xmlns:p14="http://schemas.microsoft.com/office/powerpoint/2010/main" val="550804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http://www.w3cschool.cc/python/python-exceptions.html</a:t>
            </a:r>
            <a:endParaRPr lang="zh-TW" altLang="en-US" dirty="0"/>
          </a:p>
        </p:txBody>
      </p:sp>
      <p:sp>
        <p:nvSpPr>
          <p:cNvPr id="4" name="投影片編號版面配置區 3"/>
          <p:cNvSpPr>
            <a:spLocks noGrp="1"/>
          </p:cNvSpPr>
          <p:nvPr>
            <p:ph type="sldNum" sz="quarter" idx="10"/>
          </p:nvPr>
        </p:nvSpPr>
        <p:spPr/>
        <p:txBody>
          <a:bodyPr/>
          <a:lstStyle/>
          <a:p>
            <a:fld id="{8C4BFF59-3F97-4E15-96AE-274F83CDF561}" type="slidenum">
              <a:rPr lang="zh-TW" altLang="en-US" smtClean="0"/>
              <a:t>12</a:t>
            </a:fld>
            <a:endParaRPr lang="zh-TW" altLang="en-US"/>
          </a:p>
        </p:txBody>
      </p:sp>
    </p:spTree>
    <p:extLst>
      <p:ext uri="{BB962C8B-B14F-4D97-AF65-F5344CB8AC3E}">
        <p14:creationId xmlns:p14="http://schemas.microsoft.com/office/powerpoint/2010/main" val="2572831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http://www.w3cschool.cc/python/python-exceptions.html</a:t>
            </a:r>
            <a:endParaRPr lang="zh-TW" altLang="en-US" dirty="0"/>
          </a:p>
        </p:txBody>
      </p:sp>
      <p:sp>
        <p:nvSpPr>
          <p:cNvPr id="4" name="投影片編號版面配置區 3"/>
          <p:cNvSpPr>
            <a:spLocks noGrp="1"/>
          </p:cNvSpPr>
          <p:nvPr>
            <p:ph type="sldNum" sz="quarter" idx="10"/>
          </p:nvPr>
        </p:nvSpPr>
        <p:spPr/>
        <p:txBody>
          <a:bodyPr/>
          <a:lstStyle/>
          <a:p>
            <a:fld id="{8C4BFF59-3F97-4E15-96AE-274F83CDF561}" type="slidenum">
              <a:rPr lang="zh-TW" altLang="en-US" smtClean="0"/>
              <a:t>13</a:t>
            </a:fld>
            <a:endParaRPr lang="zh-TW" altLang="en-US"/>
          </a:p>
        </p:txBody>
      </p:sp>
    </p:spTree>
    <p:extLst>
      <p:ext uri="{BB962C8B-B14F-4D97-AF65-F5344CB8AC3E}">
        <p14:creationId xmlns:p14="http://schemas.microsoft.com/office/powerpoint/2010/main" val="2127505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http://www.w3cschool.cc/python/python-exceptions.html</a:t>
            </a:r>
            <a:endParaRPr lang="zh-TW" altLang="en-US" dirty="0"/>
          </a:p>
        </p:txBody>
      </p:sp>
      <p:sp>
        <p:nvSpPr>
          <p:cNvPr id="4" name="投影片編號版面配置區 3"/>
          <p:cNvSpPr>
            <a:spLocks noGrp="1"/>
          </p:cNvSpPr>
          <p:nvPr>
            <p:ph type="sldNum" sz="quarter" idx="10"/>
          </p:nvPr>
        </p:nvSpPr>
        <p:spPr/>
        <p:txBody>
          <a:bodyPr/>
          <a:lstStyle/>
          <a:p>
            <a:fld id="{8C4BFF59-3F97-4E15-96AE-274F83CDF561}" type="slidenum">
              <a:rPr lang="zh-TW" altLang="en-US" smtClean="0"/>
              <a:t>15</a:t>
            </a:fld>
            <a:endParaRPr lang="zh-TW" altLang="en-US"/>
          </a:p>
        </p:txBody>
      </p:sp>
    </p:spTree>
    <p:extLst>
      <p:ext uri="{BB962C8B-B14F-4D97-AF65-F5344CB8AC3E}">
        <p14:creationId xmlns:p14="http://schemas.microsoft.com/office/powerpoint/2010/main" val="3368234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http://stackoverflow.com/questions/7604636/better-to-try-something-and-catch-the-exception-or-test-if-its-possible-first</a:t>
            </a:r>
          </a:p>
          <a:p>
            <a:r>
              <a:rPr lang="en-US" altLang="zh-TW" dirty="0"/>
              <a:t>http://zhidao.baidu.com/question/398440544.html</a:t>
            </a:r>
            <a:endParaRPr lang="zh-TW" altLang="en-US" dirty="0"/>
          </a:p>
        </p:txBody>
      </p:sp>
      <p:sp>
        <p:nvSpPr>
          <p:cNvPr id="4" name="投影片編號版面配置區 3"/>
          <p:cNvSpPr>
            <a:spLocks noGrp="1"/>
          </p:cNvSpPr>
          <p:nvPr>
            <p:ph type="sldNum" sz="quarter" idx="10"/>
          </p:nvPr>
        </p:nvSpPr>
        <p:spPr/>
        <p:txBody>
          <a:bodyPr/>
          <a:lstStyle/>
          <a:p>
            <a:fld id="{8C4BFF59-3F97-4E15-96AE-274F83CDF561}" type="slidenum">
              <a:rPr lang="zh-TW" altLang="en-US" smtClean="0"/>
              <a:t>19</a:t>
            </a:fld>
            <a:endParaRPr lang="zh-TW" altLang="en-US"/>
          </a:p>
        </p:txBody>
      </p:sp>
    </p:spTree>
    <p:extLst>
      <p:ext uri="{BB962C8B-B14F-4D97-AF65-F5344CB8AC3E}">
        <p14:creationId xmlns:p14="http://schemas.microsoft.com/office/powerpoint/2010/main" val="434442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1" y="762003"/>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701" y="762003"/>
            <a:ext cx="2193989"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1298448"/>
            <a:ext cx="5486400" cy="3255264"/>
          </a:xfrm>
        </p:spPr>
        <p:txBody>
          <a:bodyPr anchor="b">
            <a:normAutofit/>
          </a:bodyPr>
          <a:lstStyle>
            <a:lvl1pPr algn="l">
              <a:defRPr sz="5900" spc="-100" baseline="0">
                <a:solidFill>
                  <a:srgbClr val="FFFFFF"/>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825011" y="4670246"/>
            <a:ext cx="54864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solidFill>
                  <a:srgbClr val="000000">
                    <a:lumMod val="50000"/>
                    <a:lumOff val="50000"/>
                  </a:srgbClr>
                </a:solidFill>
              </a:rPr>
              <a:pPr/>
              <a:t>3/22/2024</a:t>
            </a:fld>
            <a:endParaRPr lang="en-US" dirty="0">
              <a:solidFill>
                <a:srgbClr val="000000">
                  <a:lumMod val="50000"/>
                  <a:lumOff val="50000"/>
                </a:srgbClr>
              </a:solidFill>
            </a:endParaRPr>
          </a:p>
        </p:txBody>
      </p:sp>
      <p:sp>
        <p:nvSpPr>
          <p:cNvPr id="5" name="Footer Placeholder 4"/>
          <p:cNvSpPr>
            <a:spLocks noGrp="1"/>
          </p:cNvSpPr>
          <p:nvPr>
            <p:ph type="ftr" sz="quarter" idx="11"/>
          </p:nvPr>
        </p:nvSpPr>
        <p:spPr/>
        <p:txBody>
          <a:bodyPr/>
          <a:lstStyle/>
          <a:p>
            <a:endParaRPr lang="en-US" dirty="0">
              <a:solidFill>
                <a:srgbClr val="000000">
                  <a:lumMod val="50000"/>
                  <a:lumOff val="50000"/>
                </a:srgb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srgbClr val="40BAD2"/>
                </a:solidFill>
              </a:rPr>
              <a:pPr/>
              <a:t>‹#›</a:t>
            </a:fld>
            <a:endParaRPr lang="en-US" dirty="0">
              <a:solidFill>
                <a:srgbClr val="40BAD2"/>
              </a:solidFill>
            </a:endParaRPr>
          </a:p>
        </p:txBody>
      </p:sp>
    </p:spTree>
    <p:extLst>
      <p:ext uri="{BB962C8B-B14F-4D97-AF65-F5344CB8AC3E}">
        <p14:creationId xmlns:p14="http://schemas.microsoft.com/office/powerpoint/2010/main" val="2928830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solidFill>
                  <a:srgbClr val="000000">
                    <a:lumMod val="50000"/>
                    <a:lumOff val="50000"/>
                  </a:srgbClr>
                </a:solidFill>
              </a:rPr>
              <a:pPr/>
              <a:t>3/22/2024</a:t>
            </a:fld>
            <a:endParaRPr lang="en-US" dirty="0">
              <a:solidFill>
                <a:srgbClr val="000000">
                  <a:lumMod val="50000"/>
                  <a:lumOff val="50000"/>
                </a:srgbClr>
              </a:solidFill>
            </a:endParaRPr>
          </a:p>
        </p:txBody>
      </p:sp>
      <p:sp>
        <p:nvSpPr>
          <p:cNvPr id="8" name="Footer Placeholder 7"/>
          <p:cNvSpPr>
            <a:spLocks noGrp="1"/>
          </p:cNvSpPr>
          <p:nvPr>
            <p:ph type="ftr" sz="quarter" idx="11"/>
          </p:nvPr>
        </p:nvSpPr>
        <p:spPr/>
        <p:txBody>
          <a:bodyPr/>
          <a:lstStyle/>
          <a:p>
            <a:endParaRPr lang="en-US" dirty="0">
              <a:solidFill>
                <a:srgbClr val="000000">
                  <a:lumMod val="50000"/>
                  <a:lumOff val="50000"/>
                </a:srgbClr>
              </a:solidFill>
            </a:endParaRPr>
          </a:p>
        </p:txBody>
      </p:sp>
      <p:sp>
        <p:nvSpPr>
          <p:cNvPr id="9" name="Slide Number Placeholder 8"/>
          <p:cNvSpPr>
            <a:spLocks noGrp="1"/>
          </p:cNvSpPr>
          <p:nvPr>
            <p:ph type="sldNum" sz="quarter" idx="12"/>
          </p:nvPr>
        </p:nvSpPr>
        <p:spPr/>
        <p:txBody>
          <a:bodyPr/>
          <a:lstStyle/>
          <a:p>
            <a:fld id="{4FAB73BC-B049-4115-A692-8D63A059BFB8}" type="slidenum">
              <a:rPr lang="en-US" dirty="0">
                <a:solidFill>
                  <a:srgbClr val="40BAD2"/>
                </a:solidFill>
              </a:rPr>
              <a:pPr/>
              <a:t>‹#›</a:t>
            </a:fld>
            <a:endParaRPr lang="en-US" dirty="0">
              <a:solidFill>
                <a:srgbClr val="40BAD2"/>
              </a:solidFill>
            </a:endParaRPr>
          </a:p>
        </p:txBody>
      </p:sp>
    </p:spTree>
    <p:extLst>
      <p:ext uri="{BB962C8B-B14F-4D97-AF65-F5344CB8AC3E}">
        <p14:creationId xmlns:p14="http://schemas.microsoft.com/office/powerpoint/2010/main" val="4197918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990600"/>
            <a:ext cx="2114550" cy="49530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900934" y="868680"/>
            <a:ext cx="5486400" cy="5120640"/>
          </a:xfrm>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solidFill>
                  <a:srgbClr val="000000">
                    <a:lumMod val="50000"/>
                    <a:lumOff val="50000"/>
                  </a:srgbClr>
                </a:solidFill>
              </a:rPr>
              <a:pPr/>
              <a:t>3/22/2024</a:t>
            </a:fld>
            <a:endParaRPr lang="en-US" dirty="0">
              <a:solidFill>
                <a:srgbClr val="000000">
                  <a:lumMod val="50000"/>
                  <a:lumOff val="50000"/>
                </a:srgbClr>
              </a:solidFill>
            </a:endParaRPr>
          </a:p>
        </p:txBody>
      </p:sp>
      <p:sp>
        <p:nvSpPr>
          <p:cNvPr id="8" name="Footer Placeholder 7"/>
          <p:cNvSpPr>
            <a:spLocks noGrp="1"/>
          </p:cNvSpPr>
          <p:nvPr>
            <p:ph type="ftr" sz="quarter" idx="11"/>
          </p:nvPr>
        </p:nvSpPr>
        <p:spPr/>
        <p:txBody>
          <a:bodyPr/>
          <a:lstStyle/>
          <a:p>
            <a:endParaRPr lang="en-US" dirty="0">
              <a:solidFill>
                <a:srgbClr val="000000">
                  <a:lumMod val="50000"/>
                  <a:lumOff val="50000"/>
                </a:srgbClr>
              </a:solidFill>
            </a:endParaRPr>
          </a:p>
        </p:txBody>
      </p:sp>
      <p:sp>
        <p:nvSpPr>
          <p:cNvPr id="9" name="Slide Number Placeholder 8"/>
          <p:cNvSpPr>
            <a:spLocks noGrp="1"/>
          </p:cNvSpPr>
          <p:nvPr>
            <p:ph type="sldNum" sz="quarter" idx="12"/>
          </p:nvPr>
        </p:nvSpPr>
        <p:spPr/>
        <p:txBody>
          <a:bodyPr/>
          <a:lstStyle/>
          <a:p>
            <a:fld id="{4FAB73BC-B049-4115-A692-8D63A059BFB8}" type="slidenum">
              <a:rPr lang="en-US" dirty="0">
                <a:solidFill>
                  <a:srgbClr val="40BAD2"/>
                </a:solidFill>
              </a:rPr>
              <a:pPr/>
              <a:t>‹#›</a:t>
            </a:fld>
            <a:endParaRPr lang="en-US" dirty="0">
              <a:solidFill>
                <a:srgbClr val="40BAD2"/>
              </a:solidFill>
            </a:endParaRPr>
          </a:p>
        </p:txBody>
      </p:sp>
    </p:spTree>
    <p:extLst>
      <p:ext uri="{BB962C8B-B14F-4D97-AF65-F5344CB8AC3E}">
        <p14:creationId xmlns:p14="http://schemas.microsoft.com/office/powerpoint/2010/main" val="4166039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solidFill>
                  <a:srgbClr val="000000">
                    <a:lumMod val="50000"/>
                    <a:lumOff val="50000"/>
                  </a:srgbClr>
                </a:solidFill>
              </a:rPr>
              <a:pPr/>
              <a:t>3/22/2024</a:t>
            </a:fld>
            <a:endParaRPr lang="en-US" dirty="0">
              <a:solidFill>
                <a:srgbClr val="000000">
                  <a:lumMod val="50000"/>
                  <a:lumOff val="50000"/>
                </a:srgbClr>
              </a:solidFill>
            </a:endParaRPr>
          </a:p>
        </p:txBody>
      </p:sp>
      <p:sp>
        <p:nvSpPr>
          <p:cNvPr id="5" name="Footer Placeholder 4"/>
          <p:cNvSpPr>
            <a:spLocks noGrp="1"/>
          </p:cNvSpPr>
          <p:nvPr>
            <p:ph type="ftr" sz="quarter" idx="11"/>
          </p:nvPr>
        </p:nvSpPr>
        <p:spPr/>
        <p:txBody>
          <a:bodyPr/>
          <a:lstStyle/>
          <a:p>
            <a:endParaRPr lang="en-US" dirty="0">
              <a:solidFill>
                <a:srgbClr val="000000">
                  <a:lumMod val="50000"/>
                  <a:lumOff val="50000"/>
                </a:srgb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srgbClr val="40BAD2"/>
                </a:solidFill>
              </a:rPr>
              <a:pPr/>
              <a:t>‹#›</a:t>
            </a:fld>
            <a:endParaRPr lang="en-US" dirty="0">
              <a:solidFill>
                <a:srgbClr val="40BAD2"/>
              </a:solidFill>
            </a:endParaRPr>
          </a:p>
        </p:txBody>
      </p:sp>
    </p:spTree>
    <p:extLst>
      <p:ext uri="{BB962C8B-B14F-4D97-AF65-F5344CB8AC3E}">
        <p14:creationId xmlns:p14="http://schemas.microsoft.com/office/powerpoint/2010/main" val="4046374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900934" y="1298448"/>
            <a:ext cx="5486400" cy="3255264"/>
          </a:xfrm>
        </p:spPr>
        <p:txBody>
          <a:bodyPr anchor="b">
            <a:normAutofit/>
          </a:bodyPr>
          <a:lstStyle>
            <a:lvl1pPr>
              <a:defRPr sz="5900" b="0" spc="-100" baseline="0">
                <a:solidFill>
                  <a:schemeClr val="tx1">
                    <a:lumMod val="65000"/>
                    <a:lumOff val="3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2914650" y="4672584"/>
            <a:ext cx="54864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586B75A-687E-405C-8A0B-8D00578BA2C3}" type="datetimeFigureOut">
              <a:rPr lang="en-US" dirty="0">
                <a:solidFill>
                  <a:srgbClr val="000000">
                    <a:lumMod val="50000"/>
                    <a:lumOff val="50000"/>
                  </a:srgbClr>
                </a:solidFill>
              </a:rPr>
              <a:pPr/>
              <a:t>3/22/2024</a:t>
            </a:fld>
            <a:endParaRPr lang="en-US" dirty="0">
              <a:solidFill>
                <a:srgbClr val="000000">
                  <a:lumMod val="50000"/>
                  <a:lumOff val="50000"/>
                </a:srgbClr>
              </a:solidFill>
            </a:endParaRPr>
          </a:p>
        </p:txBody>
      </p:sp>
      <p:sp>
        <p:nvSpPr>
          <p:cNvPr id="5" name="Footer Placeholder 4"/>
          <p:cNvSpPr>
            <a:spLocks noGrp="1"/>
          </p:cNvSpPr>
          <p:nvPr>
            <p:ph type="ftr" sz="quarter" idx="11"/>
          </p:nvPr>
        </p:nvSpPr>
        <p:spPr/>
        <p:txBody>
          <a:bodyPr/>
          <a:lstStyle/>
          <a:p>
            <a:endParaRPr lang="en-US" dirty="0">
              <a:solidFill>
                <a:srgbClr val="000000">
                  <a:lumMod val="50000"/>
                  <a:lumOff val="50000"/>
                </a:srgb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srgbClr val="40BAD2"/>
                </a:solidFill>
              </a:rPr>
              <a:pPr/>
              <a:t>‹#›</a:t>
            </a:fld>
            <a:endParaRPr lang="en-US" dirty="0">
              <a:solidFill>
                <a:srgbClr val="40BAD2"/>
              </a:solidFill>
            </a:endParaRPr>
          </a:p>
        </p:txBody>
      </p:sp>
    </p:spTree>
    <p:extLst>
      <p:ext uri="{BB962C8B-B14F-4D97-AF65-F5344CB8AC3E}">
        <p14:creationId xmlns:p14="http://schemas.microsoft.com/office/powerpoint/2010/main" val="920982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2900934" y="868680"/>
            <a:ext cx="260604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863590" y="868680"/>
            <a:ext cx="260604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solidFill>
                  <a:srgbClr val="000000">
                    <a:lumMod val="50000"/>
                    <a:lumOff val="50000"/>
                  </a:srgbClr>
                </a:solidFill>
              </a:rPr>
              <a:pPr/>
              <a:t>3/22/2024</a:t>
            </a:fld>
            <a:endParaRPr lang="en-US" dirty="0">
              <a:solidFill>
                <a:srgbClr val="000000">
                  <a:lumMod val="50000"/>
                  <a:lumOff val="50000"/>
                </a:srgbClr>
              </a:solidFill>
            </a:endParaRPr>
          </a:p>
        </p:txBody>
      </p:sp>
      <p:sp>
        <p:nvSpPr>
          <p:cNvPr id="9" name="Footer Placeholder 8"/>
          <p:cNvSpPr>
            <a:spLocks noGrp="1"/>
          </p:cNvSpPr>
          <p:nvPr>
            <p:ph type="ftr" sz="quarter" idx="11"/>
          </p:nvPr>
        </p:nvSpPr>
        <p:spPr/>
        <p:txBody>
          <a:bodyPr/>
          <a:lstStyle/>
          <a:p>
            <a:endParaRPr lang="en-US" dirty="0">
              <a:solidFill>
                <a:srgbClr val="000000">
                  <a:lumMod val="50000"/>
                  <a:lumOff val="50000"/>
                </a:srgbClr>
              </a:solidFill>
            </a:endParaRPr>
          </a:p>
        </p:txBody>
      </p:sp>
      <p:sp>
        <p:nvSpPr>
          <p:cNvPr id="10" name="Slide Number Placeholder 9"/>
          <p:cNvSpPr>
            <a:spLocks noGrp="1"/>
          </p:cNvSpPr>
          <p:nvPr>
            <p:ph type="sldNum" sz="quarter" idx="12"/>
          </p:nvPr>
        </p:nvSpPr>
        <p:spPr/>
        <p:txBody>
          <a:bodyPr/>
          <a:lstStyle/>
          <a:p>
            <a:fld id="{4FAB73BC-B049-4115-A692-8D63A059BFB8}" type="slidenum">
              <a:rPr lang="en-US" dirty="0">
                <a:solidFill>
                  <a:srgbClr val="40BAD2"/>
                </a:solidFill>
              </a:rPr>
              <a:pPr/>
              <a:t>‹#›</a:t>
            </a:fld>
            <a:endParaRPr lang="en-US" dirty="0">
              <a:solidFill>
                <a:srgbClr val="40BAD2"/>
              </a:solidFill>
            </a:endParaRPr>
          </a:p>
        </p:txBody>
      </p:sp>
    </p:spTree>
    <p:extLst>
      <p:ext uri="{BB962C8B-B14F-4D97-AF65-F5344CB8AC3E}">
        <p14:creationId xmlns:p14="http://schemas.microsoft.com/office/powerpoint/2010/main" val="1681392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2900934" y="1023586"/>
            <a:ext cx="260604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2900934" y="1930936"/>
            <a:ext cx="260604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863847" y="1023595"/>
            <a:ext cx="260604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863847" y="1930936"/>
            <a:ext cx="260604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solidFill>
                  <a:srgbClr val="000000">
                    <a:lumMod val="50000"/>
                    <a:lumOff val="50000"/>
                  </a:srgbClr>
                </a:solidFill>
              </a:rPr>
              <a:pPr/>
              <a:t>3/22/2024</a:t>
            </a:fld>
            <a:endParaRPr lang="en-US" dirty="0">
              <a:solidFill>
                <a:srgbClr val="000000">
                  <a:lumMod val="50000"/>
                  <a:lumOff val="50000"/>
                </a:srgbClr>
              </a:solidFill>
            </a:endParaRPr>
          </a:p>
        </p:txBody>
      </p:sp>
      <p:sp>
        <p:nvSpPr>
          <p:cNvPr id="11" name="Footer Placeholder 10"/>
          <p:cNvSpPr>
            <a:spLocks noGrp="1"/>
          </p:cNvSpPr>
          <p:nvPr>
            <p:ph type="ftr" sz="quarter" idx="11"/>
          </p:nvPr>
        </p:nvSpPr>
        <p:spPr/>
        <p:txBody>
          <a:bodyPr/>
          <a:lstStyle/>
          <a:p>
            <a:endParaRPr lang="en-US" dirty="0">
              <a:solidFill>
                <a:srgbClr val="000000">
                  <a:lumMod val="50000"/>
                  <a:lumOff val="50000"/>
                </a:srgbClr>
              </a:solidFill>
            </a:endParaRPr>
          </a:p>
        </p:txBody>
      </p:sp>
      <p:sp>
        <p:nvSpPr>
          <p:cNvPr id="12" name="Slide Number Placeholder 11"/>
          <p:cNvSpPr>
            <a:spLocks noGrp="1"/>
          </p:cNvSpPr>
          <p:nvPr>
            <p:ph type="sldNum" sz="quarter" idx="12"/>
          </p:nvPr>
        </p:nvSpPr>
        <p:spPr/>
        <p:txBody>
          <a:bodyPr/>
          <a:lstStyle/>
          <a:p>
            <a:fld id="{4FAB73BC-B049-4115-A692-8D63A059BFB8}" type="slidenum">
              <a:rPr lang="en-US" dirty="0">
                <a:solidFill>
                  <a:srgbClr val="40BAD2"/>
                </a:solidFill>
              </a:rPr>
              <a:pPr/>
              <a:t>‹#›</a:t>
            </a:fld>
            <a:endParaRPr lang="en-US" dirty="0">
              <a:solidFill>
                <a:srgbClr val="40BAD2"/>
              </a:solidFill>
            </a:endParaRPr>
          </a:p>
        </p:txBody>
      </p:sp>
    </p:spTree>
    <p:extLst>
      <p:ext uri="{BB962C8B-B14F-4D97-AF65-F5344CB8AC3E}">
        <p14:creationId xmlns:p14="http://schemas.microsoft.com/office/powerpoint/2010/main" val="3625643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TW" altLang="en-US"/>
              <a:t>按一下以編輯母片標題樣式</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solidFill>
                  <a:srgbClr val="000000">
                    <a:lumMod val="50000"/>
                    <a:lumOff val="50000"/>
                  </a:srgbClr>
                </a:solidFill>
              </a:rPr>
              <a:pPr/>
              <a:t>3/22/2024</a:t>
            </a:fld>
            <a:endParaRPr lang="en-US" dirty="0">
              <a:solidFill>
                <a:srgbClr val="000000">
                  <a:lumMod val="50000"/>
                  <a:lumOff val="50000"/>
                </a:srgbClr>
              </a:solidFill>
            </a:endParaRPr>
          </a:p>
        </p:txBody>
      </p:sp>
      <p:sp>
        <p:nvSpPr>
          <p:cNvPr id="7" name="Footer Placeholder 6"/>
          <p:cNvSpPr>
            <a:spLocks noGrp="1"/>
          </p:cNvSpPr>
          <p:nvPr>
            <p:ph type="ftr" sz="quarter" idx="11"/>
          </p:nvPr>
        </p:nvSpPr>
        <p:spPr/>
        <p:txBody>
          <a:bodyPr/>
          <a:lstStyle/>
          <a:p>
            <a:endParaRPr lang="en-US" dirty="0">
              <a:solidFill>
                <a:srgbClr val="000000">
                  <a:lumMod val="50000"/>
                  <a:lumOff val="50000"/>
                </a:srgbClr>
              </a:solidFill>
            </a:endParaRPr>
          </a:p>
        </p:txBody>
      </p:sp>
      <p:sp>
        <p:nvSpPr>
          <p:cNvPr id="8" name="Slide Number Placeholder 7"/>
          <p:cNvSpPr>
            <a:spLocks noGrp="1"/>
          </p:cNvSpPr>
          <p:nvPr>
            <p:ph type="sldNum" sz="quarter" idx="12"/>
          </p:nvPr>
        </p:nvSpPr>
        <p:spPr/>
        <p:txBody>
          <a:bodyPr/>
          <a:lstStyle/>
          <a:p>
            <a:fld id="{4FAB73BC-B049-4115-A692-8D63A059BFB8}" type="slidenum">
              <a:rPr lang="en-US" dirty="0">
                <a:solidFill>
                  <a:srgbClr val="40BAD2"/>
                </a:solidFill>
              </a:rPr>
              <a:pPr/>
              <a:t>‹#›</a:t>
            </a:fld>
            <a:endParaRPr lang="en-US" dirty="0">
              <a:solidFill>
                <a:srgbClr val="40BAD2"/>
              </a:solidFill>
            </a:endParaRPr>
          </a:p>
        </p:txBody>
      </p:sp>
    </p:spTree>
    <p:extLst>
      <p:ext uri="{BB962C8B-B14F-4D97-AF65-F5344CB8AC3E}">
        <p14:creationId xmlns:p14="http://schemas.microsoft.com/office/powerpoint/2010/main" val="19895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solidFill>
                  <a:srgbClr val="000000">
                    <a:lumMod val="50000"/>
                    <a:lumOff val="50000"/>
                  </a:srgbClr>
                </a:solidFill>
              </a:rPr>
              <a:pPr/>
              <a:t>3/22/2024</a:t>
            </a:fld>
            <a:endParaRPr lang="en-US" dirty="0">
              <a:solidFill>
                <a:srgbClr val="000000">
                  <a:lumMod val="50000"/>
                  <a:lumOff val="50000"/>
                </a:srgbClr>
              </a:solidFill>
            </a:endParaRPr>
          </a:p>
        </p:txBody>
      </p:sp>
      <p:sp>
        <p:nvSpPr>
          <p:cNvPr id="6" name="Footer Placeholder 5"/>
          <p:cNvSpPr>
            <a:spLocks noGrp="1"/>
          </p:cNvSpPr>
          <p:nvPr>
            <p:ph type="ftr" sz="quarter" idx="11"/>
          </p:nvPr>
        </p:nvSpPr>
        <p:spPr/>
        <p:txBody>
          <a:bodyPr/>
          <a:lstStyle/>
          <a:p>
            <a:endParaRPr lang="en-US" dirty="0">
              <a:solidFill>
                <a:srgbClr val="000000">
                  <a:lumMod val="50000"/>
                  <a:lumOff val="50000"/>
                </a:srgb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dirty="0">
                <a:solidFill>
                  <a:srgbClr val="40BAD2"/>
                </a:solidFill>
              </a:rPr>
              <a:pPr/>
              <a:t>‹#›</a:t>
            </a:fld>
            <a:endParaRPr lang="en-US" dirty="0">
              <a:solidFill>
                <a:srgbClr val="40BAD2"/>
              </a:solidFill>
            </a:endParaRPr>
          </a:p>
        </p:txBody>
      </p:sp>
    </p:spTree>
    <p:extLst>
      <p:ext uri="{BB962C8B-B14F-4D97-AF65-F5344CB8AC3E}">
        <p14:creationId xmlns:p14="http://schemas.microsoft.com/office/powerpoint/2010/main" val="3921471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377440"/>
          </a:xfrm>
        </p:spPr>
        <p:txBody>
          <a:bodyPr anchor="b">
            <a:normAutofit/>
          </a:bodyPr>
          <a:lstStyle>
            <a:lvl1pPr>
              <a:defRPr sz="3200" b="0" baseline="0"/>
            </a:lvl1pPr>
          </a:lstStyle>
          <a:p>
            <a:r>
              <a:rPr lang="zh-TW" altLang="en-US"/>
              <a:t>按一下以編輯母片標題樣式</a:t>
            </a:r>
            <a:endParaRPr lang="en-US" dirty="0"/>
          </a:p>
        </p:txBody>
      </p:sp>
      <p:sp>
        <p:nvSpPr>
          <p:cNvPr id="3" name="Content Placeholder 2"/>
          <p:cNvSpPr>
            <a:spLocks noGrp="1"/>
          </p:cNvSpPr>
          <p:nvPr>
            <p:ph idx="1"/>
          </p:nvPr>
        </p:nvSpPr>
        <p:spPr>
          <a:xfrm>
            <a:off x="2900934" y="868680"/>
            <a:ext cx="54864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92024" y="3494176"/>
            <a:ext cx="212598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8" name="Date Placeholder 7"/>
          <p:cNvSpPr>
            <a:spLocks noGrp="1"/>
          </p:cNvSpPr>
          <p:nvPr>
            <p:ph type="dt" sz="half" idx="10"/>
          </p:nvPr>
        </p:nvSpPr>
        <p:spPr/>
        <p:txBody>
          <a:bodyPr/>
          <a:lstStyle/>
          <a:p>
            <a:fld id="{5586B75A-687E-405C-8A0B-8D00578BA2C3}" type="datetimeFigureOut">
              <a:rPr lang="en-US" dirty="0">
                <a:solidFill>
                  <a:srgbClr val="000000">
                    <a:lumMod val="50000"/>
                    <a:lumOff val="50000"/>
                  </a:srgbClr>
                </a:solidFill>
              </a:rPr>
              <a:pPr/>
              <a:t>3/22/2024</a:t>
            </a:fld>
            <a:endParaRPr lang="en-US" dirty="0">
              <a:solidFill>
                <a:srgbClr val="000000">
                  <a:lumMod val="50000"/>
                  <a:lumOff val="50000"/>
                </a:srgbClr>
              </a:solidFill>
            </a:endParaRPr>
          </a:p>
        </p:txBody>
      </p:sp>
      <p:sp>
        <p:nvSpPr>
          <p:cNvPr id="9" name="Footer Placeholder 8"/>
          <p:cNvSpPr>
            <a:spLocks noGrp="1"/>
          </p:cNvSpPr>
          <p:nvPr>
            <p:ph type="ftr" sz="quarter" idx="11"/>
          </p:nvPr>
        </p:nvSpPr>
        <p:spPr/>
        <p:txBody>
          <a:bodyPr/>
          <a:lstStyle/>
          <a:p>
            <a:endParaRPr lang="en-US" dirty="0">
              <a:solidFill>
                <a:srgbClr val="000000">
                  <a:lumMod val="50000"/>
                  <a:lumOff val="50000"/>
                </a:srgbClr>
              </a:solidFill>
            </a:endParaRPr>
          </a:p>
        </p:txBody>
      </p:sp>
      <p:sp>
        <p:nvSpPr>
          <p:cNvPr id="10" name="Slide Number Placeholder 9"/>
          <p:cNvSpPr>
            <a:spLocks noGrp="1"/>
          </p:cNvSpPr>
          <p:nvPr>
            <p:ph type="sldNum" sz="quarter" idx="12"/>
          </p:nvPr>
        </p:nvSpPr>
        <p:spPr/>
        <p:txBody>
          <a:bodyPr/>
          <a:lstStyle/>
          <a:p>
            <a:fld id="{4FAB73BC-B049-4115-A692-8D63A059BFB8}" type="slidenum">
              <a:rPr lang="en-US" dirty="0">
                <a:solidFill>
                  <a:srgbClr val="40BAD2"/>
                </a:solidFill>
              </a:rPr>
              <a:pPr/>
              <a:t>‹#›</a:t>
            </a:fld>
            <a:endParaRPr lang="en-US" dirty="0">
              <a:solidFill>
                <a:srgbClr val="40BAD2"/>
              </a:solidFill>
            </a:endParaRPr>
          </a:p>
        </p:txBody>
      </p:sp>
    </p:spTree>
    <p:extLst>
      <p:ext uri="{BB962C8B-B14F-4D97-AF65-F5344CB8AC3E}">
        <p14:creationId xmlns:p14="http://schemas.microsoft.com/office/powerpoint/2010/main" val="2476955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377440"/>
          </a:xfrm>
        </p:spPr>
        <p:txBody>
          <a:bodyPr anchor="b">
            <a:normAutofit/>
          </a:bodyPr>
          <a:lstStyle>
            <a:lvl1pPr>
              <a:defRPr sz="32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677987" y="767419"/>
            <a:ext cx="6086423"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92024" y="3493008"/>
            <a:ext cx="212598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8" name="Date Placeholder 7"/>
          <p:cNvSpPr>
            <a:spLocks noGrp="1"/>
          </p:cNvSpPr>
          <p:nvPr>
            <p:ph type="dt" sz="half" idx="10"/>
          </p:nvPr>
        </p:nvSpPr>
        <p:spPr/>
        <p:txBody>
          <a:bodyPr/>
          <a:lstStyle/>
          <a:p>
            <a:fld id="{5586B75A-687E-405C-8A0B-8D00578BA2C3}" type="datetimeFigureOut">
              <a:rPr lang="en-US" dirty="0">
                <a:solidFill>
                  <a:srgbClr val="000000">
                    <a:lumMod val="50000"/>
                    <a:lumOff val="50000"/>
                  </a:srgbClr>
                </a:solidFill>
              </a:rPr>
              <a:pPr/>
              <a:t>3/22/2024</a:t>
            </a:fld>
            <a:endParaRPr lang="en-US" dirty="0">
              <a:solidFill>
                <a:srgbClr val="000000">
                  <a:lumMod val="50000"/>
                  <a:lumOff val="50000"/>
                </a:srgbClr>
              </a:solidFill>
            </a:endParaRPr>
          </a:p>
        </p:txBody>
      </p:sp>
      <p:sp>
        <p:nvSpPr>
          <p:cNvPr id="9" name="Footer Placeholder 8"/>
          <p:cNvSpPr>
            <a:spLocks noGrp="1"/>
          </p:cNvSpPr>
          <p:nvPr>
            <p:ph type="ftr" sz="quarter" idx="11"/>
          </p:nvPr>
        </p:nvSpPr>
        <p:spPr>
          <a:xfrm>
            <a:off x="2624328" y="6356359"/>
            <a:ext cx="4433638" cy="365125"/>
          </a:xfrm>
        </p:spPr>
        <p:txBody>
          <a:bodyPr/>
          <a:lstStyle/>
          <a:p>
            <a:endParaRPr lang="en-US" dirty="0">
              <a:solidFill>
                <a:srgbClr val="000000">
                  <a:lumMod val="50000"/>
                  <a:lumOff val="50000"/>
                </a:srgbClr>
              </a:solidFill>
            </a:endParaRPr>
          </a:p>
        </p:txBody>
      </p:sp>
      <p:sp>
        <p:nvSpPr>
          <p:cNvPr id="10" name="Slide Number Placeholder 9"/>
          <p:cNvSpPr>
            <a:spLocks noGrp="1"/>
          </p:cNvSpPr>
          <p:nvPr>
            <p:ph type="sldNum" sz="quarter" idx="12"/>
          </p:nvPr>
        </p:nvSpPr>
        <p:spPr/>
        <p:txBody>
          <a:bodyPr/>
          <a:lstStyle/>
          <a:p>
            <a:fld id="{4FAB73BC-B049-4115-A692-8D63A059BFB8}" type="slidenum">
              <a:rPr lang="en-US" dirty="0">
                <a:solidFill>
                  <a:srgbClr val="40BAD2"/>
                </a:solidFill>
              </a:rPr>
              <a:pPr/>
              <a:t>‹#›</a:t>
            </a:fld>
            <a:endParaRPr lang="en-US" dirty="0">
              <a:solidFill>
                <a:srgbClr val="40BAD2"/>
              </a:solidFill>
            </a:endParaRPr>
          </a:p>
        </p:txBody>
      </p:sp>
    </p:spTree>
    <p:extLst>
      <p:ext uri="{BB962C8B-B14F-4D97-AF65-F5344CB8AC3E}">
        <p14:creationId xmlns:p14="http://schemas.microsoft.com/office/powerpoint/2010/main" val="3038234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5"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91" y="1123846"/>
            <a:ext cx="2210612" cy="460118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8" name="Rectangle 37"/>
          <p:cNvSpPr/>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864108"/>
            <a:ext cx="5486400" cy="5120640"/>
          </a:xfrm>
          <a:prstGeom prst="rect">
            <a:avLst/>
          </a:prstGeom>
        </p:spPr>
        <p:txBody>
          <a:bodyPr vert="horz" lIns="91440" tIns="45720" rIns="91440" bIns="45720" rtlCol="0"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96849" y="6356359"/>
            <a:ext cx="20574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defTabSz="457200"/>
            <a:fld id="{5586B75A-687E-405C-8A0B-8D00578BA2C3}" type="datetimeFigureOut">
              <a:rPr lang="en-US" dirty="0">
                <a:solidFill>
                  <a:srgbClr val="000000">
                    <a:lumMod val="50000"/>
                    <a:lumOff val="50000"/>
                  </a:srgbClr>
                </a:solidFill>
              </a:rPr>
              <a:pPr defTabSz="457200"/>
              <a:t>3/22/2024</a:t>
            </a:fld>
            <a:endParaRPr lang="en-US" dirty="0">
              <a:solidFill>
                <a:srgbClr val="000000">
                  <a:lumMod val="50000"/>
                  <a:lumOff val="50000"/>
                </a:srgbClr>
              </a:solidFill>
            </a:endParaRPr>
          </a:p>
        </p:txBody>
      </p:sp>
      <p:sp>
        <p:nvSpPr>
          <p:cNvPr id="5" name="Footer Placeholder 4"/>
          <p:cNvSpPr>
            <a:spLocks noGrp="1"/>
          </p:cNvSpPr>
          <p:nvPr>
            <p:ph type="ftr" sz="quarter" idx="3"/>
          </p:nvPr>
        </p:nvSpPr>
        <p:spPr>
          <a:xfrm>
            <a:off x="2901951" y="6356359"/>
            <a:ext cx="4433638"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defTabSz="457200"/>
            <a:endParaRPr lang="en-US" dirty="0">
              <a:solidFill>
                <a:srgbClr val="000000">
                  <a:lumMod val="50000"/>
                  <a:lumOff val="50000"/>
                </a:srgbClr>
              </a:solidFill>
            </a:endParaRPr>
          </a:p>
        </p:txBody>
      </p:sp>
      <p:sp>
        <p:nvSpPr>
          <p:cNvPr id="6" name="Slide Number Placeholder 5"/>
          <p:cNvSpPr>
            <a:spLocks noGrp="1"/>
          </p:cNvSpPr>
          <p:nvPr>
            <p:ph type="sldNum" sz="quarter" idx="4"/>
          </p:nvPr>
        </p:nvSpPr>
        <p:spPr>
          <a:xfrm>
            <a:off x="7975606" y="6356359"/>
            <a:ext cx="1148195" cy="365125"/>
          </a:xfrm>
          <a:prstGeom prst="rect">
            <a:avLst/>
          </a:prstGeom>
        </p:spPr>
        <p:txBody>
          <a:bodyPr vert="horz" lIns="91440" tIns="45720" rIns="91440" bIns="45720" rtlCol="0" anchor="ctr"/>
          <a:lstStyle>
            <a:lvl1pPr algn="r">
              <a:defRPr sz="1200" b="1">
                <a:solidFill>
                  <a:schemeClr val="accent1"/>
                </a:solidFill>
              </a:defRPr>
            </a:lvl1pPr>
          </a:lstStyle>
          <a:p>
            <a:pPr defTabSz="457200"/>
            <a:fld id="{4FAB73BC-B049-4115-A692-8D63A059BFB8}" type="slidenum">
              <a:rPr lang="en-US" dirty="0">
                <a:solidFill>
                  <a:srgbClr val="40BAD2"/>
                </a:solidFill>
              </a:rPr>
              <a:pPr defTabSz="457200"/>
              <a:t>‹#›</a:t>
            </a:fld>
            <a:endParaRPr lang="en-US" dirty="0">
              <a:solidFill>
                <a:srgbClr val="40BAD2"/>
              </a:solidFill>
            </a:endParaRPr>
          </a:p>
        </p:txBody>
      </p:sp>
    </p:spTree>
    <p:extLst>
      <p:ext uri="{BB962C8B-B14F-4D97-AF65-F5344CB8AC3E}">
        <p14:creationId xmlns:p14="http://schemas.microsoft.com/office/powerpoint/2010/main" val="21104739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tm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802386" y="1801368"/>
            <a:ext cx="5486400" cy="3255264"/>
          </a:xfrm>
        </p:spPr>
        <p:txBody>
          <a:bodyPr>
            <a:normAutofit/>
          </a:bodyPr>
          <a:lstStyle/>
          <a:p>
            <a:r>
              <a:rPr lang="en-US" altLang="zh-TW" sz="5400" dirty="0"/>
              <a:t>Try/Except</a:t>
            </a:r>
            <a:endParaRPr lang="zh-TW" altLang="en-US" sz="5400" b="1" dirty="0"/>
          </a:p>
        </p:txBody>
      </p:sp>
    </p:spTree>
    <p:extLst>
      <p:ext uri="{BB962C8B-B14F-4D97-AF65-F5344CB8AC3E}">
        <p14:creationId xmlns:p14="http://schemas.microsoft.com/office/powerpoint/2010/main" val="2406302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Error</a:t>
            </a:r>
            <a:r>
              <a:rPr kumimoji="1" lang="zh-TW" altLang="en-US" dirty="0"/>
              <a:t> </a:t>
            </a:r>
            <a:r>
              <a:rPr kumimoji="1" lang="en-US" altLang="zh-TW" dirty="0"/>
              <a:t>Detection</a:t>
            </a:r>
            <a:br>
              <a:rPr kumimoji="1" lang="zh-TW" altLang="en-US" dirty="0"/>
            </a:br>
            <a:r>
              <a:rPr kumimoji="1" lang="zh-TW" altLang="en-US" dirty="0"/>
              <a:t>演進</a:t>
            </a:r>
          </a:p>
        </p:txBody>
      </p:sp>
      <p:sp>
        <p:nvSpPr>
          <p:cNvPr id="3" name="內容版面配置區 2"/>
          <p:cNvSpPr>
            <a:spLocks noGrp="1"/>
          </p:cNvSpPr>
          <p:nvPr>
            <p:ph idx="1"/>
          </p:nvPr>
        </p:nvSpPr>
        <p:spPr/>
        <p:txBody>
          <a:bodyPr/>
          <a:lstStyle/>
          <a:p>
            <a:r>
              <a:rPr kumimoji="1" lang="zh-TW" altLang="en-US" dirty="0"/>
              <a:t>錯誤代碼的方式仍舊不是很有效率因此發展出</a:t>
            </a:r>
            <a:r>
              <a:rPr kumimoji="1" lang="en-US" altLang="zh-TW" dirty="0"/>
              <a:t>Global</a:t>
            </a:r>
            <a:r>
              <a:rPr kumimoji="1" lang="zh-TW" altLang="en-US" dirty="0"/>
              <a:t> </a:t>
            </a:r>
            <a:r>
              <a:rPr kumimoji="1" lang="en-US" altLang="zh-TW" dirty="0"/>
              <a:t>Error</a:t>
            </a:r>
            <a:r>
              <a:rPr kumimoji="1" lang="zh-TW" altLang="en-US" dirty="0"/>
              <a:t> </a:t>
            </a:r>
            <a:r>
              <a:rPr kumimoji="1" lang="en-US" altLang="zh-TW" dirty="0"/>
              <a:t>State</a:t>
            </a:r>
            <a:endParaRPr kumimoji="1" lang="zh-TW" altLang="en-US" dirty="0"/>
          </a:p>
          <a:p>
            <a:r>
              <a:rPr kumimoji="1" lang="zh-TW" altLang="en-US" dirty="0"/>
              <a:t>相關做法是寫一個函數</a:t>
            </a:r>
            <a:r>
              <a:rPr kumimoji="1" lang="en-US" altLang="zh-TW" dirty="0"/>
              <a:t> </a:t>
            </a:r>
            <a:r>
              <a:rPr kumimoji="1" lang="en-US" altLang="zh-TW" dirty="0" err="1"/>
              <a:t>GetLastError</a:t>
            </a:r>
            <a:r>
              <a:rPr kumimoji="1" lang="en-US" altLang="zh-TW" dirty="0"/>
              <a:t>() </a:t>
            </a:r>
            <a:r>
              <a:rPr kumimoji="1" lang="zh-TW" altLang="en-US" dirty="0"/>
              <a:t>去接傳出的</a:t>
            </a:r>
            <a:r>
              <a:rPr kumimoji="1" lang="en-US" altLang="zh-TW" dirty="0"/>
              <a:t> Error</a:t>
            </a:r>
            <a:r>
              <a:rPr kumimoji="1" lang="zh-TW" altLang="en-US" dirty="0"/>
              <a:t> </a:t>
            </a:r>
            <a:r>
              <a:rPr kumimoji="1" lang="en-US" altLang="zh-TW" dirty="0"/>
              <a:t>Code</a:t>
            </a:r>
            <a:r>
              <a:rPr kumimoji="1" lang="zh-TW" altLang="en-US" dirty="0"/>
              <a:t>，再看看後續要如何處理</a:t>
            </a:r>
          </a:p>
          <a:p>
            <a:r>
              <a:rPr kumimoji="1" lang="en-US" altLang="zh-TW" dirty="0"/>
              <a:t>Windows </a:t>
            </a:r>
            <a:r>
              <a:rPr kumimoji="1" lang="zh-TW" altLang="en-US" dirty="0"/>
              <a:t>的錯誤代碼就是此機制</a:t>
            </a:r>
          </a:p>
        </p:txBody>
      </p:sp>
    </p:spTree>
    <p:extLst>
      <p:ext uri="{BB962C8B-B14F-4D97-AF65-F5344CB8AC3E}">
        <p14:creationId xmlns:p14="http://schemas.microsoft.com/office/powerpoint/2010/main" val="1844400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Error</a:t>
            </a:r>
            <a:r>
              <a:rPr kumimoji="1" lang="zh-TW" altLang="en-US" dirty="0"/>
              <a:t> </a:t>
            </a:r>
            <a:r>
              <a:rPr kumimoji="1" lang="en-US" altLang="zh-TW" dirty="0"/>
              <a:t>Detection</a:t>
            </a:r>
            <a:br>
              <a:rPr kumimoji="1" lang="zh-TW" altLang="en-US" dirty="0"/>
            </a:br>
            <a:r>
              <a:rPr kumimoji="1" lang="zh-TW" altLang="en-US" dirty="0"/>
              <a:t>演進</a:t>
            </a:r>
            <a:r>
              <a:rPr kumimoji="1" lang="en-US" altLang="zh-TW" dirty="0"/>
              <a:t>-</a:t>
            </a:r>
            <a:r>
              <a:rPr lang="en-US" altLang="zh-TW" dirty="0"/>
              <a:t>Try/Except</a:t>
            </a:r>
            <a:endParaRPr kumimoji="1" lang="zh-TW" altLang="en-US" dirty="0"/>
          </a:p>
        </p:txBody>
      </p:sp>
      <p:sp>
        <p:nvSpPr>
          <p:cNvPr id="7" name="內容版面配置區 2"/>
          <p:cNvSpPr>
            <a:spLocks noGrp="1"/>
          </p:cNvSpPr>
          <p:nvPr>
            <p:ph idx="1"/>
          </p:nvPr>
        </p:nvSpPr>
        <p:spPr>
          <a:xfrm>
            <a:off x="2901951" y="864108"/>
            <a:ext cx="5486400" cy="5120640"/>
          </a:xfrm>
        </p:spPr>
        <p:txBody>
          <a:bodyPr/>
          <a:lstStyle/>
          <a:p>
            <a:r>
              <a:rPr lang="zh-TW" altLang="en-US" dirty="0"/>
              <a:t>沒有提供例外處理機制的語言，程式的正確性必須靠極端小心的設計者才行</a:t>
            </a:r>
            <a:endParaRPr lang="en-US" altLang="zh-TW" dirty="0"/>
          </a:p>
          <a:p>
            <a:endParaRPr lang="zh-TW" altLang="en-US" dirty="0"/>
          </a:p>
          <a:p>
            <a:r>
              <a:rPr lang="zh-TW" altLang="en-US" dirty="0"/>
              <a:t>層層傳遞錯誤狀態的機制漸漸在程式語言的發展中形成例外處理機制</a:t>
            </a:r>
            <a:endParaRPr lang="en-US" altLang="zh-TW" dirty="0"/>
          </a:p>
          <a:p>
            <a:endParaRPr lang="zh-TW" altLang="en-US" dirty="0"/>
          </a:p>
          <a:p>
            <a:r>
              <a:rPr lang="zh-TW" altLang="en-US" dirty="0"/>
              <a:t>例如 </a:t>
            </a:r>
            <a:r>
              <a:rPr lang="en-US" altLang="zh-TW" dirty="0"/>
              <a:t>Python</a:t>
            </a:r>
            <a:r>
              <a:rPr lang="zh-TW" altLang="en-US" dirty="0"/>
              <a:t> 提供了例外處理的機制，當發生發生例外時，我們需要捕獲並處理它，否則當例外傳至 </a:t>
            </a:r>
            <a:r>
              <a:rPr lang="en-US" altLang="zh-TW" dirty="0"/>
              <a:t>main() </a:t>
            </a:r>
            <a:r>
              <a:rPr lang="zh-TW" altLang="en-US" dirty="0"/>
              <a:t>中，程序會中止執行並顯示例外訊息</a:t>
            </a:r>
            <a:endParaRPr lang="en-US" altLang="zh-TW" dirty="0"/>
          </a:p>
          <a:p>
            <a:endParaRPr lang="en-US" altLang="zh-TW" dirty="0"/>
          </a:p>
          <a:p>
            <a:r>
              <a:rPr lang="zh-TW" altLang="en-US" dirty="0"/>
              <a:t>註：</a:t>
            </a:r>
            <a:r>
              <a:rPr lang="en-US" altLang="zh-TW" dirty="0"/>
              <a:t>Python </a:t>
            </a:r>
            <a:r>
              <a:rPr lang="zh-TW" altLang="en-US" dirty="0"/>
              <a:t>的主行程是在  </a:t>
            </a:r>
            <a:r>
              <a:rPr lang="en-US" altLang="zh-TW" dirty="0"/>
              <a:t>“if __name__ == ‘__main__’:” </a:t>
            </a:r>
            <a:r>
              <a:rPr lang="zh-TW" altLang="en-US" dirty="0"/>
              <a:t>的 </a:t>
            </a:r>
            <a:r>
              <a:rPr lang="en-US" altLang="zh-TW" dirty="0"/>
              <a:t>block </a:t>
            </a:r>
            <a:r>
              <a:rPr lang="zh-TW" altLang="en-US" dirty="0"/>
              <a:t>裡，也就是行程開始的地方</a:t>
            </a:r>
          </a:p>
        </p:txBody>
      </p:sp>
    </p:spTree>
    <p:extLst>
      <p:ext uri="{BB962C8B-B14F-4D97-AF65-F5344CB8AC3E}">
        <p14:creationId xmlns:p14="http://schemas.microsoft.com/office/powerpoint/2010/main" val="2125023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Try/Except</a:t>
            </a:r>
            <a:endParaRPr lang="zh-TW" altLang="en-US" dirty="0"/>
          </a:p>
        </p:txBody>
      </p:sp>
      <p:sp>
        <p:nvSpPr>
          <p:cNvPr id="3" name="內容版面配置區 2"/>
          <p:cNvSpPr>
            <a:spLocks noGrp="1"/>
          </p:cNvSpPr>
          <p:nvPr>
            <p:ph idx="1"/>
          </p:nvPr>
        </p:nvSpPr>
        <p:spPr/>
        <p:txBody>
          <a:bodyPr/>
          <a:lstStyle/>
          <a:p>
            <a:r>
              <a:rPr lang="zh-TW" altLang="en-US" dirty="0"/>
              <a:t>捕捉例外時可以使用 </a:t>
            </a:r>
            <a:r>
              <a:rPr lang="en-US" altLang="zh-TW" b="1" dirty="0"/>
              <a:t>Try / Except </a:t>
            </a:r>
            <a:r>
              <a:rPr lang="zh-TW" altLang="en-US" b="1" dirty="0"/>
              <a:t>語句</a:t>
            </a:r>
            <a:endParaRPr lang="en-US" altLang="zh-TW" b="1" dirty="0"/>
          </a:p>
          <a:p>
            <a:endParaRPr lang="en-US" altLang="zh-TW" b="1" dirty="0"/>
          </a:p>
          <a:p>
            <a:r>
              <a:rPr lang="en-US" altLang="zh-TW" dirty="0"/>
              <a:t>try / except</a:t>
            </a:r>
            <a:r>
              <a:rPr lang="zh-TW" altLang="en-US" dirty="0"/>
              <a:t> 語句用來檢測 </a:t>
            </a:r>
            <a:r>
              <a:rPr lang="en-US" altLang="zh-TW" dirty="0"/>
              <a:t>try </a:t>
            </a:r>
            <a:r>
              <a:rPr lang="zh-TW" altLang="en-US" dirty="0"/>
              <a:t>語句塊中的錯誤，從而讓 </a:t>
            </a:r>
            <a:r>
              <a:rPr lang="en-US" altLang="zh-TW" dirty="0"/>
              <a:t>except </a:t>
            </a:r>
            <a:r>
              <a:rPr lang="zh-TW" altLang="en-US" dirty="0"/>
              <a:t>語句捕獲例外訊息並處理</a:t>
            </a:r>
            <a:endParaRPr lang="en-US" altLang="zh-TW" dirty="0"/>
          </a:p>
          <a:p>
            <a:endParaRPr lang="en-US" altLang="zh-TW" dirty="0"/>
          </a:p>
          <a:p>
            <a:r>
              <a:rPr lang="zh-TW" altLang="en-US" dirty="0"/>
              <a:t>如果你不想在例外發生時結束你的程序，只需在 </a:t>
            </a:r>
            <a:r>
              <a:rPr lang="en-US" altLang="zh-TW" dirty="0"/>
              <a:t>try</a:t>
            </a:r>
            <a:r>
              <a:rPr lang="zh-TW" altLang="en-US" dirty="0"/>
              <a:t> 裡捕獲它</a:t>
            </a:r>
          </a:p>
        </p:txBody>
      </p:sp>
    </p:spTree>
    <p:extLst>
      <p:ext uri="{BB962C8B-B14F-4D97-AF65-F5344CB8AC3E}">
        <p14:creationId xmlns:p14="http://schemas.microsoft.com/office/powerpoint/2010/main" val="3619652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使用</a:t>
            </a:r>
            <a:r>
              <a:rPr lang="en-US" altLang="zh-TW" b="1" dirty="0"/>
              <a:t>except</a:t>
            </a:r>
            <a:r>
              <a:rPr lang="zh-TW" altLang="en-US" b="1" dirty="0"/>
              <a:t>而不帶任何例外類型</a:t>
            </a:r>
          </a:p>
        </p:txBody>
      </p:sp>
      <p:sp>
        <p:nvSpPr>
          <p:cNvPr id="3" name="內容版面配置區 2"/>
          <p:cNvSpPr>
            <a:spLocks noGrp="1"/>
          </p:cNvSpPr>
          <p:nvPr>
            <p:ph idx="1"/>
          </p:nvPr>
        </p:nvSpPr>
        <p:spPr>
          <a:xfrm>
            <a:off x="2901950" y="864108"/>
            <a:ext cx="6134546" cy="5120640"/>
          </a:xfrm>
        </p:spPr>
        <p:txBody>
          <a:bodyPr/>
          <a:lstStyle/>
          <a:p>
            <a:r>
              <a:rPr lang="zh-TW" altLang="en-US" b="1" dirty="0"/>
              <a:t>你可以不帶任何例外類型使用 </a:t>
            </a:r>
            <a:r>
              <a:rPr lang="en-US" altLang="zh-TW" b="1" dirty="0"/>
              <a:t>except</a:t>
            </a:r>
            <a:r>
              <a:rPr lang="zh-TW" altLang="en-US" b="1" dirty="0"/>
              <a:t>，如下實例：</a:t>
            </a:r>
            <a:endParaRPr lang="en-US" altLang="zh-TW" b="1" dirty="0"/>
          </a:p>
          <a:p>
            <a:pPr fontAlgn="t">
              <a:buFont typeface="+mj-lt"/>
              <a:buAutoNum type="arabicPeriod"/>
            </a:pPr>
            <a:r>
              <a:rPr lang="en-US" altLang="zh-TW" b="1" dirty="0">
                <a:solidFill>
                  <a:srgbClr val="FF7700"/>
                </a:solidFill>
                <a:latin typeface="Consolas"/>
              </a:rPr>
              <a:t>try</a:t>
            </a:r>
            <a:r>
              <a:rPr lang="en-US" altLang="zh-TW" dirty="0">
                <a:solidFill>
                  <a:srgbClr val="000000"/>
                </a:solidFill>
                <a:latin typeface="Consolas"/>
              </a:rPr>
              <a:t>:</a:t>
            </a:r>
          </a:p>
          <a:p>
            <a:pPr fontAlgn="t">
              <a:buFont typeface="+mj-lt"/>
              <a:buAutoNum type="arabicPeriod"/>
            </a:pPr>
            <a:r>
              <a:rPr lang="en-US" altLang="zh-TW" dirty="0">
                <a:solidFill>
                  <a:srgbClr val="000000"/>
                </a:solidFill>
                <a:latin typeface="Consolas"/>
              </a:rPr>
              <a:t>   </a:t>
            </a:r>
            <a:r>
              <a:rPr lang="en-US" altLang="zh-TW" i="1" dirty="0">
                <a:solidFill>
                  <a:srgbClr val="808080"/>
                </a:solidFill>
                <a:latin typeface="Consolas"/>
              </a:rPr>
              <a:t>#You do your operations here;</a:t>
            </a:r>
            <a:endParaRPr lang="en-US" altLang="zh-TW" dirty="0">
              <a:solidFill>
                <a:srgbClr val="000000"/>
              </a:solidFill>
              <a:latin typeface="Consolas"/>
            </a:endParaRPr>
          </a:p>
          <a:p>
            <a:pPr fontAlgn="t">
              <a:buFont typeface="+mj-lt"/>
              <a:buAutoNum type="arabicPeriod"/>
            </a:pPr>
            <a:r>
              <a:rPr lang="en-US" altLang="zh-TW" b="1" dirty="0">
                <a:solidFill>
                  <a:srgbClr val="FF7700"/>
                </a:solidFill>
                <a:latin typeface="Consolas"/>
              </a:rPr>
              <a:t>except</a:t>
            </a:r>
            <a:r>
              <a:rPr lang="en-US" altLang="zh-TW" dirty="0">
                <a:solidFill>
                  <a:srgbClr val="000000"/>
                </a:solidFill>
                <a:latin typeface="Consolas"/>
              </a:rPr>
              <a:t>:</a:t>
            </a:r>
          </a:p>
          <a:p>
            <a:pPr fontAlgn="t">
              <a:buFont typeface="+mj-lt"/>
              <a:buAutoNum type="arabicPeriod"/>
            </a:pPr>
            <a:r>
              <a:rPr lang="en-US" altLang="zh-TW" dirty="0">
                <a:solidFill>
                  <a:srgbClr val="000000"/>
                </a:solidFill>
                <a:latin typeface="Consolas"/>
              </a:rPr>
              <a:t>   </a:t>
            </a:r>
            <a:r>
              <a:rPr lang="en-US" altLang="zh-TW" i="1" dirty="0">
                <a:solidFill>
                  <a:srgbClr val="808080"/>
                </a:solidFill>
                <a:latin typeface="Consolas"/>
              </a:rPr>
              <a:t>#If there is any exception, then execute this block.</a:t>
            </a:r>
            <a:endParaRPr lang="en-US" altLang="zh-TW" dirty="0">
              <a:solidFill>
                <a:srgbClr val="000000"/>
              </a:solidFill>
              <a:latin typeface="Consolas"/>
            </a:endParaRPr>
          </a:p>
          <a:p>
            <a:pPr fontAlgn="t">
              <a:buFont typeface="+mj-lt"/>
              <a:buAutoNum type="arabicPeriod"/>
            </a:pPr>
            <a:r>
              <a:rPr lang="en-US" altLang="zh-TW" b="1" dirty="0">
                <a:solidFill>
                  <a:srgbClr val="FF7700"/>
                </a:solidFill>
                <a:latin typeface="Consolas"/>
              </a:rPr>
              <a:t>else</a:t>
            </a:r>
            <a:r>
              <a:rPr lang="en-US" altLang="zh-TW" dirty="0">
                <a:solidFill>
                  <a:srgbClr val="000000"/>
                </a:solidFill>
                <a:latin typeface="Consolas"/>
              </a:rPr>
              <a:t>:</a:t>
            </a:r>
          </a:p>
          <a:p>
            <a:pPr fontAlgn="t">
              <a:buFont typeface="+mj-lt"/>
              <a:buAutoNum type="arabicPeriod"/>
            </a:pPr>
            <a:r>
              <a:rPr lang="en-US" altLang="zh-TW" dirty="0">
                <a:solidFill>
                  <a:srgbClr val="000000"/>
                </a:solidFill>
                <a:latin typeface="Consolas"/>
              </a:rPr>
              <a:t>   </a:t>
            </a:r>
            <a:r>
              <a:rPr lang="en-US" altLang="zh-TW" i="1" dirty="0">
                <a:solidFill>
                  <a:srgbClr val="808080"/>
                </a:solidFill>
                <a:latin typeface="Consolas"/>
              </a:rPr>
              <a:t>#If there is no exception then execute this block.</a:t>
            </a:r>
            <a:endParaRPr lang="en-US" altLang="zh-TW" dirty="0">
              <a:solidFill>
                <a:srgbClr val="000000"/>
              </a:solidFill>
              <a:latin typeface="Consolas"/>
            </a:endParaRPr>
          </a:p>
          <a:p>
            <a:r>
              <a:rPr lang="zh-TW" altLang="en-US" b="1" dirty="0"/>
              <a:t>以上方式 </a:t>
            </a:r>
            <a:r>
              <a:rPr lang="en-US" altLang="zh-TW" b="1" dirty="0"/>
              <a:t>try / except </a:t>
            </a:r>
            <a:r>
              <a:rPr lang="zh-TW" altLang="en-US" b="1" dirty="0"/>
              <a:t>語句捕獲所有發生的例外。但這</a:t>
            </a:r>
            <a:r>
              <a:rPr lang="zh-TW" altLang="en-US" b="1" dirty="0">
                <a:solidFill>
                  <a:srgbClr val="FF0000"/>
                </a:solidFill>
              </a:rPr>
              <a:t>不是一個很好</a:t>
            </a:r>
            <a:r>
              <a:rPr lang="zh-TW" altLang="en-US" b="1" dirty="0"/>
              <a:t>的方式，我們不能通過該程序識別出具體的例外訊息。因為它捕獲所有的例外</a:t>
            </a:r>
            <a:endParaRPr lang="zh-TW" altLang="en-US" dirty="0"/>
          </a:p>
        </p:txBody>
      </p:sp>
    </p:spTree>
    <p:extLst>
      <p:ext uri="{BB962C8B-B14F-4D97-AF65-F5344CB8AC3E}">
        <p14:creationId xmlns:p14="http://schemas.microsoft.com/office/powerpoint/2010/main" val="3423083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1123846"/>
            <a:ext cx="2555776" cy="4601183"/>
          </a:xfrm>
        </p:spPr>
        <p:txBody>
          <a:bodyPr/>
          <a:lstStyle/>
          <a:p>
            <a:r>
              <a:rPr lang="en-US" altLang="zh-TW" dirty="0"/>
              <a:t>Except</a:t>
            </a:r>
            <a:r>
              <a:rPr lang="zh-TW" altLang="en-US" dirty="0"/>
              <a:t>處理</a:t>
            </a:r>
          </a:p>
        </p:txBody>
      </p:sp>
      <p:sp>
        <p:nvSpPr>
          <p:cNvPr id="3" name="內容版面配置區 2"/>
          <p:cNvSpPr>
            <a:spLocks noGrp="1"/>
          </p:cNvSpPr>
          <p:nvPr>
            <p:ph idx="1"/>
          </p:nvPr>
        </p:nvSpPr>
        <p:spPr>
          <a:xfrm>
            <a:off x="2913236" y="2204864"/>
            <a:ext cx="5486400" cy="4283940"/>
          </a:xfrm>
        </p:spPr>
        <p:txBody>
          <a:bodyPr/>
          <a:lstStyle/>
          <a:p>
            <a:r>
              <a:rPr lang="zh-TW" altLang="en-US" dirty="0"/>
              <a:t>捕捉例外時，最重要的部分是在 </a:t>
            </a:r>
            <a:r>
              <a:rPr lang="en-US" altLang="zh-TW" dirty="0"/>
              <a:t>except </a:t>
            </a:r>
            <a:r>
              <a:rPr lang="zh-TW" altLang="en-US" dirty="0"/>
              <a:t>做甚麼</a:t>
            </a:r>
            <a:r>
              <a:rPr lang="en-US" altLang="zh-TW" dirty="0"/>
              <a:t>“</a:t>
            </a:r>
            <a:r>
              <a:rPr lang="zh-TW" altLang="en-US" dirty="0"/>
              <a:t>處理</a:t>
            </a:r>
            <a:r>
              <a:rPr lang="en-US" altLang="zh-TW" dirty="0"/>
              <a:t>”</a:t>
            </a:r>
            <a:r>
              <a:rPr lang="zh-TW" altLang="en-US" dirty="0"/>
              <a:t>。一般來說，單純使用 </a:t>
            </a:r>
            <a:r>
              <a:rPr lang="en-US" altLang="zh-TW" dirty="0"/>
              <a:t>except </a:t>
            </a:r>
            <a:r>
              <a:rPr lang="zh-TW" altLang="en-US" dirty="0"/>
              <a:t>抓取所有例外時，雖然不能</a:t>
            </a:r>
            <a:r>
              <a:rPr lang="zh-TW" altLang="en-US" b="1" dirty="0"/>
              <a:t>通過該程序識別出具體的例外訊息</a:t>
            </a:r>
            <a:r>
              <a:rPr lang="zh-TW" altLang="en-US" dirty="0"/>
              <a:t>，但可以透過 </a:t>
            </a:r>
            <a:r>
              <a:rPr lang="en-US" altLang="zh-TW" dirty="0"/>
              <a:t>log </a:t>
            </a:r>
            <a:r>
              <a:rPr lang="zh-TW" altLang="en-US" dirty="0"/>
              <a:t>來將例外訊息儲存起來。這便是一種</a:t>
            </a:r>
            <a:r>
              <a:rPr lang="en-US" altLang="zh-TW" dirty="0"/>
              <a:t>“</a:t>
            </a:r>
            <a:r>
              <a:rPr lang="zh-TW" altLang="en-US" dirty="0"/>
              <a:t>處理</a:t>
            </a:r>
            <a:r>
              <a:rPr lang="en-US" altLang="zh-TW" dirty="0"/>
              <a:t>”</a:t>
            </a:r>
            <a:r>
              <a:rPr lang="zh-TW" altLang="en-US" dirty="0"/>
              <a:t>的方式。</a:t>
            </a:r>
            <a:endParaRPr lang="en-US" altLang="zh-TW" dirty="0"/>
          </a:p>
          <a:p>
            <a:r>
              <a:rPr lang="zh-TW" altLang="en-US" dirty="0"/>
              <a:t>如果沒有將 </a:t>
            </a:r>
            <a:r>
              <a:rPr lang="en-US" altLang="zh-TW" dirty="0"/>
              <a:t>exception </a:t>
            </a:r>
            <a:r>
              <a:rPr lang="zh-TW" altLang="en-US" dirty="0"/>
              <a:t>訊息 </a:t>
            </a:r>
            <a:r>
              <a:rPr lang="en-US" altLang="zh-TW" dirty="0"/>
              <a:t>log </a:t>
            </a:r>
            <a:r>
              <a:rPr lang="zh-TW" altLang="en-US" dirty="0"/>
              <a:t>出來，只是單純將 </a:t>
            </a:r>
            <a:r>
              <a:rPr lang="en-US" altLang="zh-TW" dirty="0"/>
              <a:t>except </a:t>
            </a:r>
            <a:r>
              <a:rPr lang="zh-TW" altLang="en-US" dirty="0"/>
              <a:t>丟出，則看不到錯誤訊息， </a:t>
            </a:r>
            <a:r>
              <a:rPr lang="en-US" altLang="zh-TW" dirty="0"/>
              <a:t>except </a:t>
            </a:r>
            <a:r>
              <a:rPr lang="zh-TW" altLang="en-US" dirty="0"/>
              <a:t>機制形同虛設</a:t>
            </a:r>
            <a:endParaRPr lang="en-US" altLang="zh-TW" dirty="0"/>
          </a:p>
        </p:txBody>
      </p:sp>
      <p:pic>
        <p:nvPicPr>
          <p:cNvPr id="4" name="圖片 3"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3896" y="3413758"/>
            <a:ext cx="76207" cy="30483"/>
          </a:xfrm>
          <a:prstGeom prst="rect">
            <a:avLst/>
          </a:prstGeom>
        </p:spPr>
      </p:pic>
      <p:pic>
        <p:nvPicPr>
          <p:cNvPr id="5" name="圖片 4"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816" y="796728"/>
            <a:ext cx="4248472" cy="2136038"/>
          </a:xfrm>
          <a:prstGeom prst="rect">
            <a:avLst/>
          </a:prstGeom>
        </p:spPr>
      </p:pic>
    </p:spTree>
    <p:extLst>
      <p:ext uri="{BB962C8B-B14F-4D97-AF65-F5344CB8AC3E}">
        <p14:creationId xmlns:p14="http://schemas.microsoft.com/office/powerpoint/2010/main" val="3671369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使用</a:t>
            </a:r>
            <a:r>
              <a:rPr lang="en-US" altLang="zh-TW" b="1" dirty="0"/>
              <a:t>except</a:t>
            </a:r>
            <a:r>
              <a:rPr lang="zh-TW" altLang="en-US" b="1" dirty="0"/>
              <a:t>而帶多種例外類型</a:t>
            </a:r>
            <a:br>
              <a:rPr lang="zh-TW" altLang="en-US" b="1" dirty="0"/>
            </a:br>
            <a:endParaRPr lang="zh-TW" altLang="en-US" dirty="0"/>
          </a:p>
        </p:txBody>
      </p:sp>
      <p:sp>
        <p:nvSpPr>
          <p:cNvPr id="3" name="內容版面配置區 2"/>
          <p:cNvSpPr>
            <a:spLocks noGrp="1"/>
          </p:cNvSpPr>
          <p:nvPr>
            <p:ph idx="1"/>
          </p:nvPr>
        </p:nvSpPr>
        <p:spPr/>
        <p:txBody>
          <a:bodyPr/>
          <a:lstStyle/>
          <a:p>
            <a:r>
              <a:rPr lang="zh-TW" altLang="en-US" dirty="0"/>
              <a:t>因此可以使用相同的 </a:t>
            </a:r>
            <a:r>
              <a:rPr lang="en-US" altLang="zh-TW" dirty="0"/>
              <a:t>except </a:t>
            </a:r>
            <a:r>
              <a:rPr lang="zh-TW" altLang="en-US" dirty="0"/>
              <a:t>語句來處理多個例外訊息，如下所示：</a:t>
            </a:r>
            <a:endParaRPr lang="en-US" altLang="zh-TW" dirty="0"/>
          </a:p>
          <a:p>
            <a:pPr fontAlgn="t">
              <a:buFont typeface="+mj-lt"/>
              <a:buAutoNum type="arabicPeriod"/>
            </a:pPr>
            <a:r>
              <a:rPr lang="en-US" altLang="zh-TW" sz="1400" b="1" dirty="0">
                <a:solidFill>
                  <a:srgbClr val="FF7700"/>
                </a:solidFill>
                <a:latin typeface="Consolas"/>
              </a:rPr>
              <a:t>try</a:t>
            </a:r>
            <a:r>
              <a:rPr lang="en-US" altLang="zh-TW" sz="1400" dirty="0">
                <a:solidFill>
                  <a:srgbClr val="000000"/>
                </a:solidFill>
                <a:latin typeface="Consolas"/>
              </a:rPr>
              <a:t>:</a:t>
            </a:r>
          </a:p>
          <a:p>
            <a:pPr fontAlgn="t">
              <a:buFont typeface="+mj-lt"/>
              <a:buAutoNum type="arabicPeriod"/>
            </a:pPr>
            <a:r>
              <a:rPr lang="en-US" altLang="zh-TW" sz="1400" dirty="0">
                <a:solidFill>
                  <a:srgbClr val="000000"/>
                </a:solidFill>
                <a:latin typeface="Consolas"/>
              </a:rPr>
              <a:t>   </a:t>
            </a:r>
            <a:r>
              <a:rPr lang="en-US" altLang="zh-TW" sz="1400" i="1" dirty="0">
                <a:solidFill>
                  <a:srgbClr val="808080"/>
                </a:solidFill>
                <a:latin typeface="Consolas"/>
              </a:rPr>
              <a:t>#You do your operations here;</a:t>
            </a:r>
            <a:endParaRPr lang="en-US" altLang="zh-TW" sz="1400" dirty="0">
              <a:solidFill>
                <a:srgbClr val="000000"/>
              </a:solidFill>
              <a:latin typeface="Consolas"/>
            </a:endParaRPr>
          </a:p>
          <a:p>
            <a:pPr fontAlgn="t">
              <a:buFont typeface="+mj-lt"/>
              <a:buAutoNum type="arabicPeriod"/>
            </a:pPr>
            <a:r>
              <a:rPr lang="en-US" altLang="zh-TW" sz="1400" b="1" dirty="0">
                <a:solidFill>
                  <a:srgbClr val="FF7700"/>
                </a:solidFill>
                <a:latin typeface="Consolas"/>
              </a:rPr>
              <a:t>except</a:t>
            </a:r>
            <a:r>
              <a:rPr lang="en-US" altLang="zh-TW" sz="1400" dirty="0">
                <a:solidFill>
                  <a:srgbClr val="000000"/>
                </a:solidFill>
                <a:latin typeface="Consolas"/>
              </a:rPr>
              <a:t>(Exception1[</a:t>
            </a:r>
            <a:r>
              <a:rPr lang="en-US" altLang="zh-TW" sz="1400" dirty="0">
                <a:solidFill>
                  <a:srgbClr val="66CC66"/>
                </a:solidFill>
                <a:latin typeface="Consolas"/>
              </a:rPr>
              <a:t>,</a:t>
            </a:r>
            <a:r>
              <a:rPr lang="en-US" altLang="zh-TW" sz="1400" dirty="0">
                <a:solidFill>
                  <a:srgbClr val="000000"/>
                </a:solidFill>
                <a:latin typeface="Consolas"/>
              </a:rPr>
              <a:t> Exception2[</a:t>
            </a:r>
            <a:r>
              <a:rPr lang="en-US" altLang="zh-TW" sz="1400" dirty="0">
                <a:solidFill>
                  <a:srgbClr val="66CC66"/>
                </a:solidFill>
                <a:latin typeface="Consolas"/>
              </a:rPr>
              <a:t>,</a:t>
            </a:r>
            <a:r>
              <a:rPr lang="en-US" altLang="zh-TW" sz="1400" dirty="0">
                <a:solidFill>
                  <a:srgbClr val="000000"/>
                </a:solidFill>
                <a:latin typeface="Consolas"/>
              </a:rPr>
              <a:t>...</a:t>
            </a:r>
            <a:r>
              <a:rPr lang="en-US" altLang="zh-TW" sz="1400" dirty="0" err="1">
                <a:solidFill>
                  <a:srgbClr val="000000"/>
                </a:solidFill>
                <a:latin typeface="Consolas"/>
              </a:rPr>
              <a:t>ExceptionN</a:t>
            </a:r>
            <a:r>
              <a:rPr lang="en-US" altLang="zh-TW" sz="1400" dirty="0">
                <a:solidFill>
                  <a:srgbClr val="000000"/>
                </a:solidFill>
                <a:latin typeface="Consolas"/>
              </a:rPr>
              <a:t>]]]):</a:t>
            </a:r>
          </a:p>
          <a:p>
            <a:pPr fontAlgn="t">
              <a:buFont typeface="+mj-lt"/>
              <a:buAutoNum type="arabicPeriod"/>
            </a:pPr>
            <a:r>
              <a:rPr lang="en-US" altLang="zh-TW" sz="1400" dirty="0">
                <a:solidFill>
                  <a:srgbClr val="000000"/>
                </a:solidFill>
                <a:latin typeface="Consolas"/>
              </a:rPr>
              <a:t>   </a:t>
            </a:r>
            <a:r>
              <a:rPr lang="en-US" altLang="zh-TW" sz="1400" i="1" dirty="0">
                <a:solidFill>
                  <a:srgbClr val="808080"/>
                </a:solidFill>
                <a:latin typeface="Consolas"/>
              </a:rPr>
              <a:t>#If there is any exception</a:t>
            </a:r>
            <a:endParaRPr lang="en-US" altLang="zh-TW" sz="1400" dirty="0">
              <a:solidFill>
                <a:srgbClr val="000000"/>
              </a:solidFill>
              <a:latin typeface="Consolas"/>
            </a:endParaRPr>
          </a:p>
          <a:p>
            <a:pPr fontAlgn="t">
              <a:buFont typeface="+mj-lt"/>
              <a:buAutoNum type="arabicPeriod"/>
            </a:pPr>
            <a:r>
              <a:rPr lang="en-US" altLang="zh-TW" sz="1400" dirty="0">
                <a:solidFill>
                  <a:srgbClr val="000000"/>
                </a:solidFill>
                <a:latin typeface="Consolas"/>
              </a:rPr>
              <a:t>   </a:t>
            </a:r>
            <a:r>
              <a:rPr lang="en-US" altLang="zh-TW" sz="1400" i="1" dirty="0">
                <a:solidFill>
                  <a:srgbClr val="808080"/>
                </a:solidFill>
                <a:latin typeface="Consolas"/>
              </a:rPr>
              <a:t>#from the given exception list,</a:t>
            </a:r>
            <a:endParaRPr lang="en-US" altLang="zh-TW" sz="1400" dirty="0">
              <a:solidFill>
                <a:srgbClr val="000000"/>
              </a:solidFill>
              <a:latin typeface="Consolas"/>
            </a:endParaRPr>
          </a:p>
          <a:p>
            <a:pPr fontAlgn="t">
              <a:buFont typeface="+mj-lt"/>
              <a:buAutoNum type="arabicPeriod"/>
            </a:pPr>
            <a:r>
              <a:rPr lang="en-US" altLang="zh-TW" sz="1400" dirty="0">
                <a:solidFill>
                  <a:srgbClr val="000000"/>
                </a:solidFill>
                <a:latin typeface="Consolas"/>
              </a:rPr>
              <a:t>   </a:t>
            </a:r>
            <a:r>
              <a:rPr lang="en-US" altLang="zh-TW" sz="1400" i="1" dirty="0">
                <a:solidFill>
                  <a:srgbClr val="808080"/>
                </a:solidFill>
                <a:latin typeface="Consolas"/>
              </a:rPr>
              <a:t>#then execute this block.</a:t>
            </a:r>
            <a:endParaRPr lang="en-US" altLang="zh-TW" sz="1400" dirty="0">
              <a:solidFill>
                <a:srgbClr val="000000"/>
              </a:solidFill>
              <a:latin typeface="Consolas"/>
            </a:endParaRPr>
          </a:p>
          <a:p>
            <a:pPr fontAlgn="t">
              <a:buFont typeface="+mj-lt"/>
              <a:buAutoNum type="arabicPeriod"/>
            </a:pPr>
            <a:r>
              <a:rPr lang="en-US" altLang="zh-TW" sz="1400" b="1" dirty="0">
                <a:solidFill>
                  <a:srgbClr val="FF7700"/>
                </a:solidFill>
                <a:latin typeface="Consolas"/>
              </a:rPr>
              <a:t>else</a:t>
            </a:r>
            <a:r>
              <a:rPr lang="en-US" altLang="zh-TW" sz="1400" dirty="0">
                <a:solidFill>
                  <a:srgbClr val="000000"/>
                </a:solidFill>
                <a:latin typeface="Consolas"/>
              </a:rPr>
              <a:t>:</a:t>
            </a:r>
          </a:p>
          <a:p>
            <a:pPr fontAlgn="t">
              <a:buFont typeface="+mj-lt"/>
              <a:buAutoNum type="arabicPeriod"/>
            </a:pPr>
            <a:r>
              <a:rPr lang="en-US" altLang="zh-TW" sz="1400" dirty="0">
                <a:solidFill>
                  <a:srgbClr val="000000"/>
                </a:solidFill>
                <a:latin typeface="Consolas"/>
              </a:rPr>
              <a:t>   </a:t>
            </a:r>
            <a:r>
              <a:rPr lang="en-US" altLang="zh-TW" sz="1400" i="1" dirty="0">
                <a:solidFill>
                  <a:srgbClr val="808080"/>
                </a:solidFill>
                <a:latin typeface="Consolas"/>
              </a:rPr>
              <a:t>#If there is no exception</a:t>
            </a:r>
            <a:endParaRPr lang="en-US" altLang="zh-TW" sz="1400" dirty="0">
              <a:solidFill>
                <a:srgbClr val="000000"/>
              </a:solidFill>
              <a:latin typeface="Consolas"/>
            </a:endParaRPr>
          </a:p>
          <a:p>
            <a:pPr fontAlgn="t">
              <a:buFont typeface="+mj-lt"/>
              <a:buAutoNum type="arabicPeriod"/>
            </a:pPr>
            <a:r>
              <a:rPr lang="en-US" altLang="zh-TW" sz="1400" dirty="0">
                <a:solidFill>
                  <a:srgbClr val="000000"/>
                </a:solidFill>
                <a:latin typeface="Consolas"/>
              </a:rPr>
              <a:t>   </a:t>
            </a:r>
            <a:r>
              <a:rPr lang="en-US" altLang="zh-TW" sz="1400" i="1" dirty="0">
                <a:solidFill>
                  <a:srgbClr val="808080"/>
                </a:solidFill>
                <a:latin typeface="Consolas"/>
              </a:rPr>
              <a:t>#then execute this block.</a:t>
            </a:r>
            <a:endParaRPr lang="en-US" altLang="zh-TW" sz="1400" dirty="0">
              <a:solidFill>
                <a:srgbClr val="000000"/>
              </a:solidFill>
              <a:latin typeface="Consolas"/>
            </a:endParaRPr>
          </a:p>
          <a:p>
            <a:endParaRPr lang="zh-TW" altLang="en-US" dirty="0"/>
          </a:p>
        </p:txBody>
      </p:sp>
    </p:spTree>
    <p:extLst>
      <p:ext uri="{BB962C8B-B14F-4D97-AF65-F5344CB8AC3E}">
        <p14:creationId xmlns:p14="http://schemas.microsoft.com/office/powerpoint/2010/main" val="3434926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F4AABF-5328-1743-836B-53FC3CB86344}"/>
              </a:ext>
            </a:extLst>
          </p:cNvPr>
          <p:cNvSpPr>
            <a:spLocks noGrp="1"/>
          </p:cNvSpPr>
          <p:nvPr>
            <p:ph type="title"/>
          </p:nvPr>
        </p:nvSpPr>
        <p:spPr/>
        <p:txBody>
          <a:bodyPr/>
          <a:lstStyle/>
          <a:p>
            <a:r>
              <a:rPr lang="en-US" altLang="zh-TW" dirty="0"/>
              <a:t>Try/Except</a:t>
            </a:r>
            <a:endParaRPr kumimoji="1" lang="zh-TW" altLang="en-US" dirty="0"/>
          </a:p>
        </p:txBody>
      </p:sp>
      <p:sp>
        <p:nvSpPr>
          <p:cNvPr id="3" name="內容版面配置區 2">
            <a:extLst>
              <a:ext uri="{FF2B5EF4-FFF2-40B4-BE49-F238E27FC236}">
                <a16:creationId xmlns:a16="http://schemas.microsoft.com/office/drawing/2014/main" id="{2CC96A67-0DA9-A443-93C0-01D7BAE008FE}"/>
              </a:ext>
            </a:extLst>
          </p:cNvPr>
          <p:cNvSpPr>
            <a:spLocks noGrp="1"/>
          </p:cNvSpPr>
          <p:nvPr>
            <p:ph idx="1"/>
          </p:nvPr>
        </p:nvSpPr>
        <p:spPr>
          <a:xfrm>
            <a:off x="2902024" y="648084"/>
            <a:ext cx="5486400" cy="2348868"/>
          </a:xfrm>
        </p:spPr>
        <p:txBody>
          <a:bodyPr/>
          <a:lstStyle/>
          <a:p>
            <a:pPr marL="0" indent="0">
              <a:buNone/>
            </a:pPr>
            <a:r>
              <a:rPr kumimoji="1" lang="en-US" altLang="zh-TW" dirty="0">
                <a:latin typeface="+mn-ea"/>
              </a:rPr>
              <a:t>Python</a:t>
            </a:r>
          </a:p>
          <a:p>
            <a:pPr marL="0" indent="0">
              <a:buNone/>
            </a:pPr>
            <a:r>
              <a:rPr kumimoji="1" lang="en-US" altLang="zh-TW" sz="1800" dirty="0">
                <a:latin typeface="+mn-ea"/>
              </a:rPr>
              <a:t>	main(</a:t>
            </a:r>
            <a:r>
              <a:rPr kumimoji="1" lang="zh-TW" altLang="en-US" sz="1800" dirty="0">
                <a:latin typeface="+mn-ea"/>
              </a:rPr>
              <a:t> </a:t>
            </a:r>
            <a:r>
              <a:rPr kumimoji="1" lang="en-US" altLang="zh-TW" sz="1800" dirty="0">
                <a:latin typeface="+mn-ea"/>
              </a:rPr>
              <a:t>)</a:t>
            </a:r>
          </a:p>
          <a:p>
            <a:pPr marL="1417320" lvl="3" indent="0">
              <a:buNone/>
            </a:pPr>
            <a:r>
              <a:rPr kumimoji="1" lang="en-US" altLang="zh-TW" sz="1800" dirty="0">
                <a:latin typeface="+mn-ea"/>
              </a:rPr>
              <a:t>	 f(</a:t>
            </a:r>
            <a:r>
              <a:rPr kumimoji="1" lang="zh-TW" altLang="en-US" sz="1800" dirty="0">
                <a:latin typeface="+mn-ea"/>
              </a:rPr>
              <a:t> </a:t>
            </a:r>
            <a:r>
              <a:rPr kumimoji="1" lang="en-US" altLang="zh-TW" sz="1800" dirty="0">
                <a:latin typeface="+mn-ea"/>
              </a:rPr>
              <a:t>)</a:t>
            </a:r>
          </a:p>
          <a:p>
            <a:pPr marL="1417320" lvl="3" indent="0">
              <a:buNone/>
            </a:pPr>
            <a:r>
              <a:rPr kumimoji="1" lang="en-US" altLang="zh-TW" sz="1800" dirty="0">
                <a:latin typeface="+mn-ea"/>
              </a:rPr>
              <a:t>		</a:t>
            </a:r>
            <a:r>
              <a:rPr kumimoji="1" lang="en-US" altLang="zh-TW" sz="2000" dirty="0">
                <a:latin typeface="+mn-ea"/>
              </a:rPr>
              <a:t>w(</a:t>
            </a:r>
            <a:r>
              <a:rPr kumimoji="1" lang="zh-TW" altLang="en-US" sz="2000" dirty="0">
                <a:latin typeface="+mn-ea"/>
              </a:rPr>
              <a:t> </a:t>
            </a:r>
            <a:r>
              <a:rPr kumimoji="1" lang="en-US" altLang="zh-TW" sz="2000" dirty="0">
                <a:latin typeface="+mn-ea"/>
              </a:rPr>
              <a:t>)</a:t>
            </a:r>
          </a:p>
          <a:p>
            <a:pPr marL="2331720" lvl="5" indent="0">
              <a:buNone/>
            </a:pPr>
            <a:r>
              <a:rPr kumimoji="1" lang="en-US" altLang="zh-TW" sz="2000" dirty="0">
                <a:latin typeface="+mn-ea"/>
              </a:rPr>
              <a:t> 		e(</a:t>
            </a:r>
            <a:r>
              <a:rPr kumimoji="1" lang="zh-TW" altLang="en-US" sz="2000" dirty="0">
                <a:latin typeface="+mn-ea"/>
              </a:rPr>
              <a:t> </a:t>
            </a:r>
            <a:r>
              <a:rPr kumimoji="1" lang="en-US" altLang="zh-TW" sz="2000" dirty="0">
                <a:latin typeface="+mn-ea"/>
              </a:rPr>
              <a:t>)</a:t>
            </a:r>
          </a:p>
          <a:p>
            <a:pPr marL="2743200" lvl="6" indent="0">
              <a:buNone/>
            </a:pPr>
            <a:r>
              <a:rPr kumimoji="1" lang="en-US" altLang="zh-TW" sz="2000" dirty="0">
                <a:latin typeface="+mn-ea"/>
              </a:rPr>
              <a:t> 		k(</a:t>
            </a:r>
            <a:r>
              <a:rPr kumimoji="1" lang="zh-TW" altLang="en-US" sz="2000" dirty="0">
                <a:latin typeface="+mn-ea"/>
              </a:rPr>
              <a:t> </a:t>
            </a:r>
            <a:r>
              <a:rPr kumimoji="1" lang="en-US" altLang="zh-TW" sz="2000" dirty="0">
                <a:latin typeface="+mn-ea"/>
              </a:rPr>
              <a:t>)</a:t>
            </a:r>
          </a:p>
          <a:p>
            <a:pPr lvl="6"/>
            <a:endParaRPr kumimoji="1" lang="zh-TW" altLang="en-US" dirty="0"/>
          </a:p>
        </p:txBody>
      </p:sp>
      <p:sp>
        <p:nvSpPr>
          <p:cNvPr id="4" name="上彎箭號 3">
            <a:extLst>
              <a:ext uri="{FF2B5EF4-FFF2-40B4-BE49-F238E27FC236}">
                <a16:creationId xmlns:a16="http://schemas.microsoft.com/office/drawing/2014/main" id="{5A6DAFFD-49BB-DB43-93DC-E63BC7807A4C}"/>
              </a:ext>
            </a:extLst>
          </p:cNvPr>
          <p:cNvSpPr/>
          <p:nvPr/>
        </p:nvSpPr>
        <p:spPr>
          <a:xfrm rot="5400000">
            <a:off x="3383868" y="857424"/>
            <a:ext cx="216024" cy="57606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9" name="上彎箭號 8">
            <a:extLst>
              <a:ext uri="{FF2B5EF4-FFF2-40B4-BE49-F238E27FC236}">
                <a16:creationId xmlns:a16="http://schemas.microsoft.com/office/drawing/2014/main" id="{4C0199BB-CB25-4246-9B47-5CBE7161E747}"/>
              </a:ext>
            </a:extLst>
          </p:cNvPr>
          <p:cNvSpPr/>
          <p:nvPr/>
        </p:nvSpPr>
        <p:spPr>
          <a:xfrm rot="5400000">
            <a:off x="4319972" y="1217464"/>
            <a:ext cx="216024" cy="57606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0" name="上彎箭號 9">
            <a:extLst>
              <a:ext uri="{FF2B5EF4-FFF2-40B4-BE49-F238E27FC236}">
                <a16:creationId xmlns:a16="http://schemas.microsoft.com/office/drawing/2014/main" id="{6D4B6C34-BE08-8F4E-80F8-2F2411A8F6E6}"/>
              </a:ext>
            </a:extLst>
          </p:cNvPr>
          <p:cNvSpPr/>
          <p:nvPr/>
        </p:nvSpPr>
        <p:spPr>
          <a:xfrm rot="5400000">
            <a:off x="5184068" y="1519194"/>
            <a:ext cx="216024" cy="57606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上彎箭號 10">
            <a:extLst>
              <a:ext uri="{FF2B5EF4-FFF2-40B4-BE49-F238E27FC236}">
                <a16:creationId xmlns:a16="http://schemas.microsoft.com/office/drawing/2014/main" id="{EDCFCBD8-06F2-C545-B165-093DA4780D2F}"/>
              </a:ext>
            </a:extLst>
          </p:cNvPr>
          <p:cNvSpPr/>
          <p:nvPr/>
        </p:nvSpPr>
        <p:spPr>
          <a:xfrm rot="5400000">
            <a:off x="6120172" y="1865536"/>
            <a:ext cx="216024" cy="57606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上彎箭號 11">
            <a:extLst>
              <a:ext uri="{FF2B5EF4-FFF2-40B4-BE49-F238E27FC236}">
                <a16:creationId xmlns:a16="http://schemas.microsoft.com/office/drawing/2014/main" id="{6D3EEE9B-DD93-9142-B091-397C2419D09B}"/>
              </a:ext>
            </a:extLst>
          </p:cNvPr>
          <p:cNvSpPr/>
          <p:nvPr/>
        </p:nvSpPr>
        <p:spPr>
          <a:xfrm rot="5400000">
            <a:off x="6984268" y="2225576"/>
            <a:ext cx="216024" cy="57606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文字方塊 12">
            <a:extLst>
              <a:ext uri="{FF2B5EF4-FFF2-40B4-BE49-F238E27FC236}">
                <a16:creationId xmlns:a16="http://schemas.microsoft.com/office/drawing/2014/main" id="{43C57940-23DB-ED47-801D-ECDDF2A7CE73}"/>
              </a:ext>
            </a:extLst>
          </p:cNvPr>
          <p:cNvSpPr txBox="1"/>
          <p:nvPr/>
        </p:nvSpPr>
        <p:spPr>
          <a:xfrm>
            <a:off x="2835052" y="2256727"/>
            <a:ext cx="2808312" cy="646331"/>
          </a:xfrm>
          <a:prstGeom prst="rect">
            <a:avLst/>
          </a:prstGeom>
          <a:noFill/>
        </p:spPr>
        <p:txBody>
          <a:bodyPr wrap="square" rtlCol="0">
            <a:spAutoFit/>
          </a:bodyPr>
          <a:lstStyle/>
          <a:p>
            <a:r>
              <a:rPr kumimoji="1" lang="en-US" altLang="zh-TW" dirty="0"/>
              <a:t>def  k (</a:t>
            </a:r>
            <a:r>
              <a:rPr kumimoji="1" lang="en-US" altLang="zh-TW" dirty="0" err="1"/>
              <a:t>i</a:t>
            </a:r>
            <a:r>
              <a:rPr kumimoji="1" lang="en-US" altLang="zh-TW" dirty="0"/>
              <a:t>):</a:t>
            </a:r>
          </a:p>
          <a:p>
            <a:r>
              <a:rPr kumimoji="1" lang="en-US" altLang="zh-TW" dirty="0"/>
              <a:t>      n = int(</a:t>
            </a:r>
            <a:r>
              <a:rPr kumimoji="1" lang="en-US" altLang="zh-TW" dirty="0" err="1"/>
              <a:t>i</a:t>
            </a:r>
            <a:r>
              <a:rPr kumimoji="1" lang="en-US" altLang="zh-TW" dirty="0"/>
              <a:t>) </a:t>
            </a:r>
            <a:endParaRPr kumimoji="1" lang="zh-TW" altLang="en-US" dirty="0"/>
          </a:p>
        </p:txBody>
      </p:sp>
      <p:sp>
        <p:nvSpPr>
          <p:cNvPr id="14" name="文字方塊 13">
            <a:extLst>
              <a:ext uri="{FF2B5EF4-FFF2-40B4-BE49-F238E27FC236}">
                <a16:creationId xmlns:a16="http://schemas.microsoft.com/office/drawing/2014/main" id="{E816CED5-F126-424E-BC74-D2600C008BF1}"/>
              </a:ext>
            </a:extLst>
          </p:cNvPr>
          <p:cNvSpPr txBox="1"/>
          <p:nvPr/>
        </p:nvSpPr>
        <p:spPr>
          <a:xfrm>
            <a:off x="2555776" y="2962772"/>
            <a:ext cx="6588224" cy="923330"/>
          </a:xfrm>
          <a:prstGeom prst="rect">
            <a:avLst/>
          </a:prstGeom>
          <a:noFill/>
        </p:spPr>
        <p:txBody>
          <a:bodyPr wrap="square" rtlCol="0">
            <a:spAutoFit/>
          </a:bodyPr>
          <a:lstStyle/>
          <a:p>
            <a:r>
              <a:rPr kumimoji="1" lang="zh-CN" altLang="en-US" dirty="0"/>
              <a:t>當</a:t>
            </a:r>
            <a:r>
              <a:rPr kumimoji="1" lang="en-US" altLang="zh-CN" dirty="0"/>
              <a:t> user </a:t>
            </a:r>
            <a:r>
              <a:rPr kumimoji="1" lang="zh-CN" altLang="en-US" dirty="0"/>
              <a:t>輸入非數字時，會發生</a:t>
            </a:r>
            <a:r>
              <a:rPr kumimoji="1" lang="en-US" altLang="zh-CN" dirty="0"/>
              <a:t> </a:t>
            </a:r>
            <a:r>
              <a:rPr kumimoji="1" lang="en-US" altLang="zh-CN" dirty="0" err="1"/>
              <a:t>TypeError</a:t>
            </a:r>
            <a:endParaRPr kumimoji="1" lang="en-US" altLang="zh-CN" dirty="0"/>
          </a:p>
          <a:p>
            <a:r>
              <a:rPr kumimoji="1" lang="zh-CN" altLang="en-US" dirty="0"/>
              <a:t>但</a:t>
            </a:r>
            <a:r>
              <a:rPr kumimoji="1" lang="zh-TW" altLang="en-US" dirty="0"/>
              <a:t>因為上圖是函式一層呼叫一層，最後是由 </a:t>
            </a:r>
            <a:r>
              <a:rPr kumimoji="1" lang="en-US" altLang="zh-TW" dirty="0">
                <a:latin typeface="+mn-ea"/>
              </a:rPr>
              <a:t>Python</a:t>
            </a:r>
            <a:r>
              <a:rPr kumimoji="1" lang="zh-TW" altLang="en-US" dirty="0">
                <a:latin typeface="+mn-ea"/>
              </a:rPr>
              <a:t> </a:t>
            </a:r>
            <a:r>
              <a:rPr kumimoji="1" lang="zh-CN" altLang="en-US" dirty="0">
                <a:latin typeface="+mn-ea"/>
              </a:rPr>
              <a:t>接到</a:t>
            </a:r>
            <a:r>
              <a:rPr kumimoji="1" lang="zh-TW" altLang="en-US" dirty="0">
                <a:latin typeface="+mn-ea"/>
              </a:rPr>
              <a:t> </a:t>
            </a:r>
            <a:r>
              <a:rPr kumimoji="1" lang="en-US" altLang="zh-CN" dirty="0">
                <a:latin typeface="+mn-ea"/>
              </a:rPr>
              <a:t>Error</a:t>
            </a:r>
            <a:endParaRPr kumimoji="1" lang="en-US" altLang="zh-TW" dirty="0"/>
          </a:p>
          <a:p>
            <a:r>
              <a:rPr kumimoji="1" lang="zh-TW" altLang="en-US" dirty="0"/>
              <a:t>因此 </a:t>
            </a:r>
            <a:r>
              <a:rPr kumimoji="1" lang="en-US" altLang="zh-CN" dirty="0"/>
              <a:t>user</a:t>
            </a:r>
            <a:r>
              <a:rPr kumimoji="1" lang="zh-TW" altLang="en-US" dirty="0"/>
              <a:t> </a:t>
            </a:r>
            <a:r>
              <a:rPr kumimoji="1" lang="zh-CN" altLang="en-US" dirty="0"/>
              <a:t>得不到有意義的</a:t>
            </a:r>
            <a:r>
              <a:rPr kumimoji="1" lang="zh-TW" altLang="en-US" dirty="0"/>
              <a:t> </a:t>
            </a:r>
            <a:r>
              <a:rPr kumimoji="1" lang="en-US" altLang="zh-CN" dirty="0">
                <a:latin typeface="+mn-ea"/>
              </a:rPr>
              <a:t>Error</a:t>
            </a:r>
            <a:r>
              <a:rPr kumimoji="1" lang="zh-TW" altLang="en-US" dirty="0">
                <a:latin typeface="+mn-ea"/>
              </a:rPr>
              <a:t> </a:t>
            </a:r>
            <a:r>
              <a:rPr kumimoji="1" lang="zh-CN" altLang="en-US" dirty="0"/>
              <a:t>訊息</a:t>
            </a:r>
            <a:endParaRPr kumimoji="1" lang="zh-TW" altLang="en-US" dirty="0"/>
          </a:p>
        </p:txBody>
      </p:sp>
      <p:sp>
        <p:nvSpPr>
          <p:cNvPr id="15" name="矩形 14">
            <a:extLst>
              <a:ext uri="{FF2B5EF4-FFF2-40B4-BE49-F238E27FC236}">
                <a16:creationId xmlns:a16="http://schemas.microsoft.com/office/drawing/2014/main" id="{56B27AA0-1BF3-5A49-8915-2F344F6AA77C}"/>
              </a:ext>
            </a:extLst>
          </p:cNvPr>
          <p:cNvSpPr/>
          <p:nvPr/>
        </p:nvSpPr>
        <p:spPr>
          <a:xfrm>
            <a:off x="2771800" y="3985783"/>
            <a:ext cx="5157701" cy="1754326"/>
          </a:xfrm>
          <a:prstGeom prst="rect">
            <a:avLst/>
          </a:prstGeom>
        </p:spPr>
        <p:txBody>
          <a:bodyPr wrap="square">
            <a:spAutoFit/>
          </a:bodyPr>
          <a:lstStyle/>
          <a:p>
            <a:r>
              <a:rPr kumimoji="1" lang="en-US" altLang="zh-TW" dirty="0">
                <a:latin typeface="+mn-ea"/>
              </a:rPr>
              <a:t>def e(</a:t>
            </a:r>
            <a:r>
              <a:rPr kumimoji="1" lang="zh-TW" altLang="en-US" dirty="0">
                <a:latin typeface="+mn-ea"/>
              </a:rPr>
              <a:t> </a:t>
            </a:r>
            <a:r>
              <a:rPr kumimoji="1" lang="en-US" altLang="zh-TW" dirty="0">
                <a:latin typeface="+mn-ea"/>
              </a:rPr>
              <a:t>):</a:t>
            </a:r>
          </a:p>
          <a:p>
            <a:r>
              <a:rPr kumimoji="1" lang="en-US" altLang="zh-TW" dirty="0">
                <a:latin typeface="+mn-ea"/>
              </a:rPr>
              <a:t>     </a:t>
            </a:r>
            <a:r>
              <a:rPr kumimoji="1" lang="en-US" altLang="zh-TW" dirty="0" err="1">
                <a:latin typeface="+mn-ea"/>
              </a:rPr>
              <a:t>i</a:t>
            </a:r>
            <a:r>
              <a:rPr kumimoji="1" lang="en-US" altLang="zh-TW" dirty="0">
                <a:latin typeface="+mn-ea"/>
              </a:rPr>
              <a:t> =‘this is not an integer’</a:t>
            </a:r>
          </a:p>
          <a:p>
            <a:r>
              <a:rPr kumimoji="1" lang="en-US" altLang="zh-TW" dirty="0">
                <a:latin typeface="+mn-ea"/>
              </a:rPr>
              <a:t>     try:</a:t>
            </a:r>
          </a:p>
          <a:p>
            <a:r>
              <a:rPr kumimoji="1" lang="en-US" altLang="zh-TW" dirty="0">
                <a:latin typeface="+mn-ea"/>
              </a:rPr>
              <a:t>           k(</a:t>
            </a:r>
            <a:r>
              <a:rPr kumimoji="1" lang="en-US" altLang="zh-TW" dirty="0" err="1">
                <a:latin typeface="+mn-ea"/>
              </a:rPr>
              <a:t>i</a:t>
            </a:r>
            <a:r>
              <a:rPr kumimoji="1" lang="en-US" altLang="zh-TW" dirty="0">
                <a:latin typeface="+mn-ea"/>
              </a:rPr>
              <a:t>)</a:t>
            </a:r>
          </a:p>
          <a:p>
            <a:r>
              <a:rPr kumimoji="1" lang="en-US" altLang="zh-TW" dirty="0">
                <a:latin typeface="+mn-ea"/>
              </a:rPr>
              <a:t>     except </a:t>
            </a:r>
            <a:r>
              <a:rPr kumimoji="1" lang="en-US" altLang="zh-CN" dirty="0" err="1"/>
              <a:t>TypeError</a:t>
            </a:r>
            <a:r>
              <a:rPr kumimoji="1" lang="en-US" altLang="zh-CN" dirty="0"/>
              <a:t> :</a:t>
            </a:r>
          </a:p>
          <a:p>
            <a:r>
              <a:rPr kumimoji="1" lang="en-US" altLang="zh-CN" dirty="0"/>
              <a:t>              print(“I</a:t>
            </a:r>
            <a:r>
              <a:rPr lang="en" altLang="zh-TW" dirty="0" err="1"/>
              <a:t>nvalid</a:t>
            </a:r>
            <a:r>
              <a:rPr lang="en" altLang="zh-TW" dirty="0"/>
              <a:t> Input, must be integer.</a:t>
            </a:r>
            <a:r>
              <a:rPr kumimoji="1" lang="en-US" altLang="zh-CN" dirty="0"/>
              <a:t>”)</a:t>
            </a:r>
          </a:p>
        </p:txBody>
      </p:sp>
      <p:cxnSp>
        <p:nvCxnSpPr>
          <p:cNvPr id="17" name="直線接點 16">
            <a:extLst>
              <a:ext uri="{FF2B5EF4-FFF2-40B4-BE49-F238E27FC236}">
                <a16:creationId xmlns:a16="http://schemas.microsoft.com/office/drawing/2014/main" id="{F12E5CA4-CC6B-584E-B8C7-A2A49C204283}"/>
              </a:ext>
            </a:extLst>
          </p:cNvPr>
          <p:cNvCxnSpPr/>
          <p:nvPr/>
        </p:nvCxnSpPr>
        <p:spPr>
          <a:xfrm>
            <a:off x="2555776" y="3886102"/>
            <a:ext cx="6264696" cy="0"/>
          </a:xfrm>
          <a:prstGeom prst="line">
            <a:avLst/>
          </a:prstGeom>
          <a:ln w="19050">
            <a:solidFill>
              <a:schemeClr val="accent1"/>
            </a:solidFill>
            <a:prstDash val="lgDash"/>
          </a:ln>
        </p:spPr>
        <p:style>
          <a:lnRef idx="1">
            <a:schemeClr val="accent1"/>
          </a:lnRef>
          <a:fillRef idx="0">
            <a:schemeClr val="accent1"/>
          </a:fillRef>
          <a:effectRef idx="0">
            <a:schemeClr val="accent1"/>
          </a:effectRef>
          <a:fontRef idx="minor">
            <a:schemeClr val="tx1"/>
          </a:fontRef>
        </p:style>
      </p:cxnSp>
      <p:sp>
        <p:nvSpPr>
          <p:cNvPr id="18" name="文字方塊 17">
            <a:extLst>
              <a:ext uri="{FF2B5EF4-FFF2-40B4-BE49-F238E27FC236}">
                <a16:creationId xmlns:a16="http://schemas.microsoft.com/office/drawing/2014/main" id="{8D5E8AC8-4087-C84E-8136-5E8462EF4FAF}"/>
              </a:ext>
            </a:extLst>
          </p:cNvPr>
          <p:cNvSpPr txBox="1"/>
          <p:nvPr/>
        </p:nvSpPr>
        <p:spPr>
          <a:xfrm>
            <a:off x="2555776" y="5530006"/>
            <a:ext cx="6588224" cy="923330"/>
          </a:xfrm>
          <a:prstGeom prst="rect">
            <a:avLst/>
          </a:prstGeom>
          <a:noFill/>
        </p:spPr>
        <p:txBody>
          <a:bodyPr wrap="square" rtlCol="0">
            <a:spAutoFit/>
          </a:bodyPr>
          <a:lstStyle/>
          <a:p>
            <a:r>
              <a:rPr kumimoji="1" lang="zh-CN" altLang="en-US" dirty="0"/>
              <a:t>此時發生</a:t>
            </a:r>
            <a:r>
              <a:rPr kumimoji="1" lang="en-US" altLang="zh-CN" dirty="0"/>
              <a:t> </a:t>
            </a:r>
            <a:r>
              <a:rPr kumimoji="1" lang="en-US" altLang="zh-CN" dirty="0" err="1"/>
              <a:t>TypeError</a:t>
            </a:r>
            <a:endParaRPr kumimoji="1" lang="en-US" altLang="zh-CN" dirty="0"/>
          </a:p>
          <a:p>
            <a:r>
              <a:rPr kumimoji="1" lang="zh-TW" altLang="en-US" dirty="0"/>
              <a:t>由 </a:t>
            </a:r>
            <a:r>
              <a:rPr kumimoji="1" lang="en-US" altLang="zh-TW" dirty="0">
                <a:latin typeface="+mn-ea"/>
              </a:rPr>
              <a:t>e(</a:t>
            </a:r>
            <a:r>
              <a:rPr kumimoji="1" lang="zh-TW" altLang="en-US" dirty="0">
                <a:latin typeface="+mn-ea"/>
              </a:rPr>
              <a:t> </a:t>
            </a:r>
            <a:r>
              <a:rPr kumimoji="1" lang="en-US" altLang="zh-TW" dirty="0">
                <a:latin typeface="+mn-ea"/>
              </a:rPr>
              <a:t>)</a:t>
            </a:r>
            <a:r>
              <a:rPr kumimoji="1" lang="zh-TW" altLang="en-US" dirty="0">
                <a:latin typeface="+mn-ea"/>
              </a:rPr>
              <a:t> </a:t>
            </a:r>
            <a:r>
              <a:rPr kumimoji="1" lang="zh-CN" altLang="en-US" dirty="0">
                <a:latin typeface="+mn-ea"/>
              </a:rPr>
              <a:t>接到</a:t>
            </a:r>
            <a:r>
              <a:rPr kumimoji="1" lang="zh-TW" altLang="en-US" dirty="0">
                <a:latin typeface="+mn-ea"/>
              </a:rPr>
              <a:t> </a:t>
            </a:r>
            <a:r>
              <a:rPr kumimoji="1" lang="en-US" altLang="zh-CN" dirty="0">
                <a:latin typeface="+mn-ea"/>
              </a:rPr>
              <a:t>Error</a:t>
            </a:r>
            <a:endParaRPr kumimoji="1" lang="en-US" altLang="zh-TW" dirty="0"/>
          </a:p>
          <a:p>
            <a:r>
              <a:rPr kumimoji="1" lang="en-US" altLang="zh-CN" dirty="0"/>
              <a:t>user</a:t>
            </a:r>
            <a:r>
              <a:rPr kumimoji="1" lang="zh-TW" altLang="en-US" dirty="0"/>
              <a:t> 能得到有意義</a:t>
            </a:r>
            <a:r>
              <a:rPr kumimoji="1" lang="zh-CN" altLang="en-US" dirty="0"/>
              <a:t>的</a:t>
            </a:r>
            <a:r>
              <a:rPr kumimoji="1" lang="zh-TW" altLang="en-US" dirty="0"/>
              <a:t> </a:t>
            </a:r>
            <a:r>
              <a:rPr kumimoji="1" lang="en-US" altLang="zh-CN" dirty="0">
                <a:latin typeface="+mn-ea"/>
              </a:rPr>
              <a:t>Error</a:t>
            </a:r>
            <a:r>
              <a:rPr kumimoji="1" lang="zh-TW" altLang="en-US" dirty="0">
                <a:latin typeface="+mn-ea"/>
              </a:rPr>
              <a:t> </a:t>
            </a:r>
            <a:r>
              <a:rPr kumimoji="1" lang="zh-CN" altLang="en-US" dirty="0"/>
              <a:t>訊息</a:t>
            </a:r>
            <a:endParaRPr kumimoji="1" lang="zh-TW" altLang="en-US" dirty="0"/>
          </a:p>
        </p:txBody>
      </p:sp>
      <p:sp>
        <p:nvSpPr>
          <p:cNvPr id="19" name="矩形 18">
            <a:extLst>
              <a:ext uri="{FF2B5EF4-FFF2-40B4-BE49-F238E27FC236}">
                <a16:creationId xmlns:a16="http://schemas.microsoft.com/office/drawing/2014/main" id="{75465564-DE35-2342-AF49-E1520ECBFEDB}"/>
              </a:ext>
            </a:extLst>
          </p:cNvPr>
          <p:cNvSpPr/>
          <p:nvPr/>
        </p:nvSpPr>
        <p:spPr>
          <a:xfrm>
            <a:off x="2807804" y="2315010"/>
            <a:ext cx="1332148" cy="573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1" name="矩形 20">
            <a:extLst>
              <a:ext uri="{FF2B5EF4-FFF2-40B4-BE49-F238E27FC236}">
                <a16:creationId xmlns:a16="http://schemas.microsoft.com/office/drawing/2014/main" id="{70D5D1FB-CF31-D749-9CDB-0577E71D124E}"/>
              </a:ext>
            </a:extLst>
          </p:cNvPr>
          <p:cNvSpPr/>
          <p:nvPr/>
        </p:nvSpPr>
        <p:spPr>
          <a:xfrm>
            <a:off x="2825806" y="4005064"/>
            <a:ext cx="4770530" cy="1443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2138164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自訂例外</a:t>
            </a:r>
          </a:p>
        </p:txBody>
      </p:sp>
      <p:sp>
        <p:nvSpPr>
          <p:cNvPr id="3" name="內容版面配置區 2"/>
          <p:cNvSpPr>
            <a:spLocks noGrp="1"/>
          </p:cNvSpPr>
          <p:nvPr>
            <p:ph idx="1"/>
          </p:nvPr>
        </p:nvSpPr>
        <p:spPr>
          <a:xfrm>
            <a:off x="2901951" y="864108"/>
            <a:ext cx="5486400" cy="2276860"/>
          </a:xfrm>
        </p:spPr>
        <p:txBody>
          <a:bodyPr/>
          <a:lstStyle/>
          <a:p>
            <a:r>
              <a:rPr lang="zh-TW" altLang="en-US" dirty="0"/>
              <a:t>使用者可以透過建立一個繼承於 </a:t>
            </a:r>
            <a:r>
              <a:rPr lang="en-US" altLang="zh-TW" dirty="0"/>
              <a:t>Exception </a:t>
            </a:r>
            <a:r>
              <a:rPr lang="zh-TW" altLang="en-US" dirty="0"/>
              <a:t>的例外類別，來自訂例外。</a:t>
            </a:r>
            <a:endParaRPr lang="en-US" altLang="zh-TW" dirty="0"/>
          </a:p>
          <a:p>
            <a:r>
              <a:rPr lang="zh-TW" altLang="en-US" dirty="0"/>
              <a:t>下面的例子繼承自 </a:t>
            </a:r>
            <a:r>
              <a:rPr lang="en-US" altLang="zh-TW" dirty="0" err="1"/>
              <a:t>RuntimeError</a:t>
            </a:r>
            <a:r>
              <a:rPr lang="en-US" altLang="zh-TW" dirty="0"/>
              <a:t> </a:t>
            </a:r>
            <a:r>
              <a:rPr lang="zh-TW" altLang="en-US" dirty="0"/>
              <a:t>類別，可以在例外發生時輸出更多訊息</a:t>
            </a:r>
          </a:p>
        </p:txBody>
      </p:sp>
      <p:sp>
        <p:nvSpPr>
          <p:cNvPr id="6" name="文字方塊 5"/>
          <p:cNvSpPr txBox="1"/>
          <p:nvPr/>
        </p:nvSpPr>
        <p:spPr>
          <a:xfrm>
            <a:off x="3097512" y="5517232"/>
            <a:ext cx="5663730" cy="646331"/>
          </a:xfrm>
          <a:prstGeom prst="rect">
            <a:avLst/>
          </a:prstGeom>
          <a:noFill/>
        </p:spPr>
        <p:txBody>
          <a:bodyPr wrap="none" rtlCol="0">
            <a:spAutoFit/>
          </a:bodyPr>
          <a:lstStyle/>
          <a:p>
            <a:r>
              <a:rPr lang="zh-TW" altLang="en-US" dirty="0"/>
              <a:t>在 </a:t>
            </a:r>
            <a:r>
              <a:rPr lang="en-US" altLang="zh-TW" dirty="0"/>
              <a:t>try </a:t>
            </a:r>
            <a:r>
              <a:rPr lang="zh-TW" altLang="en-US" dirty="0"/>
              <a:t>語句塊中，透過自訂的例外後執行 </a:t>
            </a:r>
            <a:r>
              <a:rPr lang="en-US" altLang="zh-TW" dirty="0" err="1"/>
              <a:t>exce</a:t>
            </a:r>
            <a:r>
              <a:rPr lang="en-US" altLang="zh-TW" dirty="0"/>
              <a:t>​​</a:t>
            </a:r>
            <a:r>
              <a:rPr lang="en-US" altLang="zh-TW" dirty="0" err="1"/>
              <a:t>pt</a:t>
            </a:r>
            <a:r>
              <a:rPr lang="en-US" altLang="zh-TW" dirty="0"/>
              <a:t> </a:t>
            </a:r>
            <a:r>
              <a:rPr lang="zh-TW" altLang="en-US" dirty="0"/>
              <a:t>塊語句</a:t>
            </a:r>
            <a:endParaRPr lang="en-US" altLang="zh-TW" dirty="0"/>
          </a:p>
          <a:p>
            <a:r>
              <a:rPr lang="zh-TW" altLang="en-US" dirty="0"/>
              <a:t>，變數 </a:t>
            </a:r>
            <a:r>
              <a:rPr lang="en-US" altLang="zh-TW" dirty="0"/>
              <a:t>e </a:t>
            </a:r>
            <a:r>
              <a:rPr lang="zh-TW" altLang="en-US" dirty="0"/>
              <a:t>是用於實作 </a:t>
            </a:r>
            <a:r>
              <a:rPr lang="en-US" altLang="zh-TW" dirty="0" err="1"/>
              <a:t>NetworkError</a:t>
            </a:r>
            <a:r>
              <a:rPr lang="en-US" altLang="zh-TW" dirty="0"/>
              <a:t> </a:t>
            </a:r>
            <a:r>
              <a:rPr lang="zh-TW" altLang="en-US" dirty="0"/>
              <a:t>類別的物件</a:t>
            </a:r>
          </a:p>
        </p:txBody>
      </p:sp>
      <p:pic>
        <p:nvPicPr>
          <p:cNvPr id="8" name="圖片 7">
            <a:extLst>
              <a:ext uri="{FF2B5EF4-FFF2-40B4-BE49-F238E27FC236}">
                <a16:creationId xmlns:a16="http://schemas.microsoft.com/office/drawing/2014/main" id="{A92A5B59-FD79-4E58-D6A6-B78052826A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6122" y="2847406"/>
            <a:ext cx="4498445" cy="869627"/>
          </a:xfrm>
          <a:prstGeom prst="rect">
            <a:avLst/>
          </a:prstGeom>
        </p:spPr>
      </p:pic>
      <p:pic>
        <p:nvPicPr>
          <p:cNvPr id="10" name="圖片 9">
            <a:extLst>
              <a:ext uri="{FF2B5EF4-FFF2-40B4-BE49-F238E27FC236}">
                <a16:creationId xmlns:a16="http://schemas.microsoft.com/office/drawing/2014/main" id="{F3A78622-2501-D06B-FD86-BFC6C64C96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3491" y="3742050"/>
            <a:ext cx="5441105" cy="1382216"/>
          </a:xfrm>
          <a:prstGeom prst="rect">
            <a:avLst/>
          </a:prstGeom>
        </p:spPr>
      </p:pic>
    </p:spTree>
    <p:extLst>
      <p:ext uri="{BB962C8B-B14F-4D97-AF65-F5344CB8AC3E}">
        <p14:creationId xmlns:p14="http://schemas.microsoft.com/office/powerpoint/2010/main" val="4224000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317AD5-40AC-62E3-F63A-5C6E5B37DBE7}"/>
              </a:ext>
            </a:extLst>
          </p:cNvPr>
          <p:cNvSpPr>
            <a:spLocks noGrp="1"/>
          </p:cNvSpPr>
          <p:nvPr>
            <p:ph type="title"/>
          </p:nvPr>
        </p:nvSpPr>
        <p:spPr>
          <a:xfrm>
            <a:off x="189691" y="1123846"/>
            <a:ext cx="2150062" cy="4601183"/>
          </a:xfrm>
        </p:spPr>
        <p:txBody>
          <a:bodyPr/>
          <a:lstStyle/>
          <a:p>
            <a:r>
              <a:rPr lang="zh-TW" altLang="en-US" dirty="0"/>
              <a:t>使用</a:t>
            </a:r>
            <a:br>
              <a:rPr lang="en-US" altLang="zh-TW" dirty="0"/>
            </a:br>
            <a:r>
              <a:rPr lang="zh-TW" altLang="en-US" dirty="0"/>
              <a:t>自訂例外</a:t>
            </a:r>
            <a:br>
              <a:rPr lang="en-US" altLang="zh-TW" dirty="0"/>
            </a:br>
            <a:r>
              <a:rPr lang="zh-TW" altLang="en-US" dirty="0"/>
              <a:t>的時機</a:t>
            </a:r>
          </a:p>
        </p:txBody>
      </p:sp>
      <p:sp>
        <p:nvSpPr>
          <p:cNvPr id="3" name="內容版面配置區 2">
            <a:extLst>
              <a:ext uri="{FF2B5EF4-FFF2-40B4-BE49-F238E27FC236}">
                <a16:creationId xmlns:a16="http://schemas.microsoft.com/office/drawing/2014/main" id="{5ADE2BDF-2BC5-F219-7551-3BE2901C0D9D}"/>
              </a:ext>
            </a:extLst>
          </p:cNvPr>
          <p:cNvSpPr>
            <a:spLocks noGrp="1"/>
          </p:cNvSpPr>
          <p:nvPr>
            <p:ph idx="1"/>
          </p:nvPr>
        </p:nvSpPr>
        <p:spPr>
          <a:xfrm>
            <a:off x="2901950" y="864108"/>
            <a:ext cx="5630489" cy="5120640"/>
          </a:xfrm>
        </p:spPr>
        <p:txBody>
          <a:bodyPr/>
          <a:lstStyle/>
          <a:p>
            <a:r>
              <a:rPr lang="zh-TW" altLang="en-US" dirty="0"/>
              <a:t>明確知道有可能會出現的例外</a:t>
            </a:r>
            <a:endParaRPr lang="en-US" altLang="zh-TW" dirty="0"/>
          </a:p>
          <a:p>
            <a:r>
              <a:rPr lang="zh-TW" altLang="en-US" dirty="0"/>
              <a:t>防呆機制</a:t>
            </a:r>
            <a:endParaRPr lang="en-US" altLang="zh-TW" dirty="0"/>
          </a:p>
          <a:p>
            <a:pPr lvl="1"/>
            <a:r>
              <a:rPr lang="zh-TW" altLang="en-US" dirty="0"/>
              <a:t>正常防呆機制應該要用 </a:t>
            </a:r>
            <a:r>
              <a:rPr lang="en-US" altLang="zh-TW" dirty="0"/>
              <a:t>if / else</a:t>
            </a:r>
          </a:p>
          <a:p>
            <a:pPr lvl="1"/>
            <a:r>
              <a:rPr lang="zh-TW" altLang="en-US" dirty="0"/>
              <a:t>不過有些狀況使用 </a:t>
            </a:r>
            <a:r>
              <a:rPr lang="en-US" altLang="zh-TW" dirty="0"/>
              <a:t>Try</a:t>
            </a:r>
            <a:r>
              <a:rPr lang="zh-TW" altLang="en-US" dirty="0"/>
              <a:t> </a:t>
            </a:r>
            <a:r>
              <a:rPr lang="en-US" altLang="zh-TW" dirty="0"/>
              <a:t>/</a:t>
            </a:r>
            <a:r>
              <a:rPr lang="zh-TW" altLang="en-US" dirty="0"/>
              <a:t> </a:t>
            </a:r>
            <a:r>
              <a:rPr lang="en-US" altLang="zh-TW" dirty="0"/>
              <a:t>Exception</a:t>
            </a:r>
            <a:r>
              <a:rPr lang="zh-TW" altLang="en-US" dirty="0"/>
              <a:t>會好處理很多</a:t>
            </a:r>
            <a:endParaRPr lang="en-US" altLang="zh-TW" dirty="0"/>
          </a:p>
          <a:p>
            <a:r>
              <a:rPr lang="zh-TW" altLang="en-US" dirty="0"/>
              <a:t>例如：</a:t>
            </a:r>
            <a:endParaRPr lang="en-US" altLang="zh-TW" dirty="0"/>
          </a:p>
          <a:p>
            <a:pPr lvl="1"/>
            <a:r>
              <a:rPr lang="zh-TW" altLang="en-US" dirty="0"/>
              <a:t>學生成績應該介在</a:t>
            </a:r>
            <a:r>
              <a:rPr lang="en-US" altLang="zh-TW" dirty="0"/>
              <a:t> 0~100</a:t>
            </a:r>
            <a:r>
              <a:rPr lang="zh-TW" altLang="en-US" dirty="0"/>
              <a:t> 之間</a:t>
            </a:r>
            <a:endParaRPr lang="en-US" altLang="zh-TW" dirty="0"/>
          </a:p>
          <a:p>
            <a:pPr lvl="1"/>
            <a:r>
              <a:rPr lang="zh-TW" altLang="en-US" dirty="0"/>
              <a:t>輸入非數字：</a:t>
            </a:r>
            <a:r>
              <a:rPr lang="en-US" altLang="zh-TW" dirty="0"/>
              <a:t>Exception</a:t>
            </a:r>
          </a:p>
          <a:p>
            <a:pPr lvl="1"/>
            <a:r>
              <a:rPr lang="zh-TW" altLang="en-US" dirty="0"/>
              <a:t>輸入大於 </a:t>
            </a:r>
            <a:r>
              <a:rPr lang="en-US" altLang="zh-TW" dirty="0"/>
              <a:t>100</a:t>
            </a:r>
            <a:r>
              <a:rPr lang="zh-TW" altLang="en-US" dirty="0"/>
              <a:t> 或是小於 </a:t>
            </a:r>
            <a:r>
              <a:rPr lang="en-US" altLang="zh-TW" dirty="0"/>
              <a:t>0</a:t>
            </a:r>
            <a:r>
              <a:rPr lang="zh-TW" altLang="en-US" dirty="0"/>
              <a:t>： </a:t>
            </a:r>
            <a:r>
              <a:rPr lang="en-US" altLang="zh-TW" dirty="0"/>
              <a:t>Exception</a:t>
            </a:r>
          </a:p>
        </p:txBody>
      </p:sp>
    </p:spTree>
    <p:extLst>
      <p:ext uri="{BB962C8B-B14F-4D97-AF65-F5344CB8AC3E}">
        <p14:creationId xmlns:p14="http://schemas.microsoft.com/office/powerpoint/2010/main" val="3455751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Try/Except vs. If/Else</a:t>
            </a:r>
            <a:br>
              <a:rPr lang="en-US" altLang="zh-TW" dirty="0"/>
            </a:br>
            <a:endParaRPr lang="zh-TW" altLang="en-US" dirty="0"/>
          </a:p>
        </p:txBody>
      </p:sp>
      <p:pic>
        <p:nvPicPr>
          <p:cNvPr id="6" name="圖片 5"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8597" y="908720"/>
            <a:ext cx="2088061" cy="1028789"/>
          </a:xfrm>
          <a:prstGeom prst="rect">
            <a:avLst/>
          </a:prstGeom>
        </p:spPr>
      </p:pic>
      <p:sp>
        <p:nvSpPr>
          <p:cNvPr id="7" name="內容版面配置區 6"/>
          <p:cNvSpPr>
            <a:spLocks noGrp="1"/>
          </p:cNvSpPr>
          <p:nvPr>
            <p:ph idx="1"/>
          </p:nvPr>
        </p:nvSpPr>
        <p:spPr>
          <a:xfrm>
            <a:off x="2915816" y="967048"/>
            <a:ext cx="5702498" cy="5877260"/>
          </a:xfrm>
        </p:spPr>
        <p:txBody>
          <a:bodyPr/>
          <a:lstStyle/>
          <a:p>
            <a:r>
              <a:rPr lang="en-US" altLang="zh-TW" dirty="0"/>
              <a:t>Try / except </a:t>
            </a:r>
            <a:r>
              <a:rPr lang="zh-TW" altLang="en-US" dirty="0"/>
              <a:t>和</a:t>
            </a:r>
            <a:r>
              <a:rPr lang="en-US" altLang="zh-TW" dirty="0"/>
              <a:t> if / else </a:t>
            </a:r>
            <a:r>
              <a:rPr lang="zh-TW" altLang="en-US" dirty="0"/>
              <a:t>不一樣之處在於 </a:t>
            </a:r>
            <a:r>
              <a:rPr lang="en-US" altLang="zh-TW" dirty="0"/>
              <a:t>Try / except </a:t>
            </a:r>
            <a:r>
              <a:rPr lang="zh-TW" altLang="en-US" dirty="0"/>
              <a:t>直接處理在程式中遇到的錯誤。換言之，我們是用它來抓取程式中的錯誤。</a:t>
            </a:r>
            <a:endParaRPr lang="en-US" altLang="zh-TW" dirty="0"/>
          </a:p>
          <a:p>
            <a:endParaRPr lang="en-US" altLang="zh-TW" dirty="0"/>
          </a:p>
          <a:p>
            <a:r>
              <a:rPr lang="zh-TW" altLang="en-US" dirty="0"/>
              <a:t>使用時機</a:t>
            </a:r>
            <a:r>
              <a:rPr lang="en-US" altLang="zh-TW" dirty="0"/>
              <a:t>:</a:t>
            </a:r>
            <a:r>
              <a:rPr lang="zh-TW" altLang="en-US" dirty="0"/>
              <a:t> 觀察</a:t>
            </a:r>
            <a:r>
              <a:rPr lang="en-US" altLang="zh-TW" dirty="0"/>
              <a:t>”</a:t>
            </a:r>
            <a:r>
              <a:rPr lang="zh-TW" altLang="en-US" dirty="0"/>
              <a:t>例外</a:t>
            </a:r>
            <a:r>
              <a:rPr lang="en-US" altLang="zh-TW" dirty="0"/>
              <a:t>”</a:t>
            </a:r>
            <a:r>
              <a:rPr lang="zh-TW" altLang="en-US" dirty="0"/>
              <a:t>發生是不是一種正常狀況，以及它出現的頻率。如果是正常情況，出現頻率高，就用 </a:t>
            </a:r>
            <a:r>
              <a:rPr lang="en-US" altLang="zh-TW" dirty="0"/>
              <a:t>if / else</a:t>
            </a:r>
            <a:r>
              <a:rPr lang="zh-TW" altLang="en-US" dirty="0"/>
              <a:t>；否則使用 </a:t>
            </a:r>
            <a:r>
              <a:rPr lang="en-US" altLang="zh-TW" dirty="0"/>
              <a:t>Try / except</a:t>
            </a:r>
            <a:r>
              <a:rPr lang="zh-TW" altLang="en-US" dirty="0"/>
              <a:t>，</a:t>
            </a:r>
            <a:r>
              <a:rPr lang="en-US" altLang="zh-TW" dirty="0"/>
              <a:t> Try / except </a:t>
            </a:r>
            <a:r>
              <a:rPr lang="zh-TW" altLang="en-US" dirty="0"/>
              <a:t>的代價比較大，正常狀況不宜使用。</a:t>
            </a:r>
            <a:endParaRPr lang="en-US" altLang="zh-TW" dirty="0"/>
          </a:p>
          <a:p>
            <a:endParaRPr lang="en-US" altLang="zh-TW" dirty="0"/>
          </a:p>
          <a:p>
            <a:r>
              <a:rPr lang="en-US" altLang="zh-TW" dirty="0"/>
              <a:t>“</a:t>
            </a:r>
            <a:r>
              <a:rPr lang="zh-TW" altLang="en-US" dirty="0"/>
              <a:t>可預料的動作使用 </a:t>
            </a:r>
            <a:r>
              <a:rPr lang="en-US" altLang="zh-TW" dirty="0"/>
              <a:t>if / else </a:t>
            </a:r>
            <a:r>
              <a:rPr lang="zh-TW" altLang="en-US" dirty="0"/>
              <a:t>，處理不正常行為用</a:t>
            </a:r>
            <a:r>
              <a:rPr lang="en-US" altLang="zh-TW" dirty="0"/>
              <a:t>Try / except ”</a:t>
            </a:r>
            <a:r>
              <a:rPr lang="zh-TW" altLang="en-US" dirty="0"/>
              <a:t>，如使用者在讀寫半途將 </a:t>
            </a:r>
            <a:r>
              <a:rPr lang="en-US" altLang="zh-TW" dirty="0"/>
              <a:t>USB </a:t>
            </a:r>
            <a:r>
              <a:rPr lang="zh-TW" altLang="en-US" dirty="0"/>
              <a:t>拔出，可適用 </a:t>
            </a:r>
            <a:r>
              <a:rPr lang="en-US" altLang="zh-TW" dirty="0"/>
              <a:t>Try / except</a:t>
            </a:r>
            <a:r>
              <a:rPr lang="zh-TW" altLang="en-US" dirty="0"/>
              <a:t>。</a:t>
            </a:r>
            <a:endParaRPr lang="en-US" altLang="zh-TW" dirty="0"/>
          </a:p>
        </p:txBody>
      </p:sp>
      <p:pic>
        <p:nvPicPr>
          <p:cNvPr id="8" name="內容版面配置區 4" descr="畫面剪輯"/>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9832" y="935040"/>
            <a:ext cx="2217612" cy="998307"/>
          </a:xfrm>
          <a:prstGeom prst="rect">
            <a:avLst/>
          </a:prstGeom>
        </p:spPr>
      </p:pic>
    </p:spTree>
    <p:extLst>
      <p:ext uri="{BB962C8B-B14F-4D97-AF65-F5344CB8AC3E}">
        <p14:creationId xmlns:p14="http://schemas.microsoft.com/office/powerpoint/2010/main" val="200591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Try/Except</a:t>
            </a:r>
            <a:endParaRPr lang="zh-TW" altLang="en-US" b="1" dirty="0"/>
          </a:p>
        </p:txBody>
      </p:sp>
      <p:sp>
        <p:nvSpPr>
          <p:cNvPr id="3" name="內容版面配置區 2"/>
          <p:cNvSpPr>
            <a:spLocks noGrp="1"/>
          </p:cNvSpPr>
          <p:nvPr>
            <p:ph idx="1"/>
          </p:nvPr>
        </p:nvSpPr>
        <p:spPr>
          <a:xfrm>
            <a:off x="2901950" y="864108"/>
            <a:ext cx="5990530" cy="5120640"/>
          </a:xfrm>
        </p:spPr>
        <p:txBody>
          <a:bodyPr/>
          <a:lstStyle/>
          <a:p>
            <a:pPr marL="0" indent="0">
              <a:buNone/>
            </a:pPr>
            <a:r>
              <a:rPr lang="en-US" altLang="zh-TW" b="1" dirty="0">
                <a:solidFill>
                  <a:schemeClr val="bg1">
                    <a:lumMod val="50000"/>
                  </a:schemeClr>
                </a:solidFill>
                <a:latin typeface="Calibri"/>
              </a:rPr>
              <a:t>●</a:t>
            </a:r>
            <a:r>
              <a:rPr lang="zh-TW" altLang="en-US" dirty="0"/>
              <a:t>所謂例外 </a:t>
            </a:r>
            <a:r>
              <a:rPr lang="en-US" altLang="zh-TW" dirty="0"/>
              <a:t>(Exception) ,</a:t>
            </a:r>
            <a:r>
              <a:rPr lang="zh-TW" altLang="en-US" dirty="0"/>
              <a:t>指的是程式發生不正常的錯誤</a:t>
            </a:r>
            <a:r>
              <a:rPr lang="en-US" altLang="zh-TW" dirty="0"/>
              <a:t>,</a:t>
            </a:r>
            <a:r>
              <a:rPr lang="zh-TW" altLang="en-US" dirty="0"/>
              <a:t>而導致無法繼續執行的情形。</a:t>
            </a:r>
            <a:endParaRPr lang="en-US" altLang="zh-TW" dirty="0"/>
          </a:p>
          <a:p>
            <a:pPr marL="0" indent="0">
              <a:buNone/>
            </a:pPr>
            <a:r>
              <a:rPr lang="en-US" altLang="zh-TW" dirty="0"/>
              <a:t>          </a:t>
            </a:r>
            <a:endParaRPr lang="en-US" altLang="zh-TW" b="1" dirty="0">
              <a:solidFill>
                <a:schemeClr val="bg1">
                  <a:lumMod val="50000"/>
                </a:schemeClr>
              </a:solidFill>
              <a:latin typeface="Calibri"/>
            </a:endParaRPr>
          </a:p>
          <a:p>
            <a:pPr marL="0" indent="0">
              <a:buNone/>
            </a:pPr>
            <a:r>
              <a:rPr lang="en-US" altLang="zh-TW" b="1" dirty="0">
                <a:solidFill>
                  <a:schemeClr val="bg1">
                    <a:lumMod val="50000"/>
                  </a:schemeClr>
                </a:solidFill>
                <a:latin typeface="Calibri"/>
              </a:rPr>
              <a:t>●</a:t>
            </a:r>
            <a:r>
              <a:rPr lang="zh-TW" altLang="en-US" dirty="0"/>
              <a:t>例外處理 </a:t>
            </a:r>
            <a:r>
              <a:rPr lang="en-US" altLang="zh-TW" dirty="0"/>
              <a:t>(Exception Handling) </a:t>
            </a:r>
            <a:r>
              <a:rPr lang="zh-TW" altLang="en-US" dirty="0"/>
              <a:t>顧名思義</a:t>
            </a:r>
            <a:r>
              <a:rPr lang="en-US" altLang="zh-TW" dirty="0"/>
              <a:t>,</a:t>
            </a:r>
            <a:r>
              <a:rPr lang="zh-TW" altLang="en-US" dirty="0"/>
              <a:t>就是當例外發生時的處理機制。</a:t>
            </a:r>
            <a:endParaRPr lang="en-US" altLang="zh-TW" b="1" dirty="0">
              <a:solidFill>
                <a:schemeClr val="bg1">
                  <a:lumMod val="50000"/>
                </a:schemeClr>
              </a:solidFill>
              <a:latin typeface="Calibri"/>
            </a:endParaRPr>
          </a:p>
        </p:txBody>
      </p:sp>
    </p:spTree>
    <p:extLst>
      <p:ext uri="{BB962C8B-B14F-4D97-AF65-F5344CB8AC3E}">
        <p14:creationId xmlns:p14="http://schemas.microsoft.com/office/powerpoint/2010/main" val="1353659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777E4-B0A2-4102-8228-BB0DDA351725}"/>
              </a:ext>
            </a:extLst>
          </p:cNvPr>
          <p:cNvSpPr>
            <a:spLocks noGrp="1"/>
          </p:cNvSpPr>
          <p:nvPr>
            <p:ph type="title"/>
          </p:nvPr>
        </p:nvSpPr>
        <p:spPr>
          <a:xfrm>
            <a:off x="189691" y="1123846"/>
            <a:ext cx="2210612" cy="4601183"/>
          </a:xfrm>
        </p:spPr>
        <p:txBody>
          <a:bodyPr/>
          <a:lstStyle/>
          <a:p>
            <a:r>
              <a:rPr lang="en-US" altLang="zh-TW" dirty="0"/>
              <a:t>Try/Except</a:t>
            </a:r>
            <a:endParaRPr lang="zh-TW" altLang="en-US" dirty="0"/>
          </a:p>
        </p:txBody>
      </p:sp>
      <p:sp>
        <p:nvSpPr>
          <p:cNvPr id="3" name="內容版面配置區 2">
            <a:extLst>
              <a:ext uri="{FF2B5EF4-FFF2-40B4-BE49-F238E27FC236}">
                <a16:creationId xmlns:a16="http://schemas.microsoft.com/office/drawing/2014/main" id="{AF6CDEE2-CB01-4A22-ABE5-11913FA81DFC}"/>
              </a:ext>
            </a:extLst>
          </p:cNvPr>
          <p:cNvSpPr>
            <a:spLocks noGrp="1"/>
          </p:cNvSpPr>
          <p:nvPr>
            <p:ph idx="1"/>
          </p:nvPr>
        </p:nvSpPr>
        <p:spPr/>
        <p:txBody>
          <a:bodyPr/>
          <a:lstStyle/>
          <a:p>
            <a:r>
              <a:rPr lang="zh-TW" altLang="en-US" dirty="0"/>
              <a:t>機器有無數種出錯的方法，不太可能全部用</a:t>
            </a:r>
            <a:r>
              <a:rPr lang="en-US" altLang="zh-TW" dirty="0"/>
              <a:t>if/else </a:t>
            </a:r>
            <a:r>
              <a:rPr lang="zh-TW" altLang="en-US" dirty="0"/>
              <a:t>全部處理好。</a:t>
            </a:r>
            <a:endParaRPr lang="en-US" altLang="zh-TW" dirty="0"/>
          </a:p>
          <a:p>
            <a:r>
              <a:rPr lang="zh-TW" altLang="en-US" dirty="0"/>
              <a:t>不只是程式語言中 </a:t>
            </a:r>
            <a:r>
              <a:rPr lang="en-US" altLang="zh-TW" dirty="0"/>
              <a:t>String </a:t>
            </a:r>
            <a:r>
              <a:rPr lang="zh-TW" altLang="en-US" dirty="0"/>
              <a:t>轉 </a:t>
            </a:r>
            <a:r>
              <a:rPr lang="en-US" altLang="zh-TW" dirty="0"/>
              <a:t>int </a:t>
            </a:r>
            <a:r>
              <a:rPr lang="zh-TW" altLang="en-US" dirty="0"/>
              <a:t>這麼簡單，有時也會出現各種硬體的問題</a:t>
            </a:r>
            <a:endParaRPr lang="en-US" altLang="zh-TW" dirty="0"/>
          </a:p>
          <a:p>
            <a:r>
              <a:rPr lang="zh-TW" altLang="en-US" dirty="0"/>
              <a:t>舉例來說，打開檔案時發現毀損、內存不足，有時會甚至會直接閃退。</a:t>
            </a:r>
            <a:endParaRPr lang="en-US" altLang="zh-TW" dirty="0"/>
          </a:p>
        </p:txBody>
      </p:sp>
    </p:spTree>
    <p:extLst>
      <p:ext uri="{BB962C8B-B14F-4D97-AF65-F5344CB8AC3E}">
        <p14:creationId xmlns:p14="http://schemas.microsoft.com/office/powerpoint/2010/main" val="1029477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3324C8-9BAF-43F7-8A73-D5AEF11F700C}"/>
              </a:ext>
            </a:extLst>
          </p:cNvPr>
          <p:cNvSpPr>
            <a:spLocks noGrp="1"/>
          </p:cNvSpPr>
          <p:nvPr>
            <p:ph type="title"/>
          </p:nvPr>
        </p:nvSpPr>
        <p:spPr/>
        <p:txBody>
          <a:bodyPr/>
          <a:lstStyle/>
          <a:p>
            <a:r>
              <a:rPr lang="en-US" altLang="zh-TW" dirty="0"/>
              <a:t>Try/Except</a:t>
            </a:r>
            <a:endParaRPr lang="zh-TW" altLang="en-US" dirty="0"/>
          </a:p>
        </p:txBody>
      </p:sp>
      <p:sp>
        <p:nvSpPr>
          <p:cNvPr id="3" name="內容版面配置區 2">
            <a:extLst>
              <a:ext uri="{FF2B5EF4-FFF2-40B4-BE49-F238E27FC236}">
                <a16:creationId xmlns:a16="http://schemas.microsoft.com/office/drawing/2014/main" id="{68383BB5-4450-4E4A-92AA-2106476F9FD6}"/>
              </a:ext>
            </a:extLst>
          </p:cNvPr>
          <p:cNvSpPr>
            <a:spLocks noGrp="1"/>
          </p:cNvSpPr>
          <p:nvPr>
            <p:ph idx="1"/>
          </p:nvPr>
        </p:nvSpPr>
        <p:spPr/>
        <p:txBody>
          <a:bodyPr/>
          <a:lstStyle/>
          <a:p>
            <a:pPr marL="0" indent="0">
              <a:buNone/>
            </a:pPr>
            <a:r>
              <a:rPr lang="en-US" altLang="zh-TW" dirty="0"/>
              <a:t>with open("a.txt", "r") as f:</a:t>
            </a:r>
          </a:p>
          <a:p>
            <a:pPr marL="0" indent="0">
              <a:buNone/>
            </a:pPr>
            <a:r>
              <a:rPr lang="en-US" altLang="zh-TW" dirty="0"/>
              <a:t>    a = </a:t>
            </a:r>
            <a:r>
              <a:rPr lang="en-US" altLang="zh-TW" dirty="0" err="1"/>
              <a:t>f.read</a:t>
            </a:r>
            <a:r>
              <a:rPr lang="en-US" altLang="zh-TW" dirty="0"/>
              <a:t>()</a:t>
            </a:r>
          </a:p>
          <a:p>
            <a:pPr marL="0" indent="0">
              <a:buNone/>
            </a:pPr>
            <a:r>
              <a:rPr lang="zh-TW" altLang="en-US" dirty="0"/>
              <a:t>可能因硬體問題失敗</a:t>
            </a:r>
            <a:endParaRPr lang="en-US" altLang="zh-TW" dirty="0"/>
          </a:p>
          <a:p>
            <a:pPr marL="0" indent="0">
              <a:buNone/>
            </a:pPr>
            <a:endParaRPr lang="en-US" altLang="zh-TW" dirty="0"/>
          </a:p>
          <a:p>
            <a:pPr marL="0" indent="0">
              <a:buNone/>
            </a:pPr>
            <a:r>
              <a:rPr lang="en-US" altLang="zh-TW" dirty="0"/>
              <a:t>res = </a:t>
            </a:r>
            <a:r>
              <a:rPr lang="en-US" altLang="zh-TW" dirty="0" err="1"/>
              <a:t>urllib.open</a:t>
            </a:r>
            <a:r>
              <a:rPr lang="en-US" altLang="zh-TW" dirty="0"/>
              <a:t>("http://www.google.com").read()</a:t>
            </a:r>
          </a:p>
          <a:p>
            <a:pPr marL="0" indent="0">
              <a:buNone/>
            </a:pPr>
            <a:r>
              <a:rPr lang="zh-TW" altLang="en-US" dirty="0"/>
              <a:t>可能因網路連接問題失敗</a:t>
            </a:r>
            <a:endParaRPr lang="en-US" altLang="zh-TW" dirty="0"/>
          </a:p>
          <a:p>
            <a:pPr marL="502920" lvl="1" indent="0">
              <a:buNone/>
            </a:pPr>
            <a:endParaRPr lang="en-US" altLang="zh-TW" dirty="0"/>
          </a:p>
          <a:p>
            <a:pPr marL="502920" lvl="1" indent="0">
              <a:buNone/>
            </a:pPr>
            <a:r>
              <a:rPr lang="en-US" altLang="zh-TW" dirty="0"/>
              <a:t> </a:t>
            </a:r>
            <a:endParaRPr lang="zh-TW" altLang="en-US" dirty="0"/>
          </a:p>
        </p:txBody>
      </p:sp>
    </p:spTree>
    <p:extLst>
      <p:ext uri="{BB962C8B-B14F-4D97-AF65-F5344CB8AC3E}">
        <p14:creationId xmlns:p14="http://schemas.microsoft.com/office/powerpoint/2010/main" val="1367440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Try/Except</a:t>
            </a:r>
            <a:endParaRPr lang="zh-TW" altLang="en-US" b="1" dirty="0"/>
          </a:p>
        </p:txBody>
      </p:sp>
      <p:sp>
        <p:nvSpPr>
          <p:cNvPr id="3" name="內容版面配置區 2"/>
          <p:cNvSpPr>
            <a:spLocks noGrp="1"/>
          </p:cNvSpPr>
          <p:nvPr>
            <p:ph idx="1"/>
          </p:nvPr>
        </p:nvSpPr>
        <p:spPr/>
        <p:txBody>
          <a:bodyPr>
            <a:normAutofit/>
          </a:bodyPr>
          <a:lstStyle/>
          <a:p>
            <a:pPr fontAlgn="t"/>
            <a:r>
              <a:rPr lang="en-US" altLang="zh-TW" dirty="0"/>
              <a:t>C </a:t>
            </a:r>
            <a:r>
              <a:rPr lang="zh-TW" altLang="en-US" dirty="0"/>
              <a:t>語言裡並沒有例外處理的機制</a:t>
            </a:r>
            <a:r>
              <a:rPr lang="en-US" altLang="zh-TW" dirty="0"/>
              <a:t>,</a:t>
            </a:r>
            <a:r>
              <a:rPr lang="zh-TW" altLang="en-US" dirty="0"/>
              <a:t>使用函數庫時</a:t>
            </a:r>
            <a:r>
              <a:rPr lang="en-US" altLang="zh-TW" dirty="0"/>
              <a:t>,</a:t>
            </a:r>
            <a:r>
              <a:rPr lang="zh-TW" altLang="en-US" dirty="0"/>
              <a:t>可能會發生無法處理的狀況</a:t>
            </a:r>
            <a:r>
              <a:rPr lang="en-US" altLang="zh-TW" dirty="0"/>
              <a:t>,</a:t>
            </a:r>
            <a:r>
              <a:rPr lang="zh-TW" altLang="en-US" dirty="0"/>
              <a:t>此時必須由呼叫者小心檢查傳回值才行。如果不檢查</a:t>
            </a:r>
            <a:r>
              <a:rPr lang="en-US" altLang="zh-TW" dirty="0"/>
              <a:t>,</a:t>
            </a:r>
            <a:r>
              <a:rPr lang="zh-TW" altLang="en-US" dirty="0"/>
              <a:t>就會發生無法預期的結果。</a:t>
            </a:r>
            <a:endParaRPr lang="en-US" altLang="zh-TW" dirty="0"/>
          </a:p>
          <a:p>
            <a:pPr fontAlgn="t"/>
            <a:endParaRPr lang="en-US" altLang="zh-TW" dirty="0"/>
          </a:p>
          <a:p>
            <a:pPr fontAlgn="t">
              <a:buFont typeface="+mj-lt"/>
              <a:buAutoNum type="arabicPeriod"/>
            </a:pPr>
            <a:r>
              <a:rPr lang="en-US" altLang="zh-TW" sz="1400" dirty="0">
                <a:solidFill>
                  <a:srgbClr val="339933"/>
                </a:solidFill>
                <a:latin typeface="Consolas"/>
              </a:rPr>
              <a:t>#include &lt;</a:t>
            </a:r>
            <a:r>
              <a:rPr lang="en-US" altLang="zh-TW" sz="1400" dirty="0" err="1">
                <a:solidFill>
                  <a:srgbClr val="339933"/>
                </a:solidFill>
                <a:latin typeface="Consolas"/>
              </a:rPr>
              <a:t>stdio.h</a:t>
            </a:r>
            <a:r>
              <a:rPr lang="en-US" altLang="zh-TW" sz="1400" dirty="0">
                <a:solidFill>
                  <a:srgbClr val="339933"/>
                </a:solidFill>
                <a:latin typeface="Consolas"/>
              </a:rPr>
              <a:t>&gt;</a:t>
            </a:r>
            <a:endParaRPr lang="en-US" altLang="zh-TW" sz="1400" dirty="0">
              <a:solidFill>
                <a:srgbClr val="000000"/>
              </a:solidFill>
              <a:latin typeface="Consolas"/>
            </a:endParaRPr>
          </a:p>
          <a:p>
            <a:pPr fontAlgn="t">
              <a:buFont typeface="+mj-lt"/>
              <a:buAutoNum type="arabicPeriod"/>
            </a:pPr>
            <a:r>
              <a:rPr lang="en-US" altLang="zh-TW" sz="1400" dirty="0">
                <a:solidFill>
                  <a:srgbClr val="000000"/>
                </a:solidFill>
                <a:latin typeface="Consolas"/>
              </a:rPr>
              <a:t>main</a:t>
            </a:r>
            <a:r>
              <a:rPr lang="en-US" altLang="zh-TW" sz="1400" dirty="0">
                <a:solidFill>
                  <a:srgbClr val="009900"/>
                </a:solidFill>
                <a:latin typeface="Consolas"/>
              </a:rPr>
              <a:t>()</a:t>
            </a:r>
            <a:r>
              <a:rPr lang="en-US" altLang="zh-TW" sz="1400" dirty="0">
                <a:solidFill>
                  <a:srgbClr val="000000"/>
                </a:solidFill>
                <a:latin typeface="Consolas"/>
              </a:rPr>
              <a:t> </a:t>
            </a:r>
            <a:r>
              <a:rPr lang="en-US" altLang="zh-TW" sz="1400" dirty="0">
                <a:solidFill>
                  <a:srgbClr val="009900"/>
                </a:solidFill>
                <a:latin typeface="Consolas"/>
              </a:rPr>
              <a:t>{</a:t>
            </a:r>
            <a:endParaRPr lang="en-US" altLang="zh-TW" sz="1400" dirty="0">
              <a:solidFill>
                <a:srgbClr val="000000"/>
              </a:solidFill>
              <a:latin typeface="Consolas"/>
            </a:endParaRPr>
          </a:p>
          <a:p>
            <a:pPr fontAlgn="t">
              <a:buFont typeface="+mj-lt"/>
              <a:buAutoNum type="arabicPeriod"/>
            </a:pPr>
            <a:r>
              <a:rPr lang="en-US" altLang="zh-TW" sz="1400" dirty="0">
                <a:solidFill>
                  <a:srgbClr val="000000"/>
                </a:solidFill>
                <a:latin typeface="Consolas"/>
              </a:rPr>
              <a:t>    </a:t>
            </a:r>
            <a:r>
              <a:rPr lang="en-US" altLang="zh-TW" sz="1400" dirty="0" err="1">
                <a:solidFill>
                  <a:srgbClr val="993333"/>
                </a:solidFill>
                <a:latin typeface="Consolas"/>
              </a:rPr>
              <a:t>int</a:t>
            </a:r>
            <a:r>
              <a:rPr lang="en-US" altLang="zh-TW" sz="1400" dirty="0">
                <a:solidFill>
                  <a:srgbClr val="000000"/>
                </a:solidFill>
                <a:latin typeface="Consolas"/>
              </a:rPr>
              <a:t> data</a:t>
            </a:r>
            <a:r>
              <a:rPr lang="en-US" altLang="zh-TW" sz="1400" dirty="0">
                <a:solidFill>
                  <a:srgbClr val="339933"/>
                </a:solidFill>
                <a:latin typeface="Consolas"/>
              </a:rPr>
              <a:t>;</a:t>
            </a:r>
            <a:endParaRPr lang="en-US" altLang="zh-TW" sz="1400" dirty="0">
              <a:solidFill>
                <a:srgbClr val="000000"/>
              </a:solidFill>
              <a:latin typeface="Consolas"/>
            </a:endParaRPr>
          </a:p>
          <a:p>
            <a:pPr fontAlgn="t">
              <a:buFont typeface="+mj-lt"/>
              <a:buAutoNum type="arabicPeriod"/>
            </a:pPr>
            <a:r>
              <a:rPr lang="en-US" altLang="zh-TW" sz="1400" dirty="0">
                <a:solidFill>
                  <a:srgbClr val="000000"/>
                </a:solidFill>
                <a:latin typeface="Consolas"/>
              </a:rPr>
              <a:t>    FILE</a:t>
            </a:r>
            <a:r>
              <a:rPr lang="en-US" altLang="zh-TW" sz="1400" dirty="0">
                <a:solidFill>
                  <a:srgbClr val="339933"/>
                </a:solidFill>
                <a:latin typeface="Consolas"/>
              </a:rPr>
              <a:t>*</a:t>
            </a:r>
            <a:r>
              <a:rPr lang="en-US" altLang="zh-TW" sz="1400" dirty="0">
                <a:solidFill>
                  <a:srgbClr val="000000"/>
                </a:solidFill>
                <a:latin typeface="Consolas"/>
              </a:rPr>
              <a:t> f </a:t>
            </a:r>
            <a:r>
              <a:rPr lang="en-US" altLang="zh-TW" sz="1400" dirty="0">
                <a:solidFill>
                  <a:srgbClr val="339933"/>
                </a:solidFill>
                <a:latin typeface="Consolas"/>
              </a:rPr>
              <a:t>=</a:t>
            </a:r>
            <a:r>
              <a:rPr lang="en-US" altLang="zh-TW" sz="1400" dirty="0">
                <a:solidFill>
                  <a:srgbClr val="000000"/>
                </a:solidFill>
                <a:latin typeface="Consolas"/>
              </a:rPr>
              <a:t> </a:t>
            </a:r>
            <a:r>
              <a:rPr lang="en-US" altLang="zh-TW" sz="1400" dirty="0" err="1">
                <a:solidFill>
                  <a:srgbClr val="000066"/>
                </a:solidFill>
                <a:latin typeface="Consolas"/>
              </a:rPr>
              <a:t>fopen</a:t>
            </a:r>
            <a:r>
              <a:rPr lang="en-US" altLang="zh-TW" sz="1400" dirty="0">
                <a:solidFill>
                  <a:srgbClr val="009900"/>
                </a:solidFill>
                <a:latin typeface="Consolas"/>
              </a:rPr>
              <a:t>(</a:t>
            </a:r>
            <a:r>
              <a:rPr lang="en-US" altLang="zh-TW" sz="1400" dirty="0">
                <a:solidFill>
                  <a:srgbClr val="FF0000"/>
                </a:solidFill>
                <a:latin typeface="Consolas"/>
              </a:rPr>
              <a:t>"sample.txt"</a:t>
            </a:r>
            <a:r>
              <a:rPr lang="en-US" altLang="zh-TW" sz="1400" dirty="0">
                <a:solidFill>
                  <a:srgbClr val="339933"/>
                </a:solidFill>
                <a:latin typeface="Consolas"/>
              </a:rPr>
              <a:t>,</a:t>
            </a:r>
            <a:r>
              <a:rPr lang="en-US" altLang="zh-TW" sz="1400" dirty="0">
                <a:solidFill>
                  <a:srgbClr val="000000"/>
                </a:solidFill>
                <a:latin typeface="Consolas"/>
              </a:rPr>
              <a:t> </a:t>
            </a:r>
            <a:r>
              <a:rPr lang="en-US" altLang="zh-TW" sz="1400" dirty="0">
                <a:solidFill>
                  <a:srgbClr val="FF0000"/>
                </a:solidFill>
                <a:latin typeface="Consolas"/>
              </a:rPr>
              <a:t>"r"</a:t>
            </a:r>
            <a:r>
              <a:rPr lang="en-US" altLang="zh-TW" sz="1400" dirty="0">
                <a:solidFill>
                  <a:srgbClr val="009900"/>
                </a:solidFill>
                <a:latin typeface="Consolas"/>
              </a:rPr>
              <a:t>)</a:t>
            </a:r>
            <a:r>
              <a:rPr lang="en-US" altLang="zh-TW" sz="1400" dirty="0">
                <a:solidFill>
                  <a:srgbClr val="339933"/>
                </a:solidFill>
                <a:latin typeface="Consolas"/>
              </a:rPr>
              <a:t>;</a:t>
            </a:r>
            <a:endParaRPr lang="en-US" altLang="zh-TW" sz="1400" dirty="0">
              <a:solidFill>
                <a:srgbClr val="000000"/>
              </a:solidFill>
              <a:latin typeface="Consolas"/>
            </a:endParaRPr>
          </a:p>
          <a:p>
            <a:pPr fontAlgn="t">
              <a:buFont typeface="+mj-lt"/>
              <a:buAutoNum type="arabicPeriod"/>
            </a:pPr>
            <a:r>
              <a:rPr lang="en-US" altLang="zh-TW" sz="1400" dirty="0">
                <a:solidFill>
                  <a:srgbClr val="000000"/>
                </a:solidFill>
                <a:latin typeface="Consolas"/>
              </a:rPr>
              <a:t>    </a:t>
            </a:r>
            <a:r>
              <a:rPr lang="en-US" altLang="zh-TW" sz="1400" i="1" dirty="0">
                <a:solidFill>
                  <a:srgbClr val="666666"/>
                </a:solidFill>
                <a:latin typeface="Consolas"/>
              </a:rPr>
              <a:t>// sample.txt may not exist, </a:t>
            </a:r>
            <a:r>
              <a:rPr lang="en-US" altLang="zh-TW" sz="1400" i="1" dirty="0" err="1">
                <a:solidFill>
                  <a:srgbClr val="666666"/>
                </a:solidFill>
                <a:latin typeface="Consolas"/>
              </a:rPr>
              <a:t>fopen</a:t>
            </a:r>
            <a:r>
              <a:rPr lang="en-US" altLang="zh-TW" sz="1400" i="1" dirty="0">
                <a:solidFill>
                  <a:srgbClr val="666666"/>
                </a:solidFill>
                <a:latin typeface="Consolas"/>
              </a:rPr>
              <a:t> returns NULL</a:t>
            </a:r>
            <a:endParaRPr lang="en-US" altLang="zh-TW" sz="1400" dirty="0">
              <a:solidFill>
                <a:srgbClr val="000000"/>
              </a:solidFill>
              <a:latin typeface="Consolas"/>
            </a:endParaRPr>
          </a:p>
          <a:p>
            <a:pPr fontAlgn="t">
              <a:buFont typeface="+mj-lt"/>
              <a:buAutoNum type="arabicPeriod"/>
            </a:pPr>
            <a:r>
              <a:rPr lang="en-US" altLang="zh-TW" sz="1400" dirty="0">
                <a:solidFill>
                  <a:srgbClr val="000000"/>
                </a:solidFill>
                <a:latin typeface="Consolas"/>
              </a:rPr>
              <a:t>    </a:t>
            </a:r>
            <a:r>
              <a:rPr lang="en-US" altLang="zh-TW" sz="1400" dirty="0" err="1">
                <a:solidFill>
                  <a:srgbClr val="000066"/>
                </a:solidFill>
                <a:latin typeface="Consolas"/>
              </a:rPr>
              <a:t>fscanf</a:t>
            </a:r>
            <a:r>
              <a:rPr lang="en-US" altLang="zh-TW" sz="1400" dirty="0">
                <a:solidFill>
                  <a:srgbClr val="009900"/>
                </a:solidFill>
                <a:latin typeface="Consolas"/>
              </a:rPr>
              <a:t>(</a:t>
            </a:r>
            <a:r>
              <a:rPr lang="en-US" altLang="zh-TW" sz="1400" dirty="0">
                <a:solidFill>
                  <a:srgbClr val="000000"/>
                </a:solidFill>
                <a:latin typeface="Consolas"/>
              </a:rPr>
              <a:t>f</a:t>
            </a:r>
            <a:r>
              <a:rPr lang="en-US" altLang="zh-TW" sz="1400" dirty="0">
                <a:solidFill>
                  <a:srgbClr val="339933"/>
                </a:solidFill>
                <a:latin typeface="Consolas"/>
              </a:rPr>
              <a:t>,</a:t>
            </a:r>
            <a:r>
              <a:rPr lang="en-US" altLang="zh-TW" sz="1400" dirty="0">
                <a:solidFill>
                  <a:srgbClr val="000000"/>
                </a:solidFill>
                <a:latin typeface="Consolas"/>
              </a:rPr>
              <a:t> </a:t>
            </a:r>
            <a:r>
              <a:rPr lang="en-US" altLang="zh-TW" sz="1400" dirty="0">
                <a:solidFill>
                  <a:srgbClr val="FF0000"/>
                </a:solidFill>
                <a:latin typeface="Consolas"/>
              </a:rPr>
              <a:t>"%d"</a:t>
            </a:r>
            <a:r>
              <a:rPr lang="en-US" altLang="zh-TW" sz="1400" dirty="0">
                <a:solidFill>
                  <a:srgbClr val="339933"/>
                </a:solidFill>
                <a:latin typeface="Consolas"/>
              </a:rPr>
              <a:t>,</a:t>
            </a:r>
            <a:r>
              <a:rPr lang="en-US" altLang="zh-TW" sz="1400" dirty="0">
                <a:solidFill>
                  <a:srgbClr val="000000"/>
                </a:solidFill>
                <a:latin typeface="Consolas"/>
              </a:rPr>
              <a:t> </a:t>
            </a:r>
            <a:r>
              <a:rPr lang="en-US" altLang="zh-TW" sz="1400" dirty="0">
                <a:solidFill>
                  <a:srgbClr val="339933"/>
                </a:solidFill>
                <a:latin typeface="Consolas"/>
              </a:rPr>
              <a:t>&amp;</a:t>
            </a:r>
            <a:r>
              <a:rPr lang="en-US" altLang="zh-TW" sz="1400" dirty="0">
                <a:solidFill>
                  <a:srgbClr val="000000"/>
                </a:solidFill>
                <a:latin typeface="Consolas"/>
              </a:rPr>
              <a:t>data</a:t>
            </a:r>
            <a:r>
              <a:rPr lang="en-US" altLang="zh-TW" sz="1400" dirty="0">
                <a:solidFill>
                  <a:srgbClr val="009900"/>
                </a:solidFill>
                <a:latin typeface="Consolas"/>
              </a:rPr>
              <a:t>)</a:t>
            </a:r>
            <a:r>
              <a:rPr lang="en-US" altLang="zh-TW" sz="1400" dirty="0">
                <a:solidFill>
                  <a:srgbClr val="339933"/>
                </a:solidFill>
                <a:latin typeface="Consolas"/>
              </a:rPr>
              <a:t>;</a:t>
            </a:r>
            <a:endParaRPr lang="en-US" altLang="zh-TW" sz="1400" dirty="0">
              <a:solidFill>
                <a:srgbClr val="000000"/>
              </a:solidFill>
              <a:latin typeface="Consolas"/>
            </a:endParaRPr>
          </a:p>
          <a:p>
            <a:pPr fontAlgn="t">
              <a:buFont typeface="+mj-lt"/>
              <a:buAutoNum type="arabicPeriod"/>
            </a:pPr>
            <a:r>
              <a:rPr lang="en-US" altLang="zh-TW" sz="1400" dirty="0">
                <a:solidFill>
                  <a:srgbClr val="000000"/>
                </a:solidFill>
                <a:latin typeface="Consolas"/>
              </a:rPr>
              <a:t>    </a:t>
            </a:r>
            <a:r>
              <a:rPr lang="en-US" altLang="zh-TW" sz="1400" i="1" dirty="0">
                <a:solidFill>
                  <a:srgbClr val="666666"/>
                </a:solidFill>
                <a:latin typeface="Consolas"/>
              </a:rPr>
              <a:t>// may result segmentation fault;</a:t>
            </a:r>
            <a:endParaRPr lang="en-US" altLang="zh-TW" sz="1400" dirty="0">
              <a:solidFill>
                <a:srgbClr val="000000"/>
              </a:solidFill>
              <a:latin typeface="Consolas"/>
            </a:endParaRPr>
          </a:p>
          <a:p>
            <a:pPr fontAlgn="t">
              <a:buFont typeface="+mj-lt"/>
              <a:buAutoNum type="arabicPeriod"/>
            </a:pPr>
            <a:r>
              <a:rPr lang="en-US" altLang="zh-TW" sz="1400" dirty="0">
                <a:solidFill>
                  <a:srgbClr val="009900"/>
                </a:solidFill>
                <a:latin typeface="Consolas"/>
              </a:rPr>
              <a:t>}</a:t>
            </a:r>
            <a:endParaRPr lang="en-US" altLang="zh-TW" sz="1400" dirty="0">
              <a:solidFill>
                <a:srgbClr val="000000"/>
              </a:solidFill>
              <a:latin typeface="Consolas"/>
            </a:endParaRPr>
          </a:p>
          <a:p>
            <a:pPr fontAlgn="t"/>
            <a:endParaRPr lang="es-ES" altLang="zh-TW" b="0" i="0" dirty="0">
              <a:solidFill>
                <a:srgbClr val="000000"/>
              </a:solidFill>
              <a:effectLst/>
              <a:latin typeface="Consolas"/>
            </a:endParaRPr>
          </a:p>
        </p:txBody>
      </p:sp>
    </p:spTree>
    <p:extLst>
      <p:ext uri="{BB962C8B-B14F-4D97-AF65-F5344CB8AC3E}">
        <p14:creationId xmlns:p14="http://schemas.microsoft.com/office/powerpoint/2010/main" val="433087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Try/Except</a:t>
            </a:r>
            <a:endParaRPr lang="zh-TW" altLang="en-US" dirty="0"/>
          </a:p>
        </p:txBody>
      </p:sp>
      <p:sp>
        <p:nvSpPr>
          <p:cNvPr id="3" name="內容版面配置區 2"/>
          <p:cNvSpPr>
            <a:spLocks noGrp="1"/>
          </p:cNvSpPr>
          <p:nvPr>
            <p:ph idx="1"/>
          </p:nvPr>
        </p:nvSpPr>
        <p:spPr>
          <a:xfrm>
            <a:off x="2663280" y="764704"/>
            <a:ext cx="6480720" cy="5480680"/>
          </a:xfrm>
        </p:spPr>
        <p:txBody>
          <a:bodyPr>
            <a:normAutofit/>
          </a:bodyPr>
          <a:lstStyle/>
          <a:p>
            <a:r>
              <a:rPr lang="zh-TW" altLang="en-US" dirty="0"/>
              <a:t>上述例子裡</a:t>
            </a:r>
            <a:r>
              <a:rPr lang="en-US" altLang="zh-TW" dirty="0"/>
              <a:t>,</a:t>
            </a:r>
            <a:r>
              <a:rPr lang="zh-TW" altLang="en-US" dirty="0"/>
              <a:t>如果檔案 </a:t>
            </a:r>
            <a:r>
              <a:rPr lang="en-US" altLang="zh-TW" dirty="0" err="1"/>
              <a:t>sample.txt</a:t>
            </a:r>
            <a:r>
              <a:rPr lang="zh-TW" altLang="en-US" dirty="0"/>
              <a:t> 不存在</a:t>
            </a:r>
            <a:r>
              <a:rPr lang="en-US" altLang="zh-TW" dirty="0"/>
              <a:t>,</a:t>
            </a:r>
            <a:r>
              <a:rPr lang="zh-TW" altLang="en-US" dirty="0"/>
              <a:t>則無法開啟該檔案</a:t>
            </a:r>
            <a:r>
              <a:rPr lang="en-US" altLang="zh-TW" dirty="0"/>
              <a:t>,</a:t>
            </a:r>
            <a:r>
              <a:rPr lang="zh-TW" altLang="en-US" dirty="0"/>
              <a:t>因此 </a:t>
            </a:r>
            <a:r>
              <a:rPr lang="en-US" altLang="zh-TW" dirty="0" err="1"/>
              <a:t>fopen</a:t>
            </a:r>
            <a:r>
              <a:rPr lang="zh-TW" altLang="en-US" dirty="0"/>
              <a:t> 傳回 </a:t>
            </a:r>
            <a:r>
              <a:rPr lang="en-US" altLang="zh-TW" dirty="0"/>
              <a:t>NULL</a:t>
            </a:r>
            <a:r>
              <a:rPr lang="zh-TW" altLang="en-US" dirty="0"/>
              <a:t>。如果不檢查傳回值</a:t>
            </a:r>
            <a:r>
              <a:rPr lang="en-US" altLang="zh-TW" dirty="0"/>
              <a:t>,</a:t>
            </a:r>
            <a:r>
              <a:rPr lang="zh-TW" altLang="en-US" dirty="0"/>
              <a:t>則會產生 </a:t>
            </a:r>
            <a:r>
              <a:rPr lang="en-US" altLang="zh-TW" dirty="0"/>
              <a:t>segmentation fault</a:t>
            </a:r>
            <a:r>
              <a:rPr lang="zh-TW" altLang="en-US" dirty="0"/>
              <a:t>。比較好的寫法是</a:t>
            </a:r>
            <a:r>
              <a:rPr lang="en-US" altLang="zh-TW" dirty="0"/>
              <a:t>:</a:t>
            </a:r>
          </a:p>
          <a:p>
            <a:endParaRPr lang="en-US" altLang="zh-TW" dirty="0"/>
          </a:p>
          <a:p>
            <a:pPr fontAlgn="t">
              <a:buFont typeface="+mj-lt"/>
              <a:buAutoNum type="arabicPeriod"/>
            </a:pPr>
            <a:r>
              <a:rPr lang="en-US" altLang="zh-TW" sz="1400" dirty="0">
                <a:solidFill>
                  <a:srgbClr val="339933"/>
                </a:solidFill>
                <a:latin typeface="Consolas"/>
              </a:rPr>
              <a:t>#include &lt;</a:t>
            </a:r>
            <a:r>
              <a:rPr lang="en-US" altLang="zh-TW" sz="1400" dirty="0" err="1">
                <a:solidFill>
                  <a:srgbClr val="339933"/>
                </a:solidFill>
                <a:latin typeface="Consolas"/>
              </a:rPr>
              <a:t>stdio.h</a:t>
            </a:r>
            <a:r>
              <a:rPr lang="en-US" altLang="zh-TW" sz="1400" dirty="0">
                <a:solidFill>
                  <a:srgbClr val="339933"/>
                </a:solidFill>
                <a:latin typeface="Consolas"/>
              </a:rPr>
              <a:t>&gt;</a:t>
            </a:r>
            <a:endParaRPr lang="en-US" altLang="zh-TW" sz="1400" dirty="0">
              <a:solidFill>
                <a:srgbClr val="000000"/>
              </a:solidFill>
              <a:latin typeface="Consolas"/>
            </a:endParaRPr>
          </a:p>
          <a:p>
            <a:pPr fontAlgn="t">
              <a:buFont typeface="+mj-lt"/>
              <a:buAutoNum type="arabicPeriod"/>
            </a:pPr>
            <a:r>
              <a:rPr lang="en-US" altLang="zh-TW" sz="1400" dirty="0">
                <a:solidFill>
                  <a:srgbClr val="000000"/>
                </a:solidFill>
                <a:latin typeface="Consolas"/>
              </a:rPr>
              <a:t>main</a:t>
            </a:r>
            <a:r>
              <a:rPr lang="en-US" altLang="zh-TW" sz="1400" dirty="0">
                <a:solidFill>
                  <a:srgbClr val="009900"/>
                </a:solidFill>
                <a:latin typeface="Consolas"/>
              </a:rPr>
              <a:t>()</a:t>
            </a:r>
            <a:r>
              <a:rPr lang="en-US" altLang="zh-TW" sz="1400" dirty="0">
                <a:solidFill>
                  <a:srgbClr val="000000"/>
                </a:solidFill>
                <a:latin typeface="Consolas"/>
              </a:rPr>
              <a:t> </a:t>
            </a:r>
            <a:r>
              <a:rPr lang="en-US" altLang="zh-TW" sz="1400" dirty="0">
                <a:solidFill>
                  <a:srgbClr val="009900"/>
                </a:solidFill>
                <a:latin typeface="Consolas"/>
              </a:rPr>
              <a:t>{</a:t>
            </a:r>
            <a:endParaRPr lang="en-US" altLang="zh-TW" sz="1400" dirty="0">
              <a:solidFill>
                <a:srgbClr val="000000"/>
              </a:solidFill>
              <a:latin typeface="Consolas"/>
            </a:endParaRPr>
          </a:p>
          <a:p>
            <a:pPr fontAlgn="t">
              <a:buFont typeface="+mj-lt"/>
              <a:buAutoNum type="arabicPeriod"/>
            </a:pPr>
            <a:r>
              <a:rPr lang="en-US" altLang="zh-TW" sz="1400" dirty="0">
                <a:solidFill>
                  <a:srgbClr val="000000"/>
                </a:solidFill>
                <a:latin typeface="Consolas"/>
              </a:rPr>
              <a:t>    </a:t>
            </a:r>
            <a:r>
              <a:rPr lang="en-US" altLang="zh-TW" sz="1400" dirty="0" err="1">
                <a:solidFill>
                  <a:srgbClr val="993333"/>
                </a:solidFill>
                <a:latin typeface="Consolas"/>
              </a:rPr>
              <a:t>int</a:t>
            </a:r>
            <a:r>
              <a:rPr lang="en-US" altLang="zh-TW" sz="1400" dirty="0">
                <a:solidFill>
                  <a:srgbClr val="000000"/>
                </a:solidFill>
                <a:latin typeface="Consolas"/>
              </a:rPr>
              <a:t> data</a:t>
            </a:r>
            <a:r>
              <a:rPr lang="en-US" altLang="zh-TW" sz="1400" dirty="0">
                <a:solidFill>
                  <a:srgbClr val="339933"/>
                </a:solidFill>
                <a:latin typeface="Consolas"/>
              </a:rPr>
              <a:t>;</a:t>
            </a:r>
            <a:endParaRPr lang="en-US" altLang="zh-TW" sz="1400" dirty="0">
              <a:solidFill>
                <a:srgbClr val="000000"/>
              </a:solidFill>
              <a:latin typeface="Consolas"/>
            </a:endParaRPr>
          </a:p>
          <a:p>
            <a:pPr fontAlgn="t">
              <a:buFont typeface="+mj-lt"/>
              <a:buAutoNum type="arabicPeriod"/>
            </a:pPr>
            <a:r>
              <a:rPr lang="en-US" altLang="zh-TW" sz="1400" dirty="0">
                <a:solidFill>
                  <a:srgbClr val="000000"/>
                </a:solidFill>
                <a:latin typeface="Consolas"/>
              </a:rPr>
              <a:t>    FILE</a:t>
            </a:r>
            <a:r>
              <a:rPr lang="en-US" altLang="zh-TW" sz="1400" dirty="0">
                <a:solidFill>
                  <a:srgbClr val="339933"/>
                </a:solidFill>
                <a:latin typeface="Consolas"/>
              </a:rPr>
              <a:t>*</a:t>
            </a:r>
            <a:r>
              <a:rPr lang="en-US" altLang="zh-TW" sz="1400" dirty="0">
                <a:solidFill>
                  <a:srgbClr val="000000"/>
                </a:solidFill>
                <a:latin typeface="Consolas"/>
              </a:rPr>
              <a:t> f </a:t>
            </a:r>
            <a:r>
              <a:rPr lang="en-US" altLang="zh-TW" sz="1400" dirty="0">
                <a:solidFill>
                  <a:srgbClr val="339933"/>
                </a:solidFill>
                <a:latin typeface="Consolas"/>
              </a:rPr>
              <a:t>=</a:t>
            </a:r>
            <a:r>
              <a:rPr lang="en-US" altLang="zh-TW" sz="1400" dirty="0">
                <a:solidFill>
                  <a:srgbClr val="000000"/>
                </a:solidFill>
                <a:latin typeface="Consolas"/>
              </a:rPr>
              <a:t> </a:t>
            </a:r>
            <a:r>
              <a:rPr lang="en-US" altLang="zh-TW" sz="1400" dirty="0" err="1">
                <a:solidFill>
                  <a:srgbClr val="000066"/>
                </a:solidFill>
                <a:latin typeface="Consolas"/>
              </a:rPr>
              <a:t>fopen</a:t>
            </a:r>
            <a:r>
              <a:rPr lang="en-US" altLang="zh-TW" sz="1400" dirty="0">
                <a:solidFill>
                  <a:srgbClr val="009900"/>
                </a:solidFill>
                <a:latin typeface="Consolas"/>
              </a:rPr>
              <a:t>(</a:t>
            </a:r>
            <a:r>
              <a:rPr lang="en-US" altLang="zh-TW" sz="1400" dirty="0">
                <a:solidFill>
                  <a:srgbClr val="FF0000"/>
                </a:solidFill>
                <a:latin typeface="Consolas"/>
              </a:rPr>
              <a:t>"sample.txt"</a:t>
            </a:r>
            <a:r>
              <a:rPr lang="en-US" altLang="zh-TW" sz="1400" dirty="0">
                <a:solidFill>
                  <a:srgbClr val="339933"/>
                </a:solidFill>
                <a:latin typeface="Consolas"/>
              </a:rPr>
              <a:t>,</a:t>
            </a:r>
            <a:r>
              <a:rPr lang="en-US" altLang="zh-TW" sz="1400" dirty="0">
                <a:solidFill>
                  <a:srgbClr val="000000"/>
                </a:solidFill>
                <a:latin typeface="Consolas"/>
              </a:rPr>
              <a:t> </a:t>
            </a:r>
            <a:r>
              <a:rPr lang="en-US" altLang="zh-TW" sz="1400" dirty="0">
                <a:solidFill>
                  <a:srgbClr val="FF0000"/>
                </a:solidFill>
                <a:latin typeface="Consolas"/>
              </a:rPr>
              <a:t>"r"</a:t>
            </a:r>
            <a:r>
              <a:rPr lang="en-US" altLang="zh-TW" sz="1400" dirty="0">
                <a:solidFill>
                  <a:srgbClr val="009900"/>
                </a:solidFill>
                <a:latin typeface="Consolas"/>
              </a:rPr>
              <a:t>)</a:t>
            </a:r>
            <a:r>
              <a:rPr lang="en-US" altLang="zh-TW" sz="1400" dirty="0">
                <a:solidFill>
                  <a:srgbClr val="339933"/>
                </a:solidFill>
                <a:latin typeface="Consolas"/>
              </a:rPr>
              <a:t>;</a:t>
            </a:r>
            <a:endParaRPr lang="en-US" altLang="zh-TW" sz="1400" dirty="0">
              <a:solidFill>
                <a:srgbClr val="000000"/>
              </a:solidFill>
              <a:latin typeface="Consolas"/>
            </a:endParaRPr>
          </a:p>
          <a:p>
            <a:pPr fontAlgn="t">
              <a:buFont typeface="+mj-lt"/>
              <a:buAutoNum type="arabicPeriod"/>
            </a:pPr>
            <a:r>
              <a:rPr lang="en-US" altLang="zh-TW" sz="1400" dirty="0">
                <a:solidFill>
                  <a:srgbClr val="000000"/>
                </a:solidFill>
                <a:latin typeface="Consolas"/>
              </a:rPr>
              <a:t>    </a:t>
            </a:r>
            <a:r>
              <a:rPr lang="en-US" altLang="zh-TW" sz="1400" i="1" dirty="0">
                <a:solidFill>
                  <a:srgbClr val="666666"/>
                </a:solidFill>
                <a:latin typeface="Consolas"/>
              </a:rPr>
              <a:t>// sample.txt may not exist, </a:t>
            </a:r>
            <a:r>
              <a:rPr lang="en-US" altLang="zh-TW" sz="1400" i="1" dirty="0" err="1">
                <a:solidFill>
                  <a:srgbClr val="666666"/>
                </a:solidFill>
                <a:latin typeface="Consolas"/>
              </a:rPr>
              <a:t>fopen</a:t>
            </a:r>
            <a:r>
              <a:rPr lang="en-US" altLang="zh-TW" sz="1400" i="1" dirty="0">
                <a:solidFill>
                  <a:srgbClr val="666666"/>
                </a:solidFill>
                <a:latin typeface="Consolas"/>
              </a:rPr>
              <a:t> returns NULL</a:t>
            </a:r>
            <a:endParaRPr lang="en-US" altLang="zh-TW" sz="1400" dirty="0">
              <a:solidFill>
                <a:srgbClr val="000000"/>
              </a:solidFill>
              <a:latin typeface="Consolas"/>
            </a:endParaRPr>
          </a:p>
          <a:p>
            <a:pPr fontAlgn="t">
              <a:buFont typeface="+mj-lt"/>
              <a:buAutoNum type="arabicPeriod"/>
            </a:pPr>
            <a:r>
              <a:rPr lang="en-US" altLang="zh-TW" sz="1400" dirty="0">
                <a:solidFill>
                  <a:srgbClr val="000000"/>
                </a:solidFill>
                <a:latin typeface="Consolas"/>
              </a:rPr>
              <a:t>    </a:t>
            </a:r>
            <a:r>
              <a:rPr lang="en-US" altLang="zh-TW" sz="1400" dirty="0">
                <a:solidFill>
                  <a:srgbClr val="B1B100"/>
                </a:solidFill>
                <a:latin typeface="Consolas"/>
              </a:rPr>
              <a:t>if</a:t>
            </a:r>
            <a:r>
              <a:rPr lang="en-US" altLang="zh-TW" sz="1400" dirty="0">
                <a:solidFill>
                  <a:srgbClr val="000000"/>
                </a:solidFill>
                <a:latin typeface="Consolas"/>
              </a:rPr>
              <a:t> </a:t>
            </a:r>
            <a:r>
              <a:rPr lang="en-US" altLang="zh-TW" sz="1400" dirty="0">
                <a:solidFill>
                  <a:srgbClr val="009900"/>
                </a:solidFill>
                <a:latin typeface="Consolas"/>
              </a:rPr>
              <a:t>(</a:t>
            </a:r>
            <a:r>
              <a:rPr lang="en-US" altLang="zh-TW" sz="1400" dirty="0">
                <a:solidFill>
                  <a:srgbClr val="000000"/>
                </a:solidFill>
                <a:latin typeface="Consolas"/>
              </a:rPr>
              <a:t>f </a:t>
            </a:r>
            <a:r>
              <a:rPr lang="en-US" altLang="zh-TW" sz="1400" dirty="0">
                <a:solidFill>
                  <a:srgbClr val="339933"/>
                </a:solidFill>
                <a:latin typeface="Consolas"/>
              </a:rPr>
              <a:t>==</a:t>
            </a:r>
            <a:r>
              <a:rPr lang="en-US" altLang="zh-TW" sz="1400" dirty="0">
                <a:solidFill>
                  <a:srgbClr val="000000"/>
                </a:solidFill>
                <a:latin typeface="Consolas"/>
              </a:rPr>
              <a:t> NULL</a:t>
            </a:r>
            <a:r>
              <a:rPr lang="en-US" altLang="zh-TW" sz="1400" dirty="0">
                <a:solidFill>
                  <a:srgbClr val="009900"/>
                </a:solidFill>
                <a:latin typeface="Consolas"/>
              </a:rPr>
              <a:t>)</a:t>
            </a:r>
            <a:r>
              <a:rPr lang="en-US" altLang="zh-TW" sz="1400" dirty="0">
                <a:solidFill>
                  <a:srgbClr val="000000"/>
                </a:solidFill>
                <a:latin typeface="Consolas"/>
              </a:rPr>
              <a:t> </a:t>
            </a:r>
            <a:r>
              <a:rPr lang="en-US" altLang="zh-TW" sz="1400" dirty="0">
                <a:solidFill>
                  <a:srgbClr val="009900"/>
                </a:solidFill>
                <a:latin typeface="Consolas"/>
              </a:rPr>
              <a:t>{</a:t>
            </a:r>
            <a:endParaRPr lang="en-US" altLang="zh-TW" sz="1400" dirty="0">
              <a:solidFill>
                <a:srgbClr val="000000"/>
              </a:solidFill>
              <a:latin typeface="Consolas"/>
            </a:endParaRPr>
          </a:p>
          <a:p>
            <a:pPr fontAlgn="t">
              <a:buFont typeface="+mj-lt"/>
              <a:buAutoNum type="arabicPeriod"/>
            </a:pPr>
            <a:r>
              <a:rPr lang="en-US" altLang="zh-TW" sz="1400" dirty="0">
                <a:solidFill>
                  <a:srgbClr val="000000"/>
                </a:solidFill>
                <a:latin typeface="Consolas"/>
              </a:rPr>
              <a:t>        </a:t>
            </a:r>
            <a:r>
              <a:rPr lang="en-US" altLang="zh-TW" sz="1400" dirty="0" err="1">
                <a:solidFill>
                  <a:srgbClr val="000066"/>
                </a:solidFill>
                <a:latin typeface="Consolas"/>
              </a:rPr>
              <a:t>printf</a:t>
            </a:r>
            <a:r>
              <a:rPr lang="en-US" altLang="zh-TW" sz="1400" dirty="0">
                <a:solidFill>
                  <a:srgbClr val="009900"/>
                </a:solidFill>
                <a:latin typeface="Consolas"/>
              </a:rPr>
              <a:t>(</a:t>
            </a:r>
            <a:r>
              <a:rPr lang="en-US" altLang="zh-TW" sz="1400" dirty="0">
                <a:solidFill>
                  <a:srgbClr val="FF0000"/>
                </a:solidFill>
                <a:latin typeface="Consolas"/>
              </a:rPr>
              <a:t>"Fail opening. Please check.</a:t>
            </a:r>
            <a:r>
              <a:rPr lang="en-US" altLang="zh-TW" sz="1400" b="1" dirty="0">
                <a:solidFill>
                  <a:srgbClr val="000099"/>
                </a:solidFill>
                <a:latin typeface="Consolas"/>
              </a:rPr>
              <a:t>\n</a:t>
            </a:r>
            <a:r>
              <a:rPr lang="en-US" altLang="zh-TW" sz="1400" dirty="0">
                <a:solidFill>
                  <a:srgbClr val="FF0000"/>
                </a:solidFill>
                <a:latin typeface="Consolas"/>
              </a:rPr>
              <a:t>"</a:t>
            </a:r>
            <a:r>
              <a:rPr lang="en-US" altLang="zh-TW" sz="1400" dirty="0">
                <a:solidFill>
                  <a:srgbClr val="009900"/>
                </a:solidFill>
                <a:latin typeface="Consolas"/>
              </a:rPr>
              <a:t>)</a:t>
            </a:r>
            <a:r>
              <a:rPr lang="en-US" altLang="zh-TW" sz="1400" dirty="0">
                <a:solidFill>
                  <a:srgbClr val="339933"/>
                </a:solidFill>
                <a:latin typeface="Consolas"/>
              </a:rPr>
              <a:t>;</a:t>
            </a:r>
            <a:endParaRPr lang="en-US" altLang="zh-TW" sz="1400" dirty="0">
              <a:solidFill>
                <a:srgbClr val="000000"/>
              </a:solidFill>
              <a:latin typeface="Consolas"/>
            </a:endParaRPr>
          </a:p>
          <a:p>
            <a:pPr fontAlgn="t">
              <a:buFont typeface="+mj-lt"/>
              <a:buAutoNum type="arabicPeriod"/>
            </a:pPr>
            <a:r>
              <a:rPr lang="en-US" altLang="zh-TW" sz="1400" dirty="0">
                <a:solidFill>
                  <a:srgbClr val="000000"/>
                </a:solidFill>
                <a:latin typeface="Consolas"/>
              </a:rPr>
              <a:t>        </a:t>
            </a:r>
            <a:r>
              <a:rPr lang="en-US" altLang="zh-TW" sz="1400" dirty="0">
                <a:solidFill>
                  <a:srgbClr val="B1B100"/>
                </a:solidFill>
                <a:latin typeface="Consolas"/>
              </a:rPr>
              <a:t>return</a:t>
            </a:r>
            <a:r>
              <a:rPr lang="en-US" altLang="zh-TW" sz="1400" dirty="0">
                <a:solidFill>
                  <a:srgbClr val="339933"/>
                </a:solidFill>
                <a:latin typeface="Consolas"/>
              </a:rPr>
              <a:t>;</a:t>
            </a:r>
            <a:endParaRPr lang="en-US" altLang="zh-TW" sz="1400" dirty="0">
              <a:solidFill>
                <a:srgbClr val="000000"/>
              </a:solidFill>
              <a:latin typeface="Consolas"/>
            </a:endParaRPr>
          </a:p>
          <a:p>
            <a:pPr fontAlgn="t">
              <a:buFont typeface="+mj-lt"/>
              <a:buAutoNum type="arabicPeriod"/>
            </a:pPr>
            <a:r>
              <a:rPr lang="en-US" altLang="zh-TW" sz="1400" dirty="0">
                <a:solidFill>
                  <a:srgbClr val="000000"/>
                </a:solidFill>
                <a:latin typeface="Consolas"/>
              </a:rPr>
              <a:t>    </a:t>
            </a:r>
            <a:r>
              <a:rPr lang="en-US" altLang="zh-TW" sz="1400" dirty="0">
                <a:solidFill>
                  <a:srgbClr val="009900"/>
                </a:solidFill>
                <a:latin typeface="Consolas"/>
              </a:rPr>
              <a:t>}</a:t>
            </a:r>
            <a:endParaRPr lang="en-US" altLang="zh-TW" sz="1400" dirty="0">
              <a:solidFill>
                <a:srgbClr val="000000"/>
              </a:solidFill>
              <a:latin typeface="Consolas"/>
            </a:endParaRPr>
          </a:p>
          <a:p>
            <a:pPr fontAlgn="t">
              <a:buFont typeface="+mj-lt"/>
              <a:buAutoNum type="arabicPeriod"/>
            </a:pPr>
            <a:r>
              <a:rPr lang="en-US" altLang="zh-TW" sz="1400" dirty="0">
                <a:solidFill>
                  <a:srgbClr val="000000"/>
                </a:solidFill>
                <a:latin typeface="Consolas"/>
              </a:rPr>
              <a:t>    </a:t>
            </a:r>
            <a:r>
              <a:rPr lang="en-US" altLang="zh-TW" sz="1400" dirty="0" err="1">
                <a:solidFill>
                  <a:srgbClr val="000066"/>
                </a:solidFill>
                <a:latin typeface="Consolas"/>
              </a:rPr>
              <a:t>fscanf</a:t>
            </a:r>
            <a:r>
              <a:rPr lang="en-US" altLang="zh-TW" sz="1400" dirty="0">
                <a:solidFill>
                  <a:srgbClr val="009900"/>
                </a:solidFill>
                <a:latin typeface="Consolas"/>
              </a:rPr>
              <a:t>(</a:t>
            </a:r>
            <a:r>
              <a:rPr lang="en-US" altLang="zh-TW" sz="1400" dirty="0">
                <a:solidFill>
                  <a:srgbClr val="000000"/>
                </a:solidFill>
                <a:latin typeface="Consolas"/>
              </a:rPr>
              <a:t>f</a:t>
            </a:r>
            <a:r>
              <a:rPr lang="en-US" altLang="zh-TW" sz="1400" dirty="0">
                <a:solidFill>
                  <a:srgbClr val="339933"/>
                </a:solidFill>
                <a:latin typeface="Consolas"/>
              </a:rPr>
              <a:t>,</a:t>
            </a:r>
            <a:r>
              <a:rPr lang="en-US" altLang="zh-TW" sz="1400" dirty="0">
                <a:solidFill>
                  <a:srgbClr val="000000"/>
                </a:solidFill>
                <a:latin typeface="Consolas"/>
              </a:rPr>
              <a:t> </a:t>
            </a:r>
            <a:r>
              <a:rPr lang="en-US" altLang="zh-TW" sz="1400" dirty="0">
                <a:solidFill>
                  <a:srgbClr val="FF0000"/>
                </a:solidFill>
                <a:latin typeface="Consolas"/>
              </a:rPr>
              <a:t>"%d"</a:t>
            </a:r>
            <a:r>
              <a:rPr lang="en-US" altLang="zh-TW" sz="1400" dirty="0">
                <a:solidFill>
                  <a:srgbClr val="339933"/>
                </a:solidFill>
                <a:latin typeface="Consolas"/>
              </a:rPr>
              <a:t>,</a:t>
            </a:r>
            <a:r>
              <a:rPr lang="en-US" altLang="zh-TW" sz="1400" dirty="0">
                <a:solidFill>
                  <a:srgbClr val="000000"/>
                </a:solidFill>
                <a:latin typeface="Consolas"/>
              </a:rPr>
              <a:t> </a:t>
            </a:r>
            <a:r>
              <a:rPr lang="en-US" altLang="zh-TW" sz="1400" dirty="0">
                <a:solidFill>
                  <a:srgbClr val="339933"/>
                </a:solidFill>
                <a:latin typeface="Consolas"/>
              </a:rPr>
              <a:t>&amp;</a:t>
            </a:r>
            <a:r>
              <a:rPr lang="en-US" altLang="zh-TW" sz="1400" dirty="0">
                <a:solidFill>
                  <a:srgbClr val="000000"/>
                </a:solidFill>
                <a:latin typeface="Consolas"/>
              </a:rPr>
              <a:t>data</a:t>
            </a:r>
            <a:r>
              <a:rPr lang="en-US" altLang="zh-TW" sz="1400" dirty="0">
                <a:solidFill>
                  <a:srgbClr val="009900"/>
                </a:solidFill>
                <a:latin typeface="Consolas"/>
              </a:rPr>
              <a:t>)</a:t>
            </a:r>
            <a:r>
              <a:rPr lang="en-US" altLang="zh-TW" sz="1400" dirty="0">
                <a:solidFill>
                  <a:srgbClr val="339933"/>
                </a:solidFill>
                <a:latin typeface="Consolas"/>
              </a:rPr>
              <a:t>;</a:t>
            </a:r>
            <a:r>
              <a:rPr lang="en-US" altLang="zh-TW" sz="1400" dirty="0">
                <a:solidFill>
                  <a:srgbClr val="000000"/>
                </a:solidFill>
                <a:latin typeface="Consolas"/>
              </a:rPr>
              <a:t> </a:t>
            </a:r>
            <a:r>
              <a:rPr lang="en-US" altLang="zh-TW" sz="1400" i="1" dirty="0">
                <a:solidFill>
                  <a:srgbClr val="666666"/>
                </a:solidFill>
                <a:latin typeface="Consolas"/>
              </a:rPr>
              <a:t>// may result segmentation fault;</a:t>
            </a:r>
            <a:endParaRPr lang="en-US" altLang="zh-TW" sz="1400" dirty="0">
              <a:solidFill>
                <a:srgbClr val="000000"/>
              </a:solidFill>
              <a:latin typeface="Consolas"/>
            </a:endParaRPr>
          </a:p>
          <a:p>
            <a:pPr fontAlgn="t">
              <a:buFont typeface="+mj-lt"/>
              <a:buAutoNum type="arabicPeriod"/>
            </a:pPr>
            <a:r>
              <a:rPr lang="en-US" altLang="zh-TW" sz="1400" dirty="0">
                <a:solidFill>
                  <a:srgbClr val="009900"/>
                </a:solidFill>
                <a:latin typeface="Consolas"/>
              </a:rPr>
              <a:t>}</a:t>
            </a:r>
            <a:endParaRPr lang="en-US" altLang="zh-TW" sz="1400" dirty="0">
              <a:solidFill>
                <a:srgbClr val="000000"/>
              </a:solidFill>
              <a:latin typeface="Consolas"/>
            </a:endParaRPr>
          </a:p>
          <a:p>
            <a:endParaRPr lang="zh-TW" altLang="en-US" dirty="0"/>
          </a:p>
        </p:txBody>
      </p:sp>
    </p:spTree>
    <p:extLst>
      <p:ext uri="{BB962C8B-B14F-4D97-AF65-F5344CB8AC3E}">
        <p14:creationId xmlns:p14="http://schemas.microsoft.com/office/powerpoint/2010/main" val="627260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Error</a:t>
            </a:r>
            <a:r>
              <a:rPr kumimoji="1" lang="zh-TW" altLang="en-US" dirty="0"/>
              <a:t> </a:t>
            </a:r>
            <a:r>
              <a:rPr kumimoji="1" lang="en-US" altLang="zh-TW" dirty="0"/>
              <a:t>Detection</a:t>
            </a:r>
            <a:br>
              <a:rPr kumimoji="1" lang="zh-TW" altLang="en-US" dirty="0"/>
            </a:br>
            <a:r>
              <a:rPr kumimoji="1" lang="zh-TW" altLang="en-US" dirty="0"/>
              <a:t>演進</a:t>
            </a:r>
          </a:p>
        </p:txBody>
      </p:sp>
      <p:sp>
        <p:nvSpPr>
          <p:cNvPr id="4" name="內容版面配置區 2"/>
          <p:cNvSpPr>
            <a:spLocks noGrp="1"/>
          </p:cNvSpPr>
          <p:nvPr>
            <p:ph idx="1"/>
          </p:nvPr>
        </p:nvSpPr>
        <p:spPr>
          <a:xfrm>
            <a:off x="2771800" y="796681"/>
            <a:ext cx="5486400" cy="2627756"/>
          </a:xfrm>
        </p:spPr>
        <p:txBody>
          <a:bodyPr>
            <a:normAutofit lnSpcReduction="10000"/>
          </a:bodyPr>
          <a:lstStyle/>
          <a:p>
            <a:pPr fontAlgn="t"/>
            <a:r>
              <a:rPr lang="zh-TW" altLang="en-US" dirty="0"/>
              <a:t>再回到剛剛開檔的例子：</a:t>
            </a:r>
            <a:endParaRPr lang="en-US" altLang="zh-TW" dirty="0"/>
          </a:p>
          <a:p>
            <a:pPr fontAlgn="t">
              <a:buFont typeface="+mj-lt"/>
              <a:buAutoNum type="arabicPeriod"/>
            </a:pPr>
            <a:r>
              <a:rPr lang="en-US" altLang="zh-TW" sz="1100" dirty="0">
                <a:solidFill>
                  <a:srgbClr val="339933"/>
                </a:solidFill>
                <a:latin typeface="Consolas"/>
              </a:rPr>
              <a:t>#include &lt;</a:t>
            </a:r>
            <a:r>
              <a:rPr lang="en-US" altLang="zh-TW" sz="1100" dirty="0" err="1">
                <a:solidFill>
                  <a:srgbClr val="339933"/>
                </a:solidFill>
                <a:latin typeface="Consolas"/>
              </a:rPr>
              <a:t>stdio.h</a:t>
            </a:r>
            <a:r>
              <a:rPr lang="en-US" altLang="zh-TW" sz="1100" dirty="0">
                <a:solidFill>
                  <a:srgbClr val="339933"/>
                </a:solidFill>
                <a:latin typeface="Consolas"/>
              </a:rPr>
              <a:t>&gt;</a:t>
            </a:r>
            <a:endParaRPr lang="en-US" altLang="zh-TW" sz="1100" dirty="0">
              <a:solidFill>
                <a:srgbClr val="000000"/>
              </a:solidFill>
              <a:latin typeface="Consolas"/>
            </a:endParaRPr>
          </a:p>
          <a:p>
            <a:pPr fontAlgn="t">
              <a:buFont typeface="+mj-lt"/>
              <a:buAutoNum type="arabicPeriod"/>
            </a:pPr>
            <a:r>
              <a:rPr lang="en-US" altLang="zh-TW" sz="1100" dirty="0">
                <a:solidFill>
                  <a:srgbClr val="000000"/>
                </a:solidFill>
                <a:latin typeface="Consolas"/>
              </a:rPr>
              <a:t>main</a:t>
            </a:r>
            <a:r>
              <a:rPr lang="en-US" altLang="zh-TW" sz="1100" dirty="0">
                <a:solidFill>
                  <a:srgbClr val="009900"/>
                </a:solidFill>
                <a:latin typeface="Consolas"/>
              </a:rPr>
              <a:t>()</a:t>
            </a:r>
            <a:r>
              <a:rPr lang="en-US" altLang="zh-TW" sz="1100" dirty="0">
                <a:solidFill>
                  <a:srgbClr val="000000"/>
                </a:solidFill>
                <a:latin typeface="Consolas"/>
              </a:rPr>
              <a:t> </a:t>
            </a:r>
            <a:r>
              <a:rPr lang="en-US" altLang="zh-TW" sz="1100" dirty="0">
                <a:solidFill>
                  <a:srgbClr val="009900"/>
                </a:solidFill>
                <a:latin typeface="Consolas"/>
              </a:rPr>
              <a:t>{</a:t>
            </a:r>
            <a:endParaRPr lang="en-US" altLang="zh-TW" sz="1100" dirty="0">
              <a:solidFill>
                <a:srgbClr val="000000"/>
              </a:solidFill>
              <a:latin typeface="Consolas"/>
            </a:endParaRPr>
          </a:p>
          <a:p>
            <a:pPr fontAlgn="t">
              <a:buFont typeface="+mj-lt"/>
              <a:buAutoNum type="arabicPeriod"/>
            </a:pPr>
            <a:r>
              <a:rPr lang="en-US" altLang="zh-TW" sz="1100" dirty="0">
                <a:solidFill>
                  <a:srgbClr val="000000"/>
                </a:solidFill>
                <a:latin typeface="Consolas"/>
              </a:rPr>
              <a:t>    </a:t>
            </a:r>
            <a:r>
              <a:rPr lang="en-US" altLang="zh-TW" sz="1100" dirty="0" err="1">
                <a:solidFill>
                  <a:srgbClr val="993333"/>
                </a:solidFill>
                <a:latin typeface="Consolas"/>
              </a:rPr>
              <a:t>int</a:t>
            </a:r>
            <a:r>
              <a:rPr lang="en-US" altLang="zh-TW" sz="1100" dirty="0">
                <a:solidFill>
                  <a:srgbClr val="000000"/>
                </a:solidFill>
                <a:latin typeface="Consolas"/>
              </a:rPr>
              <a:t> data</a:t>
            </a:r>
            <a:r>
              <a:rPr lang="en-US" altLang="zh-TW" sz="1100" dirty="0">
                <a:solidFill>
                  <a:srgbClr val="339933"/>
                </a:solidFill>
                <a:latin typeface="Consolas"/>
              </a:rPr>
              <a:t>;</a:t>
            </a:r>
            <a:endParaRPr lang="en-US" altLang="zh-TW" sz="1100" dirty="0">
              <a:solidFill>
                <a:srgbClr val="000000"/>
              </a:solidFill>
              <a:latin typeface="Consolas"/>
            </a:endParaRPr>
          </a:p>
          <a:p>
            <a:pPr fontAlgn="t">
              <a:buFont typeface="+mj-lt"/>
              <a:buAutoNum type="arabicPeriod"/>
            </a:pPr>
            <a:r>
              <a:rPr lang="en-US" altLang="zh-TW" sz="1100" dirty="0">
                <a:solidFill>
                  <a:srgbClr val="000000"/>
                </a:solidFill>
                <a:latin typeface="Consolas"/>
              </a:rPr>
              <a:t>    FILE</a:t>
            </a:r>
            <a:r>
              <a:rPr lang="en-US" altLang="zh-TW" sz="1100" dirty="0">
                <a:solidFill>
                  <a:srgbClr val="339933"/>
                </a:solidFill>
                <a:latin typeface="Consolas"/>
              </a:rPr>
              <a:t>*</a:t>
            </a:r>
            <a:r>
              <a:rPr lang="en-US" altLang="zh-TW" sz="1100" dirty="0">
                <a:solidFill>
                  <a:srgbClr val="000000"/>
                </a:solidFill>
                <a:latin typeface="Consolas"/>
              </a:rPr>
              <a:t> f </a:t>
            </a:r>
            <a:r>
              <a:rPr lang="en-US" altLang="zh-TW" sz="1100" dirty="0">
                <a:solidFill>
                  <a:srgbClr val="339933"/>
                </a:solidFill>
                <a:latin typeface="Consolas"/>
              </a:rPr>
              <a:t>=</a:t>
            </a:r>
            <a:r>
              <a:rPr lang="en-US" altLang="zh-TW" sz="1100" dirty="0">
                <a:solidFill>
                  <a:srgbClr val="000000"/>
                </a:solidFill>
                <a:latin typeface="Consolas"/>
              </a:rPr>
              <a:t> </a:t>
            </a:r>
            <a:r>
              <a:rPr lang="en-US" altLang="zh-TW" sz="1100" dirty="0" err="1">
                <a:solidFill>
                  <a:srgbClr val="000066"/>
                </a:solidFill>
                <a:latin typeface="Consolas"/>
              </a:rPr>
              <a:t>fopen</a:t>
            </a:r>
            <a:r>
              <a:rPr lang="en-US" altLang="zh-TW" sz="1100" dirty="0">
                <a:solidFill>
                  <a:srgbClr val="009900"/>
                </a:solidFill>
                <a:latin typeface="Consolas"/>
              </a:rPr>
              <a:t>(</a:t>
            </a:r>
            <a:r>
              <a:rPr lang="en-US" altLang="zh-TW" sz="1100" dirty="0">
                <a:solidFill>
                  <a:srgbClr val="FF0000"/>
                </a:solidFill>
                <a:latin typeface="Consolas"/>
              </a:rPr>
              <a:t>"sample.txt"</a:t>
            </a:r>
            <a:r>
              <a:rPr lang="en-US" altLang="zh-TW" sz="1100" dirty="0">
                <a:solidFill>
                  <a:srgbClr val="339933"/>
                </a:solidFill>
                <a:latin typeface="Consolas"/>
              </a:rPr>
              <a:t>,</a:t>
            </a:r>
            <a:r>
              <a:rPr lang="en-US" altLang="zh-TW" sz="1100" dirty="0">
                <a:solidFill>
                  <a:srgbClr val="000000"/>
                </a:solidFill>
                <a:latin typeface="Consolas"/>
              </a:rPr>
              <a:t> </a:t>
            </a:r>
            <a:r>
              <a:rPr lang="en-US" altLang="zh-TW" sz="1100" dirty="0">
                <a:solidFill>
                  <a:srgbClr val="FF0000"/>
                </a:solidFill>
                <a:latin typeface="Consolas"/>
              </a:rPr>
              <a:t>"r"</a:t>
            </a:r>
            <a:r>
              <a:rPr lang="en-US" altLang="zh-TW" sz="1100" dirty="0">
                <a:solidFill>
                  <a:srgbClr val="009900"/>
                </a:solidFill>
                <a:latin typeface="Consolas"/>
              </a:rPr>
              <a:t>)</a:t>
            </a:r>
            <a:r>
              <a:rPr lang="en-US" altLang="zh-TW" sz="1100" dirty="0">
                <a:solidFill>
                  <a:srgbClr val="339933"/>
                </a:solidFill>
                <a:latin typeface="Consolas"/>
              </a:rPr>
              <a:t>;</a:t>
            </a:r>
            <a:endParaRPr lang="en-US" altLang="zh-TW" sz="1100" dirty="0">
              <a:solidFill>
                <a:srgbClr val="000000"/>
              </a:solidFill>
              <a:latin typeface="Consolas"/>
            </a:endParaRPr>
          </a:p>
          <a:p>
            <a:pPr fontAlgn="t">
              <a:buFont typeface="+mj-lt"/>
              <a:buAutoNum type="arabicPeriod"/>
            </a:pPr>
            <a:r>
              <a:rPr lang="en-US" altLang="zh-TW" sz="1100" dirty="0">
                <a:solidFill>
                  <a:srgbClr val="000000"/>
                </a:solidFill>
                <a:latin typeface="Consolas"/>
              </a:rPr>
              <a:t>    </a:t>
            </a:r>
            <a:r>
              <a:rPr lang="en-US" altLang="zh-TW" sz="1100" i="1" dirty="0">
                <a:solidFill>
                  <a:srgbClr val="666666"/>
                </a:solidFill>
                <a:latin typeface="Consolas"/>
              </a:rPr>
              <a:t>// sample.txt may not exist, </a:t>
            </a:r>
            <a:r>
              <a:rPr lang="en-US" altLang="zh-TW" sz="1100" i="1" dirty="0" err="1">
                <a:solidFill>
                  <a:srgbClr val="666666"/>
                </a:solidFill>
                <a:latin typeface="Consolas"/>
              </a:rPr>
              <a:t>fopen</a:t>
            </a:r>
            <a:r>
              <a:rPr lang="en-US" altLang="zh-TW" sz="1100" i="1" dirty="0">
                <a:solidFill>
                  <a:srgbClr val="666666"/>
                </a:solidFill>
                <a:latin typeface="Consolas"/>
              </a:rPr>
              <a:t> returns NULL</a:t>
            </a:r>
            <a:endParaRPr lang="en-US" altLang="zh-TW" sz="1100" dirty="0">
              <a:solidFill>
                <a:srgbClr val="000000"/>
              </a:solidFill>
              <a:latin typeface="Consolas"/>
            </a:endParaRPr>
          </a:p>
          <a:p>
            <a:pPr fontAlgn="t">
              <a:buFont typeface="+mj-lt"/>
              <a:buAutoNum type="arabicPeriod"/>
            </a:pPr>
            <a:r>
              <a:rPr lang="en-US" altLang="zh-TW" sz="1100" dirty="0">
                <a:solidFill>
                  <a:srgbClr val="000000"/>
                </a:solidFill>
                <a:latin typeface="Consolas"/>
              </a:rPr>
              <a:t>    </a:t>
            </a:r>
            <a:r>
              <a:rPr lang="en-US" altLang="zh-TW" sz="1100" dirty="0" err="1">
                <a:solidFill>
                  <a:srgbClr val="000066"/>
                </a:solidFill>
                <a:latin typeface="Consolas"/>
              </a:rPr>
              <a:t>fscanf</a:t>
            </a:r>
            <a:r>
              <a:rPr lang="en-US" altLang="zh-TW" sz="1100" dirty="0">
                <a:solidFill>
                  <a:srgbClr val="009900"/>
                </a:solidFill>
                <a:latin typeface="Consolas"/>
              </a:rPr>
              <a:t>(</a:t>
            </a:r>
            <a:r>
              <a:rPr lang="en-US" altLang="zh-TW" sz="1100" dirty="0">
                <a:solidFill>
                  <a:srgbClr val="000000"/>
                </a:solidFill>
                <a:latin typeface="Consolas"/>
              </a:rPr>
              <a:t>f</a:t>
            </a:r>
            <a:r>
              <a:rPr lang="en-US" altLang="zh-TW" sz="1100" dirty="0">
                <a:solidFill>
                  <a:srgbClr val="339933"/>
                </a:solidFill>
                <a:latin typeface="Consolas"/>
              </a:rPr>
              <a:t>,</a:t>
            </a:r>
            <a:r>
              <a:rPr lang="en-US" altLang="zh-TW" sz="1100" dirty="0">
                <a:solidFill>
                  <a:srgbClr val="000000"/>
                </a:solidFill>
                <a:latin typeface="Consolas"/>
              </a:rPr>
              <a:t> </a:t>
            </a:r>
            <a:r>
              <a:rPr lang="en-US" altLang="zh-TW" sz="1100" dirty="0">
                <a:solidFill>
                  <a:srgbClr val="FF0000"/>
                </a:solidFill>
                <a:latin typeface="Consolas"/>
              </a:rPr>
              <a:t>"%d"</a:t>
            </a:r>
            <a:r>
              <a:rPr lang="en-US" altLang="zh-TW" sz="1100" dirty="0">
                <a:solidFill>
                  <a:srgbClr val="339933"/>
                </a:solidFill>
                <a:latin typeface="Consolas"/>
              </a:rPr>
              <a:t>,</a:t>
            </a:r>
            <a:r>
              <a:rPr lang="en-US" altLang="zh-TW" sz="1100" dirty="0">
                <a:solidFill>
                  <a:srgbClr val="000000"/>
                </a:solidFill>
                <a:latin typeface="Consolas"/>
              </a:rPr>
              <a:t> </a:t>
            </a:r>
            <a:r>
              <a:rPr lang="en-US" altLang="zh-TW" sz="1100" dirty="0">
                <a:solidFill>
                  <a:srgbClr val="339933"/>
                </a:solidFill>
                <a:latin typeface="Consolas"/>
              </a:rPr>
              <a:t>&amp;</a:t>
            </a:r>
            <a:r>
              <a:rPr lang="en-US" altLang="zh-TW" sz="1100" dirty="0">
                <a:solidFill>
                  <a:srgbClr val="000000"/>
                </a:solidFill>
                <a:latin typeface="Consolas"/>
              </a:rPr>
              <a:t>data</a:t>
            </a:r>
            <a:r>
              <a:rPr lang="en-US" altLang="zh-TW" sz="1100" dirty="0">
                <a:solidFill>
                  <a:srgbClr val="009900"/>
                </a:solidFill>
                <a:latin typeface="Consolas"/>
              </a:rPr>
              <a:t>)</a:t>
            </a:r>
            <a:r>
              <a:rPr lang="en-US" altLang="zh-TW" sz="1100" dirty="0">
                <a:solidFill>
                  <a:srgbClr val="339933"/>
                </a:solidFill>
                <a:latin typeface="Consolas"/>
              </a:rPr>
              <a:t>;</a:t>
            </a:r>
            <a:endParaRPr lang="en-US" altLang="zh-TW" sz="1100" dirty="0">
              <a:solidFill>
                <a:srgbClr val="000000"/>
              </a:solidFill>
              <a:latin typeface="Consolas"/>
            </a:endParaRPr>
          </a:p>
          <a:p>
            <a:pPr fontAlgn="t">
              <a:buFont typeface="+mj-lt"/>
              <a:buAutoNum type="arabicPeriod"/>
            </a:pPr>
            <a:r>
              <a:rPr lang="en-US" altLang="zh-TW" sz="1100" dirty="0">
                <a:solidFill>
                  <a:srgbClr val="000000"/>
                </a:solidFill>
                <a:latin typeface="Consolas"/>
              </a:rPr>
              <a:t>    </a:t>
            </a:r>
            <a:r>
              <a:rPr lang="en-US" altLang="zh-TW" sz="1100" i="1" dirty="0">
                <a:solidFill>
                  <a:srgbClr val="666666"/>
                </a:solidFill>
                <a:latin typeface="Consolas"/>
              </a:rPr>
              <a:t>// may result segmentation fault;</a:t>
            </a:r>
            <a:endParaRPr lang="en-US" altLang="zh-TW" sz="1100" dirty="0">
              <a:solidFill>
                <a:srgbClr val="000000"/>
              </a:solidFill>
              <a:latin typeface="Consolas"/>
            </a:endParaRPr>
          </a:p>
          <a:p>
            <a:pPr fontAlgn="t">
              <a:buFont typeface="+mj-lt"/>
              <a:buAutoNum type="arabicPeriod"/>
            </a:pPr>
            <a:r>
              <a:rPr lang="en-US" altLang="zh-TW" sz="1100" dirty="0">
                <a:solidFill>
                  <a:srgbClr val="009900"/>
                </a:solidFill>
                <a:latin typeface="Consolas"/>
              </a:rPr>
              <a:t>}</a:t>
            </a:r>
            <a:endParaRPr lang="en-US" altLang="zh-TW" sz="1100" dirty="0">
              <a:solidFill>
                <a:srgbClr val="000000"/>
              </a:solidFill>
              <a:latin typeface="Consolas"/>
            </a:endParaRPr>
          </a:p>
          <a:p>
            <a:pPr fontAlgn="t"/>
            <a:endParaRPr lang="es-ES" altLang="zh-TW" b="0" i="0" dirty="0">
              <a:solidFill>
                <a:srgbClr val="000000"/>
              </a:solidFill>
              <a:effectLst/>
              <a:latin typeface="Consolas"/>
            </a:endParaRPr>
          </a:p>
        </p:txBody>
      </p:sp>
      <p:sp>
        <p:nvSpPr>
          <p:cNvPr id="6" name="文字方塊 5"/>
          <p:cNvSpPr txBox="1"/>
          <p:nvPr/>
        </p:nvSpPr>
        <p:spPr>
          <a:xfrm>
            <a:off x="2627784" y="3284984"/>
            <a:ext cx="5040560" cy="2585323"/>
          </a:xfrm>
          <a:prstGeom prst="rect">
            <a:avLst/>
          </a:prstGeom>
          <a:noFill/>
        </p:spPr>
        <p:txBody>
          <a:bodyPr wrap="square" rtlCol="0">
            <a:spAutoFit/>
          </a:bodyPr>
          <a:lstStyle/>
          <a:p>
            <a:r>
              <a:rPr kumimoji="1" lang="zh-TW" altLang="en-US" dirty="0"/>
              <a:t>假設將開檔這件事寫成函數 </a:t>
            </a:r>
            <a:r>
              <a:rPr kumimoji="1" lang="en-US" altLang="zh-TW" dirty="0"/>
              <a:t>f()</a:t>
            </a:r>
            <a:r>
              <a:rPr kumimoji="1" lang="zh-TW" altLang="en-US" dirty="0"/>
              <a:t>，又有其他函數會呼叫此函數，</a:t>
            </a:r>
          </a:p>
          <a:p>
            <a:r>
              <a:rPr kumimoji="1" lang="zh-TW" altLang="en-US" dirty="0"/>
              <a:t>例如：</a:t>
            </a:r>
            <a:r>
              <a:rPr kumimoji="1" lang="en-US" altLang="zh-TW" dirty="0"/>
              <a:t>main() </a:t>
            </a:r>
            <a:r>
              <a:rPr kumimoji="1" lang="zh-TW" altLang="en-US" dirty="0"/>
              <a:t>→ </a:t>
            </a:r>
            <a:r>
              <a:rPr kumimoji="1" lang="en-US" altLang="zh-TW" dirty="0"/>
              <a:t>w()</a:t>
            </a:r>
            <a:r>
              <a:rPr kumimoji="1" lang="zh-TW" altLang="en-US" dirty="0"/>
              <a:t> → </a:t>
            </a:r>
            <a:r>
              <a:rPr kumimoji="1" lang="en-US" altLang="zh-TW" dirty="0"/>
              <a:t>g()</a:t>
            </a:r>
            <a:r>
              <a:rPr kumimoji="1" lang="zh-TW" altLang="en-US" dirty="0"/>
              <a:t> → </a:t>
            </a:r>
            <a:r>
              <a:rPr kumimoji="1" lang="en-US" altLang="zh-TW" dirty="0"/>
              <a:t>f()</a:t>
            </a:r>
            <a:r>
              <a:rPr kumimoji="1" lang="zh-TW" altLang="en-US" dirty="0"/>
              <a:t>，最上層的 </a:t>
            </a:r>
            <a:r>
              <a:rPr kumimoji="1" lang="en-US" altLang="zh-TW" dirty="0"/>
              <a:t>w() </a:t>
            </a:r>
            <a:r>
              <a:rPr kumimoji="1" lang="zh-TW" altLang="en-US" dirty="0"/>
              <a:t>可能同時呼叫許多函數，當 </a:t>
            </a:r>
            <a:r>
              <a:rPr kumimoji="1" lang="en-US" altLang="zh-TW" dirty="0"/>
              <a:t>f()</a:t>
            </a:r>
            <a:r>
              <a:rPr kumimoji="1" lang="zh-TW" altLang="en-US" dirty="0"/>
              <a:t> 回傳 </a:t>
            </a:r>
            <a:r>
              <a:rPr kumimoji="1" lang="en-US" altLang="zh-TW" dirty="0"/>
              <a:t>NULL</a:t>
            </a:r>
            <a:r>
              <a:rPr kumimoji="1" lang="zh-TW" altLang="en-US" dirty="0"/>
              <a:t> 由 </a:t>
            </a:r>
            <a:r>
              <a:rPr kumimoji="1" lang="en-US" altLang="zh-TW" dirty="0"/>
              <a:t>w() </a:t>
            </a:r>
            <a:r>
              <a:rPr kumimoji="1" lang="zh-TW" altLang="en-US" dirty="0"/>
              <a:t>接到後， </a:t>
            </a:r>
            <a:r>
              <a:rPr kumimoji="1" lang="en-US" altLang="zh-TW" dirty="0"/>
              <a:t>w()</a:t>
            </a:r>
            <a:r>
              <a:rPr kumimoji="1" lang="zh-TW" altLang="en-US" dirty="0"/>
              <a:t> 只知道出現錯誤，卻不知道哪裡錯。</a:t>
            </a:r>
            <a:endParaRPr kumimoji="1" lang="en-US" altLang="zh-TW" dirty="0"/>
          </a:p>
          <a:p>
            <a:endParaRPr kumimoji="1" lang="zh-TW" altLang="en-US" dirty="0"/>
          </a:p>
          <a:p>
            <a:r>
              <a:rPr kumimoji="1" lang="en-US" altLang="zh-TW" dirty="0"/>
              <a:t>1. </a:t>
            </a:r>
            <a:r>
              <a:rPr kumimoji="1" lang="zh-TW" altLang="en-US" dirty="0"/>
              <a:t>上述方法沒有效率 </a:t>
            </a:r>
            <a:r>
              <a:rPr kumimoji="1" lang="en-US" altLang="zh-TW" dirty="0"/>
              <a:t>(</a:t>
            </a:r>
            <a:r>
              <a:rPr kumimoji="1" lang="zh-TW" altLang="en-US" dirty="0"/>
              <a:t>層層傳遞 </a:t>
            </a:r>
            <a:r>
              <a:rPr kumimoji="1" lang="en-US" altLang="zh-TW" dirty="0"/>
              <a:t>NULL)</a:t>
            </a:r>
            <a:endParaRPr kumimoji="1" lang="zh-TW" altLang="en-US" dirty="0"/>
          </a:p>
          <a:p>
            <a:r>
              <a:rPr kumimoji="1" lang="en-US" altLang="zh-TW" dirty="0"/>
              <a:t>2. </a:t>
            </a:r>
            <a:r>
              <a:rPr kumimoji="1" lang="zh-TW" altLang="en-US" dirty="0"/>
              <a:t>資訊量不足 </a:t>
            </a:r>
            <a:r>
              <a:rPr kumimoji="1" lang="en-US" altLang="zh-TW" dirty="0"/>
              <a:t>(</a:t>
            </a:r>
            <a:r>
              <a:rPr kumimoji="1" lang="zh-TW" altLang="en-US" dirty="0"/>
              <a:t>不知道到底哪裡出錯</a:t>
            </a:r>
            <a:r>
              <a:rPr kumimoji="1" lang="en-US" altLang="zh-TW" dirty="0"/>
              <a:t>)</a:t>
            </a:r>
            <a:endParaRPr kumimoji="1" lang="zh-TW" altLang="en-US" dirty="0"/>
          </a:p>
          <a:p>
            <a:r>
              <a:rPr kumimoji="1" lang="zh-TW" altLang="en-US" dirty="0"/>
              <a:t>→ 發展出 </a:t>
            </a:r>
            <a:r>
              <a:rPr kumimoji="1" lang="en-US" altLang="zh-TW" dirty="0"/>
              <a:t>Error</a:t>
            </a:r>
            <a:r>
              <a:rPr kumimoji="1" lang="zh-TW" altLang="en-US" dirty="0"/>
              <a:t> </a:t>
            </a:r>
            <a:r>
              <a:rPr kumimoji="1" lang="en-US" altLang="zh-TW" dirty="0"/>
              <a:t>Code</a:t>
            </a:r>
            <a:endParaRPr kumimoji="1" lang="zh-TW" altLang="en-US" dirty="0"/>
          </a:p>
        </p:txBody>
      </p:sp>
    </p:spTree>
    <p:extLst>
      <p:ext uri="{BB962C8B-B14F-4D97-AF65-F5344CB8AC3E}">
        <p14:creationId xmlns:p14="http://schemas.microsoft.com/office/powerpoint/2010/main" val="1726956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E62FB3-D206-4F78-8ED7-F3A960582B7A}"/>
              </a:ext>
            </a:extLst>
          </p:cNvPr>
          <p:cNvSpPr>
            <a:spLocks noGrp="1"/>
          </p:cNvSpPr>
          <p:nvPr>
            <p:ph type="title"/>
          </p:nvPr>
        </p:nvSpPr>
        <p:spPr/>
        <p:txBody>
          <a:bodyPr/>
          <a:lstStyle/>
          <a:p>
            <a:r>
              <a:rPr lang="en-US" altLang="zh-TW" dirty="0"/>
              <a:t>Error </a:t>
            </a:r>
            <a:br>
              <a:rPr lang="en-US" altLang="zh-TW" dirty="0"/>
            </a:br>
            <a:r>
              <a:rPr lang="en-US" altLang="zh-TW" dirty="0"/>
              <a:t>Code</a:t>
            </a:r>
            <a:endParaRPr lang="zh-TW" altLang="en-US" dirty="0"/>
          </a:p>
        </p:txBody>
      </p:sp>
      <p:sp>
        <p:nvSpPr>
          <p:cNvPr id="3" name="內容版面配置區 2">
            <a:extLst>
              <a:ext uri="{FF2B5EF4-FFF2-40B4-BE49-F238E27FC236}">
                <a16:creationId xmlns:a16="http://schemas.microsoft.com/office/drawing/2014/main" id="{5BB871B3-496C-47A1-A03B-B825A0D646D7}"/>
              </a:ext>
            </a:extLst>
          </p:cNvPr>
          <p:cNvSpPr>
            <a:spLocks noGrp="1"/>
          </p:cNvSpPr>
          <p:nvPr>
            <p:ph idx="1"/>
          </p:nvPr>
        </p:nvSpPr>
        <p:spPr/>
        <p:txBody>
          <a:bodyPr/>
          <a:lstStyle/>
          <a:p>
            <a:r>
              <a:rPr kumimoji="1" lang="en-US" altLang="zh-TW" dirty="0"/>
              <a:t>Error</a:t>
            </a:r>
            <a:r>
              <a:rPr kumimoji="1" lang="zh-TW" altLang="en-US" dirty="0"/>
              <a:t> </a:t>
            </a:r>
            <a:r>
              <a:rPr kumimoji="1" lang="en-US" altLang="zh-TW" dirty="0"/>
              <a:t>code</a:t>
            </a:r>
            <a:r>
              <a:rPr kumimoji="1" lang="zh-TW" altLang="en-US" dirty="0"/>
              <a:t> 為事先定義的全域常數以作為錯誤代碼。出錯時只要將錯誤代碼傳出即可</a:t>
            </a:r>
            <a:endParaRPr kumimoji="1" lang="en-US" altLang="zh-TW" dirty="0"/>
          </a:p>
          <a:p>
            <a:r>
              <a:rPr kumimoji="1" lang="en-US" altLang="zh-TW" dirty="0"/>
              <a:t>OS </a:t>
            </a:r>
            <a:r>
              <a:rPr kumimoji="1" lang="zh-TW" altLang="en-US" dirty="0"/>
              <a:t>也是利用 </a:t>
            </a:r>
            <a:r>
              <a:rPr kumimoji="1" lang="en-US" altLang="zh-TW" dirty="0"/>
              <a:t>Error code </a:t>
            </a:r>
            <a:r>
              <a:rPr kumimoji="1" lang="zh-TW" altLang="en-US" dirty="0"/>
              <a:t>的方式溝通行程的錯誤。因此，在不同程式語言裡寫程式時，都可以去特別告訴 </a:t>
            </a:r>
            <a:r>
              <a:rPr kumimoji="1" lang="en-US" altLang="zh-TW" dirty="0"/>
              <a:t>OS</a:t>
            </a:r>
            <a:r>
              <a:rPr kumimoji="1" lang="zh-TW" altLang="en-US" dirty="0"/>
              <a:t> 這個程式要回傳的 </a:t>
            </a:r>
            <a:r>
              <a:rPr kumimoji="1" lang="en-US" altLang="zh-TW" dirty="0"/>
              <a:t>exit code </a:t>
            </a:r>
            <a:r>
              <a:rPr kumimoji="1" lang="zh-TW" altLang="en-US" dirty="0"/>
              <a:t>是多少</a:t>
            </a:r>
            <a:endParaRPr kumimoji="1" lang="en-US" altLang="zh-TW" dirty="0"/>
          </a:p>
          <a:p>
            <a:r>
              <a:rPr kumimoji="1" lang="zh-TW" altLang="en-US" dirty="0"/>
              <a:t>以 </a:t>
            </a:r>
            <a:r>
              <a:rPr kumimoji="1" lang="en-US" altLang="zh-TW" dirty="0"/>
              <a:t>Python </a:t>
            </a:r>
            <a:r>
              <a:rPr kumimoji="1" lang="zh-TW" altLang="en-US" dirty="0"/>
              <a:t>為例：</a:t>
            </a:r>
            <a:endParaRPr kumimoji="1" lang="en-US" altLang="zh-TW" dirty="0"/>
          </a:p>
          <a:p>
            <a:pPr lvl="1"/>
            <a:r>
              <a:rPr kumimoji="1" lang="en-US" altLang="zh-TW" dirty="0"/>
              <a:t>import sys</a:t>
            </a:r>
          </a:p>
          <a:p>
            <a:pPr lvl="1"/>
            <a:r>
              <a:rPr kumimoji="1" lang="en-US" altLang="zh-TW" dirty="0"/>
              <a:t>sys.exit(1)</a:t>
            </a:r>
          </a:p>
          <a:p>
            <a:r>
              <a:rPr kumimoji="1" lang="zh-TW" altLang="en-US" dirty="0"/>
              <a:t>便是回傳 </a:t>
            </a:r>
            <a:r>
              <a:rPr kumimoji="1" lang="en-US" altLang="zh-TW" dirty="0"/>
              <a:t>error code = 1 </a:t>
            </a:r>
            <a:r>
              <a:rPr kumimoji="1" lang="zh-TW" altLang="en-US" dirty="0"/>
              <a:t>給 </a:t>
            </a:r>
            <a:r>
              <a:rPr kumimoji="1" lang="en-US" altLang="zh-TW" dirty="0"/>
              <a:t>sys.exit()</a:t>
            </a:r>
            <a:endParaRPr kumimoji="1" lang="zh-TW" altLang="en-US" dirty="0"/>
          </a:p>
        </p:txBody>
      </p:sp>
    </p:spTree>
    <p:extLst>
      <p:ext uri="{BB962C8B-B14F-4D97-AF65-F5344CB8AC3E}">
        <p14:creationId xmlns:p14="http://schemas.microsoft.com/office/powerpoint/2010/main" val="444503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C1C608-085C-4D95-8D65-370F80AAA33E}"/>
              </a:ext>
            </a:extLst>
          </p:cNvPr>
          <p:cNvSpPr>
            <a:spLocks noGrp="1"/>
          </p:cNvSpPr>
          <p:nvPr>
            <p:ph type="title"/>
          </p:nvPr>
        </p:nvSpPr>
        <p:spPr/>
        <p:txBody>
          <a:bodyPr/>
          <a:lstStyle/>
          <a:p>
            <a:r>
              <a:rPr lang="en-US" altLang="zh-TW" dirty="0"/>
              <a:t>sys.exit()</a:t>
            </a:r>
            <a:endParaRPr lang="zh-TW" altLang="en-US" dirty="0"/>
          </a:p>
        </p:txBody>
      </p:sp>
      <p:sp>
        <p:nvSpPr>
          <p:cNvPr id="3" name="內容版面配置區 2">
            <a:extLst>
              <a:ext uri="{FF2B5EF4-FFF2-40B4-BE49-F238E27FC236}">
                <a16:creationId xmlns:a16="http://schemas.microsoft.com/office/drawing/2014/main" id="{FF218C1F-78F7-4BA9-8016-E61552F15E0A}"/>
              </a:ext>
            </a:extLst>
          </p:cNvPr>
          <p:cNvSpPr>
            <a:spLocks noGrp="1"/>
          </p:cNvSpPr>
          <p:nvPr>
            <p:ph idx="1"/>
          </p:nvPr>
        </p:nvSpPr>
        <p:spPr/>
        <p:txBody>
          <a:bodyPr/>
          <a:lstStyle/>
          <a:p>
            <a:r>
              <a:rPr lang="en-US" altLang="zh-TW" dirty="0"/>
              <a:t>sys.exit() </a:t>
            </a:r>
            <a:r>
              <a:rPr lang="zh-TW" altLang="en-US" dirty="0"/>
              <a:t>會引發一個異常： </a:t>
            </a:r>
            <a:r>
              <a:rPr lang="en-US" altLang="zh-TW" dirty="0"/>
              <a:t>SystemExit</a:t>
            </a:r>
          </a:p>
          <a:p>
            <a:r>
              <a:rPr lang="zh-TW" altLang="en-US" dirty="0"/>
              <a:t>如果這個異常沒有被捕獲，那麼 </a:t>
            </a:r>
            <a:r>
              <a:rPr lang="en-US" altLang="zh-TW" dirty="0"/>
              <a:t>Python </a:t>
            </a:r>
            <a:r>
              <a:rPr lang="zh-TW" altLang="en-US" dirty="0"/>
              <a:t>直譯器將會退出。如果有捕獲此異常的程式碼，那麼這些程式碼還是會執行。</a:t>
            </a:r>
            <a:endParaRPr lang="en-US" altLang="zh-TW" dirty="0"/>
          </a:p>
          <a:p>
            <a:r>
              <a:rPr lang="zh-TW" altLang="en-US" dirty="0"/>
              <a:t>捕獲這個異常可以做一些額外的清理工作：</a:t>
            </a:r>
            <a:endParaRPr lang="en-US" altLang="zh-TW" dirty="0"/>
          </a:p>
          <a:p>
            <a:pPr lvl="1"/>
            <a:r>
              <a:rPr lang="en-US" altLang="zh-TW" dirty="0"/>
              <a:t>0 </a:t>
            </a:r>
            <a:r>
              <a:rPr lang="zh-TW" altLang="en-US" dirty="0"/>
              <a:t>為正常退出，其他數值（</a:t>
            </a:r>
            <a:r>
              <a:rPr lang="en-US" altLang="zh-TW" dirty="0"/>
              <a:t>1 - 127</a:t>
            </a:r>
            <a:r>
              <a:rPr lang="zh-TW" altLang="en-US" dirty="0"/>
              <a:t>）為不正常，可拋異常事件供捕獲。</a:t>
            </a:r>
          </a:p>
          <a:p>
            <a:r>
              <a:rPr lang="en-US" altLang="zh-TW" dirty="0"/>
              <a:t>sys.exit() </a:t>
            </a:r>
            <a:r>
              <a:rPr lang="zh-TW" altLang="en-US" dirty="0"/>
              <a:t>用於在主執行緒中退出。</a:t>
            </a:r>
          </a:p>
        </p:txBody>
      </p:sp>
    </p:spTree>
    <p:extLst>
      <p:ext uri="{BB962C8B-B14F-4D97-AF65-F5344CB8AC3E}">
        <p14:creationId xmlns:p14="http://schemas.microsoft.com/office/powerpoint/2010/main" val="3723003850"/>
      </p:ext>
    </p:extLst>
  </p:cSld>
  <p:clrMapOvr>
    <a:masterClrMapping/>
  </p:clrMapOvr>
</p:sld>
</file>

<file path=ppt/theme/theme1.xml><?xml version="1.0" encoding="utf-8"?>
<a:theme xmlns:a="http://schemas.openxmlformats.org/drawingml/2006/main" name="框架">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8996</TotalTime>
  <Words>1857</Words>
  <Application>Microsoft Office PowerPoint</Application>
  <PresentationFormat>如螢幕大小 (4:3)</PresentationFormat>
  <Paragraphs>171</Paragraphs>
  <Slides>19</Slides>
  <Notes>8</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19</vt:i4>
      </vt:variant>
    </vt:vector>
  </HeadingPairs>
  <TitlesOfParts>
    <vt:vector size="27" baseType="lpstr">
      <vt:lpstr>幼圆</vt:lpstr>
      <vt:lpstr>微軟正黑體</vt:lpstr>
      <vt:lpstr>新細明體</vt:lpstr>
      <vt:lpstr>Calibri</vt:lpstr>
      <vt:lpstr>Consolas</vt:lpstr>
      <vt:lpstr>Corbel</vt:lpstr>
      <vt:lpstr>Wingdings 2</vt:lpstr>
      <vt:lpstr>框架</vt:lpstr>
      <vt:lpstr>Try/Except</vt:lpstr>
      <vt:lpstr>Try/Except</vt:lpstr>
      <vt:lpstr>Try/Except</vt:lpstr>
      <vt:lpstr>Try/Except</vt:lpstr>
      <vt:lpstr>Try/Except</vt:lpstr>
      <vt:lpstr>Try/Except</vt:lpstr>
      <vt:lpstr>Error Detection 演進</vt:lpstr>
      <vt:lpstr>Error  Code</vt:lpstr>
      <vt:lpstr>sys.exit()</vt:lpstr>
      <vt:lpstr>Error Detection 演進</vt:lpstr>
      <vt:lpstr>Error Detection 演進-Try/Except</vt:lpstr>
      <vt:lpstr>Try/Except</vt:lpstr>
      <vt:lpstr>使用except而不帶任何例外類型</vt:lpstr>
      <vt:lpstr>Except處理</vt:lpstr>
      <vt:lpstr>使用except而帶多種例外類型 </vt:lpstr>
      <vt:lpstr>Try/Except</vt:lpstr>
      <vt:lpstr>自訂例外</vt:lpstr>
      <vt:lpstr>使用 自訂例外 的時機</vt:lpstr>
      <vt:lpstr>Try/Except vs. If/Else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林煥禹</dc:creator>
  <cp:lastModifiedBy>User</cp:lastModifiedBy>
  <cp:revision>126</cp:revision>
  <dcterms:created xsi:type="dcterms:W3CDTF">2014-11-05T15:23:24Z</dcterms:created>
  <dcterms:modified xsi:type="dcterms:W3CDTF">2024-03-22T06:53:07Z</dcterms:modified>
</cp:coreProperties>
</file>