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64" r:id="rId4"/>
    <p:sldId id="270" r:id="rId5"/>
    <p:sldId id="273" r:id="rId6"/>
    <p:sldId id="271" r:id="rId7"/>
    <p:sldId id="274" r:id="rId8"/>
    <p:sldId id="272" r:id="rId9"/>
    <p:sldId id="269" r:id="rId10"/>
    <p:sldId id="260" r:id="rId11"/>
    <p:sldId id="265" r:id="rId12"/>
    <p:sldId id="266" r:id="rId13"/>
    <p:sldId id="267" r:id="rId14"/>
    <p:sldId id="268" r:id="rId15"/>
    <p:sldId id="257" r:id="rId16"/>
    <p:sldId id="258" r:id="rId17"/>
    <p:sldId id="259" r:id="rId18"/>
    <p:sldId id="261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1FD"/>
    <a:srgbClr val="4D40AB"/>
    <a:srgbClr val="544AA8"/>
    <a:srgbClr val="EB71B0"/>
    <a:srgbClr val="1D9576"/>
    <a:srgbClr val="894EAF"/>
    <a:srgbClr val="E5A807"/>
    <a:srgbClr val="F0B336"/>
    <a:srgbClr val="5B5F69"/>
    <a:srgbClr val="DE6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A91CEB5-4DBA-41CB-A9DB-A39C25062C8A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9AD6FD-3FB0-4972-8F71-07CC542DBBB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39178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EB5-4DBA-41CB-A9DB-A39C25062C8A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D6FD-3FB0-4972-8F71-07CC542DBB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68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EB5-4DBA-41CB-A9DB-A39C25062C8A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D6FD-3FB0-4972-8F71-07CC542DBB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30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EB5-4DBA-41CB-A9DB-A39C25062C8A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D6FD-3FB0-4972-8F71-07CC542DBB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58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91CEB5-4DBA-41CB-A9DB-A39C25062C8A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9AD6FD-3FB0-4972-8F71-07CC542DBB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2349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EB5-4DBA-41CB-A9DB-A39C25062C8A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D6FD-3FB0-4972-8F71-07CC542DBB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93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EB5-4DBA-41CB-A9DB-A39C25062C8A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D6FD-3FB0-4972-8F71-07CC542DBB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69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EB5-4DBA-41CB-A9DB-A39C25062C8A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D6FD-3FB0-4972-8F71-07CC542DBB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24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EB5-4DBA-41CB-A9DB-A39C25062C8A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D6FD-3FB0-4972-8F71-07CC542DBB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6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91CEB5-4DBA-41CB-A9DB-A39C25062C8A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9AD6FD-3FB0-4972-8F71-07CC542DBB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1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91CEB5-4DBA-41CB-A9DB-A39C25062C8A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9AD6FD-3FB0-4972-8F71-07CC542DBB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393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A91CEB5-4DBA-41CB-A9DB-A39C25062C8A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99AD6FD-3FB0-4972-8F71-07CC542DBB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73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58AC9-A48C-4095-84AE-B851B209B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基本觀念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DC5891-4BCE-49EB-875D-24CE88CAD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Django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admin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</a:p>
        </p:txBody>
      </p:sp>
    </p:spTree>
    <p:extLst>
      <p:ext uri="{BB962C8B-B14F-4D97-AF65-F5344CB8AC3E}">
        <p14:creationId xmlns:p14="http://schemas.microsoft.com/office/powerpoint/2010/main" val="132463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F80FB9C-1B35-4909-9E24-13E958D5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1" y="581025"/>
            <a:ext cx="11531598" cy="5405437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C72D22C7-9C40-42EC-9BD4-43B16B5C946B}"/>
              </a:ext>
            </a:extLst>
          </p:cNvPr>
          <p:cNvSpPr/>
          <p:nvPr/>
        </p:nvSpPr>
        <p:spPr>
          <a:xfrm>
            <a:off x="9525248" y="204788"/>
            <a:ext cx="2480061" cy="981074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929592D-AAC0-4DCD-AADC-E130D19EEBB7}"/>
              </a:ext>
            </a:extLst>
          </p:cNvPr>
          <p:cNvSpPr txBox="1"/>
          <p:nvPr/>
        </p:nvSpPr>
        <p:spPr>
          <a:xfrm>
            <a:off x="4362450" y="4781550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上方列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上方可以提供使用者的狀態及與帳號有關的設定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其他地方可以顯示此系統的名稱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113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4CFE9-E691-4455-8433-979A06AB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8969C8-63BA-4E86-887F-7E6D8A7F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7E23C2-98F6-4EAD-AD75-8D69EDCF0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1" y="581025"/>
            <a:ext cx="11531598" cy="5405437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65A034E2-6E7B-4277-95D5-7B2A1F7B08C2}"/>
              </a:ext>
            </a:extLst>
          </p:cNvPr>
          <p:cNvSpPr/>
          <p:nvPr/>
        </p:nvSpPr>
        <p:spPr>
          <a:xfrm>
            <a:off x="339091" y="581025"/>
            <a:ext cx="3169820" cy="981074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CE6E70-8774-4585-9F7B-3D17C811C6A0}"/>
              </a:ext>
            </a:extLst>
          </p:cNvPr>
          <p:cNvSpPr txBox="1"/>
          <p:nvPr/>
        </p:nvSpPr>
        <p:spPr>
          <a:xfrm>
            <a:off x="3385906" y="465861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Breadcrumb: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會顯示使用者操作過來的順序，方便回朔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055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F80FB9C-1B35-4909-9E24-13E958D5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2" y="542925"/>
            <a:ext cx="11531598" cy="5405437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C72D22C7-9C40-42EC-9BD4-43B16B5C946B}"/>
              </a:ext>
            </a:extLst>
          </p:cNvPr>
          <p:cNvSpPr/>
          <p:nvPr/>
        </p:nvSpPr>
        <p:spPr>
          <a:xfrm>
            <a:off x="473712" y="2264569"/>
            <a:ext cx="760284" cy="1836914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689E02-30FC-4729-8FE9-C42561C76244}"/>
              </a:ext>
            </a:extLst>
          </p:cNvPr>
          <p:cNvSpPr txBox="1"/>
          <p:nvPr/>
        </p:nvSpPr>
        <p:spPr>
          <a:xfrm>
            <a:off x="2957961" y="457200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快速選取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可一次選取多個，再統一做一樣的事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C94D06E-06C9-4131-A8C9-F1E03146419A}"/>
              </a:ext>
            </a:extLst>
          </p:cNvPr>
          <p:cNvSpPr/>
          <p:nvPr/>
        </p:nvSpPr>
        <p:spPr>
          <a:xfrm>
            <a:off x="719092" y="2079616"/>
            <a:ext cx="2318554" cy="45051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343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C72D22C7-9C40-42EC-9BD4-43B16B5C946B}"/>
              </a:ext>
            </a:extLst>
          </p:cNvPr>
          <p:cNvSpPr/>
          <p:nvPr/>
        </p:nvSpPr>
        <p:spPr>
          <a:xfrm>
            <a:off x="2602978" y="2040731"/>
            <a:ext cx="1112270" cy="490537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73177D6-C7D6-44B5-AB84-E427B7EB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2700"/>
            <a:ext cx="12192000" cy="4292600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F161E5E4-ECA3-4AF9-8724-73CD78C94EFE}"/>
              </a:ext>
            </a:extLst>
          </p:cNvPr>
          <p:cNvSpPr/>
          <p:nvPr/>
        </p:nvSpPr>
        <p:spPr>
          <a:xfrm>
            <a:off x="7075502" y="3089429"/>
            <a:ext cx="1633491" cy="976542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81A8CA3-DB48-4AF1-8ED3-EAA96043FC0A}"/>
              </a:ext>
            </a:extLst>
          </p:cNvPr>
          <p:cNvSpPr txBox="1"/>
          <p:nvPr/>
        </p:nvSpPr>
        <p:spPr>
          <a:xfrm>
            <a:off x="5541363" y="5872700"/>
            <a:ext cx="5182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分頁顯示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很多時候會有大量的資料，不適合一口氣顯示完。限制每頁的資料量有助於閱讀。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353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F80FB9C-1B35-4909-9E24-13E958D5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2" y="542925"/>
            <a:ext cx="11531598" cy="5405437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C72D22C7-9C40-42EC-9BD4-43B16B5C946B}"/>
              </a:ext>
            </a:extLst>
          </p:cNvPr>
          <p:cNvSpPr/>
          <p:nvPr/>
        </p:nvSpPr>
        <p:spPr>
          <a:xfrm>
            <a:off x="473712" y="2255691"/>
            <a:ext cx="2580206" cy="646331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689E02-30FC-4729-8FE9-C42561C76244}"/>
              </a:ext>
            </a:extLst>
          </p:cNvPr>
          <p:cNvSpPr txBox="1"/>
          <p:nvPr/>
        </p:nvSpPr>
        <p:spPr>
          <a:xfrm>
            <a:off x="2957961" y="4572000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每個欄位都可有自己的排序方式，方便使用者查詢。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以姓名來說，則通常用字母順序或倒序編排。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921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F80FB9C-1B35-4909-9E24-13E958D5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2" y="542925"/>
            <a:ext cx="11531598" cy="5405437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C72D22C7-9C40-42EC-9BD4-43B16B5C946B}"/>
              </a:ext>
            </a:extLst>
          </p:cNvPr>
          <p:cNvSpPr/>
          <p:nvPr/>
        </p:nvSpPr>
        <p:spPr>
          <a:xfrm>
            <a:off x="10734924" y="909638"/>
            <a:ext cx="1112270" cy="981074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689E02-30FC-4729-8FE9-C42561C76244}"/>
              </a:ext>
            </a:extLst>
          </p:cNvPr>
          <p:cNvSpPr txBox="1"/>
          <p:nvPr/>
        </p:nvSpPr>
        <p:spPr>
          <a:xfrm>
            <a:off x="2957961" y="4572000"/>
            <a:ext cx="6276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添加按鈕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用於添加新的項目，點進去會先做基本設定，如姓名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詳細的部分可以點擊名字更改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198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F80FB9C-1B35-4909-9E24-13E958D5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2" y="542925"/>
            <a:ext cx="11531598" cy="5405437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C72D22C7-9C40-42EC-9BD4-43B16B5C946B}"/>
              </a:ext>
            </a:extLst>
          </p:cNvPr>
          <p:cNvSpPr/>
          <p:nvPr/>
        </p:nvSpPr>
        <p:spPr>
          <a:xfrm>
            <a:off x="9525000" y="1047751"/>
            <a:ext cx="2480310" cy="4399294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F508948-37FA-456C-9BB0-67F3598D8371}"/>
              </a:ext>
            </a:extLst>
          </p:cNvPr>
          <p:cNvSpPr txBox="1"/>
          <p:nvPr/>
        </p:nvSpPr>
        <p:spPr>
          <a:xfrm>
            <a:off x="3743325" y="4086225"/>
            <a:ext cx="39885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根據業務需求做的，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用於執行某些設定好的條件。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是否為某一狀態，數量在哪個範圍</a:t>
            </a:r>
          </a:p>
        </p:txBody>
      </p:sp>
    </p:spTree>
    <p:extLst>
      <p:ext uri="{BB962C8B-B14F-4D97-AF65-F5344CB8AC3E}">
        <p14:creationId xmlns:p14="http://schemas.microsoft.com/office/powerpoint/2010/main" val="649397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F80FB9C-1B35-4909-9E24-13E958D5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2" y="542925"/>
            <a:ext cx="11531598" cy="5405437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C72D22C7-9C40-42EC-9BD4-43B16B5C946B}"/>
              </a:ext>
            </a:extLst>
          </p:cNvPr>
          <p:cNvSpPr/>
          <p:nvPr/>
        </p:nvSpPr>
        <p:spPr>
          <a:xfrm>
            <a:off x="549911" y="1338263"/>
            <a:ext cx="3479163" cy="981074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7E295B1-346F-411A-9273-AEF6395FD4B6}"/>
              </a:ext>
            </a:extLst>
          </p:cNvPr>
          <p:cNvSpPr txBox="1"/>
          <p:nvPr/>
        </p:nvSpPr>
        <p:spPr>
          <a:xfrm>
            <a:off x="4572000" y="4391025"/>
            <a:ext cx="4570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搜索器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不同於篩選器，搜索器只適用於簡易的搜索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用來搜尋可用文字比對的東西。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若想搜尋 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不是員工，就建議使用篩選器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此處為找名字有無符合輸入的</a:t>
            </a:r>
          </a:p>
        </p:txBody>
      </p:sp>
    </p:spTree>
    <p:extLst>
      <p:ext uri="{BB962C8B-B14F-4D97-AF65-F5344CB8AC3E}">
        <p14:creationId xmlns:p14="http://schemas.microsoft.com/office/powerpoint/2010/main" val="1097477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D191421-B5D5-467B-8F25-3FF6A0AB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794"/>
            <a:ext cx="12192000" cy="5764661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B427ADBE-B66D-443D-BC8F-4CDAC8211117}"/>
              </a:ext>
            </a:extLst>
          </p:cNvPr>
          <p:cNvSpPr/>
          <p:nvPr/>
        </p:nvSpPr>
        <p:spPr>
          <a:xfrm>
            <a:off x="0" y="1238250"/>
            <a:ext cx="4591050" cy="5069956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A4FCB95-4EC1-47AC-8669-9C861713EC82}"/>
              </a:ext>
            </a:extLst>
          </p:cNvPr>
          <p:cNvSpPr txBox="1"/>
          <p:nvPr/>
        </p:nvSpPr>
        <p:spPr>
          <a:xfrm>
            <a:off x="6918850" y="2778803"/>
            <a:ext cx="254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單筆資料進行詳細設定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將須設定的欄位列出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053ADB-AE86-41D3-AA1C-1F65CFA8235B}"/>
              </a:ext>
            </a:extLst>
          </p:cNvPr>
          <p:cNvSpPr txBox="1"/>
          <p:nvPr/>
        </p:nvSpPr>
        <p:spPr>
          <a:xfrm>
            <a:off x="6884483" y="4546629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有需要刪除此資料的情形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也可放在設定的頁面裡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172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A820B-69FE-441E-8AB6-69C8B436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4753"/>
          </a:xfrm>
        </p:spPr>
        <p:txBody>
          <a:bodyPr/>
          <a:lstStyle/>
          <a:p>
            <a:r>
              <a:rPr lang="zh-TW" altLang="en-US" dirty="0"/>
              <a:t>錯誤訊息 </a:t>
            </a:r>
            <a:r>
              <a:rPr lang="en-US" altLang="zh-TW" dirty="0"/>
              <a:t>– </a:t>
            </a:r>
            <a:r>
              <a:rPr lang="zh-TW" altLang="en-US" dirty="0"/>
              <a:t>不好的格式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A405BE9-8B6F-4CB4-8974-4FADCCC5C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1510553"/>
            <a:ext cx="8290560" cy="51816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4BD0A0B-95A5-472D-ADA9-0A9D496B1853}"/>
              </a:ext>
            </a:extLst>
          </p:cNvPr>
          <p:cNvSpPr txBox="1"/>
          <p:nvPr/>
        </p:nvSpPr>
        <p:spPr>
          <a:xfrm>
            <a:off x="928743" y="1722712"/>
            <a:ext cx="2043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rgbClr val="DE652D"/>
                </a:solidFill>
              </a:rPr>
              <a:t>訊息過於口語化：過於口語化的訊息會讓 </a:t>
            </a:r>
            <a:r>
              <a:rPr lang="en-US" altLang="zh-TW" sz="1400" b="1" dirty="0">
                <a:solidFill>
                  <a:srgbClr val="DE652D"/>
                </a:solidFill>
              </a:rPr>
              <a:t>User </a:t>
            </a:r>
            <a:r>
              <a:rPr lang="zh-TW" altLang="en-US" sz="1400" b="1" dirty="0">
                <a:solidFill>
                  <a:srgbClr val="DE652D"/>
                </a:solidFill>
              </a:rPr>
              <a:t>感到自己的問題不嚴重或不被重視。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AE17D7-1E83-4FB2-8A4E-25567BEA342F}"/>
              </a:ext>
            </a:extLst>
          </p:cNvPr>
          <p:cNvSpPr txBox="1"/>
          <p:nvPr/>
        </p:nvSpPr>
        <p:spPr>
          <a:xfrm>
            <a:off x="8288767" y="1718224"/>
            <a:ext cx="2043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rgbClr val="5B5F69"/>
                </a:solidFill>
              </a:rPr>
              <a:t>推卸錯誤：切記即使是 </a:t>
            </a:r>
            <a:r>
              <a:rPr lang="en-US" altLang="zh-TW" sz="1400" b="1" dirty="0">
                <a:solidFill>
                  <a:srgbClr val="5B5F69"/>
                </a:solidFill>
              </a:rPr>
              <a:t>User </a:t>
            </a:r>
            <a:r>
              <a:rPr lang="zh-TW" altLang="en-US" sz="1400" b="1" dirty="0">
                <a:solidFill>
                  <a:srgbClr val="5B5F69"/>
                </a:solidFill>
              </a:rPr>
              <a:t>的操作導致錯誤發生，也勿將錯誤推卸給他們。</a:t>
            </a:r>
            <a:r>
              <a:rPr lang="en-US" altLang="zh-TW" sz="1400" b="1" dirty="0">
                <a:solidFill>
                  <a:srgbClr val="5B5F69"/>
                </a:solidFill>
              </a:rPr>
              <a:t>-</a:t>
            </a:r>
            <a:r>
              <a:rPr lang="zh-TW" altLang="en-US" sz="1400" b="1" dirty="0">
                <a:solidFill>
                  <a:srgbClr val="5B5F69"/>
                </a:solidFill>
              </a:rPr>
              <a:t>而且，將錯誤推卸給第三方會顯得自己相當不專業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C70008B-48D4-4230-881B-74F3DA071A5A}"/>
              </a:ext>
            </a:extLst>
          </p:cNvPr>
          <p:cNvSpPr txBox="1"/>
          <p:nvPr/>
        </p:nvSpPr>
        <p:spPr>
          <a:xfrm>
            <a:off x="928742" y="5551864"/>
            <a:ext cx="20439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rgbClr val="E5A807"/>
                </a:solidFill>
              </a:rPr>
              <a:t>技術行話：</a:t>
            </a:r>
            <a:r>
              <a:rPr lang="en-US" altLang="zh-TW" sz="1400" b="1" dirty="0">
                <a:solidFill>
                  <a:srgbClr val="E5A807"/>
                </a:solidFill>
              </a:rPr>
              <a:t>User </a:t>
            </a:r>
            <a:r>
              <a:rPr lang="zh-TW" altLang="en-US" sz="1400" b="1" dirty="0">
                <a:solidFill>
                  <a:srgbClr val="E5A807"/>
                </a:solidFill>
              </a:rPr>
              <a:t>通常對技術層面的相關問題不感興趣，他們比較注重發生了什麼錯誤以及他們應該如何修正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CFE032B-55A3-49BE-8E20-392E88BD7FBF}"/>
              </a:ext>
            </a:extLst>
          </p:cNvPr>
          <p:cNvSpPr txBox="1"/>
          <p:nvPr/>
        </p:nvSpPr>
        <p:spPr>
          <a:xfrm>
            <a:off x="5905350" y="5551864"/>
            <a:ext cx="20439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rgbClr val="894EAF"/>
                </a:solidFill>
              </a:rPr>
              <a:t>通用解法：當我們知道該如何解決 </a:t>
            </a:r>
            <a:r>
              <a:rPr lang="en-US" altLang="zh-TW" sz="1400" b="1" dirty="0">
                <a:solidFill>
                  <a:srgbClr val="894EAF"/>
                </a:solidFill>
              </a:rPr>
              <a:t>User </a:t>
            </a:r>
            <a:r>
              <a:rPr lang="zh-TW" altLang="en-US" sz="1400" b="1" dirty="0">
                <a:solidFill>
                  <a:srgbClr val="894EAF"/>
                </a:solidFill>
              </a:rPr>
              <a:t>的問題，卻只提供較為通用的解法時，會讓 </a:t>
            </a:r>
            <a:r>
              <a:rPr lang="en-US" altLang="zh-TW" sz="1400" b="1" dirty="0">
                <a:solidFill>
                  <a:srgbClr val="894EAF"/>
                </a:solidFill>
              </a:rPr>
              <a:t>User </a:t>
            </a:r>
            <a:r>
              <a:rPr lang="zh-TW" altLang="en-US" sz="1400" b="1" dirty="0">
                <a:solidFill>
                  <a:srgbClr val="894EAF"/>
                </a:solidFill>
              </a:rPr>
              <a:t>陷入死胡同</a:t>
            </a:r>
          </a:p>
        </p:txBody>
      </p:sp>
    </p:spTree>
    <p:extLst>
      <p:ext uri="{BB962C8B-B14F-4D97-AF65-F5344CB8AC3E}">
        <p14:creationId xmlns:p14="http://schemas.microsoft.com/office/powerpoint/2010/main" val="77716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86389-00EF-4F2F-BAC3-5BBC549D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演進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E1870F-67F7-4627-AF89-61D0995D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Entity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--&gt; ERD table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--&gt;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 物件導向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--&gt;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UI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BrowalliaUPC" panose="020B0502040204020203" pitchFamily="34" charset="-34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以公司為例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BrowalliaUPC" panose="020B0502040204020203" pitchFamily="34" charset="-34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Entity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 員工、主管、老闆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					SA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階段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BrowalliaUPC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ERD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table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中有姓名、職位、薪水等</a:t>
            </a:r>
            <a:r>
              <a:rPr lang="zh-TW" altLang="en-US" dirty="0">
                <a:latin typeface="微軟正黑體" panose="020B0604030504040204" pitchFamily="34" charset="-120"/>
                <a:cs typeface="BrowalliaUPC" panose="020B0502040204020203" pitchFamily="34" charset="-34"/>
              </a:rPr>
              <a:t>屬性</a:t>
            </a:r>
            <a:r>
              <a:rPr lang="en-US" altLang="zh-TW" dirty="0">
                <a:latin typeface="微軟正黑體" panose="020B0604030504040204" pitchFamily="34" charset="-120"/>
                <a:cs typeface="BrowalliaUPC" panose="020B0502040204020203" pitchFamily="34" charset="-34"/>
              </a:rPr>
              <a:t>			SA</a:t>
            </a:r>
            <a:r>
              <a:rPr lang="zh-TW" altLang="en-US" dirty="0">
                <a:latin typeface="微軟正黑體" panose="020B0604030504040204" pitchFamily="34" charset="-120"/>
                <a:cs typeface="BrowalliaUPC" panose="020B0502040204020203" pitchFamily="34" charset="-34"/>
              </a:rPr>
              <a:t>階段</a:t>
            </a:r>
            <a:endParaRPr lang="en-US" altLang="zh-TW" dirty="0">
              <a:latin typeface="微軟正黑體" panose="020B0604030504040204" pitchFamily="34" charset="-120"/>
              <a:cs typeface="BrowalliaUPC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zh-TW" altLang="en-US" dirty="0">
                <a:latin typeface="微軟正黑體" panose="020B0604030504040204" pitchFamily="34" charset="-120"/>
                <a:cs typeface="BrowalliaUPC" panose="020B0502040204020203" pitchFamily="34" charset="-34"/>
              </a:rPr>
              <a:t>在 </a:t>
            </a:r>
            <a:r>
              <a:rPr lang="en-US" altLang="zh-TW" dirty="0">
                <a:latin typeface="微軟正黑體" panose="020B0604030504040204" pitchFamily="34" charset="-120"/>
                <a:cs typeface="BrowalliaUPC" panose="020B0502040204020203" pitchFamily="34" charset="-34"/>
              </a:rPr>
              <a:t>UI</a:t>
            </a:r>
            <a:r>
              <a:rPr lang="zh-TW" altLang="en-US" dirty="0">
                <a:latin typeface="微軟正黑體" panose="020B0604030504040204" pitchFamily="34" charset="-120"/>
                <a:cs typeface="BrowalliaUPC" panose="020B0502040204020203" pitchFamily="34" charset="-34"/>
              </a:rPr>
              <a:t> 上做操作。</a:t>
            </a:r>
            <a:r>
              <a:rPr lang="en-US" altLang="zh-TW" dirty="0">
                <a:latin typeface="微軟正黑體" panose="020B0604030504040204" pitchFamily="34" charset="-120"/>
                <a:cs typeface="BrowalliaUPC" panose="020B0502040204020203" pitchFamily="34" charset="-34"/>
              </a:rPr>
              <a:t> 						SA</a:t>
            </a:r>
            <a:r>
              <a:rPr lang="zh-TW" altLang="en-US" dirty="0">
                <a:latin typeface="微軟正黑體" panose="020B0604030504040204" pitchFamily="34" charset="-120"/>
                <a:cs typeface="BrowalliaUPC" panose="020B0502040204020203" pitchFamily="34" charset="-34"/>
              </a:rPr>
              <a:t>階段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BrowalliaUPC" panose="020B0502040204020203" pitchFamily="34" charset="-34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而在物件導向的程式中將其變為一個物件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			SD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BrowalliaUPC" panose="020B0502040204020203" pitchFamily="34" charset="-34"/>
              </a:rPr>
              <a:t>階段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BrowalliaUPC" panose="020B0502040204020203" pitchFamily="34" charset="-34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BrowalliaUPC" panose="020B0502040204020203" pitchFamily="34" charset="-34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BrowalliaUPC" panose="020B0502040204020203" pitchFamily="34" charset="-34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ABB79D-C267-48F3-BF77-E5E3665CD97C}"/>
              </a:ext>
            </a:extLst>
          </p:cNvPr>
          <p:cNvCxnSpPr/>
          <p:nvPr/>
        </p:nvCxnSpPr>
        <p:spPr>
          <a:xfrm>
            <a:off x="4678532" y="3773010"/>
            <a:ext cx="3950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C776A40-02FD-43AE-9C2A-AAE8F8EEA343}"/>
              </a:ext>
            </a:extLst>
          </p:cNvPr>
          <p:cNvCxnSpPr/>
          <p:nvPr/>
        </p:nvCxnSpPr>
        <p:spPr>
          <a:xfrm>
            <a:off x="6782540" y="4225771"/>
            <a:ext cx="1846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B90C6FE-18B4-4B3C-A4C4-DB86C5EBF9D9}"/>
              </a:ext>
            </a:extLst>
          </p:cNvPr>
          <p:cNvCxnSpPr/>
          <p:nvPr/>
        </p:nvCxnSpPr>
        <p:spPr>
          <a:xfrm>
            <a:off x="3826276" y="4660777"/>
            <a:ext cx="4802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B6D344E-C83D-490C-B38C-EF9CBE8460BE}"/>
              </a:ext>
            </a:extLst>
          </p:cNvPr>
          <p:cNvCxnSpPr/>
          <p:nvPr/>
        </p:nvCxnSpPr>
        <p:spPr>
          <a:xfrm>
            <a:off x="6533964" y="5095782"/>
            <a:ext cx="2077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08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1787108-35E8-4EB0-8001-DF2B599BA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1510553"/>
            <a:ext cx="8290559" cy="5181600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A6D1C16-2B1A-44BC-94AF-542A4599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4753"/>
          </a:xfrm>
        </p:spPr>
        <p:txBody>
          <a:bodyPr/>
          <a:lstStyle/>
          <a:p>
            <a:r>
              <a:rPr lang="zh-TW" altLang="en-US" dirty="0"/>
              <a:t>錯誤訊息 </a:t>
            </a:r>
            <a:r>
              <a:rPr lang="en-US" altLang="zh-TW" dirty="0"/>
              <a:t>– </a:t>
            </a:r>
            <a:r>
              <a:rPr lang="zh-TW" altLang="en-US" dirty="0"/>
              <a:t>正確格式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D22519-D5B4-4DF1-BB3E-26B1FD3B129B}"/>
              </a:ext>
            </a:extLst>
          </p:cNvPr>
          <p:cNvSpPr txBox="1"/>
          <p:nvPr/>
        </p:nvSpPr>
        <p:spPr>
          <a:xfrm>
            <a:off x="823079" y="1812086"/>
            <a:ext cx="2043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rgbClr val="1D9576"/>
                </a:solidFill>
              </a:rPr>
              <a:t>說明發生了什麼錯誤：明確說明發生了什麼錯誤，必要時除了文字也可以透過圖片說明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4E0FFAD-BF16-409F-9108-BB3957B3EEC7}"/>
              </a:ext>
            </a:extLst>
          </p:cNvPr>
          <p:cNvSpPr txBox="1"/>
          <p:nvPr/>
        </p:nvSpPr>
        <p:spPr>
          <a:xfrm>
            <a:off x="8928846" y="1812086"/>
            <a:ext cx="20439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rgbClr val="1D9576"/>
                </a:solidFill>
              </a:rPr>
              <a:t>說明為什麼發生錯誤：說明為什麼 </a:t>
            </a:r>
            <a:r>
              <a:rPr lang="en-US" altLang="zh-TW" sz="1400" b="1" dirty="0">
                <a:solidFill>
                  <a:srgbClr val="1D9576"/>
                </a:solidFill>
              </a:rPr>
              <a:t>User </a:t>
            </a:r>
            <a:r>
              <a:rPr lang="zh-TW" altLang="en-US" sz="1400" b="1" dirty="0">
                <a:solidFill>
                  <a:srgbClr val="1D9576"/>
                </a:solidFill>
              </a:rPr>
              <a:t>會得報這個錯誤，即使發生的原因。可以加上 </a:t>
            </a:r>
            <a:r>
              <a:rPr lang="en-US" altLang="zh-TW" sz="1400" b="1" dirty="0">
                <a:solidFill>
                  <a:srgbClr val="1D9576"/>
                </a:solidFill>
              </a:rPr>
              <a:t>“</a:t>
            </a:r>
            <a:r>
              <a:rPr lang="zh-TW" altLang="en-US" sz="1400" b="1" dirty="0">
                <a:solidFill>
                  <a:srgbClr val="1D9576"/>
                </a:solidFill>
              </a:rPr>
              <a:t>公司端</a:t>
            </a:r>
            <a:r>
              <a:rPr lang="en-US" altLang="zh-TW" sz="1400" b="1" dirty="0">
                <a:solidFill>
                  <a:srgbClr val="1D9576"/>
                </a:solidFill>
              </a:rPr>
              <a:t>”</a:t>
            </a:r>
            <a:r>
              <a:rPr lang="zh-TW" altLang="en-US" sz="1400" b="1" dirty="0">
                <a:solidFill>
                  <a:srgbClr val="1D9576"/>
                </a:solidFill>
              </a:rPr>
              <a:t> 等文字讓 </a:t>
            </a:r>
            <a:r>
              <a:rPr lang="en-US" altLang="zh-TW" sz="1400" b="1" dirty="0">
                <a:solidFill>
                  <a:srgbClr val="1D9576"/>
                </a:solidFill>
              </a:rPr>
              <a:t>User </a:t>
            </a:r>
            <a:r>
              <a:rPr lang="zh-TW" altLang="en-US" sz="1400" b="1" dirty="0">
                <a:solidFill>
                  <a:srgbClr val="1D9576"/>
                </a:solidFill>
              </a:rPr>
              <a:t>知道發生錯誤並不是他們的問題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429ED23-9FC8-4CE9-832E-64F99D05A530}"/>
              </a:ext>
            </a:extLst>
          </p:cNvPr>
          <p:cNvSpPr txBox="1"/>
          <p:nvPr/>
        </p:nvSpPr>
        <p:spPr>
          <a:xfrm>
            <a:off x="823079" y="5427014"/>
            <a:ext cx="20439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rgbClr val="EB71B0"/>
                </a:solidFill>
              </a:rPr>
              <a:t>提供保證：讓 </a:t>
            </a:r>
            <a:r>
              <a:rPr lang="en-US" altLang="zh-TW" sz="1400" b="1" dirty="0">
                <a:solidFill>
                  <a:srgbClr val="EB71B0"/>
                </a:solidFill>
              </a:rPr>
              <a:t>User </a:t>
            </a:r>
            <a:r>
              <a:rPr lang="zh-TW" altLang="en-US" sz="1400" b="1" dirty="0">
                <a:solidFill>
                  <a:srgbClr val="EB71B0"/>
                </a:solidFill>
              </a:rPr>
              <a:t>知道哪些東西 </a:t>
            </a:r>
            <a:r>
              <a:rPr lang="en-US" altLang="zh-TW" sz="1400" b="1" dirty="0">
                <a:solidFill>
                  <a:srgbClr val="EB71B0"/>
                </a:solidFill>
              </a:rPr>
              <a:t>“</a:t>
            </a:r>
            <a:r>
              <a:rPr lang="zh-TW" altLang="en-US" sz="1400" b="1" dirty="0">
                <a:solidFill>
                  <a:srgbClr val="EB71B0"/>
                </a:solidFill>
              </a:rPr>
              <a:t>沒有</a:t>
            </a:r>
            <a:r>
              <a:rPr lang="en-US" altLang="zh-TW" sz="1400" b="1" dirty="0">
                <a:solidFill>
                  <a:srgbClr val="EB71B0"/>
                </a:solidFill>
              </a:rPr>
              <a:t>”</a:t>
            </a:r>
            <a:r>
              <a:rPr lang="zh-TW" altLang="en-US" sz="1400" b="1" dirty="0">
                <a:solidFill>
                  <a:srgbClr val="EB71B0"/>
                </a:solidFill>
              </a:rPr>
              <a:t> 被這個錯誤影響到，或許這個錯誤對 </a:t>
            </a:r>
            <a:r>
              <a:rPr lang="en-US" altLang="zh-TW" sz="1400" b="1" dirty="0">
                <a:solidFill>
                  <a:srgbClr val="EB71B0"/>
                </a:solidFill>
              </a:rPr>
              <a:t>User </a:t>
            </a:r>
            <a:r>
              <a:rPr lang="zh-TW" altLang="en-US" sz="1400" b="1" dirty="0">
                <a:solidFill>
                  <a:srgbClr val="EB71B0"/>
                </a:solidFill>
              </a:rPr>
              <a:t>就不是那麼重要了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075DBE1-DA71-4B82-B224-37A6C28CCE6E}"/>
              </a:ext>
            </a:extLst>
          </p:cNvPr>
          <p:cNvSpPr txBox="1"/>
          <p:nvPr/>
        </p:nvSpPr>
        <p:spPr>
          <a:xfrm>
            <a:off x="4797611" y="5950234"/>
            <a:ext cx="2596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rgbClr val="1561FD"/>
                </a:solidFill>
              </a:rPr>
              <a:t>提供跳脫錯誤的方法：當 </a:t>
            </a:r>
            <a:r>
              <a:rPr lang="en-US" altLang="zh-TW" sz="1400" b="1" dirty="0">
                <a:solidFill>
                  <a:srgbClr val="1561FD"/>
                </a:solidFill>
              </a:rPr>
              <a:t>User </a:t>
            </a:r>
            <a:r>
              <a:rPr lang="zh-TW" altLang="en-US" sz="1400" b="1" dirty="0">
                <a:solidFill>
                  <a:srgbClr val="1561FD"/>
                </a:solidFill>
              </a:rPr>
              <a:t>無法解決錯誤，或錯誤持續發生時，提供他們可以聯繫客服人員的方法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AFE59A-A744-4426-92AB-966A8EF59059}"/>
              </a:ext>
            </a:extLst>
          </p:cNvPr>
          <p:cNvSpPr txBox="1"/>
          <p:nvPr/>
        </p:nvSpPr>
        <p:spPr>
          <a:xfrm>
            <a:off x="8928847" y="5427014"/>
            <a:ext cx="2043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rgbClr val="4D40AB"/>
                </a:solidFill>
              </a:rPr>
              <a:t>幫助 </a:t>
            </a:r>
            <a:r>
              <a:rPr lang="en-US" altLang="zh-TW" sz="1400" b="1" dirty="0">
                <a:solidFill>
                  <a:srgbClr val="4D40AB"/>
                </a:solidFill>
              </a:rPr>
              <a:t>User </a:t>
            </a:r>
            <a:r>
              <a:rPr lang="zh-TW" altLang="en-US" sz="1400" b="1" dirty="0">
                <a:solidFill>
                  <a:srgbClr val="4D40AB"/>
                </a:solidFill>
              </a:rPr>
              <a:t>解決錯誤：如果有確切的解決方法，明確告知 </a:t>
            </a:r>
            <a:r>
              <a:rPr lang="en-US" altLang="zh-TW" sz="1400" b="1" dirty="0">
                <a:solidFill>
                  <a:srgbClr val="4D40AB"/>
                </a:solidFill>
              </a:rPr>
              <a:t>User </a:t>
            </a:r>
            <a:r>
              <a:rPr lang="zh-TW" altLang="en-US" sz="1400" b="1" dirty="0">
                <a:solidFill>
                  <a:srgbClr val="4D40AB"/>
                </a:solidFill>
              </a:rPr>
              <a:t>該怎麼做。如果畫面的空間不夠，則可以提供解決方法的相關連結</a:t>
            </a:r>
          </a:p>
        </p:txBody>
      </p:sp>
    </p:spTree>
    <p:extLst>
      <p:ext uri="{BB962C8B-B14F-4D97-AF65-F5344CB8AC3E}">
        <p14:creationId xmlns:p14="http://schemas.microsoft.com/office/powerpoint/2010/main" val="257535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EB7D3-86FF-448D-B224-CC70AC6A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 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63CB39-F320-4DCA-9572-227538771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cs typeface="BrowalliaUPC" panose="020B0502040204020203" pitchFamily="34" charset="-34"/>
              </a:rPr>
              <a:t>一個好的 </a:t>
            </a:r>
            <a:r>
              <a:rPr lang="en-US" altLang="zh-TW" dirty="0">
                <a:latin typeface="微軟正黑體" panose="020B0604030504040204" pitchFamily="34" charset="-120"/>
                <a:cs typeface="BrowalliaUPC" panose="020B0502040204020203" pitchFamily="34" charset="-34"/>
              </a:rPr>
              <a:t>UI</a:t>
            </a:r>
            <a:r>
              <a:rPr lang="zh-TW" altLang="en-US" dirty="0">
                <a:latin typeface="微軟正黑體" panose="020B0604030504040204" pitchFamily="34" charset="-120"/>
                <a:cs typeface="BrowalliaUPC" panose="020B0502040204020203" pitchFamily="34" charset="-34"/>
              </a:rPr>
              <a:t> 通常長什麼樣呢 </a:t>
            </a:r>
            <a:r>
              <a:rPr lang="en-US" altLang="zh-TW" dirty="0">
                <a:latin typeface="微軟正黑體" panose="020B0604030504040204" pitchFamily="34" charset="-120"/>
                <a:cs typeface="BrowalliaUPC" panose="020B0502040204020203" pitchFamily="34" charset="-34"/>
              </a:rPr>
              <a:t>?</a:t>
            </a:r>
          </a:p>
          <a:p>
            <a:endParaRPr lang="en-US" altLang="zh-TW" dirty="0"/>
          </a:p>
          <a:p>
            <a:r>
              <a:rPr lang="zh-TW" altLang="en-US" dirty="0"/>
              <a:t>根據物件導向的流程，重點放在對</a:t>
            </a:r>
            <a:r>
              <a:rPr lang="en-US" altLang="zh-TW" dirty="0"/>
              <a:t>”</a:t>
            </a:r>
            <a:r>
              <a:rPr lang="zh-TW" altLang="en-US" dirty="0"/>
              <a:t>物件</a:t>
            </a:r>
            <a:r>
              <a:rPr lang="en-US" altLang="zh-TW" dirty="0"/>
              <a:t>”</a:t>
            </a:r>
            <a:r>
              <a:rPr lang="zh-TW" altLang="en-US" dirty="0"/>
              <a:t>做的事的話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CRUD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增刪減改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也需要考量使用者</a:t>
            </a:r>
            <a:r>
              <a:rPr lang="en-US" altLang="zh-TW" dirty="0"/>
              <a:t>:</a:t>
            </a:r>
            <a:r>
              <a:rPr lang="zh-TW" altLang="en-US" dirty="0"/>
              <a:t> 帳號登出</a:t>
            </a:r>
            <a:r>
              <a:rPr lang="en-US" altLang="zh-TW" dirty="0"/>
              <a:t>/</a:t>
            </a:r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管理</a:t>
            </a:r>
            <a:r>
              <a:rPr lang="en-US" altLang="zh-TW" dirty="0"/>
              <a:t>/footer/header/breadcrumb</a:t>
            </a:r>
          </a:p>
          <a:p>
            <a:r>
              <a:rPr lang="zh-TW" altLang="en-US" dirty="0"/>
              <a:t>檢索上的習慣</a:t>
            </a:r>
            <a:r>
              <a:rPr lang="en-US" altLang="zh-TW" dirty="0"/>
              <a:t>:</a:t>
            </a:r>
            <a:r>
              <a:rPr lang="zh-TW" altLang="en-US" dirty="0"/>
              <a:t> 不可能使用者對每筆資料都很清楚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/>
              <a:t>篩選器</a:t>
            </a:r>
            <a:r>
              <a:rPr lang="en-US" altLang="zh-TW" dirty="0"/>
              <a:t>/</a:t>
            </a:r>
            <a:r>
              <a:rPr lang="zh-TW" altLang="en-US" dirty="0"/>
              <a:t>搜尋列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流程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latin typeface="微軟正黑體" panose="020B0604030504040204" pitchFamily="34" charset="-120"/>
                <a:cs typeface="BrowalliaUPC" panose="020B0502040204020203" pitchFamily="34" charset="-34"/>
              </a:rPr>
              <a:t>Entity</a:t>
            </a:r>
            <a:r>
              <a:rPr lang="zh-TW" altLang="en-US" dirty="0">
                <a:latin typeface="微軟正黑體" panose="020B0604030504040204" pitchFamily="34" charset="-120"/>
                <a:cs typeface="BrowalliaUPC" panose="020B0502040204020203" pitchFamily="34" charset="-34"/>
              </a:rPr>
              <a:t> 、</a:t>
            </a:r>
            <a:r>
              <a:rPr lang="en-US" altLang="zh-TW" dirty="0">
                <a:latin typeface="微軟正黑體" panose="020B0604030504040204" pitchFamily="34" charset="-120"/>
                <a:cs typeface="BrowalliaUPC" panose="020B0502040204020203" pitchFamily="34" charset="-34"/>
              </a:rPr>
              <a:t>UI</a:t>
            </a:r>
            <a:r>
              <a:rPr lang="zh-TW" altLang="en-US" dirty="0">
                <a:latin typeface="微軟正黑體" panose="020B0604030504040204" pitchFamily="34" charset="-120"/>
                <a:cs typeface="BrowalliaUPC" panose="020B0502040204020203" pitchFamily="34" charset="-34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cs typeface="BrowalliaUPC" panose="020B0502040204020203" pitchFamily="34" charset="-34"/>
              </a:rPr>
              <a:t>--&gt; ERD table</a:t>
            </a:r>
            <a:r>
              <a:rPr lang="zh-TW" altLang="en-US" dirty="0">
                <a:latin typeface="微軟正黑體" panose="020B0604030504040204" pitchFamily="34" charset="-120"/>
                <a:cs typeface="BrowalliaUPC" panose="020B0502040204020203" pitchFamily="34" charset="-34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cs typeface="BrowalliaUPC" panose="020B0502040204020203" pitchFamily="34" charset="-34"/>
              </a:rPr>
              <a:t>--&gt;</a:t>
            </a:r>
            <a:r>
              <a:rPr lang="zh-TW" altLang="en-US" dirty="0">
                <a:latin typeface="微軟正黑體" panose="020B0604030504040204" pitchFamily="34" charset="-120"/>
                <a:cs typeface="BrowalliaUPC" panose="020B0502040204020203" pitchFamily="34" charset="-34"/>
              </a:rPr>
              <a:t> 物件導向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456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FE0A962-61DD-4945-B91D-ADD120023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3281" y="270768"/>
            <a:ext cx="4813644" cy="3581400"/>
          </a:xfrm>
          <a:prstGeom prst="rect">
            <a:avLst/>
          </a:prstGeom>
        </p:spPr>
      </p:pic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9D3FAD96-B719-469B-BE35-EA96A9000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20" y="1180047"/>
            <a:ext cx="6300461" cy="267212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FA8FED3-171F-45FC-A948-3A4A9135BA8C}"/>
              </a:ext>
            </a:extLst>
          </p:cNvPr>
          <p:cNvSpPr txBox="1"/>
          <p:nvPr/>
        </p:nvSpPr>
        <p:spPr>
          <a:xfrm>
            <a:off x="3382186" y="3931899"/>
            <a:ext cx="11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CSS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E97B7A-00C7-4C62-A111-2069BC955B72}"/>
              </a:ext>
            </a:extLst>
          </p:cNvPr>
          <p:cNvSpPr txBox="1"/>
          <p:nvPr/>
        </p:nvSpPr>
        <p:spPr>
          <a:xfrm>
            <a:off x="8896535" y="3931899"/>
            <a:ext cx="138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CSS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12168A-F124-49CE-9933-1155872F5D46}"/>
              </a:ext>
            </a:extLst>
          </p:cNvPr>
          <p:cNvSpPr txBox="1"/>
          <p:nvPr/>
        </p:nvSpPr>
        <p:spPr>
          <a:xfrm>
            <a:off x="3028765" y="4607511"/>
            <a:ext cx="613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一個設計良好的網頁，會將網頁的排版和功能（</a:t>
            </a:r>
            <a:r>
              <a:rPr lang="en-US" altLang="zh-TW" dirty="0"/>
              <a:t>Html </a:t>
            </a:r>
            <a:r>
              <a:rPr lang="zh-TW" altLang="en-US" dirty="0"/>
              <a:t>的部分）以及網頁的外觀設計（</a:t>
            </a:r>
            <a:r>
              <a:rPr lang="en-US" altLang="zh-TW" dirty="0"/>
              <a:t>CSS </a:t>
            </a:r>
            <a:r>
              <a:rPr lang="zh-TW" altLang="en-US" dirty="0"/>
              <a:t>的部分）完美分開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意即：同一份 </a:t>
            </a:r>
            <a:r>
              <a:rPr lang="en-US" altLang="zh-TW" dirty="0"/>
              <a:t>Html </a:t>
            </a:r>
            <a:r>
              <a:rPr lang="zh-TW" altLang="en-US" dirty="0"/>
              <a:t>檔可以套用不同甚至不用 </a:t>
            </a:r>
            <a:r>
              <a:rPr lang="en-US" altLang="zh-TW" dirty="0"/>
              <a:t>CSS</a:t>
            </a:r>
            <a:r>
              <a:rPr lang="zh-TW" altLang="en-US" dirty="0"/>
              <a:t> 檔，也能維持網頁的排版和功能</a:t>
            </a:r>
          </a:p>
        </p:txBody>
      </p:sp>
    </p:spTree>
    <p:extLst>
      <p:ext uri="{BB962C8B-B14F-4D97-AF65-F5344CB8AC3E}">
        <p14:creationId xmlns:p14="http://schemas.microsoft.com/office/powerpoint/2010/main" val="7327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1CB5297-8EBB-46F9-AD57-D689A90DE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91" y="417249"/>
            <a:ext cx="10530417" cy="4181384"/>
          </a:xfr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949108CF-A8C2-460A-B791-93E70FD6E139}"/>
              </a:ext>
            </a:extLst>
          </p:cNvPr>
          <p:cNvSpPr/>
          <p:nvPr/>
        </p:nvSpPr>
        <p:spPr>
          <a:xfrm>
            <a:off x="10351363" y="1202924"/>
            <a:ext cx="941034" cy="116741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90C8E7F-76FB-4C2A-91D9-E0C9A5F4F978}"/>
              </a:ext>
            </a:extLst>
          </p:cNvPr>
          <p:cNvSpPr/>
          <p:nvPr/>
        </p:nvSpPr>
        <p:spPr>
          <a:xfrm>
            <a:off x="7236781" y="1202924"/>
            <a:ext cx="3114582" cy="70577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C678AE2-D39F-4A8F-A079-DA5475D96624}"/>
              </a:ext>
            </a:extLst>
          </p:cNvPr>
          <p:cNvCxnSpPr>
            <a:cxnSpLocks/>
          </p:cNvCxnSpPr>
          <p:nvPr/>
        </p:nvCxnSpPr>
        <p:spPr>
          <a:xfrm>
            <a:off x="4216893" y="417249"/>
            <a:ext cx="1879107" cy="2840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CEA1284-D793-43C2-B01E-F9FBABEC5143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4216893" y="417249"/>
            <a:ext cx="1879107" cy="2840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29B6A41-CE2B-4F8A-9328-F63A72409482}"/>
              </a:ext>
            </a:extLst>
          </p:cNvPr>
          <p:cNvSpPr txBox="1"/>
          <p:nvPr/>
        </p:nvSpPr>
        <p:spPr>
          <a:xfrm>
            <a:off x="2004134" y="5204112"/>
            <a:ext cx="818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當你的功能是針對單一類型的資料或物件時 </a:t>
            </a:r>
            <a:r>
              <a:rPr lang="en-US" altLang="zh-TW" dirty="0"/>
              <a:t>(</a:t>
            </a:r>
            <a:r>
              <a:rPr lang="zh-TW" altLang="en-US" dirty="0"/>
              <a:t>如途中針對學生資料的搜尋以及新增</a:t>
            </a:r>
            <a:r>
              <a:rPr lang="en-US" altLang="zh-TW" dirty="0"/>
              <a:t>)</a:t>
            </a:r>
            <a:r>
              <a:rPr lang="zh-TW" altLang="en-US" dirty="0"/>
              <a:t>，宜把功能設在該頁面而非 </a:t>
            </a:r>
            <a:r>
              <a:rPr lang="en-US" altLang="zh-TW" dirty="0"/>
              <a:t>Header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6078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DD0ABA30-22BE-4476-82CB-0EB1A4915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49" y="843378"/>
            <a:ext cx="10237901" cy="4065233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D303CA5E-CC19-47A3-B560-414384FC2CF7}"/>
              </a:ext>
            </a:extLst>
          </p:cNvPr>
          <p:cNvSpPr/>
          <p:nvPr/>
        </p:nvSpPr>
        <p:spPr>
          <a:xfrm>
            <a:off x="1162975" y="1819923"/>
            <a:ext cx="10165206" cy="97654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AC5DB9-C638-47DE-A75B-E6013AFFC352}"/>
              </a:ext>
            </a:extLst>
          </p:cNvPr>
          <p:cNvSpPr txBox="1"/>
          <p:nvPr/>
        </p:nvSpPr>
        <p:spPr>
          <a:xfrm>
            <a:off x="2004134" y="5204112"/>
            <a:ext cx="8183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當你的功能是針對單一筆資料或物件進行的操作時 </a:t>
            </a:r>
            <a:r>
              <a:rPr lang="en-US" altLang="zh-TW" dirty="0"/>
              <a:t>(</a:t>
            </a:r>
            <a:r>
              <a:rPr lang="zh-TW" altLang="en-US" dirty="0"/>
              <a:t>如修改、刪除學生資料</a:t>
            </a:r>
            <a:r>
              <a:rPr lang="en-US" altLang="zh-TW" dirty="0"/>
              <a:t>)</a:t>
            </a:r>
            <a:r>
              <a:rPr lang="zh-TW" altLang="en-US" dirty="0"/>
              <a:t>，通常會直接針對該物件設計功能按鈕。而非按下功能按鈕後，再去選擇要互動的物件。</a:t>
            </a:r>
          </a:p>
        </p:txBody>
      </p:sp>
    </p:spTree>
    <p:extLst>
      <p:ext uri="{BB962C8B-B14F-4D97-AF65-F5344CB8AC3E}">
        <p14:creationId xmlns:p14="http://schemas.microsoft.com/office/powerpoint/2010/main" val="374667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6326CEE-706A-4BB5-B291-A1B5001BE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7" y="914400"/>
            <a:ext cx="9798744" cy="4187698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E13C5092-EA13-4C0E-9817-A148DF594FE8}"/>
              </a:ext>
            </a:extLst>
          </p:cNvPr>
          <p:cNvSpPr/>
          <p:nvPr/>
        </p:nvSpPr>
        <p:spPr>
          <a:xfrm>
            <a:off x="1447060" y="1757779"/>
            <a:ext cx="4648940" cy="88776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E538F8-917D-485B-BAA7-759417D76EC8}"/>
              </a:ext>
            </a:extLst>
          </p:cNvPr>
          <p:cNvSpPr txBox="1"/>
          <p:nvPr/>
        </p:nvSpPr>
        <p:spPr>
          <a:xfrm>
            <a:off x="2004134" y="5204112"/>
            <a:ext cx="8183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當你要修改既有資料或物件進行時，宜給予使用者原本的值，並直接在原本的介面進行修改，而非開一個新的表格（因為使用者不一定想要修改所有資料）。</a:t>
            </a:r>
          </a:p>
        </p:txBody>
      </p:sp>
    </p:spTree>
    <p:extLst>
      <p:ext uri="{BB962C8B-B14F-4D97-AF65-F5344CB8AC3E}">
        <p14:creationId xmlns:p14="http://schemas.microsoft.com/office/powerpoint/2010/main" val="127314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84D1501-7BF5-477E-A15B-074DDDF39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951014"/>
            <a:ext cx="9601200" cy="3517047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3FF68BF8-7D79-4234-B373-0A9A09373CE0}"/>
              </a:ext>
            </a:extLst>
          </p:cNvPr>
          <p:cNvSpPr/>
          <p:nvPr/>
        </p:nvSpPr>
        <p:spPr>
          <a:xfrm>
            <a:off x="1295400" y="1784413"/>
            <a:ext cx="2530135" cy="279646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46B4B-ECEE-407A-9B30-E0A9C076C8E7}"/>
              </a:ext>
            </a:extLst>
          </p:cNvPr>
          <p:cNvSpPr txBox="1"/>
          <p:nvPr/>
        </p:nvSpPr>
        <p:spPr>
          <a:xfrm>
            <a:off x="2004134" y="5204112"/>
            <a:ext cx="818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當表單中有選項是從已存在的物件做選擇時，可以使用選單、勾選欄等方式，來避免可能發生的使用者輸入錯誤。</a:t>
            </a:r>
          </a:p>
        </p:txBody>
      </p:sp>
    </p:spTree>
    <p:extLst>
      <p:ext uri="{BB962C8B-B14F-4D97-AF65-F5344CB8AC3E}">
        <p14:creationId xmlns:p14="http://schemas.microsoft.com/office/powerpoint/2010/main" val="138721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F80FB9C-1B35-4909-9E24-13E958D5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2" y="542925"/>
            <a:ext cx="11531598" cy="5405437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C72D22C7-9C40-42EC-9BD4-43B16B5C946B}"/>
              </a:ext>
            </a:extLst>
          </p:cNvPr>
          <p:cNvSpPr/>
          <p:nvPr/>
        </p:nvSpPr>
        <p:spPr>
          <a:xfrm>
            <a:off x="473711" y="159799"/>
            <a:ext cx="12097069" cy="976544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689E02-30FC-4729-8FE9-C42561C76244}"/>
              </a:ext>
            </a:extLst>
          </p:cNvPr>
          <p:cNvSpPr txBox="1"/>
          <p:nvPr/>
        </p:nvSpPr>
        <p:spPr>
          <a:xfrm>
            <a:off x="2957961" y="4572000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Header, Footer: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網頁的開頭結尾，會放一些通用的操作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帳號管理、系統名、使用說明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51190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2260</TotalTime>
  <Words>925</Words>
  <Application>Microsoft Office PowerPoint</Application>
  <PresentationFormat>寬螢幕</PresentationFormat>
  <Paragraphs>68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Arial</vt:lpstr>
      <vt:lpstr>BrowalliaUPC</vt:lpstr>
      <vt:lpstr>Franklin Gothic Book</vt:lpstr>
      <vt:lpstr>Wingdings</vt:lpstr>
      <vt:lpstr>裁剪</vt:lpstr>
      <vt:lpstr>UI基本觀念</vt:lpstr>
      <vt:lpstr>演進</vt:lpstr>
      <vt:lpstr>UI 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錯誤訊息 – 不好的格式</vt:lpstr>
      <vt:lpstr>錯誤訊息 – 正確格式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UI介面範例</dc:title>
  <dc:creator>瑞亞 李</dc:creator>
  <cp:lastModifiedBy>恆一 田</cp:lastModifiedBy>
  <cp:revision>76</cp:revision>
  <dcterms:created xsi:type="dcterms:W3CDTF">2021-01-05T11:05:13Z</dcterms:created>
  <dcterms:modified xsi:type="dcterms:W3CDTF">2023-01-12T09:26:08Z</dcterms:modified>
</cp:coreProperties>
</file>