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9"/>
    <p:restoredTop sz="86048"/>
  </p:normalViewPr>
  <p:slideViewPr>
    <p:cSldViewPr snapToGrid="0" snapToObjects="1">
      <p:cViewPr varScale="1">
        <p:scale>
          <a:sx n="55" d="100"/>
          <a:sy n="55" d="100"/>
        </p:scale>
        <p:origin x="11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8D3ED-2951-4EF3-858A-A855934B0BAA}" type="datetimeFigureOut">
              <a:rPr lang="zh-TW" altLang="en-US" smtClean="0"/>
              <a:t>2021/1/9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D1D16-1D01-43E1-ACA9-6E6D8418B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97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D1D16-1D01-43E1-ACA9-6E6D8418BC8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163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D1D16-1D01-43E1-ACA9-6E6D8418BC8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49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D1D16-1D01-43E1-ACA9-6E6D8418BC8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80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D1D16-1D01-43E1-ACA9-6E6D8418BC8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70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8821265/proper-way-to-store-guid-in-sqlite" TargetMode="External"/><Relationship Id="rId2" Type="http://schemas.openxmlformats.org/officeDocument/2006/relationships/hyperlink" Target="https://zh.wikipedia.org/wiki/&#36890;&#29992;&#21807;&#19968;&#35782;&#21035;&#30721;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gramchen.io/blog/2014/03/uuid-as-primary-key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資料庫設計實務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Primary Key </a:t>
            </a:r>
            <a:r>
              <a:rPr kumimoji="1" lang="zh-TW" altLang="en-US" dirty="0"/>
              <a:t>的管理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另外一種解法則是不用</a:t>
            </a:r>
            <a:r>
              <a:rPr kumimoji="1" lang="en-US" altLang="zh-TW" dirty="0"/>
              <a:t> Integer </a:t>
            </a:r>
            <a:r>
              <a:rPr kumimoji="1" lang="zh-TW" altLang="en-US" dirty="0"/>
              <a:t>作為</a:t>
            </a:r>
            <a:r>
              <a:rPr kumimoji="1" lang="en-US" altLang="zh-TW" dirty="0"/>
              <a:t> Primary</a:t>
            </a:r>
            <a:r>
              <a:rPr kumimoji="1" lang="zh-TW" altLang="en-US" dirty="0"/>
              <a:t> </a:t>
            </a:r>
            <a:r>
              <a:rPr kumimoji="1" lang="en-US" altLang="zh-TW" dirty="0"/>
              <a:t>Key</a:t>
            </a:r>
            <a:r>
              <a:rPr kumimoji="1" lang="zh-TW" altLang="en-US" dirty="0"/>
              <a:t>，改用字串編碼</a:t>
            </a:r>
            <a:r>
              <a:rPr kumimoji="1" lang="en-US" altLang="zh-TW" dirty="0"/>
              <a:t> (char(64))</a:t>
            </a:r>
            <a:endParaRPr kumimoji="1" lang="zh-TW" altLang="en-US" dirty="0"/>
          </a:p>
          <a:p>
            <a:r>
              <a:rPr kumimoji="1" lang="zh-TW" altLang="en-US" dirty="0"/>
              <a:t>字串編碼類似雜湊函數</a:t>
            </a:r>
            <a:r>
              <a:rPr kumimoji="1" lang="en-US" altLang="zh-TW" dirty="0"/>
              <a:t> (md5) </a:t>
            </a:r>
            <a:r>
              <a:rPr kumimoji="1" lang="zh-TW" altLang="en-US" dirty="0"/>
              <a:t>做加密，讓</a:t>
            </a:r>
            <a:r>
              <a:rPr kumimoji="1" lang="en-US" altLang="zh-TW" dirty="0"/>
              <a:t> id </a:t>
            </a:r>
            <a:r>
              <a:rPr kumimoji="1" lang="zh-TW" altLang="en-US" dirty="0"/>
              <a:t>重複的機率降低</a:t>
            </a:r>
          </a:p>
          <a:p>
            <a:r>
              <a:rPr kumimoji="1" lang="zh-TW" altLang="en-US" dirty="0"/>
              <a:t>但字串作為</a:t>
            </a:r>
            <a:r>
              <a:rPr kumimoji="1" lang="en-US" altLang="zh-TW" dirty="0"/>
              <a:t> Primary</a:t>
            </a:r>
            <a:r>
              <a:rPr kumimoji="1" lang="zh-TW" altLang="en-US" dirty="0"/>
              <a:t> </a:t>
            </a:r>
            <a:r>
              <a:rPr kumimoji="1" lang="en-US" altLang="zh-TW" dirty="0"/>
              <a:t>Key </a:t>
            </a:r>
            <a:r>
              <a:rPr kumimoji="1" lang="zh-TW" altLang="en-US" dirty="0"/>
              <a:t>沒有效率，因此</a:t>
            </a:r>
            <a:r>
              <a:rPr kumimoji="1" lang="en-US" altLang="zh-TW" dirty="0"/>
              <a:t> MySQL </a:t>
            </a:r>
            <a:r>
              <a:rPr kumimoji="1" lang="zh-TW" altLang="en-US" dirty="0"/>
              <a:t>支援了</a:t>
            </a:r>
            <a:r>
              <a:rPr kumimoji="1" lang="en-US" altLang="zh-TW" dirty="0"/>
              <a:t> UUID/GUID </a:t>
            </a:r>
            <a:r>
              <a:rPr kumimoji="1" lang="zh-TW" altLang="en-US" dirty="0"/>
              <a:t>型別，將經過雜湊編碼的字串已數值的方式儲存起來</a:t>
            </a:r>
          </a:p>
          <a:p>
            <a:r>
              <a:rPr kumimoji="1" lang="en-US" altLang="zh-TW" dirty="0"/>
              <a:t>SQLite </a:t>
            </a:r>
            <a:r>
              <a:rPr kumimoji="1" lang="zh-TW" altLang="en-US" dirty="0"/>
              <a:t>不直接支援</a:t>
            </a:r>
            <a:r>
              <a:rPr kumimoji="1" lang="en-US" altLang="zh-TW" dirty="0"/>
              <a:t> UUID/GUID</a:t>
            </a:r>
            <a:r>
              <a:rPr kumimoji="1" lang="zh-TW" altLang="en-US" dirty="0"/>
              <a:t>，詳情請參考以下參考資料</a:t>
            </a:r>
          </a:p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err="1">
                <a:hlinkClick r:id="rId2"/>
              </a:rPr>
              <a:t>zh.wikipedia.org</a:t>
            </a:r>
            <a:r>
              <a:rPr kumimoji="1" lang="en-US" altLang="zh-CN" dirty="0">
                <a:hlinkClick r:id="rId2"/>
              </a:rPr>
              <a:t>/wiki/</a:t>
            </a:r>
            <a:r>
              <a:rPr kumimoji="1" lang="zh-CN" altLang="en-US" dirty="0">
                <a:hlinkClick r:id="rId2"/>
              </a:rPr>
              <a:t>通用唯一识别码</a:t>
            </a:r>
            <a:endParaRPr kumimoji="1" lang="zh-TW" altLang="en-US" dirty="0"/>
          </a:p>
          <a:p>
            <a:r>
              <a:rPr kumimoji="1" lang="en-US" altLang="zh-TW" dirty="0">
                <a:hlinkClick r:id="rId3"/>
              </a:rPr>
              <a:t>http://stackoverflow.com/questions/18821265/proper-way-to-store-guid-in-sqlite</a:t>
            </a:r>
            <a:endParaRPr kumimoji="1" lang="zh-TW" altLang="en-US" dirty="0"/>
          </a:p>
          <a:p>
            <a:r>
              <a:rPr kumimoji="1" lang="en-US" altLang="zh-TW" dirty="0">
                <a:hlinkClick r:id="rId4"/>
              </a:rPr>
              <a:t>https://ingramchen.io/blog/2014/03/uuid-as-primary-key.html</a:t>
            </a:r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170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進階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			</a:t>
            </a:r>
            <a:r>
              <a:rPr lang="zh-TW" altLang="en-US" dirty="0"/>
              <a:t>為何</a:t>
            </a:r>
            <a:r>
              <a:rPr lang="en-US" altLang="zh-TW" dirty="0"/>
              <a:t> HW8 </a:t>
            </a:r>
            <a:r>
              <a:rPr lang="zh-TW" altLang="en-US" dirty="0"/>
              <a:t>要求</a:t>
            </a:r>
            <a:r>
              <a:rPr lang="en-US" altLang="zh-TW" dirty="0"/>
              <a:t>:</a:t>
            </a:r>
            <a:r>
              <a:rPr lang="zh-TW" altLang="en-US" dirty="0"/>
              <a:t> 不可以直接讀全部 </a:t>
            </a:r>
            <a:r>
              <a:rPr lang="en-US" altLang="zh-TW" dirty="0" err="1"/>
              <a:t>db</a:t>
            </a:r>
            <a:r>
              <a:rPr lang="en-US" altLang="zh-TW" dirty="0"/>
              <a:t> </a:t>
            </a:r>
            <a:r>
              <a:rPr lang="zh-TW" altLang="en-US" dirty="0"/>
              <a:t>然後存成一個</a:t>
            </a:r>
            <a:r>
              <a:rPr lang="en-US" altLang="zh-TW" dirty="0"/>
              <a:t>tuple</a:t>
            </a:r>
            <a:r>
              <a:rPr lang="zh-TW" altLang="en-US" dirty="0"/>
              <a:t>來執行</a:t>
            </a:r>
            <a:r>
              <a:rPr lang="en-US" altLang="zh-TW" dirty="0"/>
              <a:t>??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8494" y="2331412"/>
            <a:ext cx="8596668" cy="3305714"/>
          </a:xfrm>
        </p:spPr>
        <p:txBody>
          <a:bodyPr/>
          <a:lstStyle/>
          <a:p>
            <a:r>
              <a:rPr lang="zh-TW" altLang="en-US" dirty="0"/>
              <a:t>當資料量小的時候或許沒差</a:t>
            </a:r>
            <a:endParaRPr lang="en-US" altLang="zh-TW" dirty="0"/>
          </a:p>
          <a:p>
            <a:r>
              <a:rPr lang="zh-TW" altLang="en-US" dirty="0"/>
              <a:t>但當資料量很大時會占掉太多</a:t>
            </a:r>
            <a:r>
              <a:rPr lang="en-US" altLang="zh-TW" dirty="0"/>
              <a:t> ram</a:t>
            </a:r>
          </a:p>
          <a:p>
            <a:endParaRPr lang="en-US" altLang="zh-TW" dirty="0"/>
          </a:p>
          <a:p>
            <a:r>
              <a:rPr lang="zh-TW" altLang="en-US" dirty="0"/>
              <a:t>舉例來說</a:t>
            </a:r>
            <a:endParaRPr lang="en-US" altLang="zh-TW" dirty="0"/>
          </a:p>
          <a:p>
            <a:r>
              <a:rPr lang="zh-TW" altLang="en-US" dirty="0"/>
              <a:t>當   </a:t>
            </a:r>
            <a:r>
              <a:rPr lang="en-US" altLang="zh-TW" dirty="0"/>
              <a:t>range(1,000,000,000)</a:t>
            </a:r>
          </a:p>
          <a:p>
            <a:r>
              <a:rPr lang="en-US" altLang="zh-TW" dirty="0"/>
              <a:t>1int = 4 bytes, so </a:t>
            </a:r>
            <a:r>
              <a:rPr lang="zh-TW" altLang="en-US" dirty="0"/>
              <a:t>上面那串佔了</a:t>
            </a:r>
            <a:r>
              <a:rPr lang="en-US" altLang="zh-TW" dirty="0"/>
              <a:t> 4G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771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進階</a:t>
            </a:r>
            <a:r>
              <a:rPr lang="en-US" altLang="zh-TW" dirty="0"/>
              <a:t>: </a:t>
            </a:r>
            <a:r>
              <a:rPr lang="en-US" altLang="zh-TW" dirty="0" err="1"/>
              <a:t>xrange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xrange</a:t>
            </a:r>
            <a:r>
              <a:rPr lang="en-US" altLang="zh-TW" b="1" dirty="0"/>
              <a:t>() </a:t>
            </a:r>
            <a:r>
              <a:rPr lang="zh-TW" altLang="en-US" b="1" dirty="0"/>
              <a:t>函數用法與</a:t>
            </a:r>
            <a:r>
              <a:rPr lang="en-US" altLang="zh-TW" b="1" dirty="0"/>
              <a:t> range </a:t>
            </a:r>
            <a:r>
              <a:rPr lang="zh-TW" altLang="en-US" b="1" dirty="0"/>
              <a:t>完全相同，所不同的是生成的不是一個數組，而是一個生成器。</a:t>
            </a:r>
            <a:r>
              <a:rPr lang="en-US" altLang="zh-TW" b="1" dirty="0"/>
              <a:t>(generator)</a:t>
            </a:r>
          </a:p>
          <a:p>
            <a:r>
              <a:rPr lang="zh-TW" altLang="en-US" b="1" dirty="0"/>
              <a:t>但是 </a:t>
            </a:r>
            <a:r>
              <a:rPr lang="en-US" altLang="zh-TW" b="1" dirty="0" err="1"/>
              <a:t>xrange</a:t>
            </a:r>
            <a:r>
              <a:rPr lang="en-US" altLang="zh-TW" b="1" dirty="0"/>
              <a:t> </a:t>
            </a:r>
            <a:r>
              <a:rPr lang="zh-TW" altLang="en-US" b="1" dirty="0"/>
              <a:t>可以解決前一頁當讀大量資料佔掉過多 </a:t>
            </a:r>
            <a:r>
              <a:rPr lang="en-US" altLang="zh-TW" b="1" dirty="0"/>
              <a:t>ram </a:t>
            </a:r>
            <a:r>
              <a:rPr lang="zh-TW" altLang="en-US" b="1" dirty="0"/>
              <a:t>的問題</a:t>
            </a:r>
            <a:endParaRPr lang="en-US" altLang="zh-TW" b="1" dirty="0"/>
          </a:p>
          <a:p>
            <a:r>
              <a:rPr lang="en-US" altLang="zh-TW" b="1" dirty="0"/>
              <a:t>Python2 (python3 </a:t>
            </a:r>
            <a:r>
              <a:rPr lang="zh-TW" altLang="en-US" b="1" dirty="0"/>
              <a:t>的 </a:t>
            </a:r>
            <a:r>
              <a:rPr lang="en-US" altLang="zh-TW" b="1" dirty="0"/>
              <a:t>range </a:t>
            </a:r>
            <a:r>
              <a:rPr lang="zh-TW" altLang="en-US" b="1" dirty="0"/>
              <a:t>就直接是 </a:t>
            </a:r>
            <a:r>
              <a:rPr lang="en-US" altLang="zh-TW" b="1" dirty="0"/>
              <a:t>generator)</a:t>
            </a:r>
          </a:p>
          <a:p>
            <a:endParaRPr lang="en-US" altLang="zh-TW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24231" t="8937" r="59121" b="71869"/>
          <a:stretch/>
        </p:blipFill>
        <p:spPr>
          <a:xfrm>
            <a:off x="1286187" y="3707841"/>
            <a:ext cx="3953201" cy="2563710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3969099" y="4888523"/>
            <a:ext cx="2753248" cy="432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973556" y="4772967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回傳的是 </a:t>
            </a:r>
            <a:r>
              <a:rPr lang="en-US" altLang="zh-TW" dirty="0"/>
              <a:t>generator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041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進階</a:t>
            </a:r>
            <a:r>
              <a:rPr lang="en-US" altLang="zh-TW" dirty="0"/>
              <a:t>: generator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78268"/>
            <a:ext cx="8596668" cy="3880773"/>
          </a:xfrm>
        </p:spPr>
        <p:txBody>
          <a:bodyPr/>
          <a:lstStyle/>
          <a:p>
            <a:r>
              <a:rPr lang="zh-TW" altLang="en-US" dirty="0"/>
              <a:t>生成器也是一種迭代器，但是你只能對其迭代一次。這是因為它們並沒有把所有的值存在內存中，而是在運行時生成值。</a:t>
            </a:r>
            <a:endParaRPr lang="en-US" altLang="zh-TW" dirty="0"/>
          </a:p>
          <a:p>
            <a:r>
              <a:rPr lang="zh-TW" altLang="en-US" dirty="0"/>
              <a:t>大多數時候生成器以函數來實現。然而，它們並不返回一個值，而是</a:t>
            </a:r>
            <a:r>
              <a:rPr lang="en-US" altLang="zh-TW" dirty="0"/>
              <a:t> yield (</a:t>
            </a:r>
            <a:r>
              <a:rPr lang="zh-TW" altLang="en-US" dirty="0"/>
              <a:t>暫且譯作“生出”</a:t>
            </a:r>
            <a:r>
              <a:rPr lang="en-US" altLang="zh-TW" dirty="0"/>
              <a:t>)</a:t>
            </a:r>
            <a:r>
              <a:rPr lang="zh-TW" altLang="en-US" dirty="0"/>
              <a:t>一個值。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34450" t="13626" r="49313" b="64249"/>
          <a:stretch/>
        </p:blipFill>
        <p:spPr>
          <a:xfrm>
            <a:off x="4826677" y="3537018"/>
            <a:ext cx="4045391" cy="31007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33874" t="57143" r="50023" b="15458"/>
          <a:stretch/>
        </p:blipFill>
        <p:spPr>
          <a:xfrm>
            <a:off x="562707" y="3271758"/>
            <a:ext cx="3516923" cy="33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0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進階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special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def</a:t>
            </a:r>
            <a:r>
              <a:rPr lang="en-US" altLang="zh-TW" dirty="0"/>
              <a:t> __ …..__(self,…):</a:t>
            </a:r>
          </a:p>
          <a:p>
            <a:r>
              <a:rPr lang="zh-TW" altLang="en-US" dirty="0"/>
              <a:t>像是已經用過的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__(self): </a:t>
            </a:r>
            <a:r>
              <a:rPr lang="zh-TW" altLang="en-US" dirty="0"/>
              <a:t>就是其中一個例子</a:t>
            </a:r>
            <a:endParaRPr lang="en-US" altLang="zh-TW" dirty="0"/>
          </a:p>
          <a:p>
            <a:pPr lvl="1"/>
            <a:r>
              <a:rPr lang="zh-TW" altLang="en-US" dirty="0"/>
              <a:t>在初始化 </a:t>
            </a:r>
            <a:r>
              <a:rPr lang="en-US" altLang="zh-TW" dirty="0"/>
              <a:t>(initialize) class </a:t>
            </a:r>
            <a:r>
              <a:rPr lang="zh-TW" altLang="en-US" dirty="0"/>
              <a:t>的實例 </a:t>
            </a:r>
            <a:r>
              <a:rPr lang="en-US" altLang="zh-TW" dirty="0"/>
              <a:t>(instance) </a:t>
            </a:r>
            <a:r>
              <a:rPr lang="zh-TW" altLang="en-US" dirty="0"/>
              <a:t>時被呼叫。</a:t>
            </a:r>
            <a:endParaRPr lang="en-US" altLang="zh-TW" dirty="0"/>
          </a:p>
          <a:p>
            <a:r>
              <a:rPr lang="zh-TW" altLang="en-US" dirty="0"/>
              <a:t>其他像是 </a:t>
            </a:r>
            <a:r>
              <a:rPr lang="en-US" altLang="zh-TW" dirty="0"/>
              <a:t>__delete__(</a:t>
            </a:r>
            <a:r>
              <a:rPr lang="en-US" altLang="zh-TW" dirty="0" smtClean="0"/>
              <a:t>self): </a:t>
            </a:r>
            <a:r>
              <a:rPr lang="zh-TW" altLang="en-US" dirty="0"/>
              <a:t>則是當銷毀時就會自動啟動</a:t>
            </a:r>
            <a:endParaRPr lang="en-US" altLang="zh-TW" dirty="0"/>
          </a:p>
          <a:p>
            <a:pPr marL="1371600" lvl="3" indent="0">
              <a:buNone/>
            </a:pPr>
            <a:r>
              <a:rPr lang="en-US" altLang="zh-TW" sz="1600" dirty="0"/>
              <a:t>#write codes here</a:t>
            </a:r>
            <a:r>
              <a:rPr lang="zh-TW" altLang="en-US" sz="1600" dirty="0"/>
              <a:t> </a:t>
            </a:r>
            <a:r>
              <a:rPr lang="en-US" altLang="zh-TW" sz="1600" dirty="0"/>
              <a:t>ex. </a:t>
            </a:r>
            <a:r>
              <a:rPr lang="zh-TW" altLang="en-US" sz="1600" dirty="0"/>
              <a:t>關閉資料庫連接</a:t>
            </a:r>
            <a:endParaRPr lang="en-US" altLang="zh-TW" sz="1600" dirty="0"/>
          </a:p>
          <a:p>
            <a:r>
              <a:rPr lang="zh-TW" altLang="en-US" dirty="0"/>
              <a:t>善用 </a:t>
            </a:r>
            <a:r>
              <a:rPr lang="en-US" altLang="zh-TW" dirty="0"/>
              <a:t>special methods </a:t>
            </a:r>
            <a:r>
              <a:rPr lang="zh-TW" altLang="en-US" dirty="0"/>
              <a:t>可以讓你的程式碼更簡潔、優雅、且容易維護</a:t>
            </a:r>
            <a:r>
              <a:rPr lang="en-US" altLang="zh-TW" dirty="0"/>
              <a:t>!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0906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23983" t="8791" r="39341" b="63516"/>
          <a:stretch/>
        </p:blipFill>
        <p:spPr>
          <a:xfrm>
            <a:off x="391884" y="3045105"/>
            <a:ext cx="7054678" cy="299625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進階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special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def</a:t>
            </a:r>
            <a:r>
              <a:rPr lang="en-US" altLang="zh-TW" dirty="0"/>
              <a:t> __ add __(self):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74667" y="4944244"/>
            <a:ext cx="4204313" cy="124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Output</a:t>
            </a:r>
            <a:r>
              <a:rPr lang="zh-TW" altLang="en-US" dirty="0"/>
              <a:t>為 </a:t>
            </a:r>
            <a:r>
              <a:rPr lang="en-US" altLang="zh-TW" dirty="0"/>
              <a:t>HelloWorld 85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942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關聯式資料庫相關名詞</a:t>
            </a:r>
          </a:p>
        </p:txBody>
      </p:sp>
      <p:sp>
        <p:nvSpPr>
          <p:cNvPr id="4" name="內部儲存裝置 3"/>
          <p:cNvSpPr/>
          <p:nvPr/>
        </p:nvSpPr>
        <p:spPr>
          <a:xfrm>
            <a:off x="677334" y="1780675"/>
            <a:ext cx="2999873" cy="2598820"/>
          </a:xfrm>
          <a:prstGeom prst="flowChartInternalStorag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34533" y="1780675"/>
            <a:ext cx="208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Table</a:t>
            </a:r>
            <a:r>
              <a:rPr kumimoji="1" lang="zh-TW" altLang="en-US" dirty="0"/>
              <a:t> 名稱</a:t>
            </a:r>
            <a:r>
              <a:rPr kumimoji="1" lang="en-US" altLang="zh-TW" dirty="0"/>
              <a:t>(</a:t>
            </a:r>
            <a:r>
              <a:rPr kumimoji="1" lang="zh-TW" altLang="en-US" dirty="0"/>
              <a:t>用單數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75894" y="2432325"/>
            <a:ext cx="285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Table</a:t>
            </a:r>
            <a:r>
              <a:rPr kumimoji="1" lang="zh-TW" altLang="en-US" dirty="0"/>
              <a:t> 屬性：資料型別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134533" y="3021264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Table</a:t>
            </a:r>
            <a:r>
              <a:rPr kumimoji="1" lang="zh-TW" altLang="en-US" dirty="0"/>
              <a:t> 屬性：資料型別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77334" y="2432325"/>
            <a:ext cx="67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PK</a:t>
            </a:r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491789" y="1965341"/>
            <a:ext cx="58852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PK</a:t>
            </a:r>
            <a:r>
              <a:rPr kumimoji="1" lang="zh-TW" altLang="en-US" dirty="0"/>
              <a:t>：</a:t>
            </a:r>
            <a:r>
              <a:rPr kumimoji="1" lang="en-US" altLang="zh-TW" dirty="0"/>
              <a:t>Primary</a:t>
            </a:r>
            <a:r>
              <a:rPr kumimoji="1" lang="zh-TW" altLang="en-US" dirty="0"/>
              <a:t> </a:t>
            </a:r>
            <a:r>
              <a:rPr kumimoji="1" lang="en-US" altLang="zh-TW" dirty="0"/>
              <a:t>Key</a:t>
            </a:r>
            <a:r>
              <a:rPr kumimoji="1" lang="zh-TW" altLang="en-US" dirty="0"/>
              <a:t>，用於代表整張 </a:t>
            </a:r>
            <a:r>
              <a:rPr kumimoji="1" lang="en-US" altLang="zh-TW" dirty="0"/>
              <a:t>Table</a:t>
            </a:r>
            <a:r>
              <a:rPr kumimoji="1" lang="zh-TW" altLang="en-US" dirty="0"/>
              <a:t>，必須是	獨一無二</a:t>
            </a:r>
          </a:p>
          <a:p>
            <a:endParaRPr kumimoji="1" lang="zh-TW" altLang="en-US" dirty="0"/>
          </a:p>
          <a:p>
            <a:r>
              <a:rPr kumimoji="1" lang="en-US" altLang="zh-TW" dirty="0"/>
              <a:t>PK</a:t>
            </a:r>
            <a:r>
              <a:rPr kumimoji="1" lang="zh-TW" altLang="en-US" dirty="0"/>
              <a:t> 的選擇：</a:t>
            </a:r>
          </a:p>
          <a:p>
            <a:r>
              <a:rPr kumimoji="1" lang="zh-TW" altLang="en-US" dirty="0"/>
              <a:t>理論上：只要是獨一無二且足夠代表該 </a:t>
            </a:r>
            <a:r>
              <a:rPr kumimoji="1" lang="en-US" altLang="zh-TW" dirty="0"/>
              <a:t>Table</a:t>
            </a:r>
            <a:r>
              <a:rPr kumimoji="1" lang="zh-TW" altLang="en-US" dirty="0"/>
              <a:t> 的屬性皆可作為 </a:t>
            </a:r>
            <a:r>
              <a:rPr kumimoji="1" lang="en-US" altLang="zh-TW" dirty="0"/>
              <a:t>PK</a:t>
            </a:r>
            <a:endParaRPr kumimoji="1" lang="zh-TW" altLang="en-US" dirty="0"/>
          </a:p>
          <a:p>
            <a:r>
              <a:rPr kumimoji="1" lang="zh-TW" altLang="en-US" dirty="0"/>
              <a:t>實務上：會另外給予一個 </a:t>
            </a:r>
            <a:r>
              <a:rPr kumimoji="1" lang="en-US" altLang="zh-TW" dirty="0"/>
              <a:t>Id</a:t>
            </a:r>
            <a:r>
              <a:rPr kumimoji="1" lang="zh-TW" altLang="en-US" dirty="0"/>
              <a:t> 作為 </a:t>
            </a:r>
            <a:r>
              <a:rPr kumimoji="1" lang="en-US" altLang="zh-TW" dirty="0"/>
              <a:t>PK</a:t>
            </a:r>
            <a:r>
              <a:rPr kumimoji="1" lang="zh-TW" altLang="en-US" dirty="0"/>
              <a:t>，型別是 </a:t>
            </a:r>
            <a:r>
              <a:rPr kumimoji="1" lang="en-US" altLang="zh-TW" dirty="0"/>
              <a:t>Integer</a:t>
            </a:r>
            <a:endParaRPr kumimoji="1" lang="zh-TW" altLang="en-US" dirty="0"/>
          </a:p>
          <a:p>
            <a:endParaRPr kumimoji="1" lang="zh-TW" altLang="en-US" dirty="0"/>
          </a:p>
          <a:p>
            <a:r>
              <a:rPr kumimoji="1" lang="en-US" altLang="zh-TW" dirty="0"/>
              <a:t>FK</a:t>
            </a:r>
            <a:r>
              <a:rPr kumimoji="1" lang="zh-TW" altLang="en-US" dirty="0"/>
              <a:t>：</a:t>
            </a:r>
            <a:r>
              <a:rPr kumimoji="1" lang="en-US" altLang="zh-TW" dirty="0"/>
              <a:t>Foreign</a:t>
            </a:r>
            <a:r>
              <a:rPr kumimoji="1" lang="zh-TW" altLang="en-US" dirty="0"/>
              <a:t> </a:t>
            </a:r>
            <a:r>
              <a:rPr kumimoji="1" lang="en-US" altLang="zh-TW" dirty="0"/>
              <a:t>Key</a:t>
            </a:r>
            <a:r>
              <a:rPr kumimoji="1" lang="zh-TW" altLang="en-US" dirty="0"/>
              <a:t>，指向另一張表的 </a:t>
            </a:r>
            <a:r>
              <a:rPr kumimoji="1" lang="en-US" altLang="zh-TW" dirty="0"/>
              <a:t>Primary</a:t>
            </a:r>
            <a:r>
              <a:rPr kumimoji="1" lang="zh-TW" altLang="en-US" dirty="0"/>
              <a:t> </a:t>
            </a:r>
            <a:r>
              <a:rPr kumimoji="1" lang="en-US" altLang="zh-TW" dirty="0"/>
              <a:t>Key</a:t>
            </a:r>
            <a:r>
              <a:rPr kumimoji="1" lang="zh-TW" altLang="en-US" dirty="0"/>
              <a:t>，	用來確保關聯性的完整 </a:t>
            </a:r>
            <a:r>
              <a:rPr lang="en-US" altLang="zh-TW" dirty="0"/>
              <a:t>(Referential Integrity)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</a:t>
            </a:r>
            <a:r>
              <a:rPr kumimoji="1" lang="zh-TW" altLang="en-US" dirty="0"/>
              <a:t> </a:t>
            </a:r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4" name="內部儲存裝置 3"/>
          <p:cNvSpPr/>
          <p:nvPr/>
        </p:nvSpPr>
        <p:spPr>
          <a:xfrm>
            <a:off x="677334" y="1780675"/>
            <a:ext cx="3686119" cy="2598820"/>
          </a:xfrm>
          <a:prstGeom prst="flowChartInternalStorag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34533" y="1780675"/>
            <a:ext cx="208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Student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34532" y="2432325"/>
            <a:ext cx="311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phone: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varchar</a:t>
            </a:r>
            <a:r>
              <a:rPr kumimoji="1" lang="en-US" altLang="zh-TW" dirty="0"/>
              <a:t>(20)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34533" y="3021264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/>
              <a:t>firstName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varchar</a:t>
            </a:r>
            <a:r>
              <a:rPr kumimoji="1" lang="en-US" altLang="zh-TW" dirty="0"/>
              <a:t>(20)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7334" y="2432325"/>
            <a:ext cx="67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PK</a:t>
            </a:r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34533" y="3405910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/>
              <a:t>lastName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varchar</a:t>
            </a:r>
            <a:r>
              <a:rPr kumimoji="1" lang="en-US" altLang="zh-TW" dirty="0"/>
              <a:t>(20)</a:t>
            </a:r>
            <a:endParaRPr kumimoji="1" lang="zh-TW" altLang="en-US" dirty="0"/>
          </a:p>
        </p:txBody>
      </p:sp>
      <p:sp>
        <p:nvSpPr>
          <p:cNvPr id="10" name="內部儲存裝置 9"/>
          <p:cNvSpPr/>
          <p:nvPr/>
        </p:nvSpPr>
        <p:spPr>
          <a:xfrm>
            <a:off x="5931006" y="1847700"/>
            <a:ext cx="3686119" cy="2598820"/>
          </a:xfrm>
          <a:prstGeom prst="flowChartInternalStorag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388205" y="1847700"/>
            <a:ext cx="208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Grade</a:t>
            </a:r>
            <a:endParaRPr kumimoji="1"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388204" y="2499350"/>
            <a:ext cx="311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/>
              <a:t>examNumber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Integer</a:t>
            </a:r>
            <a:endParaRPr kumimoji="1"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388205" y="3088289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subject1: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Integer</a:t>
            </a:r>
            <a:endParaRPr kumimoji="1"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947048" y="2499350"/>
            <a:ext cx="67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PK</a:t>
            </a:r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388204" y="3437632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subject2: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Integer</a:t>
            </a:r>
            <a:endParaRPr kumimoji="1"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88203" y="3806964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subject3: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Integer</a:t>
            </a:r>
            <a:endParaRPr kumimoji="1" lang="zh-TW" altLang="en-US" dirty="0"/>
          </a:p>
        </p:txBody>
      </p:sp>
      <p:cxnSp>
        <p:nvCxnSpPr>
          <p:cNvPr id="22" name="直線接點 21"/>
          <p:cNvCxnSpPr>
            <a:stCxn id="4" idx="3"/>
          </p:cNvCxnSpPr>
          <p:nvPr/>
        </p:nvCxnSpPr>
        <p:spPr>
          <a:xfrm>
            <a:off x="4363453" y="3080085"/>
            <a:ext cx="1583594" cy="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/>
          <p:cNvGrpSpPr/>
          <p:nvPr/>
        </p:nvGrpSpPr>
        <p:grpSpPr>
          <a:xfrm>
            <a:off x="5823284" y="2983832"/>
            <a:ext cx="152400" cy="264694"/>
            <a:chOff x="4989095" y="5598695"/>
            <a:chExt cx="152400" cy="264694"/>
          </a:xfrm>
        </p:grpSpPr>
        <p:cxnSp>
          <p:nvCxnSpPr>
            <p:cNvPr id="24" name="直線接點 23"/>
            <p:cNvCxnSpPr/>
            <p:nvPr/>
          </p:nvCxnSpPr>
          <p:spPr>
            <a:xfrm flipV="1">
              <a:off x="4989095" y="5598695"/>
              <a:ext cx="96252" cy="112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H="1" flipV="1">
              <a:off x="4989095" y="5710989"/>
              <a:ext cx="1524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線接點 32"/>
          <p:cNvCxnSpPr/>
          <p:nvPr/>
        </p:nvCxnSpPr>
        <p:spPr>
          <a:xfrm>
            <a:off x="4443663" y="2922521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547937" y="2930542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1351103" y="4881420"/>
            <a:ext cx="7122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TW" altLang="en-US" dirty="0"/>
              <a:t>不考量多個學生共用一個手機號碼的情況，</a:t>
            </a:r>
            <a:r>
              <a:rPr kumimoji="1" lang="en-US" altLang="zh-TW" dirty="0"/>
              <a:t>phone</a:t>
            </a:r>
            <a:r>
              <a:rPr kumimoji="1" lang="zh-TW" altLang="en-US" dirty="0"/>
              <a:t> 作為 </a:t>
            </a:r>
            <a:r>
              <a:rPr kumimoji="1" lang="en-US" altLang="zh-TW" dirty="0"/>
              <a:t>Student</a:t>
            </a:r>
            <a:r>
              <a:rPr kumimoji="1" lang="zh-TW" altLang="en-US" dirty="0"/>
              <a:t> 的 </a:t>
            </a:r>
            <a:r>
              <a:rPr kumimoji="1" lang="en-US" altLang="zh-TW" dirty="0"/>
              <a:t>PK</a:t>
            </a:r>
            <a:r>
              <a:rPr kumimoji="1" lang="zh-TW" altLang="en-US" dirty="0"/>
              <a:t> 是可以接受的選擇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TW" altLang="en-US" dirty="0"/>
              <a:t>但 </a:t>
            </a:r>
            <a:r>
              <a:rPr kumimoji="1" lang="en-US" altLang="zh-TW" dirty="0" err="1"/>
              <a:t>examNumber</a:t>
            </a:r>
            <a:r>
              <a:rPr kumimoji="1" lang="zh-TW" altLang="en-US" dirty="0"/>
              <a:t> 作為 </a:t>
            </a:r>
            <a:r>
              <a:rPr kumimoji="1" lang="en-US" altLang="zh-TW" dirty="0"/>
              <a:t>Grade</a:t>
            </a:r>
            <a:r>
              <a:rPr kumimoji="1" lang="zh-TW" altLang="en-US" dirty="0"/>
              <a:t> 的 </a:t>
            </a:r>
            <a:r>
              <a:rPr kumimoji="1" lang="en-US" altLang="zh-TW" dirty="0"/>
              <a:t>PK</a:t>
            </a:r>
            <a:r>
              <a:rPr kumimoji="1" lang="zh-TW" altLang="en-US" dirty="0"/>
              <a:t> 是有問題的，因為不同學生的考試可能有相同的 </a:t>
            </a:r>
            <a:r>
              <a:rPr kumimoji="1" lang="en-US" altLang="zh-TW" dirty="0" err="1"/>
              <a:t>examNumber</a:t>
            </a:r>
            <a:r>
              <a:rPr kumimoji="1" lang="zh-TW" altLang="en-US" dirty="0"/>
              <a:t>，例如 </a:t>
            </a:r>
            <a:r>
              <a:rPr kumimoji="1" lang="en-US" altLang="zh-TW" dirty="0"/>
              <a:t>A</a:t>
            </a:r>
            <a:r>
              <a:rPr kumimoji="1" lang="zh-TW" altLang="en-US" dirty="0"/>
              <a:t> 學生的第二次考試和 </a:t>
            </a:r>
            <a:r>
              <a:rPr kumimoji="1" lang="en-US" altLang="zh-TW" dirty="0"/>
              <a:t>B</a:t>
            </a:r>
            <a:r>
              <a:rPr kumimoji="1" lang="zh-TW" altLang="en-US" dirty="0"/>
              <a:t> 學生的第二次考試的 </a:t>
            </a:r>
            <a:r>
              <a:rPr kumimoji="1" lang="en-US" altLang="zh-TW" dirty="0" err="1"/>
              <a:t>examNumber</a:t>
            </a:r>
            <a:r>
              <a:rPr kumimoji="1" lang="zh-TW" altLang="en-US" dirty="0"/>
              <a:t> 都是 </a:t>
            </a:r>
            <a:r>
              <a:rPr kumimoji="1" lang="en-US" altLang="zh-TW" dirty="0"/>
              <a:t>2</a:t>
            </a:r>
            <a:r>
              <a:rPr kumimoji="1" lang="zh-TW" altLang="en-US" dirty="0"/>
              <a:t>，會重複</a:t>
            </a:r>
          </a:p>
        </p:txBody>
      </p:sp>
    </p:spTree>
    <p:extLst>
      <p:ext uri="{BB962C8B-B14F-4D97-AF65-F5344CB8AC3E}">
        <p14:creationId xmlns:p14="http://schemas.microsoft.com/office/powerpoint/2010/main" val="126623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</a:t>
            </a:r>
            <a:r>
              <a:rPr kumimoji="1" lang="zh-TW" altLang="en-US" dirty="0"/>
              <a:t> </a:t>
            </a:r>
            <a:r>
              <a:rPr kumimoji="1" lang="en-US" altLang="zh-TW" dirty="0"/>
              <a:t>2</a:t>
            </a:r>
            <a:endParaRPr kumimoji="1" lang="zh-TW" altLang="en-US" dirty="0"/>
          </a:p>
        </p:txBody>
      </p:sp>
      <p:sp>
        <p:nvSpPr>
          <p:cNvPr id="4" name="內部儲存裝置 3"/>
          <p:cNvSpPr/>
          <p:nvPr/>
        </p:nvSpPr>
        <p:spPr>
          <a:xfrm>
            <a:off x="677334" y="1780675"/>
            <a:ext cx="3686119" cy="2598820"/>
          </a:xfrm>
          <a:prstGeom prst="flowChartInternalStorag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34533" y="1780675"/>
            <a:ext cx="208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Student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34532" y="2432325"/>
            <a:ext cx="311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phone: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varchar</a:t>
            </a:r>
            <a:r>
              <a:rPr kumimoji="1" lang="en-US" altLang="zh-TW" dirty="0"/>
              <a:t>(20)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34533" y="3021264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/>
              <a:t>firstName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varchar</a:t>
            </a:r>
            <a:r>
              <a:rPr kumimoji="1" lang="en-US" altLang="zh-TW" dirty="0"/>
              <a:t>(20)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7334" y="2432325"/>
            <a:ext cx="67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PK</a:t>
            </a:r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34533" y="3405910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/>
              <a:t>lastName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varchar</a:t>
            </a:r>
            <a:r>
              <a:rPr kumimoji="1" lang="en-US" altLang="zh-TW" dirty="0"/>
              <a:t>(20)</a:t>
            </a:r>
            <a:endParaRPr kumimoji="1" lang="zh-TW" altLang="en-US" dirty="0"/>
          </a:p>
        </p:txBody>
      </p:sp>
      <p:sp>
        <p:nvSpPr>
          <p:cNvPr id="10" name="內部儲存裝置 9"/>
          <p:cNvSpPr/>
          <p:nvPr/>
        </p:nvSpPr>
        <p:spPr>
          <a:xfrm>
            <a:off x="5931006" y="1847700"/>
            <a:ext cx="3686119" cy="2598820"/>
          </a:xfrm>
          <a:prstGeom prst="flowChartInternalStorag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388205" y="1847700"/>
            <a:ext cx="208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Grade</a:t>
            </a:r>
            <a:endParaRPr kumimoji="1"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388204" y="2499350"/>
            <a:ext cx="311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/>
              <a:t>studentPhone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varchar</a:t>
            </a:r>
            <a:r>
              <a:rPr kumimoji="1" lang="en-US" altLang="zh-TW" dirty="0"/>
              <a:t>(20)</a:t>
            </a:r>
            <a:endParaRPr kumimoji="1"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388205" y="3088289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subject1: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Integer</a:t>
            </a:r>
            <a:endParaRPr kumimoji="1"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947047" y="2371378"/>
            <a:ext cx="673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PK</a:t>
            </a:r>
            <a:endParaRPr kumimoji="1" lang="zh-TW" altLang="en-US" dirty="0"/>
          </a:p>
          <a:p>
            <a:r>
              <a:rPr kumimoji="1" lang="en-US" altLang="zh-TW" dirty="0"/>
              <a:t>FK</a:t>
            </a:r>
            <a:endParaRPr kumimoji="1"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388204" y="3437632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subject2: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Integer</a:t>
            </a:r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388203" y="3806964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subject3: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Integer</a:t>
            </a:r>
            <a:endParaRPr kumimoji="1" lang="zh-TW" altLang="en-US" dirty="0"/>
          </a:p>
        </p:txBody>
      </p:sp>
      <p:cxnSp>
        <p:nvCxnSpPr>
          <p:cNvPr id="19" name="直線接點 18"/>
          <p:cNvCxnSpPr>
            <a:stCxn id="6" idx="3"/>
          </p:cNvCxnSpPr>
          <p:nvPr/>
        </p:nvCxnSpPr>
        <p:spPr>
          <a:xfrm>
            <a:off x="4363453" y="3080085"/>
            <a:ext cx="1583594" cy="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5823284" y="2983832"/>
            <a:ext cx="152400" cy="264694"/>
            <a:chOff x="4989095" y="5598695"/>
            <a:chExt cx="152400" cy="264694"/>
          </a:xfrm>
        </p:grpSpPr>
        <p:cxnSp>
          <p:nvCxnSpPr>
            <p:cNvPr id="21" name="直線接點 20"/>
            <p:cNvCxnSpPr/>
            <p:nvPr/>
          </p:nvCxnSpPr>
          <p:spPr>
            <a:xfrm flipV="1">
              <a:off x="4989095" y="5598695"/>
              <a:ext cx="96252" cy="112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H="1" flipV="1">
              <a:off x="4989095" y="5710989"/>
              <a:ext cx="1524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線接點 22"/>
          <p:cNvCxnSpPr/>
          <p:nvPr/>
        </p:nvCxnSpPr>
        <p:spPr>
          <a:xfrm>
            <a:off x="4443663" y="2922521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4547937" y="2930542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351102" y="4973053"/>
            <a:ext cx="6878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TW" dirty="0"/>
              <a:t>phone</a:t>
            </a:r>
            <a:r>
              <a:rPr kumimoji="1" lang="zh-TW" altLang="en-US" dirty="0"/>
              <a:t> 作為 </a:t>
            </a:r>
            <a:r>
              <a:rPr kumimoji="1" lang="en-US" altLang="zh-TW" dirty="0"/>
              <a:t>Grade</a:t>
            </a:r>
            <a:r>
              <a:rPr kumimoji="1" lang="zh-TW" altLang="en-US" dirty="0"/>
              <a:t> 的 </a:t>
            </a:r>
            <a:r>
              <a:rPr kumimoji="1" lang="en-US" altLang="zh-TW" dirty="0"/>
              <a:t>PK</a:t>
            </a:r>
            <a:r>
              <a:rPr kumimoji="1" lang="zh-TW" altLang="en-US" dirty="0"/>
              <a:t> 是有問題的，考量到同一個學生的不同考試之間 </a:t>
            </a:r>
            <a:r>
              <a:rPr kumimoji="1" lang="en-US" altLang="zh-TW" dirty="0"/>
              <a:t>phone</a:t>
            </a:r>
            <a:r>
              <a:rPr kumimoji="1" lang="zh-TW" altLang="en-US" dirty="0"/>
              <a:t> 就會出現重複的情形</a:t>
            </a:r>
          </a:p>
        </p:txBody>
      </p:sp>
    </p:spTree>
    <p:extLst>
      <p:ext uri="{BB962C8B-B14F-4D97-AF65-F5344CB8AC3E}">
        <p14:creationId xmlns:p14="http://schemas.microsoft.com/office/powerpoint/2010/main" val="100541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</a:t>
            </a:r>
            <a:r>
              <a:rPr kumimoji="1" lang="zh-TW" altLang="en-US" dirty="0"/>
              <a:t> </a:t>
            </a:r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4" name="內部儲存裝置 3"/>
          <p:cNvSpPr/>
          <p:nvPr/>
        </p:nvSpPr>
        <p:spPr>
          <a:xfrm>
            <a:off x="677334" y="1780675"/>
            <a:ext cx="3686119" cy="2598820"/>
          </a:xfrm>
          <a:prstGeom prst="flowChartInternalStorag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34533" y="1780675"/>
            <a:ext cx="208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Student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34532" y="2432325"/>
            <a:ext cx="311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phone: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varchar</a:t>
            </a:r>
            <a:r>
              <a:rPr kumimoji="1" lang="en-US" altLang="zh-TW" dirty="0"/>
              <a:t>(20)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34533" y="3021264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/>
              <a:t>firstName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varchar</a:t>
            </a:r>
            <a:r>
              <a:rPr kumimoji="1" lang="en-US" altLang="zh-TW" dirty="0"/>
              <a:t>(20)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7334" y="2432325"/>
            <a:ext cx="67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PK</a:t>
            </a:r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34533" y="3405910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/>
              <a:t>lastName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varchar</a:t>
            </a:r>
            <a:r>
              <a:rPr kumimoji="1" lang="en-US" altLang="zh-TW" dirty="0"/>
              <a:t>(20)</a:t>
            </a:r>
            <a:endParaRPr kumimoji="1" lang="zh-TW" altLang="en-US" dirty="0"/>
          </a:p>
        </p:txBody>
      </p:sp>
      <p:sp>
        <p:nvSpPr>
          <p:cNvPr id="10" name="內部儲存裝置 9"/>
          <p:cNvSpPr/>
          <p:nvPr/>
        </p:nvSpPr>
        <p:spPr>
          <a:xfrm>
            <a:off x="5931006" y="1847700"/>
            <a:ext cx="3686119" cy="2598820"/>
          </a:xfrm>
          <a:prstGeom prst="flowChartInternalStorag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388205" y="1847700"/>
            <a:ext cx="208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Grade</a:t>
            </a:r>
            <a:endParaRPr kumimoji="1"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388203" y="2660485"/>
            <a:ext cx="311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/>
              <a:t>studentPhone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varchar</a:t>
            </a:r>
            <a:r>
              <a:rPr kumimoji="1" lang="en-US" altLang="zh-TW" dirty="0"/>
              <a:t>(20)</a:t>
            </a:r>
            <a:endParaRPr kumimoji="1"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388205" y="3088289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subject1: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Integer</a:t>
            </a:r>
            <a:endParaRPr kumimoji="1"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947047" y="2371378"/>
            <a:ext cx="673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  <a:p>
            <a:r>
              <a:rPr kumimoji="1" lang="en-US" altLang="zh-TW" dirty="0"/>
              <a:t>FK</a:t>
            </a:r>
            <a:endParaRPr kumimoji="1"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388204" y="3437632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subject2: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Integer</a:t>
            </a:r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388203" y="3806964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subject3: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Integer</a:t>
            </a:r>
            <a:endParaRPr kumimoji="1" lang="zh-TW" altLang="en-US" dirty="0"/>
          </a:p>
        </p:txBody>
      </p:sp>
      <p:cxnSp>
        <p:nvCxnSpPr>
          <p:cNvPr id="19" name="直線接點 18"/>
          <p:cNvCxnSpPr>
            <a:stCxn id="6" idx="3"/>
          </p:cNvCxnSpPr>
          <p:nvPr/>
        </p:nvCxnSpPr>
        <p:spPr>
          <a:xfrm>
            <a:off x="4363453" y="3080085"/>
            <a:ext cx="1583594" cy="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5823284" y="2983832"/>
            <a:ext cx="152400" cy="264694"/>
            <a:chOff x="4989095" y="5598695"/>
            <a:chExt cx="152400" cy="264694"/>
          </a:xfrm>
        </p:grpSpPr>
        <p:cxnSp>
          <p:nvCxnSpPr>
            <p:cNvPr id="21" name="直線接點 20"/>
            <p:cNvCxnSpPr/>
            <p:nvPr/>
          </p:nvCxnSpPr>
          <p:spPr>
            <a:xfrm flipV="1">
              <a:off x="4989095" y="5598695"/>
              <a:ext cx="96252" cy="112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H="1" flipV="1">
              <a:off x="4989095" y="5710989"/>
              <a:ext cx="1524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線接點 22"/>
          <p:cNvCxnSpPr/>
          <p:nvPr/>
        </p:nvCxnSpPr>
        <p:spPr>
          <a:xfrm>
            <a:off x="4443663" y="2922521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4547937" y="2930542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351102" y="4973053"/>
            <a:ext cx="6878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TW" altLang="en-US" dirty="0"/>
              <a:t>理論上，可以將多個屬性組合起來使其獨一無二且能代表該</a:t>
            </a:r>
            <a:r>
              <a:rPr kumimoji="1" lang="en-US" altLang="zh-TW" dirty="0"/>
              <a:t>table</a:t>
            </a:r>
            <a:r>
              <a:rPr kumimoji="1" lang="zh-TW" altLang="en-US" dirty="0"/>
              <a:t>，作為該 </a:t>
            </a:r>
            <a:r>
              <a:rPr kumimoji="1" lang="en-US" altLang="zh-TW" dirty="0"/>
              <a:t>table</a:t>
            </a:r>
            <a:r>
              <a:rPr kumimoji="1" lang="zh-TW" altLang="en-US" dirty="0"/>
              <a:t> 的 </a:t>
            </a:r>
            <a:r>
              <a:rPr kumimoji="1" lang="en-US" altLang="zh-TW" dirty="0"/>
              <a:t>Primary</a:t>
            </a:r>
            <a:r>
              <a:rPr kumimoji="1" lang="zh-TW" altLang="en-US" dirty="0"/>
              <a:t> </a:t>
            </a:r>
            <a:r>
              <a:rPr kumimoji="1" lang="en-US" altLang="zh-TW" dirty="0"/>
              <a:t>Key</a:t>
            </a:r>
            <a:r>
              <a:rPr kumimoji="1" lang="zh-TW" altLang="en-US" dirty="0"/>
              <a:t>，例如將 </a:t>
            </a:r>
            <a:r>
              <a:rPr kumimoji="1" lang="en-US" altLang="zh-TW" dirty="0" err="1"/>
              <a:t>examNumber</a:t>
            </a:r>
            <a:r>
              <a:rPr kumimoji="1" lang="zh-TW" altLang="en-US" dirty="0"/>
              <a:t> 和</a:t>
            </a:r>
            <a:r>
              <a:rPr kumimoji="1" lang="en-US" altLang="zh-TW" dirty="0"/>
              <a:t>phone</a:t>
            </a:r>
            <a:r>
              <a:rPr kumimoji="1" lang="zh-TW" altLang="en-US" dirty="0"/>
              <a:t> 組合作為 </a:t>
            </a:r>
            <a:r>
              <a:rPr kumimoji="1" lang="en-US" altLang="zh-TW" dirty="0"/>
              <a:t>Grade</a:t>
            </a:r>
            <a:r>
              <a:rPr kumimoji="1" lang="zh-TW" altLang="en-US" dirty="0"/>
              <a:t> 的 </a:t>
            </a:r>
            <a:r>
              <a:rPr kumimoji="1" lang="en-US" altLang="zh-TW" dirty="0"/>
              <a:t>PK</a:t>
            </a:r>
            <a:endParaRPr kumimoji="1"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399673" y="2299376"/>
            <a:ext cx="311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/>
              <a:t>examNumber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Integer</a:t>
            </a:r>
            <a:endParaRPr kumimoji="1"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823284" y="2235209"/>
            <a:ext cx="4106780" cy="796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281182" y="2201053"/>
            <a:ext cx="673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  <a:p>
            <a:r>
              <a:rPr kumimoji="1" lang="en-US" altLang="zh-TW" dirty="0">
                <a:solidFill>
                  <a:srgbClr val="FF0000"/>
                </a:solidFill>
              </a:rPr>
              <a:t>PK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6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</a:t>
            </a:r>
            <a:r>
              <a:rPr kumimoji="1" lang="zh-TW" altLang="en-US" dirty="0"/>
              <a:t> </a:t>
            </a:r>
            <a:r>
              <a:rPr kumimoji="1" lang="en-US" altLang="zh-TW" dirty="0"/>
              <a:t>3</a:t>
            </a:r>
            <a:r>
              <a:rPr kumimoji="1" lang="zh-TW" altLang="en-US" dirty="0"/>
              <a:t>（續）</a:t>
            </a:r>
          </a:p>
        </p:txBody>
      </p:sp>
      <p:sp>
        <p:nvSpPr>
          <p:cNvPr id="4" name="內部儲存裝置 3"/>
          <p:cNvSpPr/>
          <p:nvPr/>
        </p:nvSpPr>
        <p:spPr>
          <a:xfrm>
            <a:off x="677334" y="1780675"/>
            <a:ext cx="3686119" cy="2598820"/>
          </a:xfrm>
          <a:prstGeom prst="flowChartInternalStorag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34533" y="1780675"/>
            <a:ext cx="208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Student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34532" y="2432325"/>
            <a:ext cx="311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phone: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varchar</a:t>
            </a:r>
            <a:r>
              <a:rPr kumimoji="1" lang="en-US" altLang="zh-TW" dirty="0"/>
              <a:t>(20)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34533" y="3021264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/>
              <a:t>firstName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varchar</a:t>
            </a:r>
            <a:r>
              <a:rPr kumimoji="1" lang="en-US" altLang="zh-TW" dirty="0"/>
              <a:t>(20)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7334" y="2432325"/>
            <a:ext cx="67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PK</a:t>
            </a:r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34533" y="3405910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/>
              <a:t>lastName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varchar</a:t>
            </a:r>
            <a:r>
              <a:rPr kumimoji="1" lang="en-US" altLang="zh-TW" dirty="0"/>
              <a:t>(20)</a:t>
            </a:r>
            <a:endParaRPr kumimoji="1" lang="zh-TW" altLang="en-US" dirty="0"/>
          </a:p>
        </p:txBody>
      </p:sp>
      <p:sp>
        <p:nvSpPr>
          <p:cNvPr id="10" name="內部儲存裝置 9"/>
          <p:cNvSpPr/>
          <p:nvPr/>
        </p:nvSpPr>
        <p:spPr>
          <a:xfrm>
            <a:off x="5931006" y="1847700"/>
            <a:ext cx="3686119" cy="2598820"/>
          </a:xfrm>
          <a:prstGeom prst="flowChartInternalStorag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388205" y="1847700"/>
            <a:ext cx="208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Grade</a:t>
            </a:r>
            <a:endParaRPr kumimoji="1"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388203" y="2660485"/>
            <a:ext cx="311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/>
              <a:t>studentPhone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varchar</a:t>
            </a:r>
            <a:r>
              <a:rPr kumimoji="1" lang="en-US" altLang="zh-TW" dirty="0"/>
              <a:t>(20)</a:t>
            </a:r>
            <a:endParaRPr kumimoji="1"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388205" y="3088289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subject1: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Integer</a:t>
            </a:r>
            <a:endParaRPr kumimoji="1"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947047" y="2371378"/>
            <a:ext cx="673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  <a:p>
            <a:r>
              <a:rPr kumimoji="1" lang="en-US" altLang="zh-TW" dirty="0"/>
              <a:t>FK</a:t>
            </a:r>
            <a:endParaRPr kumimoji="1"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388204" y="3437632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subject2: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Integer</a:t>
            </a:r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388203" y="3806964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subject3: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Integer</a:t>
            </a:r>
            <a:endParaRPr kumimoji="1" lang="zh-TW" altLang="en-US" dirty="0"/>
          </a:p>
        </p:txBody>
      </p:sp>
      <p:cxnSp>
        <p:nvCxnSpPr>
          <p:cNvPr id="19" name="直線接點 18"/>
          <p:cNvCxnSpPr>
            <a:stCxn id="6" idx="3"/>
          </p:cNvCxnSpPr>
          <p:nvPr/>
        </p:nvCxnSpPr>
        <p:spPr>
          <a:xfrm>
            <a:off x="4363453" y="3080085"/>
            <a:ext cx="1583594" cy="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5823284" y="2983832"/>
            <a:ext cx="152400" cy="264694"/>
            <a:chOff x="4989095" y="5598695"/>
            <a:chExt cx="152400" cy="264694"/>
          </a:xfrm>
        </p:grpSpPr>
        <p:cxnSp>
          <p:nvCxnSpPr>
            <p:cNvPr id="21" name="直線接點 20"/>
            <p:cNvCxnSpPr/>
            <p:nvPr/>
          </p:nvCxnSpPr>
          <p:spPr>
            <a:xfrm flipV="1">
              <a:off x="4989095" y="5598695"/>
              <a:ext cx="96252" cy="112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H="1" flipV="1">
              <a:off x="4989095" y="5710989"/>
              <a:ext cx="1524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線接點 22"/>
          <p:cNvCxnSpPr/>
          <p:nvPr/>
        </p:nvCxnSpPr>
        <p:spPr>
          <a:xfrm>
            <a:off x="4443663" y="2922521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4547937" y="2930542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351103" y="4634043"/>
            <a:ext cx="68784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TW" altLang="en-US" dirty="0"/>
              <a:t>一般實務上並不會將 </a:t>
            </a:r>
            <a:r>
              <a:rPr kumimoji="1" lang="en-US" altLang="zh-TW" dirty="0"/>
              <a:t>phone</a:t>
            </a:r>
            <a:r>
              <a:rPr kumimoji="1" lang="zh-TW" altLang="en-US" dirty="0"/>
              <a:t>、商品編號、序號等現成的屬性作為</a:t>
            </a:r>
            <a:r>
              <a:rPr kumimoji="1" lang="en-US" altLang="zh-TW" dirty="0"/>
              <a:t>PK</a:t>
            </a:r>
            <a:endParaRPr kumimoji="1" lang="zh-TW" altLang="en-US" dirty="0"/>
          </a:p>
          <a:p>
            <a:r>
              <a:rPr kumimoji="1" lang="zh-TW" altLang="en-US" dirty="0"/>
              <a:t>    原因有 </a:t>
            </a:r>
            <a:r>
              <a:rPr kumimoji="1" lang="en-US" altLang="zh-TW" dirty="0"/>
              <a:t>2</a:t>
            </a:r>
            <a:r>
              <a:rPr kumimoji="1" lang="zh-TW" altLang="en-US" dirty="0"/>
              <a:t> 點：</a:t>
            </a:r>
            <a:br>
              <a:rPr kumimoji="1" lang="zh-TW" altLang="en-US" dirty="0"/>
            </a:br>
            <a:r>
              <a:rPr kumimoji="1" lang="zh-TW" altLang="en-US" dirty="0"/>
              <a:t>    </a:t>
            </a:r>
            <a:r>
              <a:rPr kumimoji="1" lang="en-US" altLang="zh-TW" dirty="0"/>
              <a:t>1.</a:t>
            </a:r>
            <a:r>
              <a:rPr kumimoji="1" lang="zh-TW" altLang="en-US" dirty="0"/>
              <a:t> 人為的商品編號可能會改變，一旦編號方式改變，所有之前	 寫的程式都無法使用</a:t>
            </a:r>
            <a:br>
              <a:rPr kumimoji="1" lang="zh-TW" altLang="en-US" dirty="0"/>
            </a:br>
            <a:r>
              <a:rPr kumimoji="1" lang="zh-TW" altLang="en-US" dirty="0"/>
              <a:t>    </a:t>
            </a:r>
            <a:r>
              <a:rPr kumimoji="1" lang="en-US" altLang="zh-TW" dirty="0"/>
              <a:t>2.</a:t>
            </a:r>
            <a:r>
              <a:rPr kumimoji="1" lang="zh-TW" altLang="en-US" dirty="0"/>
              <a:t> </a:t>
            </a:r>
            <a:r>
              <a:rPr kumimoji="1" lang="en-US" altLang="zh-TW" dirty="0"/>
              <a:t>phone</a:t>
            </a:r>
            <a:r>
              <a:rPr kumimoji="1" lang="zh-TW" altLang="en-US" dirty="0"/>
              <a:t> 等屬性沒有規律性，且型態是字串，製作索引時或</a:t>
            </a:r>
            <a:r>
              <a:rPr kumimoji="1" lang="en-US" altLang="zh-TW" dirty="0"/>
              <a:t>	 	 </a:t>
            </a:r>
            <a:r>
              <a:rPr kumimoji="1" lang="zh-TW" altLang="en-US" dirty="0"/>
              <a:t>牽涉到相關邏輯時效率不佳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6399673" y="2299376"/>
            <a:ext cx="311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/>
              <a:t>examNumber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Integer</a:t>
            </a:r>
            <a:endParaRPr kumimoji="1"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823284" y="2235209"/>
            <a:ext cx="4106780" cy="796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281182" y="2201053"/>
            <a:ext cx="673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  <a:p>
            <a:r>
              <a:rPr kumimoji="1" lang="en-US" altLang="zh-TW" dirty="0">
                <a:solidFill>
                  <a:srgbClr val="FF0000"/>
                </a:solidFill>
              </a:rPr>
              <a:t>PK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5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</a:t>
            </a:r>
            <a:r>
              <a:rPr kumimoji="1" lang="zh-TW" altLang="en-US" dirty="0"/>
              <a:t> </a:t>
            </a:r>
            <a:r>
              <a:rPr kumimoji="1" lang="en-US" altLang="zh-TW" dirty="0"/>
              <a:t>4</a:t>
            </a:r>
            <a:endParaRPr kumimoji="1" lang="zh-TW" altLang="en-US" dirty="0"/>
          </a:p>
        </p:txBody>
      </p:sp>
      <p:sp>
        <p:nvSpPr>
          <p:cNvPr id="4" name="內部儲存裝置 3"/>
          <p:cNvSpPr/>
          <p:nvPr/>
        </p:nvSpPr>
        <p:spPr>
          <a:xfrm>
            <a:off x="677334" y="1780675"/>
            <a:ext cx="3686119" cy="2598820"/>
          </a:xfrm>
          <a:prstGeom prst="flowChartInternalStorag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34533" y="1780675"/>
            <a:ext cx="208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Student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83106" y="3814801"/>
            <a:ext cx="311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phone: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varchar</a:t>
            </a:r>
            <a:r>
              <a:rPr kumimoji="1" lang="en-US" altLang="zh-TW" dirty="0"/>
              <a:t>(20)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83106" y="2922339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/>
              <a:t>firstName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varchar</a:t>
            </a:r>
            <a:r>
              <a:rPr kumimoji="1" lang="en-US" altLang="zh-TW" dirty="0"/>
              <a:t>(20)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7334" y="2432325"/>
            <a:ext cx="67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/>
              <a:t>PK</a:t>
            </a:r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83106" y="3306985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/>
              <a:t>lastName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varchar</a:t>
            </a:r>
            <a:r>
              <a:rPr kumimoji="1" lang="en-US" altLang="zh-TW" dirty="0"/>
              <a:t>(20)</a:t>
            </a:r>
            <a:endParaRPr kumimoji="1" lang="zh-TW" altLang="en-US" dirty="0"/>
          </a:p>
        </p:txBody>
      </p:sp>
      <p:sp>
        <p:nvSpPr>
          <p:cNvPr id="10" name="內部儲存裝置 9"/>
          <p:cNvSpPr/>
          <p:nvPr/>
        </p:nvSpPr>
        <p:spPr>
          <a:xfrm>
            <a:off x="5931006" y="1847700"/>
            <a:ext cx="3686119" cy="2964932"/>
          </a:xfrm>
          <a:prstGeom prst="flowChartInternalStorag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388205" y="1847700"/>
            <a:ext cx="208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Grade</a:t>
            </a:r>
            <a:endParaRPr kumimoji="1"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211177" y="3923876"/>
            <a:ext cx="311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/>
              <a:t>examNumber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Integer</a:t>
            </a:r>
            <a:endParaRPr kumimoji="1"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243263" y="2911460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subject1: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Integer</a:t>
            </a:r>
            <a:endParaRPr kumimoji="1"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947048" y="2499350"/>
            <a:ext cx="67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PK</a:t>
            </a:r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243262" y="3260803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subject2: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Integer</a:t>
            </a:r>
            <a:endParaRPr kumimoji="1"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243261" y="3630135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subject3: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Integer</a:t>
            </a:r>
            <a:endParaRPr kumimoji="1" lang="zh-TW" altLang="en-US" dirty="0"/>
          </a:p>
        </p:txBody>
      </p:sp>
      <p:cxnSp>
        <p:nvCxnSpPr>
          <p:cNvPr id="22" name="直線接點 21"/>
          <p:cNvCxnSpPr>
            <a:stCxn id="4" idx="3"/>
          </p:cNvCxnSpPr>
          <p:nvPr/>
        </p:nvCxnSpPr>
        <p:spPr>
          <a:xfrm>
            <a:off x="4363453" y="3080085"/>
            <a:ext cx="1583594" cy="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/>
          <p:cNvGrpSpPr/>
          <p:nvPr/>
        </p:nvGrpSpPr>
        <p:grpSpPr>
          <a:xfrm>
            <a:off x="5823284" y="2983832"/>
            <a:ext cx="152400" cy="264694"/>
            <a:chOff x="4989095" y="5598695"/>
            <a:chExt cx="152400" cy="264694"/>
          </a:xfrm>
        </p:grpSpPr>
        <p:cxnSp>
          <p:nvCxnSpPr>
            <p:cNvPr id="24" name="直線接點 23"/>
            <p:cNvCxnSpPr/>
            <p:nvPr/>
          </p:nvCxnSpPr>
          <p:spPr>
            <a:xfrm flipV="1">
              <a:off x="4989095" y="5598695"/>
              <a:ext cx="96252" cy="112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H="1" flipV="1">
              <a:off x="4989095" y="5710989"/>
              <a:ext cx="1524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線接點 32"/>
          <p:cNvCxnSpPr/>
          <p:nvPr/>
        </p:nvCxnSpPr>
        <p:spPr>
          <a:xfrm>
            <a:off x="4443663" y="2922521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4547937" y="2930542"/>
            <a:ext cx="0" cy="35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249056" y="2467266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id</a:t>
            </a:r>
            <a:r>
              <a:rPr kumimoji="1" lang="zh-TW" altLang="en-US" dirty="0"/>
              <a:t>：</a:t>
            </a:r>
            <a:r>
              <a:rPr kumimoji="1" lang="en-US" altLang="zh-TW" dirty="0"/>
              <a:t>Integer</a:t>
            </a:r>
            <a:endParaRPr kumimoji="1"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600201" y="2483828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id</a:t>
            </a:r>
            <a:r>
              <a:rPr kumimoji="1" lang="zh-TW" altLang="en-US" dirty="0"/>
              <a:t>：</a:t>
            </a:r>
            <a:r>
              <a:rPr kumimoji="1" lang="en-US" altLang="zh-TW" dirty="0"/>
              <a:t>Integer</a:t>
            </a:r>
            <a:endParaRPr kumimoji="1"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251284" y="4299102"/>
            <a:ext cx="254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/>
              <a:t>studentId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Integer</a:t>
            </a:r>
            <a:endParaRPr kumimoji="1"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971110" y="4319242"/>
            <a:ext cx="67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FK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24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207" y="471054"/>
            <a:ext cx="8563648" cy="734291"/>
          </a:xfrm>
        </p:spPr>
        <p:txBody>
          <a:bodyPr/>
          <a:lstStyle/>
          <a:p>
            <a:r>
              <a:rPr lang="zh-CN" altLang="en-US" dirty="0"/>
              <a:t>欄位</a:t>
            </a:r>
            <a:r>
              <a:rPr lang="zh-TW" altLang="en-US" dirty="0"/>
              <a:t>的型別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4B48E98-0F27-4B4C-A869-A41B9F725012}"/>
              </a:ext>
            </a:extLst>
          </p:cNvPr>
          <p:cNvSpPr txBox="1"/>
          <p:nvPr/>
        </p:nvSpPr>
        <p:spPr>
          <a:xfrm>
            <a:off x="594207" y="1607127"/>
            <a:ext cx="99957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char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：固定大小，會預留空間，所以可以預測下一筆資料的位置，查找快，但也浪費空間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varchar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：沒有固定大小（可變動），因為彈性，不會預留空間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text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：大量文字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blob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：可存非純文字（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binary data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中文字的空間設置：一個中文字會佔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3 bytes (UTF-8)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，自行斟酌，要預留的大小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063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Primary Key</a:t>
            </a:r>
            <a:r>
              <a:rPr kumimoji="1" lang="zh-TW" altLang="en-US" dirty="0"/>
              <a:t> 的管理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實務上，會另外給一個 </a:t>
            </a:r>
            <a:r>
              <a:rPr kumimoji="1" lang="en-US" altLang="zh-TW" dirty="0"/>
              <a:t>Integer</a:t>
            </a:r>
            <a:r>
              <a:rPr kumimoji="1" lang="zh-TW" altLang="en-US" dirty="0"/>
              <a:t> 當作 </a:t>
            </a:r>
            <a:r>
              <a:rPr kumimoji="1" lang="en-US" altLang="zh-TW" dirty="0"/>
              <a:t>Primary</a:t>
            </a:r>
            <a:r>
              <a:rPr kumimoji="1" lang="zh-TW" altLang="en-US" dirty="0"/>
              <a:t> </a:t>
            </a:r>
            <a:r>
              <a:rPr kumimoji="1" lang="en-US" altLang="zh-TW" dirty="0"/>
              <a:t>Key</a:t>
            </a:r>
            <a:endParaRPr kumimoji="1" lang="zh-TW" altLang="en-US" dirty="0"/>
          </a:p>
          <a:p>
            <a:r>
              <a:rPr kumimoji="1" lang="zh-TW" altLang="en-US" dirty="0"/>
              <a:t>由於 </a:t>
            </a:r>
            <a:r>
              <a:rPr kumimoji="1" lang="en-US" altLang="zh-TW" dirty="0"/>
              <a:t>Primary</a:t>
            </a:r>
            <a:r>
              <a:rPr kumimoji="1" lang="zh-TW" altLang="en-US" dirty="0"/>
              <a:t> </a:t>
            </a:r>
            <a:r>
              <a:rPr kumimoji="1" lang="en-US" altLang="zh-TW" dirty="0"/>
              <a:t>Key</a:t>
            </a:r>
            <a:r>
              <a:rPr kumimoji="1" lang="zh-TW" altLang="en-US" dirty="0"/>
              <a:t> 不能重複，所以理論上只要給當前 </a:t>
            </a:r>
            <a:r>
              <a:rPr kumimoji="1" lang="en-US" altLang="zh-TW" dirty="0"/>
              <a:t>PK</a:t>
            </a:r>
            <a:r>
              <a:rPr kumimoji="1" lang="zh-TW" altLang="en-US" dirty="0"/>
              <a:t> 大 </a:t>
            </a:r>
            <a:r>
              <a:rPr kumimoji="1" lang="en-US" altLang="zh-TW" dirty="0"/>
              <a:t>1</a:t>
            </a:r>
            <a:r>
              <a:rPr kumimoji="1" lang="zh-TW" altLang="en-US" dirty="0"/>
              <a:t> 個的作為 </a:t>
            </a:r>
            <a:r>
              <a:rPr kumimoji="1" lang="en-US" altLang="zh-TW" dirty="0"/>
              <a:t>id</a:t>
            </a:r>
            <a:r>
              <a:rPr kumimoji="1" lang="zh-TW" altLang="en-US" dirty="0"/>
              <a:t> 即可</a:t>
            </a:r>
          </a:p>
          <a:p>
            <a:pPr marL="0" indent="0">
              <a:buNone/>
            </a:pPr>
            <a:r>
              <a:rPr kumimoji="1" lang="zh-TW" altLang="en-US" dirty="0"/>
              <a:t>	</a:t>
            </a:r>
            <a:r>
              <a:rPr kumimoji="1" lang="en-US" altLang="zh-TW" dirty="0"/>
              <a:t>ex.</a:t>
            </a:r>
            <a:r>
              <a:rPr kumimoji="1" lang="zh-TW" altLang="en-US" dirty="0"/>
              <a:t> </a:t>
            </a:r>
            <a:r>
              <a:rPr kumimoji="1" lang="en-US" altLang="zh-TW" dirty="0"/>
              <a:t>Select</a:t>
            </a:r>
            <a:r>
              <a:rPr kumimoji="1" lang="zh-TW" altLang="en-US" dirty="0"/>
              <a:t> </a:t>
            </a:r>
            <a:r>
              <a:rPr kumimoji="1" lang="en-US" altLang="zh-TW" dirty="0"/>
              <a:t>max(id)</a:t>
            </a:r>
            <a:r>
              <a:rPr kumimoji="1" lang="zh-TW" altLang="en-US" dirty="0"/>
              <a:t> </a:t>
            </a:r>
            <a:r>
              <a:rPr kumimoji="1" lang="en-US" altLang="zh-TW" dirty="0"/>
              <a:t>from</a:t>
            </a:r>
            <a:r>
              <a:rPr kumimoji="1" lang="zh-TW" altLang="en-US" dirty="0"/>
              <a:t> </a:t>
            </a:r>
            <a:r>
              <a:rPr kumimoji="1" lang="en-US" altLang="zh-TW" dirty="0"/>
              <a:t>Student;</a:t>
            </a:r>
            <a:endParaRPr kumimoji="1" lang="zh-TW" altLang="en-US" dirty="0"/>
          </a:p>
          <a:p>
            <a:pPr marL="0" indent="0">
              <a:buNone/>
            </a:pPr>
            <a:r>
              <a:rPr kumimoji="1" lang="zh-TW" altLang="en-US" dirty="0"/>
              <a:t>	</a:t>
            </a:r>
            <a:r>
              <a:rPr kumimoji="1" lang="en-US" altLang="zh-TW" dirty="0"/>
              <a:t>ex.</a:t>
            </a:r>
            <a:r>
              <a:rPr kumimoji="1" lang="zh-TW" altLang="en-US" dirty="0"/>
              <a:t> </a:t>
            </a:r>
            <a:r>
              <a:rPr kumimoji="1" lang="en-US" altLang="zh-TW" dirty="0"/>
              <a:t>Select</a:t>
            </a:r>
            <a:r>
              <a:rPr kumimoji="1" lang="zh-TW" altLang="en-US" dirty="0"/>
              <a:t> </a:t>
            </a:r>
            <a:r>
              <a:rPr kumimoji="1" lang="en-US" altLang="zh-TW" dirty="0"/>
              <a:t>id</a:t>
            </a:r>
            <a:r>
              <a:rPr kumimoji="1" lang="zh-TW" altLang="en-US" dirty="0"/>
              <a:t> </a:t>
            </a:r>
            <a:r>
              <a:rPr kumimoji="1" lang="en-US" altLang="zh-TW" dirty="0"/>
              <a:t>from</a:t>
            </a:r>
            <a:r>
              <a:rPr kumimoji="1" lang="zh-TW" altLang="en-US" dirty="0"/>
              <a:t> </a:t>
            </a:r>
            <a:r>
              <a:rPr kumimoji="1" lang="en-US" altLang="zh-TW" dirty="0"/>
              <a:t>Student</a:t>
            </a:r>
            <a:r>
              <a:rPr kumimoji="1" lang="zh-TW" altLang="en-US" dirty="0"/>
              <a:t> </a:t>
            </a:r>
            <a:r>
              <a:rPr kumimoji="1" lang="en-US" altLang="zh-TW" dirty="0"/>
              <a:t>ORDER</a:t>
            </a:r>
            <a:r>
              <a:rPr kumimoji="1" lang="zh-TW" altLang="en-US" dirty="0"/>
              <a:t> </a:t>
            </a:r>
            <a:r>
              <a:rPr kumimoji="1" lang="en-US" altLang="zh-TW" dirty="0"/>
              <a:t>BY</a:t>
            </a:r>
            <a:r>
              <a:rPr kumimoji="1" lang="zh-TW" altLang="en-US" dirty="0"/>
              <a:t> </a:t>
            </a:r>
            <a:r>
              <a:rPr kumimoji="1" lang="en-US" altLang="zh-TW" dirty="0"/>
              <a:t>id</a:t>
            </a:r>
            <a:r>
              <a:rPr kumimoji="1" lang="zh-TW" altLang="en-US" dirty="0"/>
              <a:t> </a:t>
            </a:r>
            <a:r>
              <a:rPr kumimoji="1" lang="en-US" altLang="zh-TW" dirty="0"/>
              <a:t>DESC</a:t>
            </a:r>
            <a:r>
              <a:rPr kumimoji="1" lang="zh-TW" altLang="en-US" dirty="0"/>
              <a:t/>
            </a:r>
            <a:br>
              <a:rPr kumimoji="1" lang="zh-TW" altLang="en-US" dirty="0"/>
            </a:br>
            <a:r>
              <a:rPr kumimoji="1" lang="zh-TW" altLang="en-US" dirty="0"/>
              <a:t>		</a:t>
            </a:r>
            <a:r>
              <a:rPr kumimoji="1" lang="en-US" altLang="zh-TW" dirty="0"/>
              <a:t>limit</a:t>
            </a:r>
            <a:r>
              <a:rPr kumimoji="1" lang="zh-TW" altLang="en-US" dirty="0"/>
              <a:t> </a:t>
            </a:r>
            <a:r>
              <a:rPr kumimoji="1" lang="en-US" altLang="zh-TW" dirty="0"/>
              <a:t>1</a:t>
            </a:r>
            <a:endParaRPr kumimoji="1" lang="zh-TW" altLang="en-US" dirty="0"/>
          </a:p>
          <a:p>
            <a:r>
              <a:rPr kumimoji="1" lang="zh-TW" altLang="en-US" dirty="0"/>
              <a:t>這樣會遇到一個問題，當多人同時存取同一個資料庫的時候，</a:t>
            </a:r>
            <a:r>
              <a:rPr kumimoji="1" lang="en-US" altLang="zh-TW" dirty="0"/>
              <a:t>insert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into </a:t>
            </a:r>
            <a:r>
              <a:rPr kumimoji="1" lang="zh-TW" altLang="en-US" dirty="0"/>
              <a:t>會和</a:t>
            </a:r>
            <a:r>
              <a:rPr kumimoji="1" lang="en-US" altLang="zh-TW" dirty="0"/>
              <a:t> select </a:t>
            </a:r>
            <a:r>
              <a:rPr kumimoji="1" lang="zh-TW" altLang="en-US" dirty="0"/>
              <a:t>衝突，導致</a:t>
            </a:r>
            <a:r>
              <a:rPr kumimoji="1" lang="en-US" altLang="zh-TW" dirty="0"/>
              <a:t> Primary</a:t>
            </a:r>
            <a:r>
              <a:rPr kumimoji="1" lang="zh-TW" altLang="en-US" dirty="0"/>
              <a:t> </a:t>
            </a:r>
            <a:r>
              <a:rPr kumimoji="1" lang="en-US" altLang="zh-TW" dirty="0"/>
              <a:t>Key </a:t>
            </a:r>
            <a:r>
              <a:rPr kumimoji="1" lang="zh-TW" altLang="en-US" dirty="0"/>
              <a:t>重複</a:t>
            </a:r>
          </a:p>
          <a:p>
            <a:r>
              <a:rPr kumimoji="1" lang="zh-TW" altLang="en-US" dirty="0"/>
              <a:t>因此透過</a:t>
            </a:r>
            <a:r>
              <a:rPr kumimoji="1" lang="en-US" altLang="zh-TW" dirty="0"/>
              <a:t> SQL </a:t>
            </a:r>
            <a:r>
              <a:rPr kumimoji="1" lang="zh-TW" altLang="en-US" dirty="0"/>
              <a:t>語法將</a:t>
            </a:r>
            <a:r>
              <a:rPr kumimoji="1" lang="en-US" altLang="zh-TW" dirty="0"/>
              <a:t> insert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into </a:t>
            </a:r>
            <a:r>
              <a:rPr kumimoji="1" lang="zh-TW" altLang="en-US" dirty="0"/>
              <a:t>和</a:t>
            </a:r>
            <a:r>
              <a:rPr kumimoji="1" lang="en-US" altLang="zh-TW" dirty="0"/>
              <a:t> select </a:t>
            </a:r>
            <a:r>
              <a:rPr kumimoji="1" lang="zh-TW" altLang="en-US" dirty="0"/>
              <a:t>綁在一起就可以避免多人存取的問題</a:t>
            </a:r>
          </a:p>
          <a:p>
            <a:r>
              <a:rPr lang="de-DE" altLang="zh-TW" dirty="0"/>
              <a:t>MySQL </a:t>
            </a:r>
            <a:r>
              <a:rPr lang="zh-TW" altLang="de-DE" dirty="0"/>
              <a:t>的</a:t>
            </a:r>
            <a:r>
              <a:rPr lang="de-DE" altLang="zh-TW" dirty="0"/>
              <a:t> AUTO_INCREMENT </a:t>
            </a:r>
            <a:r>
              <a:rPr lang="zh-TW" altLang="de-DE" dirty="0"/>
              <a:t>欄位</a:t>
            </a:r>
            <a:r>
              <a:rPr lang="zh-TW" altLang="en-US" dirty="0"/>
              <a:t>即為</a:t>
            </a:r>
            <a:r>
              <a:rPr lang="en-US" altLang="zh-TW" dirty="0"/>
              <a:t> MySQL </a:t>
            </a:r>
            <a:r>
              <a:rPr lang="zh-TW" altLang="en-US" dirty="0"/>
              <a:t>在實作</a:t>
            </a:r>
            <a:r>
              <a:rPr lang="en-US" altLang="zh-TW" dirty="0"/>
              <a:t> SQL </a:t>
            </a:r>
            <a:r>
              <a:rPr lang="zh-TW" altLang="en-US" dirty="0"/>
              <a:t>時加上的功能，原理即為</a:t>
            </a:r>
            <a:r>
              <a:rPr kumimoji="1" lang="zh-TW" altLang="en-US" dirty="0"/>
              <a:t>將</a:t>
            </a:r>
            <a:r>
              <a:rPr kumimoji="1" lang="en-US" altLang="zh-TW" dirty="0"/>
              <a:t> insert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into </a:t>
            </a:r>
            <a:r>
              <a:rPr kumimoji="1" lang="zh-TW" altLang="en-US" dirty="0"/>
              <a:t>和</a:t>
            </a:r>
            <a:r>
              <a:rPr kumimoji="1" lang="en-US" altLang="zh-TW" dirty="0"/>
              <a:t> select </a:t>
            </a:r>
            <a:r>
              <a:rPr kumimoji="1" lang="zh-TW" altLang="en-US" dirty="0"/>
              <a:t>綁在一起</a:t>
            </a:r>
            <a:r>
              <a:rPr kumimoji="1" lang="en-US" altLang="zh-TW" dirty="0"/>
              <a:t> (SQLite </a:t>
            </a:r>
            <a:r>
              <a:rPr kumimoji="1" lang="zh-TW" altLang="en-US" dirty="0"/>
              <a:t>為</a:t>
            </a:r>
            <a:r>
              <a:rPr kumimoji="1" lang="en-US" altLang="zh-TW" dirty="0"/>
              <a:t> </a:t>
            </a:r>
            <a:r>
              <a:rPr lang="de-DE" altLang="zh-TW" dirty="0"/>
              <a:t>AUTOINCREMENT</a:t>
            </a:r>
            <a:r>
              <a:rPr kumimoji="1" lang="en-US" altLang="zh-TW" dirty="0"/>
              <a:t>)</a:t>
            </a:r>
            <a:endParaRPr lang="de-DE" altLang="zh-TW" dirty="0"/>
          </a:p>
          <a:p>
            <a:endParaRPr lang="de-DE" altLang="zh-TW" dirty="0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395</TotalTime>
  <Words>803</Words>
  <Application>Microsoft Office PowerPoint</Application>
  <PresentationFormat>寬螢幕</PresentationFormat>
  <Paragraphs>150</Paragraphs>
  <Slides>15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方正姚体</vt:lpstr>
      <vt:lpstr>华文新魏</vt:lpstr>
      <vt:lpstr>Microsoft JhengHei</vt:lpstr>
      <vt:lpstr>Microsoft JhengHei</vt:lpstr>
      <vt:lpstr>新細明體</vt:lpstr>
      <vt:lpstr>Arial</vt:lpstr>
      <vt:lpstr>Calibri</vt:lpstr>
      <vt:lpstr>Trebuchet MS</vt:lpstr>
      <vt:lpstr>Wingdings 3</vt:lpstr>
      <vt:lpstr>平面</vt:lpstr>
      <vt:lpstr>資料庫設計實務</vt:lpstr>
      <vt:lpstr>關聯式資料庫相關名詞</vt:lpstr>
      <vt:lpstr>Example 1</vt:lpstr>
      <vt:lpstr>Example 2</vt:lpstr>
      <vt:lpstr>Example 3</vt:lpstr>
      <vt:lpstr>Example 3（續）</vt:lpstr>
      <vt:lpstr>Example 4</vt:lpstr>
      <vt:lpstr>欄位的型別</vt:lpstr>
      <vt:lpstr>Primary Key 的管理</vt:lpstr>
      <vt:lpstr>Primary Key 的管理</vt:lpstr>
      <vt:lpstr>進階:    為何 HW8 要求: 不可以直接讀全部 db 然後存成一個tuple來執行?? </vt:lpstr>
      <vt:lpstr>進階: xrange:</vt:lpstr>
      <vt:lpstr>進階: generator</vt:lpstr>
      <vt:lpstr>進階: special methods</vt:lpstr>
      <vt:lpstr>進階: special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資料庫設計實務</dc:title>
  <dc:creator>李明緯</dc:creator>
  <cp:lastModifiedBy>廷瑜 陳</cp:lastModifiedBy>
  <cp:revision>33</cp:revision>
  <dcterms:created xsi:type="dcterms:W3CDTF">2016-04-22T08:16:07Z</dcterms:created>
  <dcterms:modified xsi:type="dcterms:W3CDTF">2021-01-09T12:35:33Z</dcterms:modified>
</cp:coreProperties>
</file>