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86" autoAdjust="0"/>
  </p:normalViewPr>
  <p:slideViewPr>
    <p:cSldViewPr>
      <p:cViewPr varScale="1">
        <p:scale>
          <a:sx n="62" d="100"/>
          <a:sy n="62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38B18-AF96-4FFE-8CD4-5095508591A9}" type="datetimeFigureOut">
              <a:rPr lang="zh-TW" altLang="en-US" smtClean="0"/>
              <a:t>2016/9/29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A2A7C-B2BC-4248-B445-F6E59C68A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8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https://zh.wikipedia.org/wiki/YAML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A2A7C-B2BC-4248-B445-F6E59C68A95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59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http://pyyaml.org/wiki/PyYAMLDocumentation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A2A7C-B2BC-4248-B445-F6E59C68A95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2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70760" y="2636912"/>
            <a:ext cx="6172200" cy="1584176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48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70760" y="4266192"/>
            <a:ext cx="6172200" cy="1371600"/>
          </a:xfrm>
        </p:spPr>
        <p:txBody>
          <a:bodyPr>
            <a:scene3d>
              <a:camera prst="orthographicFront"/>
              <a:lightRig rig="flat" dir="tl"/>
            </a:scene3d>
            <a:sp3d contourW="19050" prstMaterial="clear"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>
            <a:lvl1pPr marL="0" indent="0" algn="l">
              <a:buNone/>
              <a:defRPr sz="1800" b="1" cap="none" spc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4B93F76-F2A9-4F98-9A15-041BAA3E5B1D}" type="datetimeFigureOut">
              <a:rPr lang="zh-TW" altLang="en-US" smtClean="0"/>
              <a:t>2016/9/29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rgbClr val="FF9FFF">
              <a:alpha val="54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rgbClr val="FF9FFF">
              <a:alpha val="36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rgbClr val="FF9FFF">
              <a:alpha val="70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15616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rgbClr val="FF9FFF">
                <a:alpha val="73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rgbClr val="FF9FFF">
                <a:alpha val="8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rgbClr val="FF9FFF">
              <a:alpha val="51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rgbClr val="FF9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solidFill>
            <a:srgbClr val="FF9FFF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solidFill>
            <a:srgbClr val="FF9FFF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solidFill>
            <a:srgbClr val="FF9FFF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rgbClr val="FF9FFF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41FA8E3-1B41-44F3-930F-1CC7C38EA2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3F76-F2A9-4F98-9A15-041BAA3E5B1D}" type="datetimeFigureOut">
              <a:rPr lang="zh-TW" altLang="en-US" smtClean="0"/>
              <a:t>2016/9/29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A8E3-1B41-44F3-930F-1CC7C38EA2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3F76-F2A9-4F98-9A15-041BAA3E5B1D}" type="datetimeFigureOut">
              <a:rPr lang="zh-TW" altLang="en-US" smtClean="0"/>
              <a:t>2016/9/29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A8E3-1B41-44F3-930F-1CC7C38EA2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2454"/>
            <a:ext cx="7467600" cy="778098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44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4873752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b="0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b="0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0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0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0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4B93F76-F2A9-4F98-9A15-041BAA3E5B1D}" type="datetimeFigureOut">
              <a:rPr lang="zh-TW" altLang="en-US" smtClean="0"/>
              <a:t>2016/9/29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1FA8E3-1B41-44F3-930F-1CC7C38EA2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4B93F76-F2A9-4F98-9A15-041BAA3E5B1D}" type="datetimeFigureOut">
              <a:rPr lang="zh-TW" altLang="en-US" smtClean="0"/>
              <a:t>2016/9/29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rgbClr val="FF9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solidFill>
            <a:srgbClr val="FF9FFF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solidFill>
            <a:srgbClr val="FF9FFF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solidFill>
            <a:srgbClr val="FF9FFF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41FA8E3-1B41-44F3-930F-1CC7C38EA2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3F76-F2A9-4F98-9A15-041BAA3E5B1D}" type="datetimeFigureOut">
              <a:rPr lang="zh-TW" altLang="en-US" smtClean="0"/>
              <a:t>2016/9/29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A8E3-1B41-44F3-930F-1CC7C38EA2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3F76-F2A9-4F98-9A15-041BAA3E5B1D}" type="datetimeFigureOut">
              <a:rPr lang="zh-TW" altLang="en-US" smtClean="0"/>
              <a:t>2016/9/29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A8E3-1B41-44F3-930F-1CC7C38EA2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0"/>
            <a:ext cx="7467600" cy="79695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B93F76-F2A9-4F98-9A15-041BAA3E5B1D}" type="datetimeFigureOut">
              <a:rPr lang="zh-TW" altLang="en-US" smtClean="0"/>
              <a:t>2016/9/29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1FA8E3-1B41-44F3-930F-1CC7C38EA2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3F76-F2A9-4F98-9A15-041BAA3E5B1D}" type="datetimeFigureOut">
              <a:rPr lang="zh-TW" altLang="en-US" smtClean="0"/>
              <a:t>2016/9/29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A8E3-1B41-44F3-930F-1CC7C38EA2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4B93F76-F2A9-4F98-9A15-041BAA3E5B1D}" type="datetimeFigureOut">
              <a:rPr lang="zh-TW" altLang="en-US" smtClean="0"/>
              <a:t>2016/9/29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1FA8E3-1B41-44F3-930F-1CC7C38EA2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B93F76-F2A9-4F98-9A15-041BAA3E5B1D}" type="datetimeFigureOut">
              <a:rPr lang="zh-TW" altLang="en-US" smtClean="0"/>
              <a:t>2016/9/29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1FA8E3-1B41-44F3-930F-1CC7C38EA2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rgbClr val="FF9FFF">
                <a:alpha val="93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4B93F76-F2A9-4F98-9A15-041BAA3E5B1D}" type="datetimeFigureOut">
              <a:rPr lang="zh-TW" altLang="en-US" smtClean="0"/>
              <a:t>2016/9/29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rgbClr val="FFCDFF">
              <a:alpha val="86667"/>
            </a:srgbClr>
          </a:solidFill>
          <a:ln w="38100" cap="rnd" cmpd="sng" algn="ctr">
            <a:solidFill>
              <a:srgbClr val="FF9FFF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rgbClr val="FF9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1FA8E3-1B41-44F3-930F-1CC7C38EA2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64296" y="2276872"/>
            <a:ext cx="6172200" cy="1584176"/>
          </a:xfrm>
        </p:spPr>
        <p:txBody>
          <a:bodyPr/>
          <a:lstStyle/>
          <a:p>
            <a:r>
              <a:rPr lang="en-US" altLang="zh-TW" dirty="0">
                <a:effectLst/>
              </a:rPr>
              <a:t>Configuration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ffectLst/>
              </a:rPr>
              <a:t>Configuration</a:t>
            </a:r>
            <a:r>
              <a:rPr lang="zh-TW" altLang="en-US" b="0" dirty="0">
                <a:effectLst/>
              </a:rPr>
              <a:t> 種類 </a:t>
            </a:r>
            <a:r>
              <a:rPr lang="en-US" altLang="zh-TW" b="0" dirty="0">
                <a:effectLst/>
              </a:rPr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5184576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JSON</a:t>
            </a:r>
          </a:p>
          <a:p>
            <a:pPr lvl="1"/>
            <a:r>
              <a:rPr lang="zh-TW" altLang="en-US" sz="2500" dirty="0" smtClean="0"/>
              <a:t>是一種輕量級的資料交換語言</a:t>
            </a:r>
            <a:endParaRPr lang="en-US" altLang="zh-TW" sz="2500" dirty="0" smtClean="0"/>
          </a:p>
          <a:p>
            <a:pPr lvl="1"/>
            <a:r>
              <a:rPr lang="zh-TW" altLang="en-US" sz="2500" dirty="0" smtClean="0"/>
              <a:t>易於閱讀，相當於</a:t>
            </a:r>
            <a:r>
              <a:rPr lang="zh-TW" altLang="en-US" sz="2500" dirty="0"/>
              <a:t> </a:t>
            </a:r>
            <a:r>
              <a:rPr lang="en-US" altLang="zh-TW" sz="2500" dirty="0" smtClean="0"/>
              <a:t>Python Dictionary</a:t>
            </a:r>
          </a:p>
          <a:p>
            <a:pPr lvl="2"/>
            <a:r>
              <a:rPr lang="en-US" altLang="zh-TW" sz="2200" dirty="0" smtClean="0"/>
              <a:t>{Name : Value}</a:t>
            </a:r>
          </a:p>
          <a:p>
            <a:pPr lvl="2"/>
            <a:r>
              <a:rPr lang="en-US" altLang="zh-TW" sz="2200" dirty="0" smtClean="0"/>
              <a:t>{Name : [Value1, Value2, Value3]}</a:t>
            </a:r>
          </a:p>
          <a:p>
            <a:pPr lvl="1"/>
            <a:r>
              <a:rPr lang="zh-TW" altLang="en-US" sz="2500" dirty="0" smtClean="0"/>
              <a:t>在 </a:t>
            </a:r>
            <a:r>
              <a:rPr lang="en-US" altLang="zh-TW" sz="2500" dirty="0" smtClean="0"/>
              <a:t>Python</a:t>
            </a:r>
            <a:r>
              <a:rPr lang="zh-TW" altLang="en-US" sz="2500" dirty="0" smtClean="0"/>
              <a:t> 中 </a:t>
            </a:r>
            <a:r>
              <a:rPr lang="en-US" altLang="zh-TW" sz="2500" dirty="0" smtClean="0"/>
              <a:t>import </a:t>
            </a:r>
            <a:r>
              <a:rPr lang="en-US" altLang="zh-TW" sz="2500" dirty="0" err="1" smtClean="0"/>
              <a:t>json</a:t>
            </a:r>
            <a:r>
              <a:rPr lang="en-US" altLang="zh-TW" sz="2500" dirty="0" smtClean="0"/>
              <a:t> </a:t>
            </a:r>
            <a:r>
              <a:rPr lang="zh-TW" altLang="en-US" sz="2500" dirty="0" smtClean="0"/>
              <a:t>然後</a:t>
            </a:r>
            <a:endParaRPr lang="en-US" altLang="zh-TW" sz="2500" dirty="0" smtClean="0"/>
          </a:p>
          <a:p>
            <a:pPr marL="0" indent="0">
              <a:buNone/>
            </a:pPr>
            <a:r>
              <a:rPr lang="zh-TW" altLang="en-US" sz="2800" dirty="0"/>
              <a:t> </a:t>
            </a:r>
            <a:r>
              <a:rPr lang="zh-TW" altLang="en-US" sz="2800" dirty="0" smtClean="0"/>
              <a:t>          </a:t>
            </a:r>
            <a:r>
              <a:rPr lang="en-US" altLang="zh-TW" sz="2800" dirty="0" err="1" smtClean="0"/>
              <a:t>json.loads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jsonStr</a:t>
            </a:r>
            <a:r>
              <a:rPr lang="en-US" altLang="zh-TW" sz="2800" dirty="0" smtClean="0"/>
              <a:t>) </a:t>
            </a:r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</a:t>
            </a:r>
            <a:r>
              <a:rPr lang="zh-TW" altLang="en-US" sz="2800" dirty="0" smtClean="0"/>
              <a:t>    </a:t>
            </a:r>
            <a:r>
              <a:rPr lang="zh-TW" altLang="en-US" dirty="0" smtClean="0"/>
              <a:t>就可以將 </a:t>
            </a:r>
            <a:r>
              <a:rPr lang="en-US" altLang="zh-TW" dirty="0" smtClean="0"/>
              <a:t>JSON </a:t>
            </a:r>
            <a:r>
              <a:rPr lang="zh-TW" altLang="en-US" dirty="0" smtClean="0"/>
              <a:t>資料</a:t>
            </a:r>
            <a:r>
              <a:rPr lang="zh-TW" altLang="en-US" dirty="0"/>
              <a:t>轉</a:t>
            </a:r>
            <a:r>
              <a:rPr lang="zh-TW" altLang="en-US" dirty="0" smtClean="0"/>
              <a:t>成 </a:t>
            </a:r>
            <a:r>
              <a:rPr lang="en-US" altLang="zh-TW" dirty="0" smtClean="0"/>
              <a:t>Dictionary</a:t>
            </a:r>
            <a:r>
              <a:rPr lang="zh-TW" altLang="en-US" dirty="0" smtClean="0"/>
              <a:t> 使用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</a:t>
            </a:r>
          </a:p>
          <a:p>
            <a:endParaRPr lang="zh-TW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80"/>
          <a:stretch/>
        </p:blipFill>
        <p:spPr bwMode="auto">
          <a:xfrm>
            <a:off x="1739167" y="4653137"/>
            <a:ext cx="5040560" cy="220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8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ffectLst/>
              </a:rPr>
              <a:t>Configuration</a:t>
            </a:r>
            <a:r>
              <a:rPr lang="zh-TW" altLang="en-US" b="0" dirty="0">
                <a:effectLst/>
              </a:rPr>
              <a:t> 種類 </a:t>
            </a:r>
            <a:r>
              <a:rPr lang="en-US" altLang="zh-TW" b="0" dirty="0">
                <a:effectLst/>
              </a:rPr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YAML</a:t>
            </a:r>
          </a:p>
          <a:p>
            <a:pPr lvl="1"/>
            <a:r>
              <a:rPr lang="en-US" altLang="zh-TW" dirty="0"/>
              <a:t>Yet Another Markup </a:t>
            </a:r>
            <a:r>
              <a:rPr lang="en-US" altLang="zh-TW" dirty="0" smtClean="0"/>
              <a:t>Language</a:t>
            </a:r>
            <a:r>
              <a:rPr lang="zh-TW" altLang="en-US" dirty="0" smtClean="0"/>
              <a:t> 也是一種標記語言</a:t>
            </a:r>
            <a:endParaRPr lang="en-US" altLang="zh-TW" dirty="0" smtClean="0"/>
          </a:p>
          <a:p>
            <a:pPr lvl="1"/>
            <a:r>
              <a:rPr lang="zh-TW" altLang="en-US" sz="2400" dirty="0" smtClean="0"/>
              <a:t>是一種可讀性高，用來表達程式序列的格式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但為了強調這種語言以數據做為中心，而不是以標記語言為重點，而用反向縮略語重新命名。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47180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1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ffectLst/>
              </a:rPr>
              <a:t>Configuration</a:t>
            </a:r>
            <a:r>
              <a:rPr lang="zh-TW" altLang="en-US" b="0" dirty="0">
                <a:effectLst/>
              </a:rPr>
              <a:t> 種類 </a:t>
            </a:r>
            <a:r>
              <a:rPr lang="en-US" altLang="zh-TW" b="0" dirty="0">
                <a:effectLst/>
              </a:rPr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en-US" sz="2400" dirty="0" smtClean="0"/>
              <a:t>在 </a:t>
            </a:r>
            <a:r>
              <a:rPr lang="en-US" altLang="zh-TW" sz="2400" dirty="0" smtClean="0"/>
              <a:t>Python </a:t>
            </a:r>
            <a:r>
              <a:rPr lang="zh-TW" altLang="en-US" sz="2400" dirty="0" smtClean="0"/>
              <a:t>使用 </a:t>
            </a:r>
            <a:r>
              <a:rPr lang="en-US" altLang="zh-TW" sz="2400" dirty="0" smtClean="0"/>
              <a:t>YAML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340768"/>
            <a:ext cx="750815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8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ffectLst/>
              </a:rPr>
              <a:t>Configuration</a:t>
            </a:r>
            <a:r>
              <a:rPr lang="zh-TW" altLang="en-US" b="0" dirty="0">
                <a:effectLst/>
              </a:rPr>
              <a:t> 種類 </a:t>
            </a:r>
            <a:r>
              <a:rPr lang="en-US" altLang="zh-TW" b="0" dirty="0">
                <a:effectLst/>
              </a:rPr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PY</a:t>
            </a:r>
          </a:p>
          <a:p>
            <a:pPr lvl="1"/>
            <a:r>
              <a:rPr lang="zh-TW" altLang="en-US" dirty="0" smtClean="0"/>
              <a:t>為內部設定檔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類似常數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40" y="2132856"/>
            <a:ext cx="483893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33408"/>
            <a:ext cx="5370653" cy="217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1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ffectLst/>
              </a:rPr>
              <a:t>Configuration</a:t>
            </a:r>
            <a:r>
              <a:rPr lang="zh-TW" altLang="en-US" b="0" dirty="0">
                <a:effectLst/>
              </a:rPr>
              <a:t> 種類 </a:t>
            </a:r>
            <a:r>
              <a:rPr lang="en-US" altLang="zh-TW" b="0" dirty="0">
                <a:effectLst/>
              </a:rPr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常見的 </a:t>
            </a:r>
            <a:r>
              <a:rPr lang="en-US" altLang="zh-TW" dirty="0" smtClean="0"/>
              <a:t>PY</a:t>
            </a:r>
            <a:r>
              <a:rPr lang="zh-TW" altLang="en-US" dirty="0" smtClean="0"/>
              <a:t> </a:t>
            </a:r>
            <a:r>
              <a:rPr lang="zh-TW" altLang="en-US" dirty="0"/>
              <a:t>設定</a:t>
            </a:r>
            <a:r>
              <a:rPr lang="zh-TW" altLang="en-US" dirty="0" smtClean="0"/>
              <a:t>檔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Django settings.py</a:t>
            </a:r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smtClean="0"/>
              <a:t>from  </a:t>
            </a:r>
            <a:r>
              <a:rPr lang="en-US" altLang="zh-TW" dirty="0" err="1" smtClean="0"/>
              <a:t>django.conf</a:t>
            </a:r>
            <a:r>
              <a:rPr lang="en-US" altLang="zh-TW" dirty="0" smtClean="0"/>
              <a:t>  import  settings</a:t>
            </a:r>
            <a:r>
              <a:rPr lang="zh-TW" altLang="en-US" dirty="0" smtClean="0"/>
              <a:t> 就能使用設定值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264696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6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ffectLst/>
              </a:rPr>
              <a:t>Configuration</a:t>
            </a:r>
            <a:r>
              <a:rPr lang="zh-TW" altLang="en-US" b="0" dirty="0">
                <a:effectLst/>
              </a:rPr>
              <a:t> 種類 </a:t>
            </a:r>
            <a:r>
              <a:rPr lang="en-US" altLang="zh-TW" b="0" dirty="0">
                <a:effectLst/>
              </a:rPr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常見的 </a:t>
            </a:r>
            <a:r>
              <a:rPr lang="en-US" altLang="zh-TW" dirty="0" smtClean="0"/>
              <a:t>PY</a:t>
            </a:r>
            <a:r>
              <a:rPr lang="zh-TW" altLang="en-US" dirty="0" smtClean="0"/>
              <a:t> </a:t>
            </a:r>
            <a:r>
              <a:rPr lang="zh-TW" altLang="en-US" dirty="0"/>
              <a:t>設定</a:t>
            </a:r>
            <a:r>
              <a:rPr lang="zh-TW" altLang="en-US" dirty="0" smtClean="0"/>
              <a:t>檔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Gunicorn</a:t>
            </a:r>
            <a:r>
              <a:rPr lang="en-US" altLang="zh-TW" smtClean="0"/>
              <a:t> </a:t>
            </a:r>
            <a:r>
              <a:rPr lang="en-US" altLang="zh-TW" smtClean="0"/>
              <a:t>Configuration File</a:t>
            </a:r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7200800" cy="1755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2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 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0" dirty="0" smtClean="0">
                <a:effectLst/>
              </a:rPr>
              <a:t>是由</a:t>
            </a:r>
            <a:r>
              <a:rPr lang="zh-TW" altLang="en-US" sz="2800" dirty="0"/>
              <a:t>運算邏輯</a:t>
            </a:r>
            <a:r>
              <a:rPr lang="zh-TW" altLang="en-US" sz="2800" b="0" dirty="0" smtClean="0">
                <a:effectLst/>
              </a:rPr>
              <a:t>跟</a:t>
            </a:r>
            <a:r>
              <a:rPr lang="zh-TW" altLang="en-US" sz="2800" b="0" dirty="0">
                <a:effectLst/>
              </a:rPr>
              <a:t>資料擺放方式組成</a:t>
            </a:r>
            <a:r>
              <a:rPr lang="zh-TW" altLang="en-US" sz="2800" b="0" dirty="0" smtClean="0">
                <a:effectLst/>
              </a:rPr>
              <a:t>的</a:t>
            </a:r>
            <a:endParaRPr lang="en-US" altLang="zh-TW" sz="2800" b="0" dirty="0" smtClean="0">
              <a:effectLst/>
            </a:endParaRPr>
          </a:p>
          <a:p>
            <a:pPr lvl="1"/>
            <a:endParaRPr lang="zh-TW" altLang="en-US" sz="25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9552" y="3140968"/>
            <a:ext cx="8496944" cy="864096"/>
          </a:xfrm>
          <a:prstGeom prst="rect">
            <a:avLst/>
          </a:prstGeom>
        </p:spPr>
        <p:txBody>
          <a:bodyPr vert="horz" anchor="b">
            <a:normAutofit fontScale="775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Program = </a:t>
            </a:r>
            <a:r>
              <a:rPr lang="en-US" altLang="zh-TW" dirty="0" smtClean="0"/>
              <a:t>Algorithm + Data Structure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555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運作 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848872" cy="4873752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Data </a:t>
            </a:r>
            <a:r>
              <a:rPr lang="zh-TW" altLang="en-US" sz="2800" dirty="0" smtClean="0"/>
              <a:t>的擺放方式會直接影響 </a:t>
            </a:r>
            <a:r>
              <a:rPr lang="en-US" altLang="zh-TW" sz="2800" dirty="0" smtClean="0"/>
              <a:t>Program </a:t>
            </a:r>
            <a:r>
              <a:rPr lang="zh-TW" altLang="en-US" sz="2800" dirty="0" smtClean="0"/>
              <a:t>的讀取方式</a:t>
            </a:r>
            <a:endParaRPr lang="zh-TW" altLang="en-US" sz="2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83568" y="3182347"/>
            <a:ext cx="1296144" cy="864096"/>
          </a:xfrm>
          <a:prstGeom prst="rect">
            <a:avLst/>
          </a:prstGeom>
        </p:spPr>
        <p:txBody>
          <a:bodyPr vert="horz" anchor="b">
            <a:normAutofit fontScale="700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 smtClean="0"/>
              <a:t>Input</a:t>
            </a:r>
          </a:p>
          <a:p>
            <a:r>
              <a:rPr lang="en-US" altLang="zh-TW" dirty="0" smtClean="0"/>
              <a:t>(data)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7164288" y="3182347"/>
            <a:ext cx="1296144" cy="864096"/>
          </a:xfrm>
          <a:prstGeom prst="rect">
            <a:avLst/>
          </a:prstGeom>
        </p:spPr>
        <p:txBody>
          <a:bodyPr vert="horz" anchor="b">
            <a:normAutofit fontScale="625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 err="1" smtClean="0"/>
              <a:t>Ouput</a:t>
            </a:r>
            <a:endParaRPr lang="en-US" altLang="zh-TW" dirty="0" smtClean="0"/>
          </a:p>
          <a:p>
            <a:r>
              <a:rPr lang="en-US" altLang="zh-TW" dirty="0" smtClean="0"/>
              <a:t>(data)</a:t>
            </a:r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419872" y="3067518"/>
            <a:ext cx="2232248" cy="1093755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 smtClean="0"/>
              <a:t>Program</a:t>
            </a:r>
          </a:p>
          <a:p>
            <a:r>
              <a:rPr lang="en-US" altLang="zh-TW" dirty="0" smtClean="0"/>
              <a:t>(process)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2123728" y="3501008"/>
            <a:ext cx="1080120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5868144" y="3501008"/>
            <a:ext cx="1080120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3356315" y="2470360"/>
            <a:ext cx="1080120" cy="576064"/>
          </a:xfrm>
          <a:prstGeom prst="rect">
            <a:avLst/>
          </a:prstGeom>
        </p:spPr>
        <p:txBody>
          <a:bodyPr vert="horz" anchor="b">
            <a:normAutofit fontScale="775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b="0" dirty="0" smtClean="0">
                <a:effectLst/>
              </a:rPr>
              <a:t>讀取</a:t>
            </a:r>
            <a:endParaRPr lang="zh-TW" altLang="en-US" b="0" dirty="0">
              <a:effectLst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589197" y="2471148"/>
            <a:ext cx="1080120" cy="576064"/>
          </a:xfrm>
          <a:prstGeom prst="rect">
            <a:avLst/>
          </a:prstGeom>
        </p:spPr>
        <p:txBody>
          <a:bodyPr vert="horz" anchor="b">
            <a:normAutofit fontScale="775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b="0" dirty="0">
                <a:effectLst/>
              </a:rPr>
              <a:t>運算</a:t>
            </a:r>
          </a:p>
        </p:txBody>
      </p:sp>
    </p:spTree>
    <p:extLst>
      <p:ext uri="{BB962C8B-B14F-4D97-AF65-F5344CB8AC3E}">
        <p14:creationId xmlns:p14="http://schemas.microsoft.com/office/powerpoint/2010/main" val="42383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讀取資料 </a:t>
            </a:r>
            <a:r>
              <a:rPr lang="en-US" altLang="zh-TW" dirty="0" smtClean="0"/>
              <a:t>Ex 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532859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當資料用 </a:t>
            </a:r>
            <a:r>
              <a:rPr lang="en-US" altLang="zh-TW" sz="2800" dirty="0" smtClean="0"/>
              <a:t>TXT</a:t>
            </a:r>
            <a:r>
              <a:rPr lang="zh-TW" altLang="en-US" sz="2800" dirty="0" smtClean="0"/>
              <a:t> 檔存的話 </a:t>
            </a:r>
            <a:r>
              <a:rPr lang="en-US" altLang="zh-TW" sz="2800" dirty="0" smtClean="0"/>
              <a:t>:</a:t>
            </a:r>
          </a:p>
          <a:p>
            <a:pPr lvl="1"/>
            <a:r>
              <a:rPr lang="zh-TW" altLang="en-US" sz="2500" dirty="0" smtClean="0"/>
              <a:t>程式必須有為這個 </a:t>
            </a:r>
            <a:r>
              <a:rPr lang="en-US" altLang="zh-TW" sz="2500" dirty="0" smtClean="0"/>
              <a:t>TXT</a:t>
            </a:r>
            <a:r>
              <a:rPr lang="zh-TW" altLang="en-US" sz="2500" dirty="0" smtClean="0"/>
              <a:t> 檔</a:t>
            </a:r>
            <a:endParaRPr lang="en-US" altLang="zh-TW" sz="2500" dirty="0" smtClean="0"/>
          </a:p>
          <a:p>
            <a:pPr marL="365760" lvl="1" indent="0">
              <a:buNone/>
            </a:pPr>
            <a:r>
              <a:rPr lang="en-US" altLang="zh-TW" sz="2500" dirty="0" smtClean="0"/>
              <a:t>	</a:t>
            </a:r>
            <a:r>
              <a:rPr lang="zh-TW" altLang="en-US" sz="2500" dirty="0" smtClean="0"/>
              <a:t>開</a:t>
            </a:r>
            <a:r>
              <a:rPr lang="zh-TW" altLang="en-US" sz="2500" dirty="0"/>
              <a:t>檔 </a:t>
            </a:r>
            <a:r>
              <a:rPr lang="en-US" altLang="zh-TW" sz="2500" dirty="0"/>
              <a:t>-&gt; </a:t>
            </a:r>
            <a:r>
              <a:rPr lang="zh-TW" altLang="en-US" sz="2500" dirty="0"/>
              <a:t>切割資料 </a:t>
            </a:r>
            <a:r>
              <a:rPr lang="en-US" altLang="zh-TW" sz="2500" dirty="0"/>
              <a:t>-&gt;</a:t>
            </a:r>
            <a:r>
              <a:rPr lang="zh-TW" altLang="en-US" sz="2500" dirty="0"/>
              <a:t> 分類</a:t>
            </a:r>
            <a:endParaRPr lang="en-US" altLang="zh-TW" sz="2500" dirty="0"/>
          </a:p>
          <a:p>
            <a:pPr marL="365760" lvl="1" indent="0">
              <a:buNone/>
            </a:pPr>
            <a:r>
              <a:rPr lang="zh-TW" altLang="en-US" sz="2500" dirty="0" smtClean="0"/>
              <a:t>    的</a:t>
            </a:r>
            <a:r>
              <a:rPr lang="zh-TW" altLang="en-US" sz="2500" dirty="0"/>
              <a:t>運算</a:t>
            </a:r>
            <a:r>
              <a:rPr lang="zh-TW" altLang="en-US" sz="2500" dirty="0" smtClean="0"/>
              <a:t>邏輯</a:t>
            </a:r>
            <a:endParaRPr lang="en-US" altLang="zh-TW" sz="2500" dirty="0" smtClean="0"/>
          </a:p>
          <a:p>
            <a:pPr marL="365760" lvl="1" indent="0">
              <a:buNone/>
            </a:pPr>
            <a:endParaRPr lang="en-US" altLang="zh-TW" sz="2500" dirty="0" smtClean="0"/>
          </a:p>
          <a:p>
            <a:r>
              <a:rPr lang="zh-TW" altLang="en-US" sz="2800" dirty="0" smtClean="0"/>
              <a:t>當資料用資料庫的存的話 </a:t>
            </a:r>
            <a:r>
              <a:rPr lang="en-US" altLang="zh-TW" sz="2800" dirty="0" smtClean="0"/>
              <a:t>:</a:t>
            </a:r>
          </a:p>
          <a:p>
            <a:pPr lvl="1"/>
            <a:r>
              <a:rPr lang="zh-TW" altLang="en-US" sz="2500" dirty="0"/>
              <a:t>程式需要向資料庫下 </a:t>
            </a:r>
            <a:r>
              <a:rPr lang="en-US" altLang="zh-TW" sz="2500" dirty="0"/>
              <a:t>SQL</a:t>
            </a:r>
            <a:r>
              <a:rPr lang="zh-TW" altLang="en-US" sz="2500" dirty="0"/>
              <a:t> 拿取</a:t>
            </a:r>
            <a:r>
              <a:rPr lang="zh-TW" altLang="en-US" sz="2500" dirty="0" smtClean="0"/>
              <a:t>資料</a:t>
            </a:r>
            <a:endParaRPr lang="en-US" altLang="zh-TW" sz="2500" dirty="0"/>
          </a:p>
          <a:p>
            <a:pPr marL="365760" lvl="1" indent="0">
              <a:buNone/>
            </a:pP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val="11636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資料又分為 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運算用資料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這些資料 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 ，經過 </a:t>
            </a:r>
            <a:r>
              <a:rPr lang="en-US" altLang="zh-TW" dirty="0" smtClean="0"/>
              <a:t>Program </a:t>
            </a:r>
            <a:r>
              <a:rPr lang="zh-TW" altLang="en-US" dirty="0" smtClean="0"/>
              <a:t>運算後 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 出資料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設定用資料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是用來改變 </a:t>
            </a:r>
            <a:r>
              <a:rPr lang="en-US" altLang="zh-TW" dirty="0" smtClean="0"/>
              <a:t>Program</a:t>
            </a:r>
            <a:r>
              <a:rPr lang="zh-TW" altLang="en-US" dirty="0" smtClean="0"/>
              <a:t> 的運算方式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稱為 </a:t>
            </a:r>
            <a:r>
              <a:rPr lang="en-US" altLang="zh-TW" sz="2400" dirty="0"/>
              <a:t>Configuration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987824" y="5805264"/>
            <a:ext cx="5184576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600" b="0" dirty="0" smtClean="0">
                <a:effectLst/>
              </a:rPr>
              <a:t>什麼是 </a:t>
            </a:r>
            <a:r>
              <a:rPr lang="en-US" altLang="zh-TW" sz="3600" dirty="0" smtClean="0"/>
              <a:t>Configuration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?</a:t>
            </a:r>
            <a:r>
              <a:rPr lang="zh-TW" altLang="en-US" sz="3600" b="0" dirty="0" smtClean="0">
                <a:effectLst/>
              </a:rPr>
              <a:t> </a:t>
            </a:r>
            <a:endParaRPr lang="zh-TW" altLang="en-US" sz="3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51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>
                <a:effectLst/>
              </a:rPr>
              <a:t>Configuration</a:t>
            </a:r>
            <a:r>
              <a:rPr lang="zh-TW" altLang="en-US" b="0" dirty="0" smtClean="0">
                <a:effectLst/>
              </a:rPr>
              <a:t> </a:t>
            </a:r>
            <a:r>
              <a:rPr lang="en-US" altLang="zh-TW" b="0" dirty="0" smtClean="0">
                <a:effectLst/>
              </a:rPr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5616624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sz="2800" dirty="0" smtClean="0"/>
              <a:t>是其中一種資料擺放的方式，專門放置程式使用者因不同需求和目的而更改的資料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程式使用者可以不用看程式碼，直接修改 </a:t>
            </a:r>
            <a:r>
              <a:rPr lang="en-US" altLang="zh-TW" sz="2800" dirty="0" smtClean="0"/>
              <a:t>Configuration</a:t>
            </a:r>
            <a:r>
              <a:rPr lang="zh-TW" altLang="en-US" sz="2800" dirty="0" smtClean="0"/>
              <a:t> 裡面的值就可以執行出不同的結果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分類 </a:t>
            </a:r>
            <a:r>
              <a:rPr lang="en-US" altLang="zh-TW" sz="2800" dirty="0" smtClean="0"/>
              <a:t>:</a:t>
            </a:r>
          </a:p>
          <a:p>
            <a:pPr lvl="1"/>
            <a:r>
              <a:rPr lang="zh-TW" altLang="en-US" sz="2500" dirty="0"/>
              <a:t>外部設定</a:t>
            </a:r>
            <a:r>
              <a:rPr lang="zh-TW" altLang="en-US" sz="2500" dirty="0" smtClean="0"/>
              <a:t>檔</a:t>
            </a:r>
            <a:endParaRPr lang="en-US" altLang="zh-TW" sz="2500" dirty="0" smtClean="0"/>
          </a:p>
          <a:p>
            <a:pPr lvl="2"/>
            <a:r>
              <a:rPr lang="zh-TW" altLang="en-US" sz="2200" dirty="0" smtClean="0"/>
              <a:t>好處是可以直接更改裡面的值</a:t>
            </a:r>
            <a:r>
              <a:rPr lang="zh-TW" altLang="en-US" sz="2200" dirty="0" smtClean="0"/>
              <a:t>，不用重新編譯，不用</a:t>
            </a:r>
            <a:r>
              <a:rPr lang="zh-TW" altLang="en-US" sz="2200" dirty="0" smtClean="0"/>
              <a:t>關程式或關伺服器就可以直接使用更改的</a:t>
            </a:r>
            <a:r>
              <a:rPr lang="zh-TW" altLang="en-US" sz="2200" dirty="0" smtClean="0"/>
              <a:t>值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還是取決於程式撰寫的方式</a:t>
            </a:r>
            <a:r>
              <a:rPr lang="en-US" altLang="zh-TW" sz="2200" dirty="0" smtClean="0"/>
              <a:t>)</a:t>
            </a:r>
            <a:endParaRPr lang="en-US" altLang="zh-TW" sz="2200" dirty="0" smtClean="0"/>
          </a:p>
          <a:p>
            <a:pPr lvl="2"/>
            <a:r>
              <a:rPr lang="en-US" altLang="zh-TW" sz="2200" dirty="0" smtClean="0"/>
              <a:t>EX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INI, TXT,  JSON,  XML, YAML</a:t>
            </a:r>
          </a:p>
          <a:p>
            <a:pPr lvl="1"/>
            <a:r>
              <a:rPr lang="zh-TW" altLang="en-US" sz="2500" dirty="0"/>
              <a:t>內部設定</a:t>
            </a:r>
            <a:r>
              <a:rPr lang="zh-TW" altLang="en-US" sz="2500" dirty="0" smtClean="0"/>
              <a:t>檔</a:t>
            </a:r>
            <a:endParaRPr lang="en-US" altLang="zh-TW" sz="2500" dirty="0" smtClean="0"/>
          </a:p>
          <a:p>
            <a:pPr lvl="2"/>
            <a:r>
              <a:rPr lang="zh-TW" altLang="en-US" sz="2200" dirty="0" smtClean="0"/>
              <a:t>值預先會載進記憶體，所以讀取值比較快</a:t>
            </a:r>
            <a:endParaRPr lang="en-US" altLang="zh-TW" sz="2200" dirty="0" smtClean="0"/>
          </a:p>
          <a:p>
            <a:pPr lvl="2"/>
            <a:r>
              <a:rPr lang="zh-TW" altLang="en-US" sz="2200" dirty="0" smtClean="0"/>
              <a:t>需要重啟程式或伺服器才能改變程式運算方式</a:t>
            </a:r>
            <a:endParaRPr lang="en-US" altLang="zh-TW" sz="2200" dirty="0" smtClean="0"/>
          </a:p>
          <a:p>
            <a:pPr lvl="2"/>
            <a:r>
              <a:rPr lang="en-US" altLang="zh-TW" sz="2200" dirty="0" smtClean="0"/>
              <a:t>EX : PY</a:t>
            </a:r>
          </a:p>
          <a:p>
            <a:pPr lvl="2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372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>
                <a:effectLst/>
              </a:rPr>
              <a:t>Configuration</a:t>
            </a:r>
            <a:r>
              <a:rPr lang="zh-TW" altLang="en-US" b="0" dirty="0" smtClean="0">
                <a:effectLst/>
              </a:rPr>
              <a:t> 種類 </a:t>
            </a:r>
            <a:r>
              <a:rPr lang="en-US" altLang="zh-TW" b="0" dirty="0" smtClean="0">
                <a:effectLst/>
              </a:rPr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TXT </a:t>
            </a:r>
            <a:r>
              <a:rPr lang="zh-TW" altLang="en-US" sz="2800" dirty="0" smtClean="0"/>
              <a:t>檔 </a:t>
            </a:r>
            <a:endParaRPr lang="en-US" altLang="zh-TW" sz="2800" dirty="0" smtClean="0"/>
          </a:p>
          <a:p>
            <a:pPr lvl="1"/>
            <a:r>
              <a:rPr lang="zh-TW" altLang="en-US" sz="2500" dirty="0" smtClean="0"/>
              <a:t>雖然 </a:t>
            </a:r>
            <a:r>
              <a:rPr lang="en-US" altLang="zh-TW" sz="2500" dirty="0" smtClean="0"/>
              <a:t>TXT</a:t>
            </a:r>
            <a:r>
              <a:rPr lang="zh-TW" altLang="en-US" sz="2500" dirty="0" smtClean="0"/>
              <a:t> 檔可以當作設定檔，但需要寫出專為此 </a:t>
            </a:r>
            <a:r>
              <a:rPr lang="en-US" altLang="zh-TW" sz="2500" dirty="0" smtClean="0"/>
              <a:t>TXT</a:t>
            </a:r>
            <a:r>
              <a:rPr lang="zh-TW" altLang="en-US" sz="2500" dirty="0" smtClean="0"/>
              <a:t> 檔的讀檔方式，比較沒有效率</a:t>
            </a:r>
            <a:endParaRPr lang="en-US" altLang="zh-TW" sz="2500" dirty="0" smtClean="0"/>
          </a:p>
          <a:p>
            <a:pPr marL="731520" lvl="2" indent="0">
              <a:buNone/>
            </a:pPr>
            <a:endParaRPr lang="en-US" altLang="zh-TW" sz="2200" dirty="0"/>
          </a:p>
          <a:p>
            <a:pPr lvl="1"/>
            <a:r>
              <a:rPr lang="zh-TW" altLang="en-US" sz="2500" dirty="0" smtClean="0"/>
              <a:t>因</a:t>
            </a:r>
            <a:r>
              <a:rPr lang="zh-TW" altLang="en-US" sz="2500" dirty="0"/>
              <a:t>讀檔</a:t>
            </a:r>
            <a:r>
              <a:rPr lang="zh-TW" altLang="en-US" sz="2500" dirty="0" smtClean="0"/>
              <a:t>方式的不同，</a:t>
            </a:r>
            <a:r>
              <a:rPr lang="en-US" altLang="zh-TW" sz="2500" dirty="0" smtClean="0"/>
              <a:t>TXT</a:t>
            </a:r>
            <a:r>
              <a:rPr lang="zh-TW" altLang="en-US" sz="2500" dirty="0" smtClean="0"/>
              <a:t> 檔會有不同的表現方式</a:t>
            </a:r>
            <a:endParaRPr lang="en-US" altLang="zh-TW" sz="2500" dirty="0" smtClean="0"/>
          </a:p>
          <a:p>
            <a:pPr lvl="1"/>
            <a:endParaRPr lang="en-US" altLang="zh-TW" sz="25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40"/>
            <a:ext cx="393867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99971"/>
            <a:ext cx="3672408" cy="176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4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ffectLst/>
              </a:rPr>
              <a:t>Configuration</a:t>
            </a:r>
            <a:r>
              <a:rPr lang="zh-TW" altLang="en-US" b="0" dirty="0">
                <a:effectLst/>
              </a:rPr>
              <a:t> 種類 </a:t>
            </a:r>
            <a:r>
              <a:rPr lang="en-US" altLang="zh-TW" b="0" dirty="0">
                <a:effectLst/>
              </a:rPr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INI</a:t>
            </a:r>
            <a:r>
              <a:rPr lang="zh-TW" altLang="en-US" sz="2800" dirty="0" smtClean="0"/>
              <a:t> 檔</a:t>
            </a:r>
            <a:endParaRPr lang="en-US" altLang="zh-TW" sz="2800" dirty="0" smtClean="0"/>
          </a:p>
          <a:p>
            <a:pPr lvl="1"/>
            <a:r>
              <a:rPr lang="zh-TW" altLang="en-US" sz="2500" dirty="0" smtClean="0"/>
              <a:t>是一種常見的設定檔寫法</a:t>
            </a:r>
            <a:endParaRPr lang="en-US" altLang="zh-TW" sz="2500" dirty="0" smtClean="0"/>
          </a:p>
          <a:p>
            <a:pPr lvl="1"/>
            <a:r>
              <a:rPr lang="zh-TW" altLang="en-US" sz="2500" dirty="0" smtClean="0"/>
              <a:t>在 </a:t>
            </a:r>
            <a:r>
              <a:rPr lang="en-US" altLang="zh-TW" sz="2500" dirty="0" smtClean="0"/>
              <a:t>Python</a:t>
            </a:r>
            <a:r>
              <a:rPr lang="zh-TW" altLang="en-US" sz="2500" dirty="0" smtClean="0"/>
              <a:t> 中只用 </a:t>
            </a:r>
            <a:r>
              <a:rPr lang="en-US" altLang="zh-TW" sz="2500" dirty="0" smtClean="0"/>
              <a:t>import </a:t>
            </a:r>
            <a:r>
              <a:rPr lang="en-US" altLang="zh-TW" sz="2800" dirty="0" err="1" smtClean="0"/>
              <a:t>ConfigParser</a:t>
            </a:r>
            <a:r>
              <a:rPr lang="zh-TW" altLang="en-US" sz="2800" dirty="0" smtClean="0"/>
              <a:t> 就能輕鬆讀取資料</a:t>
            </a:r>
            <a:endParaRPr lang="zh-TW" altLang="en-US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936654"/>
            <a:ext cx="4262229" cy="186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365104"/>
            <a:ext cx="554461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4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ffectLst/>
              </a:rPr>
              <a:t>Configuration</a:t>
            </a:r>
            <a:r>
              <a:rPr lang="zh-TW" altLang="en-US" b="0" dirty="0">
                <a:effectLst/>
              </a:rPr>
              <a:t> 種類 </a:t>
            </a:r>
            <a:r>
              <a:rPr lang="en-US" altLang="zh-TW" b="0" dirty="0">
                <a:effectLst/>
              </a:rPr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XML</a:t>
            </a:r>
            <a:r>
              <a:rPr lang="zh-TW" altLang="en-US" sz="2800" dirty="0" smtClean="0"/>
              <a:t> 檔 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是一種標記式語言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設計用來傳送及攜帶資料資訊</a:t>
            </a:r>
            <a:endParaRPr lang="en-US" altLang="zh-TW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03141"/>
            <a:ext cx="5704013" cy="183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3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2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505</TotalTime>
  <Words>465</Words>
  <Application>Microsoft Office PowerPoint</Application>
  <PresentationFormat>如螢幕大小 (4:3)</PresentationFormat>
  <Paragraphs>86</Paragraphs>
  <Slides>15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佈景主題2</vt:lpstr>
      <vt:lpstr>Configuration</vt:lpstr>
      <vt:lpstr>程式 :</vt:lpstr>
      <vt:lpstr>運作 :</vt:lpstr>
      <vt:lpstr>讀取資料 Ex :</vt:lpstr>
      <vt:lpstr>資料又分為 :</vt:lpstr>
      <vt:lpstr>Configuration :</vt:lpstr>
      <vt:lpstr>Configuration 種類 :</vt:lpstr>
      <vt:lpstr>Configuration 種類 :</vt:lpstr>
      <vt:lpstr>Configuration 種類 :</vt:lpstr>
      <vt:lpstr>Configuration 種類 :</vt:lpstr>
      <vt:lpstr>Configuration 種類 :</vt:lpstr>
      <vt:lpstr>Configuration 種類 :</vt:lpstr>
      <vt:lpstr>Configuration 種類 :</vt:lpstr>
      <vt:lpstr>Configuration 種類 :</vt:lpstr>
      <vt:lpstr>Configuration 種類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39</cp:revision>
  <dcterms:created xsi:type="dcterms:W3CDTF">2016-09-19T15:22:55Z</dcterms:created>
  <dcterms:modified xsi:type="dcterms:W3CDTF">2016-09-29T08:13:59Z</dcterms:modified>
</cp:coreProperties>
</file>