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69" r:id="rId6"/>
    <p:sldId id="270" r:id="rId7"/>
    <p:sldId id="262" r:id="rId8"/>
    <p:sldId id="272" r:id="rId9"/>
    <p:sldId id="263" r:id="rId10"/>
    <p:sldId id="266" r:id="rId11"/>
    <p:sldId id="259" r:id="rId12"/>
    <p:sldId id="264" r:id="rId13"/>
    <p:sldId id="265" r:id="rId14"/>
    <p:sldId id="260" r:id="rId15"/>
    <p:sldId id="267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1" autoAdjust="0"/>
    <p:restoredTop sz="90356" autoAdjust="0"/>
  </p:normalViewPr>
  <p:slideViewPr>
    <p:cSldViewPr snapToGrid="0" snapToObjects="1">
      <p:cViewPr varScale="1">
        <p:scale>
          <a:sx n="63" d="100"/>
          <a:sy n="63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6057-E17D-4BC4-BB6A-80C6ABA2DA81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8A663-BDC6-4FBE-92FC-F3948B181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資料參考</a:t>
            </a:r>
            <a:r>
              <a:rPr lang="en-US" altLang="zh-TW" dirty="0"/>
              <a:t>:</a:t>
            </a:r>
            <a:r>
              <a:rPr lang="zh-TW" altLang="en-US"/>
              <a:t> </a:t>
            </a:r>
            <a:r>
              <a:rPr lang="en-US" altLang="zh-TW"/>
              <a:t>http://dokelung-blog.logdown.com/posts/221431-django-notes-8-form-validation-and-modeling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A663-BDC6-4FBE-92FC-F3948B1812F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10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https://docs.djangoproject.com/en/2.1/ref/validators/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A663-BDC6-4FBE-92FC-F3948B1812F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9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2/ref/models/instances/#validating-objects" TargetMode="External"/><Relationship Id="rId2" Type="http://schemas.openxmlformats.org/officeDocument/2006/relationships/hyperlink" Target="https://docs.djangoproject.com/en/3.2/ref/models/instances/#django.db.models.Model.full_cle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form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Forms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5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FC4F7-4318-4947-A9B0-8CC34095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template</a:t>
            </a:r>
            <a:r>
              <a:rPr kumimoji="1" lang="zh-TW" altLang="en-US" dirty="0"/>
              <a:t> 中對應欄位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D6376-05C2-FC4C-928A-9757DE27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2" y="1688164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可以不要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r>
              <a:rPr lang="zh-CN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New Tai Lue" panose="020B0502040204020203" pitchFamily="34" charset="0"/>
              </a:rPr>
              <a:t>所有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欄位，在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某一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br>
              <a:rPr lang="en" altLang="zh-TW" sz="1600" dirty="0"/>
            </a:br>
            <a:endParaRPr lang="en" altLang="zh-TW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7681D9-7A0B-4EC3-BEEE-860D00F7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06821"/>
              </p:ext>
            </p:extLst>
          </p:nvPr>
        </p:nvGraphicFramePr>
        <p:xfrm>
          <a:off x="1488708" y="2479041"/>
          <a:ext cx="6624320" cy="38807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320">
                  <a:extLst>
                    <a:ext uri="{9D8B030D-6E8A-4147-A177-3AD203B41FA5}">
                      <a16:colId xmlns:a16="http://schemas.microsoft.com/office/drawing/2014/main" val="1743417489"/>
                    </a:ext>
                  </a:extLst>
                </a:gridCol>
              </a:tblGrid>
              <a:tr h="2450709"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TW" b="0" dirty="0"/>
                        <a:t>{% if </a:t>
                      </a:r>
                      <a:r>
                        <a:rPr lang="en-US" altLang="zh-TW" b="0" dirty="0" err="1"/>
                        <a:t>form.non_field_errors</a:t>
                      </a:r>
                      <a:r>
                        <a:rPr lang="en-US" altLang="zh-TW" b="0" dirty="0"/>
                        <a:t> %}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b="0" dirty="0"/>
                        <a:t>    </a:t>
                      </a:r>
                      <a:r>
                        <a:rPr lang="en-US" altLang="zh-TW" b="0" dirty="0"/>
                        <a:t>{{ </a:t>
                      </a:r>
                      <a:r>
                        <a:rPr lang="en-US" altLang="zh-TW" b="0" dirty="0" err="1"/>
                        <a:t>form.username.errors</a:t>
                      </a:r>
                      <a:r>
                        <a:rPr lang="en-US" altLang="zh-TW" b="0" dirty="0"/>
                        <a:t> }}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b="0" dirty="0"/>
                        <a:t>    </a:t>
                      </a:r>
                      <a:r>
                        <a:rPr lang="en-US" altLang="zh-TW" b="0" dirty="0"/>
                        <a:t>{{ </a:t>
                      </a:r>
                      <a:r>
                        <a:rPr lang="en-US" altLang="zh-TW" b="0" dirty="0" err="1"/>
                        <a:t>form.password.errors</a:t>
                      </a:r>
                      <a:r>
                        <a:rPr lang="en-US" altLang="zh-TW" b="0" dirty="0"/>
                        <a:t> }}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TW" b="0" dirty="0"/>
                        <a:t>{% endif %}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endParaRPr lang="en-US" altLang="zh-TW" b="0" dirty="0"/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TW" b="0" dirty="0"/>
                        <a:t>&lt;p&gt;{{ </a:t>
                      </a:r>
                      <a:r>
                        <a:rPr lang="en-US" altLang="zh-TW" b="0" dirty="0" err="1"/>
                        <a:t>form.username.label_tag</a:t>
                      </a:r>
                      <a:r>
                        <a:rPr lang="en-US" altLang="zh-TW" b="0" dirty="0"/>
                        <a:t> }} {{ </a:t>
                      </a:r>
                      <a:r>
                        <a:rPr lang="en-US" altLang="zh-TW" b="0" dirty="0" err="1"/>
                        <a:t>form.username</a:t>
                      </a:r>
                      <a:r>
                        <a:rPr lang="en-US" altLang="zh-TW" b="0" dirty="0"/>
                        <a:t> }}&lt;/p&gt;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TW" b="0" dirty="0"/>
                        <a:t>&lt;p&gt;{{ </a:t>
                      </a:r>
                      <a:r>
                        <a:rPr lang="en-US" altLang="zh-TW" b="0" dirty="0" err="1"/>
                        <a:t>form.password.label_tag</a:t>
                      </a:r>
                      <a:r>
                        <a:rPr lang="en-US" altLang="zh-TW" b="0" dirty="0"/>
                        <a:t> }} {{ </a:t>
                      </a:r>
                      <a:r>
                        <a:rPr lang="en-US" altLang="zh-TW" b="0" dirty="0" err="1"/>
                        <a:t>form.password</a:t>
                      </a:r>
                      <a:r>
                        <a:rPr lang="en-US" altLang="zh-TW" b="0" dirty="0"/>
                        <a:t> }}&lt;/p&gt;</a:t>
                      </a:r>
                      <a:endParaRPr lang="en-US" altLang="zh-TW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743139"/>
                  </a:ext>
                </a:extLst>
              </a:tr>
              <a:tr h="1430063"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TW" dirty="0"/>
                        <a:t>{% if </a:t>
                      </a:r>
                      <a:r>
                        <a:rPr lang="en-US" altLang="zh-TW" dirty="0" err="1"/>
                        <a:t>form.errors</a:t>
                      </a:r>
                      <a:r>
                        <a:rPr lang="en-US" altLang="zh-TW" dirty="0"/>
                        <a:t> %}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TW" altLang="en-US" dirty="0"/>
                        <a:t>    </a:t>
                      </a:r>
                      <a:r>
                        <a:rPr lang="en-US" altLang="zh-TW" dirty="0"/>
                        <a:t>&lt;p&gt; {{ </a:t>
                      </a:r>
                      <a:r>
                        <a:rPr lang="en-US" altLang="zh-TW" dirty="0" err="1"/>
                        <a:t>form.errors</a:t>
                      </a:r>
                      <a:r>
                        <a:rPr lang="en-US" altLang="zh-TW" dirty="0"/>
                        <a:t>[“username”] }} &lt;/p&gt;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TW" dirty="0"/>
                        <a:t>    &lt;p&gt; {{ </a:t>
                      </a:r>
                      <a:r>
                        <a:rPr lang="en-US" altLang="zh-TW" dirty="0" err="1"/>
                        <a:t>form.errors</a:t>
                      </a:r>
                      <a:r>
                        <a:rPr lang="en-US" altLang="zh-TW" dirty="0"/>
                        <a:t>[“password”] }} &lt;/p&gt;  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TW" dirty="0"/>
                        <a:t>{% endif %}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34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03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299804" y="1484027"/>
            <a:ext cx="9753770" cy="4838817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sz="2000" dirty="0"/>
              <a:t>	表單固定程序：</a:t>
            </a:r>
          </a:p>
          <a:p>
            <a:pPr lvl="1"/>
            <a:r>
              <a:rPr kumimoji="1" lang="zh-TW" altLang="en-US" sz="1800" dirty="0"/>
              <a:t>使用 </a:t>
            </a:r>
            <a:r>
              <a:rPr kumimoji="1" lang="en-US" altLang="zh-TW" sz="1800" dirty="0"/>
              <a:t>HTML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form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tag</a:t>
            </a:r>
            <a:r>
              <a:rPr kumimoji="1" lang="zh-TW" altLang="en-US" sz="1800" dirty="0"/>
              <a:t> 在 </a:t>
            </a:r>
            <a:r>
              <a:rPr kumimoji="1" lang="en-US" altLang="zh-TW" sz="1800" dirty="0"/>
              <a:t>template</a:t>
            </a:r>
            <a:r>
              <a:rPr kumimoji="1" lang="zh-TW" altLang="en-US" sz="1800" dirty="0"/>
              <a:t> 中建置表單</a:t>
            </a:r>
          </a:p>
          <a:p>
            <a:pPr lvl="1"/>
            <a:endParaRPr kumimoji="1" lang="zh-TW" altLang="en-US" sz="1800" dirty="0"/>
          </a:p>
          <a:p>
            <a:pPr lvl="1"/>
            <a:r>
              <a:rPr kumimoji="1" lang="zh-TW" altLang="en-US" sz="1800" dirty="0"/>
              <a:t>在 </a:t>
            </a:r>
            <a:r>
              <a:rPr kumimoji="1" lang="en-US" altLang="zh-TW" sz="1800" dirty="0"/>
              <a:t>Server</a:t>
            </a:r>
            <a:r>
              <a:rPr kumimoji="1" lang="zh-TW" altLang="en-US" sz="1800" dirty="0"/>
              <a:t> 端接到來自 </a:t>
            </a:r>
            <a:r>
              <a:rPr kumimoji="1" lang="en-US" altLang="zh-TW" sz="1800" dirty="0"/>
              <a:t>form</a:t>
            </a:r>
            <a:r>
              <a:rPr kumimoji="1" lang="zh-TW" altLang="en-US" sz="1800" dirty="0"/>
              <a:t> 的 </a:t>
            </a:r>
            <a:r>
              <a:rPr kumimoji="1" lang="en-US" altLang="zh-TW" sz="1800" dirty="0"/>
              <a:t>action</a:t>
            </a:r>
            <a:endParaRPr kumimoji="1" lang="zh-TW" altLang="en-US" sz="1800" dirty="0"/>
          </a:p>
          <a:p>
            <a:pPr lvl="1"/>
            <a:endParaRPr kumimoji="1" lang="zh-TW" altLang="en-US" sz="1800" dirty="0"/>
          </a:p>
          <a:p>
            <a:pPr lvl="1"/>
            <a:r>
              <a:rPr kumimoji="1" lang="zh-TW" altLang="en-US" sz="1800" dirty="0"/>
              <a:t>檢查是否為有效資料</a:t>
            </a:r>
            <a:r>
              <a:rPr kumimoji="1" lang="en-US" altLang="zh-TW" sz="1800" dirty="0"/>
              <a:t>(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valid?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)</a:t>
            </a:r>
            <a:endParaRPr kumimoji="1" lang="zh-TW" altLang="en-US" sz="1800" dirty="0"/>
          </a:p>
          <a:p>
            <a:pPr lvl="1"/>
            <a:endParaRPr kumimoji="1" lang="zh-TW" altLang="en-US" sz="1800" dirty="0"/>
          </a:p>
          <a:p>
            <a:pPr lvl="1"/>
            <a:r>
              <a:rPr kumimoji="1" lang="zh-TW" altLang="en-US" sz="1800" dirty="0"/>
              <a:t>如果資料有誤，跳出錯誤訊息</a:t>
            </a:r>
          </a:p>
          <a:p>
            <a:pPr lvl="1"/>
            <a:endParaRPr kumimoji="1" lang="zh-TW" altLang="en-US" sz="1800" dirty="0"/>
          </a:p>
          <a:p>
            <a:pPr lvl="1"/>
            <a:r>
              <a:rPr kumimoji="1" lang="zh-TW" altLang="en-US" sz="1800" dirty="0"/>
              <a:t>資料正確 </a:t>
            </a:r>
            <a:r>
              <a:rPr kumimoji="1" lang="zh-TW" altLang="en-US" sz="1800" dirty="0">
                <a:sym typeface="Wingdings"/>
              </a:rPr>
              <a:t> 對目標資料表的相關物件進行操作</a:t>
            </a:r>
            <a:r>
              <a:rPr kumimoji="1" lang="en-US" altLang="zh-TW" sz="1800" dirty="0">
                <a:sym typeface="Wingdings"/>
              </a:rPr>
              <a:t>(</a:t>
            </a:r>
            <a:r>
              <a:rPr kumimoji="1" lang="zh-TW" altLang="en-US" sz="1800" dirty="0">
                <a:sym typeface="Wingdings"/>
              </a:rPr>
              <a:t>照欄位填入資料 ； </a:t>
            </a:r>
            <a:r>
              <a:rPr kumimoji="1" lang="en-US" altLang="zh-TW" sz="1800" dirty="0">
                <a:sym typeface="Wingdings"/>
              </a:rPr>
              <a:t>save</a:t>
            </a:r>
            <a:r>
              <a:rPr kumimoji="1" lang="zh-TW" altLang="en-US" sz="1800" dirty="0">
                <a:sym typeface="Wingdings"/>
              </a:rPr>
              <a:t> </a:t>
            </a:r>
            <a:r>
              <a:rPr kumimoji="1" lang="en-US" altLang="zh-TW" sz="1800" dirty="0">
                <a:sym typeface="Wingdings"/>
              </a:rPr>
              <a:t>&amp;</a:t>
            </a:r>
            <a:r>
              <a:rPr kumimoji="1" lang="zh-TW" altLang="en-US" sz="1800" dirty="0">
                <a:sym typeface="Wingdings"/>
              </a:rPr>
              <a:t> </a:t>
            </a:r>
            <a:r>
              <a:rPr kumimoji="1" lang="en-US" altLang="zh-TW" sz="1800" dirty="0">
                <a:sym typeface="Wingdings"/>
              </a:rPr>
              <a:t>update)</a:t>
            </a:r>
            <a:endParaRPr kumimoji="1" lang="zh-TW" altLang="en-US" sz="1800" dirty="0">
              <a:sym typeface="Wingdings"/>
            </a:endParaRPr>
          </a:p>
          <a:p>
            <a:endParaRPr kumimoji="1"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5447537" y="1930400"/>
            <a:ext cx="899409" cy="46469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625653" y="1903751"/>
            <a:ext cx="341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在 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中使用傳入的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物件，並提供相關的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447536" y="2708224"/>
            <a:ext cx="899409" cy="46469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628151" y="2790669"/>
            <a:ext cx="341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request.post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447535" y="3505362"/>
            <a:ext cx="899409" cy="46469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26825" y="3542676"/>
            <a:ext cx="397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根據欄位提供 </a:t>
            </a:r>
            <a:r>
              <a:rPr kumimoji="1" lang="en-US" altLang="zh-TW" dirty="0"/>
              <a:t>clean()</a:t>
            </a:r>
            <a:r>
              <a:rPr kumimoji="1" lang="zh-TW" altLang="en-US" dirty="0"/>
              <a:t>、</a:t>
            </a:r>
            <a:r>
              <a:rPr lang="en-US" altLang="zh-TW" dirty="0" err="1"/>
              <a:t>is_valid</a:t>
            </a:r>
            <a:r>
              <a:rPr lang="en-US" altLang="zh-TW" dirty="0"/>
              <a:t>():</a:t>
            </a:r>
            <a:r>
              <a:rPr kumimoji="1" lang="zh-TW" altLang="en-US" dirty="0"/>
              <a:t> 作為資料的 </a:t>
            </a:r>
            <a:r>
              <a:rPr kumimoji="1" lang="en-US" altLang="zh-TW" dirty="0"/>
              <a:t>validation</a:t>
            </a:r>
            <a:r>
              <a:rPr kumimoji="1" lang="zh-TW" altLang="en-US" dirty="0"/>
              <a:t>，也可以客製化</a:t>
            </a:r>
          </a:p>
        </p:txBody>
      </p:sp>
      <p:sp>
        <p:nvSpPr>
          <p:cNvPr id="10" name="向右箭號 9"/>
          <p:cNvSpPr/>
          <p:nvPr/>
        </p:nvSpPr>
        <p:spPr>
          <a:xfrm>
            <a:off x="5447534" y="4302500"/>
            <a:ext cx="899409" cy="46469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625652" y="4320063"/>
            <a:ext cx="341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ValidationError</a:t>
            </a:r>
            <a:r>
              <a:rPr lang="zh-TW" altLang="en-US" dirty="0"/>
              <a:t> 中可以自定義錯誤訊息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9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綁定與驗證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71469" y="1432099"/>
            <a:ext cx="10167431" cy="5223882"/>
          </a:xfrm>
        </p:spPr>
        <p:txBody>
          <a:bodyPr>
            <a:normAutofit/>
          </a:bodyPr>
          <a:lstStyle/>
          <a:p>
            <a:r>
              <a:rPr lang="zh-TW" altLang="en-US" dirty="0"/>
              <a:t>綁定 </a:t>
            </a:r>
            <a:r>
              <a:rPr lang="en-US" altLang="zh-TW" dirty="0"/>
              <a:t>:</a:t>
            </a:r>
            <a:r>
              <a:rPr lang="zh-TW" altLang="en-US" dirty="0"/>
              <a:t> 表單以輸入資料、與資料綁定</a:t>
            </a:r>
            <a:endParaRPr lang="en-US" altLang="zh-TW" dirty="0"/>
          </a:p>
          <a:p>
            <a:r>
              <a:rPr lang="en-US" altLang="zh-TW" dirty="0" err="1"/>
              <a:t>Is_bound</a:t>
            </a:r>
            <a:r>
              <a:rPr lang="en-US" altLang="zh-TW" dirty="0"/>
              <a:t> : </a:t>
            </a:r>
            <a:r>
              <a:rPr lang="zh-TW" altLang="en-US" dirty="0"/>
              <a:t>可測試是否以綁定；已綁定的資料才可進行驗證</a:t>
            </a:r>
            <a:endParaRPr lang="en-US" altLang="zh-TW" dirty="0"/>
          </a:p>
          <a:p>
            <a:r>
              <a:rPr lang="en-US" altLang="zh-TW" dirty="0" err="1"/>
              <a:t>Is_valid</a:t>
            </a:r>
            <a:r>
              <a:rPr lang="en-US" altLang="zh-TW" dirty="0"/>
              <a:t> : </a:t>
            </a:r>
            <a:r>
              <a:rPr lang="zh-TW" altLang="en-US" dirty="0"/>
              <a:t>驗證 </a:t>
            </a:r>
            <a:r>
              <a:rPr lang="en-US" altLang="zh-TW" dirty="0"/>
              <a:t>( </a:t>
            </a:r>
            <a:r>
              <a:rPr lang="en-US" altLang="zh-TW" dirty="0" err="1"/>
              <a:t>reqired</a:t>
            </a:r>
            <a:r>
              <a:rPr lang="en-US" altLang="zh-TW" dirty="0"/>
              <a:t>=True: </a:t>
            </a:r>
            <a:r>
              <a:rPr lang="zh-TW" altLang="en-US" dirty="0"/>
              <a:t>是否有輸入；</a:t>
            </a:r>
            <a:r>
              <a:rPr lang="en-US" altLang="zh-TW" dirty="0" err="1"/>
              <a:t>EmailField</a:t>
            </a:r>
            <a:r>
              <a:rPr lang="en-US" altLang="zh-TW" dirty="0"/>
              <a:t>: </a:t>
            </a:r>
            <a:r>
              <a:rPr lang="zh-TW" altLang="en-US" dirty="0"/>
              <a:t>格式檢驗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errors :</a:t>
            </a:r>
            <a:r>
              <a:rPr lang="zh-TW" altLang="en-US" dirty="0"/>
              <a:t> 錯誤訊息清單</a:t>
            </a:r>
            <a:endParaRPr lang="en-US" altLang="zh-TW" dirty="0"/>
          </a:p>
          <a:p>
            <a:r>
              <a:rPr lang="zh-TW" altLang="en-US" dirty="0"/>
              <a:t>依據欄位名稱，可得到屬無該欄位的錯誤訊息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f.[‘</a:t>
            </a:r>
            <a:r>
              <a:rPr lang="zh-TW" altLang="en-US" dirty="0"/>
              <a:t>欄位名</a:t>
            </a:r>
            <a:r>
              <a:rPr lang="en-US" altLang="zh-TW" dirty="0"/>
              <a:t>’].errors</a:t>
            </a:r>
          </a:p>
          <a:p>
            <a:r>
              <a:rPr lang="en-US" altLang="zh-TW" dirty="0" err="1"/>
              <a:t>cleaned_data</a:t>
            </a:r>
            <a:r>
              <a:rPr lang="en-US" altLang="zh-TW" dirty="0"/>
              <a:t> : </a:t>
            </a:r>
            <a:r>
              <a:rPr lang="zh-TW" altLang="en-US" dirty="0"/>
              <a:t>合法欄位的數據清單</a:t>
            </a:r>
            <a:endParaRPr lang="en-US" altLang="zh-TW" dirty="0"/>
          </a:p>
          <a:p>
            <a:r>
              <a:rPr lang="zh-TW" altLang="en-US" b="1" dirty="0"/>
              <a:t>自訂額外驗證規則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可在 </a:t>
            </a:r>
            <a:r>
              <a:rPr lang="en-US" altLang="zh-TW" dirty="0"/>
              <a:t>form</a:t>
            </a:r>
            <a:r>
              <a:rPr lang="zh-TW" altLang="en-US" dirty="0"/>
              <a:t> 的模型中，定義特定欄位驗證的 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得到 </a:t>
            </a:r>
            <a:r>
              <a:rPr lang="en-US" altLang="zh-TW" dirty="0" err="1"/>
              <a:t>cleaned_data</a:t>
            </a:r>
            <a:r>
              <a:rPr lang="zh-TW" altLang="en-US" dirty="0"/>
              <a:t> 後，檢驗額外的規則，若不符合自訂規則，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則 </a:t>
            </a:r>
            <a:r>
              <a:rPr lang="en-US" altLang="zh-TW" dirty="0"/>
              <a:t>raise</a:t>
            </a:r>
            <a:r>
              <a:rPr lang="zh-TW" altLang="en-US" dirty="0"/>
              <a:t> </a:t>
            </a:r>
            <a:r>
              <a:rPr lang="en-US" altLang="zh-TW" dirty="0" err="1"/>
              <a:t>ValidationError</a:t>
            </a:r>
            <a:r>
              <a:rPr lang="en-US" altLang="zh-TW" dirty="0"/>
              <a:t>(‘</a:t>
            </a:r>
            <a:r>
              <a:rPr lang="zh-TW" altLang="en-US" dirty="0"/>
              <a:t>錯誤訊息</a:t>
            </a:r>
            <a:r>
              <a:rPr lang="en-US" altLang="zh-TW" dirty="0"/>
              <a:t>’)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 </a:t>
            </a:r>
            <a:r>
              <a:rPr lang="en-US" altLang="zh-TW" dirty="0"/>
              <a:t>model</a:t>
            </a:r>
            <a:r>
              <a:rPr lang="zh-TW" altLang="en-US" dirty="0"/>
              <a:t> 或 </a:t>
            </a:r>
            <a:r>
              <a:rPr lang="en-US" altLang="zh-TW" dirty="0"/>
              <a:t>form</a:t>
            </a:r>
            <a:r>
              <a:rPr lang="zh-TW" altLang="en-US" dirty="0"/>
              <a:t> 中，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在建立欄位項目時，可用 </a:t>
            </a:r>
            <a:r>
              <a:rPr lang="en-US" altLang="zh-TW" dirty="0"/>
              <a:t>validator </a:t>
            </a:r>
            <a:r>
              <a:rPr lang="zh-TW" altLang="en-US" dirty="0"/>
              <a:t>這個 </a:t>
            </a:r>
            <a:r>
              <a:rPr lang="en-US" altLang="zh-TW" dirty="0"/>
              <a:t>argument</a:t>
            </a:r>
            <a:r>
              <a:rPr lang="zh-TW" altLang="en-US" dirty="0"/>
              <a:t> 呼叫指定的驗證 </a:t>
            </a:r>
            <a:r>
              <a:rPr lang="en-US" altLang="zh-TW" dirty="0" err="1"/>
              <a:t>functiion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300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Validator </a:t>
            </a:r>
            <a:r>
              <a:rPr lang="zh-TW" altLang="en-US" dirty="0"/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4847" t="12635" r="56275" b="59483"/>
          <a:stretch/>
        </p:blipFill>
        <p:spPr>
          <a:xfrm>
            <a:off x="1095153" y="1930400"/>
            <a:ext cx="5230168" cy="210997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95153" y="1561068"/>
            <a:ext cx="24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額外測驗是否為偶數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313" t="52992" r="50968" b="33022"/>
          <a:stretch/>
        </p:blipFill>
        <p:spPr>
          <a:xfrm>
            <a:off x="0" y="4742858"/>
            <a:ext cx="6272076" cy="11034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5244" t="78573" r="52645" b="6705"/>
          <a:stretch/>
        </p:blipFill>
        <p:spPr>
          <a:xfrm>
            <a:off x="6376733" y="4749946"/>
            <a:ext cx="5815267" cy="114359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1386" y="4380614"/>
            <a:ext cx="382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model</a:t>
            </a:r>
            <a:r>
              <a:rPr lang="zh-TW" altLang="en-US" dirty="0"/>
              <a:t> 中，指定 </a:t>
            </a:r>
            <a:r>
              <a:rPr lang="en-US" altLang="zh-TW" dirty="0"/>
              <a:t>validator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72076" y="4345541"/>
            <a:ext cx="392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form</a:t>
            </a:r>
            <a:r>
              <a:rPr lang="zh-TW" altLang="en-US" dirty="0"/>
              <a:t> 中，指定 </a:t>
            </a:r>
            <a:r>
              <a:rPr lang="en-US" altLang="zh-TW" dirty="0"/>
              <a:t>validator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9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93889"/>
            <a:ext cx="8596668" cy="4871803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也可以根據 </a:t>
            </a:r>
            <a:r>
              <a:rPr kumimoji="1" lang="en-US" altLang="zh-TW" dirty="0"/>
              <a:t>model</a:t>
            </a:r>
            <a:r>
              <a:rPr kumimoji="1" lang="zh-TW" altLang="en-US" dirty="0"/>
              <a:t> 的內容自動生成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表單</a:t>
            </a:r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r>
              <a:rPr kumimoji="1" lang="en-US" altLang="zh-TW" dirty="0"/>
              <a:t>Form</a:t>
            </a:r>
            <a:r>
              <a:rPr kumimoji="1" lang="zh-TW" altLang="en-US" dirty="0"/>
              <a:t> 生成後，在 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中對應欄位的 </a:t>
            </a:r>
            <a:r>
              <a:rPr kumimoji="1" lang="en-US" altLang="zh-TW" dirty="0"/>
              <a:t>code</a:t>
            </a:r>
            <a:r>
              <a:rPr kumimoji="1" lang="zh-TW" altLang="en-US" dirty="0"/>
              <a:t> 為：</a:t>
            </a:r>
            <a:r>
              <a:rPr lang="en-US" altLang="zh-TW" dirty="0"/>
              <a:t>{{ </a:t>
            </a:r>
            <a:r>
              <a:rPr lang="en-US" altLang="zh-TW" dirty="0" err="1"/>
              <a:t>form.content</a:t>
            </a:r>
            <a:r>
              <a:rPr lang="en-US" altLang="zh-TW" dirty="0"/>
              <a:t> }}</a:t>
            </a:r>
            <a:endParaRPr lang="zh-TW" altLang="en-US" dirty="0"/>
          </a:p>
          <a:p>
            <a:r>
              <a:rPr kumimoji="1" lang="en-US" altLang="zh-TW" dirty="0"/>
              <a:t>Form</a:t>
            </a:r>
            <a:r>
              <a:rPr kumimoji="1" lang="zh-TW" altLang="en-US" dirty="0"/>
              <a:t> 會自動針對對應的欄位綁定基本的 </a:t>
            </a:r>
            <a:r>
              <a:rPr kumimoji="1" lang="en-US" altLang="zh-TW" dirty="0"/>
              <a:t>validation</a:t>
            </a:r>
            <a:r>
              <a:rPr kumimoji="1" lang="zh-TW" altLang="en-US" dirty="0"/>
              <a:t> 判定和輸入格式</a:t>
            </a:r>
          </a:p>
          <a:p>
            <a:pPr marL="0" indent="0">
              <a:buNone/>
            </a:pPr>
            <a:r>
              <a:rPr kumimoji="1" lang="zh-TW" altLang="en-US" dirty="0"/>
              <a:t>	</a:t>
            </a:r>
            <a:r>
              <a:rPr kumimoji="1" lang="en-US" altLang="zh-TW" dirty="0"/>
              <a:t>ex.</a:t>
            </a:r>
            <a:r>
              <a:rPr kumimoji="1" lang="zh-TW" altLang="en-US" dirty="0"/>
              <a:t> 常見的 </a:t>
            </a:r>
            <a:r>
              <a:rPr kumimoji="1" lang="en-US" altLang="zh-TW" dirty="0" err="1"/>
              <a:t>CharField</a:t>
            </a:r>
            <a:r>
              <a:rPr kumimoji="1" lang="zh-TW" altLang="en-US" dirty="0"/>
              <a:t> 在 </a:t>
            </a:r>
            <a:r>
              <a:rPr kumimoji="1" lang="en-US" altLang="zh-TW" dirty="0"/>
              <a:t>template</a:t>
            </a:r>
            <a:r>
              <a:rPr kumimoji="1" lang="zh-TW" altLang="en-US" dirty="0"/>
              <a:t> 中會使用 </a:t>
            </a:r>
            <a:r>
              <a:rPr kumimoji="1" lang="en-US" altLang="zh-TW" dirty="0"/>
              <a:t>&lt;</a:t>
            </a:r>
            <a:r>
              <a:rPr kumimoji="1" lang="en-US" altLang="zh-TW" dirty="0" err="1"/>
              <a:t>TextInput</a:t>
            </a:r>
            <a:r>
              <a:rPr kumimoji="1" lang="en-US" altLang="zh-TW" dirty="0"/>
              <a:t>&gt;</a:t>
            </a:r>
            <a:r>
              <a:rPr kumimoji="1" lang="zh-TW" altLang="en-US" dirty="0"/>
              <a:t> 呈現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59000"/>
            <a:ext cx="9245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2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493EE-C2BF-B4CE-CAC7-3E0662E4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補充說明：關於 </a:t>
            </a:r>
            <a:r>
              <a:rPr lang="en-US" altLang="zh-TW" dirty="0"/>
              <a:t>Validator </a:t>
            </a:r>
            <a:r>
              <a:rPr lang="zh-TW" altLang="en-US" dirty="0"/>
              <a:t>何時會被 </a:t>
            </a:r>
            <a:r>
              <a:rPr lang="en-US" altLang="zh-TW" dirty="0"/>
              <a:t>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C55CD-3CE3-AA9C-560E-2FE19B0A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10" y="1436914"/>
            <a:ext cx="10220822" cy="4436497"/>
          </a:xfrm>
        </p:spPr>
        <p:txBody>
          <a:bodyPr>
            <a:normAutofit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Form</a:t>
            </a:r>
            <a:r>
              <a:rPr lang="zh-TW" altLang="en-US" dirty="0"/>
              <a:t>，預設會 </a:t>
            </a:r>
            <a:r>
              <a:rPr lang="en-US" altLang="zh-TW" dirty="0"/>
              <a:t>call </a:t>
            </a:r>
            <a:r>
              <a:rPr lang="en-US" altLang="zh-TW" dirty="0" err="1"/>
              <a:t>is_valid</a:t>
            </a:r>
            <a:r>
              <a:rPr lang="en-US" altLang="zh-TW" dirty="0"/>
              <a:t>() method</a:t>
            </a:r>
            <a:r>
              <a:rPr lang="zh-TW" altLang="en-US" dirty="0"/>
              <a:t>，進行所有驗證。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Model</a:t>
            </a:r>
            <a:r>
              <a:rPr lang="zh-TW" altLang="en-US" dirty="0"/>
              <a:t>，預設不會進行驗證，但是有提供</a:t>
            </a:r>
            <a:r>
              <a:rPr lang="en-US" altLang="zh-TW" dirty="0"/>
              <a:t> </a:t>
            </a:r>
            <a:r>
              <a:rPr lang="en-US" altLang="zh-TW" dirty="0" err="1"/>
              <a:t>full_clean</a:t>
            </a:r>
            <a:r>
              <a:rPr lang="en-US" altLang="zh-TW" dirty="0"/>
              <a:t>() method</a:t>
            </a:r>
            <a:r>
              <a:rPr lang="zh-TW" altLang="en-US" dirty="0"/>
              <a:t> 讓使用者簡單進行驗證。</a:t>
            </a:r>
            <a:endParaRPr lang="en-US" altLang="zh-TW" dirty="0"/>
          </a:p>
          <a:p>
            <a:r>
              <a:rPr lang="zh-TW" altLang="en-US" dirty="0"/>
              <a:t>官方文件說明：</a:t>
            </a:r>
            <a:endParaRPr lang="en-US" altLang="zh-TW" dirty="0"/>
          </a:p>
          <a:p>
            <a:pPr lvl="1"/>
            <a:r>
              <a:rPr lang="en-US" altLang="zh-TW" dirty="0"/>
              <a:t>Note that </a:t>
            </a:r>
            <a:r>
              <a:rPr lang="en-US" altLang="zh-TW" dirty="0" err="1"/>
              <a:t>full_clean</a:t>
            </a:r>
            <a:r>
              <a:rPr lang="en-US" altLang="zh-TW" dirty="0"/>
              <a:t>() will not be called automatically when you call your model’s save() method. You’ll need to call it manually when you want to run one-step model validation for your own manually created models.</a:t>
            </a:r>
          </a:p>
          <a:p>
            <a:pPr lvl="1"/>
            <a:r>
              <a:rPr lang="en-US" altLang="zh-TW" dirty="0"/>
              <a:t>When you use a </a:t>
            </a:r>
            <a:r>
              <a:rPr lang="en-US" altLang="zh-TW" dirty="0" err="1"/>
              <a:t>ModelForm</a:t>
            </a:r>
            <a:r>
              <a:rPr lang="en-US" altLang="zh-TW" dirty="0"/>
              <a:t>, the call to </a:t>
            </a:r>
            <a:r>
              <a:rPr lang="en-US" altLang="zh-TW" dirty="0" err="1"/>
              <a:t>is_valid</a:t>
            </a:r>
            <a:r>
              <a:rPr lang="en-US" altLang="zh-TW" dirty="0"/>
              <a:t>() will perform these validation steps for all the fields that are included on the form. See the </a:t>
            </a:r>
            <a:r>
              <a:rPr lang="en-US" altLang="zh-TW" dirty="0" err="1"/>
              <a:t>ModelForm</a:t>
            </a:r>
            <a:r>
              <a:rPr lang="en-US" altLang="zh-TW" dirty="0"/>
              <a:t> documentation for more information. You should only need to call a model’s </a:t>
            </a:r>
            <a:r>
              <a:rPr lang="en-US" altLang="zh-TW" dirty="0" err="1"/>
              <a:t>full_clean</a:t>
            </a:r>
            <a:r>
              <a:rPr lang="en-US" altLang="zh-TW" dirty="0"/>
              <a:t>() method if you plan to handle validation errors yourself, or if you have excluded fields from the </a:t>
            </a:r>
            <a:r>
              <a:rPr lang="en-US" altLang="zh-TW" dirty="0" err="1"/>
              <a:t>ModelForm</a:t>
            </a:r>
            <a:r>
              <a:rPr lang="en-US" altLang="zh-TW" dirty="0"/>
              <a:t> that require validation.</a:t>
            </a:r>
          </a:p>
          <a:p>
            <a:r>
              <a:rPr lang="zh-TW" altLang="en-US" dirty="0"/>
              <a:t>詳見文件：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https://docs.djangoproject.com/en/3.2/ref/models/instances/#django.db.models.Model.full_clean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https://docs.djangoproject.com/en/3.2/ref/models/instances/#validating-objects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45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65D80-CB0C-40E2-AECE-AF4D742A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補充：注意事項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9FE34-DB32-42E5-9190-00A6C771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8596668" cy="4499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依</a:t>
            </a:r>
            <a:r>
              <a:rPr lang="zh-TW" altLang="zh-TW" dirty="0"/>
              <a:t>照</a:t>
            </a:r>
            <a:r>
              <a:rPr lang="en-US" altLang="zh-TW" dirty="0"/>
              <a:t> REST </a:t>
            </a:r>
            <a:r>
              <a:rPr lang="zh-TW" altLang="zh-TW" dirty="0"/>
              <a:t>的</a:t>
            </a:r>
            <a:r>
              <a:rPr lang="zh-TW" altLang="en-US" dirty="0"/>
              <a:t>規則的</a:t>
            </a:r>
            <a:r>
              <a:rPr lang="zh-TW" altLang="zh-TW" dirty="0"/>
              <a:t>話，</a:t>
            </a:r>
            <a:r>
              <a:rPr lang="en-US" altLang="zh-TW" dirty="0"/>
              <a:t>Create </a:t>
            </a:r>
            <a:r>
              <a:rPr lang="zh-TW" altLang="zh-TW" dirty="0"/>
              <a:t>應該要</a:t>
            </a:r>
            <a:r>
              <a:rPr lang="en-US" altLang="zh-TW" dirty="0"/>
              <a:t> POST </a:t>
            </a:r>
            <a:r>
              <a:rPr lang="zh-TW" altLang="zh-TW" dirty="0"/>
              <a:t>到</a:t>
            </a:r>
            <a:r>
              <a:rPr lang="en-US" altLang="zh-TW" dirty="0"/>
              <a:t> Read Method</a:t>
            </a:r>
            <a:r>
              <a:rPr lang="zh-TW" altLang="zh-TW" dirty="0"/>
              <a:t>，但受限於</a:t>
            </a:r>
            <a:r>
              <a:rPr lang="en-US" altLang="zh-TW" dirty="0"/>
              <a:t> Django </a:t>
            </a:r>
            <a:r>
              <a:rPr lang="zh-TW" altLang="zh-TW" dirty="0"/>
              <a:t>的語法，</a:t>
            </a:r>
            <a:r>
              <a:rPr lang="en-US" altLang="zh-TW" dirty="0"/>
              <a:t>GET </a:t>
            </a:r>
            <a:r>
              <a:rPr lang="zh-TW" altLang="zh-TW" dirty="0"/>
              <a:t>和</a:t>
            </a:r>
            <a:r>
              <a:rPr lang="en-US" altLang="zh-TW" dirty="0"/>
              <a:t> POST</a:t>
            </a:r>
            <a:r>
              <a:rPr lang="zh-TW" altLang="zh-TW" dirty="0"/>
              <a:t> 都直接寫在 </a:t>
            </a:r>
            <a:r>
              <a:rPr lang="en-US" altLang="zh-TW" dirty="0"/>
              <a:t>Create Method</a:t>
            </a:r>
            <a:r>
              <a:rPr lang="zh-TW" altLang="zh-TW" dirty="0"/>
              <a:t> 就好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6CD9C46-98F6-4A14-A238-A3B4A4934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00838"/>
              </p:ext>
            </p:extLst>
          </p:nvPr>
        </p:nvGraphicFramePr>
        <p:xfrm>
          <a:off x="797860" y="2252332"/>
          <a:ext cx="10479740" cy="449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459">
                  <a:extLst>
                    <a:ext uri="{9D8B030D-6E8A-4147-A177-3AD203B41FA5}">
                      <a16:colId xmlns:a16="http://schemas.microsoft.com/office/drawing/2014/main" val="2492218163"/>
                    </a:ext>
                  </a:extLst>
                </a:gridCol>
                <a:gridCol w="5191281">
                  <a:extLst>
                    <a:ext uri="{9D8B030D-6E8A-4147-A177-3AD203B41FA5}">
                      <a16:colId xmlns:a16="http://schemas.microsoft.com/office/drawing/2014/main" val="873364940"/>
                    </a:ext>
                  </a:extLst>
                </a:gridCol>
              </a:tblGrid>
              <a:tr h="409781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REST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（以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Flask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專案為例）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Django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68064"/>
                  </a:ext>
                </a:extLst>
              </a:tr>
              <a:tr h="4089652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b="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TW" sz="1600" b="0" i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app.route</a:t>
                      </a:r>
                      <a:r>
                        <a:rPr lang="en-US" altLang="zh-TW" sz="1600" b="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("/classes", methods=["</a:t>
                      </a:r>
                      <a:r>
                        <a:rPr lang="en-US" altLang="zh-TW" sz="1600" b="1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altLang="zh-TW" sz="1600" b="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“,”</a:t>
                      </a:r>
                      <a:r>
                        <a:rPr lang="en-US" altLang="zh-TW" sz="1600" b="1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altLang="zh-TW" sz="1600" b="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”])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TW" sz="1600" b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getOrCreateClass</a:t>
                      </a:r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request.method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sz="1600" b="1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":</a:t>
                      </a:r>
                      <a:endParaRPr lang="en-US" altLang="zh-TW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TW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# Call get class list method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return 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render_template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("ClassInfoPage.html")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else: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TW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# Call create class method</a:t>
                      </a:r>
                      <a:endParaRPr lang="en-US" altLang="zh-TW" sz="160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render_template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("ClassInfoPage.html")        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endParaRPr lang="en-US" altLang="zh-TW" sz="1600" b="0" i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TW" sz="1600" i="1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app.route</a:t>
                      </a:r>
                      <a:r>
                        <a:rPr lang="en-US" altLang="zh-TW" sz="160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("/class/create", methods=["GET"]) 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getCreateClassPage</a:t>
                      </a:r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():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TW" sz="1600" i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render_template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("CreateClassPage.html")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django.http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altLang="zh-TW" sz="1600" b="0" i="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HttpResponseNotFound</a:t>
                      </a:r>
                      <a:endParaRPr lang="en-US" altLang="zh-TW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getClassList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(request):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zh-TW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# Call get class list method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return render(request, "ClassInfoPage.html”)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endParaRPr lang="en-US" altLang="zh-TW" sz="1600" i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TW" sz="1600" b="1" i="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createClass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(request):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request.method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sz="1600" b="1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":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return render(request, "CreateClassPage.html")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request.method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sz="1600" b="1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":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TW" sz="16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# Call create class method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return redirect(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getClassList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else:</a:t>
                      </a: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pt-BR" altLang="zh-TW" sz="1600" i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return HttpResponseNotFound(“Not found!”)</a:t>
                      </a:r>
                      <a:endParaRPr lang="zh-TW" altLang="en-US" sz="160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4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97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這篇教學只是概要，關於 </a:t>
            </a:r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的箇中奧義，請自行參考官方文件</a:t>
            </a:r>
          </a:p>
          <a:p>
            <a:r>
              <a:rPr kumimoji="1" lang="en-US" altLang="zh-TW" dirty="0">
                <a:hlinkClick r:id="rId2"/>
              </a:rPr>
              <a:t>https://docs.djangoproject.com/en/3.2/topics/forms/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52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一般建置表單流程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9095"/>
            <a:ext cx="9396056" cy="4662267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一般需要使用者輸入資料時，我們會建立一個 </a:t>
            </a:r>
            <a:r>
              <a:rPr kumimoji="1" lang="en-US" altLang="zh-TW" sz="2000" dirty="0"/>
              <a:t>HTML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form</a:t>
            </a:r>
            <a:r>
              <a:rPr kumimoji="1" lang="zh-TW" altLang="en-US" sz="2000" dirty="0"/>
              <a:t> 來讓使用者操作</a:t>
            </a:r>
          </a:p>
          <a:p>
            <a:pPr marL="457200" lvl="1" indent="0">
              <a:buNone/>
            </a:pPr>
            <a:r>
              <a:rPr kumimoji="1" lang="en-US" altLang="zh-TW" sz="1800" dirty="0"/>
              <a:t>Ex.</a:t>
            </a:r>
            <a:r>
              <a:rPr kumimoji="1" lang="zh-TW" altLang="en-US" sz="1800" dirty="0"/>
              <a:t> 註冊表單、新增學生表單</a:t>
            </a:r>
          </a:p>
          <a:p>
            <a:pPr marL="457200" lvl="1" indent="0">
              <a:buNone/>
            </a:pPr>
            <a:endParaRPr kumimoji="1" lang="zh-TW" altLang="en-US" sz="1800" dirty="0"/>
          </a:p>
          <a:p>
            <a:r>
              <a:rPr kumimoji="1" lang="zh-TW" altLang="en-US" sz="2000" dirty="0"/>
              <a:t>通常這些表單有一些固定程序：</a:t>
            </a:r>
          </a:p>
          <a:p>
            <a:pPr lvl="1"/>
            <a:r>
              <a:rPr kumimoji="1" lang="zh-TW" altLang="en-US" sz="1800" dirty="0"/>
              <a:t>使用 </a:t>
            </a:r>
            <a:r>
              <a:rPr kumimoji="1" lang="en-US" altLang="zh-TW" sz="1800" dirty="0"/>
              <a:t>HTML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form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tag</a:t>
            </a:r>
            <a:r>
              <a:rPr kumimoji="1" lang="zh-TW" altLang="en-US" sz="1800" dirty="0"/>
              <a:t> 在 </a:t>
            </a:r>
            <a:r>
              <a:rPr kumimoji="1" lang="en-US" altLang="zh-TW" sz="1800" dirty="0"/>
              <a:t>template</a:t>
            </a:r>
            <a:r>
              <a:rPr kumimoji="1" lang="zh-TW" altLang="en-US" sz="1800" dirty="0"/>
              <a:t> 中建置表單，定義 </a:t>
            </a:r>
            <a:r>
              <a:rPr kumimoji="1" lang="en-US" altLang="zh-TW" sz="1800" dirty="0"/>
              <a:t>action</a:t>
            </a:r>
            <a:endParaRPr kumimoji="1" lang="zh-TW" altLang="en-US" sz="1800" dirty="0"/>
          </a:p>
          <a:p>
            <a:pPr lvl="1"/>
            <a:r>
              <a:rPr kumimoji="1" lang="zh-TW" altLang="en-US" sz="1800" dirty="0"/>
              <a:t>在 </a:t>
            </a:r>
            <a:r>
              <a:rPr kumimoji="1" lang="en-US" altLang="zh-TW" sz="1800" dirty="0"/>
              <a:t>Server</a:t>
            </a:r>
            <a:r>
              <a:rPr kumimoji="1" lang="zh-TW" altLang="en-US" sz="1800" dirty="0"/>
              <a:t> 端接到來自 </a:t>
            </a:r>
            <a:r>
              <a:rPr kumimoji="1" lang="en-US" altLang="zh-TW" sz="1800" dirty="0"/>
              <a:t>form</a:t>
            </a:r>
            <a:r>
              <a:rPr kumimoji="1" lang="zh-TW" altLang="en-US" sz="1800" dirty="0"/>
              <a:t> 的 </a:t>
            </a:r>
            <a:r>
              <a:rPr kumimoji="1" lang="en-US" altLang="zh-TW" sz="1800" dirty="0"/>
              <a:t>action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(</a:t>
            </a:r>
            <a:r>
              <a:rPr kumimoji="1" lang="zh-TW" altLang="en-US" sz="1800" dirty="0"/>
              <a:t>通常為 </a:t>
            </a:r>
            <a:r>
              <a:rPr kumimoji="1" lang="en-US" altLang="zh-TW" sz="1800" dirty="0"/>
              <a:t>POST)</a:t>
            </a:r>
            <a:endParaRPr kumimoji="1" lang="zh-TW" altLang="en-US" sz="1800" dirty="0"/>
          </a:p>
          <a:p>
            <a:pPr lvl="1"/>
            <a:r>
              <a:rPr kumimoji="1" lang="zh-TW" altLang="en-US" sz="1800" dirty="0"/>
              <a:t>檢查是否為有效資料</a:t>
            </a:r>
            <a:r>
              <a:rPr kumimoji="1" lang="en-US" altLang="zh-TW" sz="1800" dirty="0"/>
              <a:t>(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valid?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)</a:t>
            </a:r>
            <a:endParaRPr kumimoji="1" lang="zh-TW" altLang="en-US" sz="1800" dirty="0"/>
          </a:p>
          <a:p>
            <a:pPr lvl="1"/>
            <a:r>
              <a:rPr kumimoji="1" lang="zh-TW" altLang="en-US" sz="1800" dirty="0"/>
              <a:t>如果資料有誤，跳出錯誤訊息</a:t>
            </a:r>
          </a:p>
          <a:p>
            <a:pPr lvl="1"/>
            <a:r>
              <a:rPr kumimoji="1" lang="zh-TW" altLang="en-US" sz="1800" dirty="0"/>
              <a:t>資料正確 </a:t>
            </a:r>
            <a:r>
              <a:rPr kumimoji="1" lang="zh-TW" altLang="en-US" sz="1800" dirty="0">
                <a:sym typeface="Wingdings"/>
              </a:rPr>
              <a:t> 對目標資料表的相關物件進行操作</a:t>
            </a:r>
            <a:r>
              <a:rPr kumimoji="1" lang="en-US" altLang="zh-TW" sz="1800" dirty="0">
                <a:sym typeface="Wingdings"/>
              </a:rPr>
              <a:t>(</a:t>
            </a:r>
            <a:r>
              <a:rPr kumimoji="1" lang="zh-TW" altLang="en-US" sz="1800" dirty="0">
                <a:sym typeface="Wingdings"/>
              </a:rPr>
              <a:t>照欄位填入資料 ； </a:t>
            </a:r>
            <a:r>
              <a:rPr kumimoji="1" lang="en-US" altLang="zh-TW" sz="1800" dirty="0">
                <a:sym typeface="Wingdings"/>
              </a:rPr>
              <a:t>save</a:t>
            </a:r>
            <a:r>
              <a:rPr kumimoji="1" lang="zh-TW" altLang="en-US" sz="1800" dirty="0">
                <a:sym typeface="Wingdings"/>
              </a:rPr>
              <a:t> </a:t>
            </a:r>
            <a:r>
              <a:rPr kumimoji="1" lang="en-US" altLang="zh-TW" sz="1800" dirty="0">
                <a:sym typeface="Wingdings"/>
              </a:rPr>
              <a:t>&amp;</a:t>
            </a:r>
            <a:r>
              <a:rPr kumimoji="1" lang="zh-TW" altLang="en-US" sz="1800" dirty="0">
                <a:sym typeface="Wingdings"/>
              </a:rPr>
              <a:t> </a:t>
            </a:r>
            <a:r>
              <a:rPr kumimoji="1" lang="en-US" altLang="zh-TW" sz="1800" dirty="0">
                <a:sym typeface="Wingdings"/>
              </a:rPr>
              <a:t>update)</a:t>
            </a:r>
            <a:endParaRPr kumimoji="1" lang="zh-TW" altLang="en-US" sz="1800" dirty="0">
              <a:sym typeface="Wingdings"/>
            </a:endParaRPr>
          </a:p>
          <a:p>
            <a:pPr lvl="1"/>
            <a:endParaRPr kumimoji="1" lang="zh-TW" altLang="en-US" sz="1800" dirty="0"/>
          </a:p>
          <a:p>
            <a:r>
              <a:rPr kumimoji="1" lang="zh-TW" altLang="en-US" sz="2000" dirty="0"/>
              <a:t>每建立一個表單，其實就是再重複一次上述流程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1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78898"/>
            <a:ext cx="8596668" cy="4671101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提供了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相關機制，將重複的流程系統化處理</a:t>
            </a:r>
          </a:p>
          <a:p>
            <a:r>
              <a:rPr kumimoji="1" lang="zh-TW" altLang="en-US" dirty="0"/>
              <a:t>定義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class</a:t>
            </a:r>
            <a:r>
              <a:rPr kumimoji="1" lang="zh-TW" altLang="en-US" dirty="0"/>
              <a:t>：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lvl="1"/>
            <a:r>
              <a:rPr kumimoji="1" lang="zh-TW" altLang="en-US" sz="1800" dirty="0"/>
              <a:t>如果需要做驗證可以寫下列 </a:t>
            </a:r>
            <a:r>
              <a:rPr kumimoji="1" lang="en-US" altLang="zh-TW" sz="1800" dirty="0"/>
              <a:t>method</a:t>
            </a:r>
            <a:r>
              <a:rPr kumimoji="1" lang="zh-TW" altLang="en-US" sz="1800" dirty="0"/>
              <a:t>：</a:t>
            </a:r>
            <a:endParaRPr kumimoji="1" lang="en-US" altLang="zh-TW" sz="1800" dirty="0"/>
          </a:p>
          <a:p>
            <a:pPr marL="0" indent="0">
              <a:buNone/>
            </a:pPr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" y="2479313"/>
            <a:ext cx="6847728" cy="138081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EADF67-AFD4-44AC-8686-6CFAA956A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73986"/>
              </p:ext>
            </p:extLst>
          </p:nvPr>
        </p:nvGraphicFramePr>
        <p:xfrm>
          <a:off x="1513840" y="4497490"/>
          <a:ext cx="8128000" cy="184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89179581"/>
                    </a:ext>
                  </a:extLst>
                </a:gridCol>
              </a:tblGrid>
              <a:tr h="1840654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0C226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kumimoji="1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clean_your_name</a:t>
                      </a: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():</a:t>
                      </a:r>
                      <a:r>
                        <a:rPr kumimoji="1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（</a:t>
                      </a: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clean_</a:t>
                      </a:r>
                      <a:r>
                        <a:rPr kumimoji="1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欄位名稱）</a:t>
                      </a:r>
                      <a:endParaRPr kumimoji="1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0C226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1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驗證規則</a:t>
                      </a:r>
                      <a:endParaRPr kumimoji="1" lang="en-US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0C226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if error:</a:t>
                      </a:r>
                    </a:p>
                    <a:p>
                      <a:pPr marL="914400" marR="0" lvl="2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0C226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raise </a:t>
                      </a:r>
                      <a:r>
                        <a:rPr kumimoji="1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ValidationError</a:t>
                      </a: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(“error message”)</a:t>
                      </a:r>
                      <a:endParaRPr lang="zh-TW" altLang="en-US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8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78899"/>
            <a:ext cx="8596668" cy="4362464"/>
          </a:xfrm>
        </p:spPr>
        <p:txBody>
          <a:bodyPr/>
          <a:lstStyle/>
          <a:p>
            <a:r>
              <a:rPr kumimoji="1" lang="zh-TW" altLang="en-US" dirty="0"/>
              <a:t>續（驗證 </a:t>
            </a:r>
            <a:r>
              <a:rPr kumimoji="1" lang="en-US" altLang="zh-TW" dirty="0"/>
              <a:t>method</a:t>
            </a:r>
            <a:r>
              <a:rPr kumimoji="1" lang="zh-TW" altLang="en-US" dirty="0"/>
              <a:t>）：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AFFE13-408D-46D4-9942-A5808FBEC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85401"/>
              </p:ext>
            </p:extLst>
          </p:nvPr>
        </p:nvGraphicFramePr>
        <p:xfrm>
          <a:off x="1142529" y="2074783"/>
          <a:ext cx="6959600" cy="1519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600">
                  <a:extLst>
                    <a:ext uri="{9D8B030D-6E8A-4147-A177-3AD203B41FA5}">
                      <a16:colId xmlns:a16="http://schemas.microsoft.com/office/drawing/2014/main" val="1940325070"/>
                    </a:ext>
                  </a:extLst>
                </a:gridCol>
              </a:tblGrid>
              <a:tr h="1519698">
                <a:tc>
                  <a:txBody>
                    <a:bodyPr/>
                    <a:lstStyle/>
                    <a:p>
                      <a:pPr lvl="1" algn="l">
                        <a:lnSpc>
                          <a:spcPts val="2500"/>
                        </a:lnSpc>
                      </a:pPr>
                      <a:r>
                        <a:rPr kumimoji="1" lang="en-US" altLang="zh-TW" sz="1800" b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def clean():</a:t>
                      </a:r>
                      <a:r>
                        <a:rPr kumimoji="1" lang="zh-TW" altLang="en-US" sz="1800" b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（欄位間有關聯時可用以做整體、複合的驗證）</a:t>
                      </a:r>
                      <a:endParaRPr kumimoji="1" lang="en-US" altLang="zh-TW" sz="1800" b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endParaRPr>
                    </a:p>
                    <a:p>
                      <a:pPr lvl="1" algn="l">
                        <a:lnSpc>
                          <a:spcPts val="2500"/>
                        </a:lnSpc>
                      </a:pPr>
                      <a:r>
                        <a:rPr kumimoji="1" lang="zh-TW" altLang="en-US" sz="1800" b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     </a:t>
                      </a:r>
                      <a:r>
                        <a:rPr kumimoji="1" lang="en-US" altLang="zh-TW" sz="1800" b="0" dirty="0">
                          <a:solidFill>
                            <a:prstClr val="white">
                              <a:lumMod val="75000"/>
                            </a:prstClr>
                          </a:solidFill>
                        </a:rPr>
                        <a:t># </a:t>
                      </a:r>
                      <a:r>
                        <a:rPr kumimoji="1" lang="zh-TW" altLang="en-US" sz="1800" b="0" dirty="0">
                          <a:solidFill>
                            <a:prstClr val="white">
                              <a:lumMod val="75000"/>
                            </a:prstClr>
                          </a:solidFill>
                        </a:rPr>
                        <a:t>驗證規則</a:t>
                      </a:r>
                      <a:endParaRPr kumimoji="1" lang="en-US" altLang="zh-TW" sz="1800" b="0" dirty="0">
                        <a:solidFill>
                          <a:prstClr val="white">
                            <a:lumMod val="75000"/>
                          </a:prstClr>
                        </a:solidFill>
                      </a:endParaRPr>
                    </a:p>
                    <a:p>
                      <a:pPr lvl="1" algn="l">
                        <a:lnSpc>
                          <a:spcPts val="2500"/>
                        </a:lnSpc>
                      </a:pPr>
                      <a:r>
                        <a:rPr kumimoji="1" lang="zh-TW" altLang="en-US" sz="1800" b="0" dirty="0">
                          <a:solidFill>
                            <a:prstClr val="white">
                              <a:lumMod val="75000"/>
                            </a:prstClr>
                          </a:solidFill>
                        </a:rPr>
                        <a:t>      </a:t>
                      </a:r>
                      <a:r>
                        <a:rPr kumimoji="1" lang="en-US" altLang="zh-TW" sz="1800" b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if error:</a:t>
                      </a:r>
                    </a:p>
                    <a:p>
                      <a:pPr lvl="1" algn="l">
                        <a:lnSpc>
                          <a:spcPts val="2500"/>
                        </a:lnSpc>
                      </a:pPr>
                      <a:r>
                        <a:rPr kumimoji="1" lang="zh-TW" altLang="en-US" sz="1800" b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         </a:t>
                      </a:r>
                      <a:r>
                        <a:rPr kumimoji="1" lang="en-US" altLang="zh-TW" sz="1800" b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raise </a:t>
                      </a:r>
                      <a:r>
                        <a:rPr kumimoji="1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ValidationError</a:t>
                      </a:r>
                      <a:r>
                        <a:rPr kumimoji="1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(“error message”)</a:t>
                      </a:r>
                      <a:r>
                        <a:rPr kumimoji="1" lang="en-US" altLang="zh-TW" sz="1800" b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rPr>
                        <a:t> </a:t>
                      </a:r>
                      <a:endParaRPr kumimoji="1" lang="en-US" altLang="zh-TW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0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8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78898"/>
            <a:ext cx="8596668" cy="4671101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在 </a:t>
            </a:r>
            <a:r>
              <a:rPr kumimoji="1" lang="en-US" altLang="zh-TW" dirty="0"/>
              <a:t>Views</a:t>
            </a:r>
            <a:r>
              <a:rPr kumimoji="1" lang="zh-TW" altLang="en-US" dirty="0"/>
              <a:t> 編寫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GET</a:t>
            </a:r>
            <a:r>
              <a:rPr kumimoji="1" lang="zh-TW" altLang="en-US" dirty="0"/>
              <a:t> 和 </a:t>
            </a:r>
            <a:r>
              <a:rPr kumimoji="1" lang="en-US" altLang="zh-TW" dirty="0"/>
              <a:t>POST</a:t>
            </a:r>
            <a:r>
              <a:rPr kumimoji="1" lang="zh-TW" altLang="en-US" dirty="0"/>
              <a:t> 相關操作：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B70D20-DACB-4F56-9682-063135D8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79" y="2085834"/>
            <a:ext cx="4813778" cy="41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78899"/>
            <a:ext cx="8596668" cy="4362464"/>
          </a:xfrm>
        </p:spPr>
        <p:txBody>
          <a:bodyPr/>
          <a:lstStyle/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Template</a:t>
            </a:r>
            <a:r>
              <a:rPr kumimoji="1" lang="zh-TW" altLang="en-US" dirty="0"/>
              <a:t> 只需要簡單的呼叫傳入的 </a:t>
            </a:r>
            <a:r>
              <a:rPr kumimoji="1" lang="en-US" altLang="zh-TW" dirty="0"/>
              <a:t>form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9" y="2550760"/>
            <a:ext cx="8016961" cy="15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00425" y="64022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 dirty="0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 : label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00861" y="2030477"/>
            <a:ext cx="286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預設顯示的字串是空格取代底線，第一個字母大寫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6815" t="51372" r="26116" b="24862"/>
          <a:stretch/>
        </p:blipFill>
        <p:spPr>
          <a:xfrm>
            <a:off x="962480" y="4563453"/>
            <a:ext cx="7054750" cy="16526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17384" t="12211" r="39704" b="69963"/>
          <a:stretch/>
        </p:blipFill>
        <p:spPr>
          <a:xfrm>
            <a:off x="962480" y="1620981"/>
            <a:ext cx="5655248" cy="13214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l="17246" t="85110" r="18410" b="6316"/>
          <a:stretch/>
        </p:blipFill>
        <p:spPr>
          <a:xfrm>
            <a:off x="1741746" y="3053867"/>
            <a:ext cx="9973639" cy="747548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>
            <a:off x="1597891" y="2331533"/>
            <a:ext cx="3140364" cy="938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733964" y="3427641"/>
            <a:ext cx="3334327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08662" y="4175189"/>
            <a:ext cx="529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亦可自訂</a:t>
            </a:r>
          </a:p>
        </p:txBody>
      </p:sp>
      <p:cxnSp>
        <p:nvCxnSpPr>
          <p:cNvPr id="19" name="肘形接點 18"/>
          <p:cNvCxnSpPr/>
          <p:nvPr/>
        </p:nvCxnSpPr>
        <p:spPr>
          <a:xfrm>
            <a:off x="2650836" y="4350327"/>
            <a:ext cx="3966892" cy="956232"/>
          </a:xfrm>
          <a:prstGeom prst="bentConnector3">
            <a:avLst>
              <a:gd name="adj1" fmla="val 10006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94400" y="5615709"/>
            <a:ext cx="1099127" cy="9236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900861" y="1609776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欄位標籤名稱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41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00425" y="64022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 dirty="0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 : placeholder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0425" y="2054793"/>
            <a:ext cx="667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用參數的方式，就可以新增想要放在 </a:t>
            </a:r>
            <a:r>
              <a:rPr lang="en-US" altLang="zh-TW" dirty="0"/>
              <a:t>placeholder </a:t>
            </a:r>
            <a:r>
              <a:rPr lang="zh-TW" altLang="en-US" dirty="0"/>
              <a:t>的內容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04382-7A31-4324-9DAA-B93FEB51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5" y="2517601"/>
            <a:ext cx="10397632" cy="34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 : </a:t>
            </a:r>
            <a:r>
              <a:rPr kumimoji="1" lang="zh-TW" altLang="en-US" dirty="0"/>
              <a:t>輸出格式</a:t>
            </a:r>
            <a:br>
              <a:rPr kumimoji="1"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19411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可選擇 </a:t>
            </a:r>
            <a:r>
              <a:rPr lang="en-US" altLang="zh-TW" sz="2400" b="1" dirty="0"/>
              <a:t>&lt;table&gt;</a:t>
            </a:r>
            <a:r>
              <a:rPr lang="zh-TW" altLang="en-US" sz="2400" b="1" dirty="0"/>
              <a:t> 、 </a:t>
            </a:r>
            <a:r>
              <a:rPr lang="en-US" altLang="zh-TW" sz="2400" b="1" dirty="0"/>
              <a:t>&lt;</a:t>
            </a:r>
            <a:r>
              <a:rPr lang="en-US" altLang="zh-TW" sz="2400" b="1" dirty="0" err="1"/>
              <a:t>ul</a:t>
            </a:r>
            <a:r>
              <a:rPr lang="en-US" altLang="zh-TW" sz="2400" b="1" dirty="0"/>
              <a:t>&gt;</a:t>
            </a:r>
            <a:r>
              <a:rPr lang="zh-TW" altLang="en-US" sz="2400" b="1" dirty="0"/>
              <a:t> 、 </a:t>
            </a:r>
            <a:r>
              <a:rPr lang="en-US" altLang="zh-TW" sz="2400" b="1" dirty="0"/>
              <a:t>&lt;p&gt;</a:t>
            </a:r>
            <a:r>
              <a:rPr lang="zh-TW" altLang="en-US" sz="2400" b="1" dirty="0"/>
              <a:t> 輸出格式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004" t="38472" r="18668" b="57270"/>
          <a:stretch/>
        </p:blipFill>
        <p:spPr>
          <a:xfrm>
            <a:off x="859762" y="4224556"/>
            <a:ext cx="10816461" cy="41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7246" t="85516" r="18410" b="6645"/>
          <a:stretch/>
        </p:blipFill>
        <p:spPr>
          <a:xfrm>
            <a:off x="859762" y="2895105"/>
            <a:ext cx="9973639" cy="6834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8951" t="45195" r="18116" b="51042"/>
          <a:stretch/>
        </p:blipFill>
        <p:spPr>
          <a:xfrm>
            <a:off x="859762" y="5352777"/>
            <a:ext cx="10921661" cy="36738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79055" y="2469187"/>
            <a:ext cx="175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.</a:t>
            </a:r>
            <a:r>
              <a:rPr lang="en-US" altLang="zh-TW" sz="2000" b="1" dirty="0" err="1"/>
              <a:t>as_table</a:t>
            </a:r>
            <a:r>
              <a:rPr lang="en-US" altLang="zh-TW" sz="2000" b="1" dirty="0"/>
              <a:t>()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9055" y="4905129"/>
            <a:ext cx="175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.</a:t>
            </a:r>
            <a:r>
              <a:rPr lang="en-US" altLang="zh-TW" sz="2000" b="1" dirty="0" err="1"/>
              <a:t>as_ul</a:t>
            </a:r>
            <a:r>
              <a:rPr lang="en-US" altLang="zh-TW" sz="2000" b="1" dirty="0"/>
              <a:t>()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9055" y="3759798"/>
            <a:ext cx="175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.</a:t>
            </a:r>
            <a:r>
              <a:rPr lang="en-US" altLang="zh-TW" sz="2000" b="1" dirty="0" err="1"/>
              <a:t>as_p</a:t>
            </a:r>
            <a:r>
              <a:rPr lang="en-US" altLang="zh-TW" sz="2000" b="1" dirty="0"/>
              <a:t>()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104636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2016</TotalTime>
  <Words>1290</Words>
  <Application>Microsoft Office PowerPoint</Application>
  <PresentationFormat>寬螢幕</PresentationFormat>
  <Paragraphs>159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Microsoft New Tai Lue</vt:lpstr>
      <vt:lpstr>Trebuchet MS</vt:lpstr>
      <vt:lpstr>Wingdings</vt:lpstr>
      <vt:lpstr>Wingdings 3</vt:lpstr>
      <vt:lpstr>平面</vt:lpstr>
      <vt:lpstr>Django Forms</vt:lpstr>
      <vt:lpstr>一般建置表單流程</vt:lpstr>
      <vt:lpstr>Django Form Solution</vt:lpstr>
      <vt:lpstr>Django Form Solution</vt:lpstr>
      <vt:lpstr>Django Form Solution</vt:lpstr>
      <vt:lpstr>Django Form Solution</vt:lpstr>
      <vt:lpstr>PowerPoint 簡報</vt:lpstr>
      <vt:lpstr>PowerPoint 簡報</vt:lpstr>
      <vt:lpstr>Django Form Solution : 輸出格式 </vt:lpstr>
      <vt:lpstr>template 中對應欄位 </vt:lpstr>
      <vt:lpstr>Django Form Solution</vt:lpstr>
      <vt:lpstr>綁定與驗證</vt:lpstr>
      <vt:lpstr>Validator 範例</vt:lpstr>
      <vt:lpstr>Django Form Solution</vt:lpstr>
      <vt:lpstr>補充說明：關於 Validator 何時會被 call</vt:lpstr>
      <vt:lpstr>補充：注意事項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Forms</dc:title>
  <dc:creator>李明緯</dc:creator>
  <cp:lastModifiedBy>User</cp:lastModifiedBy>
  <cp:revision>61</cp:revision>
  <dcterms:created xsi:type="dcterms:W3CDTF">2016-09-08T02:03:01Z</dcterms:created>
  <dcterms:modified xsi:type="dcterms:W3CDTF">2024-03-22T07:17:16Z</dcterms:modified>
</cp:coreProperties>
</file>