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4" r:id="rId2"/>
    <p:sldId id="286" r:id="rId3"/>
    <p:sldId id="290" r:id="rId4"/>
    <p:sldId id="289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92" r:id="rId17"/>
    <p:sldId id="285" r:id="rId18"/>
    <p:sldId id="287" r:id="rId19"/>
    <p:sldId id="291" r:id="rId20"/>
    <p:sldId id="282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712"/>
  </p:normalViewPr>
  <p:slideViewPr>
    <p:cSldViewPr>
      <p:cViewPr varScale="1">
        <p:scale>
          <a:sx n="85" d="100"/>
          <a:sy n="85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01EDB-7821-4710-BBF0-523C86229E28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BF99-709E-46F7-A0A3-9722194092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2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http://blog.eddie.com.tw/2011/10/19/django-db-migration-with-south/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2BF99-709E-46F7-A0A3-9722194092F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0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https://doanduyhai.wordpress.com/2012/08/04/design-pattern-the-asynchronous-dispatcher/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2BF99-709E-46F7-A0A3-9722194092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42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http://foofish.net/blog/66/django-signals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2BF99-709E-46F7-A0A3-9722194092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7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701" y="762003"/>
            <a:ext cx="219398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8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95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7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4176"/>
            <a:ext cx="212598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7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3008"/>
            <a:ext cx="212598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8" y="6356359"/>
            <a:ext cx="4433638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91" y="1123846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4/29/2022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9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6" y="6356359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40BAD2"/>
                </a:solidFill>
              </a:rPr>
              <a:pPr defTabSz="457200"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djangoproject.com/en/1.11/ref/contrib/auth/#module-django.contrib.auth.signa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1990502/django-signal-when-user-logs-in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11/topics/signals/#defining-and-sending-signa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11/ref/contrib/auth/#module-django.contrib.auth.signals" TargetMode="External"/><Relationship Id="rId2" Type="http://schemas.openxmlformats.org/officeDocument/2006/relationships/hyperlink" Target="https://doanduyhai.wordpress.com/2012/08/04/design-pattern-the-asynchronous-dispatch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jangoproject.com/en/1.11/topics/signals/#defining-and-sending-signals" TargetMode="External"/><Relationship Id="rId4" Type="http://schemas.openxmlformats.org/officeDocument/2006/relationships/hyperlink" Target="http://stackoverflow.com/questions/1990502/django-signal-when-user-logs-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02386" y="1801368"/>
            <a:ext cx="5486400" cy="3255264"/>
          </a:xfrm>
        </p:spPr>
        <p:txBody>
          <a:bodyPr>
            <a:normAutofit/>
          </a:bodyPr>
          <a:lstStyle/>
          <a:p>
            <a:r>
              <a:rPr lang="en-US" altLang="zh-TW" sz="5400" b="1" dirty="0" err="1"/>
              <a:t>Django</a:t>
            </a:r>
            <a:r>
              <a:rPr lang="en-US" altLang="zh-TW" sz="5400" b="1" dirty="0"/>
              <a:t> Signal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0630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690" y="1123846"/>
            <a:ext cx="2366085" cy="4601183"/>
          </a:xfrm>
        </p:spPr>
        <p:txBody>
          <a:bodyPr/>
          <a:lstStyle/>
          <a:p>
            <a:r>
              <a:rPr lang="en-US" altLang="zh-TW" dirty="0" err="1"/>
              <a:t>Django</a:t>
            </a:r>
            <a:br>
              <a:rPr lang="en-US" altLang="zh-TW" dirty="0"/>
            </a:br>
            <a:r>
              <a:rPr lang="en-US" altLang="zh-TW" dirty="0"/>
              <a:t>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當某個事件發生的時候，</a:t>
            </a:r>
            <a:r>
              <a:rPr lang="en-US" altLang="zh-TW" dirty="0"/>
              <a:t>signal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信號</a:t>
            </a:r>
            <a:r>
              <a:rPr lang="en-US" altLang="zh-TW" dirty="0"/>
              <a:t>)</a:t>
            </a:r>
            <a:r>
              <a:rPr lang="zh-TW" altLang="en-US" dirty="0"/>
              <a:t>允許 </a:t>
            </a:r>
            <a:r>
              <a:rPr lang="en-US" altLang="zh-TW" dirty="0"/>
              <a:t>senders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發送者</a:t>
            </a:r>
            <a:r>
              <a:rPr lang="en-US" altLang="zh-TW" dirty="0"/>
              <a:t>)</a:t>
            </a:r>
            <a:r>
              <a:rPr lang="zh-TW" altLang="en-US" dirty="0"/>
              <a:t>用來通知 </a:t>
            </a:r>
            <a:r>
              <a:rPr lang="en-US" altLang="zh-TW" dirty="0"/>
              <a:t>receivers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接收者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例如：</a:t>
            </a:r>
            <a:r>
              <a:rPr lang="en-US" altLang="zh-TW" dirty="0"/>
              <a:t>Django</a:t>
            </a:r>
            <a:r>
              <a:rPr lang="zh-TW" altLang="en-US" dirty="0"/>
              <a:t> 提供了一個 </a:t>
            </a:r>
            <a:r>
              <a:rPr lang="en-US" altLang="zh-TW" dirty="0"/>
              <a:t>built-in signal</a:t>
            </a:r>
            <a:r>
              <a:rPr lang="zh-TW" altLang="en-US" dirty="0"/>
              <a:t>，叫 </a:t>
            </a:r>
            <a:r>
              <a:rPr lang="en-US" altLang="zh-TW" b="1" dirty="0" err="1"/>
              <a:t>django.core.signals.request_finished</a:t>
            </a:r>
            <a:r>
              <a:rPr lang="zh-TW" altLang="en-US" dirty="0"/>
              <a:t>，這個 </a:t>
            </a:r>
            <a:r>
              <a:rPr lang="en-US" altLang="zh-TW" dirty="0"/>
              <a:t>signal</a:t>
            </a:r>
            <a:r>
              <a:rPr lang="zh-TW" altLang="en-US" dirty="0"/>
              <a:t> 會在一個 </a:t>
            </a:r>
            <a:r>
              <a:rPr lang="en-US" altLang="zh-TW" dirty="0"/>
              <a:t>HTTP</a:t>
            </a:r>
            <a:r>
              <a:rPr lang="zh-TW" altLang="en-US" dirty="0"/>
              <a:t> 請求完成後發送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下面就用一個簡單的實例說明：在每個 </a:t>
            </a:r>
            <a:r>
              <a:rPr lang="en-US" altLang="zh-TW" dirty="0"/>
              <a:t>request</a:t>
            </a:r>
            <a:r>
              <a:rPr lang="zh-TW" altLang="en-US" dirty="0"/>
              <a:t> 完成後印出 </a:t>
            </a:r>
            <a:r>
              <a:rPr lang="en-US" altLang="zh-TW" dirty="0"/>
              <a:t>"request finished"</a:t>
            </a:r>
          </a:p>
        </p:txBody>
      </p:sp>
    </p:spTree>
    <p:extLst>
      <p:ext uri="{BB962C8B-B14F-4D97-AF65-F5344CB8AC3E}">
        <p14:creationId xmlns:p14="http://schemas.microsoft.com/office/powerpoint/2010/main" val="130129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b="1" dirty="0"/>
              <a:t>receiver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1700796"/>
          </a:xfrm>
        </p:spPr>
        <p:txBody>
          <a:bodyPr/>
          <a:lstStyle/>
          <a:p>
            <a:r>
              <a:rPr lang="en-US" altLang="zh-TW" dirty="0"/>
              <a:t>Receiver</a:t>
            </a:r>
            <a:r>
              <a:rPr lang="zh-TW" altLang="en-US" dirty="0"/>
              <a:t>是一個可被調用的函數，但是需要注意的是它需要接收一個參數 </a:t>
            </a:r>
            <a:r>
              <a:rPr lang="en-US" altLang="zh-TW" b="1" dirty="0"/>
              <a:t>sender</a:t>
            </a:r>
            <a:r>
              <a:rPr lang="zh-TW" altLang="en-US" b="1" dirty="0"/>
              <a:t> </a:t>
            </a:r>
            <a:r>
              <a:rPr lang="zh-TW" altLang="en-US" dirty="0"/>
              <a:t>和一個關鍵字參數 </a:t>
            </a:r>
            <a:r>
              <a:rPr lang="zh-TW" altLang="en-US" b="1" dirty="0"/>
              <a:t>**</a:t>
            </a:r>
            <a:r>
              <a:rPr lang="en-US" altLang="zh-TW" b="1" dirty="0" err="1"/>
              <a:t>kwargs</a:t>
            </a:r>
            <a:endParaRPr lang="en-US" altLang="zh-TW" b="1" dirty="0"/>
          </a:p>
          <a:p>
            <a:endParaRPr lang="zh-TW" altLang="en-US" b="1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96" y="2132856"/>
            <a:ext cx="4752529" cy="2224869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3056878" y="4357725"/>
            <a:ext cx="5486400" cy="11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接著需要把 </a:t>
            </a:r>
            <a:r>
              <a:rPr lang="en-US" altLang="zh-TW" b="1" dirty="0" err="1"/>
              <a:t>request_finished</a:t>
            </a:r>
            <a:r>
              <a:rPr lang="zh-TW" altLang="en-US" b="1" dirty="0"/>
              <a:t> </a:t>
            </a:r>
            <a:r>
              <a:rPr lang="zh-TW" altLang="en-US" dirty="0"/>
              <a:t>信號連接</a:t>
            </a:r>
            <a:r>
              <a:rPr lang="en-US" altLang="zh-TW" dirty="0"/>
              <a:t>(</a:t>
            </a:r>
            <a:r>
              <a:rPr lang="zh-TW" altLang="en-US" dirty="0"/>
              <a:t>註冊</a:t>
            </a:r>
            <a:r>
              <a:rPr lang="en-US" altLang="zh-TW" dirty="0"/>
              <a:t>)</a:t>
            </a:r>
            <a:r>
              <a:rPr lang="zh-TW" altLang="en-US" dirty="0"/>
              <a:t>到 </a:t>
            </a:r>
            <a:r>
              <a:rPr lang="en-US" altLang="zh-TW" b="1" dirty="0" err="1"/>
              <a:t>my_callback</a:t>
            </a:r>
            <a:endParaRPr lang="zh-TW" altLang="en-US" b="1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22" y="5301208"/>
            <a:ext cx="5843758" cy="86907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63894" y="416348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Observer Pattern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999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Django</a:t>
            </a:r>
            <a:br>
              <a:rPr lang="en-US" altLang="zh-TW" dirty="0"/>
            </a:br>
            <a:r>
              <a:rPr lang="en-US" altLang="zh-TW" dirty="0"/>
              <a:t>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692696"/>
            <a:ext cx="5486400" cy="4211932"/>
          </a:xfrm>
        </p:spPr>
        <p:txBody>
          <a:bodyPr/>
          <a:lstStyle/>
          <a:p>
            <a:r>
              <a:rPr lang="zh-TW" altLang="en-US" dirty="0"/>
              <a:t>現在送出一個 </a:t>
            </a:r>
            <a:r>
              <a:rPr lang="en-US" altLang="zh-TW" dirty="0"/>
              <a:t>URL</a:t>
            </a:r>
            <a:r>
              <a:rPr lang="zh-TW" altLang="en-US" dirty="0"/>
              <a:t> 為 </a:t>
            </a:r>
            <a:r>
              <a:rPr lang="en-US" altLang="zh-TW" b="1" dirty="0"/>
              <a:t>/hello</a:t>
            </a:r>
            <a:r>
              <a:rPr lang="zh-TW" altLang="en-US" b="1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request</a:t>
            </a:r>
            <a:r>
              <a:rPr lang="zh-TW" altLang="en-US" dirty="0"/>
              <a:t>，印在 </a:t>
            </a:r>
            <a:r>
              <a:rPr lang="en-US" altLang="zh-TW" dirty="0"/>
              <a:t>console</a:t>
            </a:r>
            <a:r>
              <a:rPr lang="zh-TW" altLang="en-US" dirty="0"/>
              <a:t> 上的結果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84984"/>
            <a:ext cx="6025374" cy="10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Django</a:t>
            </a:r>
            <a:br>
              <a:rPr lang="en-US" altLang="zh-TW" dirty="0"/>
            </a:br>
            <a:r>
              <a:rPr lang="en-US" altLang="zh-TW" dirty="0"/>
              <a:t>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692696"/>
            <a:ext cx="5486400" cy="3923900"/>
          </a:xfrm>
        </p:spPr>
        <p:txBody>
          <a:bodyPr/>
          <a:lstStyle/>
          <a:p>
            <a:r>
              <a:rPr lang="zh-TW" altLang="en-US" dirty="0"/>
              <a:t>我們需要做的只是</a:t>
            </a:r>
            <a:endParaRPr lang="en-US" altLang="zh-TW" dirty="0"/>
          </a:p>
          <a:p>
            <a:pPr marL="845820" lvl="1" indent="-342900">
              <a:buFont typeface="+mj-lt"/>
              <a:buAutoNum type="arabicPeriod"/>
            </a:pPr>
            <a:r>
              <a:rPr lang="zh-TW" altLang="en-US" dirty="0"/>
              <a:t>編寫 </a:t>
            </a:r>
            <a:r>
              <a:rPr lang="en-US" altLang="zh-TW" dirty="0"/>
              <a:t>receiver</a:t>
            </a:r>
          </a:p>
          <a:p>
            <a:pPr marL="845820" lvl="1" indent="-342900">
              <a:buFont typeface="+mj-lt"/>
              <a:buAutoNum type="arabicPeriod"/>
            </a:pPr>
            <a:r>
              <a:rPr lang="zh-TW" altLang="en-US" dirty="0"/>
              <a:t>調用 </a:t>
            </a:r>
            <a:r>
              <a:rPr lang="en-US" altLang="zh-TW" dirty="0" err="1"/>
              <a:t>signal.connect</a:t>
            </a:r>
            <a:r>
              <a:rPr lang="zh-TW" altLang="en-US" dirty="0"/>
              <a:t> 方法，相當於把 </a:t>
            </a:r>
            <a:r>
              <a:rPr lang="en-US" altLang="zh-TW" dirty="0"/>
              <a:t>receiver</a:t>
            </a:r>
            <a:r>
              <a:rPr lang="zh-TW" altLang="en-US" dirty="0"/>
              <a:t> 註冊到 </a:t>
            </a:r>
            <a:r>
              <a:rPr lang="en-US" altLang="zh-TW" dirty="0"/>
              <a:t>signal</a:t>
            </a:r>
            <a:r>
              <a:rPr lang="zh-TW" altLang="en-US" dirty="0"/>
              <a:t> 上去。</a:t>
            </a:r>
            <a:endParaRPr lang="en-US" altLang="zh-TW" dirty="0"/>
          </a:p>
          <a:p>
            <a:r>
              <a:rPr lang="zh-TW" altLang="en-US" dirty="0"/>
              <a:t>當事件觸發時，相應的 </a:t>
            </a:r>
            <a:r>
              <a:rPr lang="en-US" altLang="zh-TW" dirty="0"/>
              <a:t>signal</a:t>
            </a:r>
            <a:r>
              <a:rPr lang="zh-TW" altLang="en-US" dirty="0"/>
              <a:t> 就會通知所有註冊的 </a:t>
            </a:r>
            <a:r>
              <a:rPr lang="en-US" altLang="zh-TW" dirty="0"/>
              <a:t>receivers</a:t>
            </a:r>
            <a:r>
              <a:rPr lang="zh-TW" altLang="en-US" dirty="0"/>
              <a:t> 得到調用，這也就是前面提到的觀察者模式 </a:t>
            </a:r>
            <a:r>
              <a:rPr lang="en-US" altLang="zh-TW" dirty="0"/>
              <a:t>(Observer Pattern)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最後連接 </a:t>
            </a:r>
            <a:r>
              <a:rPr lang="en-US" altLang="zh-TW" dirty="0"/>
              <a:t>receiver</a:t>
            </a:r>
            <a:r>
              <a:rPr lang="zh-TW" altLang="en-US" dirty="0"/>
              <a:t> 函數還有另外一個方法，用裝飾器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93096"/>
            <a:ext cx="5050425" cy="11521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271272" y="5517232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Dispatcher Pattern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453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Django</a:t>
            </a:r>
            <a:br>
              <a:rPr kumimoji="1" lang="en-US" altLang="zh-TW" dirty="0"/>
            </a:br>
            <a:r>
              <a:rPr kumimoji="1" lang="en-US" altLang="zh-TW" dirty="0"/>
              <a:t>login</a:t>
            </a:r>
            <a:br>
              <a:rPr kumimoji="1" lang="en-US" altLang="zh-TW" dirty="0"/>
            </a:br>
            <a:r>
              <a:rPr kumimoji="1" lang="en-US" altLang="zh-TW" dirty="0"/>
              <a:t>signals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1123846"/>
            <a:ext cx="5630489" cy="568863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Django </a:t>
            </a:r>
            <a:r>
              <a:rPr kumimoji="1" lang="zh-TW" altLang="en-US" dirty="0"/>
              <a:t>內建了一些現成的 </a:t>
            </a:r>
            <a:r>
              <a:rPr kumimoji="1" lang="en-US" altLang="zh-TW" dirty="0"/>
              <a:t>signal </a:t>
            </a:r>
            <a:r>
              <a:rPr kumimoji="1" lang="zh-TW" altLang="en-US" dirty="0"/>
              <a:t>供開發者使用，</a:t>
            </a:r>
            <a:br>
              <a:rPr kumimoji="1" lang="en-US" altLang="zh-TW" dirty="0"/>
            </a:br>
            <a:r>
              <a:rPr kumimoji="1" lang="zh-TW" altLang="en-US" dirty="0"/>
              <a:t>這裡以</a:t>
            </a:r>
            <a:r>
              <a:rPr kumimoji="1" lang="en-US" altLang="zh-TW" dirty="0"/>
              <a:t> login</a:t>
            </a:r>
            <a:r>
              <a:rPr kumimoji="1" lang="zh-TW" altLang="en-US" dirty="0"/>
              <a:t> </a:t>
            </a:r>
            <a:r>
              <a:rPr kumimoji="1" lang="en-US" altLang="zh-TW" dirty="0"/>
              <a:t>signals </a:t>
            </a:r>
            <a:r>
              <a:rPr kumimoji="1" lang="zh-TW" altLang="en-US" dirty="0"/>
              <a:t>舉例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br>
              <a:rPr kumimoji="1" lang="en-US" altLang="zh-TW" dirty="0"/>
            </a:br>
            <a:r>
              <a:rPr kumimoji="1" lang="en-US" altLang="zh-TW" dirty="0">
                <a:hlinkClick r:id="rId2"/>
              </a:rPr>
              <a:t>https://docs.djangoproject.com/en/1.11/ref/contrib/auth/#module-django.contrib.auth.signals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44" y="1483886"/>
            <a:ext cx="4737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Django</a:t>
            </a:r>
            <a:br>
              <a:rPr kumimoji="1" lang="en-US" altLang="zh-TW" dirty="0"/>
            </a:br>
            <a:r>
              <a:rPr kumimoji="1" lang="en-US" altLang="zh-TW" dirty="0"/>
              <a:t>login</a:t>
            </a:r>
            <a:br>
              <a:rPr kumimoji="1" lang="en-US" altLang="zh-TW" dirty="0"/>
            </a:br>
            <a:r>
              <a:rPr kumimoji="1" lang="en-US" altLang="zh-TW" dirty="0"/>
              <a:t>signals</a:t>
            </a:r>
            <a:endParaRPr kumimoji="1"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70" y="2239870"/>
            <a:ext cx="5486400" cy="397042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68" y="4593220"/>
            <a:ext cx="5918200" cy="3683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87" y="3291216"/>
            <a:ext cx="5994400" cy="647700"/>
          </a:xfrm>
          <a:prstGeom prst="rect">
            <a:avLst/>
          </a:prstGeom>
        </p:spPr>
      </p:pic>
      <p:sp>
        <p:nvSpPr>
          <p:cNvPr id="13" name="內容版面配置區 2"/>
          <p:cNvSpPr txBox="1">
            <a:spLocks/>
          </p:cNvSpPr>
          <p:nvPr/>
        </p:nvSpPr>
        <p:spPr>
          <a:xfrm>
            <a:off x="2712287" y="836712"/>
            <a:ext cx="5892161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首先 </a:t>
            </a:r>
            <a:r>
              <a:rPr kumimoji="1" lang="en-US" altLang="zh-TW" dirty="0"/>
              <a:t>import </a:t>
            </a:r>
            <a:r>
              <a:rPr kumimoji="1" lang="en-US" altLang="zh-TW" dirty="0" err="1"/>
              <a:t>user_logged_in</a:t>
            </a:r>
            <a:r>
              <a:rPr kumimoji="1" lang="en-US" altLang="zh-TW" dirty="0"/>
              <a:t> </a:t>
            </a:r>
            <a:r>
              <a:rPr kumimoji="1" lang="zh-TW" altLang="en-US" dirty="0"/>
              <a:t>這個 </a:t>
            </a:r>
            <a:r>
              <a:rPr kumimoji="1" lang="en-US" altLang="zh-TW" dirty="0"/>
              <a:t>signal</a:t>
            </a:r>
            <a:br>
              <a:rPr kumimoji="1" lang="en-US" altLang="zh-TW" dirty="0"/>
            </a:b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接下來撰寫要註冊在 </a:t>
            </a:r>
            <a:r>
              <a:rPr kumimoji="1" lang="en-US" altLang="zh-TW" dirty="0"/>
              <a:t>login signal </a:t>
            </a:r>
            <a:r>
              <a:rPr kumimoji="1" lang="zh-TW" altLang="en-US" dirty="0"/>
              <a:t>上面的 </a:t>
            </a:r>
            <a:r>
              <a:rPr kumimoji="1" lang="en-US" altLang="zh-TW" dirty="0"/>
              <a:t>receiver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最後，將我們的 </a:t>
            </a:r>
            <a:r>
              <a:rPr kumimoji="1" lang="en-US" altLang="zh-TW" dirty="0"/>
              <a:t>receiver </a:t>
            </a:r>
            <a:r>
              <a:rPr kumimoji="1" lang="zh-TW" altLang="en-US" dirty="0"/>
              <a:t>註冊到 </a:t>
            </a:r>
            <a:r>
              <a:rPr kumimoji="1" lang="en-US" altLang="zh-TW" dirty="0" err="1"/>
              <a:t>user_logged_in</a:t>
            </a:r>
            <a:r>
              <a:rPr kumimoji="1" lang="zh-TW" altLang="en-US" dirty="0"/>
              <a:t> 上</a:t>
            </a:r>
          </a:p>
        </p:txBody>
      </p:sp>
      <p:sp>
        <p:nvSpPr>
          <p:cNvPr id="14" name="矩形 13"/>
          <p:cNvSpPr/>
          <p:nvPr/>
        </p:nvSpPr>
        <p:spPr>
          <a:xfrm>
            <a:off x="2731270" y="5091416"/>
            <a:ext cx="6185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5"/>
              </a:rPr>
              <a:t>http://stackoverflow.com/questions/1990502/django-signal-when-user-logs-in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34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ED07B-46EC-4243-B9BA-AE72755E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Signal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33C6D-F1B5-4DE2-B132-56A4B858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3140956"/>
          </a:xfrm>
        </p:spPr>
        <p:txBody>
          <a:bodyPr/>
          <a:lstStyle/>
          <a:p>
            <a:r>
              <a:rPr lang="en-US" altLang="zh-TW" dirty="0"/>
              <a:t>Django Signal </a:t>
            </a:r>
            <a:r>
              <a:rPr lang="zh-TW" altLang="en-US" dirty="0"/>
              <a:t>是 </a:t>
            </a:r>
            <a:r>
              <a:rPr lang="en-US" altLang="zh-TW" dirty="0"/>
              <a:t>Dispatcher pattern </a:t>
            </a:r>
            <a:r>
              <a:rPr lang="zh-TW" altLang="en-US" dirty="0"/>
              <a:t>的其中一種</a:t>
            </a:r>
            <a:endParaRPr lang="en-US" altLang="zh-TW" dirty="0"/>
          </a:p>
          <a:p>
            <a:r>
              <a:rPr lang="zh-TW" altLang="en-US" dirty="0"/>
              <a:t>同樣以剛剛的同步成績為例，如果使用 </a:t>
            </a:r>
            <a:r>
              <a:rPr lang="en-US" altLang="zh-TW" dirty="0"/>
              <a:t>Django Signals </a:t>
            </a:r>
            <a:r>
              <a:rPr lang="zh-TW" altLang="en-US" dirty="0"/>
              <a:t>，便可以使用 </a:t>
            </a:r>
            <a:r>
              <a:rPr lang="en-US" altLang="zh-TW" dirty="0"/>
              <a:t>receiver </a:t>
            </a:r>
            <a:r>
              <a:rPr lang="zh-TW" altLang="en-US" dirty="0"/>
              <a:t>讓學校系統的 </a:t>
            </a:r>
            <a:r>
              <a:rPr lang="en-US" altLang="zh-TW" dirty="0"/>
              <a:t>app</a:t>
            </a:r>
            <a:r>
              <a:rPr lang="zh-TW" altLang="en-US" dirty="0"/>
              <a:t> 成為接收者，等待你的 </a:t>
            </a:r>
            <a:r>
              <a:rPr lang="en-US" altLang="zh-TW" dirty="0"/>
              <a:t>app </a:t>
            </a:r>
            <a:r>
              <a:rPr lang="zh-TW" altLang="en-US" dirty="0"/>
              <a:t>發出 </a:t>
            </a:r>
            <a:r>
              <a:rPr lang="en-US" altLang="zh-TW" dirty="0"/>
              <a:t>signal</a:t>
            </a:r>
          </a:p>
          <a:p>
            <a:r>
              <a:rPr lang="zh-TW" altLang="en-US" dirty="0"/>
              <a:t>接著，當你的 </a:t>
            </a:r>
            <a:r>
              <a:rPr lang="en-US" altLang="zh-TW" dirty="0"/>
              <a:t>app </a:t>
            </a:r>
            <a:r>
              <a:rPr lang="zh-TW" altLang="en-US" dirty="0"/>
              <a:t>的成績資料庫更新時，就可以透過 </a:t>
            </a:r>
            <a:r>
              <a:rPr lang="en-US" altLang="zh-TW" dirty="0" err="1"/>
              <a:t>post_save</a:t>
            </a:r>
            <a:r>
              <a:rPr lang="en-US" altLang="zh-TW" dirty="0"/>
              <a:t> </a:t>
            </a:r>
            <a:r>
              <a:rPr lang="zh-TW" altLang="en-US" dirty="0"/>
              <a:t>這個 </a:t>
            </a:r>
            <a:r>
              <a:rPr lang="en-US" altLang="zh-TW" dirty="0"/>
              <a:t>signal </a:t>
            </a:r>
            <a:r>
              <a:rPr lang="zh-TW" altLang="en-US" dirty="0"/>
              <a:t>通知學校系統的 </a:t>
            </a:r>
            <a:r>
              <a:rPr lang="en-US" altLang="zh-TW" dirty="0"/>
              <a:t>app </a:t>
            </a:r>
            <a:r>
              <a:rPr lang="zh-TW" altLang="en-US" dirty="0"/>
              <a:t>，並完成同步成績的工作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0E0268-9EAC-45CD-8CB7-7B703A23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031456"/>
            <a:ext cx="5308531" cy="18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Define</a:t>
            </a:r>
            <a:br>
              <a:rPr kumimoji="1" lang="en-US" altLang="zh-TW" dirty="0"/>
            </a:br>
            <a:r>
              <a:rPr kumimoji="1" lang="en-US" altLang="zh-TW" dirty="0" err="1"/>
              <a:t>django</a:t>
            </a:r>
            <a:br>
              <a:rPr kumimoji="1" lang="en-US" altLang="zh-TW" dirty="0"/>
            </a:br>
            <a:r>
              <a:rPr kumimoji="1" lang="en-US" altLang="zh-TW" dirty="0"/>
              <a:t>signals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6062537" cy="5120640"/>
          </a:xfrm>
        </p:spPr>
        <p:txBody>
          <a:bodyPr/>
          <a:lstStyle/>
          <a:p>
            <a:r>
              <a:rPr kumimoji="1" lang="zh-TW" altLang="en-US" dirty="0"/>
              <a:t>除了使用內建的 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，我們也可以自定義</a:t>
            </a:r>
            <a:r>
              <a:rPr kumimoji="1" lang="en-US" altLang="zh-TW" dirty="0"/>
              <a:t> signal</a:t>
            </a:r>
            <a:r>
              <a:rPr kumimoji="1" lang="zh-TW" altLang="en-US" dirty="0"/>
              <a:t>：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lang="en-US" altLang="zh-TW" b="1" dirty="0"/>
              <a:t>import</a:t>
            </a:r>
            <a:r>
              <a:rPr lang="en-US" altLang="zh-TW" dirty="0"/>
              <a:t> </a:t>
            </a:r>
            <a:r>
              <a:rPr lang="en-US" altLang="zh-TW" b="1" dirty="0" err="1"/>
              <a:t>django.dispatch</a:t>
            </a:r>
            <a:br>
              <a:rPr lang="en-US" altLang="zh-TW" b="1" dirty="0"/>
            </a:br>
            <a:br>
              <a:rPr lang="en-US" altLang="zh-TW" b="1" dirty="0"/>
            </a:br>
            <a:r>
              <a:rPr lang="en-US" altLang="zh-TW" b="1" dirty="0" err="1"/>
              <a:t>pizza_done</a:t>
            </a:r>
            <a:r>
              <a:rPr lang="en-US" altLang="zh-TW" b="1" dirty="0"/>
              <a:t> = </a:t>
            </a:r>
            <a:r>
              <a:rPr lang="en-US" altLang="zh-TW" b="1" dirty="0" err="1"/>
              <a:t>django.dispatch.Signal</a:t>
            </a:r>
            <a:r>
              <a:rPr lang="en-US" altLang="zh-TW" b="1" dirty="0"/>
              <a:t>(</a:t>
            </a:r>
            <a:br>
              <a:rPr lang="en-US" altLang="zh-TW" b="1" dirty="0"/>
            </a:br>
            <a:r>
              <a:rPr lang="en-US" altLang="zh-TW" b="1" dirty="0"/>
              <a:t>	               </a:t>
            </a:r>
            <a:r>
              <a:rPr lang="en-US" altLang="zh-TW" b="1" dirty="0" err="1"/>
              <a:t>providing_args</a:t>
            </a:r>
            <a:r>
              <a:rPr lang="en-US" altLang="zh-TW" b="1" dirty="0"/>
              <a:t>=["toppings", "size"])</a:t>
            </a:r>
            <a:br>
              <a:rPr lang="en-US" altLang="zh-TW" b="1" dirty="0"/>
            </a:br>
            <a:br>
              <a:rPr lang="en-US" altLang="zh-TW" b="1" dirty="0"/>
            </a:br>
            <a:r>
              <a:rPr lang="en-US" altLang="zh-TW" b="1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send_pizza</a:t>
            </a:r>
            <a:r>
              <a:rPr lang="en-US" altLang="zh-TW" dirty="0"/>
              <a:t>(self, toppings, size): 	</a:t>
            </a:r>
            <a:r>
              <a:rPr lang="en-US" altLang="zh-TW" dirty="0" err="1"/>
              <a:t>pizza_done.send</a:t>
            </a:r>
            <a:r>
              <a:rPr lang="en-US" altLang="zh-TW" dirty="0"/>
              <a:t>(</a:t>
            </a:r>
            <a:br>
              <a:rPr lang="en-US" altLang="zh-TW" dirty="0"/>
            </a:br>
            <a:r>
              <a:rPr lang="en-US" altLang="zh-TW" dirty="0"/>
              <a:t>		sender=</a:t>
            </a:r>
            <a:r>
              <a:rPr lang="en-US" altLang="zh-TW" dirty="0" err="1"/>
              <a:t>self.__class</a:t>
            </a:r>
            <a:r>
              <a:rPr lang="en-US" altLang="zh-TW" dirty="0"/>
              <a:t>__, 			                  toppings=toppings, </a:t>
            </a:r>
            <a:br>
              <a:rPr lang="en-US" altLang="zh-TW" dirty="0"/>
            </a:br>
            <a:r>
              <a:rPr lang="en-US" altLang="zh-TW" dirty="0"/>
              <a:t>		size=size)</a:t>
            </a:r>
            <a:endParaRPr lang="en-US" altLang="zh-TW" b="1" dirty="0"/>
          </a:p>
          <a:p>
            <a:r>
              <a:rPr kumimoji="1" lang="zh-TW" altLang="en-US" dirty="0"/>
              <a:t>詳細說明請看 </a:t>
            </a:r>
            <a:r>
              <a:rPr kumimoji="1" lang="en-US" altLang="zh-TW" dirty="0" err="1"/>
              <a:t>django</a:t>
            </a:r>
            <a:r>
              <a:rPr kumimoji="1" lang="en-US" altLang="zh-TW" dirty="0"/>
              <a:t> </a:t>
            </a:r>
            <a:r>
              <a:rPr kumimoji="1" lang="zh-TW" altLang="en-US" dirty="0"/>
              <a:t>文件</a:t>
            </a:r>
            <a:br>
              <a:rPr kumimoji="1" lang="en-US" altLang="zh-TW" dirty="0"/>
            </a:br>
            <a:r>
              <a:rPr kumimoji="1" lang="en-US" altLang="zh-TW" dirty="0">
                <a:hlinkClick r:id="rId2"/>
              </a:rPr>
              <a:t>https://docs.djangoproject.com/en/1.11/topics/signals/#defining-and-sending-signals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23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C7E9E-DA78-4AFC-998A-E681613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Social</a:t>
            </a:r>
            <a:br>
              <a:rPr lang="en-US" altLang="zh-TW" b="1" dirty="0"/>
            </a:br>
            <a:r>
              <a:rPr lang="en-US" altLang="zh-TW" b="1" dirty="0"/>
              <a:t>OAuth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5D9E7-182E-40BC-BA65-86CB70E3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378251"/>
            <a:ext cx="5486400" cy="4601183"/>
          </a:xfrm>
        </p:spPr>
        <p:txBody>
          <a:bodyPr/>
          <a:lstStyle/>
          <a:p>
            <a:r>
              <a:rPr lang="zh-TW" altLang="en-US" b="1" dirty="0"/>
              <a:t>再以學生成績系統為例</a:t>
            </a:r>
            <a:r>
              <a:rPr lang="en-US" altLang="zh-TW" b="1" dirty="0"/>
              <a:t>…</a:t>
            </a:r>
          </a:p>
          <a:p>
            <a:pPr lvl="1"/>
            <a:r>
              <a:rPr lang="zh-TW" altLang="en-US" sz="1600" dirty="0"/>
              <a:t>如果我們要為這個系統加上社群登入功能，為此我們會需要使用第三方授權的 </a:t>
            </a:r>
            <a:r>
              <a:rPr lang="en-US" altLang="zh-TW" sz="1600" dirty="0"/>
              <a:t>OAuth</a:t>
            </a:r>
            <a:r>
              <a:rPr lang="zh-TW" altLang="en-US" sz="1600" dirty="0"/>
              <a:t> </a:t>
            </a:r>
            <a:r>
              <a:rPr lang="en-US" altLang="zh-TW" sz="1600" dirty="0"/>
              <a:t>API</a:t>
            </a:r>
            <a:r>
              <a:rPr lang="zh-TW" altLang="en-US" sz="1600" dirty="0"/>
              <a:t> </a:t>
            </a:r>
            <a:r>
              <a:rPr lang="en-US" altLang="zh-TW" sz="1600" dirty="0"/>
              <a:t>(FB</a:t>
            </a:r>
            <a:r>
              <a:rPr lang="zh-TW" altLang="en-US" sz="1600" dirty="0"/>
              <a:t>、</a:t>
            </a:r>
            <a:r>
              <a:rPr lang="en-US" altLang="zh-TW" sz="1600" dirty="0"/>
              <a:t>Gmail </a:t>
            </a:r>
            <a:r>
              <a:rPr lang="zh-TW" altLang="en-US" sz="1600" dirty="0"/>
              <a:t>等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/>
            <a:r>
              <a:rPr lang="zh-TW" altLang="en-US" sz="1600" dirty="0"/>
              <a:t>為此，你的系統會先導到社群網站的認證頁面，如果認證成功的話，便會導回你的系統設定的成功頁面。</a:t>
            </a:r>
            <a:endParaRPr lang="en-US" altLang="zh-TW" sz="1600" dirty="0"/>
          </a:p>
          <a:p>
            <a:pPr lvl="1"/>
            <a:r>
              <a:rPr lang="zh-TW" altLang="en-US" sz="1600" dirty="0"/>
              <a:t>但是，往往會有一些事情是社群登入無法做到的 </a:t>
            </a:r>
            <a:r>
              <a:rPr lang="en-US" altLang="zh-TW" sz="1600" dirty="0"/>
              <a:t>(</a:t>
            </a:r>
            <a:r>
              <a:rPr lang="zh-TW" altLang="en-US" sz="1600" dirty="0"/>
              <a:t>如分發班級、學號等</a:t>
            </a:r>
            <a:r>
              <a:rPr lang="en-US" altLang="zh-TW" sz="1600" dirty="0"/>
              <a:t>) </a:t>
            </a:r>
            <a:r>
              <a:rPr lang="zh-TW" altLang="en-US" sz="1600" dirty="0"/>
              <a:t>。這時候，常見的做法為先 </a:t>
            </a:r>
            <a:r>
              <a:rPr lang="en-US" altLang="zh-TW" sz="1600" dirty="0"/>
              <a:t>POST </a:t>
            </a:r>
            <a:r>
              <a:rPr lang="zh-TW" altLang="en-US" sz="1600" dirty="0"/>
              <a:t>回另一個 </a:t>
            </a:r>
            <a:r>
              <a:rPr lang="en-US" altLang="zh-TW" sz="1600" dirty="0"/>
              <a:t>view function</a:t>
            </a:r>
            <a:r>
              <a:rPr lang="zh-TW" altLang="en-US" sz="1600" dirty="0"/>
              <a:t>，在裡面做完自己系統內想做的事後，再導去成功頁面（也就是包一個中間層）。</a:t>
            </a:r>
            <a:endParaRPr lang="en-US" altLang="zh-TW" sz="16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形 6" descr="監視器">
            <a:extLst>
              <a:ext uri="{FF2B5EF4-FFF2-40B4-BE49-F238E27FC236}">
                <a16:creationId xmlns:a16="http://schemas.microsoft.com/office/drawing/2014/main" id="{984A50B9-D8BB-482E-8437-24E34A6D1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4229498"/>
            <a:ext cx="1177645" cy="1177645"/>
          </a:xfrm>
          <a:prstGeom prst="rect">
            <a:avLst/>
          </a:prstGeom>
        </p:spPr>
      </p:pic>
      <p:pic>
        <p:nvPicPr>
          <p:cNvPr id="1026" name="Picture 2" descr="Facebook 的圖片、庫存照片和向量圖| Shutterstock">
            <a:extLst>
              <a:ext uri="{FF2B5EF4-FFF2-40B4-BE49-F238E27FC236}">
                <a16:creationId xmlns:a16="http://schemas.microsoft.com/office/drawing/2014/main" id="{8B3B3E41-DA46-43A1-A955-2746CD91D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61" t="8100" r="15474" b="13601"/>
          <a:stretch/>
        </p:blipFill>
        <p:spPr bwMode="auto">
          <a:xfrm>
            <a:off x="5888210" y="3860166"/>
            <a:ext cx="844030" cy="8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FFD6D31-4D90-4E6A-BB28-419E5DF55117}"/>
              </a:ext>
            </a:extLst>
          </p:cNvPr>
          <p:cNvSpPr txBox="1"/>
          <p:nvPr/>
        </p:nvSpPr>
        <p:spPr>
          <a:xfrm>
            <a:off x="6732240" y="3860166"/>
            <a:ext cx="1964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fbRegister</a:t>
            </a:r>
            <a:r>
              <a:rPr lang="en-US" altLang="zh-TW" sz="1400" dirty="0"/>
              <a:t>():</a:t>
            </a:r>
          </a:p>
          <a:p>
            <a:r>
              <a:rPr lang="en-US" altLang="zh-TW" sz="1400" dirty="0"/>
              <a:t>    # </a:t>
            </a:r>
            <a:r>
              <a:rPr lang="zh-TW" altLang="en-US" sz="1400" dirty="0"/>
              <a:t>用 </a:t>
            </a:r>
            <a:r>
              <a:rPr lang="en-US" altLang="zh-TW" sz="1400" dirty="0"/>
              <a:t>FB</a:t>
            </a:r>
            <a:r>
              <a:rPr lang="zh-TW" altLang="en-US" sz="1400" dirty="0"/>
              <a:t> 註冊</a:t>
            </a:r>
            <a:r>
              <a:rPr lang="en-US" altLang="zh-TW" sz="1400" dirty="0"/>
              <a:t>…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FF0000"/>
                </a:solidFill>
              </a:rPr>
              <a:t># </a:t>
            </a:r>
            <a:r>
              <a:rPr lang="zh-TW" altLang="en-US" sz="1400" dirty="0">
                <a:solidFill>
                  <a:srgbClr val="FF0000"/>
                </a:solidFill>
              </a:rPr>
              <a:t>這邊通常無法修改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D5FF92-E785-40EE-AC31-D5680097C07A}"/>
              </a:ext>
            </a:extLst>
          </p:cNvPr>
          <p:cNvSpPr txBox="1"/>
          <p:nvPr/>
        </p:nvSpPr>
        <p:spPr>
          <a:xfrm>
            <a:off x="6310225" y="5517232"/>
            <a:ext cx="188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postRegister():</a:t>
            </a:r>
          </a:p>
          <a:p>
            <a:r>
              <a:rPr lang="en-US" altLang="zh-TW" sz="1400" dirty="0"/>
              <a:t>    # </a:t>
            </a:r>
            <a:r>
              <a:rPr lang="zh-TW" altLang="en-US" sz="1400" dirty="0"/>
              <a:t>分發班級</a:t>
            </a:r>
            <a:r>
              <a:rPr lang="en-US" altLang="zh-TW" sz="1400" dirty="0"/>
              <a:t>…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#</a:t>
            </a:r>
            <a:r>
              <a:rPr lang="zh-TW" altLang="en-US" sz="1400" dirty="0"/>
              <a:t> 分發學號</a:t>
            </a:r>
            <a:r>
              <a:rPr lang="en-US" altLang="zh-TW" sz="1400" dirty="0"/>
              <a:t>…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E26DE5-C56E-4C2A-8724-0F5B70FF64F9}"/>
              </a:ext>
            </a:extLst>
          </p:cNvPr>
          <p:cNvSpPr txBox="1"/>
          <p:nvPr/>
        </p:nvSpPr>
        <p:spPr>
          <a:xfrm>
            <a:off x="4139952" y="5624954"/>
            <a:ext cx="1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register():</a:t>
            </a:r>
          </a:p>
          <a:p>
            <a:r>
              <a:rPr lang="en-US" altLang="zh-TW" sz="1400" dirty="0"/>
              <a:t>    # </a:t>
            </a:r>
            <a:r>
              <a:rPr lang="zh-TW" altLang="en-US" sz="1400" dirty="0"/>
              <a:t>成功註冊頁面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B09CEF7-6EEE-4769-AB6F-10708721C0C3}"/>
              </a:ext>
            </a:extLst>
          </p:cNvPr>
          <p:cNvCxnSpPr/>
          <p:nvPr/>
        </p:nvCxnSpPr>
        <p:spPr>
          <a:xfrm flipV="1">
            <a:off x="4860032" y="4509120"/>
            <a:ext cx="864096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050435C-6C19-4B56-9728-1E64C1396CC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48264" y="4704196"/>
            <a:ext cx="303633" cy="813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31F7C4D-7A1C-49C1-9933-D3D84D15C6D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72187" y="5886564"/>
            <a:ext cx="638038" cy="62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2EC754B-6836-4CBB-9BB4-D4645AD5BF5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669525" y="5238492"/>
            <a:ext cx="412099" cy="3864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6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E298E-9C38-4FE2-811C-A1788422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Social</a:t>
            </a:r>
            <a:br>
              <a:rPr lang="en-US" altLang="zh-TW" b="1" dirty="0"/>
            </a:br>
            <a:r>
              <a:rPr lang="en-US" altLang="zh-TW" b="1" dirty="0"/>
              <a:t>OAuth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B5FE6-3395-4BB5-B777-5110E484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808" y="784265"/>
            <a:ext cx="5486400" cy="2368567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上述說明的社群登入功能，由於通常第三方的程式碼無法隨意修改，便是使用 </a:t>
            </a:r>
            <a:r>
              <a:rPr lang="en-US" altLang="zh-TW" sz="1600" dirty="0"/>
              <a:t>Django</a:t>
            </a:r>
            <a:r>
              <a:rPr lang="zh-TW" altLang="en-US" sz="1600" dirty="0"/>
              <a:t> </a:t>
            </a:r>
            <a:r>
              <a:rPr lang="en-US" altLang="zh-TW" sz="1600" dirty="0"/>
              <a:t>signal </a:t>
            </a:r>
            <a:r>
              <a:rPr lang="zh-TW" altLang="en-US" sz="1600" dirty="0"/>
              <a:t>的一個好時機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透過 </a:t>
            </a:r>
            <a:r>
              <a:rPr lang="en-US" altLang="zh-TW" sz="1600" dirty="0"/>
              <a:t>Django signal</a:t>
            </a:r>
            <a:r>
              <a:rPr lang="zh-TW" altLang="en-US" sz="1600" dirty="0"/>
              <a:t>，便可以加上註冊成功後要做的函數，並且在註冊成功後可以各自獨立執行，不會影響到社群登入的部分</a:t>
            </a:r>
            <a:endParaRPr lang="en-US" altLang="zh-TW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7EF913-AAA1-48FE-9033-0EFA25F0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61" y="3621613"/>
            <a:ext cx="491289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C7E9E-DA78-4AFC-998A-E681613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先舉一個例子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5D9E7-182E-40BC-BA65-86CB70E3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808" y="1196752"/>
            <a:ext cx="5486400" cy="4248472"/>
          </a:xfrm>
        </p:spPr>
        <p:txBody>
          <a:bodyPr/>
          <a:lstStyle/>
          <a:p>
            <a:r>
              <a:rPr lang="zh-TW" altLang="en-US" b="1" dirty="0"/>
              <a:t>以我們之前做的學生成績系統為例</a:t>
            </a:r>
            <a:r>
              <a:rPr lang="en-US" altLang="zh-TW" b="1" dirty="0"/>
              <a:t>…</a:t>
            </a:r>
          </a:p>
          <a:p>
            <a:pPr lvl="1"/>
            <a:r>
              <a:rPr lang="zh-TW" altLang="en-US" dirty="0"/>
              <a:t>假設今天要做的事是這個系統本身以外的功能，例如要在編輯成績後同時要</a:t>
            </a:r>
            <a:r>
              <a:rPr lang="zh-TW" altLang="en-US" u="sng" dirty="0"/>
              <a:t>同步學校的成績系統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如果要把這個功能寫在原先註冊用的 </a:t>
            </a:r>
            <a:r>
              <a:rPr lang="en-US" altLang="zh-TW" dirty="0"/>
              <a:t>view function </a:t>
            </a:r>
            <a:r>
              <a:rPr lang="zh-TW" altLang="en-US" dirty="0"/>
              <a:t>的話：</a:t>
            </a:r>
            <a:endParaRPr lang="en-US" altLang="zh-TW" dirty="0"/>
          </a:p>
          <a:p>
            <a:pPr lvl="2"/>
            <a:r>
              <a:rPr lang="zh-TW" altLang="en-US" dirty="0"/>
              <a:t>把功能寫在一起，會導致你的系統結構鬆散，且在維護上會相當困難</a:t>
            </a:r>
            <a:endParaRPr lang="en-US" altLang="zh-TW" dirty="0"/>
          </a:p>
          <a:p>
            <a:pPr lvl="2"/>
            <a:r>
              <a:rPr lang="zh-TW" altLang="en-US" dirty="0"/>
              <a:t>如果有很多個系統都要加上這個，你可能要因為各個系統的差異去一一修改這個功能，並不實際</a:t>
            </a:r>
            <a:endParaRPr lang="en-US" altLang="zh-TW" dirty="0"/>
          </a:p>
          <a:p>
            <a:pPr lvl="1"/>
            <a:r>
              <a:rPr lang="zh-TW" altLang="en-US" dirty="0"/>
              <a:t>這時候，便可以透過</a:t>
            </a:r>
            <a:r>
              <a:rPr lang="zh-TW" altLang="en-US" b="1" dirty="0"/>
              <a:t>觀察者模式</a:t>
            </a:r>
            <a:r>
              <a:rPr lang="zh-TW" altLang="en-US" dirty="0"/>
              <a:t>傳遞通知，讓學校成績系統等在註冊成功時收到通知，再去完成同步。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16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docs.djangoproject.com</a:t>
            </a:r>
            <a:r>
              <a:rPr lang="en-US" altLang="zh-TW" dirty="0"/>
              <a:t>/</a:t>
            </a:r>
            <a:r>
              <a:rPr lang="en-US" altLang="zh-TW" dirty="0" err="1"/>
              <a:t>en</a:t>
            </a:r>
            <a:r>
              <a:rPr lang="en-US" altLang="zh-TW" dirty="0"/>
              <a:t>/1.7/topics/signals/</a:t>
            </a:r>
          </a:p>
          <a:p>
            <a:r>
              <a:rPr lang="en-US" altLang="zh-TW" dirty="0"/>
              <a:t>http://blog.eddie.com.tw/2011/10/19/django-db-migration-with-south/</a:t>
            </a:r>
          </a:p>
          <a:p>
            <a:r>
              <a:rPr lang="en-US" altLang="zh-TW" dirty="0"/>
              <a:t>http://foofish.net/blog/66/django-signals</a:t>
            </a:r>
            <a:endParaRPr lang="zh-TW" altLang="en-US" dirty="0"/>
          </a:p>
          <a:p>
            <a:r>
              <a:rPr lang="en-US" altLang="zh-TW" dirty="0">
                <a:hlinkClick r:id="rId2"/>
              </a:rPr>
              <a:t>https://doanduyhai.wordpress.com/2012/08/04/design-pattern-the-asynchronous-dispatcher/</a:t>
            </a:r>
            <a:endParaRPr lang="en-US" altLang="zh-TW" dirty="0"/>
          </a:p>
          <a:p>
            <a:r>
              <a:rPr kumimoji="1" lang="en-US" altLang="zh-TW" dirty="0">
                <a:hlinkClick r:id="rId3"/>
              </a:rPr>
              <a:t>https://docs.djangoproject.com/en/1.11/ref/contrib/auth/#module-django.contrib.auth.signals</a:t>
            </a:r>
            <a:endParaRPr lang="zh-TW" altLang="en-US" dirty="0"/>
          </a:p>
          <a:p>
            <a:r>
              <a:rPr lang="zh-TW" altLang="en-US" dirty="0">
                <a:hlinkClick r:id="rId4"/>
              </a:rPr>
              <a:t>http://stackoverflow.com/questions/1990502/django-signal-when-user-logs-in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https://docs.djangoproject.com/en/1.11/topics/signals/#defining-and-sending-signals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E298E-9C38-4FE2-811C-A1788422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先舉一個例子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B5FE6-3395-4BB5-B777-5110E484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980716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首先，在你的 </a:t>
            </a:r>
            <a:r>
              <a:rPr lang="en-US" altLang="zh-TW" sz="1600" dirty="0"/>
              <a:t>app </a:t>
            </a:r>
            <a:r>
              <a:rPr lang="zh-TW" altLang="en-US" sz="1600" dirty="0"/>
              <a:t>的中加入一個觀察者的類別。你可以在這個類別裡註冊函數，它會將所有註冊的函數加進一個串列中</a:t>
            </a:r>
            <a:endParaRPr lang="en-US" altLang="zh-TW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D4F9CC-B6D7-4E68-B110-E4BB638F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9" y="1700808"/>
            <a:ext cx="2808312" cy="209020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A462103-8F80-490A-88F7-9B15E03B2F87}"/>
              </a:ext>
            </a:extLst>
          </p:cNvPr>
          <p:cNvSpPr txBox="1">
            <a:spLocks/>
          </p:cNvSpPr>
          <p:nvPr/>
        </p:nvSpPr>
        <p:spPr>
          <a:xfrm>
            <a:off x="2901951" y="3791013"/>
            <a:ext cx="5486400" cy="98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接著，在學校成績系統的 </a:t>
            </a:r>
            <a:r>
              <a:rPr lang="en-US" altLang="zh-TW" sz="1600" dirty="0"/>
              <a:t>app </a:t>
            </a:r>
            <a:r>
              <a:rPr lang="zh-TW" altLang="en-US" sz="1600" dirty="0"/>
              <a:t>中就可以呼叫這個觀察者，並將要執行的函數註冊進這個觀察者（這邊以簡單的 </a:t>
            </a:r>
            <a:r>
              <a:rPr lang="en-US" altLang="zh-TW" sz="1600" dirty="0"/>
              <a:t>print() </a:t>
            </a:r>
            <a:r>
              <a:rPr lang="zh-TW" altLang="en-US" sz="1600" dirty="0"/>
              <a:t>做示範 ）</a:t>
            </a:r>
            <a:endParaRPr lang="en-US" altLang="zh-TW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6E0B7D-E243-4408-A4B0-D4AD3958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9" y="4746994"/>
            <a:ext cx="4320479" cy="13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4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E298E-9C38-4FE2-811C-A1788422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先舉一個例子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B5FE6-3395-4BB5-B777-5110E484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01" y="304451"/>
            <a:ext cx="5486400" cy="86499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最後，你便可以在你想要被觀察的地方（這邊的例子是觀察編輯成績成功後）呼叫觀察者的 </a:t>
            </a:r>
            <a:r>
              <a:rPr lang="en-US" altLang="zh-TW" sz="1600" dirty="0"/>
              <a:t>hook </a:t>
            </a:r>
            <a:r>
              <a:rPr lang="zh-TW" altLang="en-US" sz="1600" dirty="0"/>
              <a:t>函數，便會將這個觀察者裡面註冊過的函數都執行一遍</a:t>
            </a:r>
            <a:endParaRPr lang="en-US" altLang="zh-TW" sz="18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B0DB3ED-985A-45E3-905B-BA0FD0588CFD}"/>
              </a:ext>
            </a:extLst>
          </p:cNvPr>
          <p:cNvSpPr txBox="1">
            <a:spLocks/>
          </p:cNvSpPr>
          <p:nvPr/>
        </p:nvSpPr>
        <p:spPr>
          <a:xfrm>
            <a:off x="2885101" y="5660799"/>
            <a:ext cx="5486400" cy="86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透過這個方式，同步成績的功能會被寫在另一個 </a:t>
            </a:r>
            <a:r>
              <a:rPr lang="en-US" altLang="zh-TW" sz="1600" dirty="0"/>
              <a:t>app </a:t>
            </a:r>
            <a:r>
              <a:rPr lang="zh-TW" altLang="en-US" sz="1600" dirty="0"/>
              <a:t>中，程式的架構不會亂掉。原本的編輯成績功能也不會因為多了一個觀察者而受到影響</a:t>
            </a:r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80C3BD-831E-49A6-AE0F-A5277BF2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00" y="1086195"/>
            <a:ext cx="4063788" cy="46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Observer</a:t>
            </a:r>
            <a:br>
              <a:rPr lang="en-US" altLang="zh-TW" b="1" dirty="0"/>
            </a:br>
            <a:r>
              <a:rPr lang="en-US" altLang="zh-TW" b="1" dirty="0"/>
              <a:t>Pattern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102644"/>
            <a:ext cx="5990530" cy="3923900"/>
          </a:xfrm>
        </p:spPr>
        <p:txBody>
          <a:bodyPr/>
          <a:lstStyle/>
          <a:p>
            <a:r>
              <a:rPr lang="zh-TW" altLang="en-US" b="1" dirty="0"/>
              <a:t>觀察者模式</a:t>
            </a:r>
            <a:r>
              <a:rPr lang="en-US" altLang="zh-TW" b="1" dirty="0"/>
              <a:t>(Observer Pattern):</a:t>
            </a:r>
          </a:p>
          <a:p>
            <a:pPr lvl="1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以訂閱報紙為例，當我訂閱報紙後，報社每天會將最新的新聞主動發送給我，所有的新聞資訊都是統一由報社整理後，發送給每個有訂閱報紙的客戶，</a:t>
            </a:r>
            <a:r>
              <a:rPr lang="zh-TW" altLang="en-US" dirty="0"/>
              <a:t>客戶是被動的接收到報社的報紙才知道發生了什麼事。</a:t>
            </a:r>
            <a:endParaRPr lang="en-US" altLang="zh-TW" dirty="0"/>
          </a:p>
          <a:p>
            <a:pPr lvl="1"/>
            <a:r>
              <a:rPr lang="zh-TW" altLang="en-US" dirty="0"/>
              <a:t>若把報社改名為</a:t>
            </a:r>
            <a:r>
              <a:rPr lang="zh-TW" altLang="en-US" b="1" dirty="0"/>
              <a:t>主題</a:t>
            </a:r>
            <a:r>
              <a:rPr lang="zh-TW" altLang="en-US" dirty="0"/>
              <a:t>而客戶改名為</a:t>
            </a:r>
            <a:r>
              <a:rPr lang="zh-TW" altLang="en-US" b="1" dirty="0"/>
              <a:t>觀察者</a:t>
            </a:r>
            <a:r>
              <a:rPr lang="zh-TW" altLang="en-US" dirty="0"/>
              <a:t>，而</a:t>
            </a:r>
            <a:endParaRPr lang="en-US" altLang="zh-TW" dirty="0"/>
          </a:p>
          <a:p>
            <a:pPr marL="50292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 </a:t>
            </a:r>
            <a:r>
              <a:rPr lang="zh-TW" altLang="en-US" b="1" dirty="0"/>
              <a:t>主題 </a:t>
            </a:r>
            <a:r>
              <a:rPr lang="en-US" altLang="zh-TW" b="1" dirty="0"/>
              <a:t>+ </a:t>
            </a:r>
            <a:r>
              <a:rPr lang="zh-TW" altLang="en-US" b="1" dirty="0"/>
              <a:t>觀察者 </a:t>
            </a:r>
            <a:r>
              <a:rPr lang="en-US" altLang="zh-TW" b="1" dirty="0"/>
              <a:t>= </a:t>
            </a:r>
            <a:r>
              <a:rPr lang="zh-TW" altLang="en-US" b="1" dirty="0"/>
              <a:t>觀察者模式</a:t>
            </a:r>
            <a:r>
              <a:rPr lang="zh-TW" altLang="en-US" dirty="0"/>
              <a:t>。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56992"/>
            <a:ext cx="3741744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Observer</a:t>
            </a:r>
            <a:br>
              <a:rPr lang="en-US" altLang="zh-TW" b="1" dirty="0"/>
            </a:br>
            <a:r>
              <a:rPr lang="en-US" altLang="zh-TW" b="1" dirty="0"/>
              <a:t>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「觀察者模式定義了物件之間的一對多關係，如此一來，當一個物件改變狀態，其他相依者都會收到通知並自動被更新」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就如我們定義了報社和訂閱人的關係，當報社發出新的新聞時，訂閱人會自動收到新的報紙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6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Observer</a:t>
            </a:r>
            <a:br>
              <a:rPr lang="en-US" altLang="zh-TW" b="1" dirty="0"/>
            </a:br>
            <a:r>
              <a:rPr lang="en-US" altLang="zh-TW" b="1" dirty="0"/>
              <a:t>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1916832"/>
            <a:ext cx="5486400" cy="5120640"/>
          </a:xfrm>
        </p:spPr>
        <p:txBody>
          <a:bodyPr/>
          <a:lstStyle/>
          <a:p>
            <a:r>
              <a:rPr lang="zh-TW" altLang="en-US" dirty="0"/>
              <a:t>以類別圖規劃觀察者模式的程式碼撰寫架構</a:t>
            </a:r>
            <a:endParaRPr lang="en-US" altLang="zh-TW" dirty="0"/>
          </a:p>
          <a:p>
            <a:r>
              <a:rPr lang="en-US" altLang="zh-TW" dirty="0" err="1"/>
              <a:t>NewspaperOffice</a:t>
            </a:r>
            <a:r>
              <a:rPr lang="zh-TW" altLang="en-US" dirty="0"/>
              <a:t> 類別將實作 </a:t>
            </a:r>
            <a:r>
              <a:rPr lang="en-US" altLang="zh-TW" dirty="0" err="1"/>
              <a:t>Isubject</a:t>
            </a:r>
            <a:r>
              <a:rPr lang="zh-TW" altLang="en-US" dirty="0"/>
              <a:t> 介面，在該類別中再增加了三個方法分別是</a:t>
            </a:r>
            <a:endParaRPr lang="en-US" altLang="zh-TW" dirty="0"/>
          </a:p>
          <a:p>
            <a:pPr lvl="1"/>
            <a:r>
              <a:rPr lang="zh-TW" altLang="en-US" dirty="0"/>
              <a:t>訂閱報紙、取消訂閱報紙、發送報紙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Customer</a:t>
            </a:r>
            <a:r>
              <a:rPr lang="zh-TW" altLang="en-US" dirty="0"/>
              <a:t> 類別將實作 </a:t>
            </a:r>
            <a:r>
              <a:rPr lang="en-US" altLang="zh-TW" dirty="0" err="1"/>
              <a:t>IObserver</a:t>
            </a:r>
            <a:r>
              <a:rPr lang="zh-TW" altLang="en-US" dirty="0"/>
              <a:t> 介面並實踐 </a:t>
            </a:r>
            <a:r>
              <a:rPr lang="en-US" altLang="zh-TW" dirty="0"/>
              <a:t>Update()</a:t>
            </a:r>
            <a:r>
              <a:rPr lang="zh-TW" altLang="en-US" dirty="0"/>
              <a:t> 方法，其中的相依關係只透過 </a:t>
            </a:r>
            <a:r>
              <a:rPr lang="en-US" altLang="zh-TW" dirty="0" err="1"/>
              <a:t>IObserver</a:t>
            </a:r>
            <a:r>
              <a:rPr lang="zh-TW" altLang="en-US" dirty="0"/>
              <a:t> 介面做串連。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0"/>
            <a:ext cx="3960440" cy="302244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36296" y="151122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Concrete</a:t>
            </a:r>
          </a:p>
          <a:p>
            <a:r>
              <a:rPr lang="en-US" altLang="zh-TW" dirty="0"/>
              <a:t>Observer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60032" y="2410247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Concrete</a:t>
            </a:r>
          </a:p>
          <a:p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92280" y="18864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Observer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83768" y="2187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52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2438094" cy="4601183"/>
          </a:xfrm>
        </p:spPr>
        <p:txBody>
          <a:bodyPr/>
          <a:lstStyle/>
          <a:p>
            <a:r>
              <a:rPr lang="en-US" altLang="zh-TW" b="1" dirty="0"/>
              <a:t>Dispatcher</a:t>
            </a:r>
            <a:r>
              <a:rPr lang="en-US" altLang="zh-TW" dirty="0"/>
              <a:t> </a:t>
            </a:r>
            <a:r>
              <a:rPr lang="en-US" altLang="zh-TW" b="1" dirty="0"/>
              <a:t>pattern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剛剛的範例是在只有一間報社 </a:t>
            </a:r>
            <a:r>
              <a:rPr lang="en-US" altLang="zh-TW" dirty="0"/>
              <a:t>(Subject)</a:t>
            </a:r>
            <a:r>
              <a:rPr lang="zh-TW" altLang="en-US" dirty="0"/>
              <a:t> 的情況，如果現在這些顧客要向其他不同的報社訂閱報紙，需要費工時地一間一間訂閱。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為了解決這個問題，我們可以使用 </a:t>
            </a:r>
            <a:r>
              <a:rPr lang="en-US" altLang="zh-TW" b="1" dirty="0"/>
              <a:t>Dispatcher</a:t>
            </a:r>
            <a:r>
              <a:rPr lang="en-US" altLang="zh-TW" dirty="0"/>
              <a:t> pattern</a:t>
            </a:r>
          </a:p>
          <a:p>
            <a:endParaRPr lang="en-US" altLang="zh-TW" dirty="0"/>
          </a:p>
          <a:p>
            <a:r>
              <a:rPr lang="zh-TW" altLang="en-US" dirty="0"/>
              <a:t>這個設計模式新增了第三個角色，分發者 </a:t>
            </a:r>
            <a:r>
              <a:rPr lang="en-US" altLang="zh-TW" dirty="0"/>
              <a:t>(Dispatcher)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84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690" y="1123846"/>
            <a:ext cx="2366085" cy="4601183"/>
          </a:xfrm>
        </p:spPr>
        <p:txBody>
          <a:bodyPr/>
          <a:lstStyle/>
          <a:p>
            <a:r>
              <a:rPr lang="en-US" altLang="zh-TW" b="1" dirty="0"/>
              <a:t>Dispatcher</a:t>
            </a:r>
            <a:r>
              <a:rPr lang="en-US" altLang="zh-TW" dirty="0"/>
              <a:t> </a:t>
            </a:r>
            <a:r>
              <a:rPr lang="en-US" altLang="zh-TW" b="1" dirty="0"/>
              <a:t>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154360"/>
            <a:ext cx="5486400" cy="3203820"/>
          </a:xfrm>
        </p:spPr>
        <p:txBody>
          <a:bodyPr/>
          <a:lstStyle/>
          <a:p>
            <a:r>
              <a:rPr lang="en-US" altLang="zh-TW" dirty="0"/>
              <a:t>Dispatcher</a:t>
            </a:r>
            <a:r>
              <a:rPr lang="zh-TW" altLang="en-US" dirty="0"/>
              <a:t> 負責</a:t>
            </a:r>
            <a:r>
              <a:rPr lang="en-US" altLang="zh-TW" dirty="0"/>
              <a:t>:</a:t>
            </a:r>
          </a:p>
          <a:p>
            <a:pPr marL="845820" lvl="1" indent="-342900">
              <a:buFont typeface="+mj-lt"/>
              <a:buAutoNum type="arabicPeriod"/>
            </a:pPr>
            <a:r>
              <a:rPr lang="zh-TW" altLang="en-US" dirty="0"/>
              <a:t>處理訂閱人 </a:t>
            </a:r>
            <a:r>
              <a:rPr lang="en-US" altLang="zh-TW" dirty="0"/>
              <a:t>(</a:t>
            </a:r>
            <a:r>
              <a:rPr lang="en-US" altLang="zh-TW" b="1" dirty="0" err="1"/>
              <a:t>EventManagers</a:t>
            </a:r>
            <a:r>
              <a:rPr lang="en-US" altLang="zh-TW" dirty="0"/>
              <a:t> </a:t>
            </a:r>
            <a:r>
              <a:rPr lang="zh-TW" altLang="en-US" dirty="0"/>
              <a:t>，也就是</a:t>
            </a:r>
            <a:r>
              <a:rPr lang="en-US" altLang="zh-TW" dirty="0"/>
              <a:t>Observers)</a:t>
            </a:r>
            <a:r>
              <a:rPr lang="zh-TW" altLang="en-US" dirty="0"/>
              <a:t> 的註冊</a:t>
            </a:r>
            <a:endParaRPr lang="en-US" altLang="zh-TW" dirty="0"/>
          </a:p>
          <a:p>
            <a:pPr marL="845820" lvl="1" indent="-342900">
              <a:buFont typeface="+mj-lt"/>
              <a:buAutoNum type="arabicPeriod"/>
            </a:pPr>
            <a:r>
              <a:rPr lang="zh-TW" altLang="en-US" dirty="0"/>
              <a:t>分發訂閱人的報紙 </a:t>
            </a:r>
            <a:r>
              <a:rPr lang="en-US" altLang="zh-TW" dirty="0"/>
              <a:t>(Event)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0888"/>
            <a:ext cx="4320480" cy="36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21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9652</TotalTime>
  <Words>1614</Words>
  <Application>Microsoft Office PowerPoint</Application>
  <PresentationFormat>如螢幕大小 (4:3)</PresentationFormat>
  <Paragraphs>124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Calibri</vt:lpstr>
      <vt:lpstr>Corbel</vt:lpstr>
      <vt:lpstr>Wingdings 2</vt:lpstr>
      <vt:lpstr>框架</vt:lpstr>
      <vt:lpstr>Django Signal</vt:lpstr>
      <vt:lpstr>先舉一個例子…</vt:lpstr>
      <vt:lpstr>先舉一個例子…</vt:lpstr>
      <vt:lpstr>先舉一個例子…</vt:lpstr>
      <vt:lpstr>Observer Pattern</vt:lpstr>
      <vt:lpstr>Observer Pattern</vt:lpstr>
      <vt:lpstr>Observer Pattern</vt:lpstr>
      <vt:lpstr>Dispatcher pattern</vt:lpstr>
      <vt:lpstr>Dispatcher pattern</vt:lpstr>
      <vt:lpstr>Django Signal</vt:lpstr>
      <vt:lpstr>定義receiver</vt:lpstr>
      <vt:lpstr>Django Signal</vt:lpstr>
      <vt:lpstr>Django Signal</vt:lpstr>
      <vt:lpstr>Django login signals</vt:lpstr>
      <vt:lpstr>Django login signals</vt:lpstr>
      <vt:lpstr>Django Signal</vt:lpstr>
      <vt:lpstr>Define django signals</vt:lpstr>
      <vt:lpstr>Social OAuth</vt:lpstr>
      <vt:lpstr>Social OAuth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林煥禹</dc:creator>
  <cp:lastModifiedBy>恆一 田</cp:lastModifiedBy>
  <cp:revision>191</cp:revision>
  <dcterms:created xsi:type="dcterms:W3CDTF">2014-11-05T15:23:24Z</dcterms:created>
  <dcterms:modified xsi:type="dcterms:W3CDTF">2022-04-28T16:07:53Z</dcterms:modified>
</cp:coreProperties>
</file>