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64" r:id="rId2"/>
    <p:sldId id="258" r:id="rId3"/>
    <p:sldId id="259" r:id="rId4"/>
    <p:sldId id="260" r:id="rId5"/>
    <p:sldId id="262" r:id="rId6"/>
    <p:sldId id="268" r:id="rId7"/>
    <p:sldId id="269" r:id="rId8"/>
    <p:sldId id="270" r:id="rId9"/>
    <p:sldId id="310" r:id="rId10"/>
    <p:sldId id="318" r:id="rId11"/>
    <p:sldId id="271" r:id="rId12"/>
    <p:sldId id="309" r:id="rId13"/>
    <p:sldId id="308" r:id="rId14"/>
    <p:sldId id="272" r:id="rId15"/>
    <p:sldId id="275" r:id="rId16"/>
    <p:sldId id="276" r:id="rId17"/>
    <p:sldId id="277" r:id="rId18"/>
    <p:sldId id="313" r:id="rId19"/>
    <p:sldId id="273" r:id="rId20"/>
    <p:sldId id="278" r:id="rId21"/>
    <p:sldId id="279" r:id="rId22"/>
    <p:sldId id="280" r:id="rId23"/>
    <p:sldId id="314" r:id="rId24"/>
    <p:sldId id="274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315" r:id="rId33"/>
    <p:sldId id="306" r:id="rId34"/>
    <p:sldId id="307" r:id="rId35"/>
    <p:sldId id="311" r:id="rId36"/>
    <p:sldId id="312" r:id="rId37"/>
    <p:sldId id="316" r:id="rId38"/>
    <p:sldId id="317" r:id="rId39"/>
    <p:sldId id="319" r:id="rId40"/>
    <p:sldId id="321" r:id="rId41"/>
    <p:sldId id="320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305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284" r:id="rId5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3143"/>
  </p:normalViewPr>
  <p:slideViewPr>
    <p:cSldViewPr>
      <p:cViewPr varScale="1">
        <p:scale>
          <a:sx n="100" d="100"/>
          <a:sy n="100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3780F-A5DC-40C7-9B3E-1D90E5237F02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2E35E-2E71-4004-AD8C-89124DB613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2E35E-2E71-4004-AD8C-89124DB613F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04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2E35E-2E71-4004-AD8C-89124DB613F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02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2E35E-2E71-4004-AD8C-89124DB613F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2E35E-2E71-4004-AD8C-89124DB613F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600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2E35E-2E71-4004-AD8C-89124DB613F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99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kumimoji="1" lang="zh-CN" altLang="en-US" dirty="0"/>
              <a:t>為什麼要這麼做</a:t>
            </a:r>
            <a:r>
              <a:rPr kumimoji="1" lang="en-US" altLang="zh-CN" dirty="0"/>
              <a:t>:</a:t>
            </a:r>
            <a:r>
              <a:rPr kumimoji="1" lang="zh-CN" altLang="en-US" dirty="0"/>
              <a:t>數字很大時，會耗用太多資源，但大多數情況下，使用</a:t>
            </a:r>
            <a:r>
              <a:rPr kumimoji="1" lang="en-US" altLang="zh-CN" dirty="0"/>
              <a:t>generator</a:t>
            </a:r>
            <a:r>
              <a:rPr kumimoji="1" lang="zh-CN" altLang="en-US" dirty="0"/>
              <a:t>，是根據要什麼才拿什麼，所以再大數字都無所謂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2E35E-2E71-4004-AD8C-89124DB613F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55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2E35E-2E71-4004-AD8C-89124DB613F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46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3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701" y="762003"/>
            <a:ext cx="2193989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4/9/24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3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4/9/24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4/9/24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3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4/9/24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7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4/9/24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98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4/9/24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9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95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4/9/24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4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4/9/24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4/9/24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7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494176"/>
            <a:ext cx="212598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4/9/24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5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7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493008"/>
            <a:ext cx="212598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4/9/24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8" y="6356359"/>
            <a:ext cx="4433638" cy="365125"/>
          </a:xfrm>
        </p:spPr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3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91" y="1123846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457200"/>
              <a:t>4/9/24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9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6" y="6356359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>
                <a:solidFill>
                  <a:srgbClr val="40BAD2"/>
                </a:solidFill>
              </a:rPr>
              <a:pPr defTabSz="457200"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7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9/ref/models/instances/#django.db.models.Mode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1.9/topics/db/models/#multi-table-inherita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1.9/topics/db/models/#proxy-mode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jangoproject.com/en/1.9/topics/db/models/#multi-table-inheritanc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ktusgroup.com/blog/2017/04/05/digging-into-django-querysets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charlesleifer.com/blog/django-patterns-model-inheritance/" TargetMode="External"/><Relationship Id="rId2" Type="http://schemas.openxmlformats.org/officeDocument/2006/relationships/hyperlink" Target="https://docs.djangoproject.com/en/1.9/topics/db/models/#model-inherita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jangoproject.com/zh-hans/3.2/ref/models/expressions/#f-expressions" TargetMode="External"/><Relationship Id="rId5" Type="http://schemas.openxmlformats.org/officeDocument/2006/relationships/hyperlink" Target="https://docs.djangoproject.com/zh-hans/3.2/topics/db/queries/" TargetMode="External"/><Relationship Id="rId4" Type="http://schemas.openxmlformats.org/officeDocument/2006/relationships/hyperlink" Target="https://www.reddit.com/r/django/comments/3v9rmy/new_type_of_proxy_models_need_helpremarkscritic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02386" y="1801368"/>
            <a:ext cx="5486400" cy="3255264"/>
          </a:xfrm>
        </p:spPr>
        <p:txBody>
          <a:bodyPr>
            <a:normAutofit/>
          </a:bodyPr>
          <a:lstStyle/>
          <a:p>
            <a:r>
              <a:rPr lang="en-US" altLang="zh-TW" sz="5400" b="1" dirty="0"/>
              <a:t>ORM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0630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F0D2B-BD27-890A-3CAC-7AE63C9E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可以新增不同的 </a:t>
            </a:r>
            <a:r>
              <a:rPr lang="en-US" altLang="zh-TW" dirty="0"/>
              <a:t>Manager</a:t>
            </a:r>
            <a:r>
              <a:rPr lang="zh-TW" altLang="en-US" dirty="0"/>
              <a:t> 來使用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F97B0-360D-67E5-4325-9409B50E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516" y="2254575"/>
            <a:ext cx="5486400" cy="2339724"/>
          </a:xfrm>
        </p:spPr>
        <p:txBody>
          <a:bodyPr/>
          <a:lstStyle/>
          <a:p>
            <a:r>
              <a:rPr lang="en-US" altLang="zh-TW" sz="2000" dirty="0"/>
              <a:t>class Student(</a:t>
            </a:r>
            <a:r>
              <a:rPr lang="en-US" altLang="zh-TW" sz="2000" dirty="0" err="1"/>
              <a:t>models.Model</a:t>
            </a:r>
            <a:r>
              <a:rPr lang="en-US" altLang="zh-TW" sz="2000" dirty="0"/>
              <a:t>):</a:t>
            </a:r>
          </a:p>
          <a:p>
            <a:r>
              <a:rPr lang="en-US" altLang="zh-TW" sz="2000" dirty="0"/>
              <a:t>    name = </a:t>
            </a:r>
            <a:r>
              <a:rPr lang="en-US" altLang="zh-TW" sz="2000" dirty="0" err="1"/>
              <a:t>models.CharField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max_length</a:t>
            </a:r>
            <a:r>
              <a:rPr lang="en-US" altLang="zh-TW" sz="2000" dirty="0"/>
              <a:t>=30)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studentNo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models.CharField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max_length</a:t>
            </a:r>
            <a:r>
              <a:rPr lang="en-US" altLang="zh-TW" sz="2000" dirty="0"/>
              <a:t>=30)</a:t>
            </a:r>
          </a:p>
          <a:p>
            <a:r>
              <a:rPr lang="en-US" altLang="zh-TW" sz="2000" dirty="0"/>
              <a:t>    actives = </a:t>
            </a:r>
            <a:r>
              <a:rPr lang="en-US" altLang="zh-TW" sz="2000" dirty="0" err="1"/>
              <a:t>ActiveStudent</a:t>
            </a:r>
            <a:r>
              <a:rPr lang="en-US" altLang="zh-TW" dirty="0" err="1"/>
              <a:t>Manager</a:t>
            </a:r>
            <a:r>
              <a:rPr lang="en-US" altLang="zh-TW" dirty="0"/>
              <a:t>()</a:t>
            </a:r>
            <a:endParaRPr lang="en-US" altLang="zh-TW" sz="2000" dirty="0"/>
          </a:p>
          <a:p>
            <a:r>
              <a:rPr lang="en-US" altLang="zh-TW" sz="2000" dirty="0"/>
              <a:t>    objects = </a:t>
            </a:r>
            <a:r>
              <a:rPr lang="en-US" altLang="zh-TW" sz="2000" dirty="0" err="1"/>
              <a:t>StudentManager</a:t>
            </a:r>
            <a:r>
              <a:rPr lang="en-US" altLang="zh-TW" sz="2000" dirty="0"/>
              <a:t>()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78473E-040F-2C81-72C4-E3EA65CEFB88}"/>
              </a:ext>
            </a:extLst>
          </p:cNvPr>
          <p:cNvSpPr txBox="1"/>
          <p:nvPr/>
        </p:nvSpPr>
        <p:spPr>
          <a:xfrm>
            <a:off x="2745711" y="802985"/>
            <a:ext cx="5885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class </a:t>
            </a:r>
            <a:r>
              <a:rPr lang="en-US" altLang="zh-TW" sz="2000" dirty="0" err="1"/>
              <a:t>ActiveStudentManager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models.Manager</a:t>
            </a:r>
            <a:r>
              <a:rPr lang="en-US" altLang="zh-TW" sz="2000" dirty="0"/>
              <a:t>):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    def </a:t>
            </a:r>
            <a:r>
              <a:rPr lang="en-US" altLang="zh-TW" sz="2000" dirty="0" err="1">
                <a:solidFill>
                  <a:srgbClr val="FF0000"/>
                </a:solidFill>
              </a:rPr>
              <a:t>get_queryset</a:t>
            </a:r>
            <a:r>
              <a:rPr lang="en-US" altLang="zh-TW" sz="2000" dirty="0">
                <a:solidFill>
                  <a:srgbClr val="FF0000"/>
                </a:solidFill>
              </a:rPr>
              <a:t>(self):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        return super().</a:t>
            </a:r>
            <a:r>
              <a:rPr lang="en-US" altLang="zh-TW" sz="2000" dirty="0" err="1">
                <a:solidFill>
                  <a:srgbClr val="FF0000"/>
                </a:solidFill>
              </a:rPr>
              <a:t>get_queryset</a:t>
            </a:r>
            <a:r>
              <a:rPr lang="en-US" altLang="zh-TW" sz="2000" dirty="0">
                <a:solidFill>
                  <a:srgbClr val="FF0000"/>
                </a:solidFill>
              </a:rPr>
              <a:t>().filter(active=True)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5F56D9-3FC8-4738-A0A1-CB9B5E202586}"/>
              </a:ext>
            </a:extLst>
          </p:cNvPr>
          <p:cNvSpPr txBox="1"/>
          <p:nvPr/>
        </p:nvSpPr>
        <p:spPr>
          <a:xfrm>
            <a:off x="2945114" y="5408684"/>
            <a:ext cx="54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student.actives.all</a:t>
            </a:r>
            <a:r>
              <a:rPr lang="en-US" altLang="zh-TW" dirty="0"/>
              <a:t>()</a:t>
            </a:r>
            <a:r>
              <a:rPr lang="zh-TW" altLang="en-US" dirty="0"/>
              <a:t> 會拿到所有 </a:t>
            </a:r>
            <a:r>
              <a:rPr lang="en-US" altLang="zh-TW" dirty="0"/>
              <a:t>active</a:t>
            </a:r>
            <a:r>
              <a:rPr lang="zh-TW" altLang="en-US" dirty="0"/>
              <a:t> 的學生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 err="1"/>
              <a:t>student.objective.all</a:t>
            </a:r>
            <a:r>
              <a:rPr lang="en-US" altLang="zh-TW" dirty="0"/>
              <a:t>() </a:t>
            </a:r>
            <a:r>
              <a:rPr lang="zh-TW" altLang="en-US" dirty="0"/>
              <a:t>則會拿到所有學生</a:t>
            </a:r>
          </a:p>
        </p:txBody>
      </p:sp>
    </p:spTree>
    <p:extLst>
      <p:ext uri="{BB962C8B-B14F-4D97-AF65-F5344CB8AC3E}">
        <p14:creationId xmlns:p14="http://schemas.microsoft.com/office/powerpoint/2010/main" val="154399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123846"/>
            <a:ext cx="2292799" cy="4601183"/>
          </a:xfrm>
        </p:spPr>
        <p:txBody>
          <a:bodyPr/>
          <a:lstStyle/>
          <a:p>
            <a:r>
              <a:rPr lang="en-US" altLang="zh-TW" dirty="0"/>
              <a:t>ORM model</a:t>
            </a:r>
            <a:br>
              <a:rPr lang="en-US" altLang="zh-TW" dirty="0"/>
            </a:br>
            <a:r>
              <a:rPr lang="zh-TW" altLang="en-US" dirty="0"/>
              <a:t>生成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1800" y="764704"/>
            <a:ext cx="5486400" cy="17007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在 </a:t>
            </a:r>
            <a:r>
              <a:rPr lang="en-US" altLang="zh-TW" dirty="0"/>
              <a:t>Django ORM</a:t>
            </a:r>
            <a:r>
              <a:rPr lang="zh-TW" altLang="en-US" dirty="0"/>
              <a:t> 中，之所以能只用看似區域變數的方式創建新類，是使用了 </a:t>
            </a:r>
            <a:r>
              <a:rPr lang="en-US" altLang="zh-TW" dirty="0" err="1"/>
              <a:t>metaclass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元類</a:t>
            </a:r>
            <a:r>
              <a:rPr lang="en-US" altLang="zh-TW" dirty="0"/>
              <a:t>)</a:t>
            </a:r>
            <a:r>
              <a:rPr lang="zh-TW" altLang="en-US" dirty="0"/>
              <a:t>的技巧。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800" r="6443"/>
          <a:stretch/>
        </p:blipFill>
        <p:spPr>
          <a:xfrm>
            <a:off x="2638291" y="3212976"/>
            <a:ext cx="6505709" cy="14908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797152"/>
            <a:ext cx="9144000" cy="155298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-4732" r="2003" b="-1"/>
          <a:stretch/>
        </p:blipFill>
        <p:spPr>
          <a:xfrm>
            <a:off x="2771800" y="2465500"/>
            <a:ext cx="5436763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123846"/>
            <a:ext cx="2292799" cy="4601183"/>
          </a:xfrm>
        </p:spPr>
        <p:txBody>
          <a:bodyPr/>
          <a:lstStyle/>
          <a:p>
            <a:r>
              <a:rPr lang="en-US" altLang="zh-TW" dirty="0"/>
              <a:t>ORM model</a:t>
            </a:r>
            <a:br>
              <a:rPr lang="en-US" altLang="zh-TW"/>
            </a:br>
            <a:r>
              <a:rPr lang="zh-TW" altLang="en-US"/>
              <a:t>生成</a:t>
            </a:r>
            <a:r>
              <a:rPr lang="en-US" altLang="zh-TW"/>
              <a:t>(</a:t>
            </a:r>
            <a:r>
              <a:rPr lang="zh-TW" altLang="en-US"/>
              <a:t>續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0323" y="332656"/>
            <a:ext cx="5486400" cy="124352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實際上的 </a:t>
            </a:r>
            <a:r>
              <a:rPr lang="en-US" altLang="zh-TW" dirty="0"/>
              <a:t>Model</a:t>
            </a:r>
            <a:r>
              <a:rPr lang="zh-TW" altLang="en-US" dirty="0"/>
              <a:t> 內的操作。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會先找到 </a:t>
            </a:r>
            <a:r>
              <a:rPr lang="en-US" altLang="zh-TW" dirty="0" err="1"/>
              <a:t>models.Model</a:t>
            </a:r>
            <a:r>
              <a:rPr lang="zh-TW" altLang="en-US" dirty="0"/>
              <a:t> 裡定義的 </a:t>
            </a:r>
            <a:r>
              <a:rPr lang="en-US" altLang="zh-TW" dirty="0"/>
              <a:t>__</a:t>
            </a:r>
            <a:r>
              <a:rPr lang="en-US" altLang="zh-TW" dirty="0" err="1"/>
              <a:t>metaclass</a:t>
            </a:r>
            <a:r>
              <a:rPr lang="en-US" altLang="zh-TW" dirty="0"/>
              <a:t>__</a:t>
            </a:r>
            <a:r>
              <a:rPr lang="zh-TW" altLang="en-US" dirty="0"/>
              <a:t>，並用此創建新類。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847" y="1844824"/>
            <a:ext cx="5832648" cy="428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91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123846"/>
            <a:ext cx="2292799" cy="4601183"/>
          </a:xfrm>
        </p:spPr>
        <p:txBody>
          <a:bodyPr/>
          <a:lstStyle/>
          <a:p>
            <a:r>
              <a:rPr lang="en-US" altLang="zh-TW" dirty="0"/>
              <a:t>ORM model</a:t>
            </a:r>
            <a:br>
              <a:rPr lang="en-US" altLang="zh-TW" dirty="0"/>
            </a:br>
            <a:r>
              <a:rPr lang="en-US" altLang="zh-TW" dirty="0"/>
              <a:t>inheritance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Django</a:t>
            </a:r>
            <a:r>
              <a:rPr lang="zh-TW" altLang="en-US" dirty="0"/>
              <a:t> 中，</a:t>
            </a:r>
            <a:r>
              <a:rPr lang="en-US" altLang="zh-TW" dirty="0"/>
              <a:t> Model inheritance</a:t>
            </a:r>
            <a:r>
              <a:rPr lang="zh-TW" altLang="en-US" dirty="0"/>
              <a:t> 的使用方式幾乎和在 </a:t>
            </a:r>
            <a:r>
              <a:rPr lang="en-US" altLang="zh-TW" dirty="0"/>
              <a:t>Python</a:t>
            </a:r>
            <a:r>
              <a:rPr lang="zh-TW" altLang="en-US" dirty="0"/>
              <a:t> 中相同，但在</a:t>
            </a:r>
            <a:r>
              <a:rPr lang="en-US" altLang="zh-TW" dirty="0"/>
              <a:t>Django </a:t>
            </a:r>
            <a:r>
              <a:rPr lang="zh-TW" altLang="en-US" dirty="0"/>
              <a:t>中的 </a:t>
            </a:r>
            <a:r>
              <a:rPr lang="en-US" altLang="zh-TW" dirty="0"/>
              <a:t>model inheritance</a:t>
            </a:r>
            <a:r>
              <a:rPr lang="zh-TW" altLang="en-US" dirty="0"/>
              <a:t> ，要被繼承的 </a:t>
            </a:r>
            <a:r>
              <a:rPr lang="en-US" altLang="zh-TW" dirty="0"/>
              <a:t>base model</a:t>
            </a:r>
            <a:r>
              <a:rPr lang="zh-TW" altLang="en-US" dirty="0"/>
              <a:t>仍需要繼承</a:t>
            </a:r>
            <a:r>
              <a:rPr lang="en-US" altLang="zh-TW" dirty="0"/>
              <a:t> </a:t>
            </a:r>
            <a:r>
              <a:rPr lang="en-US" altLang="zh-TW" dirty="0" err="1">
                <a:hlinkClick r:id="rId2" tooltip="django.db.models.Model"/>
              </a:rPr>
              <a:t>django.db.models.Model</a:t>
            </a:r>
            <a:r>
              <a:rPr lang="zh-TW" altLang="en-US" dirty="0"/>
              <a:t> 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Django </a:t>
            </a:r>
            <a:r>
              <a:rPr lang="zh-TW" altLang="en-US" dirty="0"/>
              <a:t>提供給開發者三種不同的 </a:t>
            </a:r>
            <a:r>
              <a:rPr lang="en-US" altLang="zh-TW" dirty="0"/>
              <a:t>inheritance </a:t>
            </a:r>
            <a:r>
              <a:rPr lang="zh-TW" altLang="en-US" dirty="0"/>
              <a:t>，可以根據開發者的喜好，決定是否要讓父</a:t>
            </a:r>
            <a:r>
              <a:rPr lang="en-US" altLang="zh-TW" dirty="0"/>
              <a:t> model </a:t>
            </a:r>
            <a:r>
              <a:rPr lang="zh-TW" altLang="en-US" dirty="0"/>
              <a:t>也成為擁有自己的 </a:t>
            </a:r>
            <a:r>
              <a:rPr lang="en-US" altLang="zh-TW" dirty="0" err="1"/>
              <a:t>db</a:t>
            </a:r>
            <a:r>
              <a:rPr lang="en-US" altLang="zh-TW" dirty="0"/>
              <a:t> table</a:t>
            </a:r>
            <a:r>
              <a:rPr lang="zh-TW" altLang="en-US" dirty="0"/>
              <a:t> 的 </a:t>
            </a:r>
            <a:r>
              <a:rPr lang="en-US" altLang="zh-TW" dirty="0"/>
              <a:t>model</a:t>
            </a:r>
            <a:r>
              <a:rPr lang="zh-TW" altLang="en-US" dirty="0"/>
              <a:t> ，或是被隱藏起來，只在子 </a:t>
            </a:r>
            <a:r>
              <a:rPr lang="en-US" altLang="zh-TW" dirty="0"/>
              <a:t>model </a:t>
            </a:r>
            <a:r>
              <a:rPr lang="zh-TW" altLang="en-US" dirty="0"/>
              <a:t>中出現。</a:t>
            </a:r>
          </a:p>
        </p:txBody>
      </p:sp>
    </p:spTree>
    <p:extLst>
      <p:ext uri="{BB962C8B-B14F-4D97-AF65-F5344CB8AC3E}">
        <p14:creationId xmlns:p14="http://schemas.microsoft.com/office/powerpoint/2010/main" val="76462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Abstract base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在發開專案的時候，如果想要透過一個父類別來儲存子類別共同的資訊，就可以使用 </a:t>
            </a:r>
            <a:r>
              <a:rPr lang="en-US" altLang="zh-TW" dirty="0"/>
              <a:t>Abstract base classes</a:t>
            </a:r>
          </a:p>
          <a:p>
            <a:r>
              <a:rPr lang="zh-TW" altLang="en-US" dirty="0"/>
              <a:t>這在開發者想把某些共同資訊一次放在不同 </a:t>
            </a:r>
            <a:r>
              <a:rPr lang="en-US" altLang="zh-TW" dirty="0"/>
              <a:t>model</a:t>
            </a:r>
            <a:r>
              <a:rPr lang="zh-TW" altLang="en-US" dirty="0"/>
              <a:t> 時相當實用</a:t>
            </a:r>
          </a:p>
        </p:txBody>
      </p:sp>
    </p:spTree>
    <p:extLst>
      <p:ext uri="{BB962C8B-B14F-4D97-AF65-F5344CB8AC3E}">
        <p14:creationId xmlns:p14="http://schemas.microsoft.com/office/powerpoint/2010/main" val="2147515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132856"/>
            <a:ext cx="4398341" cy="3096344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Abstract base classes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059832" y="908720"/>
            <a:ext cx="5851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下圖是以 </a:t>
            </a:r>
            <a:r>
              <a:rPr lang="en-US" altLang="zh-TW" b="1" dirty="0"/>
              <a:t>Abstract base classes</a:t>
            </a:r>
            <a:r>
              <a:rPr lang="zh-TW" altLang="en-US" b="1" dirty="0"/>
              <a:t> </a:t>
            </a:r>
            <a:r>
              <a:rPr lang="zh-TW" altLang="en-US" dirty="0"/>
              <a:t>的方式繼承，父 </a:t>
            </a:r>
            <a:r>
              <a:rPr lang="en-US" altLang="zh-TW" dirty="0"/>
              <a:t>model </a:t>
            </a:r>
            <a:r>
              <a:rPr lang="zh-TW" altLang="en-US" dirty="0"/>
              <a:t>是</a:t>
            </a:r>
            <a:endParaRPr lang="en-US" altLang="zh-TW" dirty="0"/>
          </a:p>
          <a:p>
            <a:r>
              <a:rPr lang="en-US" altLang="zh-TW" dirty="0" err="1"/>
              <a:t>CommonInfo</a:t>
            </a:r>
            <a:r>
              <a:rPr lang="zh-TW" altLang="en-US" dirty="0"/>
              <a:t>，設定為 </a:t>
            </a:r>
            <a:r>
              <a:rPr lang="en-US" altLang="zh-TW" dirty="0"/>
              <a:t>abstract model</a:t>
            </a:r>
            <a:r>
              <a:rPr lang="zh-TW" altLang="en-US" dirty="0"/>
              <a:t>，儲存 </a:t>
            </a:r>
            <a:r>
              <a:rPr lang="en-US" altLang="zh-TW" dirty="0"/>
              <a:t>Student </a:t>
            </a:r>
            <a:r>
              <a:rPr lang="zh-TW" altLang="en-US" dirty="0"/>
              <a:t>和</a:t>
            </a:r>
            <a:endParaRPr lang="en-US" altLang="zh-TW" dirty="0"/>
          </a:p>
          <a:p>
            <a:r>
              <a:rPr lang="en-US" altLang="zh-TW" dirty="0"/>
              <a:t>Teacher </a:t>
            </a:r>
            <a:r>
              <a:rPr lang="zh-TW" altLang="en-US" dirty="0"/>
              <a:t>的共同資訊</a:t>
            </a:r>
          </a:p>
        </p:txBody>
      </p:sp>
    </p:spTree>
    <p:extLst>
      <p:ext uri="{BB962C8B-B14F-4D97-AF65-F5344CB8AC3E}">
        <p14:creationId xmlns:p14="http://schemas.microsoft.com/office/powerpoint/2010/main" val="4052682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472010"/>
            <a:ext cx="5486400" cy="5019772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Abstract base classes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966926" y="548680"/>
            <a:ext cx="5478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下圖是其 </a:t>
            </a:r>
            <a:r>
              <a:rPr lang="en-US" altLang="zh-TW" dirty="0"/>
              <a:t>class diagram</a:t>
            </a:r>
            <a:r>
              <a:rPr lang="zh-TW" altLang="en-US" dirty="0"/>
              <a:t>，可以看到 </a:t>
            </a:r>
            <a:r>
              <a:rPr lang="en-US" altLang="zh-TW" dirty="0"/>
              <a:t>Teacher </a:t>
            </a:r>
            <a:r>
              <a:rPr lang="zh-TW" altLang="en-US" dirty="0"/>
              <a:t>和 </a:t>
            </a:r>
            <a:r>
              <a:rPr lang="en-US" altLang="zh-TW" dirty="0"/>
              <a:t>Student</a:t>
            </a:r>
          </a:p>
          <a:p>
            <a:r>
              <a:rPr lang="zh-TW" altLang="en-US" dirty="0"/>
              <a:t>繼承自 </a:t>
            </a:r>
            <a:r>
              <a:rPr lang="en-US" altLang="zh-TW" dirty="0"/>
              <a:t>abstract model </a:t>
            </a:r>
            <a:r>
              <a:rPr lang="en-US" altLang="zh-TW" dirty="0" err="1"/>
              <a:t>CommonInfo</a:t>
            </a:r>
            <a:r>
              <a:rPr lang="zh-TW" altLang="en-US" dirty="0"/>
              <a:t> ，並且都有</a:t>
            </a:r>
            <a:endParaRPr lang="en-US" altLang="zh-TW" dirty="0"/>
          </a:p>
          <a:p>
            <a:r>
              <a:rPr lang="en-US" altLang="zh-TW" dirty="0" err="1"/>
              <a:t>CommonInfo</a:t>
            </a:r>
            <a:r>
              <a:rPr lang="en-US" altLang="zh-TW" dirty="0"/>
              <a:t> </a:t>
            </a:r>
            <a:r>
              <a:rPr lang="zh-TW" altLang="en-US" dirty="0"/>
              <a:t>的欄位</a:t>
            </a:r>
          </a:p>
        </p:txBody>
      </p:sp>
      <p:sp>
        <p:nvSpPr>
          <p:cNvPr id="3" name="矩形 2"/>
          <p:cNvSpPr/>
          <p:nvPr/>
        </p:nvSpPr>
        <p:spPr>
          <a:xfrm>
            <a:off x="5760282" y="1628800"/>
            <a:ext cx="53991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22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700808"/>
            <a:ext cx="4612292" cy="4248472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Abstract base classes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75956" y="2350960"/>
            <a:ext cx="151216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62607" y="764704"/>
            <a:ext cx="5792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 </a:t>
            </a:r>
            <a:r>
              <a:rPr lang="en-US" altLang="zh-TW" b="1" dirty="0"/>
              <a:t>Abstract base classes</a:t>
            </a:r>
            <a:r>
              <a:rPr lang="zh-TW" altLang="en-US" b="1" dirty="0"/>
              <a:t> </a:t>
            </a:r>
            <a:r>
              <a:rPr lang="zh-TW" altLang="en-US" dirty="0"/>
              <a:t>的方式繼承，在 </a:t>
            </a:r>
            <a:r>
              <a:rPr lang="en-US" altLang="zh-TW" dirty="0" err="1"/>
              <a:t>db</a:t>
            </a:r>
            <a:r>
              <a:rPr lang="zh-TW" altLang="en-US" dirty="0"/>
              <a:t> 裡只會出現</a:t>
            </a:r>
            <a:endParaRPr lang="en-US" altLang="zh-TW" dirty="0"/>
          </a:p>
          <a:p>
            <a:r>
              <a:rPr lang="zh-TW" altLang="en-US" dirty="0"/>
              <a:t>子 </a:t>
            </a:r>
            <a:r>
              <a:rPr lang="en-US" altLang="zh-TW" dirty="0"/>
              <a:t>model </a:t>
            </a:r>
            <a:r>
              <a:rPr lang="zh-TW" altLang="en-US" dirty="0"/>
              <a:t>的 </a:t>
            </a:r>
            <a:r>
              <a:rPr lang="en-US" altLang="zh-TW" dirty="0"/>
              <a:t>table </a:t>
            </a:r>
            <a:r>
              <a:rPr lang="zh-TW" altLang="en-US" dirty="0"/>
              <a:t>，沒有父 </a:t>
            </a:r>
            <a:r>
              <a:rPr lang="en-US" altLang="zh-TW" dirty="0"/>
              <a:t>model </a:t>
            </a:r>
            <a:r>
              <a:rPr lang="en-US" altLang="zh-TW" dirty="0" err="1"/>
              <a:t>CommonInfo</a:t>
            </a:r>
            <a:r>
              <a:rPr lang="zh-TW" altLang="en-US" dirty="0"/>
              <a:t>的 </a:t>
            </a:r>
            <a:r>
              <a:rPr lang="en-US" altLang="zh-TW" dirty="0"/>
              <a:t>table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一共只有兩個 </a:t>
            </a:r>
            <a:r>
              <a:rPr lang="en-US" altLang="zh-TW" dirty="0"/>
              <a:t>table</a:t>
            </a:r>
            <a:r>
              <a:rPr lang="zh-TW" altLang="en-US" dirty="0"/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4791189" y="2376836"/>
            <a:ext cx="288032" cy="37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>
          <a:xfrm>
            <a:off x="4791189" y="2504779"/>
            <a:ext cx="288032" cy="2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788024" y="2716585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889585" y="4941168"/>
            <a:ext cx="330487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4889585" y="5013176"/>
            <a:ext cx="330487" cy="2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889585" y="5229200"/>
            <a:ext cx="330487" cy="2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889585" y="5443096"/>
            <a:ext cx="330487" cy="2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604718" y="5517232"/>
            <a:ext cx="330487" cy="22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4601553" y="5659120"/>
            <a:ext cx="330487" cy="2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23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75C9D-6CA4-6644-9CE7-8A7DA948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Abstract base classes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AB625-36DF-134C-9A47-4EF18C95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816" y="1196752"/>
            <a:ext cx="5486400" cy="2456344"/>
          </a:xfrm>
        </p:spPr>
        <p:txBody>
          <a:bodyPr/>
          <a:lstStyle/>
          <a:p>
            <a:r>
              <a:rPr kumimoji="1" lang="zh-TW" altLang="en-US" dirty="0"/>
              <a:t>比較偏向傳統物件思維</a:t>
            </a:r>
            <a:endParaRPr kumimoji="1" lang="en-US" altLang="zh-TW" dirty="0"/>
          </a:p>
          <a:p>
            <a:r>
              <a:rPr kumimoji="1" lang="zh-TW" altLang="en-US" dirty="0"/>
              <a:t>使用時機：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zh-TW" altLang="en-US" dirty="0"/>
              <a:t>為了把重複地方抽出來的時候</a:t>
            </a:r>
          </a:p>
        </p:txBody>
      </p:sp>
    </p:spTree>
    <p:extLst>
      <p:ext uri="{BB962C8B-B14F-4D97-AF65-F5344CB8AC3E}">
        <p14:creationId xmlns:p14="http://schemas.microsoft.com/office/powerpoint/2010/main" val="3216415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123846"/>
            <a:ext cx="2376263" cy="4601183"/>
          </a:xfrm>
        </p:spPr>
        <p:txBody>
          <a:bodyPr/>
          <a:lstStyle/>
          <a:p>
            <a:r>
              <a:rPr lang="en-US" altLang="zh-TW" b="1" dirty="0"/>
              <a:t>Multi-table inheritance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如果開發者想要讓每一個 </a:t>
            </a:r>
            <a:r>
              <a:rPr lang="en-US" altLang="zh-TW" dirty="0"/>
              <a:t>model </a:t>
            </a:r>
            <a:r>
              <a:rPr lang="zh-TW" altLang="en-US" dirty="0"/>
              <a:t>，包含父類 </a:t>
            </a:r>
            <a:r>
              <a:rPr lang="en-US" altLang="zh-TW" dirty="0"/>
              <a:t>model </a:t>
            </a:r>
            <a:r>
              <a:rPr lang="zh-TW" altLang="en-US" dirty="0"/>
              <a:t>，都有自己的 </a:t>
            </a:r>
            <a:r>
              <a:rPr lang="en-US" altLang="zh-TW" dirty="0" err="1"/>
              <a:t>db</a:t>
            </a:r>
            <a:r>
              <a:rPr lang="en-US" altLang="zh-TW" dirty="0"/>
              <a:t> table </a:t>
            </a:r>
            <a:r>
              <a:rPr lang="zh-TW" altLang="en-US" dirty="0"/>
              <a:t>的話，</a:t>
            </a:r>
            <a:r>
              <a:rPr lang="en-US" altLang="zh-TW" dirty="0"/>
              <a:t> </a:t>
            </a:r>
            <a:r>
              <a:rPr lang="en-US" altLang="zh-TW" dirty="0">
                <a:hlinkClick r:id="rId3"/>
              </a:rPr>
              <a:t>Multi-table inheritance</a:t>
            </a:r>
            <a:r>
              <a:rPr lang="en-US" altLang="zh-TW" dirty="0"/>
              <a:t> </a:t>
            </a:r>
            <a:r>
              <a:rPr lang="zh-TW" altLang="en-US" dirty="0"/>
              <a:t>是適合的繼承方式。會將共同資訊存在父表的 </a:t>
            </a:r>
            <a:r>
              <a:rPr lang="en-US" altLang="zh-TW" dirty="0"/>
              <a:t>table</a:t>
            </a:r>
            <a:r>
              <a:rPr lang="zh-TW" altLang="en-US" dirty="0"/>
              <a:t> 中，子表只從額外資訊。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每個 </a:t>
            </a:r>
            <a:r>
              <a:rPr lang="en-US" altLang="zh-TW" dirty="0"/>
              <a:t>model </a:t>
            </a:r>
            <a:r>
              <a:rPr lang="zh-TW" altLang="en-US" dirty="0"/>
              <a:t>都有各自對應的 </a:t>
            </a:r>
            <a:r>
              <a:rPr lang="en-US" altLang="zh-TW" dirty="0" err="1"/>
              <a:t>db</a:t>
            </a:r>
            <a:r>
              <a:rPr lang="en-US" altLang="zh-TW" dirty="0"/>
              <a:t> table</a:t>
            </a:r>
            <a:r>
              <a:rPr lang="zh-TW" altLang="en-US" dirty="0"/>
              <a:t>，也能獨自的被 </a:t>
            </a:r>
            <a:r>
              <a:rPr lang="en-US" altLang="zh-TW" dirty="0"/>
              <a:t>query </a:t>
            </a:r>
            <a:r>
              <a:rPr lang="zh-TW" altLang="en-US" dirty="0"/>
              <a:t>或 </a:t>
            </a:r>
            <a:r>
              <a:rPr lang="en-US" altLang="zh-TW" dirty="0"/>
              <a:t>create</a:t>
            </a:r>
            <a:r>
              <a:rPr lang="zh-TW" altLang="en-US" dirty="0"/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144555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ORM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01950" y="864108"/>
            <a:ext cx="5990530" cy="512064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●ORM(Object Relational Mapping)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，用於實現物件導向編程語言裡不同類型系統的資料之間的轉換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●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物件導向是從軟體工程基本原則（如耦合、聚合、封裝）的基礎上發展起來的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●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關聯式資料庫則是從數學理論發展而來的。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●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為了解決這個不匹配的現象，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ORM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應運而生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659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132856"/>
            <a:ext cx="5016768" cy="2720959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7504" y="1124744"/>
            <a:ext cx="2376264" cy="4601183"/>
          </a:xfrm>
        </p:spPr>
        <p:txBody>
          <a:bodyPr/>
          <a:lstStyle/>
          <a:p>
            <a:r>
              <a:rPr lang="en-US" altLang="zh-TW" b="1" dirty="0"/>
              <a:t>Multi-table inheritance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43024" y="908720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下圖是 </a:t>
            </a:r>
            <a:r>
              <a:rPr lang="en-US" altLang="zh-TW" b="1" dirty="0"/>
              <a:t>Multi-table inheritance</a:t>
            </a:r>
            <a:r>
              <a:rPr lang="zh-TW" altLang="en-US" b="1" dirty="0"/>
              <a:t> </a:t>
            </a:r>
            <a:r>
              <a:rPr lang="zh-TW" altLang="en-US" dirty="0"/>
              <a:t>的實作，一樣由</a:t>
            </a:r>
            <a:endParaRPr lang="en-US" altLang="zh-TW" dirty="0"/>
          </a:p>
          <a:p>
            <a:r>
              <a:rPr lang="en-US" altLang="zh-TW" dirty="0" err="1"/>
              <a:t>CommonInfo</a:t>
            </a:r>
            <a:r>
              <a:rPr lang="zh-TW" altLang="en-US" dirty="0"/>
              <a:t> 儲存共同資訊。和 </a:t>
            </a:r>
            <a:r>
              <a:rPr lang="en-US" altLang="zh-TW" dirty="0"/>
              <a:t>abstract </a:t>
            </a:r>
            <a:r>
              <a:rPr lang="zh-TW" altLang="en-US" dirty="0"/>
              <a:t>不同</a:t>
            </a:r>
            <a:endParaRPr lang="en-US" altLang="zh-TW" dirty="0"/>
          </a:p>
          <a:p>
            <a:r>
              <a:rPr lang="zh-TW" altLang="en-US" dirty="0"/>
              <a:t>的是， </a:t>
            </a:r>
            <a:r>
              <a:rPr lang="en-US" altLang="zh-TW" dirty="0" err="1"/>
              <a:t>CommonInfo</a:t>
            </a:r>
            <a:r>
              <a:rPr lang="zh-TW" altLang="en-US" dirty="0"/>
              <a:t> 不必設定為 </a:t>
            </a:r>
            <a:r>
              <a:rPr lang="en-US" altLang="zh-TW" dirty="0"/>
              <a:t>abstract</a:t>
            </a:r>
            <a:r>
              <a:rPr lang="zh-TW" altLang="en-US" dirty="0"/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3312920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060848"/>
            <a:ext cx="5486400" cy="3753852"/>
          </a:xfr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7504" y="1124744"/>
            <a:ext cx="2376264" cy="4601183"/>
          </a:xfrm>
        </p:spPr>
        <p:txBody>
          <a:bodyPr/>
          <a:lstStyle/>
          <a:p>
            <a:r>
              <a:rPr lang="en-US" altLang="zh-TW" b="1" dirty="0"/>
              <a:t>Multi-table inheritance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66926" y="764704"/>
            <a:ext cx="5902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下圖是其 </a:t>
            </a:r>
            <a:r>
              <a:rPr lang="en-US" altLang="zh-TW" dirty="0"/>
              <a:t>class diagram</a:t>
            </a:r>
            <a:r>
              <a:rPr lang="zh-TW" altLang="en-US" dirty="0"/>
              <a:t>，可以看到 </a:t>
            </a:r>
            <a:r>
              <a:rPr lang="en-US" altLang="zh-TW" dirty="0"/>
              <a:t>Teacher </a:t>
            </a:r>
            <a:r>
              <a:rPr lang="zh-TW" altLang="en-US" dirty="0"/>
              <a:t>和 </a:t>
            </a:r>
            <a:r>
              <a:rPr lang="en-US" altLang="zh-TW" dirty="0"/>
              <a:t>Student</a:t>
            </a:r>
          </a:p>
          <a:p>
            <a:r>
              <a:rPr lang="zh-TW" altLang="en-US" dirty="0"/>
              <a:t>繼承自 </a:t>
            </a:r>
            <a:r>
              <a:rPr lang="en-US" altLang="zh-TW" dirty="0" err="1"/>
              <a:t>CommonInfo</a:t>
            </a:r>
            <a:r>
              <a:rPr lang="zh-TW" altLang="en-US" dirty="0"/>
              <a:t>，但是是以 </a:t>
            </a:r>
            <a:r>
              <a:rPr lang="en-US" altLang="zh-TW" dirty="0"/>
              <a:t>foreign key</a:t>
            </a:r>
            <a:r>
              <a:rPr lang="zh-TW" altLang="en-US" dirty="0"/>
              <a:t> 的方式參照</a:t>
            </a:r>
            <a:endParaRPr lang="en-US" altLang="zh-TW" dirty="0"/>
          </a:p>
          <a:p>
            <a:r>
              <a:rPr lang="en-US" altLang="zh-TW" dirty="0" err="1"/>
              <a:t>CommonInfo</a:t>
            </a:r>
            <a:r>
              <a:rPr lang="en-US" altLang="zh-TW" dirty="0"/>
              <a:t> table</a:t>
            </a:r>
            <a:r>
              <a:rPr lang="zh-TW" altLang="en-US" dirty="0"/>
              <a:t>，自己本身只要存共同資訊以外的資料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5868144" y="2186640"/>
            <a:ext cx="288032" cy="37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796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700808"/>
            <a:ext cx="4614291" cy="4248561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7504" y="1124744"/>
            <a:ext cx="2376264" cy="4601183"/>
          </a:xfrm>
        </p:spPr>
        <p:txBody>
          <a:bodyPr/>
          <a:lstStyle/>
          <a:p>
            <a:r>
              <a:rPr lang="en-US" altLang="zh-TW" b="1" dirty="0"/>
              <a:t>Multi-table inheritance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62607" y="764704"/>
            <a:ext cx="567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 </a:t>
            </a:r>
            <a:r>
              <a:rPr lang="en-US" altLang="zh-TW" b="1" dirty="0"/>
              <a:t>Multi-table inheritance</a:t>
            </a:r>
            <a:r>
              <a:rPr lang="zh-TW" altLang="en-US" b="1" dirty="0"/>
              <a:t> </a:t>
            </a:r>
            <a:r>
              <a:rPr lang="zh-TW" altLang="en-US" dirty="0"/>
              <a:t>的方式繼承，在 </a:t>
            </a:r>
            <a:r>
              <a:rPr lang="en-US" altLang="zh-TW" dirty="0" err="1"/>
              <a:t>db</a:t>
            </a:r>
            <a:r>
              <a:rPr lang="zh-TW" altLang="en-US" dirty="0"/>
              <a:t> 裡也會有</a:t>
            </a:r>
            <a:endParaRPr lang="en-US" altLang="zh-TW" dirty="0"/>
          </a:p>
          <a:p>
            <a:r>
              <a:rPr lang="zh-TW" altLang="en-US" dirty="0"/>
              <a:t>父 </a:t>
            </a:r>
            <a:r>
              <a:rPr lang="en-US" altLang="zh-TW" dirty="0"/>
              <a:t>model </a:t>
            </a:r>
            <a:r>
              <a:rPr lang="en-US" altLang="zh-TW" dirty="0" err="1"/>
              <a:t>CommonInfo</a:t>
            </a:r>
            <a:r>
              <a:rPr lang="zh-TW" altLang="en-US" dirty="0"/>
              <a:t> 的 </a:t>
            </a:r>
            <a:r>
              <a:rPr lang="en-US" altLang="zh-TW" dirty="0"/>
              <a:t>table</a:t>
            </a:r>
            <a:r>
              <a:rPr lang="zh-TW" altLang="en-US" dirty="0"/>
              <a:t>，一共有三個 </a:t>
            </a:r>
            <a:r>
              <a:rPr lang="en-US" altLang="zh-TW" dirty="0"/>
              <a:t>table</a:t>
            </a:r>
            <a:r>
              <a:rPr lang="zh-TW" altLang="en-US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4139952" y="4869160"/>
            <a:ext cx="194421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796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47116-2C61-5C43-BE36-31FE92BF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90" y="1123846"/>
            <a:ext cx="2438093" cy="4601183"/>
          </a:xfrm>
        </p:spPr>
        <p:txBody>
          <a:bodyPr/>
          <a:lstStyle/>
          <a:p>
            <a:r>
              <a:rPr lang="en-US" altLang="zh-TW" b="1" dirty="0"/>
              <a:t>Multi-table inheritance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AF001C-257E-F44E-A4A6-184E4308E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3" y="1123846"/>
            <a:ext cx="6192688" cy="3851892"/>
          </a:xfrm>
        </p:spPr>
        <p:txBody>
          <a:bodyPr/>
          <a:lstStyle/>
          <a:p>
            <a:r>
              <a:rPr kumimoji="1" lang="zh-TW" altLang="en-US" dirty="0"/>
              <a:t>使用時機：</a:t>
            </a:r>
            <a:endParaRPr kumimoji="1" lang="en-US" altLang="zh-TW" dirty="0"/>
          </a:p>
          <a:p>
            <a:endParaRPr kumimoji="1" lang="en-US" altLang="zh-TW" dirty="0"/>
          </a:p>
          <a:p>
            <a:pPr lvl="1"/>
            <a:r>
              <a:rPr kumimoji="1" lang="zh-TW" altLang="en-US" dirty="0"/>
              <a:t>用在可能同時會有兩個身份時，才會是比較好的用法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r>
              <a:rPr kumimoji="1" lang="zh-TW" altLang="en-US" dirty="0"/>
              <a:t>針對抽象</a:t>
            </a:r>
            <a:r>
              <a:rPr kumimoji="1" lang="zh-CN" altLang="en-US" dirty="0"/>
              <a:t>化</a:t>
            </a:r>
            <a:r>
              <a:rPr kumimoji="1" lang="zh-TW" altLang="en-US" dirty="0"/>
              <a:t>操作時，例如</a:t>
            </a:r>
            <a:r>
              <a:rPr kumimoji="1" lang="zh-CN" altLang="en-US" dirty="0"/>
              <a:t>使用者</a:t>
            </a:r>
            <a:r>
              <a:rPr kumimoji="1" lang="zh-TW" altLang="en-US" dirty="0"/>
              <a:t>分老師和學生，但某些功能是不管他是學生和還是老師，那直接去</a:t>
            </a:r>
            <a:r>
              <a:rPr kumimoji="1" lang="en-US" altLang="zh-TW" dirty="0" err="1"/>
              <a:t>CommonInfo</a:t>
            </a:r>
            <a:r>
              <a:rPr kumimoji="1" lang="en-US" altLang="zh-TW" dirty="0"/>
              <a:t> </a:t>
            </a:r>
            <a:r>
              <a:rPr kumimoji="1" lang="zh-CN" altLang="en-US" dirty="0"/>
              <a:t>做</a:t>
            </a:r>
            <a:r>
              <a:rPr kumimoji="1" lang="en-US" altLang="zh-CN" dirty="0"/>
              <a:t> query</a:t>
            </a:r>
            <a:r>
              <a:rPr kumimoji="1" lang="zh-CN" altLang="en-US" dirty="0"/>
              <a:t>比較快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955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Proxy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最後，如果要在不動到原本的 </a:t>
            </a:r>
            <a:r>
              <a:rPr lang="en-US" altLang="zh-TW" dirty="0"/>
              <a:t>model </a:t>
            </a:r>
            <a:r>
              <a:rPr lang="zh-TW" altLang="en-US" dirty="0"/>
              <a:t>的情形下，新增或修改原本 </a:t>
            </a:r>
            <a:r>
              <a:rPr lang="en-US" altLang="zh-TW" dirty="0"/>
              <a:t>model </a:t>
            </a:r>
            <a:r>
              <a:rPr lang="zh-TW" altLang="en-US" dirty="0"/>
              <a:t>的功能，開發者可以使用</a:t>
            </a:r>
            <a:r>
              <a:rPr lang="en-US" altLang="zh-TW" dirty="0"/>
              <a:t> </a:t>
            </a:r>
            <a:r>
              <a:rPr lang="en-US" altLang="zh-TW" dirty="0">
                <a:hlinkClick r:id="rId3"/>
              </a:rPr>
              <a:t>Proxy models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如果使用</a:t>
            </a:r>
            <a:r>
              <a:rPr lang="en-US" altLang="zh-TW" dirty="0"/>
              <a:t> </a:t>
            </a:r>
            <a:r>
              <a:rPr lang="en-US" altLang="zh-TW" dirty="0">
                <a:hlinkClick r:id="rId4"/>
              </a:rPr>
              <a:t>multi-table inheritance</a:t>
            </a:r>
            <a:r>
              <a:rPr lang="zh-TW" altLang="en-US" dirty="0"/>
              <a:t> 來新增子 </a:t>
            </a:r>
            <a:r>
              <a:rPr lang="en-US" altLang="zh-TW" dirty="0"/>
              <a:t>model </a:t>
            </a:r>
            <a:r>
              <a:rPr lang="zh-TW" altLang="en-US" dirty="0"/>
              <a:t>，會建立新的 </a:t>
            </a:r>
            <a:r>
              <a:rPr lang="en-US" altLang="zh-TW" dirty="0"/>
              <a:t>table</a:t>
            </a:r>
            <a:r>
              <a:rPr lang="zh-TW" altLang="en-US" dirty="0"/>
              <a:t>在 </a:t>
            </a:r>
            <a:r>
              <a:rPr lang="en-US" altLang="zh-TW" dirty="0" err="1"/>
              <a:t>db</a:t>
            </a:r>
            <a:r>
              <a:rPr lang="en-US" altLang="zh-TW" dirty="0"/>
              <a:t> </a:t>
            </a:r>
            <a:r>
              <a:rPr lang="zh-TW" altLang="en-US" dirty="0"/>
              <a:t>中，但是有時候只是想要修改預設的 </a:t>
            </a:r>
            <a:r>
              <a:rPr lang="en-US" altLang="zh-TW" dirty="0"/>
              <a:t>manager</a:t>
            </a:r>
            <a:r>
              <a:rPr lang="zh-TW" altLang="en-US" dirty="0"/>
              <a:t> ，或是加入新的 </a:t>
            </a:r>
            <a:r>
              <a:rPr lang="en-US" altLang="zh-TW" dirty="0"/>
              <a:t>method </a:t>
            </a:r>
            <a:r>
              <a:rPr lang="zh-TW" altLang="en-US" dirty="0"/>
              <a:t>，這時 </a:t>
            </a:r>
            <a:r>
              <a:rPr lang="en-US" altLang="zh-TW" dirty="0"/>
              <a:t>proxy</a:t>
            </a:r>
            <a:r>
              <a:rPr lang="zh-TW" altLang="en-US" dirty="0"/>
              <a:t> 就是適合的方法。</a:t>
            </a:r>
            <a:endParaRPr lang="en-US" altLang="zh-TW" dirty="0"/>
          </a:p>
          <a:p>
            <a:r>
              <a:rPr lang="en-US" altLang="zh-TW" dirty="0"/>
              <a:t>proxy model inheritance </a:t>
            </a:r>
            <a:r>
              <a:rPr lang="zh-TW" altLang="en-US" dirty="0"/>
              <a:t>就是為原本的 </a:t>
            </a:r>
            <a:r>
              <a:rPr lang="en-US" altLang="zh-TW" dirty="0"/>
              <a:t>model </a:t>
            </a:r>
            <a:r>
              <a:rPr lang="zh-TW" altLang="en-US" dirty="0"/>
              <a:t>加上一個 </a:t>
            </a:r>
            <a:r>
              <a:rPr lang="en-US" altLang="zh-TW" dirty="0"/>
              <a:t>proxy </a:t>
            </a:r>
            <a:r>
              <a:rPr lang="zh-TW" altLang="en-US" dirty="0"/>
              <a:t>，可以針對這個 </a:t>
            </a:r>
            <a:r>
              <a:rPr lang="en-US" altLang="zh-TW" dirty="0"/>
              <a:t>proxy model</a:t>
            </a:r>
            <a:r>
              <a:rPr lang="zh-TW" altLang="en-US" dirty="0"/>
              <a:t>進行 </a:t>
            </a:r>
            <a:r>
              <a:rPr lang="en-US" altLang="zh-TW" dirty="0"/>
              <a:t>CRUD</a:t>
            </a:r>
            <a:r>
              <a:rPr lang="zh-TW" altLang="en-US" dirty="0"/>
              <a:t>，但是資料會像使用原本的 </a:t>
            </a:r>
            <a:r>
              <a:rPr lang="en-US" altLang="zh-TW" dirty="0"/>
              <a:t>model </a:t>
            </a:r>
            <a:r>
              <a:rPr lang="zh-TW" altLang="en-US" dirty="0"/>
              <a:t>一樣被儲存，但是不會更動原 </a:t>
            </a:r>
            <a:r>
              <a:rPr lang="en-US" altLang="zh-TW" dirty="0"/>
              <a:t>model</a:t>
            </a:r>
            <a:r>
              <a:rPr lang="zh-TW" altLang="en-US" dirty="0"/>
              <a:t>  的程式碼。</a:t>
            </a:r>
          </a:p>
        </p:txBody>
      </p:sp>
    </p:spTree>
    <p:extLst>
      <p:ext uri="{BB962C8B-B14F-4D97-AF65-F5344CB8AC3E}">
        <p14:creationId xmlns:p14="http://schemas.microsoft.com/office/powerpoint/2010/main" val="835751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Proxy models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27649" y="692696"/>
            <a:ext cx="57522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下圖是 </a:t>
            </a:r>
            <a:r>
              <a:rPr lang="en-US" altLang="zh-TW" b="1" dirty="0"/>
              <a:t>Proxy models</a:t>
            </a:r>
            <a:r>
              <a:rPr lang="zh-TW" altLang="en-US" b="1" dirty="0"/>
              <a:t> </a:t>
            </a:r>
            <a:r>
              <a:rPr lang="zh-TW" altLang="en-US" dirty="0"/>
              <a:t>的實作，一樣由 </a:t>
            </a:r>
            <a:r>
              <a:rPr lang="en-US" altLang="zh-TW" dirty="0" err="1"/>
              <a:t>CommonInfo</a:t>
            </a:r>
            <a:r>
              <a:rPr lang="zh-TW" altLang="en-US" dirty="0"/>
              <a:t> 儲存</a:t>
            </a:r>
            <a:endParaRPr lang="en-US" altLang="zh-TW" dirty="0"/>
          </a:p>
          <a:p>
            <a:r>
              <a:rPr lang="zh-TW" altLang="en-US" dirty="0"/>
              <a:t>共同資訊。 注意設定為</a:t>
            </a:r>
            <a:r>
              <a:rPr lang="en-US" altLang="zh-TW" dirty="0"/>
              <a:t>proxy </a:t>
            </a:r>
            <a:r>
              <a:rPr lang="zh-TW" altLang="en-US" dirty="0"/>
              <a:t>的是 </a:t>
            </a:r>
            <a:r>
              <a:rPr lang="en-US" altLang="zh-TW" dirty="0"/>
              <a:t>Student &amp; Teacher</a:t>
            </a:r>
            <a:r>
              <a:rPr lang="zh-TW" altLang="en-US" dirty="0"/>
              <a:t> ，</a:t>
            </a:r>
            <a:endParaRPr lang="en-US" altLang="zh-TW" dirty="0"/>
          </a:p>
          <a:p>
            <a:r>
              <a:rPr lang="zh-TW" altLang="en-US" dirty="0"/>
              <a:t>而且他們各自特有的資訊也是放在</a:t>
            </a:r>
            <a:r>
              <a:rPr lang="en-US" altLang="zh-TW" dirty="0" err="1"/>
              <a:t>CommonInfo</a:t>
            </a:r>
            <a:r>
              <a:rPr lang="en-US" altLang="zh-TW" dirty="0"/>
              <a:t> </a:t>
            </a:r>
            <a:r>
              <a:rPr lang="zh-TW" altLang="en-US" dirty="0"/>
              <a:t>中，</a:t>
            </a:r>
            <a:endParaRPr lang="en-US" altLang="zh-TW" dirty="0"/>
          </a:p>
          <a:p>
            <a:r>
              <a:rPr lang="zh-TW" altLang="en-US" dirty="0"/>
              <a:t>不過他們可以建立自己的 </a:t>
            </a:r>
            <a:r>
              <a:rPr lang="en-US" altLang="zh-TW" dirty="0"/>
              <a:t>method </a:t>
            </a:r>
            <a:r>
              <a:rPr lang="zh-TW" altLang="en-US" dirty="0"/>
              <a:t>，但不影響到</a:t>
            </a:r>
            <a:endParaRPr lang="en-US" altLang="zh-TW" dirty="0"/>
          </a:p>
          <a:p>
            <a:r>
              <a:rPr lang="en-US" altLang="zh-TW" dirty="0" err="1"/>
              <a:t>CommonInfo</a:t>
            </a:r>
            <a:endParaRPr lang="zh-TW" altLang="en-US" dirty="0"/>
          </a:p>
        </p:txBody>
      </p:sp>
      <p:pic>
        <p:nvPicPr>
          <p:cNvPr id="8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88840"/>
            <a:ext cx="3672408" cy="4342375"/>
          </a:xfrm>
        </p:spPr>
      </p:pic>
      <p:sp>
        <p:nvSpPr>
          <p:cNvPr id="9" name="矩形 8"/>
          <p:cNvSpPr/>
          <p:nvPr/>
        </p:nvSpPr>
        <p:spPr>
          <a:xfrm>
            <a:off x="4860032" y="2852936"/>
            <a:ext cx="302433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114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Proxy models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966926" y="764704"/>
            <a:ext cx="5577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下圖是其 </a:t>
            </a:r>
            <a:r>
              <a:rPr lang="en-US" altLang="zh-TW" dirty="0"/>
              <a:t>class diagram</a:t>
            </a:r>
            <a:r>
              <a:rPr lang="zh-TW" altLang="en-US" dirty="0"/>
              <a:t>，可以看到 </a:t>
            </a:r>
            <a:r>
              <a:rPr lang="en-US" altLang="zh-TW" dirty="0"/>
              <a:t>Teacher </a:t>
            </a:r>
            <a:r>
              <a:rPr lang="zh-TW" altLang="en-US" dirty="0"/>
              <a:t>和 </a:t>
            </a:r>
            <a:r>
              <a:rPr lang="en-US" altLang="zh-TW" dirty="0"/>
              <a:t>Student</a:t>
            </a:r>
          </a:p>
          <a:p>
            <a:r>
              <a:rPr lang="zh-TW" altLang="en-US" dirty="0"/>
              <a:t>兩個 </a:t>
            </a:r>
            <a:r>
              <a:rPr lang="en-US" altLang="zh-TW" dirty="0"/>
              <a:t>proxy model</a:t>
            </a:r>
            <a:r>
              <a:rPr lang="zh-TW" altLang="en-US" dirty="0"/>
              <a:t>，本身沒有任何欄位，都是一起存在</a:t>
            </a:r>
            <a:endParaRPr lang="en-US" altLang="zh-TW" dirty="0"/>
          </a:p>
          <a:p>
            <a:r>
              <a:rPr lang="en-US" altLang="zh-TW" dirty="0" err="1"/>
              <a:t>CommonInfo</a:t>
            </a:r>
            <a:r>
              <a:rPr lang="en-US" altLang="zh-TW" dirty="0"/>
              <a:t> </a:t>
            </a:r>
            <a:r>
              <a:rPr lang="zh-TW" altLang="en-US" dirty="0"/>
              <a:t>這一個 </a:t>
            </a:r>
            <a:r>
              <a:rPr lang="en-US" altLang="zh-TW" dirty="0"/>
              <a:t>table </a:t>
            </a:r>
            <a:r>
              <a:rPr lang="zh-TW" altLang="en-US" dirty="0"/>
              <a:t>中。</a:t>
            </a:r>
            <a:endParaRPr lang="en-US" altLang="zh-TW" dirty="0"/>
          </a:p>
        </p:txBody>
      </p:sp>
      <p:pic>
        <p:nvPicPr>
          <p:cNvPr id="8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688034"/>
            <a:ext cx="3168352" cy="4637255"/>
          </a:xfrm>
        </p:spPr>
      </p:pic>
      <p:sp>
        <p:nvSpPr>
          <p:cNvPr id="5" name="矩形 4"/>
          <p:cNvSpPr/>
          <p:nvPr/>
        </p:nvSpPr>
        <p:spPr>
          <a:xfrm>
            <a:off x="5652120" y="1787453"/>
            <a:ext cx="432048" cy="376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782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7" y="1772816"/>
            <a:ext cx="4614291" cy="4248561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Proxy models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03848" y="993502"/>
            <a:ext cx="5076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在使用 </a:t>
            </a:r>
            <a:r>
              <a:rPr lang="en-US" altLang="zh-TW" dirty="0"/>
              <a:t>proxy model </a:t>
            </a:r>
            <a:r>
              <a:rPr lang="zh-TW" altLang="en-US" dirty="0"/>
              <a:t>的情形下，只有</a:t>
            </a:r>
            <a:r>
              <a:rPr lang="en-US" altLang="zh-TW" dirty="0"/>
              <a:t> </a:t>
            </a:r>
            <a:r>
              <a:rPr lang="en-US" altLang="zh-TW" dirty="0" err="1"/>
              <a:t>CommonInfo</a:t>
            </a:r>
            <a:endParaRPr lang="en-US" altLang="zh-TW" dirty="0"/>
          </a:p>
          <a:p>
            <a:r>
              <a:rPr lang="zh-TW" altLang="en-US" dirty="0"/>
              <a:t>這個 </a:t>
            </a:r>
            <a:r>
              <a:rPr lang="en-US" altLang="zh-TW" dirty="0"/>
              <a:t>table</a:t>
            </a:r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39952" y="5589240"/>
            <a:ext cx="160189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169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Proxy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除了上述的功能之外， 也可以透過 </a:t>
            </a:r>
            <a:r>
              <a:rPr lang="en-US" altLang="zh-TW" dirty="0"/>
              <a:t>proxy</a:t>
            </a:r>
            <a:r>
              <a:rPr lang="zh-TW" altLang="en-US" dirty="0"/>
              <a:t> 定義一個 </a:t>
            </a:r>
            <a:r>
              <a:rPr lang="en-US" altLang="zh-TW" dirty="0"/>
              <a:t>query</a:t>
            </a:r>
            <a:r>
              <a:rPr lang="zh-TW" altLang="en-US" dirty="0"/>
              <a:t> 排序結果的 </a:t>
            </a:r>
            <a:r>
              <a:rPr lang="en-US" altLang="zh-TW" dirty="0"/>
              <a:t>model: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透過 </a:t>
            </a:r>
            <a:r>
              <a:rPr lang="en-US" altLang="zh-TW" dirty="0" err="1"/>
              <a:t>OrderedPerson</a:t>
            </a:r>
            <a:r>
              <a:rPr lang="en-US" altLang="zh-TW" dirty="0"/>
              <a:t> </a:t>
            </a:r>
            <a:r>
              <a:rPr lang="zh-TW" altLang="en-US" dirty="0"/>
              <a:t>來 </a:t>
            </a:r>
            <a:r>
              <a:rPr lang="en-US" altLang="zh-TW" dirty="0"/>
              <a:t>query Person</a:t>
            </a:r>
            <a:r>
              <a:rPr lang="zh-TW" altLang="en-US" dirty="0"/>
              <a:t> 時，回傳的結果會照著 </a:t>
            </a:r>
            <a:r>
              <a:rPr lang="en-US" altLang="zh-TW" dirty="0" err="1"/>
              <a:t>last_name</a:t>
            </a:r>
            <a:r>
              <a:rPr lang="en-US" altLang="zh-TW" dirty="0"/>
              <a:t> </a:t>
            </a:r>
            <a:r>
              <a:rPr lang="zh-TW" altLang="en-US" dirty="0"/>
              <a:t>來排序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382" y="2636912"/>
            <a:ext cx="4389501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38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Proxy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15816" y="705874"/>
            <a:ext cx="5486400" cy="5373204"/>
          </a:xfrm>
        </p:spPr>
        <p:txBody>
          <a:bodyPr/>
          <a:lstStyle/>
          <a:p>
            <a:r>
              <a:rPr lang="zh-TW" altLang="en-US" dirty="0"/>
              <a:t>另外 </a:t>
            </a:r>
            <a:r>
              <a:rPr lang="en-US" altLang="zh-TW" dirty="0"/>
              <a:t>proxy </a:t>
            </a:r>
            <a:r>
              <a:rPr lang="zh-TW" altLang="en-US" dirty="0"/>
              <a:t>也可以自訂 </a:t>
            </a:r>
            <a:r>
              <a:rPr lang="en-US" altLang="zh-TW" dirty="0"/>
              <a:t>proxy model </a:t>
            </a:r>
            <a:r>
              <a:rPr lang="zh-TW" altLang="en-US" dirty="0"/>
              <a:t>的 </a:t>
            </a:r>
            <a:r>
              <a:rPr lang="en-US" altLang="zh-TW" dirty="0"/>
              <a:t>manager </a:t>
            </a:r>
            <a:r>
              <a:rPr lang="zh-TW" altLang="en-US" dirty="0"/>
              <a:t>，並更改為預設的 </a:t>
            </a:r>
            <a:r>
              <a:rPr lang="en-US" altLang="zh-TW" dirty="0"/>
              <a:t>manager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透過這樣自訂的 </a:t>
            </a:r>
            <a:r>
              <a:rPr lang="en-US" altLang="zh-TW" dirty="0"/>
              <a:t>manager</a:t>
            </a:r>
            <a:r>
              <a:rPr lang="zh-TW" altLang="en-US" dirty="0"/>
              <a:t> ，可以直接定義新的 </a:t>
            </a:r>
            <a:r>
              <a:rPr lang="en-US" altLang="zh-TW" dirty="0"/>
              <a:t>query </a:t>
            </a:r>
            <a:r>
              <a:rPr lang="zh-TW" altLang="en-US" dirty="0"/>
              <a:t>行為，比方說前面的 </a:t>
            </a:r>
            <a:r>
              <a:rPr lang="en-US" altLang="zh-TW" dirty="0"/>
              <a:t>teacher </a:t>
            </a:r>
            <a:r>
              <a:rPr lang="zh-TW" altLang="en-US" dirty="0"/>
              <a:t>與 </a:t>
            </a:r>
            <a:r>
              <a:rPr lang="en-US" altLang="zh-TW" dirty="0"/>
              <a:t>student</a:t>
            </a:r>
            <a:r>
              <a:rPr lang="zh-TW" altLang="en-US" dirty="0"/>
              <a:t>，可以自訂 </a:t>
            </a:r>
            <a:r>
              <a:rPr lang="en-US" altLang="zh-TW" dirty="0"/>
              <a:t>proxy model </a:t>
            </a:r>
            <a:r>
              <a:rPr lang="zh-TW" altLang="en-US" dirty="0"/>
              <a:t>的 </a:t>
            </a:r>
            <a:r>
              <a:rPr lang="en-US" altLang="zh-TW" dirty="0"/>
              <a:t>manager</a:t>
            </a:r>
            <a:r>
              <a:rPr lang="zh-TW" altLang="en-US" dirty="0"/>
              <a:t>，就能達到 在一個 </a:t>
            </a:r>
            <a:r>
              <a:rPr lang="en-US" altLang="zh-TW" dirty="0" err="1"/>
              <a:t>db</a:t>
            </a:r>
            <a:r>
              <a:rPr lang="en-US" altLang="zh-TW" dirty="0"/>
              <a:t> table </a:t>
            </a:r>
            <a:r>
              <a:rPr lang="zh-TW" altLang="en-US" dirty="0"/>
              <a:t>中分別 </a:t>
            </a:r>
            <a:r>
              <a:rPr lang="en-US" altLang="zh-TW" dirty="0"/>
              <a:t>query teacher </a:t>
            </a:r>
            <a:r>
              <a:rPr lang="zh-TW" altLang="en-US" dirty="0"/>
              <a:t>或 </a:t>
            </a:r>
            <a:r>
              <a:rPr lang="en-US" altLang="zh-TW" dirty="0"/>
              <a:t>student</a:t>
            </a:r>
            <a:r>
              <a:rPr lang="zh-TW" altLang="en-US" dirty="0"/>
              <a:t>的資料。</a:t>
            </a:r>
            <a:endParaRPr lang="en-US" altLang="zh-TW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86" y="1484784"/>
            <a:ext cx="370882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7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ORM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zh-TW" altLang="en-US" dirty="0">
                <a:solidFill>
                  <a:srgbClr val="000000"/>
                </a:solidFill>
                <a:latin typeface="Consolas"/>
              </a:rPr>
              <a:t>在設計資料庫和類別時，需要完成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4</a:t>
            </a:r>
            <a:r>
              <a:rPr lang="zh-TW" altLang="en-US" dirty="0">
                <a:solidFill>
                  <a:srgbClr val="000000"/>
                </a:solidFill>
                <a:latin typeface="Consolas"/>
              </a:rPr>
              <a:t>個部分</a:t>
            </a:r>
            <a:endParaRPr lang="en-US" altLang="zh-TW" dirty="0">
              <a:solidFill>
                <a:srgbClr val="000000"/>
              </a:solidFill>
              <a:latin typeface="Consolas"/>
            </a:endParaRPr>
          </a:p>
          <a:p>
            <a:pPr marL="845820" lvl="1" indent="-342900" fontAlgn="t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Consolas"/>
              </a:rPr>
              <a:t>製作能夠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create table</a:t>
            </a:r>
            <a:r>
              <a:rPr lang="zh-TW" altLang="en-US" dirty="0">
                <a:solidFill>
                  <a:srgbClr val="000000"/>
                </a:solidFill>
                <a:latin typeface="Consolas"/>
              </a:rPr>
              <a:t>的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zh-TW" altLang="en-US" dirty="0">
                <a:solidFill>
                  <a:srgbClr val="000000"/>
                </a:solidFill>
                <a:latin typeface="Consolas"/>
              </a:rPr>
              <a:t>檔</a:t>
            </a:r>
            <a:endParaRPr lang="en-US" altLang="zh-TW" dirty="0">
              <a:solidFill>
                <a:srgbClr val="000000"/>
              </a:solidFill>
              <a:latin typeface="Consolas"/>
            </a:endParaRPr>
          </a:p>
          <a:p>
            <a:pPr marL="845820" lvl="1" indent="-342900" fontAlgn="t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Consolas"/>
              </a:rPr>
              <a:t>製作匯入資料或是生成資料的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zh-TW" altLang="en-US" dirty="0">
                <a:solidFill>
                  <a:srgbClr val="000000"/>
                </a:solidFill>
                <a:latin typeface="Consolas"/>
              </a:rPr>
              <a:t>檔</a:t>
            </a:r>
            <a:endParaRPr lang="en-US" altLang="zh-TW" dirty="0">
              <a:solidFill>
                <a:srgbClr val="000000"/>
              </a:solidFill>
              <a:latin typeface="Consolas"/>
            </a:endParaRPr>
          </a:p>
          <a:p>
            <a:pPr marL="845820" lvl="1" indent="-342900" fontAlgn="t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Consolas"/>
              </a:rPr>
              <a:t>設計需要的類別，以產生物件</a:t>
            </a:r>
            <a:endParaRPr lang="en-US" altLang="zh-TW" dirty="0">
              <a:solidFill>
                <a:srgbClr val="000000"/>
              </a:solidFill>
              <a:latin typeface="Consolas"/>
            </a:endParaRPr>
          </a:p>
          <a:p>
            <a:pPr marL="845820" lvl="1" indent="-342900" fontAlgn="t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Consolas"/>
              </a:rPr>
              <a:t>決定針對資料庫執行新增、修改、刪除、查詢的程式碼</a:t>
            </a:r>
            <a:endParaRPr lang="en-US" altLang="zh-TW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zh-TW" altLang="en-US" dirty="0">
                <a:solidFill>
                  <a:srgbClr val="000000"/>
                </a:solidFill>
                <a:latin typeface="Consolas"/>
              </a:rPr>
              <a:t>完成的順序會依照</a:t>
            </a:r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-driven</a:t>
            </a:r>
            <a:r>
              <a:rPr lang="zh-TW" altLang="en-US" dirty="0">
                <a:solidFill>
                  <a:srgbClr val="000000"/>
                </a:solidFill>
                <a:latin typeface="Consolas"/>
              </a:rPr>
              <a:t>與</a:t>
            </a:r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oo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-driven</a:t>
            </a:r>
            <a:r>
              <a:rPr lang="zh-TW" altLang="en-US" dirty="0">
                <a:solidFill>
                  <a:srgbClr val="000000"/>
                </a:solidFill>
                <a:latin typeface="Consolas"/>
              </a:rPr>
              <a:t>有所不同。</a:t>
            </a:r>
            <a:endParaRPr lang="en-US" altLang="zh-TW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-driven</a:t>
            </a:r>
            <a:r>
              <a:rPr lang="zh-TW" altLang="en-US" dirty="0">
                <a:solidFill>
                  <a:srgbClr val="000000"/>
                </a:solidFill>
                <a:latin typeface="Consolas"/>
              </a:rPr>
              <a:t>會先從上述第一部分開始定義，接著依照這個定義完成其他三部分</a:t>
            </a:r>
            <a:endParaRPr lang="en-US" altLang="zh-TW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oo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-driven</a:t>
            </a:r>
            <a:r>
              <a:rPr lang="zh-TW" altLang="en-US" dirty="0">
                <a:solidFill>
                  <a:srgbClr val="000000"/>
                </a:solidFill>
                <a:latin typeface="Consolas"/>
              </a:rPr>
              <a:t>則是從第三部份的設計類別開始，並根據類別的設計完成其他部分</a:t>
            </a:r>
            <a:endParaRPr lang="en-US" altLang="zh-TW" dirty="0">
              <a:solidFill>
                <a:srgbClr val="000000"/>
              </a:solidFill>
              <a:latin typeface="Consolas"/>
            </a:endParaRPr>
          </a:p>
          <a:p>
            <a:pPr lvl="1" fontAlgn="t">
              <a:buFont typeface="+mj-lt"/>
              <a:buAutoNum type="arabicPeriod"/>
            </a:pPr>
            <a:endParaRPr lang="es-ES" altLang="zh-TW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3087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Proxy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01950" y="864108"/>
            <a:ext cx="5918522" cy="5120640"/>
          </a:xfrm>
        </p:spPr>
        <p:txBody>
          <a:bodyPr/>
          <a:lstStyle/>
          <a:p>
            <a:r>
              <a:rPr lang="zh-TW" altLang="en-US" dirty="0"/>
              <a:t>最後，與前面需要依靠兩個以上的 </a:t>
            </a:r>
            <a:r>
              <a:rPr lang="en-US" altLang="zh-TW" dirty="0" err="1"/>
              <a:t>db</a:t>
            </a:r>
            <a:r>
              <a:rPr lang="en-US" altLang="zh-TW" dirty="0"/>
              <a:t> table </a:t>
            </a:r>
            <a:r>
              <a:rPr lang="zh-TW" altLang="en-US" dirty="0"/>
              <a:t>才能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分辨如老師與學生的方式不同， </a:t>
            </a:r>
            <a:r>
              <a:rPr lang="en-US" altLang="zh-TW" dirty="0"/>
              <a:t>proxy inheritance </a:t>
            </a:r>
          </a:p>
          <a:p>
            <a:pPr marL="0" indent="0">
              <a:buNone/>
            </a:pPr>
            <a:r>
              <a:rPr lang="zh-TW" altLang="en-US" dirty="0"/>
              <a:t>   的方式能夠在一個 </a:t>
            </a:r>
            <a:r>
              <a:rPr lang="en-US" altLang="zh-TW" dirty="0"/>
              <a:t>table </a:t>
            </a:r>
            <a:r>
              <a:rPr lang="zh-TW" altLang="en-US" dirty="0"/>
              <a:t>下就達成這個效果。</a:t>
            </a:r>
            <a:endParaRPr lang="en-US" altLang="zh-TW" dirty="0"/>
          </a:p>
          <a:p>
            <a:r>
              <a:rPr lang="zh-TW" altLang="en-US" dirty="0"/>
              <a:t>例如，在先前的例子中加入 </a:t>
            </a:r>
            <a:r>
              <a:rPr lang="en-US" altLang="zh-TW" dirty="0"/>
              <a:t>type attribute</a:t>
            </a:r>
            <a:r>
              <a:rPr lang="zh-TW" altLang="en-US" dirty="0"/>
              <a:t>，在寫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入 </a:t>
            </a:r>
            <a:r>
              <a:rPr lang="en-US" altLang="zh-TW" dirty="0" err="1"/>
              <a:t>db</a:t>
            </a:r>
            <a:r>
              <a:rPr lang="en-US" altLang="zh-TW" dirty="0"/>
              <a:t> </a:t>
            </a:r>
            <a:r>
              <a:rPr lang="zh-TW" altLang="en-US" dirty="0"/>
              <a:t>前就將該物件屬於哪個 </a:t>
            </a:r>
            <a:r>
              <a:rPr lang="en-US" altLang="zh-TW" dirty="0"/>
              <a:t>type </a:t>
            </a:r>
            <a:r>
              <a:rPr lang="zh-TW" altLang="en-US" dirty="0"/>
              <a:t>也一併存入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400393"/>
            <a:ext cx="5825331" cy="22322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03848" y="4516517"/>
            <a:ext cx="5256584" cy="4966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773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Proxy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1124744"/>
            <a:ext cx="2880320" cy="4392488"/>
          </a:xfrm>
        </p:spPr>
        <p:txBody>
          <a:bodyPr/>
          <a:lstStyle/>
          <a:p>
            <a:r>
              <a:rPr lang="zh-TW" altLang="en-US" dirty="0"/>
              <a:t>在這樣的設計下， </a:t>
            </a:r>
            <a:r>
              <a:rPr lang="en-US" altLang="zh-TW" dirty="0" err="1"/>
              <a:t>db</a:t>
            </a:r>
            <a:r>
              <a:rPr lang="en-US" altLang="zh-TW" dirty="0"/>
              <a:t> </a:t>
            </a:r>
            <a:r>
              <a:rPr lang="zh-TW" altLang="en-US" dirty="0"/>
              <a:t>仍然只有一個 </a:t>
            </a:r>
            <a:r>
              <a:rPr lang="en-US" altLang="zh-TW" dirty="0"/>
              <a:t>table</a:t>
            </a:r>
            <a:r>
              <a:rPr lang="zh-TW" altLang="en-US" dirty="0"/>
              <a:t>，但是可以透過加入新的 </a:t>
            </a:r>
            <a:r>
              <a:rPr lang="en-US" altLang="zh-TW" dirty="0"/>
              <a:t>manger </a:t>
            </a:r>
            <a:r>
              <a:rPr lang="zh-TW" altLang="en-US" dirty="0"/>
              <a:t>，把不同 </a:t>
            </a:r>
            <a:r>
              <a:rPr lang="en-US" altLang="zh-TW" dirty="0"/>
              <a:t>type </a:t>
            </a:r>
            <a:r>
              <a:rPr lang="zh-TW" altLang="en-US" dirty="0"/>
              <a:t>的</a:t>
            </a:r>
            <a:r>
              <a:rPr lang="en-US" altLang="zh-TW" dirty="0"/>
              <a:t>query </a:t>
            </a:r>
            <a:r>
              <a:rPr lang="zh-TW" altLang="en-US" dirty="0"/>
              <a:t>事先寫好，如此一來就算資料沒有分開寫到不同的 </a:t>
            </a:r>
            <a:r>
              <a:rPr lang="en-US" altLang="zh-TW" dirty="0"/>
              <a:t>table </a:t>
            </a:r>
            <a:r>
              <a:rPr lang="zh-TW" altLang="en-US" dirty="0"/>
              <a:t>，也能達到就像是 </a:t>
            </a:r>
            <a:r>
              <a:rPr lang="en-US" altLang="zh-TW" dirty="0"/>
              <a:t>query </a:t>
            </a:r>
            <a:r>
              <a:rPr lang="zh-TW" altLang="en-US" dirty="0"/>
              <a:t>不同 </a:t>
            </a:r>
            <a:r>
              <a:rPr lang="en-US" altLang="zh-TW" dirty="0" err="1"/>
              <a:t>db</a:t>
            </a:r>
            <a:r>
              <a:rPr lang="en-US" altLang="zh-TW" dirty="0"/>
              <a:t> </a:t>
            </a:r>
            <a:r>
              <a:rPr lang="zh-TW" altLang="en-US" dirty="0"/>
              <a:t>的資料一樣了</a:t>
            </a:r>
            <a:r>
              <a:rPr lang="en-US" altLang="zh-TW" dirty="0"/>
              <a:t>!</a:t>
            </a:r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052736"/>
            <a:ext cx="3168353" cy="47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25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380EB-A888-1249-A86D-2C59C95F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Proxy models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58923-81DD-2241-A6ED-B5DE8C28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792" y="1268760"/>
            <a:ext cx="5702497" cy="3203820"/>
          </a:xfrm>
        </p:spPr>
        <p:txBody>
          <a:bodyPr/>
          <a:lstStyle/>
          <a:p>
            <a:r>
              <a:rPr kumimoji="1" lang="zh-CN" altLang="en-US" dirty="0"/>
              <a:t>使用時機：</a:t>
            </a:r>
            <a:endParaRPr kumimoji="1" lang="en-US" altLang="zh-CN" dirty="0"/>
          </a:p>
          <a:p>
            <a:endParaRPr kumimoji="1" lang="en-US" altLang="zh-TW" dirty="0"/>
          </a:p>
          <a:p>
            <a:pPr lvl="1"/>
            <a:r>
              <a:rPr kumimoji="1" lang="zh-TW" altLang="en-US" dirty="0"/>
              <a:t>若下面子類別沒有任何多出來的欄位，不需要多出一個表，只是因為依據功能需要，才增加時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404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QuerySets are lazy</a:t>
            </a:r>
            <a:br>
              <a:rPr lang="en-US" altLang="zh-TW" b="1" dirty="0"/>
            </a:b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793" y="4293096"/>
            <a:ext cx="5486400" cy="1088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76672"/>
            <a:ext cx="8388351" cy="976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60" y="5517232"/>
            <a:ext cx="8382880" cy="1216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2699792" y="1618822"/>
            <a:ext cx="5904655" cy="253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/>
              <a:t>而事實上，</a:t>
            </a:r>
            <a:r>
              <a:rPr lang="en-US" altLang="zh-TW" dirty="0" err="1"/>
              <a:t>QuerySet</a:t>
            </a:r>
            <a:r>
              <a:rPr lang="zh-TW" altLang="en-US" dirty="0"/>
              <a:t> 只有在真正被呼叫到時才會執行</a:t>
            </a:r>
            <a:r>
              <a:rPr lang="en-US" altLang="zh-TW" dirty="0"/>
              <a:t>SQL</a:t>
            </a:r>
            <a:r>
              <a:rPr lang="zh-TW" altLang="en-US" dirty="0"/>
              <a:t>指令，也因此，無論下了多少次排序過濾等指令，實際上是不會呼叫到資料庫的。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有快取功能，同時要避免 </a:t>
            </a:r>
            <a:r>
              <a:rPr lang="en-US" altLang="zh-TW" dirty="0"/>
              <a:t>SQL </a:t>
            </a:r>
            <a:r>
              <a:rPr lang="zh-TW" altLang="en-US" dirty="0"/>
              <a:t>要撈的資料太多，造成 </a:t>
            </a:r>
            <a:r>
              <a:rPr lang="en-US" altLang="zh-TW" dirty="0"/>
              <a:t>ram </a:t>
            </a:r>
            <a:r>
              <a:rPr lang="zh-TW" altLang="en-US" dirty="0"/>
              <a:t>被吃光，所以一次撈資料庫的上限是 </a:t>
            </a:r>
            <a:r>
              <a:rPr lang="en-US" altLang="zh-TW" dirty="0"/>
              <a:t>1000 </a:t>
            </a:r>
            <a:r>
              <a:rPr lang="zh-TW" altLang="en-US" dirty="0"/>
              <a:t>筆。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08756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QuerySets are lazy</a:t>
            </a:r>
            <a:r>
              <a:rPr lang="zh-TW" altLang="en-US" b="1" dirty="0"/>
              <a:t> </a:t>
            </a:r>
            <a:r>
              <a:rPr lang="en-US" altLang="zh-TW" b="1" dirty="0"/>
              <a:t>(</a:t>
            </a:r>
            <a:r>
              <a:rPr lang="zh-TW" altLang="en-US" b="1" dirty="0"/>
              <a:t>續</a:t>
            </a:r>
            <a:r>
              <a:rPr lang="en-US" altLang="zh-TW" b="1" dirty="0"/>
              <a:t>)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2629845" y="310613"/>
            <a:ext cx="583264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/>
              <a:t>此外，</a:t>
            </a:r>
            <a:r>
              <a:rPr lang="en-US" altLang="zh-TW" dirty="0"/>
              <a:t>QuerySets</a:t>
            </a:r>
            <a:r>
              <a:rPr lang="zh-TW" altLang="en-US" dirty="0"/>
              <a:t> 某種程度上，也會再次使用已經 </a:t>
            </a:r>
            <a:r>
              <a:rPr lang="en-US" altLang="zh-TW" dirty="0"/>
              <a:t>fetch</a:t>
            </a:r>
            <a:r>
              <a:rPr lang="zh-TW" altLang="en-US" dirty="0"/>
              <a:t> 出來的資料。</a:t>
            </a:r>
            <a:endParaRPr lang="en-US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534749"/>
            <a:ext cx="6480720" cy="2217088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2627784" y="3751837"/>
            <a:ext cx="6192688" cy="284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/>
              <a:t>如上例所示，當連續兩次使用 </a:t>
            </a:r>
            <a:r>
              <a:rPr lang="en-US" altLang="zh-TW" dirty="0"/>
              <a:t>qs </a:t>
            </a:r>
            <a:r>
              <a:rPr lang="zh-TW" altLang="en-US" dirty="0"/>
              <a:t>物件時，照理要進行兩次 </a:t>
            </a:r>
            <a:r>
              <a:rPr lang="en-US" altLang="zh-TW" dirty="0"/>
              <a:t>query</a:t>
            </a:r>
            <a:r>
              <a:rPr lang="zh-TW" altLang="en-US" dirty="0"/>
              <a:t>，而實際發現只有進行一次。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實際上 </a:t>
            </a:r>
            <a:r>
              <a:rPr lang="en-US" altLang="zh-TW" dirty="0"/>
              <a:t>QuerySet</a:t>
            </a:r>
            <a:r>
              <a:rPr lang="zh-TW" altLang="en-US" dirty="0"/>
              <a:t> 會先將資料儲存在 </a:t>
            </a:r>
            <a:r>
              <a:rPr lang="en-US" altLang="zh-TW" dirty="0"/>
              <a:t>self_result_cache</a:t>
            </a:r>
            <a:r>
              <a:rPr lang="zh-TW" altLang="en-US" dirty="0"/>
              <a:t> 中，以利未來重複使用。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詳見 </a:t>
            </a:r>
            <a:r>
              <a:rPr lang="en-US" altLang="zh-TW" dirty="0">
                <a:hlinkClick r:id="rId3"/>
              </a:rPr>
              <a:t>https://www.caktusgroup.com/blog/2017/04/05/digging-into-django-querysets/</a:t>
            </a:r>
            <a:r>
              <a:rPr lang="zh-TW" altLang="en-US" dirty="0"/>
              <a:t> 有更完整的說明。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7851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QuerySets</a:t>
            </a:r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b="1" dirty="0"/>
              <a:t>are lazy</a:t>
            </a:r>
            <a:br>
              <a:rPr lang="en-US" altLang="zh-TW" b="1" dirty="0"/>
            </a:br>
            <a:r>
              <a:rPr lang="zh-TW" altLang="en-US" b="1" dirty="0"/>
              <a:t>實現原理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99792" y="816450"/>
            <a:ext cx="5486400" cy="1187596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QuerySet</a:t>
            </a:r>
            <a:r>
              <a:rPr lang="zh-TW" altLang="en-US" dirty="0"/>
              <a:t> 本身支援許多 </a:t>
            </a:r>
            <a:r>
              <a:rPr lang="en-US" altLang="zh-TW" dirty="0"/>
              <a:t>list </a:t>
            </a:r>
            <a:r>
              <a:rPr lang="zh-TW" altLang="en-US" dirty="0"/>
              <a:t>的操作</a:t>
            </a:r>
            <a:endParaRPr lang="en-US" altLang="zh-TW" dirty="0"/>
          </a:p>
          <a:p>
            <a:r>
              <a:rPr lang="zh-TW" altLang="en-US" dirty="0"/>
              <a:t>重新寫一個 </a:t>
            </a:r>
            <a:r>
              <a:rPr lang="en-US" altLang="zh-TW" dirty="0"/>
              <a:t>class </a:t>
            </a:r>
            <a:r>
              <a:rPr lang="zh-TW" altLang="en-US" dirty="0"/>
              <a:t>繼承自 </a:t>
            </a:r>
            <a:r>
              <a:rPr lang="en-US" altLang="zh-TW" dirty="0"/>
              <a:t>list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6688" t="8000" r="58662" b="78000"/>
          <a:stretch/>
        </p:blipFill>
        <p:spPr>
          <a:xfrm>
            <a:off x="2850704" y="1725384"/>
            <a:ext cx="5760640" cy="1309236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2699792" y="3555777"/>
            <a:ext cx="5486400" cy="1187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使用 </a:t>
            </a:r>
            <a:r>
              <a:rPr lang="en-US" altLang="zh-TW" dirty="0"/>
              <a:t>generator </a:t>
            </a:r>
            <a:r>
              <a:rPr lang="zh-TW" altLang="en-US" dirty="0"/>
              <a:t>（但僅限於用 </a:t>
            </a:r>
            <a:r>
              <a:rPr lang="en-US" altLang="zh-TW" dirty="0"/>
              <a:t>loop </a:t>
            </a:r>
            <a:r>
              <a:rPr lang="zh-TW" altLang="en-US" dirty="0"/>
              <a:t>呼叫）</a:t>
            </a:r>
            <a:endParaRPr lang="en-US" altLang="zh-TW" dirty="0"/>
          </a:p>
          <a:p>
            <a:r>
              <a:rPr lang="zh-TW" altLang="en-US" dirty="0"/>
              <a:t>迴圈中每呼叫到一次才 </a:t>
            </a:r>
            <a:r>
              <a:rPr lang="en-US" altLang="zh-TW" dirty="0"/>
              <a:t>yield </a:t>
            </a:r>
            <a:r>
              <a:rPr lang="zh-TW" altLang="en-US" dirty="0"/>
              <a:t>值出去</a:t>
            </a:r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0704" y="4364596"/>
            <a:ext cx="51845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兩種方法都可以達到呼叫時才進行計算</a:t>
            </a:r>
            <a:r>
              <a:rPr lang="en-US" altLang="zh-TW" dirty="0"/>
              <a:t>,</a:t>
            </a:r>
            <a:r>
              <a:rPr lang="zh-TW" altLang="en-US" dirty="0"/>
              <a:t>可以省</a:t>
            </a:r>
            <a:r>
              <a:rPr lang="en-US" altLang="zh-TW" dirty="0"/>
              <a:t>memory </a:t>
            </a:r>
            <a:r>
              <a:rPr lang="zh-TW" altLang="en-US" dirty="0"/>
              <a:t>與節省時間</a:t>
            </a:r>
          </a:p>
        </p:txBody>
      </p:sp>
    </p:spTree>
    <p:extLst>
      <p:ext uri="{BB962C8B-B14F-4D97-AF65-F5344CB8AC3E}">
        <p14:creationId xmlns:p14="http://schemas.microsoft.com/office/powerpoint/2010/main" val="3995614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FCA09-CA4C-8F4D-AED6-65056ECF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generator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F1829-FBA0-7548-9F0C-C5F6E62CF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a= range(10)</a:t>
            </a:r>
          </a:p>
          <a:p>
            <a:r>
              <a:rPr kumimoji="1" lang="en-US" altLang="zh-TW" dirty="0"/>
              <a:t>[0, 1, …, 9]</a:t>
            </a:r>
          </a:p>
          <a:p>
            <a:r>
              <a:rPr kumimoji="1" lang="en-US" altLang="zh-TW" dirty="0"/>
              <a:t>def range (n):</a:t>
            </a:r>
          </a:p>
          <a:p>
            <a:pPr lvl="1"/>
            <a:r>
              <a:rPr kumimoji="1" lang="en-US" altLang="zh-TW" dirty="0"/>
              <a:t>r = []</a:t>
            </a:r>
          </a:p>
          <a:p>
            <a:pPr lvl="1"/>
            <a:r>
              <a:rPr kumimoji="1" lang="en-US" altLang="zh-TW" dirty="0"/>
              <a:t>i=o</a:t>
            </a:r>
          </a:p>
          <a:p>
            <a:pPr lvl="1"/>
            <a:r>
              <a:rPr kumimoji="1" lang="en-US" altLang="zh-TW" dirty="0"/>
              <a:t>while i&lt; n:</a:t>
            </a:r>
          </a:p>
          <a:p>
            <a:pPr lvl="2"/>
            <a:r>
              <a:rPr kumimoji="1" lang="en-US" altLang="zh-TW" dirty="0"/>
              <a:t> </a:t>
            </a:r>
            <a:r>
              <a:rPr kumimoji="1" lang="en-US" altLang="zh-TW" dirty="0" err="1"/>
              <a:t>r.append</a:t>
            </a:r>
            <a:r>
              <a:rPr kumimoji="1" lang="en-US" altLang="zh-TW" dirty="0"/>
              <a:t>(i)</a:t>
            </a:r>
          </a:p>
          <a:p>
            <a:pPr lvl="2"/>
            <a:r>
              <a:rPr kumimoji="1" lang="en-US" altLang="zh-TW" dirty="0"/>
              <a:t>i+=1</a:t>
            </a:r>
          </a:p>
          <a:p>
            <a:pPr lvl="1"/>
            <a:r>
              <a:rPr kumimoji="1" lang="en-US" altLang="zh-TW" dirty="0"/>
              <a:t>return r</a:t>
            </a:r>
          </a:p>
          <a:p>
            <a:r>
              <a:rPr kumimoji="1" lang="en-US" altLang="zh-TW" dirty="0"/>
              <a:t>def range (n):</a:t>
            </a:r>
          </a:p>
          <a:p>
            <a:pPr lvl="1"/>
            <a:r>
              <a:rPr kumimoji="1" lang="en-US" altLang="zh-TW" dirty="0"/>
              <a:t>i=o</a:t>
            </a:r>
          </a:p>
          <a:p>
            <a:pPr lvl="1"/>
            <a:r>
              <a:rPr kumimoji="1" lang="en-US" altLang="zh-TW" dirty="0"/>
              <a:t>while i&lt; n:</a:t>
            </a:r>
          </a:p>
          <a:p>
            <a:pPr lvl="2"/>
            <a:r>
              <a:rPr kumimoji="1" lang="en-US" altLang="zh-TW" dirty="0"/>
              <a:t>yield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  # =&gt; </a:t>
            </a:r>
            <a:r>
              <a:rPr kumimoji="1" lang="en-US" altLang="zh-TW" dirty="0" err="1"/>
              <a:t>r.append</a:t>
            </a:r>
            <a:r>
              <a:rPr kumimoji="1" lang="en-US" altLang="zh-TW" dirty="0"/>
              <a:t>(i)</a:t>
            </a:r>
          </a:p>
          <a:p>
            <a:pPr lvl="2"/>
            <a:r>
              <a:rPr kumimoji="1" lang="en-US" altLang="zh-TW" dirty="0"/>
              <a:t>i+=1</a:t>
            </a:r>
          </a:p>
          <a:p>
            <a:pPr lvl="2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72968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30432-1A2D-49B9-AAAC-2C8293C5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QuerySet</a:t>
            </a:r>
            <a:r>
              <a:rPr lang="zh-TW" altLang="en-US" dirty="0"/>
              <a:t> 常用物件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33CB2D-4CC1-4DA9-B262-63EFD5CF3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1644" y="536528"/>
            <a:ext cx="5486400" cy="6110212"/>
          </a:xfrm>
        </p:spPr>
        <p:txBody>
          <a:bodyPr/>
          <a:lstStyle/>
          <a:p>
            <a:r>
              <a:rPr lang="zh-TW" altLang="en-US" dirty="0"/>
              <a:t>常用物件：</a:t>
            </a:r>
            <a:r>
              <a:rPr lang="en-US" altLang="zh-TW" dirty="0"/>
              <a:t>Q, F</a:t>
            </a:r>
          </a:p>
          <a:p>
            <a:r>
              <a:rPr lang="en-US" altLang="zh-TW" dirty="0"/>
              <a:t>Q</a:t>
            </a:r>
            <a:r>
              <a:rPr lang="zh-TW" altLang="en-US" dirty="0"/>
              <a:t>：不僅是 </a:t>
            </a:r>
            <a:r>
              <a:rPr lang="en-US" altLang="zh-TW" dirty="0"/>
              <a:t>AND </a:t>
            </a:r>
            <a:r>
              <a:rPr lang="zh-TW" altLang="en-US" dirty="0"/>
              <a:t>的搜尋，用來包 </a:t>
            </a:r>
            <a:r>
              <a:rPr lang="en-US" altLang="zh-TW" dirty="0"/>
              <a:t>query</a:t>
            </a:r>
            <a:r>
              <a:rPr lang="zh-TW" altLang="en-US" dirty="0"/>
              <a:t> 的條件</a:t>
            </a:r>
            <a:endParaRPr lang="en-US" altLang="zh-TW" dirty="0"/>
          </a:p>
          <a:p>
            <a:pPr lvl="1"/>
            <a:r>
              <a:rPr lang="en-US" altLang="zh-TW" dirty="0"/>
              <a:t>|</a:t>
            </a:r>
            <a:r>
              <a:rPr lang="zh-TW" altLang="en-US" dirty="0"/>
              <a:t>：</a:t>
            </a:r>
            <a:r>
              <a:rPr lang="en-US" altLang="zh-TW" dirty="0"/>
              <a:t>OR</a:t>
            </a:r>
          </a:p>
          <a:p>
            <a:pPr lvl="1"/>
            <a:r>
              <a:rPr lang="en-US" altLang="zh-TW" dirty="0"/>
              <a:t>&amp;</a:t>
            </a:r>
            <a:r>
              <a:rPr lang="zh-TW" altLang="en-US" dirty="0"/>
              <a:t>：</a:t>
            </a:r>
            <a:r>
              <a:rPr lang="en-US" altLang="zh-TW" dirty="0"/>
              <a:t>AND</a:t>
            </a:r>
          </a:p>
          <a:p>
            <a:pPr lvl="1"/>
            <a:r>
              <a:rPr lang="en-US" altLang="zh-TW" dirty="0"/>
              <a:t>~</a:t>
            </a:r>
            <a:r>
              <a:rPr lang="zh-TW" altLang="en-US" dirty="0"/>
              <a:t>：</a:t>
            </a:r>
            <a:r>
              <a:rPr lang="en-US" altLang="zh-TW" dirty="0"/>
              <a:t>NOT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F</a:t>
            </a:r>
            <a:r>
              <a:rPr lang="zh-TW" altLang="en-US" dirty="0"/>
              <a:t>：用來包 </a:t>
            </a:r>
            <a:r>
              <a:rPr lang="en-US" altLang="zh-TW" dirty="0"/>
              <a:t>field</a:t>
            </a:r>
            <a:r>
              <a:rPr lang="zh-TW" altLang="en-US" dirty="0"/>
              <a:t>，直接拿資料庫裡面的最新資料，並使用 </a:t>
            </a:r>
            <a:r>
              <a:rPr lang="en-US" altLang="zh-TW" dirty="0"/>
              <a:t>SQL </a:t>
            </a:r>
            <a:r>
              <a:rPr lang="zh-TW" altLang="en-US" dirty="0"/>
              <a:t>來操作，而不是取用 </a:t>
            </a:r>
            <a:r>
              <a:rPr lang="en-US" altLang="zh-TW" dirty="0"/>
              <a:t>ram </a:t>
            </a:r>
            <a:r>
              <a:rPr lang="zh-TW" altLang="en-US" dirty="0"/>
              <a:t>裡面快取的資料且使用 </a:t>
            </a:r>
            <a:r>
              <a:rPr lang="en-US" altLang="zh-TW" dirty="0"/>
              <a:t>python </a:t>
            </a:r>
            <a:r>
              <a:rPr lang="zh-TW" altLang="en-US" dirty="0"/>
              <a:t>來操作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42D5507-EDAE-4027-857D-03DEADDC12C7}"/>
              </a:ext>
            </a:extLst>
          </p:cNvPr>
          <p:cNvGrpSpPr/>
          <p:nvPr/>
        </p:nvGrpSpPr>
        <p:grpSpPr>
          <a:xfrm>
            <a:off x="2627784" y="2204864"/>
            <a:ext cx="6048672" cy="1865549"/>
            <a:chOff x="2771800" y="2150242"/>
            <a:chExt cx="6048672" cy="186554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4ECE807-D1D9-4FFA-90C5-0B57FEC50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1800" y="2150242"/>
              <a:ext cx="6048672" cy="1116816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E59ADCE-5C94-4F68-A19B-EC3717E8E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1800" y="3429000"/>
              <a:ext cx="4922947" cy="586791"/>
            </a:xfrm>
            <a:prstGeom prst="rect">
              <a:avLst/>
            </a:prstGeom>
          </p:spPr>
        </p:pic>
        <p:sp>
          <p:nvSpPr>
            <p:cNvPr id="8" name="等於 7">
              <a:extLst>
                <a:ext uri="{FF2B5EF4-FFF2-40B4-BE49-F238E27FC236}">
                  <a16:creationId xmlns:a16="http://schemas.microsoft.com/office/drawing/2014/main" id="{1F9970CA-6E4F-4CDD-BD0E-2EAF065F62FE}"/>
                </a:ext>
              </a:extLst>
            </p:cNvPr>
            <p:cNvSpPr/>
            <p:nvPr/>
          </p:nvSpPr>
          <p:spPr>
            <a:xfrm rot="5400000">
              <a:off x="4788024" y="2996952"/>
              <a:ext cx="648072" cy="432048"/>
            </a:xfrm>
            <a:prstGeom prst="mathEqual">
              <a:avLst>
                <a:gd name="adj1" fmla="val 15583"/>
                <a:gd name="adj2" fmla="val 276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146A03C6-57A0-4A4A-BB94-748034609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5049557"/>
            <a:ext cx="3917019" cy="108975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5B663CD-5497-4206-8C08-5BA276FF84C3}"/>
              </a:ext>
            </a:extLst>
          </p:cNvPr>
          <p:cNvSpPr txBox="1"/>
          <p:nvPr/>
        </p:nvSpPr>
        <p:spPr>
          <a:xfrm>
            <a:off x="2621644" y="620990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更多資訊請看 </a:t>
            </a:r>
            <a:r>
              <a:rPr lang="en-US" altLang="zh-TW" dirty="0"/>
              <a:t>Reference </a:t>
            </a:r>
            <a:r>
              <a:rPr lang="zh-TW" altLang="en-US" dirty="0"/>
              <a:t>的 </a:t>
            </a:r>
            <a:r>
              <a:rPr lang="en-US" altLang="zh-TW" dirty="0"/>
              <a:t>Q</a:t>
            </a:r>
            <a:r>
              <a:rPr lang="zh-TW" altLang="en-US" dirty="0"/>
              <a:t>、</a:t>
            </a:r>
            <a:r>
              <a:rPr lang="en-US" altLang="zh-TW" dirty="0"/>
              <a:t>F </a:t>
            </a:r>
            <a:r>
              <a:rPr lang="zh-TW" altLang="en-US" dirty="0"/>
              <a:t>兩篇官方文檔</a:t>
            </a:r>
          </a:p>
        </p:txBody>
      </p:sp>
    </p:spTree>
    <p:extLst>
      <p:ext uri="{BB962C8B-B14F-4D97-AF65-F5344CB8AC3E}">
        <p14:creationId xmlns:p14="http://schemas.microsoft.com/office/powerpoint/2010/main" val="3905247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CBB03-CB1F-7BB8-1EFF-ACD9AAAD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如何查看自己的 </a:t>
            </a:r>
            <a:r>
              <a:rPr lang="en-US" altLang="zh-TW" dirty="0"/>
              <a:t>query</a:t>
            </a:r>
            <a:r>
              <a:rPr lang="zh-TW" altLang="en-US" dirty="0"/>
              <a:t> 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0EAB90-E93A-2511-774E-907391B0B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django.db</a:t>
            </a:r>
            <a:r>
              <a:rPr lang="en-US" altLang="zh-TW" dirty="0"/>
              <a:t> import connection</a:t>
            </a:r>
          </a:p>
          <a:p>
            <a:r>
              <a:rPr lang="zh-TW" altLang="en-US" dirty="0"/>
              <a:t>使用 </a:t>
            </a:r>
            <a:r>
              <a:rPr lang="en-US" altLang="zh-TW" dirty="0" err="1"/>
              <a:t>connection.queries</a:t>
            </a:r>
            <a:r>
              <a:rPr lang="en-US" altLang="zh-TW" dirty="0"/>
              <a:t>[-1]</a:t>
            </a:r>
            <a:r>
              <a:rPr lang="zh-TW" altLang="en-US" dirty="0"/>
              <a:t> 可以查看最後一筆 </a:t>
            </a:r>
            <a:r>
              <a:rPr lang="en-US" altLang="zh-TW" dirty="0"/>
              <a:t>query</a:t>
            </a:r>
          </a:p>
          <a:p>
            <a:r>
              <a:rPr lang="zh-TW" altLang="en-US" dirty="0"/>
              <a:t>可以用 </a:t>
            </a:r>
            <a:r>
              <a:rPr lang="en-US" altLang="zh-TW" dirty="0"/>
              <a:t>P</a:t>
            </a:r>
            <a:r>
              <a:rPr lang="en-US" altLang="zh-TW"/>
              <a:t>yDev</a:t>
            </a:r>
            <a:r>
              <a:rPr lang="zh-TW" altLang="en-US" dirty="0"/>
              <a:t> 的 </a:t>
            </a:r>
            <a:r>
              <a:rPr lang="en-US" altLang="zh-TW" dirty="0"/>
              <a:t>debug</a:t>
            </a:r>
            <a:r>
              <a:rPr lang="zh-TW" altLang="en-US" dirty="0"/>
              <a:t> </a:t>
            </a:r>
            <a:r>
              <a:rPr lang="en-US" altLang="zh-TW" dirty="0"/>
              <a:t>console</a:t>
            </a:r>
            <a:r>
              <a:rPr lang="zh-TW" altLang="en-US" dirty="0"/>
              <a:t> 查看</a:t>
            </a:r>
            <a:endParaRPr lang="en-US" altLang="zh-TW" dirty="0"/>
          </a:p>
          <a:p>
            <a:r>
              <a:rPr lang="zh-TW" altLang="en-US" dirty="0"/>
              <a:t>推薦使用 </a:t>
            </a:r>
            <a:r>
              <a:rPr lang="en-US" altLang="zh-TW" dirty="0"/>
              <a:t>debug</a:t>
            </a:r>
            <a:r>
              <a:rPr lang="zh-TW" altLang="en-US" dirty="0"/>
              <a:t> </a:t>
            </a:r>
            <a:r>
              <a:rPr lang="en-US" altLang="zh-TW" dirty="0"/>
              <a:t>toolbar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6350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CBB03-CB1F-7BB8-1EFF-ACD9AAAD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 in Django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0EAB90-E93A-2511-774E-907391B0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980728"/>
            <a:ext cx="5486400" cy="5120640"/>
          </a:xfrm>
        </p:spPr>
        <p:txBody>
          <a:bodyPr/>
          <a:lstStyle/>
          <a:p>
            <a:r>
              <a:rPr lang="en-US" altLang="zh-TW" dirty="0"/>
              <a:t>One-to-One Relation:</a:t>
            </a:r>
          </a:p>
          <a:p>
            <a:pPr marL="0" indent="0">
              <a:buNone/>
            </a:pPr>
            <a:r>
              <a:rPr lang="zh-TW" altLang="en-US" dirty="0"/>
              <a:t>使用 </a:t>
            </a:r>
            <a:r>
              <a:rPr lang="en" altLang="zh-TW" dirty="0" err="1"/>
              <a:t>OneToOneField</a:t>
            </a:r>
            <a:r>
              <a:rPr lang="en" altLang="zh-TW" dirty="0"/>
              <a:t> </a:t>
            </a:r>
            <a:r>
              <a:rPr lang="zh-TW" altLang="en-US" dirty="0"/>
              <a:t>來表示</a:t>
            </a:r>
            <a:endParaRPr lang="en-US" altLang="zh-TW" dirty="0"/>
          </a:p>
          <a:p>
            <a:r>
              <a:rPr lang="en-US" altLang="zh-TW" dirty="0"/>
              <a:t>One-to-Many Relation:</a:t>
            </a:r>
          </a:p>
          <a:p>
            <a:pPr marL="0" indent="0">
              <a:buNone/>
            </a:pPr>
            <a:r>
              <a:rPr lang="zh-TW" altLang="en-US" dirty="0"/>
              <a:t>使用 </a:t>
            </a:r>
            <a:r>
              <a:rPr lang="en" altLang="zh-TW" dirty="0" err="1"/>
              <a:t>ForeignKey</a:t>
            </a:r>
            <a:r>
              <a:rPr lang="en" altLang="zh-TW" dirty="0"/>
              <a:t> </a:t>
            </a:r>
            <a:r>
              <a:rPr lang="zh-TW" altLang="en-US" dirty="0"/>
              <a:t>來表示</a:t>
            </a:r>
            <a:endParaRPr lang="en-US" altLang="zh-TW" dirty="0"/>
          </a:p>
          <a:p>
            <a:r>
              <a:rPr lang="en-US" altLang="zh-TW" dirty="0"/>
              <a:t>Many-to-Many Relation: </a:t>
            </a:r>
          </a:p>
          <a:p>
            <a:pPr marL="0" indent="0">
              <a:buNone/>
            </a:pPr>
            <a:r>
              <a:rPr lang="zh-TW" altLang="en-US" dirty="0"/>
              <a:t>使用 </a:t>
            </a:r>
            <a:r>
              <a:rPr lang="en" altLang="zh-TW" dirty="0" err="1"/>
              <a:t>ManyToManyField</a:t>
            </a:r>
            <a:r>
              <a:rPr lang="en" altLang="zh-TW" dirty="0"/>
              <a:t> </a:t>
            </a:r>
            <a:r>
              <a:rPr lang="zh-TW" altLang="en-US" dirty="0"/>
              <a:t>來表示，</a:t>
            </a:r>
            <a:r>
              <a:rPr lang="en-US" altLang="zh-TW" dirty="0"/>
              <a:t>Django </a:t>
            </a:r>
            <a:r>
              <a:rPr lang="zh-TW" altLang="en-US" dirty="0"/>
              <a:t>會自動生成中間表，若有需求也可以透過</a:t>
            </a:r>
            <a:r>
              <a:rPr lang="en-US" altLang="zh-TW" dirty="0"/>
              <a:t> through </a:t>
            </a:r>
            <a:r>
              <a:rPr lang="zh-TW" altLang="en-US" dirty="0"/>
              <a:t>來自行創造中間表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7B2027-9FE6-F054-4B44-AC7FD9C2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935" y="4293096"/>
            <a:ext cx="3888432" cy="21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/>
              <a:t>ORM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01950" y="864108"/>
            <a:ext cx="5918522" cy="512064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●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而在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CRUD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部分的程式碼</a:t>
            </a:r>
            <a:r>
              <a:rPr lang="en-US" altLang="zh-TW" dirty="0">
                <a:solidFill>
                  <a:srgbClr val="000000"/>
                </a:solidFill>
                <a:latin typeface="Arial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altLang="zh-TW" dirty="0">
                <a:solidFill>
                  <a:srgbClr val="66CC66"/>
                </a:solidFill>
                <a:latin typeface="Consolas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 Student()</a:t>
            </a:r>
          </a:p>
          <a:p>
            <a:pPr fontAlgn="t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/>
              </a:rPr>
              <a:t>s.name </a:t>
            </a:r>
            <a:r>
              <a:rPr lang="en-US" altLang="zh-TW" dirty="0">
                <a:solidFill>
                  <a:srgbClr val="66CC66"/>
                </a:solidFill>
                <a:latin typeface="Consolas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TW" dirty="0">
                <a:solidFill>
                  <a:srgbClr val="483D8B"/>
                </a:solidFill>
                <a:latin typeface="Consolas"/>
              </a:rPr>
              <a:t>''</a:t>
            </a:r>
            <a:endParaRPr lang="en-US" altLang="zh-TW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s.phone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TW" dirty="0">
                <a:solidFill>
                  <a:srgbClr val="66CC66"/>
                </a:solidFill>
                <a:latin typeface="Consolas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TW" dirty="0">
                <a:solidFill>
                  <a:srgbClr val="483D8B"/>
                </a:solidFill>
                <a:latin typeface="Consolas"/>
              </a:rPr>
              <a:t>''</a:t>
            </a:r>
            <a:endParaRPr lang="en-US" altLang="zh-TW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db.create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(s)</a:t>
            </a:r>
          </a:p>
          <a:p>
            <a:pPr fontAlgn="t">
              <a:buFont typeface="+mj-lt"/>
              <a:buAutoNum type="arabicPeriod"/>
            </a:pPr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slist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TW" dirty="0">
                <a:solidFill>
                  <a:srgbClr val="66CC66"/>
                </a:solidFill>
                <a:latin typeface="Consolas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db.query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(Student</a:t>
            </a:r>
            <a:r>
              <a:rPr lang="en-US" altLang="zh-TW" dirty="0">
                <a:solidFill>
                  <a:srgbClr val="66CC66"/>
                </a:solidFill>
                <a:latin typeface="Consolas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 phone</a:t>
            </a:r>
            <a:r>
              <a:rPr lang="en-US" altLang="zh-TW" dirty="0">
                <a:solidFill>
                  <a:srgbClr val="66CC66"/>
                </a:solidFill>
                <a:latin typeface="Consolas"/>
              </a:rPr>
              <a:t>=</a:t>
            </a:r>
            <a:r>
              <a:rPr lang="en-US" altLang="zh-TW" dirty="0">
                <a:solidFill>
                  <a:srgbClr val="483D8B"/>
                </a:solidFill>
                <a:latin typeface="Consolas"/>
              </a:rPr>
              <a:t>"123*"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altLang="zh-TW" b="1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47864" y="4651976"/>
            <a:ext cx="3336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</a:t>
            </a:r>
            <a:r>
              <a:rPr lang="zh-TW" altLang="en-US" dirty="0"/>
              <a:t>產生學生物件並新增在資料庫</a:t>
            </a:r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 查詢學生</a:t>
            </a:r>
          </a:p>
        </p:txBody>
      </p:sp>
    </p:spTree>
    <p:extLst>
      <p:ext uri="{BB962C8B-B14F-4D97-AF65-F5344CB8AC3E}">
        <p14:creationId xmlns:p14="http://schemas.microsoft.com/office/powerpoint/2010/main" val="2732791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CBB03-CB1F-7BB8-1EFF-ACD9AAAD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name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0EAB90-E93A-2511-774E-907391B0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364" y="108560"/>
            <a:ext cx="5486400" cy="5120640"/>
          </a:xfrm>
        </p:spPr>
        <p:txBody>
          <a:bodyPr/>
          <a:lstStyle/>
          <a:p>
            <a:r>
              <a:rPr lang="zh-TW" altLang="en-US" dirty="0"/>
              <a:t>若有</a:t>
            </a:r>
            <a:r>
              <a:rPr lang="en-US" altLang="zh-TW" dirty="0"/>
              <a:t> Foreign key</a:t>
            </a:r>
            <a:r>
              <a:rPr lang="zh-TW" altLang="en-US" dirty="0"/>
              <a:t> 時</a:t>
            </a:r>
            <a:r>
              <a:rPr lang="en-US" altLang="zh-TW" dirty="0"/>
              <a:t> Django </a:t>
            </a:r>
            <a:r>
              <a:rPr lang="zh-TW" altLang="en-US" dirty="0"/>
              <a:t>將根據模型的名稱和</a:t>
            </a:r>
            <a:r>
              <a:rPr lang="en-US" altLang="zh-TW" dirty="0"/>
              <a:t>"_</a:t>
            </a:r>
            <a:r>
              <a:rPr lang="en" altLang="zh-TW" dirty="0"/>
              <a:t>set"</a:t>
            </a:r>
            <a:r>
              <a:rPr lang="zh-TW" altLang="en-US" dirty="0"/>
              <a:t>來自動創建反向關係的名稱</a:t>
            </a:r>
            <a:endParaRPr lang="en-US" altLang="zh-TW" dirty="0"/>
          </a:p>
          <a:p>
            <a:r>
              <a:rPr lang="zh-TW" altLang="en-US" dirty="0"/>
              <a:t>也可以例用</a:t>
            </a:r>
            <a:r>
              <a:rPr lang="en-US" altLang="zh-TW" dirty="0"/>
              <a:t> </a:t>
            </a:r>
            <a:r>
              <a:rPr lang="en-US" altLang="zh-TW" dirty="0" err="1"/>
              <a:t>related_name</a:t>
            </a:r>
            <a:r>
              <a:rPr lang="en-US" altLang="zh-TW" dirty="0"/>
              <a:t> </a:t>
            </a:r>
            <a:r>
              <a:rPr lang="zh-TW" altLang="en-US" dirty="0"/>
              <a:t>來設定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DDDAE50-3A7A-CD95-F6F4-2B6C2A6E1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83" y="3068960"/>
            <a:ext cx="6191821" cy="165618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A536528-C971-88F7-EDBF-4DB22CCC0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99" y="5104420"/>
            <a:ext cx="6418475" cy="340804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41CABBE5-DED1-3154-B344-984AEE385670}"/>
              </a:ext>
            </a:extLst>
          </p:cNvPr>
          <p:cNvSpPr txBox="1">
            <a:spLocks/>
          </p:cNvSpPr>
          <p:nvPr/>
        </p:nvSpPr>
        <p:spPr>
          <a:xfrm>
            <a:off x="2852192" y="2268800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6740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CBB03-CB1F-7BB8-1EFF-ACD9AAAD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name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0EAB90-E93A-2511-774E-907391B0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364" y="-603448"/>
            <a:ext cx="5486400" cy="5120640"/>
          </a:xfrm>
        </p:spPr>
        <p:txBody>
          <a:bodyPr/>
          <a:lstStyle/>
          <a:p>
            <a:r>
              <a:rPr lang="zh-TW" altLang="en-US" dirty="0"/>
              <a:t>有很多方式可以</a:t>
            </a:r>
            <a:r>
              <a:rPr lang="en-US" altLang="zh-TW" dirty="0"/>
              <a:t> Query </a:t>
            </a:r>
            <a:r>
              <a:rPr lang="zh-TW" altLang="en-US" dirty="0"/>
              <a:t>到想要的資料（像是正向查詢、反向查詢或使用</a:t>
            </a:r>
            <a:r>
              <a:rPr lang="en-US" altLang="zh-TW" dirty="0"/>
              <a:t> model </a:t>
            </a:r>
            <a:r>
              <a:rPr lang="zh-TW" altLang="en-US" dirty="0"/>
              <a:t>裡的 </a:t>
            </a:r>
            <a:r>
              <a:rPr lang="en-US" altLang="zh-TW" dirty="0"/>
              <a:t>function</a:t>
            </a:r>
            <a:r>
              <a:rPr lang="zh-TW" altLang="en-US" dirty="0"/>
              <a:t>，但在撰寫時應該要統一一種寫法</a:t>
            </a:r>
            <a:endParaRPr lang="en-US" altLang="zh-TW" dirty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41CABBE5-DED1-3154-B344-984AEE385670}"/>
              </a:ext>
            </a:extLst>
          </p:cNvPr>
          <p:cNvSpPr txBox="1">
            <a:spLocks/>
          </p:cNvSpPr>
          <p:nvPr/>
        </p:nvSpPr>
        <p:spPr>
          <a:xfrm>
            <a:off x="2852192" y="2268800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1F85D16-4309-E240-2FAF-4C0FEF63D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64" y="4285128"/>
            <a:ext cx="5035028" cy="19993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C332EB2-846D-0B41-EA97-C663F654C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64" y="3416177"/>
            <a:ext cx="4318367" cy="65429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8166DBC-13C5-E1C7-5A40-BD265465C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92" y="2606344"/>
            <a:ext cx="49276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59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query set </a:t>
            </a:r>
            <a:r>
              <a:rPr kumimoji="1" lang="zh-TW" altLang="en-US" dirty="0"/>
              <a:t>誤用範例</a:t>
            </a:r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1702170"/>
            <a:ext cx="6105925" cy="33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75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query set </a:t>
            </a:r>
            <a:r>
              <a:rPr kumimoji="1" lang="zh-TW" altLang="en-US" dirty="0"/>
              <a:t>誤用範例</a:t>
            </a:r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95" y="1982124"/>
            <a:ext cx="5560505" cy="3803540"/>
          </a:xfrm>
        </p:spPr>
      </p:pic>
      <p:sp>
        <p:nvSpPr>
          <p:cNvPr id="5" name="矩形 4"/>
          <p:cNvSpPr/>
          <p:nvPr/>
        </p:nvSpPr>
        <p:spPr>
          <a:xfrm>
            <a:off x="2605595" y="1125091"/>
            <a:ext cx="4630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/>
              <a:t>如果想計算每樣商品的總線上訂單數量，很容易寫成</a:t>
            </a:r>
            <a:r>
              <a:rPr kumimoji="1" lang="en-US" altLang="zh-TW" dirty="0"/>
              <a:t> for </a:t>
            </a:r>
            <a:r>
              <a:rPr kumimoji="1" lang="zh-TW" altLang="en-US" dirty="0"/>
              <a:t>迴圈的樣子：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61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query set </a:t>
            </a:r>
            <a:r>
              <a:rPr kumimoji="1" lang="zh-TW" altLang="en-US" dirty="0"/>
              <a:t>誤用範例</a:t>
            </a:r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619052"/>
            <a:ext cx="6197651" cy="1584362"/>
          </a:xfrm>
        </p:spPr>
      </p:pic>
      <p:sp>
        <p:nvSpPr>
          <p:cNvPr id="5" name="矩形 4"/>
          <p:cNvSpPr/>
          <p:nvPr/>
        </p:nvSpPr>
        <p:spPr>
          <a:xfrm>
            <a:off x="2581995" y="4365104"/>
            <a:ext cx="7429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/>
              <a:t>在 </a:t>
            </a:r>
            <a:r>
              <a:rPr kumimoji="1" lang="en-US" altLang="zh-TW" dirty="0"/>
              <a:t>for </a:t>
            </a:r>
            <a:r>
              <a:rPr kumimoji="1" lang="zh-TW" altLang="en-US" dirty="0"/>
              <a:t>迴圈裡面再做 </a:t>
            </a:r>
            <a:r>
              <a:rPr kumimoji="1" lang="en-US" altLang="zh-TW" dirty="0"/>
              <a:t>query set</a:t>
            </a:r>
            <a:r>
              <a:rPr kumimoji="1" lang="zh-TW" altLang="en-US" dirty="0"/>
              <a:t>，並加總的做法其實是沒有效率的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438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query set </a:t>
            </a:r>
            <a:r>
              <a:rPr kumimoji="1" lang="zh-TW" altLang="en-US" dirty="0"/>
              <a:t>誤用範例</a:t>
            </a:r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37" y="1268761"/>
            <a:ext cx="6309195" cy="3024336"/>
          </a:xfrm>
        </p:spPr>
      </p:pic>
      <p:sp>
        <p:nvSpPr>
          <p:cNvPr id="7" name="矩形 6"/>
          <p:cNvSpPr/>
          <p:nvPr/>
        </p:nvSpPr>
        <p:spPr>
          <a:xfrm>
            <a:off x="2559624" y="4581128"/>
            <a:ext cx="6297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/>
              <a:t>目的只是要算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line_set</a:t>
            </a:r>
            <a:r>
              <a:rPr kumimoji="1" lang="zh-TW" altLang="en-US" dirty="0"/>
              <a:t> 中所有的訂單裡面的數量，所以對 </a:t>
            </a:r>
            <a:r>
              <a:rPr kumimoji="1" lang="en-US" altLang="zh-TW" dirty="0"/>
              <a:t>line </a:t>
            </a:r>
            <a:r>
              <a:rPr kumimoji="1" lang="zh-TW" altLang="en-US" dirty="0"/>
              <a:t>對應的</a:t>
            </a:r>
            <a:r>
              <a:rPr kumimoji="1" lang="en-US" altLang="zh-TW" dirty="0"/>
              <a:t> order</a:t>
            </a:r>
            <a:r>
              <a:rPr kumimoji="1" lang="zh-TW" altLang="en-US" dirty="0"/>
              <a:t> 下</a:t>
            </a:r>
            <a:r>
              <a:rPr kumimoji="1" lang="en-US" altLang="zh-TW" dirty="0"/>
              <a:t> query </a:t>
            </a:r>
            <a:r>
              <a:rPr kumimoji="1" lang="zh-TW" altLang="en-US" dirty="0"/>
              <a:t>條件即可，不需要自己做</a:t>
            </a:r>
            <a:r>
              <a:rPr lang="en-US" altLang="zh-TW" dirty="0"/>
              <a:t> order </a:t>
            </a:r>
            <a:r>
              <a:rPr lang="zh-TW" altLang="en-US" dirty="0"/>
              <a:t>的 </a:t>
            </a:r>
            <a:r>
              <a:rPr lang="en-US" altLang="zh-TW" dirty="0"/>
              <a:t>query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5993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query set </a:t>
            </a:r>
            <a:r>
              <a:rPr kumimoji="1" lang="zh-TW" altLang="en-US" dirty="0"/>
              <a:t>誤用範例</a:t>
            </a:r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Query</a:t>
            </a:r>
            <a:r>
              <a:rPr kumimoji="1" lang="zh-TW" altLang="en-US" dirty="0"/>
              <a:t> </a:t>
            </a:r>
            <a:r>
              <a:rPr kumimoji="1" lang="en-US" altLang="zh-TW" dirty="0"/>
              <a:t>Set</a:t>
            </a:r>
            <a:r>
              <a:rPr kumimoji="1" lang="zh-TW" altLang="en-US" dirty="0"/>
              <a:t> 機制其實背後是一系列動作，在計算時</a:t>
            </a:r>
            <a:r>
              <a:rPr lang="zh-TW" altLang="en-US" dirty="0"/>
              <a:t>應該盡量用 </a:t>
            </a:r>
            <a:r>
              <a:rPr lang="en-US" altLang="zh-TW" dirty="0"/>
              <a:t>aggregate </a:t>
            </a:r>
            <a:r>
              <a:rPr lang="zh-TW" altLang="en-US" dirty="0"/>
              <a:t>來做</a:t>
            </a:r>
            <a:endParaRPr lang="en-US" altLang="zh-TW" dirty="0"/>
          </a:p>
          <a:p>
            <a:r>
              <a:rPr lang="zh-TW" altLang="en-US" dirty="0"/>
              <a:t>如果計算邏輯真的太複雜，很難用 </a:t>
            </a:r>
            <a:r>
              <a:rPr lang="en-US" altLang="zh-TW" dirty="0"/>
              <a:t>aggregate</a:t>
            </a:r>
            <a:r>
              <a:rPr lang="zh-TW" altLang="en-US" dirty="0"/>
              <a:t> 表示，則可以自己下 </a:t>
            </a:r>
            <a:r>
              <a:rPr lang="en-US" altLang="zh-TW" dirty="0"/>
              <a:t>SQL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853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常常根據 </a:t>
            </a:r>
            <a:r>
              <a:rPr kumimoji="1" lang="en-US" altLang="zh-TW" dirty="0"/>
              <a:t>model</a:t>
            </a:r>
            <a:r>
              <a:rPr kumimoji="1" lang="zh-TW" altLang="en-US" dirty="0"/>
              <a:t> 的屬性去撈資料，例如：</a:t>
            </a:r>
            <a:br>
              <a:rPr kumimoji="1" lang="en-US" altLang="zh-TW" dirty="0"/>
            </a:br>
            <a:br>
              <a:rPr kumimoji="1" lang="en-US" altLang="zh-TW" dirty="0"/>
            </a:br>
            <a:br>
              <a:rPr kumimoji="1" lang="en-US" altLang="zh-TW" dirty="0"/>
            </a:br>
            <a:br>
              <a:rPr kumimoji="1" lang="en-US" altLang="zh-TW" dirty="0"/>
            </a:br>
            <a:r>
              <a:rPr kumimoji="1" lang="zh-TW" altLang="en-US" dirty="0"/>
              <a:t>從主辦人中撈出跟訂單運送學校相同學校的主辦人</a:t>
            </a:r>
            <a:br>
              <a:rPr kumimoji="1" lang="en-US" altLang="zh-TW" dirty="0"/>
            </a:br>
            <a:endParaRPr kumimoji="1" lang="en-US" altLang="zh-TW" dirty="0"/>
          </a:p>
          <a:p>
            <a:r>
              <a:rPr kumimoji="1" lang="zh-TW" altLang="en-US" dirty="0"/>
              <a:t>以物件導向的觀點來看，應該這樣寫：</a:t>
            </a:r>
            <a:br>
              <a:rPr kumimoji="1" lang="en-US" altLang="zh-TW" dirty="0"/>
            </a:br>
            <a:r>
              <a:rPr kumimoji="1" lang="en-US" altLang="zh-TW" dirty="0"/>
              <a:t>host = </a:t>
            </a:r>
            <a:r>
              <a:rPr kumimoji="1" lang="en-US" altLang="zh-TW" dirty="0" err="1"/>
              <a:t>Host.objects.filter</a:t>
            </a:r>
            <a:r>
              <a:rPr kumimoji="1" lang="en-US" altLang="zh-TW" dirty="0"/>
              <a:t>(school = </a:t>
            </a:r>
            <a:r>
              <a:rPr kumimoji="1" lang="en-US" altLang="zh-TW" dirty="0" err="1"/>
              <a:t>order.shipping_address.school</a:t>
            </a:r>
            <a:r>
              <a:rPr kumimoji="1" lang="en-US" altLang="zh-TW" dirty="0"/>
              <a:t>)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query set </a:t>
            </a:r>
            <a:r>
              <a:rPr kumimoji="1" lang="zh-TW" altLang="en-US" dirty="0"/>
              <a:t>誤用範例</a:t>
            </a:r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16" y="2420888"/>
            <a:ext cx="52959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8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有時候在使用 </a:t>
            </a:r>
            <a:r>
              <a:rPr kumimoji="1" lang="en-US" altLang="zh-TW" dirty="0"/>
              <a:t>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query</a:t>
            </a:r>
            <a:r>
              <a:rPr kumimoji="1" lang="zh-TW" altLang="en-US" dirty="0"/>
              <a:t> </a:t>
            </a:r>
            <a:r>
              <a:rPr kumimoji="1" lang="en-US" altLang="zh-TW" dirty="0"/>
              <a:t>set </a:t>
            </a:r>
            <a:r>
              <a:rPr kumimoji="1" lang="zh-TW" altLang="en-US" dirty="0"/>
              <a:t>時，</a:t>
            </a:r>
            <a:r>
              <a:rPr kumimoji="1" lang="en-US" altLang="zh-TW" dirty="0" err="1"/>
              <a:t>django</a:t>
            </a:r>
            <a:r>
              <a:rPr kumimoji="1" lang="en-US" altLang="zh-TW" dirty="0"/>
              <a:t> ORM</a:t>
            </a:r>
            <a:r>
              <a:rPr kumimoji="1" lang="zh-TW" altLang="en-US" dirty="0"/>
              <a:t>的</a:t>
            </a:r>
            <a:r>
              <a:rPr kumimoji="1" lang="en-US" altLang="zh-TW" dirty="0"/>
              <a:t> function </a:t>
            </a:r>
            <a:r>
              <a:rPr kumimoji="1" lang="zh-TW" altLang="en-US" dirty="0"/>
              <a:t>不一定符合我們的需求</a:t>
            </a:r>
            <a:endParaRPr kumimoji="1" lang="en-US" altLang="zh-TW" dirty="0"/>
          </a:p>
          <a:p>
            <a:r>
              <a:rPr kumimoji="1" lang="en-US" altLang="zh-TW" dirty="0"/>
              <a:t>ORM </a:t>
            </a:r>
            <a:r>
              <a:rPr kumimoji="1" lang="zh-TW" altLang="en-US" dirty="0"/>
              <a:t>只是表面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django</a:t>
            </a:r>
            <a:r>
              <a:rPr kumimoji="1" lang="en-US" altLang="zh-TW" dirty="0"/>
              <a:t> </a:t>
            </a:r>
            <a:r>
              <a:rPr kumimoji="1" lang="zh-TW" altLang="en-US" dirty="0"/>
              <a:t>幫忙整理 </a:t>
            </a:r>
            <a:r>
              <a:rPr kumimoji="1" lang="en-US" altLang="zh-TW" dirty="0"/>
              <a:t>DB </a:t>
            </a:r>
            <a:r>
              <a:rPr kumimoji="1" lang="zh-TW" altLang="en-US" dirty="0"/>
              <a:t>的功能，所以這類情況應該要從 </a:t>
            </a:r>
            <a:r>
              <a:rPr kumimoji="1" lang="en-US" altLang="zh-TW" dirty="0"/>
              <a:t>SQL</a:t>
            </a:r>
            <a:r>
              <a:rPr kumimoji="1" lang="zh-TW" altLang="en-US" dirty="0"/>
              <a:t> 語法著手，先思考我們要的結果可不可以單純下 </a:t>
            </a:r>
            <a:r>
              <a:rPr kumimoji="1" lang="en-US" altLang="zh-TW" dirty="0"/>
              <a:t>SQL</a:t>
            </a:r>
            <a:r>
              <a:rPr kumimoji="1" lang="zh-TW" altLang="en-US" dirty="0"/>
              <a:t> 找出來？</a:t>
            </a:r>
            <a:endParaRPr kumimoji="1" lang="en-US" altLang="zh-TW" dirty="0"/>
          </a:p>
          <a:p>
            <a:r>
              <a:rPr kumimoji="1" lang="zh-TW" altLang="en-US" dirty="0"/>
              <a:t>如果可以，才考慮怎麼用 </a:t>
            </a:r>
            <a:r>
              <a:rPr kumimoji="1" lang="en-US" altLang="zh-TW" dirty="0"/>
              <a:t>ORM</a:t>
            </a:r>
            <a:r>
              <a:rPr kumimoji="1" lang="zh-TW" altLang="en-US" dirty="0"/>
              <a:t> 達到跟</a:t>
            </a:r>
            <a:r>
              <a:rPr kumimoji="1" lang="en-US" altLang="zh-TW" dirty="0"/>
              <a:t> SQL </a:t>
            </a:r>
            <a:r>
              <a:rPr kumimoji="1" lang="zh-TW" altLang="en-US" dirty="0"/>
              <a:t>指令一樣的效果，而不是硬套 </a:t>
            </a:r>
            <a:r>
              <a:rPr kumimoji="1" lang="en-US" altLang="zh-TW" dirty="0"/>
              <a:t>ORM function</a:t>
            </a:r>
            <a:r>
              <a:rPr kumimoji="1" lang="zh-TW" altLang="en-US" dirty="0"/>
              <a:t>，會變成像亂槍打鳥</a:t>
            </a:r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query set </a:t>
            </a:r>
            <a:r>
              <a:rPr kumimoji="1" lang="zh-TW" altLang="en-US" dirty="0"/>
              <a:t>誤用範例</a:t>
            </a:r>
            <a:r>
              <a:rPr kumimoji="1" lang="en-US" altLang="zh-TW" dirty="0"/>
              <a:t>(3)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873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query set </a:t>
            </a:r>
            <a:r>
              <a:rPr kumimoji="1" lang="zh-TW" altLang="en-US" dirty="0"/>
              <a:t>誤用範例</a:t>
            </a:r>
            <a:r>
              <a:rPr kumimoji="1" lang="en-US" altLang="zh-TW" dirty="0"/>
              <a:t>(3)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1123846"/>
            <a:ext cx="5688632" cy="5120640"/>
          </a:xfrm>
        </p:spPr>
        <p:txBody>
          <a:bodyPr>
            <a:normAutofit lnSpcReduction="10000"/>
          </a:bodyPr>
          <a:lstStyle/>
          <a:p>
            <a:r>
              <a:rPr kumimoji="1" lang="zh-TW" altLang="en-US" dirty="0"/>
              <a:t>看一個例子：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sz="1800" dirty="0">
                <a:latin typeface="Hiragino Sans CNS W3" charset="-120"/>
                <a:ea typeface="Hiragino Sans CNS W3" charset="-120"/>
                <a:cs typeface="Hiragino Sans CNS W3" charset="-120"/>
              </a:rPr>
              <a:t>Unclaimed</a:t>
            </a:r>
            <a:r>
              <a:rPr kumimoji="1" lang="zh-TW" altLang="en-US" sz="1800" dirty="0">
                <a:latin typeface="Hiragino Sans CNS W3" charset="-120"/>
                <a:ea typeface="Hiragino Sans CNS W3" charset="-120"/>
                <a:cs typeface="Hiragino Sans CNS W3" charset="-120"/>
              </a:rPr>
              <a:t> </a:t>
            </a:r>
            <a:r>
              <a:rPr kumimoji="1" lang="en-US" altLang="zh-TW" sz="1800" dirty="0">
                <a:latin typeface="Hiragino Sans CNS W3" charset="-120"/>
                <a:ea typeface="Hiragino Sans CNS W3" charset="-120"/>
                <a:cs typeface="Hiragino Sans CNS W3" charset="-120"/>
              </a:rPr>
              <a:t>Orders =</a:t>
            </a:r>
            <a:r>
              <a:rPr kumimoji="1" lang="zh-TW" altLang="en-US" sz="1800" dirty="0">
                <a:latin typeface="Hiragino Sans CNS W3" charset="-120"/>
                <a:ea typeface="Hiragino Sans CNS W3" charset="-120"/>
                <a:cs typeface="Hiragino Sans CNS W3" charset="-120"/>
              </a:rPr>
              <a:t> </a:t>
            </a:r>
            <a:r>
              <a:rPr kumimoji="1" lang="en-US" altLang="zh-TW" sz="1800" dirty="0" err="1">
                <a:latin typeface="Hiragino Sans CNS W3" charset="-120"/>
                <a:ea typeface="Hiragino Sans CNS W3" charset="-120"/>
                <a:cs typeface="Hiragino Sans CNS W3" charset="-120"/>
              </a:rPr>
              <a:t>HostOrder.objects.filter</a:t>
            </a:r>
            <a:r>
              <a:rPr kumimoji="1" lang="en-US" altLang="zh-TW" sz="1800" dirty="0">
                <a:latin typeface="Hiragino Sans CNS W3" charset="-120"/>
                <a:ea typeface="Hiragino Sans CNS W3" charset="-120"/>
                <a:cs typeface="Hiragino Sans CNS W3" charset="-120"/>
              </a:rPr>
              <a:t>(</a:t>
            </a:r>
            <a:r>
              <a:rPr kumimoji="1" lang="en-US" altLang="zh-TW" sz="1800" dirty="0" err="1">
                <a:latin typeface="Hiragino Sans CNS W3" charset="-120"/>
                <a:ea typeface="Hiragino Sans CNS W3" charset="-120"/>
                <a:cs typeface="Hiragino Sans CNS W3" charset="-120"/>
              </a:rPr>
              <a:t>isSent</a:t>
            </a:r>
            <a:r>
              <a:rPr kumimoji="1" lang="en-US" altLang="zh-TW" sz="1800" dirty="0">
                <a:latin typeface="Hiragino Sans CNS W3" charset="-120"/>
                <a:ea typeface="Hiragino Sans CNS W3" charset="-120"/>
                <a:cs typeface="Hiragino Sans CNS W3" charset="-120"/>
              </a:rPr>
              <a:t>=0)</a:t>
            </a:r>
            <a:br>
              <a:rPr kumimoji="1" lang="en-US" altLang="zh-TW" b="1" dirty="0"/>
            </a:br>
            <a:r>
              <a:rPr kumimoji="1" lang="en-US" altLang="zh-TW" b="1" dirty="0"/>
              <a:t> </a:t>
            </a:r>
            <a:r>
              <a:rPr kumimoji="1" lang="en-US" altLang="zh-TW" b="1" dirty="0" err="1"/>
              <a:t>self.sendUnclaimedOrderMessage</a:t>
            </a:r>
            <a:r>
              <a:rPr kumimoji="1" lang="en-US" altLang="zh-TW" b="1" dirty="0"/>
              <a:t>(</a:t>
            </a:r>
            <a:r>
              <a:rPr kumimoji="1" lang="en-US" altLang="zh-TW" b="1" dirty="0" err="1"/>
              <a:t>hostOrders</a:t>
            </a:r>
            <a:r>
              <a:rPr kumimoji="1" lang="en-US" altLang="zh-TW" b="1" dirty="0"/>
              <a:t>=</a:t>
            </a:r>
            <a:r>
              <a:rPr kumimoji="1" lang="en-US" altLang="zh-TW" b="1" dirty="0" err="1"/>
              <a:t>unclaimedOrders</a:t>
            </a:r>
            <a:r>
              <a:rPr kumimoji="1" lang="en-US" altLang="zh-TW" b="1" dirty="0"/>
              <a:t>)</a:t>
            </a:r>
            <a:br>
              <a:rPr kumimoji="1" lang="en-US" altLang="zh-TW" b="1" dirty="0"/>
            </a:br>
            <a:br>
              <a:rPr kumimoji="1" lang="en-US" altLang="zh-TW" b="1" dirty="0"/>
            </a:br>
            <a:r>
              <a:rPr kumimoji="1" lang="zh-TW" altLang="en-US" dirty="0"/>
              <a:t>原本的寫法每一個訂單物件都會寄一封簡訊</a:t>
            </a:r>
            <a:endParaRPr kumimoji="1" lang="en-US" altLang="zh-TW" dirty="0"/>
          </a:p>
          <a:p>
            <a:r>
              <a:rPr kumimoji="1" lang="zh-TW" altLang="en-US" dirty="0"/>
              <a:t>觀察</a:t>
            </a:r>
            <a:r>
              <a:rPr kumimoji="1" lang="en-US" altLang="zh-TW" dirty="0"/>
              <a:t> table</a:t>
            </a:r>
            <a:r>
              <a:rPr kumimoji="1" lang="zh-TW" altLang="en-US" dirty="0"/>
              <a:t>，有些訂單有同一個訂單編號，但在寄簡訊時，我們不想要同一筆訂單重複寄簡訊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268760"/>
            <a:ext cx="4960894" cy="187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9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Hibernate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01950" y="864108"/>
            <a:ext cx="6134546" cy="5120640"/>
          </a:xfrm>
        </p:spPr>
        <p:txBody>
          <a:bodyPr/>
          <a:lstStyle/>
          <a:p>
            <a:r>
              <a:rPr lang="en-US" altLang="zh-TW" dirty="0"/>
              <a:t>Hibernate</a:t>
            </a:r>
            <a:r>
              <a:rPr lang="zh-TW" altLang="en-US" dirty="0"/>
              <a:t>是一個開發</a:t>
            </a:r>
            <a:r>
              <a:rPr lang="en-US" altLang="zh-TW" dirty="0"/>
              <a:t>java</a:t>
            </a:r>
            <a:r>
              <a:rPr lang="zh-TW" altLang="en-US" dirty="0"/>
              <a:t>系統時使用的</a:t>
            </a:r>
            <a:r>
              <a:rPr lang="en-US" altLang="zh-TW" dirty="0"/>
              <a:t>ORM</a:t>
            </a:r>
            <a:r>
              <a:rPr lang="zh-TW" altLang="en-US" dirty="0"/>
              <a:t>框架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HQL</a:t>
            </a:r>
            <a:r>
              <a:rPr lang="zh-TW" altLang="en-US" dirty="0"/>
              <a:t>語句（</a:t>
            </a:r>
            <a:r>
              <a:rPr lang="en-US" altLang="zh-TW" dirty="0"/>
              <a:t>Hibernate Query Language</a:t>
            </a:r>
            <a:r>
              <a:rPr lang="zh-TW" altLang="en-US" dirty="0"/>
              <a:t>）。可以不使用傳統的</a:t>
            </a:r>
            <a:r>
              <a:rPr lang="en-US" altLang="zh-TW" dirty="0"/>
              <a:t>insert</a:t>
            </a:r>
            <a:r>
              <a:rPr lang="zh-TW" altLang="en-US" dirty="0"/>
              <a:t>，</a:t>
            </a:r>
            <a:r>
              <a:rPr lang="en-US" altLang="zh-TW" dirty="0"/>
              <a:t>update</a:t>
            </a:r>
            <a:r>
              <a:rPr lang="zh-TW" altLang="en-US" dirty="0"/>
              <a:t>等</a:t>
            </a:r>
            <a:r>
              <a:rPr lang="en-US" altLang="zh-TW" dirty="0" err="1"/>
              <a:t>sql</a:t>
            </a:r>
            <a:r>
              <a:rPr lang="zh-TW" altLang="en-US" dirty="0"/>
              <a:t>語句。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例如</a:t>
            </a:r>
            <a:r>
              <a:rPr lang="en-US" altLang="zh-TW" dirty="0"/>
              <a:t>insert</a:t>
            </a:r>
            <a:r>
              <a:rPr lang="zh-TW" altLang="en-US" dirty="0"/>
              <a:t>一個物件，原來的做法是：</a:t>
            </a:r>
            <a:r>
              <a:rPr lang="en-US" altLang="zh-TW" dirty="0"/>
              <a:t>insert into </a:t>
            </a:r>
            <a:r>
              <a:rPr lang="zh-TW" altLang="en-US" dirty="0"/>
              <a:t>表名稱</a:t>
            </a:r>
            <a:r>
              <a:rPr lang="en-US" altLang="zh-TW" dirty="0"/>
              <a:t>value</a:t>
            </a:r>
            <a:r>
              <a:rPr lang="zh-TW" altLang="en-US" dirty="0"/>
              <a:t>（值</a:t>
            </a:r>
            <a:r>
              <a:rPr lang="en-US" altLang="zh-TW" dirty="0"/>
              <a:t>1</a:t>
            </a:r>
            <a:r>
              <a:rPr lang="zh-TW" altLang="en-US" dirty="0"/>
              <a:t>，值</a:t>
            </a:r>
            <a:r>
              <a:rPr lang="en-US" altLang="zh-TW" dirty="0"/>
              <a:t>2</a:t>
            </a:r>
            <a:r>
              <a:rPr lang="zh-TW" altLang="en-US" dirty="0"/>
              <a:t>，值</a:t>
            </a:r>
            <a:r>
              <a:rPr lang="en-US" altLang="zh-TW" dirty="0"/>
              <a:t>3</a:t>
            </a:r>
            <a:r>
              <a:rPr lang="zh-TW" altLang="en-US" dirty="0"/>
              <a:t>，</a:t>
            </a:r>
            <a:r>
              <a:rPr lang="en-US" altLang="zh-TW" dirty="0"/>
              <a:t>……</a:t>
            </a:r>
            <a:r>
              <a:rPr lang="zh-TW" altLang="en-US" dirty="0"/>
              <a:t>），而現在的做法是：</a:t>
            </a:r>
            <a:r>
              <a:rPr lang="en-US" altLang="zh-TW" dirty="0"/>
              <a:t>save</a:t>
            </a:r>
            <a:r>
              <a:rPr lang="zh-TW" altLang="en-US" dirty="0"/>
              <a:t>（物件）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需要在</a:t>
            </a:r>
            <a:r>
              <a:rPr lang="en-US" altLang="zh-TW" dirty="0"/>
              <a:t>XML</a:t>
            </a:r>
            <a:r>
              <a:rPr lang="zh-TW" altLang="en-US" dirty="0"/>
              <a:t>檔案裡定義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class </a:t>
            </a:r>
            <a:r>
              <a:rPr lang="zh-TW" altLang="en-US" dirty="0"/>
              <a:t>對應 </a:t>
            </a:r>
            <a:r>
              <a:rPr lang="en-US" altLang="zh-TW" dirty="0"/>
              <a:t>table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                   member variable </a:t>
            </a:r>
            <a:r>
              <a:rPr lang="zh-TW" altLang="en-US" dirty="0"/>
              <a:t>對應 </a:t>
            </a:r>
            <a:r>
              <a:rPr lang="en-US" altLang="zh-TW" dirty="0"/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37440084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99792" y="864108"/>
            <a:ext cx="6444208" cy="5120640"/>
          </a:xfrm>
        </p:spPr>
        <p:txBody>
          <a:bodyPr/>
          <a:lstStyle/>
          <a:p>
            <a:r>
              <a:rPr kumimoji="1" lang="zh-TW" altLang="en-US" dirty="0"/>
              <a:t>直覺的做法是先去 </a:t>
            </a:r>
            <a:r>
              <a:rPr kumimoji="1" lang="en-US" altLang="zh-TW" dirty="0" err="1"/>
              <a:t>django</a:t>
            </a:r>
            <a:r>
              <a:rPr kumimoji="1" lang="en-US" altLang="zh-TW" dirty="0"/>
              <a:t> ORM query set </a:t>
            </a:r>
            <a:r>
              <a:rPr kumimoji="1" lang="zh-TW" altLang="en-US" dirty="0"/>
              <a:t>找有沒有可以特定欄位不同的方式篩選的</a:t>
            </a:r>
            <a:r>
              <a:rPr kumimoji="1" lang="en-US" altLang="zh-TW" dirty="0"/>
              <a:t> function</a:t>
            </a:r>
          </a:p>
          <a:p>
            <a:r>
              <a:rPr kumimoji="1" lang="zh-TW" altLang="en-US" dirty="0"/>
              <a:t>但 </a:t>
            </a:r>
            <a:r>
              <a:rPr kumimoji="1" lang="en-US" altLang="zh-TW" dirty="0" err="1"/>
              <a:t>django</a:t>
            </a:r>
            <a:r>
              <a:rPr kumimoji="1" lang="en-US" altLang="zh-TW" dirty="0"/>
              <a:t> </a:t>
            </a:r>
            <a:r>
              <a:rPr kumimoji="1" lang="zh-TW" altLang="en-US" dirty="0"/>
              <a:t>的 </a:t>
            </a:r>
            <a:r>
              <a:rPr kumimoji="1" lang="en-US" altLang="zh-TW" dirty="0"/>
              <a:t>distinct() </a:t>
            </a:r>
            <a:r>
              <a:rPr kumimoji="1" lang="zh-TW" altLang="en-US" dirty="0"/>
              <a:t>一般來說不能指定欄位，只能確定篩出來的物件完全不相同</a:t>
            </a:r>
            <a:r>
              <a:rPr kumimoji="1" lang="en-US" altLang="zh-TW" dirty="0"/>
              <a:t>(https://</a:t>
            </a:r>
            <a:r>
              <a:rPr kumimoji="1" lang="en-US" altLang="zh-TW" dirty="0" err="1"/>
              <a:t>docs.djangoproject.com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en</a:t>
            </a:r>
            <a:r>
              <a:rPr kumimoji="1" lang="en-US" altLang="zh-TW" dirty="0"/>
              <a:t>/1.10/ref/models/</a:t>
            </a:r>
            <a:r>
              <a:rPr kumimoji="1" lang="en-US" altLang="zh-TW" dirty="0" err="1"/>
              <a:t>querysets</a:t>
            </a:r>
            <a:r>
              <a:rPr kumimoji="1" lang="en-US" altLang="zh-TW" dirty="0"/>
              <a:t>/#distinct)</a:t>
            </a:r>
          </a:p>
          <a:p>
            <a:endParaRPr kumimoji="1" lang="en-US" altLang="zh-TW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query set </a:t>
            </a:r>
            <a:r>
              <a:rPr kumimoji="1" lang="zh-TW" altLang="en-US" dirty="0"/>
              <a:t>誤用範例</a:t>
            </a:r>
            <a:r>
              <a:rPr kumimoji="1" lang="en-US" altLang="zh-TW" dirty="0"/>
              <a:t>(3)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57243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合理的做法應該是先在 </a:t>
            </a:r>
            <a:r>
              <a:rPr kumimoji="1" lang="en-US" altLang="zh-TW" dirty="0"/>
              <a:t>SQL</a:t>
            </a:r>
            <a:r>
              <a:rPr kumimoji="1" lang="zh-TW" altLang="en-US" dirty="0"/>
              <a:t> 下指令，確認我們想要的結果可以在 </a:t>
            </a:r>
            <a:r>
              <a:rPr kumimoji="1" lang="en-US" altLang="zh-TW" dirty="0"/>
              <a:t>SQL </a:t>
            </a:r>
            <a:r>
              <a:rPr kumimoji="1" lang="zh-TW" altLang="en-US" dirty="0"/>
              <a:t>達到，再回來看 </a:t>
            </a:r>
            <a:r>
              <a:rPr kumimoji="1" lang="en-US" altLang="zh-TW" dirty="0" err="1"/>
              <a:t>django</a:t>
            </a:r>
            <a:r>
              <a:rPr kumimoji="1" lang="zh-TW" altLang="en-US" dirty="0"/>
              <a:t> </a:t>
            </a:r>
            <a:r>
              <a:rPr kumimoji="1" lang="en-US" altLang="zh-TW" dirty="0"/>
              <a:t>ORM API </a:t>
            </a:r>
            <a:r>
              <a:rPr kumimoji="1" lang="zh-TW" altLang="en-US" dirty="0"/>
              <a:t>怎麼下</a:t>
            </a:r>
            <a:endParaRPr kumimoji="1" lang="en-US" altLang="zh-TW" dirty="0"/>
          </a:p>
          <a:p>
            <a:r>
              <a:rPr kumimoji="1" lang="zh-TW" altLang="en-US" dirty="0"/>
              <a:t>以現在這個案例來說，應該可以這樣下</a:t>
            </a:r>
            <a:r>
              <a:rPr kumimoji="1" lang="en-US" altLang="zh-TW" dirty="0"/>
              <a:t> SQL:</a:t>
            </a:r>
            <a:br>
              <a:rPr kumimoji="1" lang="en-US" altLang="zh-TW" dirty="0"/>
            </a:br>
            <a:r>
              <a:rPr kumimoji="1" lang="en-US" altLang="zh-TW" dirty="0"/>
              <a:t>select distinct * from </a:t>
            </a:r>
            <a:r>
              <a:rPr kumimoji="1" lang="en-US" altLang="zh-TW" dirty="0" err="1"/>
              <a:t>host_order</a:t>
            </a:r>
            <a:r>
              <a:rPr kumimoji="1" lang="en-US" altLang="zh-TW" dirty="0"/>
              <a:t> </a:t>
            </a:r>
            <a:br>
              <a:rPr kumimoji="1" lang="en-US" altLang="zh-TW" dirty="0"/>
            </a:br>
            <a:r>
              <a:rPr kumimoji="1" lang="en-US" altLang="zh-TW" dirty="0"/>
              <a:t>ORDER BY </a:t>
            </a:r>
            <a:r>
              <a:rPr kumimoji="1" lang="en-US" altLang="zh-TW" dirty="0" err="1"/>
              <a:t>OrderNumber</a:t>
            </a:r>
            <a:r>
              <a:rPr kumimoji="1" lang="en-US" altLang="zh-TW" dirty="0"/>
              <a:t> DESC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可以發現 </a:t>
            </a:r>
            <a:r>
              <a:rPr kumimoji="1" lang="en-US" altLang="zh-TW" dirty="0"/>
              <a:t>id 204</a:t>
            </a:r>
            <a:r>
              <a:rPr kumimoji="1" lang="zh-TW" altLang="en-US" dirty="0"/>
              <a:t>、</a:t>
            </a:r>
            <a:r>
              <a:rPr kumimoji="1" lang="en-US" altLang="zh-TW" dirty="0"/>
              <a:t>205</a:t>
            </a:r>
            <a:r>
              <a:rPr kumimoji="1" lang="zh-TW" altLang="en-US" dirty="0"/>
              <a:t> 兩筆訂單 </a:t>
            </a:r>
            <a:r>
              <a:rPr kumimoji="1" lang="en-US" altLang="zh-TW" dirty="0" err="1"/>
              <a:t>orderNumber</a:t>
            </a:r>
            <a:r>
              <a:rPr kumimoji="1" lang="zh-TW" altLang="en-US" dirty="0"/>
              <a:t>重複了但還是被選出來，因為 </a:t>
            </a:r>
            <a:r>
              <a:rPr kumimoji="1" lang="en-US" altLang="zh-TW" dirty="0"/>
              <a:t>distinct</a:t>
            </a:r>
            <a:r>
              <a:rPr kumimoji="1" lang="zh-TW" altLang="en-US" dirty="0"/>
              <a:t> 要完全一樣的 </a:t>
            </a:r>
            <a:r>
              <a:rPr kumimoji="1" lang="en-US" altLang="zh-TW" dirty="0"/>
              <a:t>row</a:t>
            </a:r>
            <a:r>
              <a:rPr kumimoji="1" lang="zh-TW" altLang="en-US" dirty="0"/>
              <a:t> 才會被篩掉</a:t>
            </a:r>
            <a:endParaRPr kumimoji="1" lang="en-US" altLang="zh-TW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query set </a:t>
            </a:r>
            <a:r>
              <a:rPr kumimoji="1" lang="zh-TW" altLang="en-US" dirty="0"/>
              <a:t>誤用範例</a:t>
            </a:r>
            <a:r>
              <a:rPr kumimoji="1" lang="en-US" altLang="zh-TW" dirty="0"/>
              <a:t>(3)</a:t>
            </a:r>
            <a:endParaRPr kumimoji="1"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140968"/>
            <a:ext cx="6120680" cy="14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330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01950" y="864108"/>
            <a:ext cx="5774505" cy="5120640"/>
          </a:xfrm>
        </p:spPr>
        <p:txBody>
          <a:bodyPr/>
          <a:lstStyle/>
          <a:p>
            <a:r>
              <a:rPr kumimoji="1" lang="en-US" altLang="zh-TW" dirty="0"/>
              <a:t>SQL </a:t>
            </a:r>
            <a:r>
              <a:rPr kumimoji="1" lang="zh-TW" altLang="en-US" dirty="0"/>
              <a:t>語法中的 </a:t>
            </a:r>
            <a:r>
              <a:rPr kumimoji="1" lang="en-US" altLang="zh-TW" dirty="0"/>
              <a:t>Group</a:t>
            </a:r>
            <a:r>
              <a:rPr kumimoji="1" lang="zh-TW" altLang="en-US" dirty="0"/>
              <a:t> </a:t>
            </a:r>
            <a:r>
              <a:rPr kumimoji="1" lang="en-US" altLang="zh-TW" dirty="0"/>
              <a:t>by</a:t>
            </a:r>
            <a:r>
              <a:rPr kumimoji="1" lang="zh-TW" altLang="en-US" dirty="0"/>
              <a:t> 或許可以達到我們要的效果：</a:t>
            </a:r>
            <a:br>
              <a:rPr kumimoji="1" lang="en-US" altLang="zh-TW" dirty="0"/>
            </a:br>
            <a:r>
              <a:rPr kumimoji="1" lang="en-US" altLang="zh-TW" dirty="0"/>
              <a:t>select * from </a:t>
            </a:r>
            <a:r>
              <a:rPr kumimoji="1" lang="en-US" altLang="zh-TW" dirty="0" err="1"/>
              <a:t>host_order</a:t>
            </a:r>
            <a:r>
              <a:rPr kumimoji="1" lang="en-US" altLang="zh-TW" dirty="0"/>
              <a:t> Group by </a:t>
            </a:r>
            <a:r>
              <a:rPr kumimoji="1" lang="en-US" altLang="zh-TW" dirty="0" err="1"/>
              <a:t>orderNumber</a:t>
            </a:r>
            <a:r>
              <a:rPr kumimoji="1" lang="en-US" altLang="zh-TW" dirty="0"/>
              <a:t> ORDER BY </a:t>
            </a:r>
            <a:r>
              <a:rPr kumimoji="1" lang="en-US" altLang="zh-TW" dirty="0" err="1"/>
              <a:t>OrderNumber</a:t>
            </a:r>
            <a:r>
              <a:rPr kumimoji="1" lang="en-US" altLang="zh-TW" dirty="0"/>
              <a:t> DESC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可以發現這樣就沒有重複的 </a:t>
            </a:r>
            <a:r>
              <a:rPr kumimoji="1" lang="en-US" altLang="zh-TW" dirty="0" err="1"/>
              <a:t>orderNumber</a:t>
            </a:r>
            <a:r>
              <a:rPr kumimoji="1" lang="zh-TW" altLang="en-US" dirty="0"/>
              <a:t> 問題了</a:t>
            </a:r>
            <a:br>
              <a:rPr kumimoji="1" lang="en-US" altLang="zh-TW" dirty="0"/>
            </a:br>
            <a:r>
              <a:rPr kumimoji="1" lang="zh-TW" altLang="en-US" dirty="0"/>
              <a:t>但參考</a:t>
            </a:r>
            <a:r>
              <a:rPr kumimoji="1" lang="en-US" altLang="zh-TW" dirty="0"/>
              <a:t>http://www.w3school.com.cn/</a:t>
            </a:r>
            <a:r>
              <a:rPr kumimoji="1" lang="en-US" altLang="zh-TW" dirty="0" err="1"/>
              <a:t>sql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sql_groupby.asp</a:t>
            </a:r>
            <a:br>
              <a:rPr kumimoji="1" lang="en-US" altLang="zh-TW" dirty="0"/>
            </a:br>
            <a:r>
              <a:rPr kumimoji="1" lang="zh-TW" altLang="en-US" dirty="0"/>
              <a:t>可以發現 </a:t>
            </a:r>
            <a:r>
              <a:rPr kumimoji="1" lang="en-US" altLang="zh-TW" dirty="0"/>
              <a:t>group by </a:t>
            </a:r>
            <a:r>
              <a:rPr kumimoji="1" lang="zh-TW" altLang="en-US" dirty="0"/>
              <a:t>的語句應該要搭配 </a:t>
            </a:r>
            <a:r>
              <a:rPr kumimoji="1" lang="en-US" altLang="zh-TW" dirty="0"/>
              <a:t>aggregate</a:t>
            </a:r>
            <a:r>
              <a:rPr kumimoji="1" lang="zh-TW" altLang="en-US" dirty="0"/>
              <a:t>，而在 </a:t>
            </a:r>
            <a:r>
              <a:rPr kumimoji="1" lang="en-US" altLang="zh-TW" dirty="0" err="1"/>
              <a:t>django</a:t>
            </a:r>
            <a:r>
              <a:rPr kumimoji="1" lang="en-US" altLang="zh-TW" dirty="0"/>
              <a:t> ORM </a:t>
            </a:r>
            <a:r>
              <a:rPr kumimoji="1" lang="zh-TW" altLang="en-US" dirty="0"/>
              <a:t>的 </a:t>
            </a:r>
            <a:r>
              <a:rPr kumimoji="1" lang="en-US" altLang="zh-TW" dirty="0"/>
              <a:t>function </a:t>
            </a:r>
            <a:r>
              <a:rPr kumimoji="1" lang="zh-TW" altLang="en-US" dirty="0"/>
              <a:t>裡，也沒有單用 </a:t>
            </a:r>
            <a:r>
              <a:rPr kumimoji="1" lang="en-US" altLang="zh-TW" dirty="0"/>
              <a:t>Group by </a:t>
            </a:r>
            <a:r>
              <a:rPr kumimoji="1" lang="zh-TW" altLang="en-US" dirty="0"/>
              <a:t>的用法</a:t>
            </a:r>
            <a:endParaRPr kumimoji="1" lang="en-US" altLang="zh-TW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query set </a:t>
            </a:r>
            <a:r>
              <a:rPr kumimoji="1" lang="zh-TW" altLang="en-US" dirty="0"/>
              <a:t>誤用範例</a:t>
            </a:r>
            <a:r>
              <a:rPr kumimoji="1" lang="en-US" altLang="zh-TW" dirty="0"/>
              <a:t>(3)</a:t>
            </a:r>
            <a:endParaRPr kumimoji="1"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548" y="2276872"/>
            <a:ext cx="6101308" cy="155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79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query set </a:t>
            </a:r>
            <a:r>
              <a:rPr kumimoji="1" lang="zh-TW" altLang="en-US" dirty="0"/>
              <a:t>誤用範例</a:t>
            </a:r>
            <a:r>
              <a:rPr kumimoji="1" lang="en-US" altLang="zh-TW" dirty="0"/>
              <a:t>(3)</a:t>
            </a:r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Group by </a:t>
            </a:r>
            <a:r>
              <a:rPr kumimoji="1" lang="zh-TW" altLang="en-US" dirty="0"/>
              <a:t>雖然讓重複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orderNumber</a:t>
            </a:r>
            <a:r>
              <a:rPr kumimoji="1" lang="en-US" altLang="zh-TW" dirty="0"/>
              <a:t> </a:t>
            </a:r>
            <a:r>
              <a:rPr kumimoji="1" lang="zh-TW" altLang="en-US" dirty="0"/>
              <a:t>的訂單不一次出現，但從</a:t>
            </a:r>
            <a:r>
              <a:rPr kumimoji="1" lang="en-US" altLang="zh-TW" dirty="0"/>
              <a:t> DB</a:t>
            </a:r>
            <a:r>
              <a:rPr kumimoji="1" lang="zh-TW" altLang="en-US" dirty="0"/>
              <a:t> 的角度來看，資訊卻是憑空消失了。</a:t>
            </a:r>
            <a:endParaRPr kumimoji="1" lang="en-US" altLang="zh-TW" dirty="0"/>
          </a:p>
          <a:p>
            <a:r>
              <a:rPr kumimoji="1" lang="zh-TW" altLang="en-US" dirty="0"/>
              <a:t>因此單用 </a:t>
            </a:r>
            <a:r>
              <a:rPr kumimoji="1" lang="en-US" altLang="zh-TW" dirty="0"/>
              <a:t>Group by</a:t>
            </a:r>
            <a:r>
              <a:rPr kumimoji="1" lang="zh-TW" altLang="en-US" dirty="0"/>
              <a:t> 可能只是 </a:t>
            </a:r>
            <a:r>
              <a:rPr kumimoji="1" lang="en-US" altLang="zh-TW" dirty="0"/>
              <a:t>SQLite</a:t>
            </a:r>
            <a:r>
              <a:rPr kumimoji="1" lang="zh-TW" altLang="en-US" dirty="0"/>
              <a:t> 偷吃步，根本不是 </a:t>
            </a:r>
            <a:r>
              <a:rPr kumimoji="1" lang="en-US" altLang="zh-TW" dirty="0"/>
              <a:t>SQL</a:t>
            </a:r>
            <a:r>
              <a:rPr kumimoji="1" lang="zh-TW" altLang="en-US" dirty="0"/>
              <a:t> 標準語法</a:t>
            </a:r>
            <a:endParaRPr kumimoji="1" lang="en-US" altLang="zh-TW" dirty="0"/>
          </a:p>
          <a:p>
            <a:r>
              <a:rPr kumimoji="1" lang="zh-TW" altLang="en-US" dirty="0"/>
              <a:t>搭配 </a:t>
            </a:r>
            <a:r>
              <a:rPr kumimoji="1" lang="en-US" altLang="zh-TW" dirty="0"/>
              <a:t>aggregate</a:t>
            </a:r>
            <a:r>
              <a:rPr kumimoji="1" lang="zh-TW" altLang="en-US" dirty="0"/>
              <a:t> 將消失的資訊存下來：</a:t>
            </a:r>
            <a:br>
              <a:rPr kumimoji="1" lang="en-US" altLang="zh-TW" dirty="0"/>
            </a:br>
            <a:r>
              <a:rPr kumimoji="1" lang="en-US" altLang="zh-TW" dirty="0"/>
              <a:t>select *, count(</a:t>
            </a:r>
            <a:r>
              <a:rPr kumimoji="1" lang="en-US" altLang="zh-TW" dirty="0" err="1"/>
              <a:t>orderNumber</a:t>
            </a:r>
            <a:r>
              <a:rPr kumimoji="1" lang="en-US" altLang="zh-TW" dirty="0"/>
              <a:t>) from </a:t>
            </a:r>
            <a:r>
              <a:rPr kumimoji="1" lang="en-US" altLang="zh-TW" dirty="0" err="1"/>
              <a:t>host_order</a:t>
            </a:r>
            <a:r>
              <a:rPr kumimoji="1" lang="en-US" altLang="zh-TW" dirty="0"/>
              <a:t> group by </a:t>
            </a:r>
            <a:r>
              <a:rPr kumimoji="1" lang="en-US" altLang="zh-TW" dirty="0" err="1"/>
              <a:t>orderNumber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Count </a:t>
            </a:r>
            <a:r>
              <a:rPr kumimoji="1" lang="zh-TW" altLang="en-US" dirty="0"/>
              <a:t>欄位表示有幾筆被合併在一起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2771800" y="3645024"/>
            <a:ext cx="6210208" cy="1375131"/>
            <a:chOff x="1331639" y="3877602"/>
            <a:chExt cx="6210208" cy="1375131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2634" y="3891670"/>
              <a:ext cx="939213" cy="1361063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3877602"/>
              <a:ext cx="5285063" cy="1369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385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SQL </a:t>
            </a:r>
            <a:r>
              <a:rPr kumimoji="1" lang="zh-TW" altLang="en-US" dirty="0"/>
              <a:t>語法搞定了以後，就可以試著用 </a:t>
            </a:r>
            <a:r>
              <a:rPr kumimoji="1" lang="en-US" altLang="zh-TW" dirty="0" err="1"/>
              <a:t>django</a:t>
            </a:r>
            <a:r>
              <a:rPr kumimoji="1" lang="en-US" altLang="zh-TW" dirty="0"/>
              <a:t> ORM </a:t>
            </a:r>
            <a:r>
              <a:rPr kumimoji="1" lang="zh-TW" altLang="en-US" dirty="0"/>
              <a:t>了</a:t>
            </a:r>
            <a:endParaRPr kumimoji="1" lang="en-US" altLang="zh-TW" dirty="0"/>
          </a:p>
          <a:p>
            <a:r>
              <a:rPr lang="en-US" altLang="zh-TW" b="1" dirty="0"/>
              <a:t>from</a:t>
            </a:r>
            <a:r>
              <a:rPr lang="en-US" altLang="zh-TW" dirty="0"/>
              <a:t> </a:t>
            </a:r>
            <a:r>
              <a:rPr lang="en-US" altLang="zh-TW" b="1" dirty="0" err="1"/>
              <a:t>django.db</a:t>
            </a:r>
            <a:r>
              <a:rPr lang="en-US" altLang="zh-TW" dirty="0"/>
              <a:t> </a:t>
            </a:r>
            <a:r>
              <a:rPr lang="en-US" altLang="zh-TW" b="1" dirty="0"/>
              <a:t>import</a:t>
            </a:r>
            <a:r>
              <a:rPr lang="en-US" altLang="zh-TW" dirty="0"/>
              <a:t> connection</a:t>
            </a:r>
            <a:br>
              <a:rPr lang="en-US" altLang="zh-TW" dirty="0"/>
            </a:br>
            <a:r>
              <a:rPr lang="en-US" altLang="zh-TW" b="1" dirty="0"/>
              <a:t>print</a:t>
            </a:r>
            <a:r>
              <a:rPr lang="en-US" altLang="zh-TW" dirty="0"/>
              <a:t> </a:t>
            </a:r>
            <a:r>
              <a:rPr lang="en-US" altLang="zh-TW" dirty="0" err="1"/>
              <a:t>connection.queries</a:t>
            </a:r>
            <a:r>
              <a:rPr lang="en-US" altLang="zh-TW" dirty="0"/>
              <a:t>[-1][‘</a:t>
            </a:r>
            <a:r>
              <a:rPr lang="en-US" altLang="zh-TW" dirty="0" err="1"/>
              <a:t>sql</a:t>
            </a:r>
            <a:r>
              <a:rPr lang="en-US" altLang="zh-TW" dirty="0"/>
              <a:t>’]</a:t>
            </a:r>
            <a:br>
              <a:rPr lang="en-US" altLang="zh-TW" dirty="0"/>
            </a:br>
            <a:r>
              <a:rPr lang="zh-TW" altLang="en-US" dirty="0"/>
              <a:t>可以看到實際的 </a:t>
            </a:r>
            <a:r>
              <a:rPr lang="en-US" altLang="zh-TW" dirty="0"/>
              <a:t>SQL Query</a:t>
            </a:r>
            <a:endParaRPr kumimoji="1" lang="en-US" altLang="zh-TW" dirty="0"/>
          </a:p>
          <a:p>
            <a:r>
              <a:rPr kumimoji="1" lang="zh-TW" altLang="en-US" dirty="0"/>
              <a:t>可以看到 </a:t>
            </a:r>
            <a:r>
              <a:rPr kumimoji="1" lang="en-US" altLang="zh-TW" dirty="0"/>
              <a:t>query</a:t>
            </a:r>
            <a:r>
              <a:rPr kumimoji="1" lang="zh-TW" altLang="en-US" dirty="0"/>
              <a:t> 出來的效果不如我們預期，多</a:t>
            </a:r>
            <a:r>
              <a:rPr kumimoji="1" lang="en-US" altLang="zh-TW" dirty="0"/>
              <a:t> query</a:t>
            </a:r>
            <a:r>
              <a:rPr kumimoji="1" lang="zh-TW" altLang="en-US" dirty="0"/>
              <a:t> 了很多東西</a:t>
            </a:r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query set </a:t>
            </a:r>
            <a:r>
              <a:rPr kumimoji="1" lang="zh-TW" altLang="en-US" dirty="0"/>
              <a:t>誤用範例</a:t>
            </a:r>
            <a:r>
              <a:rPr kumimoji="1" lang="en-US" altLang="zh-TW" dirty="0"/>
              <a:t>(3)</a:t>
            </a:r>
            <a:endParaRPr kumimoji="1"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9" y="4509120"/>
            <a:ext cx="8892480" cy="19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359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query set </a:t>
            </a:r>
            <a:r>
              <a:rPr kumimoji="1" lang="zh-TW" altLang="en-US" dirty="0"/>
              <a:t>誤用範例</a:t>
            </a:r>
            <a:r>
              <a:rPr kumimoji="1" lang="en-US" altLang="zh-TW" dirty="0"/>
              <a:t>(3)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試試看別的</a:t>
            </a:r>
            <a:r>
              <a:rPr kumimoji="1" lang="en-US" altLang="zh-TW" dirty="0"/>
              <a:t> ORM function</a:t>
            </a:r>
            <a:r>
              <a:rPr kumimoji="1" lang="zh-TW" altLang="en-US" dirty="0"/>
              <a:t>：</a:t>
            </a:r>
            <a:br>
              <a:rPr kumimoji="1" lang="en-US" altLang="zh-TW" dirty="0"/>
            </a:br>
            <a:r>
              <a:rPr lang="en-US" altLang="zh-TW" dirty="0" err="1"/>
              <a:t>HostOrder.objects.filter</a:t>
            </a:r>
            <a:r>
              <a:rPr lang="en-US" altLang="zh-TW" dirty="0"/>
              <a:t>(</a:t>
            </a:r>
            <a:r>
              <a:rPr lang="en-US" altLang="zh-TW" dirty="0" err="1"/>
              <a:t>isSent</a:t>
            </a:r>
            <a:r>
              <a:rPr lang="en-US" altLang="zh-TW" dirty="0"/>
              <a:t>=0).values(</a:t>
            </a:r>
            <a:br>
              <a:rPr lang="en-US" altLang="zh-TW" dirty="0"/>
            </a:br>
            <a:r>
              <a:rPr lang="en-US" altLang="zh-TW" dirty="0"/>
              <a:t>"</a:t>
            </a:r>
            <a:r>
              <a:rPr lang="en-US" altLang="zh-TW" dirty="0" err="1"/>
              <a:t>orderNumber</a:t>
            </a:r>
            <a:r>
              <a:rPr lang="en-US" altLang="zh-TW" dirty="0"/>
              <a:t>").annotate(</a:t>
            </a:r>
            <a:br>
              <a:rPr lang="en-US" altLang="zh-TW" dirty="0"/>
            </a:br>
            <a:r>
              <a:rPr lang="en-US" altLang="zh-TW" dirty="0"/>
              <a:t>count=Count('</a:t>
            </a:r>
            <a:r>
              <a:rPr lang="en-US" altLang="zh-TW" dirty="0" err="1"/>
              <a:t>orderNumber</a:t>
            </a:r>
            <a:r>
              <a:rPr lang="en-US" altLang="zh-TW" dirty="0"/>
              <a:t>'))</a:t>
            </a:r>
          </a:p>
          <a:p>
            <a:r>
              <a:rPr kumimoji="1" lang="zh-TW" altLang="en-US" dirty="0"/>
              <a:t>愈來愈接近答案了</a:t>
            </a:r>
          </a:p>
        </p:txBody>
      </p:sp>
      <p:pic>
        <p:nvPicPr>
          <p:cNvPr id="6" name="內容版面配置區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66" y="4293096"/>
            <a:ext cx="6648091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642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後記：之後這個例子是用</a:t>
            </a:r>
            <a:r>
              <a:rPr kumimoji="1" lang="en-US" altLang="zh-TW" dirty="0"/>
              <a:t> values()</a:t>
            </a:r>
            <a:r>
              <a:rPr kumimoji="1" lang="zh-TW" altLang="en-US" dirty="0"/>
              <a:t>先取出目標物件的 </a:t>
            </a:r>
            <a:r>
              <a:rPr kumimoji="1" lang="en-US" altLang="zh-TW" dirty="0" err="1"/>
              <a:t>dict</a:t>
            </a:r>
            <a:r>
              <a:rPr kumimoji="1" lang="zh-TW" altLang="en-US" dirty="0"/>
              <a:t> 後，為了不改變寄簡訊函式的架構，所以再自己把 </a:t>
            </a:r>
            <a:r>
              <a:rPr kumimoji="1" lang="en-US" altLang="zh-TW" dirty="0" err="1"/>
              <a:t>dict</a:t>
            </a:r>
            <a:r>
              <a:rPr kumimoji="1" lang="en-US" altLang="zh-TW" dirty="0"/>
              <a:t> </a:t>
            </a:r>
            <a:r>
              <a:rPr kumimoji="1" lang="zh-TW" altLang="en-US" dirty="0"/>
              <a:t>的值拼回原來</a:t>
            </a:r>
            <a:r>
              <a:rPr kumimoji="1" lang="en-US" altLang="zh-TW" dirty="0"/>
              <a:t> host order </a:t>
            </a:r>
            <a:r>
              <a:rPr kumimoji="1" lang="zh-TW" altLang="en-US" dirty="0"/>
              <a:t>物件的資料結構</a:t>
            </a:r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query set </a:t>
            </a:r>
            <a:r>
              <a:rPr kumimoji="1" lang="zh-TW" altLang="en-US" dirty="0"/>
              <a:t>誤用範例</a:t>
            </a:r>
            <a:r>
              <a:rPr kumimoji="1" lang="en-US" altLang="zh-TW" dirty="0"/>
              <a:t>(3)</a:t>
            </a:r>
            <a:endParaRPr kumimoji="1"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1" y="4061329"/>
            <a:ext cx="63754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14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query set </a:t>
            </a:r>
            <a:r>
              <a:rPr kumimoji="1" lang="zh-TW" altLang="en-US" dirty="0"/>
              <a:t>誤用範例</a:t>
            </a:r>
            <a:r>
              <a:rPr kumimoji="1" lang="en-US" altLang="zh-TW" dirty="0"/>
              <a:t>(3)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先在 </a:t>
            </a:r>
            <a:r>
              <a:rPr kumimoji="1" lang="en-US" altLang="zh-TW" dirty="0"/>
              <a:t>SQL </a:t>
            </a:r>
            <a:r>
              <a:rPr kumimoji="1" lang="zh-TW" altLang="en-US" dirty="0"/>
              <a:t>下指令，確定語法後，再換成 </a:t>
            </a:r>
            <a:r>
              <a:rPr kumimoji="1" lang="en-US" altLang="zh-TW" dirty="0"/>
              <a:t>ORM </a:t>
            </a:r>
            <a:r>
              <a:rPr kumimoji="1" lang="zh-TW" altLang="en-US" dirty="0"/>
              <a:t>的做法，然後確認 </a:t>
            </a:r>
            <a:r>
              <a:rPr kumimoji="1" lang="en-US" altLang="zh-TW" dirty="0"/>
              <a:t>ORM </a:t>
            </a:r>
            <a:r>
              <a:rPr kumimoji="1" lang="zh-TW" altLang="en-US" dirty="0"/>
              <a:t>實際下的 </a:t>
            </a:r>
            <a:r>
              <a:rPr kumimoji="1" lang="en-US" altLang="zh-TW" dirty="0"/>
              <a:t>SQL Query</a:t>
            </a:r>
            <a:r>
              <a:rPr kumimoji="1" lang="zh-TW" altLang="en-US" dirty="0"/>
              <a:t> 和預期的一樣</a:t>
            </a:r>
            <a:r>
              <a:rPr kumimoji="1" lang="en-US" altLang="zh-TW" dirty="0"/>
              <a:t>(debug toolbar</a:t>
            </a:r>
            <a:r>
              <a:rPr kumimoji="1" lang="zh-TW" altLang="en-US" dirty="0"/>
              <a:t> </a:t>
            </a:r>
            <a:r>
              <a:rPr kumimoji="1" lang="en-US" altLang="zh-TW" dirty="0"/>
              <a:t>or</a:t>
            </a:r>
            <a:r>
              <a:rPr kumimoji="1" lang="zh-TW" altLang="en-US" dirty="0"/>
              <a:t> </a:t>
            </a:r>
            <a:r>
              <a:rPr lang="en-US" altLang="zh-TW" b="1" dirty="0"/>
              <a:t>from</a:t>
            </a:r>
            <a:r>
              <a:rPr lang="en-US" altLang="zh-TW" dirty="0"/>
              <a:t> </a:t>
            </a:r>
            <a:r>
              <a:rPr lang="en-US" altLang="zh-TW" b="1" dirty="0" err="1"/>
              <a:t>django.db</a:t>
            </a:r>
            <a:r>
              <a:rPr lang="en-US" altLang="zh-TW" dirty="0"/>
              <a:t> </a:t>
            </a:r>
            <a:r>
              <a:rPr lang="en-US" altLang="zh-TW" b="1" dirty="0"/>
              <a:t>import</a:t>
            </a:r>
            <a:r>
              <a:rPr lang="en-US" altLang="zh-TW" dirty="0"/>
              <a:t> connection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基本上都會先優先考慮用 </a:t>
            </a:r>
            <a:r>
              <a:rPr kumimoji="1" lang="en-US" altLang="zh-TW" dirty="0"/>
              <a:t>ORM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 </a:t>
            </a:r>
            <a:r>
              <a:rPr kumimoji="1" lang="zh-TW" altLang="en-US" dirty="0"/>
              <a:t>拼出</a:t>
            </a:r>
            <a:r>
              <a:rPr kumimoji="1" lang="en-US" altLang="zh-TW" dirty="0"/>
              <a:t>SQL</a:t>
            </a:r>
            <a:r>
              <a:rPr kumimoji="1" lang="zh-TW" altLang="en-US" dirty="0"/>
              <a:t>指令，真的不行時才考慮直接對 </a:t>
            </a:r>
            <a:r>
              <a:rPr kumimoji="1" lang="en-US" altLang="zh-TW" dirty="0"/>
              <a:t>ORM </a:t>
            </a:r>
            <a:r>
              <a:rPr kumimoji="1" lang="zh-TW" altLang="en-US" dirty="0"/>
              <a:t>下 </a:t>
            </a:r>
            <a:r>
              <a:rPr kumimoji="1" lang="en-US" altLang="zh-TW" dirty="0"/>
              <a:t>raw SQL</a:t>
            </a:r>
            <a:r>
              <a:rPr kumimoji="1" lang="zh-TW" altLang="en-US" dirty="0"/>
              <a:t> 指令，這時可以考慮使用 </a:t>
            </a:r>
            <a:r>
              <a:rPr lang="en-US" altLang="zh-TW" b="1" dirty="0"/>
              <a:t>extra()</a:t>
            </a:r>
            <a:br>
              <a:rPr kumimoji="1" lang="en-US" altLang="zh-TW" dirty="0"/>
            </a:br>
            <a:r>
              <a:rPr kumimoji="1" lang="en-US" altLang="zh-TW" dirty="0"/>
              <a:t> https://</a:t>
            </a:r>
            <a:r>
              <a:rPr kumimoji="1" lang="en-US" altLang="zh-TW" dirty="0" err="1"/>
              <a:t>docs.djangoproject.com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en</a:t>
            </a:r>
            <a:r>
              <a:rPr kumimoji="1" lang="en-US" altLang="zh-TW" dirty="0"/>
              <a:t>/1.10/ref/models/</a:t>
            </a:r>
            <a:r>
              <a:rPr kumimoji="1" lang="en-US" altLang="zh-TW" dirty="0" err="1"/>
              <a:t>querysets</a:t>
            </a:r>
            <a:r>
              <a:rPr kumimoji="1" lang="en-US" altLang="zh-TW" dirty="0"/>
              <a:t>/#extra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689785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https://docs.djangoproject.com/en/1.9/topics/db/models/#model-inheritance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http://charlesleifer.com/blog/django-patterns-model-inheritance/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https://www.reddit.com/r/django/comments/3v9rmy/new_type_of_proxy_models_need_helpremarkscritics/</a:t>
            </a:r>
            <a:endParaRPr lang="en-US" altLang="zh-TW" dirty="0"/>
          </a:p>
          <a:p>
            <a:r>
              <a:rPr lang="en-US" altLang="zh-TW" dirty="0"/>
              <a:t>Q</a:t>
            </a:r>
            <a:r>
              <a:rPr lang="zh-TW" altLang="en-US" dirty="0"/>
              <a:t>：</a:t>
            </a:r>
            <a:r>
              <a:rPr lang="en-US" altLang="zh-TW" dirty="0">
                <a:hlinkClick r:id="rId5"/>
              </a:rPr>
              <a:t>https://docs.djangoproject.com/zh-hans/3.2/topics/db/queries/</a:t>
            </a:r>
            <a:endParaRPr lang="en-US" altLang="zh-TW" dirty="0"/>
          </a:p>
          <a:p>
            <a:r>
              <a:rPr lang="en-US" altLang="zh-TW" dirty="0"/>
              <a:t>F</a:t>
            </a:r>
            <a:r>
              <a:rPr lang="zh-TW" altLang="en-US" dirty="0"/>
              <a:t>：</a:t>
            </a:r>
            <a:r>
              <a:rPr lang="en-US" altLang="zh-TW" dirty="0">
                <a:hlinkClick r:id="rId6"/>
              </a:rPr>
              <a:t>https://docs.djangoproject.com/zh-hans/3.2/ref/models/expressions/#f-expressions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26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Django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01950" y="864108"/>
            <a:ext cx="5774506" cy="5120640"/>
          </a:xfrm>
        </p:spPr>
        <p:txBody>
          <a:bodyPr/>
          <a:lstStyle/>
          <a:p>
            <a:r>
              <a:rPr lang="en-US" altLang="zh-TW" dirty="0" err="1"/>
              <a:t>Django</a:t>
            </a:r>
            <a:r>
              <a:rPr lang="zh-TW" altLang="en-US" dirty="0"/>
              <a:t>是一個開發</a:t>
            </a:r>
            <a:r>
              <a:rPr lang="en-US" altLang="zh-TW" dirty="0"/>
              <a:t>python</a:t>
            </a:r>
            <a:r>
              <a:rPr lang="zh-TW" altLang="en-US" dirty="0"/>
              <a:t>系統時使用的</a:t>
            </a:r>
            <a:r>
              <a:rPr lang="en-US" altLang="zh-TW" dirty="0"/>
              <a:t>web framework</a:t>
            </a:r>
          </a:p>
          <a:p>
            <a:r>
              <a:rPr lang="en-US" altLang="zh-TW" dirty="0" err="1"/>
              <a:t>myproject</a:t>
            </a:r>
            <a:r>
              <a:rPr lang="en-US" altLang="zh-TW" dirty="0"/>
              <a:t>/ </a:t>
            </a:r>
          </a:p>
          <a:p>
            <a:pPr marL="0" indent="0">
              <a:buNone/>
            </a:pPr>
            <a:r>
              <a:rPr lang="en-US" altLang="zh-TW" dirty="0"/>
              <a:t>              manage.py</a:t>
            </a:r>
          </a:p>
          <a:p>
            <a:pPr marL="0" indent="0">
              <a:buNone/>
            </a:pPr>
            <a:r>
              <a:rPr lang="en-US" altLang="zh-TW" dirty="0"/>
              <a:t>              app1/</a:t>
            </a:r>
          </a:p>
          <a:p>
            <a:pPr marL="0" indent="0">
              <a:buNone/>
            </a:pPr>
            <a:r>
              <a:rPr lang="en-US" altLang="zh-TW" dirty="0"/>
              <a:t>                        models.py </a:t>
            </a:r>
          </a:p>
          <a:p>
            <a:pPr marL="0" indent="0">
              <a:buNone/>
            </a:pPr>
            <a:r>
              <a:rPr lang="en-US" altLang="zh-TW" dirty="0"/>
              <a:t>                        views.py </a:t>
            </a:r>
          </a:p>
          <a:p>
            <a:pPr marL="0" indent="0">
              <a:buNone/>
            </a:pPr>
            <a:r>
              <a:rPr lang="en-US" altLang="zh-TW" dirty="0"/>
              <a:t>                        urls.py </a:t>
            </a:r>
          </a:p>
          <a:p>
            <a:pPr marL="0" indent="0">
              <a:buNone/>
            </a:pPr>
            <a:r>
              <a:rPr lang="en-US" altLang="zh-TW" dirty="0"/>
              <a:t>              settings.py</a:t>
            </a:r>
          </a:p>
          <a:p>
            <a:pPr marL="0" indent="0">
              <a:buNone/>
            </a:pPr>
            <a:r>
              <a:rPr lang="en-US" altLang="zh-TW" dirty="0"/>
              <a:t>               </a:t>
            </a:r>
            <a:r>
              <a:rPr lang="en-US" altLang="zh-TW" dirty="0" err="1"/>
              <a:t>project.db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53712" y="2080790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</a:t>
            </a:r>
            <a:r>
              <a:rPr lang="en-US" altLang="zh-TW" dirty="0" err="1"/>
              <a:t>Django</a:t>
            </a:r>
            <a:r>
              <a:rPr lang="en-US" altLang="zh-TW" dirty="0"/>
              <a:t> </a:t>
            </a:r>
            <a:r>
              <a:rPr lang="zh-TW" altLang="en-US" dirty="0"/>
              <a:t>專案檔案結構</a:t>
            </a:r>
          </a:p>
        </p:txBody>
      </p:sp>
    </p:spTree>
    <p:extLst>
      <p:ext uri="{BB962C8B-B14F-4D97-AF65-F5344CB8AC3E}">
        <p14:creationId xmlns:p14="http://schemas.microsoft.com/office/powerpoint/2010/main" val="342008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Django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01950" y="864108"/>
            <a:ext cx="5774506" cy="5120640"/>
          </a:xfrm>
        </p:spPr>
        <p:txBody>
          <a:bodyPr/>
          <a:lstStyle/>
          <a:p>
            <a:r>
              <a:rPr lang="en-US" altLang="zh-TW" sz="2800" dirty="0"/>
              <a:t>models.py</a:t>
            </a:r>
          </a:p>
          <a:p>
            <a:endParaRPr lang="en-US" altLang="zh-TW" dirty="0"/>
          </a:p>
          <a:p>
            <a:pPr fontAlgn="t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/>
              </a:rPr>
              <a:t>From </a:t>
            </a:r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django.db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TW" b="1" dirty="0">
                <a:solidFill>
                  <a:srgbClr val="FF7700"/>
                </a:solidFill>
                <a:latin typeface="Consolas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 models</a:t>
            </a:r>
          </a:p>
          <a:p>
            <a:pPr fontAlgn="t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zh-TW" b="1" dirty="0">
                <a:solidFill>
                  <a:srgbClr val="FF7700"/>
                </a:solidFill>
                <a:latin typeface="Consolas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 Student(</a:t>
            </a:r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models.Model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fontAlgn="t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/>
              </a:rPr>
              <a:t>    name </a:t>
            </a:r>
            <a:r>
              <a:rPr lang="en-US" altLang="zh-TW" dirty="0">
                <a:solidFill>
                  <a:srgbClr val="66CC66"/>
                </a:solidFill>
                <a:latin typeface="Consolas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models.CharField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max_length</a:t>
            </a:r>
            <a:r>
              <a:rPr lang="en-US" altLang="zh-TW" dirty="0">
                <a:solidFill>
                  <a:srgbClr val="66CC66"/>
                </a:solidFill>
                <a:latin typeface="Consolas"/>
              </a:rPr>
              <a:t>=</a:t>
            </a:r>
            <a:r>
              <a:rPr lang="en-US" altLang="zh-TW" dirty="0">
                <a:solidFill>
                  <a:srgbClr val="FF4500"/>
                </a:solidFill>
                <a:latin typeface="Consolas"/>
              </a:rPr>
              <a:t>256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fontAlgn="t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/>
              </a:rPr>
              <a:t>    phone </a:t>
            </a:r>
            <a:r>
              <a:rPr lang="en-US" altLang="zh-TW" dirty="0">
                <a:solidFill>
                  <a:srgbClr val="66CC66"/>
                </a:solidFill>
                <a:latin typeface="Consolas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models.CharField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31840" y="5517232"/>
            <a:ext cx="4870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在完成</a:t>
            </a:r>
            <a:r>
              <a:rPr lang="en-US" altLang="zh-TW" dirty="0"/>
              <a:t>models.py</a:t>
            </a:r>
            <a:r>
              <a:rPr lang="zh-TW" altLang="en-US" dirty="0"/>
              <a:t>後，就完成</a:t>
            </a:r>
            <a:r>
              <a:rPr lang="zh-TW" altLang="en-US" dirty="0">
                <a:solidFill>
                  <a:srgbClr val="000000"/>
                </a:solidFill>
                <a:latin typeface="Consolas"/>
              </a:rPr>
              <a:t>設計所需要的類別</a:t>
            </a:r>
            <a:endParaRPr lang="en-US" altLang="zh-TW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Django</a:t>
            </a:r>
            <a:r>
              <a:rPr lang="zh-TW" altLang="en-US" dirty="0">
                <a:solidFill>
                  <a:srgbClr val="000000"/>
                </a:solidFill>
                <a:latin typeface="Consolas"/>
              </a:rPr>
              <a:t>會自動完成剩下三個部分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59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Django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99792" y="864108"/>
            <a:ext cx="6264696" cy="5120640"/>
          </a:xfrm>
        </p:spPr>
        <p:txBody>
          <a:bodyPr/>
          <a:lstStyle/>
          <a:p>
            <a:r>
              <a:rPr lang="en-US" altLang="zh-TW" sz="2800" dirty="0"/>
              <a:t>views.py</a:t>
            </a:r>
          </a:p>
          <a:p>
            <a:endParaRPr lang="en-US" altLang="zh-TW" dirty="0"/>
          </a:p>
          <a:p>
            <a:r>
              <a:rPr lang="en-US" altLang="zh-TW" dirty="0"/>
              <a:t>create</a:t>
            </a:r>
          </a:p>
          <a:p>
            <a:pPr fontAlgn="t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/>
              </a:rPr>
              <a:t>s </a:t>
            </a:r>
            <a:r>
              <a:rPr lang="en-US" altLang="zh-TW" dirty="0">
                <a:solidFill>
                  <a:srgbClr val="66CC66"/>
                </a:solidFill>
                <a:latin typeface="Consolas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 Student()</a:t>
            </a:r>
          </a:p>
          <a:p>
            <a:pPr fontAlgn="t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/>
              </a:rPr>
              <a:t>s.name </a:t>
            </a:r>
            <a:r>
              <a:rPr lang="en-US" altLang="zh-TW" dirty="0">
                <a:solidFill>
                  <a:srgbClr val="66CC66"/>
                </a:solidFill>
                <a:latin typeface="Consolas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TW" dirty="0">
                <a:solidFill>
                  <a:srgbClr val="483D8B"/>
                </a:solidFill>
                <a:latin typeface="Consolas"/>
              </a:rPr>
              <a:t>""</a:t>
            </a:r>
            <a:endParaRPr lang="en-US" altLang="zh-TW" dirty="0">
              <a:solidFill>
                <a:srgbClr val="000000"/>
              </a:solidFill>
              <a:latin typeface="Consolas"/>
            </a:endParaRPr>
          </a:p>
          <a:p>
            <a:pPr fontAlgn="t">
              <a:buFont typeface="+mj-lt"/>
              <a:buAutoNum type="arabicPeriod"/>
            </a:pPr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Student.objects.create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(s)</a:t>
            </a:r>
          </a:p>
          <a:p>
            <a:pPr marL="0" indent="0" fontAlgn="t">
              <a:buNone/>
            </a:pPr>
            <a:endParaRPr lang="en-US" altLang="zh-TW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TW" dirty="0"/>
              <a:t>query</a:t>
            </a:r>
          </a:p>
          <a:p>
            <a:pPr fontAlgn="t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/>
              </a:rPr>
              <a:t>s1</a:t>
            </a:r>
            <a:r>
              <a:rPr lang="zh-TW" alt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=</a:t>
            </a:r>
            <a:r>
              <a:rPr lang="zh-TW" alt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altLang="zh-TW" dirty="0" err="1">
                <a:solidFill>
                  <a:srgbClr val="008000"/>
                </a:solidFill>
                <a:latin typeface="Consolas"/>
              </a:rPr>
              <a:t>objects</a:t>
            </a:r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TW" dirty="0">
                <a:solidFill>
                  <a:srgbClr val="008000"/>
                </a:solidFill>
                <a:latin typeface="Consolas"/>
              </a:rPr>
              <a:t>id</a:t>
            </a:r>
            <a:r>
              <a:rPr lang="en-US" altLang="zh-TW" dirty="0">
                <a:solidFill>
                  <a:srgbClr val="66CC66"/>
                </a:solidFill>
                <a:latin typeface="Consolas"/>
              </a:rPr>
              <a:t>=</a:t>
            </a:r>
            <a:r>
              <a:rPr lang="en-US" altLang="zh-TW" dirty="0">
                <a:solidFill>
                  <a:srgbClr val="FF4500"/>
                </a:solidFill>
                <a:latin typeface="Consolas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fontAlgn="t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Consolas"/>
              </a:rPr>
              <a:t>s1 = </a:t>
            </a:r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altLang="zh-TW" dirty="0" err="1">
                <a:solidFill>
                  <a:srgbClr val="008000"/>
                </a:solidFill>
                <a:latin typeface="Consolas"/>
              </a:rPr>
              <a:t>objects</a:t>
            </a:r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TW" dirty="0" err="1">
                <a:solidFill>
                  <a:srgbClr val="008000"/>
                </a:solidFill>
                <a:latin typeface="Consolas"/>
              </a:rPr>
              <a:t>filter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(name</a:t>
            </a:r>
            <a:r>
              <a:rPr lang="en-US" altLang="zh-TW" dirty="0">
                <a:solidFill>
                  <a:srgbClr val="66CC66"/>
                </a:solidFill>
                <a:latin typeface="Consolas"/>
              </a:rPr>
              <a:t>=</a:t>
            </a:r>
            <a:r>
              <a:rPr lang="en-US" altLang="zh-TW" dirty="0">
                <a:solidFill>
                  <a:srgbClr val="483D8B"/>
                </a:solidFill>
                <a:latin typeface="Consolas"/>
              </a:rPr>
              <a:t>"A"</a:t>
            </a:r>
            <a:r>
              <a:rPr lang="en-US" altLang="zh-TW" dirty="0">
                <a:solidFill>
                  <a:srgbClr val="66CC66"/>
                </a:solidFill>
                <a:latin typeface="Consolas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marL="0" indent="0" fontAlgn="t">
              <a:buNone/>
            </a:pPr>
            <a:r>
              <a:rPr lang="en-US" altLang="zh-TW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phone_contains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=(</a:t>
            </a:r>
            <a:r>
              <a:rPr lang="en-US" altLang="zh-TW" dirty="0">
                <a:solidFill>
                  <a:srgbClr val="483D8B"/>
                </a:solidFill>
                <a:latin typeface="Consolas"/>
              </a:rPr>
              <a:t>"123"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40152" y="260648"/>
            <a:ext cx="3096344" cy="23083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t"/>
            <a:r>
              <a:rPr lang="en-US" altLang="zh-TW" dirty="0">
                <a:solidFill>
                  <a:srgbClr val="000000"/>
                </a:solidFill>
                <a:latin typeface="Consolas"/>
              </a:rPr>
              <a:t>1.</a:t>
            </a:r>
          </a:p>
          <a:p>
            <a:pPr fontAlgn="t"/>
            <a:r>
              <a:rPr lang="en-US" altLang="zh-TW" dirty="0">
                <a:solidFill>
                  <a:srgbClr val="000000"/>
                </a:solidFill>
                <a:latin typeface="Consolas"/>
              </a:rPr>
              <a:t>s = Student(name=</a:t>
            </a:r>
            <a:r>
              <a:rPr lang="en-US" altLang="zh-TW" dirty="0">
                <a:solidFill>
                  <a:srgbClr val="483D8B"/>
                </a:solidFill>
                <a:latin typeface="Consolas"/>
              </a:rPr>
              <a:t>""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fontAlgn="t"/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s.save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fontAlgn="t"/>
            <a:endParaRPr lang="en-US" altLang="zh-TW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altLang="zh-TW" dirty="0">
                <a:solidFill>
                  <a:srgbClr val="000000"/>
                </a:solidFill>
                <a:latin typeface="Consolas"/>
              </a:rPr>
              <a:t>2.</a:t>
            </a:r>
          </a:p>
          <a:p>
            <a:pPr fontAlgn="t"/>
            <a:r>
              <a:rPr lang="en-US" altLang="zh-TW" dirty="0" err="1">
                <a:solidFill>
                  <a:srgbClr val="000000"/>
                </a:solidFill>
                <a:latin typeface="Consolas"/>
              </a:rPr>
              <a:t>Student.objects.create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(</a:t>
            </a:r>
            <a:r>
              <a:rPr lang="zh-TW" alt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name=</a:t>
            </a:r>
            <a:r>
              <a:rPr lang="en-US" altLang="zh-TW" dirty="0">
                <a:solidFill>
                  <a:srgbClr val="483D8B"/>
                </a:solidFill>
                <a:latin typeface="Consolas"/>
              </a:rPr>
              <a:t>""</a:t>
            </a:r>
            <a:r>
              <a:rPr lang="en-US" altLang="zh-TW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5076056" y="1988840"/>
            <a:ext cx="79208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4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ORM manager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48547" y="836712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class </a:t>
            </a:r>
            <a:r>
              <a:rPr lang="en-US" altLang="zh-TW" sz="2000" dirty="0" err="1"/>
              <a:t>StudentManager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models.Manager</a:t>
            </a:r>
            <a:r>
              <a:rPr lang="en-US" altLang="zh-TW" sz="2000" dirty="0"/>
              <a:t>):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    def </a:t>
            </a:r>
            <a:r>
              <a:rPr lang="en-US" altLang="zh-TW" sz="2000" dirty="0" err="1">
                <a:solidFill>
                  <a:srgbClr val="FF0000"/>
                </a:solidFill>
              </a:rPr>
              <a:t>checkStudentNo</a:t>
            </a:r>
            <a:r>
              <a:rPr lang="en-US" altLang="zh-TW" sz="2000" dirty="0">
                <a:solidFill>
                  <a:srgbClr val="FF0000"/>
                </a:solidFill>
              </a:rPr>
              <a:t>(self, </a:t>
            </a:r>
            <a:r>
              <a:rPr lang="en-US" altLang="zh-TW" sz="2000" dirty="0" err="1">
                <a:solidFill>
                  <a:srgbClr val="FF0000"/>
                </a:solidFill>
              </a:rPr>
              <a:t>studentNo</a:t>
            </a:r>
            <a:r>
              <a:rPr lang="en-US" altLang="zh-TW" sz="2000" dirty="0">
                <a:solidFill>
                  <a:srgbClr val="FF0000"/>
                </a:solidFill>
              </a:rPr>
              <a:t>):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         return #True or False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547" y="2132856"/>
            <a:ext cx="54111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class Student(</a:t>
            </a:r>
            <a:r>
              <a:rPr lang="en-US" altLang="zh-TW" sz="2000" dirty="0" err="1"/>
              <a:t>models.Model</a:t>
            </a:r>
            <a:r>
              <a:rPr lang="en-US" altLang="zh-TW" sz="2000" dirty="0"/>
              <a:t>):</a:t>
            </a:r>
          </a:p>
          <a:p>
            <a:r>
              <a:rPr lang="en-US" altLang="zh-TW" sz="2000" dirty="0"/>
              <a:t>    name = </a:t>
            </a:r>
            <a:r>
              <a:rPr lang="en-US" altLang="zh-TW" sz="2000" dirty="0" err="1"/>
              <a:t>models.CharField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max_length</a:t>
            </a:r>
            <a:r>
              <a:rPr lang="en-US" altLang="zh-TW" sz="2000" dirty="0"/>
              <a:t>=30)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studentNo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models.CharField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max_length</a:t>
            </a:r>
            <a:r>
              <a:rPr lang="en-US" altLang="zh-TW" sz="2000" dirty="0"/>
              <a:t>=30)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objects = </a:t>
            </a:r>
            <a:r>
              <a:rPr lang="en-US" altLang="zh-TW" sz="2000" dirty="0" err="1"/>
              <a:t>StudentManager</a:t>
            </a:r>
            <a:r>
              <a:rPr lang="en-US" altLang="zh-TW" sz="2000" dirty="0"/>
              <a:t>()</a:t>
            </a:r>
          </a:p>
          <a:p>
            <a:r>
              <a:rPr lang="en-US" altLang="zh-TW" sz="2000" dirty="0"/>
              <a:t>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    </a:t>
            </a:r>
            <a:r>
              <a:rPr lang="en-US" altLang="zh-TW" sz="2000" dirty="0" err="1">
                <a:solidFill>
                  <a:srgbClr val="FF0000"/>
                </a:solidFill>
              </a:rPr>
              <a:t>def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</a:rPr>
              <a:t>calculateAvg</a:t>
            </a:r>
            <a:r>
              <a:rPr lang="en-US" altLang="zh-TW" sz="2000" dirty="0">
                <a:solidFill>
                  <a:srgbClr val="FF0000"/>
                </a:solidFill>
              </a:rPr>
              <a:t>(self):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         #calculate </a:t>
            </a:r>
            <a:r>
              <a:rPr lang="en-US" altLang="zh-TW" sz="2000" dirty="0" err="1">
                <a:solidFill>
                  <a:srgbClr val="FF0000"/>
                </a:solidFill>
              </a:rPr>
              <a:t>avg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rgbClr val="FF0000"/>
                </a:solidFill>
              </a:rPr>
              <a:t>         return </a:t>
            </a:r>
            <a:r>
              <a:rPr lang="en-US" altLang="zh-TW" sz="2000" dirty="0" err="1">
                <a:solidFill>
                  <a:srgbClr val="FF0000"/>
                </a:solidFill>
              </a:rPr>
              <a:t>avg</a:t>
            </a:r>
            <a:endParaRPr lang="en-US" altLang="zh-TW" sz="20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99792" y="5069459"/>
            <a:ext cx="6006478" cy="1520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當只和</a:t>
            </a:r>
            <a:r>
              <a:rPr lang="zh-TW" altLang="en-US" sz="2400" dirty="0"/>
              <a:t>個別相關</a:t>
            </a:r>
            <a:r>
              <a:rPr lang="zh-TW" altLang="en-US" dirty="0"/>
              <a:t>的時候就放在自己裡面</a:t>
            </a:r>
            <a:endParaRPr lang="en-US" altLang="zh-TW" dirty="0"/>
          </a:p>
          <a:p>
            <a:r>
              <a:rPr lang="zh-TW" altLang="en-US" dirty="0"/>
              <a:t>但當</a:t>
            </a:r>
            <a:r>
              <a:rPr lang="zh-TW" altLang="en-US" sz="2400" dirty="0"/>
              <a:t>跨到多個</a:t>
            </a:r>
            <a:r>
              <a:rPr lang="zh-TW" altLang="en-US" dirty="0"/>
              <a:t>的時候</a:t>
            </a:r>
            <a:r>
              <a:rPr lang="en-US" altLang="zh-TW" dirty="0"/>
              <a:t>(</a:t>
            </a:r>
            <a:r>
              <a:rPr lang="zh-TW" altLang="en-US" dirty="0"/>
              <a:t>像是檢查學號是否已經被使用</a:t>
            </a:r>
            <a:r>
              <a:rPr lang="en-US" altLang="zh-TW" dirty="0"/>
              <a:t>)</a:t>
            </a:r>
            <a:r>
              <a:rPr lang="zh-TW" altLang="en-US" dirty="0"/>
              <a:t>就要放在</a:t>
            </a:r>
            <a:r>
              <a:rPr lang="en-US" altLang="zh-TW" dirty="0"/>
              <a:t>manager</a:t>
            </a:r>
            <a:r>
              <a:rPr lang="zh-TW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542884293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9848</TotalTime>
  <Words>3400</Words>
  <Application>Microsoft Macintosh PowerPoint</Application>
  <PresentationFormat>如螢幕大小 (4:3)</PresentationFormat>
  <Paragraphs>342</Paragraphs>
  <Slides>58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5" baseType="lpstr">
      <vt:lpstr>Hiragino Sans CNS W3</vt:lpstr>
      <vt:lpstr>Arial</vt:lpstr>
      <vt:lpstr>Calibri</vt:lpstr>
      <vt:lpstr>Consolas</vt:lpstr>
      <vt:lpstr>Corbel</vt:lpstr>
      <vt:lpstr>Wingdings 2</vt:lpstr>
      <vt:lpstr>框架</vt:lpstr>
      <vt:lpstr>ORM</vt:lpstr>
      <vt:lpstr>ORM</vt:lpstr>
      <vt:lpstr>ORM</vt:lpstr>
      <vt:lpstr>ORM</vt:lpstr>
      <vt:lpstr>Hibernate</vt:lpstr>
      <vt:lpstr>Django</vt:lpstr>
      <vt:lpstr>Django</vt:lpstr>
      <vt:lpstr>Django</vt:lpstr>
      <vt:lpstr>ORM manager</vt:lpstr>
      <vt:lpstr>可以新增不同的 Manager 來使用</vt:lpstr>
      <vt:lpstr>ORM model 生成</vt:lpstr>
      <vt:lpstr>ORM model 生成(續)</vt:lpstr>
      <vt:lpstr>ORM model inheritance</vt:lpstr>
      <vt:lpstr>Abstract base classes</vt:lpstr>
      <vt:lpstr>Abstract base classes</vt:lpstr>
      <vt:lpstr>Abstract base classes</vt:lpstr>
      <vt:lpstr>Abstract base classes</vt:lpstr>
      <vt:lpstr>Abstract base classes</vt:lpstr>
      <vt:lpstr>Multi-table inheritance </vt:lpstr>
      <vt:lpstr>Multi-table inheritance </vt:lpstr>
      <vt:lpstr>Multi-table inheritance </vt:lpstr>
      <vt:lpstr>Multi-table inheritance </vt:lpstr>
      <vt:lpstr>Multi-table inheritance</vt:lpstr>
      <vt:lpstr>Proxy models</vt:lpstr>
      <vt:lpstr>Proxy models</vt:lpstr>
      <vt:lpstr>Proxy models</vt:lpstr>
      <vt:lpstr>Proxy models</vt:lpstr>
      <vt:lpstr>Proxy models</vt:lpstr>
      <vt:lpstr>Proxy models</vt:lpstr>
      <vt:lpstr>Proxy models</vt:lpstr>
      <vt:lpstr>Proxy models</vt:lpstr>
      <vt:lpstr>Proxy models</vt:lpstr>
      <vt:lpstr>QuerySets are lazy </vt:lpstr>
      <vt:lpstr>QuerySets are lazy (續) </vt:lpstr>
      <vt:lpstr>QuerySets  are lazy 實現原理</vt:lpstr>
      <vt:lpstr>使用generator</vt:lpstr>
      <vt:lpstr>QuerySet 常用物件</vt:lpstr>
      <vt:lpstr>如何查看自己的 query 語法</vt:lpstr>
      <vt:lpstr>Relation in Django</vt:lpstr>
      <vt:lpstr>Related name</vt:lpstr>
      <vt:lpstr>Related name</vt:lpstr>
      <vt:lpstr>ORM query set 誤用範例(1)</vt:lpstr>
      <vt:lpstr>ORM query set 誤用範例(1)</vt:lpstr>
      <vt:lpstr>ORM query set 誤用範例(1)</vt:lpstr>
      <vt:lpstr>ORM query set 誤用範例(1)</vt:lpstr>
      <vt:lpstr>ORM query set 誤用範例(1)</vt:lpstr>
      <vt:lpstr>ORM query set 誤用範例(2)</vt:lpstr>
      <vt:lpstr>ORM query set 誤用範例(3)</vt:lpstr>
      <vt:lpstr>ORM query set 誤用範例(3)</vt:lpstr>
      <vt:lpstr>ORM query set 誤用範例(3)</vt:lpstr>
      <vt:lpstr>ORM query set 誤用範例(3)</vt:lpstr>
      <vt:lpstr>ORM query set 誤用範例(3)</vt:lpstr>
      <vt:lpstr>ORM query set 誤用範例(3)</vt:lpstr>
      <vt:lpstr>ORM query set 誤用範例(3)</vt:lpstr>
      <vt:lpstr>ORM query set 誤用範例(3)</vt:lpstr>
      <vt:lpstr>ORM query set 誤用範例(3)</vt:lpstr>
      <vt:lpstr>ORM query set 誤用範例(3)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林煥禹</dc:creator>
  <cp:lastModifiedBy>張紫葳</cp:lastModifiedBy>
  <cp:revision>138</cp:revision>
  <dcterms:created xsi:type="dcterms:W3CDTF">2014-11-05T15:23:24Z</dcterms:created>
  <dcterms:modified xsi:type="dcterms:W3CDTF">2024-04-09T02:25:05Z</dcterms:modified>
</cp:coreProperties>
</file>