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3" r:id="rId9"/>
    <p:sldId id="264" r:id="rId10"/>
    <p:sldId id="266" r:id="rId11"/>
    <p:sldId id="267" r:id="rId12"/>
    <p:sldId id="262" r:id="rId13"/>
  </p:sldIdLst>
  <p:sldSz cx="9144000" cy="5143500" type="screen16x9"/>
  <p:notesSz cx="6858000" cy="9144000"/>
  <p:embeddedFontLst>
    <p:embeddedFont>
      <p:font typeface="微軟正黑體" panose="020B0604030504040204" pitchFamily="34" charset="-120"/>
      <p:regular r:id="rId15"/>
      <p:bold r:id="rId16"/>
    </p:embeddedFont>
    <p:embeddedFont>
      <p:font typeface="Dosis" panose="02020500000000000000" charset="0"/>
      <p:regular r:id="rId17"/>
      <p:bold r:id="rId18"/>
    </p:embeddedFont>
    <p:embeddedFont>
      <p:font typeface="Roboto" panose="02020500000000000000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54E5D1-0DB4-4E8A-A704-3E89DC9A1555}">
  <a:tblStyle styleId="{2754E5D1-0DB4-4E8A-A704-3E89DC9A15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22222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l" t="t" r="r" b="b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8700">
              <a:alpha val="85380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8700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l" t="t" r="r" b="b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17" name="Google Shape;17;p3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8" name="Google Shape;18;p3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44050" y="-38100"/>
            <a:ext cx="4139800" cy="5192625"/>
          </a:xfrm>
          <a:custGeom>
            <a:avLst/>
            <a:gdLst/>
            <a:ahLst/>
            <a:cxnLst/>
            <a:rect l="l" t="t" r="r" b="b"/>
            <a:pathLst>
              <a:path w="165592" h="207705" extrusionOk="0">
                <a:moveTo>
                  <a:pt x="165592" y="207264"/>
                </a:moveTo>
                <a:lnTo>
                  <a:pt x="58150" y="0"/>
                </a:lnTo>
                <a:lnTo>
                  <a:pt x="0" y="643"/>
                </a:lnTo>
                <a:lnTo>
                  <a:pt x="881" y="207705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23" name="Google Shape;23;p4"/>
          <p:cNvSpPr/>
          <p:nvPr/>
        </p:nvSpPr>
        <p:spPr>
          <a:xfrm flipH="1">
            <a:off x="-647600" y="-14750"/>
            <a:ext cx="24819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57200" rtl="0">
              <a:spcBef>
                <a:spcPts val="600"/>
              </a:spcBef>
              <a:spcAft>
                <a:spcPts val="0"/>
              </a:spcAft>
              <a:buSzPts val="3600"/>
              <a:buChar char="▸"/>
              <a:defRPr sz="3600" i="1"/>
            </a:lvl1pPr>
            <a:lvl2pPr marL="914400" lvl="1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2pPr>
            <a:lvl3pPr marL="1371600" lvl="2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3pPr>
            <a:lvl4pPr marL="1828800" lvl="3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4pPr>
            <a:lvl5pPr marL="2286000" lvl="4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5pPr>
            <a:lvl6pPr marL="2743200" lvl="5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6pPr>
            <a:lvl7pPr marL="3200400" lvl="6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7pPr>
            <a:lvl8pPr marL="3657600" lvl="7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8pPr>
            <a:lvl9pPr marL="4114800" lvl="8" indent="-45720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9pPr>
          </a:lstStyle>
          <a:p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-121150" y="-271850"/>
            <a:ext cx="19557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50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6" name="Google Shape;26;p4"/>
          <p:cNvSpPr/>
          <p:nvPr/>
        </p:nvSpPr>
        <p:spPr>
          <a:xfrm flipH="1">
            <a:off x="1440947" y="-14750"/>
            <a:ext cx="7458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 flipH="1">
            <a:off x="6957299" y="4394650"/>
            <a:ext cx="26439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 txBox="1"/>
          <p:nvPr/>
        </p:nvSpPr>
        <p:spPr>
          <a:xfrm>
            <a:off x="6957475" y="4137550"/>
            <a:ext cx="2186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”</a:t>
            </a:r>
            <a:endParaRPr sz="150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9" name="Google Shape;29;p4"/>
          <p:cNvSpPr/>
          <p:nvPr/>
        </p:nvSpPr>
        <p:spPr>
          <a:xfrm flipH="1">
            <a:off x="6626547" y="4394650"/>
            <a:ext cx="7458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32" name="Google Shape;32;p5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5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5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▸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42" name="Google Shape;42;p6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6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1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2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91" name="Google Shape;91;p11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1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1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ted">
  <p:cSld name="BLANK_1">
    <p:bg>
      <p:bgPr>
        <a:solidFill>
          <a:srgbClr val="22222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</p:sp>
      <p:sp>
        <p:nvSpPr>
          <p:cNvPr id="97" name="Google Shape;97;p1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2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2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7" r:id="rId6"/>
    <p:sldLayoutId id="2147483658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>
            <a:spLocks noGrp="1"/>
          </p:cNvSpPr>
          <p:nvPr>
            <p:ph type="ctrTitle"/>
          </p:nvPr>
        </p:nvSpPr>
        <p:spPr>
          <a:xfrm>
            <a:off x="1065951" y="2503357"/>
            <a:ext cx="5238600" cy="13341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/>
              <a:t>REST</a:t>
            </a:r>
            <a:r>
              <a:rPr lang="zh-TW" altLang="en-US" dirty="0" smtClean="0"/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進階實例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Django REST Framework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-154573" y="1130391"/>
            <a:ext cx="5594478" cy="3648300"/>
          </a:xfrm>
        </p:spPr>
        <p:txBody>
          <a:bodyPr/>
          <a:lstStyle/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將自己的專案開放使用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</a:p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Django REST framework: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針對建立的 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 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產生對應 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request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種類的 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view</a:t>
            </a:r>
          </a:p>
          <a:p>
            <a:pPr lvl="1"/>
            <a:r>
              <a:rPr lang="en-US" altLang="zh-TW" sz="18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Serializer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 </a:t>
            </a:r>
            <a:r>
              <a:rPr lang="en-US" altLang="zh-TW" sz="1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queryset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等資料轉成 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的資料型態，才可再 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render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成 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JSON</a:t>
            </a:r>
          </a:p>
          <a:p>
            <a:pPr lvl="1"/>
            <a:endParaRPr lang="en-US" altLang="zh-TW" sz="1800" dirty="0"/>
          </a:p>
          <a:p>
            <a:endParaRPr lang="en-US" altLang="zh-TW" sz="2400" dirty="0" smtClean="0"/>
          </a:p>
          <a:p>
            <a:endParaRPr lang="en-US" altLang="zh-TW" sz="2400" dirty="0"/>
          </a:p>
          <a:p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00" y="3132000"/>
            <a:ext cx="3684076" cy="17939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9905" y="2091486"/>
            <a:ext cx="3642102" cy="2834439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 rot="10800000" flipH="1" flipV="1">
            <a:off x="5523703" y="1647716"/>
            <a:ext cx="2681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/>
              <a:t>View</a:t>
            </a:r>
            <a:endParaRPr lang="zh-TW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315909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Django REST Framework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35438" y="1206261"/>
            <a:ext cx="3050184" cy="651914"/>
          </a:xfrm>
        </p:spPr>
        <p:txBody>
          <a:bodyPr/>
          <a:lstStyle/>
          <a:p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修改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urls.py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622" y="1025175"/>
            <a:ext cx="4877930" cy="166600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b="28389"/>
          <a:stretch/>
        </p:blipFill>
        <p:spPr>
          <a:xfrm>
            <a:off x="594900" y="2469719"/>
            <a:ext cx="7991475" cy="2673781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4161295" y="3711496"/>
            <a:ext cx="3463871" cy="104644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music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至 </a:t>
            </a:r>
            <a:r>
              <a:rPr lang="en-US" altLang="zh-TW" dirty="0"/>
              <a:t>http://127.0.0.1:8000/api/v1/songs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8941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>
            <a:spLocks noGrp="1"/>
          </p:cNvSpPr>
          <p:nvPr>
            <p:ph type="ctrTitle" idx="4294967295"/>
          </p:nvPr>
        </p:nvSpPr>
        <p:spPr>
          <a:xfrm>
            <a:off x="1173146" y="151800"/>
            <a:ext cx="736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800" dirty="0" smtClean="0">
                <a:solidFill>
                  <a:srgbClr val="FF8700"/>
                </a:solidFill>
              </a:rPr>
              <a:t>SOA, Micro Service</a:t>
            </a:r>
            <a:endParaRPr sz="4800" dirty="0">
              <a:solidFill>
                <a:srgbClr val="FF8700"/>
              </a:solidFill>
            </a:endParaRPr>
          </a:p>
        </p:txBody>
      </p:sp>
      <p:sp>
        <p:nvSpPr>
          <p:cNvPr id="147" name="Google Shape;147;p19"/>
          <p:cNvSpPr txBox="1">
            <a:spLocks noGrp="1"/>
          </p:cNvSpPr>
          <p:nvPr>
            <p:ph type="subTitle" idx="4294967295"/>
          </p:nvPr>
        </p:nvSpPr>
        <p:spPr>
          <a:xfrm>
            <a:off x="888333" y="1311599"/>
            <a:ext cx="7318782" cy="26982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Service-Oriented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Architecture</a:t>
            </a: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分散式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Server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Service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JSON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格式溝通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相對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Monopoly Server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，方便擴展與維護各個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module</a:t>
            </a: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但是過度分散可能造成溝通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複雜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altLang="zh-TW" dirty="0" smtClean="0"/>
              <a:t>REST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 </a:t>
            </a:r>
            <a:r>
              <a:rPr lang="en-US" altLang="zh-TW" dirty="0" smtClean="0"/>
              <a:t>Representational </a:t>
            </a:r>
            <a:r>
              <a:rPr lang="en-US" altLang="zh-TW" dirty="0"/>
              <a:t>state </a:t>
            </a:r>
            <a:r>
              <a:rPr lang="en-US" altLang="zh-TW" dirty="0" smtClean="0"/>
              <a:t>transfer</a:t>
            </a:r>
            <a:r>
              <a:rPr lang="zh-TW" altLang="en-US" dirty="0" smtClean="0"/>
              <a:t> 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endParaRPr dirty="0"/>
          </a:p>
        </p:txBody>
      </p:sp>
      <p:sp>
        <p:nvSpPr>
          <p:cNvPr id="111" name="Google Shape;111;p14"/>
          <p:cNvSpPr txBox="1">
            <a:spLocks noGrp="1"/>
          </p:cNvSpPr>
          <p:nvPr>
            <p:ph type="body" idx="2"/>
          </p:nvPr>
        </p:nvSpPr>
        <p:spPr>
          <a:xfrm>
            <a:off x="1101375" y="1349550"/>
            <a:ext cx="3481200" cy="17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 dirty="0" smtClean="0">
                <a:highlight>
                  <a:srgbClr val="FF8700"/>
                </a:highlight>
              </a:rPr>
              <a:t>RFC 7231</a:t>
            </a:r>
            <a:endParaRPr sz="1400" dirty="0">
              <a:highlight>
                <a:srgbClr val="FF87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13" name="Google Shape;113;p14"/>
          <p:cNvSpPr txBox="1">
            <a:spLocks noGrp="1"/>
          </p:cNvSpPr>
          <p:nvPr>
            <p:ph type="body" idx="2"/>
          </p:nvPr>
        </p:nvSpPr>
        <p:spPr>
          <a:xfrm>
            <a:off x="1016556" y="4059236"/>
            <a:ext cx="7585500" cy="8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RFC (Request </a:t>
            </a:r>
            <a:r>
              <a:rPr 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</a:t>
            </a:r>
            <a:r>
              <a:rPr 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or Comment):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網路相關的標準說明</a:t>
            </a:r>
            <a:r>
              <a:rPr 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JSR: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 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記憶體模型與執行續規範</a:t>
            </a:r>
            <a:endParaRPr lang="en-US" sz="1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PEP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8: Python 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程式碼風格規範指引手冊</a:t>
            </a:r>
            <a:endParaRPr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/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/>
          <a:srcRect t="11800" b="36036"/>
          <a:stretch/>
        </p:blipFill>
        <p:spPr>
          <a:xfrm>
            <a:off x="2291137" y="1288417"/>
            <a:ext cx="5209888" cy="293852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050498" y="1595099"/>
            <a:ext cx="412230" cy="21121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>
            <a:spLocks noGrp="1"/>
          </p:cNvSpPr>
          <p:nvPr>
            <p:ph type="ctrTitle" idx="4294967295"/>
          </p:nvPr>
        </p:nvSpPr>
        <p:spPr>
          <a:xfrm>
            <a:off x="5058515" y="365850"/>
            <a:ext cx="3550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6000" dirty="0" smtClean="0">
                <a:solidFill>
                  <a:srgbClr val="FF8700"/>
                </a:solidFill>
              </a:rPr>
              <a:t>RPC</a:t>
            </a:r>
            <a:endParaRPr sz="6000" dirty="0">
              <a:solidFill>
                <a:srgbClr val="FF8700"/>
              </a:solidFill>
            </a:endParaRPr>
          </a:p>
        </p:txBody>
      </p:sp>
      <p:sp>
        <p:nvSpPr>
          <p:cNvPr id="120" name="Google Shape;120;p15"/>
          <p:cNvSpPr txBox="1">
            <a:spLocks noGrp="1"/>
          </p:cNvSpPr>
          <p:nvPr>
            <p:ph type="subTitle" idx="4294967295"/>
          </p:nvPr>
        </p:nvSpPr>
        <p:spPr>
          <a:xfrm>
            <a:off x="5215912" y="1394086"/>
            <a:ext cx="3680115" cy="32828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TW" sz="2400" b="1" dirty="0" smtClean="0">
                <a:solidFill>
                  <a:srgbClr val="FFFFFF"/>
                </a:solidFill>
              </a:rPr>
              <a:t>Remote Procedure Call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sz="18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多</a:t>
            </a:r>
            <a:r>
              <a:rPr lang="zh-TW" altLang="en-US" sz="18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採用 </a:t>
            </a:r>
            <a:r>
              <a:rPr lang="en-US" altLang="zh-TW" sz="18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XML</a:t>
            </a:r>
            <a:r>
              <a:rPr lang="zh-TW" altLang="en-US" sz="18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 JSON </a:t>
            </a:r>
            <a:r>
              <a:rPr lang="zh-TW" altLang="en-US" sz="18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形式傳輸</a:t>
            </a:r>
            <a:r>
              <a:rPr lang="en-US" altLang="zh-TW" sz="1800" b="1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800" b="1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，對 </a:t>
            </a:r>
            <a:r>
              <a:rPr lang="en-US" altLang="zh-TW" sz="1800" b="1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request/</a:t>
            </a:r>
            <a:r>
              <a:rPr lang="zh-TW" altLang="en-US" sz="1800" b="1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b="1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response</a:t>
            </a:r>
            <a:r>
              <a:rPr lang="zh-TW" altLang="en-US" sz="1800" b="1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內容的格式解讀沒有限定，雙方協調即可</a:t>
            </a:r>
            <a:endParaRPr lang="en-US" altLang="zh-TW" sz="1800" b="1" dirty="0" smtClean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altLang="zh-TW" sz="1800" b="1" dirty="0" smtClean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FFFFFF"/>
                </a:solidFill>
              </a:rPr>
              <a:t>SOAP web service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sz="1800" b="1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定義傳輸 </a:t>
            </a:r>
            <a:r>
              <a:rPr lang="en-US" altLang="zh-TW" sz="1800" b="1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message</a:t>
            </a:r>
            <a:r>
              <a:rPr lang="zh-TW" altLang="en-US" sz="1800" b="1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一套固定的格式架構，對參數或回傳直的格式有固定規範</a:t>
            </a:r>
            <a:endParaRPr lang="en-US" sz="1800" b="1" dirty="0" smtClean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 b="1" dirty="0">
              <a:solidFill>
                <a:srgbClr val="FFFFFF"/>
              </a:solidFill>
            </a:endParaRPr>
          </a:p>
        </p:txBody>
      </p:sp>
      <p:sp>
        <p:nvSpPr>
          <p:cNvPr id="121" name="Google Shape;121;p1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57" y="1573349"/>
            <a:ext cx="4515492" cy="29243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>
            <a:spLocks noGrp="1"/>
          </p:cNvSpPr>
          <p:nvPr>
            <p:ph type="ctrTitle"/>
          </p:nvPr>
        </p:nvSpPr>
        <p:spPr>
          <a:xfrm>
            <a:off x="594900" y="151800"/>
            <a:ext cx="522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400" dirty="0" smtClean="0"/>
              <a:t>REST</a:t>
            </a:r>
            <a:r>
              <a:rPr lang="zh-TW" altLang="en-US" sz="4400" dirty="0" smtClean="0"/>
              <a:t> </a:t>
            </a:r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目的</a:t>
            </a:r>
            <a:endParaRPr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8" name="Google Shape;128;p16"/>
          <p:cNvSpPr txBox="1">
            <a:spLocks noGrp="1"/>
          </p:cNvSpPr>
          <p:nvPr>
            <p:ph type="subTitle" idx="1"/>
          </p:nvPr>
        </p:nvSpPr>
        <p:spPr>
          <a:xfrm>
            <a:off x="901059" y="1311599"/>
            <a:ext cx="7515918" cy="29381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既然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SOAP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可以像遠端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call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完成服務，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為什麼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URL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不直接依照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的功能命名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像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add_to_cart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?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程式碼被撰寫的次數少於被閱讀的次數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dirty="0" smtClean="0">
                <a:solidFill>
                  <a:schemeClr val="tx2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URL</a:t>
            </a:r>
            <a:r>
              <a:rPr lang="zh-TW" altLang="en-US" sz="2000" dirty="0" smtClean="0">
                <a:solidFill>
                  <a:schemeClr val="tx2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表達對應的 </a:t>
            </a:r>
            <a:r>
              <a:rPr lang="en-US" altLang="zh-TW" sz="2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Resource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000" dirty="0" smtClean="0">
                <a:solidFill>
                  <a:schemeClr val="tx2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透過</a:t>
            </a:r>
            <a:r>
              <a:rPr lang="zh-TW" altLang="en-US" sz="2000" dirty="0">
                <a:solidFill>
                  <a:schemeClr val="tx2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solidFill>
                  <a:schemeClr val="tx2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GET, POST, DELETE, PUT </a:t>
            </a:r>
            <a:r>
              <a:rPr lang="zh-TW" altLang="en-US" sz="2000" dirty="0" smtClean="0">
                <a:solidFill>
                  <a:schemeClr val="tx2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定義針對</a:t>
            </a:r>
            <a:r>
              <a:rPr lang="zh-TW" altLang="en-US" sz="2000" dirty="0">
                <a:solidFill>
                  <a:schemeClr val="tx2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solidFill>
                  <a:schemeClr val="tx2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resource</a:t>
            </a:r>
            <a:r>
              <a:rPr lang="zh-TW" altLang="en-US" sz="2000" dirty="0" smtClean="0">
                <a:solidFill>
                  <a:schemeClr val="tx2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進行哪種運</a:t>
            </a:r>
            <a:r>
              <a:rPr lang="zh-TW" altLang="en-US" sz="2000" dirty="0">
                <a:solidFill>
                  <a:schemeClr val="tx2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算</a:t>
            </a:r>
            <a:r>
              <a:rPr lang="zh-TW" altLang="en-US" sz="2000" dirty="0" smtClean="0">
                <a:solidFill>
                  <a:schemeClr val="tx2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000" dirty="0" smtClean="0">
              <a:solidFill>
                <a:schemeClr val="tx2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000" dirty="0" smtClean="0">
                <a:solidFill>
                  <a:schemeClr val="tx2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有一致的標準依循，在開發以及維護就能加快理解的</a:t>
            </a:r>
            <a:r>
              <a:rPr lang="zh-TW" altLang="en-US" sz="2000" dirty="0">
                <a:solidFill>
                  <a:schemeClr val="tx2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速度</a:t>
            </a:r>
            <a:endParaRPr lang="en-US" altLang="zh-TW" sz="2000" dirty="0" smtClean="0">
              <a:solidFill>
                <a:schemeClr val="tx2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9" name="Google Shape;129;p16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>
            <a:spLocks noGrp="1"/>
          </p:cNvSpPr>
          <p:nvPr>
            <p:ph type="body" idx="1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200" i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RESTful: </a:t>
            </a:r>
            <a:r>
              <a:rPr lang="zh-TW" altLang="en-US" sz="2400" i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完全依照 </a:t>
            </a:r>
            <a:r>
              <a:rPr lang="en-US" altLang="zh-TW" sz="2400" i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</a:t>
            </a:r>
            <a:r>
              <a:rPr lang="zh-TW" altLang="en-US" sz="2400" i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i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method</a:t>
            </a:r>
            <a:r>
              <a:rPr lang="zh-TW" altLang="en-US" sz="2400" i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進行  </a:t>
            </a:r>
            <a:r>
              <a:rPr lang="en-US" altLang="zh-TW" sz="2400" i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CRUD</a:t>
            </a:r>
            <a:r>
              <a:rPr lang="zh-TW" altLang="en-US" sz="2400" i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，以 </a:t>
            </a:r>
            <a:r>
              <a:rPr lang="en-US" altLang="zh-TW" sz="2400" i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XML</a:t>
            </a:r>
            <a:r>
              <a:rPr lang="zh-TW" altLang="en-US" sz="2400" i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或 </a:t>
            </a:r>
            <a:r>
              <a:rPr lang="en-US" altLang="zh-TW" sz="2400" i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JSON</a:t>
            </a:r>
            <a:r>
              <a:rPr lang="zh-TW" altLang="en-US" sz="2400" i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的形式傳遞</a:t>
            </a:r>
            <a:endParaRPr lang="en-US" altLang="zh-TW" sz="2400" i="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sz="2400" i="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200" i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RESTlike</a:t>
            </a:r>
            <a:r>
              <a:rPr lang="en-US" altLang="zh-TW" sz="3200" i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3200" i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i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少部分不符合 </a:t>
            </a:r>
            <a:r>
              <a:rPr lang="en-US" altLang="zh-TW" sz="2400" i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REST</a:t>
            </a:r>
            <a:r>
              <a:rPr lang="zh-TW" altLang="en-US" sz="2400" i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規範 </a:t>
            </a:r>
            <a:r>
              <a:rPr lang="en-US" altLang="zh-TW" sz="2400" i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(ex: login)</a:t>
            </a:r>
            <a:endParaRPr sz="2400" i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REST API</a:t>
            </a:r>
            <a:endParaRPr dirty="0"/>
          </a:p>
        </p:txBody>
      </p:sp>
      <p:sp>
        <p:nvSpPr>
          <p:cNvPr id="140" name="Google Shape;140;p18"/>
          <p:cNvSpPr txBox="1">
            <a:spLocks noGrp="1"/>
          </p:cNvSpPr>
          <p:nvPr>
            <p:ph type="body" idx="1"/>
          </p:nvPr>
        </p:nvSpPr>
        <p:spPr>
          <a:xfrm>
            <a:off x="782611" y="1277625"/>
            <a:ext cx="7581900" cy="3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依照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REST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標準開發的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常見範例中以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curl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示範，即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Linux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使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的服務，亦可由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request.get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/post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完成，以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JSON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的格式定義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header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endParaRPr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1" name="Google Shape;141;p1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00" y="2831952"/>
            <a:ext cx="8400345" cy="13907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Token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7523" y="1135219"/>
            <a:ext cx="7581900" cy="36483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修改、檢視專案的憑證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通常透過以下方式獲得驗證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token :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在使用者登入後的資訊中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Client ID/ Client secret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Oath token: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第三方的登入協定，在使用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時，會詢問是否接受授權，跨網登入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5652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zh-TW" altLang="en-US" dirty="0"/>
              <a:t> </a:t>
            </a:r>
            <a:r>
              <a:rPr lang="en-US" altLang="zh-TW" dirty="0" err="1" smtClean="0"/>
              <a:t>Wekan</a:t>
            </a:r>
            <a:r>
              <a:rPr lang="zh-TW" altLang="en-US" dirty="0"/>
              <a:t> </a:t>
            </a:r>
            <a:r>
              <a:rPr lang="en-US" altLang="zh-TW" dirty="0" smtClean="0"/>
              <a:t>REST</a:t>
            </a:r>
            <a:r>
              <a:rPr lang="zh-TW" altLang="en-US" dirty="0"/>
              <a:t> </a:t>
            </a:r>
            <a:r>
              <a:rPr lang="en-US" altLang="zh-TW" dirty="0" smtClean="0"/>
              <a:t>API</a:t>
            </a:r>
            <a:r>
              <a:rPr lang="zh-TW" altLang="en-US" dirty="0" smtClean="0"/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/>
              <a:t>GET</a:t>
            </a:r>
            <a:r>
              <a:rPr lang="zh-TW" altLang="en-US" dirty="0" smtClean="0"/>
              <a:t> </a:t>
            </a:r>
            <a:r>
              <a:rPr lang="en-US" altLang="zh-TW" dirty="0" smtClean="0"/>
              <a:t>card</a:t>
            </a:r>
            <a:r>
              <a:rPr lang="zh-TW" altLang="en-US" dirty="0" smtClean="0"/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的相關資料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t="26649"/>
          <a:stretch/>
        </p:blipFill>
        <p:spPr>
          <a:xfrm>
            <a:off x="0" y="1124261"/>
            <a:ext cx="6294506" cy="1806315"/>
          </a:xfrm>
          <a:prstGeom prst="rect">
            <a:avLst/>
          </a:prstGeom>
        </p:spPr>
      </p:pic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0" y="2930575"/>
            <a:ext cx="3889948" cy="1260829"/>
          </a:xfrm>
        </p:spPr>
        <p:txBody>
          <a:bodyPr/>
          <a:lstStyle/>
          <a:p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得到 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card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的資訊，所以是以 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GET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對 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 </a:t>
            </a:r>
            <a:r>
              <a:rPr lang="en-US" altLang="zh-TW" sz="1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url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下指令</a:t>
            </a:r>
            <a:endPara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6039" y="2930575"/>
            <a:ext cx="4887961" cy="202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4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zh-TW" altLang="en-US" dirty="0"/>
              <a:t> </a:t>
            </a:r>
            <a:r>
              <a:rPr lang="en-US" altLang="zh-TW" dirty="0" err="1"/>
              <a:t>Wekan</a:t>
            </a:r>
            <a:r>
              <a:rPr lang="zh-TW" altLang="en-US" dirty="0"/>
              <a:t> </a:t>
            </a:r>
            <a:r>
              <a:rPr lang="en-US" altLang="zh-TW" dirty="0"/>
              <a:t>REST</a:t>
            </a:r>
            <a:r>
              <a:rPr lang="zh-TW" altLang="en-US" dirty="0"/>
              <a:t> </a:t>
            </a:r>
            <a:r>
              <a:rPr lang="en-US" altLang="zh-TW" dirty="0"/>
              <a:t>API</a:t>
            </a:r>
            <a:r>
              <a:rPr lang="zh-TW" altLang="en-US" dirty="0"/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/>
              <a:t>POST</a:t>
            </a:r>
            <a:r>
              <a:rPr lang="zh-TW" altLang="en-US" dirty="0" smtClean="0"/>
              <a:t> </a:t>
            </a:r>
            <a:r>
              <a:rPr lang="en-US" altLang="zh-TW" dirty="0"/>
              <a:t>card</a:t>
            </a:r>
            <a:r>
              <a:rPr lang="zh-TW" altLang="en-US" dirty="0"/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的相關資料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r="45354"/>
          <a:stretch/>
        </p:blipFill>
        <p:spPr>
          <a:xfrm>
            <a:off x="0" y="1047936"/>
            <a:ext cx="2074549" cy="4056713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85605" y="3537679"/>
            <a:ext cx="1975543" cy="151981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" name="群組 10"/>
          <p:cNvGrpSpPr/>
          <p:nvPr/>
        </p:nvGrpSpPr>
        <p:grpSpPr>
          <a:xfrm>
            <a:off x="2310416" y="1588957"/>
            <a:ext cx="6946654" cy="2557197"/>
            <a:chOff x="2272941" y="2218544"/>
            <a:chExt cx="6946654" cy="2557197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72941" y="2218544"/>
              <a:ext cx="6946654" cy="2557197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2272941" y="3177914"/>
              <a:ext cx="3663164" cy="1034321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4166236" y="4497049"/>
              <a:ext cx="1844820" cy="202367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45958150"/>
      </p:ext>
    </p:extLst>
  </p:cSld>
  <p:clrMapOvr>
    <a:masterClrMapping/>
  </p:clrMapOvr>
</p:sld>
</file>

<file path=ppt/theme/theme1.xml><?xml version="1.0" encoding="utf-8"?>
<a:theme xmlns:a="http://schemas.openxmlformats.org/drawingml/2006/main" name="Willia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6666</TotalTime>
  <Words>417</Words>
  <Application>Microsoft Office PowerPoint</Application>
  <PresentationFormat>如螢幕大小 (16:9)</PresentationFormat>
  <Paragraphs>62</Paragraphs>
  <Slides>12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微軟正黑體</vt:lpstr>
      <vt:lpstr>新細明體</vt:lpstr>
      <vt:lpstr>Dosis</vt:lpstr>
      <vt:lpstr>Arial</vt:lpstr>
      <vt:lpstr>Roboto</vt:lpstr>
      <vt:lpstr>William template</vt:lpstr>
      <vt:lpstr>REST 進階實例</vt:lpstr>
      <vt:lpstr>REST ( Representational state transfer ) </vt:lpstr>
      <vt:lpstr>RPC</vt:lpstr>
      <vt:lpstr>REST 目的</vt:lpstr>
      <vt:lpstr>PowerPoint 簡報</vt:lpstr>
      <vt:lpstr>REST API</vt:lpstr>
      <vt:lpstr>Token</vt:lpstr>
      <vt:lpstr>以 Wekan REST API 為例: GET card 的相關資料</vt:lpstr>
      <vt:lpstr>以 Wekan REST API 為例: POST card 的相關資料</vt:lpstr>
      <vt:lpstr>Django REST Framework</vt:lpstr>
      <vt:lpstr>Django REST Framework</vt:lpstr>
      <vt:lpstr>SOA, Micro Service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進階實例</dc:title>
  <dc:creator>Yuling</dc:creator>
  <cp:lastModifiedBy>宇伶 鄭</cp:lastModifiedBy>
  <cp:revision>21</cp:revision>
  <dcterms:modified xsi:type="dcterms:W3CDTF">2019-07-22T16:56:36Z</dcterms:modified>
</cp:coreProperties>
</file>