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4"/>
  </p:handoutMasterIdLst>
  <p:sldIdLst>
    <p:sldId id="256" r:id="rId4"/>
    <p:sldId id="289" r:id="rId5"/>
    <p:sldId id="262" r:id="rId6"/>
    <p:sldId id="261" r:id="rId7"/>
    <p:sldId id="282" r:id="rId8"/>
    <p:sldId id="309" r:id="rId9"/>
    <p:sldId id="310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6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軟正黑體" panose="020B0604030504040204" pitchFamily="34" charset="-120"/>
            </a:endParaRPr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微軟正黑體" panose="020B0604030504040204" pitchFamily="34" charset="-12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微軟正黑體" panose="020B0604030504040204" pitchFamily="34" charset="-12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微軟正黑體" panose="020B0604030504040204" pitchFamily="34" charset="-120"/>
                </a:endParaRPr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4989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SEO</a:t>
            </a:r>
            <a:endParaRPr lang="ko-KR" altLang="en-US" sz="60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34609"/>
            <a:ext cx="121918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Search Engine Optimization</a:t>
            </a:r>
            <a:endParaRPr lang="ko-KR" altLang="en-US" sz="2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微軟正黑體" panose="020B0604030504040204" pitchFamily="34" charset="-12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3F7556A-8299-4E95-82BF-ED950BD5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0"/>
          <a:stretch/>
        </p:blipFill>
        <p:spPr>
          <a:xfrm>
            <a:off x="282730" y="566209"/>
            <a:ext cx="4316759" cy="587807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F966DBC-4D89-4FA0-8ABE-EDAFC946746C}"/>
              </a:ext>
            </a:extLst>
          </p:cNvPr>
          <p:cNvSpPr/>
          <p:nvPr/>
        </p:nvSpPr>
        <p:spPr>
          <a:xfrm rot="5400000">
            <a:off x="8712359" y="2895818"/>
            <a:ext cx="421341" cy="3585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F9531D-FD4A-42ED-A223-1E2D8863B6AF}"/>
              </a:ext>
            </a:extLst>
          </p:cNvPr>
          <p:cNvSpPr/>
          <p:nvPr/>
        </p:nvSpPr>
        <p:spPr>
          <a:xfrm flipH="1">
            <a:off x="4720204" y="1075769"/>
            <a:ext cx="421341" cy="3585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D3C5BC7-BE12-47C7-AC6D-951CF482C84B}"/>
              </a:ext>
            </a:extLst>
          </p:cNvPr>
          <p:cNvGrpSpPr/>
          <p:nvPr/>
        </p:nvGrpSpPr>
        <p:grpSpPr>
          <a:xfrm>
            <a:off x="5141544" y="788681"/>
            <a:ext cx="2348749" cy="862707"/>
            <a:chOff x="6752855" y="1566464"/>
            <a:chExt cx="6531056" cy="862707"/>
          </a:xfrm>
        </p:grpSpPr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2026663B-2C07-4054-A1EB-11CBA0987553}"/>
                </a:ext>
              </a:extLst>
            </p:cNvPr>
            <p:cNvSpPr txBox="1"/>
            <p:nvPr/>
          </p:nvSpPr>
          <p:spPr>
            <a:xfrm>
              <a:off x="6770451" y="2090617"/>
              <a:ext cx="6513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介紹公司品牌為主</a:t>
              </a:r>
              <a:endParaRPr lang="en-US" altLang="ko-KR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F15DBBC7-AECC-4140-B0E6-64BE290731F5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首頁</a:t>
              </a:r>
              <a:endParaRPr lang="ko-KR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78685E9-29EC-40CA-B1B0-4E76F521214B}"/>
              </a:ext>
            </a:extLst>
          </p:cNvPr>
          <p:cNvGrpSpPr/>
          <p:nvPr/>
        </p:nvGrpSpPr>
        <p:grpSpPr>
          <a:xfrm>
            <a:off x="7611010" y="1858516"/>
            <a:ext cx="2624037" cy="862707"/>
            <a:chOff x="6752855" y="1566464"/>
            <a:chExt cx="6531056" cy="862707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EC54C93-2E80-474E-88E3-008D0A8AC8F9}"/>
                </a:ext>
              </a:extLst>
            </p:cNvPr>
            <p:cNvSpPr txBox="1"/>
            <p:nvPr/>
          </p:nvSpPr>
          <p:spPr>
            <a:xfrm>
              <a:off x="6770451" y="2090617"/>
              <a:ext cx="6513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有明顯的連絡資訊欄位</a:t>
              </a:r>
              <a:endParaRPr lang="en-US" altLang="ko-KR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879CFA50-3EF1-4E56-A628-AD66A43A71D8}"/>
                </a:ext>
              </a:extLst>
            </p:cNvPr>
            <p:cNvSpPr txBox="1"/>
            <p:nvPr/>
          </p:nvSpPr>
          <p:spPr>
            <a:xfrm>
              <a:off x="6752855" y="1566464"/>
              <a:ext cx="611975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Landing Page</a:t>
              </a:r>
              <a:endParaRPr lang="ko-KR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05AC8096-6285-4751-9E7F-8BA46D3A5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654060" cy="30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056" y="506242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流量來源</a:t>
            </a:r>
            <a:endParaRPr lang="en-US" dirty="0">
              <a:ea typeface="微軟正黑體" panose="020B0604030504040204" pitchFamily="34" charset="-12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13750-9111-4F5B-94E5-87280AE8DDD1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A772D9-F1B9-4A38-A470-3BAAC98DB13D}"/>
              </a:ext>
            </a:extLst>
          </p:cNvPr>
          <p:cNvSpPr/>
          <p:nvPr/>
        </p:nvSpPr>
        <p:spPr>
          <a:xfrm>
            <a:off x="3122499" y="1993318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15879-2847-430F-BFB1-451819DB2F5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8BEB-0FDD-4858-B793-2E0DD3B061E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6612790" y="1756768"/>
            <a:ext cx="4941034" cy="861775"/>
            <a:chOff x="3767934" y="1590105"/>
            <a:chExt cx="4908523" cy="861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205177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例如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海報上的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QR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code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67934" y="1590105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Direct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6612788" y="2856125"/>
            <a:ext cx="4928977" cy="856911"/>
            <a:chOff x="3767932" y="1579379"/>
            <a:chExt cx="4896545" cy="8569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67932" y="203618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經過關鍵字搜尋所帶來的流量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67933" y="1579379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Organic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6612788" y="4054085"/>
            <a:ext cx="4941036" cy="811925"/>
            <a:chOff x="3767932" y="1639052"/>
            <a:chExt cx="4908525" cy="8119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2050867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站內或站外的連結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67932" y="1639052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Reference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24" name="Chevron 37">
            <a:extLst>
              <a:ext uri="{FF2B5EF4-FFF2-40B4-BE49-F238E27FC236}">
                <a16:creationId xmlns:a16="http://schemas.microsoft.com/office/drawing/2014/main" id="{6AB68E84-8EB0-49C7-BD87-A794D231153E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29F3C2-C0DA-4C4B-B02C-59E5D09D1C07}"/>
              </a:ext>
            </a:extLst>
          </p:cNvPr>
          <p:cNvGrpSpPr/>
          <p:nvPr/>
        </p:nvGrpSpPr>
        <p:grpSpPr>
          <a:xfrm>
            <a:off x="6612788" y="5088112"/>
            <a:ext cx="4941036" cy="841456"/>
            <a:chOff x="3767932" y="1563691"/>
            <a:chExt cx="4908525" cy="8414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2E1653-938E-453B-B473-E9CA0018A312}"/>
                </a:ext>
              </a:extLst>
            </p:cNvPr>
            <p:cNvSpPr txBox="1"/>
            <p:nvPr/>
          </p:nvSpPr>
          <p:spPr>
            <a:xfrm>
              <a:off x="3779913" y="2005037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Ads 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單一點擊競標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F13EB-85E2-4574-A014-DA0CEA9D1207}"/>
                </a:ext>
              </a:extLst>
            </p:cNvPr>
            <p:cNvSpPr txBox="1"/>
            <p:nvPr/>
          </p:nvSpPr>
          <p:spPr>
            <a:xfrm>
              <a:off x="3767932" y="1563691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Pay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56AB6-B7ED-48AE-876A-064F4F3C9607}"/>
              </a:ext>
            </a:extLst>
          </p:cNvPr>
          <p:cNvSpPr txBox="1"/>
          <p:nvPr/>
        </p:nvSpPr>
        <p:spPr>
          <a:xfrm>
            <a:off x="1302427" y="5107114"/>
            <a:ext cx="150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微軟正黑體" panose="020B0604030504040204" pitchFamily="34" charset="-120"/>
                <a:cs typeface="Arial" pitchFamily="34" charset="0"/>
              </a:rPr>
              <a:t>Reference</a:t>
            </a:r>
            <a:endParaRPr lang="ko-KR" altLang="en-US" sz="20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861C-3852-4A0E-9D9B-4D7000828C1A}"/>
              </a:ext>
            </a:extLst>
          </p:cNvPr>
          <p:cNvSpPr txBox="1"/>
          <p:nvPr/>
        </p:nvSpPr>
        <p:spPr>
          <a:xfrm>
            <a:off x="1309226" y="3056180"/>
            <a:ext cx="13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cs typeface="Arial" pitchFamily="34" charset="0"/>
              </a:rPr>
              <a:t>Direct</a:t>
            </a:r>
            <a:endParaRPr lang="ko-KR" altLang="en-US" sz="2000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DF9E4-4B5F-46BC-9DC1-844A63B07186}"/>
              </a:ext>
            </a:extLst>
          </p:cNvPr>
          <p:cNvSpPr txBox="1"/>
          <p:nvPr/>
        </p:nvSpPr>
        <p:spPr>
          <a:xfrm>
            <a:off x="3343088" y="3056180"/>
            <a:ext cx="13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Organic</a:t>
            </a:r>
            <a:endParaRPr lang="ko-KR" altLang="en-US" sz="20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7A36A-0494-413F-AC55-A7744A07763C}"/>
              </a:ext>
            </a:extLst>
          </p:cNvPr>
          <p:cNvSpPr txBox="1"/>
          <p:nvPr/>
        </p:nvSpPr>
        <p:spPr>
          <a:xfrm>
            <a:off x="3343088" y="5118890"/>
            <a:ext cx="13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微軟正黑體" panose="020B0604030504040204" pitchFamily="34" charset="-120"/>
                <a:cs typeface="Arial" pitchFamily="34" charset="0"/>
              </a:rPr>
              <a:t>Pay</a:t>
            </a:r>
            <a:endParaRPr lang="ko-KR" altLang="en-US" sz="2000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8" y="2250069"/>
            <a:ext cx="658241" cy="658241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88" y="2188329"/>
            <a:ext cx="800676" cy="80067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86" y="4195054"/>
            <a:ext cx="821198" cy="82119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54" y="4177086"/>
            <a:ext cx="945001" cy="9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916" y="180281"/>
            <a:ext cx="938902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如何讓新的網站</a:t>
            </a:r>
            <a:endParaRPr lang="en-US" altLang="zh-TW" sz="44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zh-TW" altLang="en-US" sz="4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被 </a:t>
            </a:r>
            <a:r>
              <a:rPr lang="en-US" altLang="zh-TW" sz="4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Google</a:t>
            </a:r>
            <a:r>
              <a:rPr lang="zh-TW" altLang="en-US" sz="4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知道</a:t>
            </a:r>
            <a:endParaRPr lang="ko-KR" altLang="en-US" sz="4400" dirty="0">
              <a:solidFill>
                <a:schemeClr val="accent3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995714" y="3040648"/>
            <a:ext cx="10232354" cy="1259437"/>
            <a:chOff x="5776287" y="1539066"/>
            <a:chExt cx="10232354" cy="12594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70451" y="1539066"/>
              <a:ext cx="9238190" cy="1259437"/>
              <a:chOff x="6770451" y="1539066"/>
              <a:chExt cx="9238190" cy="125943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923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藉由購買關鍵字：考量每個關鍵字的標價，明確性及一般使用者輸入的關鍵字</a:t>
                </a:r>
                <a:endPara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  <a:p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登錄：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search console  </a:t>
                </a:r>
                <a:endParaRPr lang="en-US" altLang="ko-KR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70451" y="1539066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Pay </a:t>
                </a:r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或 登錄</a:t>
                </a:r>
                <a:endParaRPr lang="ko-KR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01892250-0812-424C-9181-78128436C8F3}"/>
              </a:ext>
            </a:extLst>
          </p:cNvPr>
          <p:cNvSpPr txBox="1"/>
          <p:nvPr/>
        </p:nvSpPr>
        <p:spPr>
          <a:xfrm>
            <a:off x="1959646" y="482063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953810" y="4680547"/>
            <a:ext cx="45076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建立站內外連結</a:t>
            </a:r>
            <a:endParaRPr lang="ko-KR" altLang="en-US" sz="2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2989878" y="5236129"/>
            <a:ext cx="923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Ex: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透過論壇當作公開平台，提升曝光度</a:t>
            </a:r>
            <a:endParaRPr lang="en-US" altLang="ko-KR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35072" y="1946098"/>
            <a:ext cx="986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一個新的網站若沒有其他網站引用，無法在 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可以透過以下方法：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169951" y="1393133"/>
            <a:ext cx="7739241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每天都有新網站、新網頁在誕生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如何讓</a:t>
            </a:r>
            <a:r>
              <a:rPr lang="zh-TW" altLang="en-US" sz="48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我的網站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是搜尋結果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的</a:t>
            </a:r>
            <a:r>
              <a:rPr lang="zh-TW" altLang="en-US" sz="5400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第一個</a:t>
            </a:r>
            <a:r>
              <a:rPr lang="en-US" altLang="zh-TW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1165116" y="2293159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微軟正黑體" panose="020B0604030504040204" pitchFamily="34" charset="-120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704490" y="4494408"/>
            <a:ext cx="83442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Google 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搜尋結果如何排序</a:t>
            </a:r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456" y="4611846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latin typeface="微軟正黑體" panose="020B0604030504040204" pitchFamily="34" charset="-120"/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微軟正黑體" panose="020B0604030504040204" pitchFamily="34" charset="-120"/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微軟正黑體" panose="020B0604030504040204" pitchFamily="34" charset="-120"/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latin typeface="微軟正黑體" panose="020B0604030504040204" pitchFamily="34" charset="-120"/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37019" y="2157956"/>
            <a:ext cx="3361942" cy="612242"/>
            <a:chOff x="803640" y="3302125"/>
            <a:chExt cx="2059657" cy="6122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0212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存進 </a:t>
              </a:r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database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63DBE-B43D-4441-88C6-2FBD8E4D7AC4}"/>
              </a:ext>
            </a:extLst>
          </p:cNvPr>
          <p:cNvGrpSpPr/>
          <p:nvPr/>
        </p:nvGrpSpPr>
        <p:grpSpPr>
          <a:xfrm>
            <a:off x="357127" y="3894623"/>
            <a:ext cx="3921726" cy="2517985"/>
            <a:chOff x="532835" y="2882134"/>
            <a:chExt cx="2402603" cy="31744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0268-1179-4A76-899A-F0588198849A}"/>
                </a:ext>
              </a:extLst>
            </p:cNvPr>
            <p:cNvSpPr txBox="1"/>
            <p:nvPr/>
          </p:nvSpPr>
          <p:spPr>
            <a:xfrm>
              <a:off x="532835" y="3612088"/>
              <a:ext cx="2402603" cy="244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依照各 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Keyword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計算頁面的分數，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Iteration 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更新網站的權威分數，根據被引用的次數，已及引用網站權威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 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43A43-EFA4-4102-9BFE-5FD299BDBC10}"/>
                </a:ext>
              </a:extLst>
            </p:cNvPr>
            <p:cNvSpPr txBox="1"/>
            <p:nvPr/>
          </p:nvSpPr>
          <p:spPr>
            <a:xfrm>
              <a:off x="704942" y="2882134"/>
              <a:ext cx="2059657" cy="65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PageRank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157191" y="899067"/>
            <a:ext cx="3859318" cy="1641280"/>
            <a:chOff x="803640" y="3360659"/>
            <a:chExt cx="2364369" cy="16412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801610"/>
              <a:ext cx="23643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Web-crawler(bot) 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固定去一些信任度高的大網站，跑完全部站外及站內的鏈結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0659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爬蟲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157191" y="3011018"/>
            <a:ext cx="3361942" cy="1711676"/>
            <a:chOff x="803640" y="3362835"/>
            <a:chExt cx="2059657" cy="17116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87418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按照語法將文章切割成有意義的字詞，並建立關鍵字的索引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分詞、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Index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15EFC6-A702-4C91-9ED7-2D4940FA48F6}"/>
              </a:ext>
            </a:extLst>
          </p:cNvPr>
          <p:cNvGrpSpPr/>
          <p:nvPr/>
        </p:nvGrpSpPr>
        <p:grpSpPr>
          <a:xfrm>
            <a:off x="8149579" y="5181502"/>
            <a:ext cx="3841511" cy="1338656"/>
            <a:chOff x="738655" y="2895411"/>
            <a:chExt cx="2353460" cy="13386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B5114A-8B47-44E3-AF7F-151E044DC685}"/>
                </a:ext>
              </a:extLst>
            </p:cNvPr>
            <p:cNvSpPr txBox="1"/>
            <p:nvPr/>
          </p:nvSpPr>
          <p:spPr>
            <a:xfrm>
              <a:off x="738655" y="3403070"/>
              <a:ext cx="2353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依照關鍵字索引，呈現搜尋結果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7FFF3-A1FF-4090-8217-304055399722}"/>
                </a:ext>
              </a:extLst>
            </p:cNvPr>
            <p:cNvSpPr txBox="1"/>
            <p:nvPr/>
          </p:nvSpPr>
          <p:spPr>
            <a:xfrm>
              <a:off x="738655" y="289541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SERP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  <a:latin typeface="微軟正黑體" panose="020B0604030504040204" pitchFamily="34" charset="-120"/>
              </a:rPr>
              <a:t>Google</a:t>
            </a:r>
            <a:r>
              <a:rPr lang="en-US" sz="5400" dirty="0">
                <a:latin typeface="微軟正黑體" panose="020B0604030504040204" pitchFamily="34" charset="-120"/>
              </a:rPr>
              <a:t> PageRank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34" y="974650"/>
            <a:ext cx="578120" cy="5781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34" y="5747984"/>
            <a:ext cx="559320" cy="559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08" y="2320740"/>
            <a:ext cx="332250" cy="332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79" y="3396716"/>
            <a:ext cx="466954" cy="466954"/>
          </a:xfrm>
          <a:prstGeom prst="rect">
            <a:avLst/>
          </a:prstGeom>
        </p:spPr>
      </p:pic>
      <p:sp>
        <p:nvSpPr>
          <p:cNvPr id="42" name="TextBox 32">
            <a:extLst>
              <a:ext uri="{FF2B5EF4-FFF2-40B4-BE49-F238E27FC236}">
                <a16:creationId xmlns:a16="http://schemas.microsoft.com/office/drawing/2014/main" id="{DF03947A-F1F9-4321-81E7-D66CF636BCC7}"/>
              </a:ext>
            </a:extLst>
          </p:cNvPr>
          <p:cNvSpPr txBox="1"/>
          <p:nvPr/>
        </p:nvSpPr>
        <p:spPr>
          <a:xfrm>
            <a:off x="1796319" y="2590080"/>
            <a:ext cx="385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BigQuery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6594" y="415002"/>
            <a:ext cx="41535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SEO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技巧</a:t>
            </a:r>
            <a:endParaRPr lang="ko-KR" altLang="en-US" sz="4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959646" y="1881063"/>
            <a:ext cx="10232354" cy="1259437"/>
            <a:chOff x="5776287" y="1539066"/>
            <a:chExt cx="10232354" cy="12594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70451" y="1539066"/>
              <a:ext cx="9238190" cy="1259437"/>
              <a:chOff x="6770451" y="1539066"/>
              <a:chExt cx="9238190" cy="125943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923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避免圖片資訊無法被辯讀 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( alt )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，注意 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HTML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tag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語意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</a:t>
                </a:r>
              </a:p>
              <a:p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(ex: &lt;p&gt;, &lt;h1&gt; 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解讀的意義不同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)</a:t>
                </a:r>
                <a:endParaRPr lang="en-US" altLang="ko-KR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70451" y="1539066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提高可讀性</a:t>
                </a:r>
                <a:endParaRPr lang="ko-KR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1959646" y="3414203"/>
            <a:ext cx="9660578" cy="3007967"/>
            <a:chOff x="5776287" y="1615577"/>
            <a:chExt cx="9660578" cy="30079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34383" y="1738688"/>
              <a:ext cx="8702482" cy="2884856"/>
              <a:chOff x="6734383" y="1738688"/>
              <a:chExt cx="8702482" cy="288485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34383" y="2222887"/>
                <a:ext cx="8702482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&lt;title&gt;&lt;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meta_description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&gt;&lt;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meta_keyword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&gt;…: 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給搜尋引擎解讀網頁內容但網頁業者容易濫用關鍵字，搜尋引擎需要規範，改為 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meta_description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可作為搜尋結果顯示的部分內容，主要是摘要</a:t>
                </a:r>
                <a:endPara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lead_in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：前言或內容部分節錄</a:t>
                </a:r>
                <a:endPara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Content 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：才是真的內文</a:t>
                </a:r>
                <a:endParaRPr lang="en-US" altLang="ko-KR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34383" y="1738688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結構</a:t>
                </a:r>
                <a:endParaRPr lang="ko-KR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9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6594" y="415002"/>
            <a:ext cx="41535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SEO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技巧</a:t>
            </a:r>
            <a:endParaRPr lang="ko-KR" altLang="en-US" sz="4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305C2F2B-CA7A-4DFE-9546-DDCD4C7CD701}"/>
              </a:ext>
            </a:extLst>
          </p:cNvPr>
          <p:cNvGrpSpPr/>
          <p:nvPr/>
        </p:nvGrpSpPr>
        <p:grpSpPr>
          <a:xfrm>
            <a:off x="3003212" y="2503299"/>
            <a:ext cx="6513461" cy="943944"/>
            <a:chOff x="6752855" y="1566464"/>
            <a:chExt cx="6513461" cy="943944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FAEB471A-C385-402A-A8DD-57F933A5D346}"/>
                </a:ext>
              </a:extLst>
            </p:cNvPr>
            <p:cNvSpPr txBox="1"/>
            <p:nvPr/>
          </p:nvSpPr>
          <p:spPr>
            <a:xfrm>
              <a:off x="6752855" y="2110298"/>
              <a:ext cx="6513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關鍵字的相關度，站內內容主題的一致性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內容的相關度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83C7EEA-D7A0-4CCA-B9CA-80018BB8D4A8}"/>
              </a:ext>
            </a:extLst>
          </p:cNvPr>
          <p:cNvGrpSpPr/>
          <p:nvPr/>
        </p:nvGrpSpPr>
        <p:grpSpPr>
          <a:xfrm>
            <a:off x="2953809" y="5106869"/>
            <a:ext cx="7944222" cy="1231106"/>
            <a:chOff x="6752855" y="1567397"/>
            <a:chExt cx="7944222" cy="1231106"/>
          </a:xfrm>
        </p:grpSpPr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D4184A27-D783-41AE-BF78-834B54A99CFA}"/>
                </a:ext>
              </a:extLst>
            </p:cNvPr>
            <p:cNvSpPr txBox="1"/>
            <p:nvPr/>
          </p:nvSpPr>
          <p:spPr>
            <a:xfrm>
              <a:off x="6770451" y="2090617"/>
              <a:ext cx="79266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經由不同載具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平板、手機、電腦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，介面是否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User-friendly</a:t>
              </a:r>
            </a:p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網站讀取的速度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52855" y="1567397"/>
              <a:ext cx="653105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使用者體驗 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載具相容性、載入速度 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9" name="Group 15">
            <a:extLst>
              <a:ext uri="{FF2B5EF4-FFF2-40B4-BE49-F238E27FC236}">
                <a16:creationId xmlns:a16="http://schemas.microsoft.com/office/drawing/2014/main" id="{D83C7EEA-D7A0-4CCA-B9CA-80018BB8D4A8}"/>
              </a:ext>
            </a:extLst>
          </p:cNvPr>
          <p:cNvGrpSpPr/>
          <p:nvPr/>
        </p:nvGrpSpPr>
        <p:grpSpPr>
          <a:xfrm>
            <a:off x="2971404" y="3635059"/>
            <a:ext cx="7944607" cy="1215717"/>
            <a:chOff x="6752470" y="1582786"/>
            <a:chExt cx="7944607" cy="1215717"/>
          </a:xfrm>
        </p:grpSpPr>
        <p:sp>
          <p:nvSpPr>
            <p:cNvPr id="41" name="TextBox 17">
              <a:extLst>
                <a:ext uri="{FF2B5EF4-FFF2-40B4-BE49-F238E27FC236}">
                  <a16:creationId xmlns:a16="http://schemas.microsoft.com/office/drawing/2014/main" id="{D4184A27-D783-41AE-BF78-834B54A99CFA}"/>
                </a:ext>
              </a:extLst>
            </p:cNvPr>
            <p:cNvSpPr txBox="1"/>
            <p:nvPr/>
          </p:nvSpPr>
          <p:spPr>
            <a:xfrm>
              <a:off x="6770451" y="2090617"/>
              <a:ext cx="79266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透過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Google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Analytics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提供網站業者檢視網站流量，也讓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Google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可以監控使用者在網站的瀏覽行為，參考停留或滑動評估內容價值 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2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52470" y="158278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使用者行為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4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749853" y="2573729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774480" y="3817050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803342" y="1286411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774480" y="5042823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305C2F2B-CA7A-4DFE-9546-DDCD4C7CD701}"/>
              </a:ext>
            </a:extLst>
          </p:cNvPr>
          <p:cNvGrpSpPr/>
          <p:nvPr/>
        </p:nvGrpSpPr>
        <p:grpSpPr>
          <a:xfrm>
            <a:off x="2985617" y="1238220"/>
            <a:ext cx="6531056" cy="924263"/>
            <a:chOff x="6752855" y="1566464"/>
            <a:chExt cx="6531056" cy="924263"/>
          </a:xfrm>
        </p:grpSpPr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EB471A-C385-402A-A8DD-57F933A5D346}"/>
                </a:ext>
              </a:extLst>
            </p:cNvPr>
            <p:cNvSpPr txBox="1"/>
            <p:nvPr/>
          </p:nvSpPr>
          <p:spPr>
            <a:xfrm>
              <a:off x="6770450" y="2090617"/>
              <a:ext cx="6513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由站外站內的連結建立權威信任度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連結權威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7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6594" y="415002"/>
            <a:ext cx="41535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SEO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問題</a:t>
            </a:r>
            <a:endParaRPr lang="ko-KR" altLang="en-US" sz="4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305C2F2B-CA7A-4DFE-9546-DDCD4C7CD701}"/>
              </a:ext>
            </a:extLst>
          </p:cNvPr>
          <p:cNvGrpSpPr/>
          <p:nvPr/>
        </p:nvGrpSpPr>
        <p:grpSpPr>
          <a:xfrm>
            <a:off x="3003212" y="2485056"/>
            <a:ext cx="6513461" cy="943944"/>
            <a:chOff x="6752855" y="1566464"/>
            <a:chExt cx="6513461" cy="943944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FAEB471A-C385-402A-A8DD-57F933A5D346}"/>
                </a:ext>
              </a:extLst>
            </p:cNvPr>
            <p:cNvSpPr txBox="1"/>
            <p:nvPr/>
          </p:nvSpPr>
          <p:spPr>
            <a:xfrm>
              <a:off x="6752855" y="2110298"/>
              <a:ext cx="6513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SEO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產生成效通常需要半年到一年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成效費時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4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749853" y="2573729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42D4E945-B51D-4D17-A36E-ABB30618F236}"/>
              </a:ext>
            </a:extLst>
          </p:cNvPr>
          <p:cNvSpPr txBox="1"/>
          <p:nvPr/>
        </p:nvSpPr>
        <p:spPr>
          <a:xfrm>
            <a:off x="1803342" y="1286411"/>
            <a:ext cx="122873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305C2F2B-CA7A-4DFE-9546-DDCD4C7CD701}"/>
              </a:ext>
            </a:extLst>
          </p:cNvPr>
          <p:cNvGrpSpPr/>
          <p:nvPr/>
        </p:nvGrpSpPr>
        <p:grpSpPr>
          <a:xfrm>
            <a:off x="2985617" y="1238220"/>
            <a:ext cx="6531056" cy="924263"/>
            <a:chOff x="6752855" y="1566464"/>
            <a:chExt cx="6531056" cy="924263"/>
          </a:xfrm>
        </p:grpSpPr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EB471A-C385-402A-A8DD-57F933A5D346}"/>
                </a:ext>
              </a:extLst>
            </p:cNvPr>
            <p:cNvSpPr txBox="1"/>
            <p:nvPr/>
          </p:nvSpPr>
          <p:spPr>
            <a:xfrm>
              <a:off x="6770450" y="2090617"/>
              <a:ext cx="6513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上述幾點對於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不好做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9" name="Group 8">
            <a:extLst>
              <a:ext uri="{FF2B5EF4-FFF2-40B4-BE49-F238E27FC236}">
                <a16:creationId xmlns:a16="http://schemas.microsoft.com/office/drawing/2014/main" id="{57FEE951-4BB2-491E-9A12-4DBF2E0480DD}"/>
              </a:ext>
            </a:extLst>
          </p:cNvPr>
          <p:cNvGrpSpPr/>
          <p:nvPr/>
        </p:nvGrpSpPr>
        <p:grpSpPr>
          <a:xfrm>
            <a:off x="1739835" y="3744619"/>
            <a:ext cx="1228732" cy="1203900"/>
            <a:chOff x="3507038" y="2754563"/>
            <a:chExt cx="1539374" cy="1482224"/>
          </a:xfrm>
        </p:grpSpPr>
        <p:grpSp>
          <p:nvGrpSpPr>
            <p:cNvPr id="20" name="Group 6">
              <a:extLst>
                <a:ext uri="{FF2B5EF4-FFF2-40B4-BE49-F238E27FC236}">
                  <a16:creationId xmlns:a16="http://schemas.microsoft.com/office/drawing/2014/main" id="{248F316C-B92D-453E-ADD7-EDF974EEDA11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379F24D9-3E9A-4A93-AB99-FA078D2BAA0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32" name="Half Frame 2">
                <a:extLst>
                  <a:ext uri="{FF2B5EF4-FFF2-40B4-BE49-F238E27FC236}">
                    <a16:creationId xmlns:a16="http://schemas.microsoft.com/office/drawing/2014/main" id="{FE068FE5-1652-4566-917D-21AA2161336F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36" name="Half Frame 5">
                <a:extLst>
                  <a:ext uri="{FF2B5EF4-FFF2-40B4-BE49-F238E27FC236}">
                    <a16:creationId xmlns:a16="http://schemas.microsoft.com/office/drawing/2014/main" id="{C3D594B1-C458-401B-9858-3C94F664CA54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微軟正黑體" panose="020B0604030504040204" pitchFamily="34" charset="-120"/>
                </a:endParaRPr>
              </a:p>
            </p:txBody>
          </p:sp>
        </p:grpSp>
        <p:sp>
          <p:nvSpPr>
            <p:cNvPr id="21" name="Rounded Rectangle 51">
              <a:extLst>
                <a:ext uri="{FF2B5EF4-FFF2-40B4-BE49-F238E27FC236}">
                  <a16:creationId xmlns:a16="http://schemas.microsoft.com/office/drawing/2014/main" id="{EED9334D-E3FC-4A13-9C4A-16D826369F52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37" name="Group 10">
            <a:extLst>
              <a:ext uri="{FF2B5EF4-FFF2-40B4-BE49-F238E27FC236}">
                <a16:creationId xmlns:a16="http://schemas.microsoft.com/office/drawing/2014/main" id="{1E3AB5EF-46EA-4A90-A79F-6D4C9814C393}"/>
              </a:ext>
            </a:extLst>
          </p:cNvPr>
          <p:cNvGrpSpPr/>
          <p:nvPr/>
        </p:nvGrpSpPr>
        <p:grpSpPr>
          <a:xfrm>
            <a:off x="2966548" y="3869983"/>
            <a:ext cx="7217358" cy="1251720"/>
            <a:chOff x="6752855" y="1566464"/>
            <a:chExt cx="6513461" cy="1251720"/>
          </a:xfrm>
        </p:grpSpPr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89A170BE-9AEC-4E17-A231-657E5F350016}"/>
                </a:ext>
              </a:extLst>
            </p:cNvPr>
            <p:cNvSpPr txBox="1"/>
            <p:nvPr/>
          </p:nvSpPr>
          <p:spPr>
            <a:xfrm>
              <a:off x="6752855" y="2110298"/>
              <a:ext cx="6513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透過跟搜尋引擎公司購買廣告，讓網站出現在搜尋結果前面</a:t>
              </a:r>
              <a:endParaRPr lang="en-US" altLang="ko-KR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87871D4A-A5D6-4936-A944-81E2F296EE88}"/>
                </a:ext>
              </a:extLst>
            </p:cNvPr>
            <p:cNvSpPr txBox="1"/>
            <p:nvPr/>
          </p:nvSpPr>
          <p:spPr>
            <a:xfrm>
              <a:off x="6752855" y="1566464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短期策略：買廣告</a:t>
              </a:r>
              <a:endParaRPr lang="ko-KR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3DC5685-E5E6-4552-B47A-2EC2E94378F6}"/>
              </a:ext>
            </a:extLst>
          </p:cNvPr>
          <p:cNvSpPr txBox="1"/>
          <p:nvPr/>
        </p:nvSpPr>
        <p:spPr>
          <a:xfrm>
            <a:off x="1592138" y="5371694"/>
            <a:ext cx="99661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這時候就需要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Landing Page 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作為網站廣告的進入頁面</a:t>
            </a:r>
            <a:endParaRPr lang="ko-KR" altLang="en-US" sz="32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9885" y="415002"/>
            <a:ext cx="41535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Landing Page</a:t>
            </a:r>
            <a:endParaRPr lang="ko-KR" altLang="en-US" sz="44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AC1482-526D-4B17-A718-B2E8088A58DE}"/>
              </a:ext>
            </a:extLst>
          </p:cNvPr>
          <p:cNvSpPr txBox="1"/>
          <p:nvPr/>
        </p:nvSpPr>
        <p:spPr>
          <a:xfrm>
            <a:off x="2687916" y="1558557"/>
            <a:ext cx="63305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通常為一頁式網頁，用來宣傳廣告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通常不會將首頁設為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Landing Page</a:t>
            </a:r>
          </a:p>
          <a:p>
            <a:pPr marL="914344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因為首頁通常是在建立公司、品牌形象，與廣告內容較無關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344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用首頁做為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Landing Page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，傳換率會較差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344" lvl="1" indent="-4572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主要用途為收集點擊者的連絡資訊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344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因為點擊者不太可能在第一次瀏覽網站時就花錢買產品，故先收集聯絡資訊以做日後推銷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344" lvl="1" indent="-4572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Landing Page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的轉換率大約為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– 2 %</a:t>
            </a:r>
          </a:p>
          <a:p>
            <a:pPr marL="914344" lvl="1" indent="-457200"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9627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594</Words>
  <Application>Microsoft Office PowerPoint</Application>
  <PresentationFormat>寬螢幕</PresentationFormat>
  <Paragraphs>99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微軟正黑體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田恆一</cp:lastModifiedBy>
  <cp:revision>136</cp:revision>
  <dcterms:created xsi:type="dcterms:W3CDTF">2018-04-24T17:14:44Z</dcterms:created>
  <dcterms:modified xsi:type="dcterms:W3CDTF">2022-04-06T09:08:11Z</dcterms:modified>
</cp:coreProperties>
</file>