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4" r:id="rId2"/>
    <p:sldId id="258" r:id="rId3"/>
    <p:sldId id="260" r:id="rId4"/>
    <p:sldId id="259" r:id="rId5"/>
    <p:sldId id="262" r:id="rId6"/>
    <p:sldId id="263" r:id="rId7"/>
    <p:sldId id="266" r:id="rId8"/>
    <p:sldId id="265" r:id="rId9"/>
    <p:sldId id="272" r:id="rId10"/>
    <p:sldId id="268" r:id="rId11"/>
    <p:sldId id="269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46" autoAdjust="0"/>
  </p:normalViewPr>
  <p:slideViewPr>
    <p:cSldViewPr>
      <p:cViewPr varScale="1">
        <p:scale>
          <a:sx n="60" d="100"/>
          <a:sy n="60" d="100"/>
        </p:scale>
        <p:origin x="14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AED71-4939-4BAD-AEBD-643466ECA05C}" type="datetimeFigureOut">
              <a:rPr lang="zh-TW" altLang="en-US" smtClean="0"/>
              <a:t>2023/12/30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6B59-FF29-44CA-9099-0ADDCC80D5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95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forms (up to HTML version 4 and XHTML 1) only support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HTTP request methods. A workaround for this is to tunnel other methods through POST by using a hidden form field which is read by the server and the request dispatched accordingly.</a:t>
            </a:r>
          </a:p>
          <a:p>
            <a:pPr fontAlgn="base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supported by the implementations of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(i.e. AJAX calls) in all the major web browsers (IE, Firefox, Opera).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86B59-FF29-44CA-9099-0ADDCC80D5F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6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3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701" y="762003"/>
            <a:ext cx="2193989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3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98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9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95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47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4176"/>
            <a:ext cx="212598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7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493008"/>
            <a:ext cx="212598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8" y="6356359"/>
            <a:ext cx="4433638" cy="365125"/>
          </a:xfrm>
        </p:spPr>
        <p:txBody>
          <a:bodyPr/>
          <a:lstStyle/>
          <a:p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40BAD2"/>
                </a:solidFill>
              </a:rPr>
              <a:pPr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91" y="1123846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5586B75A-687E-405C-8A0B-8D00578BA2C3}" type="datetimeFigureOut">
              <a:rPr lang="en-US" dirty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12/30/2023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9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6" y="6356359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40BAD2"/>
                </a:solidFill>
              </a:rPr>
              <a:pPr defTabSz="457200"/>
              <a:t>‹#›</a:t>
            </a:fld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7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02386" y="1801368"/>
            <a:ext cx="5486400" cy="3255264"/>
          </a:xfrm>
        </p:spPr>
        <p:txBody>
          <a:bodyPr>
            <a:normAutofit/>
          </a:bodyPr>
          <a:lstStyle/>
          <a:p>
            <a:r>
              <a:rPr lang="en-US" altLang="zh-TW" sz="5400" b="1" dirty="0"/>
              <a:t>URL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063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</a:t>
            </a:r>
            <a:r>
              <a:rPr lang="en-US" altLang="zh-TW" dirty="0"/>
              <a:t>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/students/97/grades/1/?update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grades/1</a:t>
            </a:r>
            <a:r>
              <a:rPr lang="zh-TW" altLang="en-US" sz="2400" dirty="0"/>
              <a:t> 帶有 </a:t>
            </a:r>
            <a:r>
              <a:rPr lang="en-US" altLang="zh-TW" sz="2400" dirty="0"/>
              <a:t>student </a:t>
            </a:r>
            <a:r>
              <a:rPr lang="zh-TW" altLang="en-US" sz="2400" dirty="0"/>
              <a:t>的資訊</a:t>
            </a:r>
            <a:endParaRPr lang="en-US" altLang="zh-TW" sz="2400" dirty="0"/>
          </a:p>
          <a:p>
            <a:r>
              <a:rPr lang="zh-TW" altLang="en-US" sz="2400" dirty="0"/>
              <a:t>這樣是否還需要 </a:t>
            </a:r>
            <a:r>
              <a:rPr lang="en-US" altLang="zh-TW" sz="2400" dirty="0"/>
              <a:t>students/97?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從技術上來說確實不用，</a:t>
            </a:r>
            <a:br>
              <a:rPr lang="en-US" altLang="zh-TW" dirty="0"/>
            </a:br>
            <a:r>
              <a:rPr lang="zh-TW" altLang="en-US" dirty="0"/>
              <a:t>只不過</a:t>
            </a:r>
            <a:r>
              <a:rPr lang="en-US" altLang="zh-TW" dirty="0"/>
              <a:t>…..</a:t>
            </a:r>
            <a:br>
              <a:rPr lang="en-US" altLang="zh-TW" dirty="0"/>
            </a:br>
            <a:r>
              <a:rPr lang="zh-TW" altLang="en-US" sz="2400" dirty="0"/>
              <a:t>在 </a:t>
            </a:r>
            <a:r>
              <a:rPr lang="en-US" altLang="zh-TW" sz="2400" dirty="0"/>
              <a:t>URL</a:t>
            </a:r>
            <a:r>
              <a:rPr lang="zh-TW" altLang="en-US" sz="2400" dirty="0"/>
              <a:t> 的意義表達上可以更為清楚</a:t>
            </a:r>
          </a:p>
        </p:txBody>
      </p:sp>
    </p:spTree>
    <p:extLst>
      <p:ext uri="{BB962C8B-B14F-4D97-AF65-F5344CB8AC3E}">
        <p14:creationId xmlns:p14="http://schemas.microsoft.com/office/powerpoint/2010/main" val="5685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延伸</a:t>
            </a:r>
            <a:r>
              <a:rPr lang="en-US" altLang="zh-TW" dirty="0"/>
              <a:t>2.</a:t>
            </a:r>
            <a:br>
              <a:rPr lang="en-US" altLang="zh-TW" dirty="0"/>
            </a:br>
            <a:r>
              <a:rPr lang="zh-TW" altLang="en-US" dirty="0"/>
              <a:t>真的不是一個資源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所有 </a:t>
            </a:r>
            <a:r>
              <a:rPr lang="en-US" altLang="zh-TW" dirty="0"/>
              <a:t>URL</a:t>
            </a:r>
            <a:r>
              <a:rPr lang="zh-TW" altLang="en-US" dirty="0"/>
              <a:t> 都是由 </a:t>
            </a:r>
            <a:r>
              <a:rPr lang="en-US" altLang="zh-TW" dirty="0"/>
              <a:t>noun </a:t>
            </a:r>
            <a:r>
              <a:rPr lang="zh-TW" altLang="en-US" dirty="0"/>
              <a:t>組成，因為表示的是 </a:t>
            </a:r>
            <a:r>
              <a:rPr lang="en-US" altLang="zh-TW" dirty="0"/>
              <a:t>“</a:t>
            </a:r>
            <a:r>
              <a:rPr lang="zh-TW" altLang="en-US" dirty="0"/>
              <a:t>資源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但有時會遇到困難  </a:t>
            </a:r>
            <a:r>
              <a:rPr lang="en-US" altLang="zh-TW" dirty="0" err="1"/>
              <a:t>Eg</a:t>
            </a:r>
            <a:r>
              <a:rPr lang="en-US" altLang="zh-TW" dirty="0"/>
              <a:t>. Login</a:t>
            </a:r>
          </a:p>
          <a:p>
            <a:r>
              <a:rPr lang="en-US" altLang="zh-TW" dirty="0"/>
              <a:t>/users/login </a:t>
            </a:r>
            <a:r>
              <a:rPr lang="zh-TW" altLang="en-US" dirty="0"/>
              <a:t>不屬於 </a:t>
            </a:r>
            <a:r>
              <a:rPr lang="en-US" altLang="zh-TW" dirty="0"/>
              <a:t>CRUD</a:t>
            </a:r>
            <a:r>
              <a:rPr lang="zh-TW" altLang="en-US" dirty="0"/>
              <a:t> 中的任一項</a:t>
            </a:r>
            <a:endParaRPr lang="en-US" altLang="zh-TW" dirty="0"/>
          </a:p>
          <a:p>
            <a:r>
              <a:rPr lang="zh-TW" altLang="en-US" dirty="0"/>
              <a:t>但是為了方便，我們還是會這樣做</a:t>
            </a:r>
            <a:endParaRPr lang="en-US" altLang="zh-TW" dirty="0"/>
          </a:p>
          <a:p>
            <a:r>
              <a:rPr lang="zh-TW" altLang="en-US" dirty="0"/>
              <a:t>所以  </a:t>
            </a:r>
            <a:r>
              <a:rPr lang="en-US" altLang="zh-TW" dirty="0"/>
              <a:t>REST</a:t>
            </a:r>
            <a:r>
              <a:rPr lang="zh-TW" altLang="en-US" dirty="0"/>
              <a:t> 通常可僅限於可以 </a:t>
            </a:r>
            <a:r>
              <a:rPr lang="en-US" altLang="zh-TW" dirty="0"/>
              <a:t>CRUD</a:t>
            </a:r>
            <a:r>
              <a:rPr lang="zh-TW" altLang="en-US" dirty="0"/>
              <a:t> 的東西</a:t>
            </a:r>
          </a:p>
        </p:txBody>
      </p:sp>
    </p:spTree>
    <p:extLst>
      <p:ext uri="{BB962C8B-B14F-4D97-AF65-F5344CB8AC3E}">
        <p14:creationId xmlns:p14="http://schemas.microsoft.com/office/powerpoint/2010/main" val="51014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RESTful</a:t>
            </a:r>
            <a:br>
              <a:rPr lang="en-US" altLang="zh-TW" dirty="0"/>
            </a:b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如果是 </a:t>
            </a:r>
            <a:r>
              <a:rPr lang="en-US" altLang="zh-TW" dirty="0"/>
              <a:t>RESTful API</a:t>
            </a:r>
            <a:r>
              <a:rPr lang="zh-TW" altLang="en-US" dirty="0"/>
              <a:t>，那麼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可用 </a:t>
            </a:r>
            <a:r>
              <a:rPr lang="en-US" altLang="zh-TW" dirty="0"/>
              <a:t>http</a:t>
            </a:r>
            <a:r>
              <a:rPr lang="zh-TW" altLang="en-US" dirty="0"/>
              <a:t> 呼叫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符合 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 </a:t>
            </a:r>
            <a:r>
              <a:rPr lang="zh-TW" altLang="en-US" dirty="0"/>
              <a:t>、 </a:t>
            </a:r>
            <a:r>
              <a:rPr lang="en-US" altLang="zh-TW" dirty="0"/>
              <a:t>DELETE</a:t>
            </a:r>
            <a:r>
              <a:rPr lang="zh-TW" altLang="en-US" dirty="0"/>
              <a:t>四項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Google drive API</a:t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. </a:t>
            </a:r>
            <a:r>
              <a:rPr lang="zh-TW" altLang="en-US" dirty="0"/>
              <a:t>  </a:t>
            </a:r>
            <a:r>
              <a:rPr lang="en-US" altLang="zh-TW" dirty="0"/>
              <a:t>/a/?create</a:t>
            </a:r>
            <a:r>
              <a:rPr lang="zh-TW" altLang="en-US" dirty="0"/>
              <a:t>   在名稱為</a:t>
            </a:r>
            <a:r>
              <a:rPr lang="en-US" altLang="zh-TW" dirty="0"/>
              <a:t> a </a:t>
            </a:r>
            <a:r>
              <a:rPr lang="zh-TW" altLang="en-US" dirty="0"/>
              <a:t>的資料夾新增</a:t>
            </a: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回傳的應該會是 </a:t>
            </a:r>
            <a:r>
              <a:rPr lang="en-US" altLang="zh-TW" dirty="0"/>
              <a:t>JSON</a:t>
            </a:r>
            <a:r>
              <a:rPr lang="zh-TW" altLang="en-US" dirty="0"/>
              <a:t> 檔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928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758F5-EF4E-46B3-BE35-EA378227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24D5D-6C53-4FB4-8E1D-BF723D4E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764704"/>
            <a:ext cx="6052358" cy="5445212"/>
          </a:xfrm>
        </p:spPr>
        <p:txBody>
          <a:bodyPr>
            <a:normAutofit/>
          </a:bodyPr>
          <a:lstStyle/>
          <a:p>
            <a:r>
              <a:rPr lang="en-US" altLang="zh-TW" dirty="0"/>
              <a:t>JSON (JavaScript Object Notation)</a:t>
            </a:r>
          </a:p>
          <a:p>
            <a:r>
              <a:rPr lang="zh-TW" altLang="en-US" dirty="0"/>
              <a:t>一種資料交換格式，可以通用於多種程式語言之間</a:t>
            </a:r>
            <a:endParaRPr lang="en-US" altLang="zh-TW" dirty="0"/>
          </a:p>
          <a:p>
            <a:r>
              <a:rPr lang="zh-TW" altLang="en-US" dirty="0"/>
              <a:t>舉例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1000" dirty="0"/>
          </a:p>
          <a:p>
            <a:pPr lvl="1"/>
            <a:r>
              <a:rPr lang="en-US" altLang="zh-TW" sz="1900" dirty="0"/>
              <a:t>Client</a:t>
            </a:r>
            <a:r>
              <a:rPr lang="zh-TW" altLang="en-US" sz="1900" dirty="0"/>
              <a:t> </a:t>
            </a:r>
            <a:r>
              <a:rPr lang="en-US" altLang="zh-TW" sz="1900" dirty="0"/>
              <a:t>A</a:t>
            </a:r>
            <a:r>
              <a:rPr lang="zh-TW" altLang="en-US" sz="1900" dirty="0"/>
              <a:t> 和 </a:t>
            </a:r>
            <a:r>
              <a:rPr lang="en-US" altLang="zh-TW" sz="1900" dirty="0"/>
              <a:t>Server</a:t>
            </a:r>
            <a:r>
              <a:rPr lang="zh-TW" altLang="en-US" sz="1900" dirty="0"/>
              <a:t> </a:t>
            </a:r>
            <a:r>
              <a:rPr lang="en-US" altLang="zh-TW" sz="1900" dirty="0"/>
              <a:t>B</a:t>
            </a:r>
            <a:r>
              <a:rPr lang="zh-TW" altLang="en-US" sz="1900" dirty="0"/>
              <a:t> 分別以 </a:t>
            </a:r>
            <a:r>
              <a:rPr lang="en-US" altLang="zh-TW" sz="1900" dirty="0"/>
              <a:t>Python </a:t>
            </a:r>
            <a:r>
              <a:rPr lang="zh-TW" altLang="en-US" sz="1900" dirty="0"/>
              <a:t>和 </a:t>
            </a:r>
            <a:r>
              <a:rPr lang="en-US" altLang="zh-TW" sz="1900" dirty="0"/>
              <a:t>C++</a:t>
            </a:r>
            <a:r>
              <a:rPr lang="zh-TW" altLang="en-US" sz="1900" dirty="0"/>
              <a:t> 寫成。當 </a:t>
            </a:r>
            <a:r>
              <a:rPr lang="en-US" altLang="zh-TW" sz="1900" dirty="0"/>
              <a:t>A</a:t>
            </a:r>
            <a:r>
              <a:rPr lang="zh-TW" altLang="en-US" sz="1900" dirty="0"/>
              <a:t> 透過網路向 </a:t>
            </a:r>
            <a:r>
              <a:rPr lang="en-US" altLang="zh-TW" sz="1900" dirty="0"/>
              <a:t>B</a:t>
            </a:r>
            <a:r>
              <a:rPr lang="zh-TW" altLang="en-US" sz="1900" dirty="0"/>
              <a:t> 拿 </a:t>
            </a:r>
            <a:r>
              <a:rPr lang="en-US" altLang="zh-TW" sz="1900" dirty="0" err="1"/>
              <a:t>classList</a:t>
            </a:r>
            <a:r>
              <a:rPr lang="zh-TW" altLang="en-US" sz="1900" dirty="0"/>
              <a:t> 時，因為兩邊 </a:t>
            </a:r>
            <a:r>
              <a:rPr lang="en-US" altLang="zh-TW" sz="1900" dirty="0"/>
              <a:t>list</a:t>
            </a:r>
            <a:r>
              <a:rPr lang="zh-TW" altLang="en-US" sz="1900" dirty="0"/>
              <a:t> 的寫法不同 </a:t>
            </a:r>
            <a:r>
              <a:rPr lang="en-US" altLang="zh-TW" sz="1900" dirty="0">
                <a:sym typeface="Wingdings" panose="05000000000000000000" pitchFamily="2" charset="2"/>
              </a:rPr>
              <a:t></a:t>
            </a:r>
            <a:r>
              <a:rPr lang="zh-TW" altLang="en-US" sz="1900" dirty="0"/>
              <a:t> 會爆掉！</a:t>
            </a:r>
            <a:endParaRPr lang="en-US" altLang="zh-TW" sz="1900" dirty="0"/>
          </a:p>
          <a:p>
            <a:pPr lvl="1"/>
            <a:r>
              <a:rPr lang="zh-TW" altLang="en-US" sz="1900" dirty="0"/>
              <a:t>所以此時將 </a:t>
            </a:r>
            <a:r>
              <a:rPr lang="en-US" altLang="zh-TW" sz="1900" dirty="0"/>
              <a:t>B</a:t>
            </a:r>
            <a:r>
              <a:rPr lang="zh-TW" altLang="en-US" sz="1900" dirty="0"/>
              <a:t> 的 </a:t>
            </a:r>
            <a:r>
              <a:rPr lang="en-US" altLang="zh-TW" sz="1900" dirty="0" err="1"/>
              <a:t>classList</a:t>
            </a:r>
            <a:r>
              <a:rPr lang="zh-TW" altLang="en-US" sz="1900" dirty="0"/>
              <a:t> 轉為兩端都可解析的 </a:t>
            </a:r>
            <a:r>
              <a:rPr lang="en-US" altLang="zh-TW" sz="1900" dirty="0"/>
              <a:t>JSON</a:t>
            </a:r>
            <a:r>
              <a:rPr lang="zh-TW" altLang="en-US" sz="1900" dirty="0"/>
              <a:t> 格式，再傳給 </a:t>
            </a:r>
            <a:r>
              <a:rPr lang="en-US" altLang="zh-TW" sz="1900" dirty="0"/>
              <a:t>A</a:t>
            </a:r>
            <a:r>
              <a:rPr lang="zh-TW" altLang="en-US" sz="1900" dirty="0"/>
              <a:t>，</a:t>
            </a:r>
            <a:r>
              <a:rPr lang="en-US" altLang="zh-TW" sz="1900" dirty="0"/>
              <a:t>A</a:t>
            </a:r>
            <a:r>
              <a:rPr lang="zh-TW" altLang="en-US" sz="1900" dirty="0"/>
              <a:t> 再轉換成 </a:t>
            </a:r>
            <a:r>
              <a:rPr lang="en-US" altLang="zh-TW" sz="1900" dirty="0"/>
              <a:t>Python </a:t>
            </a:r>
            <a:r>
              <a:rPr lang="zh-TW" altLang="en-US" sz="1900" dirty="0"/>
              <a:t>的 </a:t>
            </a:r>
            <a:r>
              <a:rPr lang="en-US" altLang="zh-TW" sz="1900" dirty="0"/>
              <a:t>list</a:t>
            </a:r>
            <a:r>
              <a:rPr lang="zh-TW" altLang="en-US" sz="1900" dirty="0"/>
              <a:t>，就可以使用了！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ADD58B9-EEB0-48E4-99A5-25252958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14060"/>
              </p:ext>
            </p:extLst>
          </p:nvPr>
        </p:nvGraphicFramePr>
        <p:xfrm>
          <a:off x="3059832" y="2060848"/>
          <a:ext cx="4992216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959577651"/>
                    </a:ext>
                  </a:extLst>
                </a:gridCol>
                <a:gridCol w="1311920">
                  <a:extLst>
                    <a:ext uri="{9D8B030D-6E8A-4147-A177-3AD203B41FA5}">
                      <a16:colId xmlns:a16="http://schemas.microsoft.com/office/drawing/2014/main" val="1392221887"/>
                    </a:ext>
                  </a:extLst>
                </a:gridCol>
                <a:gridCol w="1664072">
                  <a:extLst>
                    <a:ext uri="{9D8B030D-6E8A-4147-A177-3AD203B41FA5}">
                      <a16:colId xmlns:a16="http://schemas.microsoft.com/office/drawing/2014/main" val="669554177"/>
                    </a:ext>
                  </a:extLst>
                </a:gridCol>
              </a:tblGrid>
              <a:tr h="615115">
                <a:tc>
                  <a:txBody>
                    <a:bodyPr/>
                    <a:lstStyle/>
                    <a:p>
                      <a:r>
                        <a:rPr lang="en-US" altLang="zh-TW" dirty="0"/>
                        <a:t>Client 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Server B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(10.1.1.1)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83978"/>
                  </a:ext>
                </a:extLst>
              </a:tr>
              <a:tr h="353578"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C++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73744"/>
                  </a:ext>
                </a:extLst>
              </a:tr>
              <a:tr h="11423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 = RPC(“10.1.1.1”)</a:t>
                      </a:r>
                    </a:p>
                    <a:p>
                      <a:pPr algn="ctr"/>
                      <a:r>
                        <a:rPr lang="en-US" altLang="zh-TW" dirty="0"/>
                        <a:t>c = </a:t>
                      </a:r>
                      <a:r>
                        <a:rPr lang="en-US" altLang="zh-TW" dirty="0" err="1"/>
                        <a:t>r.getClassList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-------------&gt;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&lt;-------------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getClassList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3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4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70F11-49C8-46AA-B094-BF024E72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8C7F6-6F52-422F-858E-238A4433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r>
              <a:rPr lang="zh-TW" altLang="en-US" dirty="0"/>
              <a:t> 格式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“class”: [</a:t>
            </a:r>
          </a:p>
          <a:p>
            <a:pPr marL="0" indent="0">
              <a:buNone/>
            </a:pPr>
            <a:r>
              <a:rPr lang="en-US" altLang="zh-TW" dirty="0"/>
              <a:t>           {“name”: “</a:t>
            </a:r>
            <a:r>
              <a:rPr lang="zh-TW" altLang="en-US" dirty="0"/>
              <a:t>甲</a:t>
            </a:r>
            <a:r>
              <a:rPr lang="en-US" altLang="zh-TW" dirty="0"/>
              <a:t>”, “</a:t>
            </a:r>
            <a:r>
              <a:rPr lang="en-US" altLang="zh-TW" dirty="0" err="1"/>
              <a:t>enrolledYear</a:t>
            </a:r>
            <a:r>
              <a:rPr lang="en-US" altLang="zh-TW" dirty="0"/>
              <a:t>”: 110},</a:t>
            </a:r>
          </a:p>
          <a:p>
            <a:pPr marL="0" indent="0">
              <a:buNone/>
            </a:pPr>
            <a:r>
              <a:rPr lang="en-US" altLang="zh-TW" dirty="0"/>
              <a:t>           {“name”: “</a:t>
            </a:r>
            <a:r>
              <a:rPr lang="zh-TW" altLang="en-US" dirty="0"/>
              <a:t>乙</a:t>
            </a:r>
            <a:r>
              <a:rPr lang="en-US" altLang="zh-TW" dirty="0"/>
              <a:t>”, “</a:t>
            </a:r>
            <a:r>
              <a:rPr lang="en-US" altLang="zh-TW" dirty="0" err="1"/>
              <a:t>enrolledYear</a:t>
            </a:r>
            <a:r>
              <a:rPr lang="en-US" altLang="zh-TW" dirty="0"/>
              <a:t>”: 110}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05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URL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URL (Unique Resource Location)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●http://________/_________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499992" y="40050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5724128" y="400506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23928" y="428380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domain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02273" y="4283804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Path of resource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36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/>
              <a:t>REST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918522" cy="51206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●REST (</a:t>
            </a:r>
            <a:r>
              <a:rPr lang="en-US" altLang="zh-TW" b="1" dirty="0" err="1">
                <a:solidFill>
                  <a:schemeClr val="bg1">
                    <a:lumMod val="50000"/>
                  </a:schemeClr>
                </a:solidFill>
                <a:latin typeface="Calibri"/>
              </a:rPr>
              <a:t>REpresentational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State Transfer)</a:t>
            </a:r>
            <a:r>
              <a:rPr lang="en-US" altLang="zh-TW" dirty="0">
                <a:solidFill>
                  <a:srgbClr val="000000"/>
                </a:solidFill>
                <a:latin typeface="Arial"/>
              </a:rPr>
              <a:t> 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概念來自於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Roy Thomas Fielding 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寫的一篇文章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REST 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把軟體視為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“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資源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”(Resource)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，以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URL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 定義資源所在處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使用者則藉由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HTTP 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協定中所定義的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"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方法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"(method)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操作資源</a:t>
            </a: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bg1">
                  <a:lumMod val="50000"/>
                </a:schemeClr>
              </a:solidFill>
              <a:latin typeface="Calibri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其所稱的軟體，其實是資料與資料處理方法的包裝，也就是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OOP 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中的 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"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個體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"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、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"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物件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327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HTTP</a:t>
            </a:r>
            <a:br>
              <a:rPr lang="en-US" altLang="zh-TW" b="1" dirty="0"/>
            </a:br>
            <a:r>
              <a:rPr lang="en-US" altLang="zh-TW" b="1" dirty="0"/>
              <a:t>Function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C5CC07-1F3E-131F-D133-348A790A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556792"/>
            <a:ext cx="603735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1950" y="864108"/>
            <a:ext cx="5630489" cy="5120640"/>
          </a:xfrm>
        </p:spPr>
        <p:txBody>
          <a:bodyPr/>
          <a:lstStyle/>
          <a:p>
            <a:r>
              <a:rPr lang="en-US" altLang="zh-TW" dirty="0"/>
              <a:t>RPC (Remote Procedure Call):</a:t>
            </a:r>
          </a:p>
          <a:p>
            <a:pPr marL="502920" lvl="1" indent="0">
              <a:buNone/>
            </a:pPr>
            <a:r>
              <a:rPr lang="zh-TW" altLang="en-US" dirty="0"/>
              <a:t>客戶端透過網路到遠端伺服器呼叫 </a:t>
            </a:r>
            <a:r>
              <a:rPr lang="en-US" altLang="zh-TW" dirty="0"/>
              <a:t>method</a:t>
            </a:r>
            <a:r>
              <a:rPr lang="zh-TW" altLang="en-US" dirty="0"/>
              <a:t> 或 </a:t>
            </a:r>
            <a:r>
              <a:rPr lang="en-US" altLang="zh-TW" dirty="0"/>
              <a:t>function</a:t>
            </a:r>
          </a:p>
          <a:p>
            <a:pPr marL="502920" lvl="1" indent="0">
              <a:buNone/>
            </a:pPr>
            <a:endParaRPr lang="en-US" altLang="zh-TW" dirty="0"/>
          </a:p>
          <a:p>
            <a:r>
              <a:rPr lang="en-US" altLang="zh-TW" dirty="0"/>
              <a:t>RESTful web service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502920" lvl="1" indent="0">
              <a:buNone/>
            </a:pPr>
            <a:r>
              <a:rPr lang="zh-TW" altLang="en-US" dirty="0"/>
              <a:t>以 </a:t>
            </a:r>
            <a:r>
              <a:rPr lang="en-US" altLang="zh-TW" dirty="0"/>
              <a:t>URL </a:t>
            </a:r>
            <a:r>
              <a:rPr lang="zh-TW" altLang="en-US" dirty="0"/>
              <a:t>定位資源，根據 </a:t>
            </a:r>
            <a:r>
              <a:rPr lang="en-US" altLang="zh-TW" dirty="0"/>
              <a:t>HTTP </a:t>
            </a:r>
            <a:r>
              <a:rPr lang="zh-TW" altLang="en-US" dirty="0"/>
              <a:t>內容指示操作動作與回應訊息</a:t>
            </a:r>
            <a:r>
              <a:rPr lang="en-US" altLang="zh-TW" dirty="0"/>
              <a:t>(</a:t>
            </a:r>
            <a:r>
              <a:rPr lang="zh-TW" altLang="en-US" dirty="0"/>
              <a:t>將 </a:t>
            </a:r>
            <a:r>
              <a:rPr lang="en-US" altLang="zh-TW" dirty="0"/>
              <a:t>URL</a:t>
            </a:r>
            <a:r>
              <a:rPr lang="zh-TW" altLang="en-US" dirty="0"/>
              <a:t> 視為 </a:t>
            </a:r>
            <a:r>
              <a:rPr lang="en-US" altLang="zh-TW" dirty="0"/>
              <a:t>API)</a:t>
            </a:r>
          </a:p>
          <a:p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 /users/</a:t>
            </a:r>
            <a:r>
              <a:rPr lang="en-US" altLang="zh-TW" dirty="0" err="1"/>
              <a:t>eric</a:t>
            </a:r>
            <a:r>
              <a:rPr lang="en-US" altLang="zh-TW" dirty="0"/>
              <a:t>/</a:t>
            </a:r>
          </a:p>
          <a:p>
            <a:pPr lvl="1"/>
            <a:r>
              <a:rPr lang="en-US" altLang="zh-TW" dirty="0"/>
              <a:t>URL</a:t>
            </a:r>
            <a:r>
              <a:rPr lang="zh-TW" altLang="en-US" dirty="0"/>
              <a:t> 如同資料夾的路徑，也像一個物件</a:t>
            </a:r>
            <a:endParaRPr lang="en-US" altLang="zh-TW" dirty="0"/>
          </a:p>
          <a:p>
            <a:pPr lvl="1"/>
            <a:r>
              <a:rPr lang="en-US" altLang="zh-TW" dirty="0"/>
              <a:t>Eric</a:t>
            </a:r>
            <a:r>
              <a:rPr lang="zh-TW" altLang="en-US" dirty="0"/>
              <a:t> 後的斜線表示使用者 </a:t>
            </a:r>
            <a:r>
              <a:rPr lang="en-US" altLang="zh-TW" dirty="0" err="1"/>
              <a:t>eric</a:t>
            </a:r>
            <a:r>
              <a:rPr lang="zh-TW" altLang="en-US" dirty="0"/>
              <a:t> 還有 </a:t>
            </a:r>
            <a:r>
              <a:rPr lang="en-US" altLang="zh-TW" dirty="0"/>
              <a:t>information details</a:t>
            </a:r>
          </a:p>
          <a:p>
            <a:pPr lvl="1"/>
            <a:r>
              <a:rPr lang="zh-TW" altLang="en-US" dirty="0"/>
              <a:t>使用這個 </a:t>
            </a:r>
            <a:r>
              <a:rPr lang="en-US" altLang="zh-TW" dirty="0"/>
              <a:t>URL</a:t>
            </a:r>
            <a:r>
              <a:rPr lang="zh-TW" altLang="en-US" dirty="0"/>
              <a:t> 對 </a:t>
            </a:r>
            <a:r>
              <a:rPr lang="en-US" altLang="zh-TW" dirty="0" err="1"/>
              <a:t>eric</a:t>
            </a:r>
            <a:r>
              <a:rPr lang="zh-TW" altLang="en-US" dirty="0"/>
              <a:t> 的資料做 </a:t>
            </a:r>
            <a:r>
              <a:rPr lang="en-US" altLang="zh-TW" dirty="0"/>
              <a:t>Get, Post, Put, Delete</a:t>
            </a:r>
            <a:r>
              <a:rPr lang="zh-TW" altLang="en-US" dirty="0"/>
              <a:t> 等 </a:t>
            </a:r>
            <a:r>
              <a:rPr lang="en-US" altLang="zh-TW" dirty="0"/>
              <a:t>HTTP method</a:t>
            </a:r>
          </a:p>
        </p:txBody>
      </p:sp>
    </p:spTree>
    <p:extLst>
      <p:ext uri="{BB962C8B-B14F-4D97-AF65-F5344CB8AC3E}">
        <p14:creationId xmlns:p14="http://schemas.microsoft.com/office/powerpoint/2010/main" val="37440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5816" y="980728"/>
            <a:ext cx="5486400" cy="5408672"/>
          </a:xfrm>
        </p:spPr>
        <p:txBody>
          <a:bodyPr/>
          <a:lstStyle/>
          <a:p>
            <a:r>
              <a:rPr lang="en-US" altLang="zh-TW" dirty="0"/>
              <a:t>REST-like web service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="1" dirty="0"/>
              <a:t>更務實的作法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800" dirty="0"/>
              <a:t>HTML forms (</a:t>
            </a:r>
            <a:r>
              <a:rPr lang="zh-TW" altLang="en-US" sz="1800" dirty="0"/>
              <a:t>版本到 </a:t>
            </a:r>
            <a:r>
              <a:rPr lang="en-US" altLang="zh-TW" sz="1800" dirty="0"/>
              <a:t>HTML4 </a:t>
            </a:r>
            <a:r>
              <a:rPr lang="zh-TW" altLang="en-US" sz="1800" dirty="0"/>
              <a:t>和 </a:t>
            </a:r>
            <a:r>
              <a:rPr lang="en-US" altLang="zh-TW" sz="1800" dirty="0"/>
              <a:t> XHTML 1)</a:t>
            </a:r>
            <a:r>
              <a:rPr lang="zh-TW" altLang="en-US" sz="1800" dirty="0"/>
              <a:t>只支援</a:t>
            </a:r>
            <a:r>
              <a:rPr lang="en-US" altLang="zh-TW" sz="1800" dirty="0"/>
              <a:t>GET </a:t>
            </a:r>
            <a:r>
              <a:rPr lang="zh-TW" altLang="en-US" sz="1800" dirty="0"/>
              <a:t>和</a:t>
            </a:r>
            <a:r>
              <a:rPr lang="en-US" altLang="zh-TW" sz="1800" dirty="0"/>
              <a:t> POST</a:t>
            </a:r>
            <a:r>
              <a:rPr lang="zh-TW" altLang="en-US" sz="1800" dirty="0"/>
              <a:t> 兩種 </a:t>
            </a:r>
            <a:r>
              <a:rPr lang="en-US" altLang="zh-TW" sz="1800" dirty="0"/>
              <a:t>HTTP request methods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800" dirty="0"/>
              <a:t>然而，現在在主流瀏覽器 </a:t>
            </a:r>
            <a:r>
              <a:rPr lang="en-US" altLang="zh-TW" sz="1800" dirty="0"/>
              <a:t>(IE, Firefox, Opera)</a:t>
            </a:r>
            <a:r>
              <a:rPr lang="zh-TW" altLang="en-US" sz="1800" dirty="0"/>
              <a:t>中的</a:t>
            </a:r>
            <a:r>
              <a:rPr lang="en-US" altLang="zh-TW" sz="1800" dirty="0" err="1"/>
              <a:t>XMLHttpRequest</a:t>
            </a:r>
            <a:r>
              <a:rPr lang="en-US" altLang="zh-TW" sz="1800" dirty="0"/>
              <a:t> (i.e. AJAX calls)</a:t>
            </a:r>
            <a:r>
              <a:rPr lang="zh-TW" altLang="en-US" sz="1800" dirty="0"/>
              <a:t>支援了</a:t>
            </a:r>
            <a:r>
              <a:rPr lang="en-US" altLang="zh-TW" sz="1800" dirty="0"/>
              <a:t>GET, POST, PUT </a:t>
            </a:r>
            <a:r>
              <a:rPr lang="zh-TW" altLang="en-US" sz="1800" dirty="0"/>
              <a:t>和</a:t>
            </a:r>
            <a:r>
              <a:rPr lang="en-US" altLang="zh-TW" sz="1800" dirty="0"/>
              <a:t> DELETE</a:t>
            </a:r>
            <a:r>
              <a:rPr lang="zh-TW" altLang="en-US" sz="1800" dirty="0"/>
              <a:t> 四種方法</a:t>
            </a:r>
            <a:endParaRPr lang="en-US" altLang="zh-TW" sz="1800" dirty="0"/>
          </a:p>
          <a:p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 /users/add</a:t>
            </a:r>
          </a:p>
          <a:p>
            <a:pPr marL="502920" lvl="1" indent="0">
              <a:buNone/>
            </a:pPr>
            <a:r>
              <a:rPr lang="zh-TW" altLang="en-US" dirty="0"/>
              <a:t>以功能來決定 </a:t>
            </a:r>
            <a:r>
              <a:rPr lang="en-US" altLang="zh-TW" dirty="0"/>
              <a:t>URL</a:t>
            </a:r>
            <a:r>
              <a:rPr lang="zh-TW" altLang="en-US" dirty="0"/>
              <a:t>，可以清楚看出所要做的動作為何。</a:t>
            </a:r>
            <a:endParaRPr lang="en-US" altLang="zh-TW" dirty="0"/>
          </a:p>
          <a:p>
            <a:pPr marL="502920" lvl="1" indent="0">
              <a:buNone/>
            </a:pPr>
            <a:r>
              <a:rPr lang="en-US" altLang="zh-TW" dirty="0"/>
              <a:t>Add</a:t>
            </a:r>
            <a:r>
              <a:rPr lang="zh-TW" altLang="en-US" dirty="0"/>
              <a:t> 後面沒有斜線，表示已沒有子項目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20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Eg</a:t>
            </a:r>
            <a:r>
              <a:rPr lang="en-US" altLang="zh-TW" dirty="0"/>
              <a:t>. /students/create</a:t>
            </a:r>
          </a:p>
          <a:p>
            <a:pPr lvl="1"/>
            <a:r>
              <a:rPr lang="zh-TW" altLang="en-US" dirty="0"/>
              <a:t>此為獨立的 </a:t>
            </a:r>
            <a:r>
              <a:rPr lang="en-US" altLang="zh-TW" dirty="0"/>
              <a:t>URL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/students/?create</a:t>
            </a:r>
          </a:p>
          <a:p>
            <a:pPr lvl="1"/>
            <a:r>
              <a:rPr lang="zh-TW" altLang="en-US" dirty="0"/>
              <a:t>同一個加參數</a:t>
            </a:r>
            <a:endParaRPr lang="en-US" altLang="zh-TW" dirty="0"/>
          </a:p>
          <a:p>
            <a:pPr lvl="1"/>
            <a:r>
              <a:rPr lang="zh-TW" altLang="en-US" dirty="0"/>
              <a:t>加 </a:t>
            </a:r>
            <a:r>
              <a:rPr lang="en-US" altLang="zh-TW" dirty="0"/>
              <a:t>? </a:t>
            </a:r>
            <a:r>
              <a:rPr lang="zh-TW" altLang="en-US" dirty="0"/>
              <a:t>代表要在此處做啥</a:t>
            </a:r>
            <a:endParaRPr lang="en-US" altLang="zh-TW" dirty="0"/>
          </a:p>
          <a:p>
            <a:pPr lvl="1"/>
            <a:r>
              <a:rPr lang="en-US" altLang="zh-TW" dirty="0"/>
              <a:t>REST-like</a:t>
            </a:r>
            <a:r>
              <a:rPr lang="zh-TW" altLang="en-US" dirty="0"/>
              <a:t> 的做法</a:t>
            </a:r>
            <a:endParaRPr lang="en-US" altLang="zh-TW" dirty="0"/>
          </a:p>
          <a:p>
            <a:pPr lvl="1"/>
            <a:r>
              <a:rPr lang="en-US" altLang="zh-TW" dirty="0"/>
              <a:t>GET </a:t>
            </a:r>
            <a:r>
              <a:rPr lang="zh-TW" altLang="en-US" dirty="0"/>
              <a:t>此 </a:t>
            </a:r>
            <a:r>
              <a:rPr lang="en-US" altLang="zh-TW" dirty="0"/>
              <a:t>URL </a:t>
            </a:r>
            <a:r>
              <a:rPr lang="zh-TW" altLang="en-US" dirty="0"/>
              <a:t>可得到 </a:t>
            </a:r>
            <a:r>
              <a:rPr lang="en-US" altLang="zh-TW" dirty="0"/>
              <a:t>create </a:t>
            </a:r>
            <a:r>
              <a:rPr lang="zh-TW" altLang="en-US" dirty="0"/>
              <a:t>一個 </a:t>
            </a:r>
            <a:r>
              <a:rPr lang="en-US" altLang="zh-TW" dirty="0"/>
              <a:t>Student </a:t>
            </a:r>
            <a:r>
              <a:rPr lang="zh-TW" altLang="en-US" dirty="0"/>
              <a:t>的表單</a:t>
            </a:r>
            <a:endParaRPr lang="en-US" altLang="zh-TW" dirty="0"/>
          </a:p>
          <a:p>
            <a:pPr lvl="1"/>
            <a:r>
              <a:rPr lang="en-US" altLang="zh-TW" dirty="0"/>
              <a:t>POST</a:t>
            </a:r>
            <a:r>
              <a:rPr lang="zh-TW" altLang="en-US" dirty="0"/>
              <a:t> 此 </a:t>
            </a:r>
            <a:r>
              <a:rPr lang="en-US" altLang="zh-TW" dirty="0"/>
              <a:t>URL </a:t>
            </a:r>
            <a:r>
              <a:rPr lang="zh-TW" altLang="en-US" dirty="0"/>
              <a:t>可新增一筆資料</a:t>
            </a:r>
            <a:endParaRPr lang="en-US" altLang="zh-TW" dirty="0"/>
          </a:p>
          <a:p>
            <a:r>
              <a:rPr lang="zh-TW" altLang="en-US" dirty="0"/>
              <a:t>備註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 只能用來讀取資料</a:t>
            </a:r>
            <a:endParaRPr lang="en-US" altLang="zh-TW" dirty="0"/>
          </a:p>
          <a:p>
            <a:pPr lvl="1"/>
            <a:r>
              <a:rPr lang="zh-TW" altLang="en-US" dirty="0"/>
              <a:t>修改資料要用 </a:t>
            </a:r>
            <a:r>
              <a:rPr lang="en-US" altLang="zh-TW" dirty="0"/>
              <a:t>POST</a:t>
            </a:r>
            <a:r>
              <a:rPr lang="zh-TW" altLang="en-US" dirty="0"/>
              <a:t>，</a:t>
            </a:r>
            <a:r>
              <a:rPr lang="en-US" altLang="zh-TW" dirty="0"/>
              <a:t>PUT</a:t>
            </a:r>
            <a:r>
              <a:rPr lang="zh-TW" altLang="en-US" dirty="0"/>
              <a:t>，</a:t>
            </a:r>
            <a:r>
              <a:rPr lang="en-US" altLang="zh-TW" dirty="0"/>
              <a:t>DELETE</a:t>
            </a:r>
          </a:p>
          <a:p>
            <a:pPr lvl="1"/>
            <a:r>
              <a:rPr lang="en-US" altLang="zh-TW" dirty="0"/>
              <a:t>REST-like</a:t>
            </a:r>
            <a:r>
              <a:rPr lang="zh-TW" altLang="en-US" dirty="0"/>
              <a:t> 只用 </a:t>
            </a:r>
            <a:r>
              <a:rPr lang="en-US" altLang="zh-TW" dirty="0"/>
              <a:t>POST</a:t>
            </a:r>
            <a:r>
              <a:rPr lang="zh-TW" altLang="en-US" dirty="0"/>
              <a:t> 修改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67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Eg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/students/</a:t>
            </a:r>
          </a:p>
          <a:p>
            <a:pPr lvl="1"/>
            <a:r>
              <a:rPr lang="zh-TW" altLang="en-US" dirty="0"/>
              <a:t>連結到此是可 </a:t>
            </a:r>
            <a:r>
              <a:rPr lang="en-US" altLang="zh-TW" dirty="0"/>
              <a:t>GET</a:t>
            </a:r>
            <a:r>
              <a:rPr lang="zh-TW" altLang="en-US" dirty="0"/>
              <a:t> 到所有的學生資料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/students/97/</a:t>
            </a:r>
          </a:p>
          <a:p>
            <a:pPr lvl="1"/>
            <a:r>
              <a:rPr lang="zh-TW" altLang="en-US" dirty="0"/>
              <a:t>連結到此是可 </a:t>
            </a:r>
            <a:r>
              <a:rPr lang="en-US" altLang="zh-TW" dirty="0"/>
              <a:t>GET</a:t>
            </a:r>
            <a:r>
              <a:rPr lang="zh-TW" altLang="en-US" dirty="0"/>
              <a:t> 到編號 </a:t>
            </a:r>
            <a:r>
              <a:rPr lang="en-US" altLang="zh-TW" dirty="0"/>
              <a:t>97</a:t>
            </a:r>
            <a:r>
              <a:rPr lang="zh-TW" altLang="en-US" dirty="0"/>
              <a:t> 的單一學生資料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/students/97/?delete</a:t>
            </a:r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 此 </a:t>
            </a:r>
            <a:r>
              <a:rPr lang="en-US" altLang="zh-TW" dirty="0"/>
              <a:t>URL</a:t>
            </a:r>
            <a:r>
              <a:rPr lang="zh-TW" altLang="en-US" dirty="0"/>
              <a:t> 是得到一個是否要 </a:t>
            </a:r>
            <a:r>
              <a:rPr lang="en-US" altLang="zh-TW" dirty="0"/>
              <a:t>Delete</a:t>
            </a:r>
            <a:r>
              <a:rPr lang="zh-TW" altLang="en-US" dirty="0"/>
              <a:t> 編號 </a:t>
            </a:r>
            <a:r>
              <a:rPr lang="en-US" altLang="zh-TW" dirty="0"/>
              <a:t>97</a:t>
            </a:r>
            <a:r>
              <a:rPr lang="zh-TW" altLang="en-US" dirty="0"/>
              <a:t>這個 </a:t>
            </a:r>
            <a:r>
              <a:rPr lang="en-US" altLang="zh-TW" dirty="0"/>
              <a:t>student</a:t>
            </a:r>
            <a:r>
              <a:rPr lang="zh-TW" altLang="en-US" dirty="0"/>
              <a:t> 的表單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Eg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/students/97/grades/1/?update</a:t>
            </a:r>
          </a:p>
          <a:p>
            <a:pPr lvl="1"/>
            <a:r>
              <a:rPr lang="en-US" altLang="zh-TW" dirty="0"/>
              <a:t>GET</a:t>
            </a:r>
            <a:r>
              <a:rPr lang="zh-TW" altLang="en-US" dirty="0"/>
              <a:t> 此 </a:t>
            </a:r>
            <a:r>
              <a:rPr lang="en-US" altLang="zh-TW" dirty="0"/>
              <a:t>URL</a:t>
            </a:r>
            <a:r>
              <a:rPr lang="zh-TW" altLang="en-US" dirty="0"/>
              <a:t> 是得到用來 </a:t>
            </a:r>
            <a:r>
              <a:rPr lang="en-US" altLang="zh-TW" dirty="0"/>
              <a:t>update</a:t>
            </a:r>
            <a:r>
              <a:rPr lang="zh-TW" altLang="en-US" dirty="0"/>
              <a:t> 編號 </a:t>
            </a:r>
            <a:r>
              <a:rPr lang="en-US" altLang="zh-TW" dirty="0"/>
              <a:t>97</a:t>
            </a:r>
            <a:r>
              <a:rPr lang="zh-TW" altLang="en-US" dirty="0"/>
              <a:t> 這個學生編號 </a:t>
            </a:r>
            <a:r>
              <a:rPr lang="en-US" altLang="zh-TW" dirty="0"/>
              <a:t>1</a:t>
            </a:r>
            <a:r>
              <a:rPr lang="zh-TW" altLang="en-US" dirty="0"/>
              <a:t> 成績的表單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067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BECA4-F34F-40A1-901A-3AC6738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DB8961-F744-40BE-8F09-3958C6BD5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3846"/>
            <a:ext cx="6912694" cy="4890866"/>
          </a:xfrm>
        </p:spPr>
      </p:pic>
    </p:spTree>
    <p:extLst>
      <p:ext uri="{BB962C8B-B14F-4D97-AF65-F5344CB8AC3E}">
        <p14:creationId xmlns:p14="http://schemas.microsoft.com/office/powerpoint/2010/main" val="1798952803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878</Words>
  <Application>Microsoft Office PowerPoint</Application>
  <PresentationFormat>如螢幕大小 (4:3)</PresentationFormat>
  <Paragraphs>117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Corbel</vt:lpstr>
      <vt:lpstr>Wingdings</vt:lpstr>
      <vt:lpstr>Wingdings 2</vt:lpstr>
      <vt:lpstr>框架</vt:lpstr>
      <vt:lpstr>URL</vt:lpstr>
      <vt:lpstr>URL</vt:lpstr>
      <vt:lpstr>REST</vt:lpstr>
      <vt:lpstr>HTTP Function</vt:lpstr>
      <vt:lpstr>REST</vt:lpstr>
      <vt:lpstr>REST</vt:lpstr>
      <vt:lpstr>REST</vt:lpstr>
      <vt:lpstr>REST</vt:lpstr>
      <vt:lpstr>PowerPoint 簡報</vt:lpstr>
      <vt:lpstr>延伸1.</vt:lpstr>
      <vt:lpstr>延伸2. 真的不是一個資源</vt:lpstr>
      <vt:lpstr>RESTful API</vt:lpstr>
      <vt:lpstr>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林煥禹</dc:creator>
  <cp:lastModifiedBy>User</cp:lastModifiedBy>
  <cp:revision>42</cp:revision>
  <dcterms:created xsi:type="dcterms:W3CDTF">2014-11-05T15:23:24Z</dcterms:created>
  <dcterms:modified xsi:type="dcterms:W3CDTF">2023-12-29T16:31:04Z</dcterms:modified>
</cp:coreProperties>
</file>