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314" r:id="rId2"/>
    <p:sldId id="302" r:id="rId3"/>
    <p:sldId id="316" r:id="rId4"/>
    <p:sldId id="317" r:id="rId5"/>
    <p:sldId id="318" r:id="rId6"/>
    <p:sldId id="319" r:id="rId7"/>
    <p:sldId id="313" r:id="rId8"/>
    <p:sldId id="260" r:id="rId9"/>
    <p:sldId id="261" r:id="rId10"/>
    <p:sldId id="262" r:id="rId11"/>
    <p:sldId id="272" r:id="rId12"/>
    <p:sldId id="285" r:id="rId13"/>
    <p:sldId id="283" r:id="rId14"/>
    <p:sldId id="264" r:id="rId15"/>
    <p:sldId id="271" r:id="rId16"/>
    <p:sldId id="286" r:id="rId17"/>
    <p:sldId id="273" r:id="rId18"/>
    <p:sldId id="274" r:id="rId19"/>
    <p:sldId id="275" r:id="rId20"/>
    <p:sldId id="308" r:id="rId21"/>
    <p:sldId id="279" r:id="rId22"/>
    <p:sldId id="267" r:id="rId23"/>
    <p:sldId id="268" r:id="rId24"/>
    <p:sldId id="269" r:id="rId25"/>
    <p:sldId id="315" r:id="rId26"/>
    <p:sldId id="278" r:id="rId27"/>
    <p:sldId id="280" r:id="rId28"/>
    <p:sldId id="287" r:id="rId29"/>
    <p:sldId id="290" r:id="rId30"/>
    <p:sldId id="289" r:id="rId31"/>
    <p:sldId id="291" r:id="rId32"/>
    <p:sldId id="310" r:id="rId33"/>
    <p:sldId id="312" r:id="rId34"/>
    <p:sldId id="292" r:id="rId35"/>
    <p:sldId id="294" r:id="rId36"/>
    <p:sldId id="295" r:id="rId37"/>
    <p:sldId id="296" r:id="rId38"/>
    <p:sldId id="300" r:id="rId39"/>
    <p:sldId id="297" r:id="rId40"/>
    <p:sldId id="298" r:id="rId41"/>
    <p:sldId id="299" r:id="rId42"/>
    <p:sldId id="307" r:id="rId43"/>
    <p:sldId id="309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Relvas" initials="PR" lastIdx="3" clrIdx="0">
    <p:extLst>
      <p:ext uri="{19B8F6BF-5375-455C-9EA6-DF929625EA0E}">
        <p15:presenceInfo xmlns:p15="http://schemas.microsoft.com/office/powerpoint/2012/main" userId="Pedro Relv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CC1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6056" autoAdjust="0"/>
  </p:normalViewPr>
  <p:slideViewPr>
    <p:cSldViewPr snapToGrid="0">
      <p:cViewPr>
        <p:scale>
          <a:sx n="66" d="100"/>
          <a:sy n="66" d="100"/>
        </p:scale>
        <p:origin x="312" y="1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596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97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204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137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75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246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31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o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obje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17"/>
          <p:cNvSpPr/>
          <p:nvPr userDrawn="1"/>
        </p:nvSpPr>
        <p:spPr>
          <a:xfrm>
            <a:off x="1589903" y="0"/>
            <a:ext cx="9012300" cy="1466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9404" y="115950"/>
            <a:ext cx="2251494" cy="617250"/>
          </a:xfrm>
          <a:prstGeom prst="rect">
            <a:avLst/>
          </a:prstGeom>
        </p:spPr>
      </p:pic>
      <p:sp>
        <p:nvSpPr>
          <p:cNvPr id="9" name="Shape 103"/>
          <p:cNvSpPr txBox="1"/>
          <p:nvPr userDrawn="1"/>
        </p:nvSpPr>
        <p:spPr>
          <a:xfrm>
            <a:off x="1589903" y="930500"/>
            <a:ext cx="9012204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9"/>
          <p:cNvSpPr txBox="1"/>
          <p:nvPr userDrawn="1"/>
        </p:nvSpPr>
        <p:spPr>
          <a:xfrm>
            <a:off x="4905650" y="6434398"/>
            <a:ext cx="22572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Contactos | Relatório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t-PT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5.pn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azambuja@gmail.com" TargetMode="External"/><Relationship Id="rId2" Type="http://schemas.openxmlformats.org/officeDocument/2006/relationships/hyperlink" Target="mailto:ruialvessie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drorelvas@gmail.com" TargetMode="External"/><Relationship Id="rId4" Type="http://schemas.openxmlformats.org/officeDocument/2006/relationships/hyperlink" Target="mailto:davidsous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uialvessiem@gmail.co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azambuja@gmail.com" TargetMode="External"/><Relationship Id="rId2" Type="http://schemas.openxmlformats.org/officeDocument/2006/relationships/hyperlink" Target="mailto:ruialvessie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edrorelvas@gmail.com" TargetMode="External"/><Relationship Id="rId4" Type="http://schemas.openxmlformats.org/officeDocument/2006/relationships/hyperlink" Target="mailto:davidsousa@gmail.co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23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5"/>
          <p:cNvGrpSpPr/>
          <p:nvPr/>
        </p:nvGrpSpPr>
        <p:grpSpPr>
          <a:xfrm>
            <a:off x="3325092" y="3015480"/>
            <a:ext cx="1511833" cy="1975587"/>
            <a:chOff x="348847" y="282616"/>
            <a:chExt cx="732000" cy="1011201"/>
          </a:xfrm>
        </p:grpSpPr>
        <p:sp>
          <p:nvSpPr>
            <p:cNvPr id="3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6" name="Shape 89"/>
          <p:cNvGrpSpPr/>
          <p:nvPr/>
        </p:nvGrpSpPr>
        <p:grpSpPr>
          <a:xfrm>
            <a:off x="7512371" y="2982842"/>
            <a:ext cx="1888550" cy="2165821"/>
            <a:chOff x="481914" y="273444"/>
            <a:chExt cx="914399" cy="1108572"/>
          </a:xfrm>
        </p:grpSpPr>
        <p:sp>
          <p:nvSpPr>
            <p:cNvPr id="7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sp>
        <p:nvSpPr>
          <p:cNvPr id="10" name="Shape 111"/>
          <p:cNvSpPr txBox="1"/>
          <p:nvPr/>
        </p:nvSpPr>
        <p:spPr>
          <a:xfrm>
            <a:off x="7266777" y="4991067"/>
            <a:ext cx="2212605" cy="3299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ee12036@fe.up.pt</a:t>
            </a:r>
          </a:p>
        </p:txBody>
      </p:sp>
      <p:sp>
        <p:nvSpPr>
          <p:cNvPr id="11" name="Shape 112"/>
          <p:cNvSpPr txBox="1"/>
          <p:nvPr/>
        </p:nvSpPr>
        <p:spPr>
          <a:xfrm>
            <a:off x="2793964" y="4874188"/>
            <a:ext cx="2212605" cy="3299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ee12183@fe.up.pt</a:t>
            </a:r>
          </a:p>
        </p:txBody>
      </p:sp>
      <p:pic>
        <p:nvPicPr>
          <p:cNvPr id="2050" name="Picture 2" descr="Resultado de imagem para fe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86014"/>
            <a:ext cx="3241964" cy="11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38001" y="1486966"/>
            <a:ext cx="7994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SIEM –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Trabalho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2 - PHP</a:t>
            </a:r>
          </a:p>
        </p:txBody>
      </p:sp>
    </p:spTree>
    <p:extLst>
      <p:ext uri="{BB962C8B-B14F-4D97-AF65-F5344CB8AC3E}">
        <p14:creationId xmlns:p14="http://schemas.microsoft.com/office/powerpoint/2010/main" val="154339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25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30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3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7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42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43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44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45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6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31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32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2" name="Triângulo isósceles 1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48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49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51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1463237" y="1998542"/>
            <a:ext cx="145136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2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3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4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5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6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7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8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1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usersiem@gma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1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26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27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28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29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30" name="Triângulo isósceles 29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35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36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38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2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43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48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0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31" name="Shape 106"/>
          <p:cNvSpPr txBox="1"/>
          <p:nvPr/>
        </p:nvSpPr>
        <p:spPr>
          <a:xfrm>
            <a:off x="1589900" y="2358687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Preço mais baixo</a:t>
            </a:r>
          </a:p>
        </p:txBody>
      </p:sp>
      <p:sp>
        <p:nvSpPr>
          <p:cNvPr id="32" name="Shape 106"/>
          <p:cNvSpPr txBox="1"/>
          <p:nvPr/>
        </p:nvSpPr>
        <p:spPr>
          <a:xfrm>
            <a:off x="1589900" y="2660904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Preço mais alto</a:t>
            </a:r>
          </a:p>
        </p:txBody>
      </p:sp>
      <p:sp>
        <p:nvSpPr>
          <p:cNvPr id="33" name="Shape 106"/>
          <p:cNvSpPr txBox="1"/>
          <p:nvPr/>
        </p:nvSpPr>
        <p:spPr>
          <a:xfrm>
            <a:off x="1589900" y="295995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51" name="Oval 50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7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50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55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56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7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58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59" name="Triângulo isósceles 58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61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62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64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usersiem@gma</a:t>
            </a:r>
          </a:p>
        </p:txBody>
      </p:sp>
      <p:sp>
        <p:nvSpPr>
          <p:cNvPr id="43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6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22600" y="646053"/>
            <a:ext cx="39966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000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ou Password está incorreto. Por favor, tente novamente.</a:t>
            </a:r>
            <a:endParaRPr lang="en-US" sz="1000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0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Douradinhos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045818" y="1024458"/>
            <a:ext cx="557619" cy="35204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50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55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56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7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58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59" name="Triângulo isósceles 58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61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62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64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44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65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66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6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Douradinhos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37" name="Shape 126"/>
          <p:cNvSpPr/>
          <p:nvPr/>
        </p:nvSpPr>
        <p:spPr>
          <a:xfrm>
            <a:off x="2224333" y="2616255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27"/>
          <p:cNvSpPr/>
          <p:nvPr/>
        </p:nvSpPr>
        <p:spPr>
          <a:xfrm>
            <a:off x="4222008" y="2616255"/>
            <a:ext cx="1557000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128"/>
          <p:cNvSpPr/>
          <p:nvPr/>
        </p:nvSpPr>
        <p:spPr>
          <a:xfrm>
            <a:off x="6219685" y="2616255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33"/>
          <p:cNvSpPr txBox="1"/>
          <p:nvPr/>
        </p:nvSpPr>
        <p:spPr>
          <a:xfrm>
            <a:off x="2224334" y="3914043"/>
            <a:ext cx="1643131" cy="450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1.49€/un</a:t>
            </a:r>
          </a:p>
        </p:txBody>
      </p:sp>
      <p:sp>
        <p:nvSpPr>
          <p:cNvPr id="42" name="Shape 133"/>
          <p:cNvSpPr txBox="1"/>
          <p:nvPr/>
        </p:nvSpPr>
        <p:spPr>
          <a:xfrm>
            <a:off x="4222003" y="3914044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Integrais 1.99€/kg</a:t>
            </a:r>
          </a:p>
        </p:txBody>
      </p:sp>
      <p:sp>
        <p:nvSpPr>
          <p:cNvPr id="43" name="Shape 133"/>
          <p:cNvSpPr txBox="1"/>
          <p:nvPr/>
        </p:nvSpPr>
        <p:spPr>
          <a:xfrm>
            <a:off x="6142180" y="3921893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Pescada        1.99€/un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23" name="Oval 22">
            <a:hlinkClick r:id="rId6" action="ppaction://hlinksldjump"/>
          </p:cNvPr>
          <p:cNvSpPr/>
          <p:nvPr/>
        </p:nvSpPr>
        <p:spPr>
          <a:xfrm>
            <a:off x="2064250" y="2436905"/>
            <a:ext cx="1803215" cy="206542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40" name="Triângulo isósceles 39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47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48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50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4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5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36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5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0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8" name="Shape 126"/>
          <p:cNvSpPr/>
          <p:nvPr/>
        </p:nvSpPr>
        <p:spPr>
          <a:xfrm>
            <a:off x="2050162" y="2407257"/>
            <a:ext cx="2160000" cy="216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3"/>
          <p:cNvSpPr txBox="1"/>
          <p:nvPr/>
        </p:nvSpPr>
        <p:spPr>
          <a:xfrm>
            <a:off x="4408820" y="2407258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1.49€/un</a:t>
            </a:r>
          </a:p>
        </p:txBody>
      </p:sp>
      <p:sp>
        <p:nvSpPr>
          <p:cNvPr id="10" name="Shape 106"/>
          <p:cNvSpPr txBox="1"/>
          <p:nvPr/>
        </p:nvSpPr>
        <p:spPr>
          <a:xfrm>
            <a:off x="6556917" y="4135255"/>
            <a:ext cx="2360660" cy="432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+ Adicionar ao carrinho</a:t>
            </a:r>
          </a:p>
        </p:txBody>
      </p:sp>
      <p:sp>
        <p:nvSpPr>
          <p:cNvPr id="11" name="Shape 106"/>
          <p:cNvSpPr txBox="1"/>
          <p:nvPr/>
        </p:nvSpPr>
        <p:spPr>
          <a:xfrm>
            <a:off x="5080045" y="4135256"/>
            <a:ext cx="606989" cy="43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" name="Shape 106"/>
          <p:cNvSpPr txBox="1"/>
          <p:nvPr/>
        </p:nvSpPr>
        <p:spPr>
          <a:xfrm>
            <a:off x="5686547" y="4135255"/>
            <a:ext cx="870858" cy="43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800" dirty="0" err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Unid</a:t>
            </a: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14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15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6476214" y="4140674"/>
            <a:ext cx="2518139" cy="42658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08820" y="3087822"/>
            <a:ext cx="621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Coma Douradinhos de Espinafres para ter uma refeição saudável e saborosa. A caixa contém 15 unidades que certamente trarão sorriso ao jantar.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5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133"/>
          <p:cNvSpPr txBox="1"/>
          <p:nvPr/>
        </p:nvSpPr>
        <p:spPr>
          <a:xfrm>
            <a:off x="2224334" y="5704872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Posta 9.73€/kg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4129642" y="5704872"/>
            <a:ext cx="182994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Pescada Posta 12.99€/kg</a:t>
            </a:r>
          </a:p>
        </p:txBody>
      </p:sp>
      <p:sp>
        <p:nvSpPr>
          <p:cNvPr id="50" name="Shape 126"/>
          <p:cNvSpPr/>
          <p:nvPr/>
        </p:nvSpPr>
        <p:spPr>
          <a:xfrm>
            <a:off x="2224333" y="2607558"/>
            <a:ext cx="1556999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127"/>
          <p:cNvSpPr/>
          <p:nvPr/>
        </p:nvSpPr>
        <p:spPr>
          <a:xfrm>
            <a:off x="4222008" y="2607558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128"/>
          <p:cNvSpPr/>
          <p:nvPr/>
        </p:nvSpPr>
        <p:spPr>
          <a:xfrm>
            <a:off x="6219685" y="2607558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29"/>
          <p:cNvSpPr/>
          <p:nvPr/>
        </p:nvSpPr>
        <p:spPr>
          <a:xfrm>
            <a:off x="8217360" y="2607558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3"/>
          <p:cNvSpPr txBox="1"/>
          <p:nvPr/>
        </p:nvSpPr>
        <p:spPr>
          <a:xfrm>
            <a:off x="2224334" y="3905347"/>
            <a:ext cx="164313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Braco 7.99€/kg</a:t>
            </a:r>
          </a:p>
        </p:txBody>
      </p:sp>
      <p:sp>
        <p:nvSpPr>
          <p:cNvPr id="55" name="Shape 133"/>
          <p:cNvSpPr txBox="1"/>
          <p:nvPr/>
        </p:nvSpPr>
        <p:spPr>
          <a:xfrm>
            <a:off x="4222003" y="3905347"/>
            <a:ext cx="158159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Espada Preto 5.99€/kg</a:t>
            </a:r>
          </a:p>
        </p:txBody>
      </p:sp>
      <p:sp>
        <p:nvSpPr>
          <p:cNvPr id="56" name="Shape 133"/>
          <p:cNvSpPr txBox="1"/>
          <p:nvPr/>
        </p:nvSpPr>
        <p:spPr>
          <a:xfrm>
            <a:off x="6142180" y="3913196"/>
            <a:ext cx="16960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Caldeirada        4.99€/un</a:t>
            </a:r>
          </a:p>
        </p:txBody>
      </p:sp>
      <p:sp>
        <p:nvSpPr>
          <p:cNvPr id="57" name="Shape 133"/>
          <p:cNvSpPr txBox="1"/>
          <p:nvPr/>
        </p:nvSpPr>
        <p:spPr>
          <a:xfrm>
            <a:off x="8192764" y="3913664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Salmão          9.49€/kg</a:t>
            </a:r>
          </a:p>
        </p:txBody>
      </p:sp>
      <p:sp>
        <p:nvSpPr>
          <p:cNvPr id="58" name="Shape 106"/>
          <p:cNvSpPr txBox="1"/>
          <p:nvPr/>
        </p:nvSpPr>
        <p:spPr>
          <a:xfrm>
            <a:off x="1589900" y="205471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59" name="Triângulo isósceles 58"/>
          <p:cNvSpPr/>
          <p:nvPr/>
        </p:nvSpPr>
        <p:spPr>
          <a:xfrm flipV="1">
            <a:off x="2601615" y="2166082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Shape 106"/>
          <p:cNvSpPr txBox="1"/>
          <p:nvPr/>
        </p:nvSpPr>
        <p:spPr>
          <a:xfrm>
            <a:off x="9817508" y="2054713"/>
            <a:ext cx="784592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Filtrar</a:t>
            </a:r>
          </a:p>
        </p:txBody>
      </p:sp>
      <p:sp>
        <p:nvSpPr>
          <p:cNvPr id="61" name="Shape 106"/>
          <p:cNvSpPr txBox="1"/>
          <p:nvPr/>
        </p:nvSpPr>
        <p:spPr>
          <a:xfrm>
            <a:off x="7010400" y="2071033"/>
            <a:ext cx="9912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Preço de:</a:t>
            </a:r>
          </a:p>
        </p:txBody>
      </p:sp>
      <p:sp>
        <p:nvSpPr>
          <p:cNvPr id="62" name="Shape 106"/>
          <p:cNvSpPr txBox="1"/>
          <p:nvPr/>
        </p:nvSpPr>
        <p:spPr>
          <a:xfrm>
            <a:off x="8001625" y="2061992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" name="Shape 106"/>
          <p:cNvSpPr txBox="1"/>
          <p:nvPr/>
        </p:nvSpPr>
        <p:spPr>
          <a:xfrm>
            <a:off x="8629923" y="2054713"/>
            <a:ext cx="478372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</a:p>
        </p:txBody>
      </p:sp>
      <p:sp>
        <p:nvSpPr>
          <p:cNvPr id="64" name="Shape 106"/>
          <p:cNvSpPr txBox="1"/>
          <p:nvPr/>
        </p:nvSpPr>
        <p:spPr>
          <a:xfrm>
            <a:off x="9083698" y="2054713"/>
            <a:ext cx="607147" cy="2886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66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 artigos no carrinho</a:t>
            </a:r>
          </a:p>
        </p:txBody>
      </p:sp>
      <p:sp>
        <p:nvSpPr>
          <p:cNvPr id="67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6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9108295" y="410576"/>
            <a:ext cx="1493805" cy="42658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cxnSp>
        <p:nvCxnSpPr>
          <p:cNvPr id="18" name="Shape 167"/>
          <p:cNvCxnSpPr/>
          <p:nvPr/>
        </p:nvCxnSpPr>
        <p:spPr>
          <a:xfrm>
            <a:off x="1576350" y="2875296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1576350" y="2269380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1,49€/un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9680759" y="1820129"/>
            <a:ext cx="843060" cy="339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lang="pt-PT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9699736" y="2413421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1,49€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133"/>
          <p:cNvSpPr txBox="1"/>
          <p:nvPr/>
        </p:nvSpPr>
        <p:spPr>
          <a:xfrm>
            <a:off x="8729090" y="2397483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729090" y="2605774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27" name="Shape 133"/>
          <p:cNvSpPr txBox="1"/>
          <p:nvPr/>
        </p:nvSpPr>
        <p:spPr>
          <a:xfrm>
            <a:off x="8376478" y="2396329"/>
            <a:ext cx="352612" cy="389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33"/>
          <p:cNvSpPr txBox="1"/>
          <p:nvPr/>
        </p:nvSpPr>
        <p:spPr>
          <a:xfrm>
            <a:off x="7639940" y="1820128"/>
            <a:ext cx="1413888" cy="339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Quantidade</a:t>
            </a:r>
            <a:endParaRPr lang="pt-PT" sz="18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hape 167"/>
          <p:cNvCxnSpPr/>
          <p:nvPr/>
        </p:nvCxnSpPr>
        <p:spPr>
          <a:xfrm>
            <a:off x="1589903" y="3634985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" name="Shape 133"/>
          <p:cNvSpPr txBox="1"/>
          <p:nvPr/>
        </p:nvSpPr>
        <p:spPr>
          <a:xfrm>
            <a:off x="1589903" y="3029069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(emb. 250g)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0,79€/un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9713289" y="3173110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2,37€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133"/>
          <p:cNvSpPr txBox="1"/>
          <p:nvPr/>
        </p:nvSpPr>
        <p:spPr>
          <a:xfrm>
            <a:off x="8742643" y="3157172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34" name="Shape 133"/>
          <p:cNvSpPr txBox="1"/>
          <p:nvPr/>
        </p:nvSpPr>
        <p:spPr>
          <a:xfrm>
            <a:off x="8742643" y="3365463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35" name="Shape 133"/>
          <p:cNvSpPr txBox="1"/>
          <p:nvPr/>
        </p:nvSpPr>
        <p:spPr>
          <a:xfrm>
            <a:off x="8390031" y="3156018"/>
            <a:ext cx="352612" cy="389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Shape 167"/>
          <p:cNvCxnSpPr/>
          <p:nvPr/>
        </p:nvCxnSpPr>
        <p:spPr>
          <a:xfrm>
            <a:off x="1576350" y="4399778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" name="Shape 133"/>
          <p:cNvSpPr txBox="1"/>
          <p:nvPr/>
        </p:nvSpPr>
        <p:spPr>
          <a:xfrm>
            <a:off x="1576350" y="3793862"/>
            <a:ext cx="2575453" cy="605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0,69€/un</a:t>
            </a:r>
          </a:p>
        </p:txBody>
      </p:sp>
      <p:sp>
        <p:nvSpPr>
          <p:cNvPr id="38" name="Shape 133"/>
          <p:cNvSpPr txBox="1"/>
          <p:nvPr/>
        </p:nvSpPr>
        <p:spPr>
          <a:xfrm>
            <a:off x="9699736" y="3937903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1,38€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133"/>
          <p:cNvSpPr txBox="1"/>
          <p:nvPr/>
        </p:nvSpPr>
        <p:spPr>
          <a:xfrm>
            <a:off x="8729090" y="3921965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40" name="Shape 133"/>
          <p:cNvSpPr txBox="1"/>
          <p:nvPr/>
        </p:nvSpPr>
        <p:spPr>
          <a:xfrm>
            <a:off x="8729090" y="4130256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91425" tIns="360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sp>
        <p:nvSpPr>
          <p:cNvPr id="41" name="Shape 133"/>
          <p:cNvSpPr txBox="1"/>
          <p:nvPr/>
        </p:nvSpPr>
        <p:spPr>
          <a:xfrm>
            <a:off x="8376478" y="3920811"/>
            <a:ext cx="352612" cy="3894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133"/>
          <p:cNvSpPr txBox="1"/>
          <p:nvPr/>
        </p:nvSpPr>
        <p:spPr>
          <a:xfrm>
            <a:off x="9713289" y="4958398"/>
            <a:ext cx="824083" cy="3178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5,24€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172"/>
          <p:cNvSpPr txBox="1"/>
          <p:nvPr/>
        </p:nvSpPr>
        <p:spPr>
          <a:xfrm>
            <a:off x="7158056" y="4932423"/>
            <a:ext cx="2387714" cy="360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 encomenda</a:t>
            </a:r>
          </a:p>
        </p:txBody>
      </p:sp>
      <p:pic>
        <p:nvPicPr>
          <p:cNvPr id="44" name="Picture 4" descr="Image result for shopping cart icon 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52" y="4995423"/>
            <a:ext cx="279042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6991476" y="4904673"/>
            <a:ext cx="268928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7" name="Shape 172"/>
          <p:cNvSpPr txBox="1"/>
          <p:nvPr/>
        </p:nvSpPr>
        <p:spPr>
          <a:xfrm>
            <a:off x="1589903" y="4932423"/>
            <a:ext cx="1264392" cy="360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Limpar</a:t>
            </a:r>
          </a:p>
        </p:txBody>
      </p:sp>
      <p:sp>
        <p:nvSpPr>
          <p:cNvPr id="4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49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53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artigos no carrinho</a:t>
            </a:r>
          </a:p>
        </p:txBody>
      </p:sp>
      <p:sp>
        <p:nvSpPr>
          <p:cNvPr id="54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5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9" name="Shape 172"/>
          <p:cNvSpPr txBox="1"/>
          <p:nvPr/>
        </p:nvSpPr>
        <p:spPr>
          <a:xfrm>
            <a:off x="2092784" y="1963117"/>
            <a:ext cx="6762047" cy="557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2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 sua encomenda foi finalizada com sucesso!</a:t>
            </a:r>
          </a:p>
        </p:txBody>
      </p:sp>
      <p:sp>
        <p:nvSpPr>
          <p:cNvPr id="11" name="Shape 172"/>
          <p:cNvSpPr txBox="1"/>
          <p:nvPr/>
        </p:nvSpPr>
        <p:spPr>
          <a:xfrm>
            <a:off x="2092784" y="2362476"/>
            <a:ext cx="2463549" cy="5578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Voltar à página inicial</a:t>
            </a:r>
          </a:p>
        </p:txBody>
      </p:sp>
      <p:sp>
        <p:nvSpPr>
          <p:cNvPr id="12" name="Oval 11"/>
          <p:cNvSpPr/>
          <p:nvPr/>
        </p:nvSpPr>
        <p:spPr>
          <a:xfrm>
            <a:off x="8726812" y="42887"/>
            <a:ext cx="88984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16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17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1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8" name="Shape 177"/>
          <p:cNvSpPr txBox="1"/>
          <p:nvPr/>
        </p:nvSpPr>
        <p:spPr>
          <a:xfrm>
            <a:off x="1519927" y="1832716"/>
            <a:ext cx="21104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Dados de utilizador</a:t>
            </a:r>
          </a:p>
        </p:txBody>
      </p:sp>
      <p:sp>
        <p:nvSpPr>
          <p:cNvPr id="27" name="Shape 194"/>
          <p:cNvSpPr txBox="1"/>
          <p:nvPr/>
        </p:nvSpPr>
        <p:spPr>
          <a:xfrm>
            <a:off x="1519927" y="228873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95"/>
          <p:cNvSpPr txBox="1"/>
          <p:nvPr/>
        </p:nvSpPr>
        <p:spPr>
          <a:xfrm>
            <a:off x="3168463" y="228873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33" name="Shape 200"/>
          <p:cNvSpPr txBox="1"/>
          <p:nvPr/>
        </p:nvSpPr>
        <p:spPr>
          <a:xfrm>
            <a:off x="5184463" y="4599810"/>
            <a:ext cx="10440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</a:p>
        </p:txBody>
      </p:sp>
      <p:sp>
        <p:nvSpPr>
          <p:cNvPr id="46" name="Shape 194"/>
          <p:cNvSpPr txBox="1"/>
          <p:nvPr/>
        </p:nvSpPr>
        <p:spPr>
          <a:xfrm>
            <a:off x="1519927" y="25731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195"/>
          <p:cNvSpPr txBox="1"/>
          <p:nvPr/>
        </p:nvSpPr>
        <p:spPr>
          <a:xfrm>
            <a:off x="3168463" y="25731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49" name="Shape 194"/>
          <p:cNvSpPr txBox="1"/>
          <p:nvPr/>
        </p:nvSpPr>
        <p:spPr>
          <a:xfrm>
            <a:off x="1519927" y="2853202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195"/>
          <p:cNvSpPr txBox="1"/>
          <p:nvPr/>
        </p:nvSpPr>
        <p:spPr>
          <a:xfrm>
            <a:off x="3168463" y="2853202"/>
            <a:ext cx="504612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51" name="Shape 195"/>
          <p:cNvSpPr txBox="1"/>
          <p:nvPr/>
        </p:nvSpPr>
        <p:spPr>
          <a:xfrm>
            <a:off x="3886065" y="2853202"/>
            <a:ext cx="342487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sp>
        <p:nvSpPr>
          <p:cNvPr id="52" name="Shape 194"/>
          <p:cNvSpPr txBox="1"/>
          <p:nvPr/>
        </p:nvSpPr>
        <p:spPr>
          <a:xfrm>
            <a:off x="3681389" y="2832887"/>
            <a:ext cx="1524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194"/>
          <p:cNvSpPr txBox="1"/>
          <p:nvPr/>
        </p:nvSpPr>
        <p:spPr>
          <a:xfrm>
            <a:off x="1519927" y="312488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95"/>
          <p:cNvSpPr txBox="1"/>
          <p:nvPr/>
        </p:nvSpPr>
        <p:spPr>
          <a:xfrm>
            <a:off x="3168463" y="312488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sp>
        <p:nvSpPr>
          <p:cNvPr id="55" name="Shape 194"/>
          <p:cNvSpPr txBox="1"/>
          <p:nvPr/>
        </p:nvSpPr>
        <p:spPr>
          <a:xfrm>
            <a:off x="1519927" y="340929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195"/>
          <p:cNvSpPr txBox="1"/>
          <p:nvPr/>
        </p:nvSpPr>
        <p:spPr>
          <a:xfrm>
            <a:off x="3168463" y="3409294"/>
            <a:ext cx="1060089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57" name="Shape 194"/>
          <p:cNvSpPr txBox="1"/>
          <p:nvPr/>
        </p:nvSpPr>
        <p:spPr>
          <a:xfrm>
            <a:off x="1519927" y="38250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195"/>
          <p:cNvSpPr txBox="1"/>
          <p:nvPr/>
        </p:nvSpPr>
        <p:spPr>
          <a:xfrm>
            <a:off x="3168463" y="38250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••••••</a:t>
            </a:r>
          </a:p>
        </p:txBody>
      </p:sp>
      <p:sp>
        <p:nvSpPr>
          <p:cNvPr id="59" name="Shape 194"/>
          <p:cNvSpPr txBox="1"/>
          <p:nvPr/>
        </p:nvSpPr>
        <p:spPr>
          <a:xfrm>
            <a:off x="1519927" y="4109458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Confirme 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195"/>
          <p:cNvSpPr txBox="1"/>
          <p:nvPr/>
        </p:nvSpPr>
        <p:spPr>
          <a:xfrm>
            <a:off x="3168463" y="4109458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pt-PT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9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40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4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43" name="Shape 108"/>
          <p:cNvSpPr txBox="1"/>
          <p:nvPr/>
        </p:nvSpPr>
        <p:spPr>
          <a:xfrm>
            <a:off x="9050694" y="1544116"/>
            <a:ext cx="1566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Ver encomendas</a:t>
            </a:r>
          </a:p>
        </p:txBody>
      </p:sp>
      <p:sp>
        <p:nvSpPr>
          <p:cNvPr id="44" name="Oval 43"/>
          <p:cNvSpPr/>
          <p:nvPr/>
        </p:nvSpPr>
        <p:spPr>
          <a:xfrm>
            <a:off x="9054049" y="1470500"/>
            <a:ext cx="1563555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Menu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84" y="1086054"/>
            <a:ext cx="1343181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Início (V/U/A)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17635" y="1608138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Produtos (V/U/A)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0484" y="213385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Relatório (V/U/A)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7632" y="265977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Encomendas (U/A)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7629" y="31977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Clientes (A)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17628" y="42830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Username (U/A)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02665" y="5365020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Logout (U/A)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00483" y="591514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Carrinho (U/A)</a:t>
            </a:r>
            <a:endParaRPr lang="en-US" sz="1200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358636" y="960205"/>
            <a:ext cx="500729" cy="182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endCxn id="10" idx="1"/>
          </p:cNvCxnSpPr>
          <p:nvPr/>
        </p:nvCxnSpPr>
        <p:spPr>
          <a:xfrm rot="16200000" flipH="1">
            <a:off x="356443" y="1462946"/>
            <a:ext cx="520056" cy="2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344227" y="1993596"/>
            <a:ext cx="527336" cy="18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349331" y="2507472"/>
            <a:ext cx="534274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343175" y="3039341"/>
            <a:ext cx="546582" cy="202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344266" y="4125733"/>
            <a:ext cx="544396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endCxn id="15" idx="1"/>
          </p:cNvCxnSpPr>
          <p:nvPr/>
        </p:nvCxnSpPr>
        <p:spPr>
          <a:xfrm rot="16200000" flipH="1">
            <a:off x="338530" y="5216884"/>
            <a:ext cx="540905" cy="18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endCxn id="16" idx="1"/>
          </p:cNvCxnSpPr>
          <p:nvPr/>
        </p:nvCxnSpPr>
        <p:spPr>
          <a:xfrm rot="16200000" flipH="1">
            <a:off x="330664" y="5761323"/>
            <a:ext cx="554453" cy="185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39483" y="429210"/>
            <a:ext cx="1195062" cy="401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(página </a:t>
            </a:r>
            <a:r>
              <a:rPr lang="pt-PT" sz="1200" dirty="0" err="1"/>
              <a:t>php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72955" y="429210"/>
            <a:ext cx="976931" cy="4172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Ação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0547" y="-16153"/>
            <a:ext cx="168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Legenda:</a:t>
            </a:r>
          </a:p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28843" y="1086054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index</a:t>
            </a:r>
            <a:r>
              <a:rPr lang="pt-PT" sz="1200" dirty="0"/>
              <a:t> (V/U/A)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6" idx="3"/>
            <a:endCxn id="36" idx="1"/>
          </p:cNvCxnSpPr>
          <p:nvPr/>
        </p:nvCxnSpPr>
        <p:spPr>
          <a:xfrm>
            <a:off x="2043665" y="1302054"/>
            <a:ext cx="18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09" idx="1"/>
          </p:cNvCxnSpPr>
          <p:nvPr/>
        </p:nvCxnSpPr>
        <p:spPr>
          <a:xfrm>
            <a:off x="2035794" y="1824138"/>
            <a:ext cx="212614" cy="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/>
          <p:cNvCxnSpPr>
            <a:stCxn id="87" idx="3"/>
            <a:endCxn id="107" idx="1"/>
          </p:cNvCxnSpPr>
          <p:nvPr/>
        </p:nvCxnSpPr>
        <p:spPr>
          <a:xfrm flipV="1">
            <a:off x="6107123" y="2372932"/>
            <a:ext cx="214631" cy="3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00484" y="3735817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Stocks (A)</a:t>
            </a:r>
            <a:endParaRPr lang="en-US" sz="1200" dirty="0"/>
          </a:p>
        </p:txBody>
      </p:sp>
      <p:cxnSp>
        <p:nvCxnSpPr>
          <p:cNvPr id="72" name="Connector: Elbow 27"/>
          <p:cNvCxnSpPr>
            <a:endCxn id="64" idx="1"/>
          </p:cNvCxnSpPr>
          <p:nvPr/>
        </p:nvCxnSpPr>
        <p:spPr>
          <a:xfrm rot="16200000" flipH="1">
            <a:off x="341235" y="3592567"/>
            <a:ext cx="533315" cy="185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837931" y="429210"/>
            <a:ext cx="1231638" cy="40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Base de dados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81396" y="2160424"/>
            <a:ext cx="1825727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getAllProducts</a:t>
            </a:r>
            <a:r>
              <a:rPr lang="pt-PT" sz="1200" dirty="0">
                <a:solidFill>
                  <a:schemeClr val="bg1"/>
                </a:solidFill>
              </a:rPr>
              <a:t> (V/U/A)</a:t>
            </a:r>
            <a:br>
              <a:rPr lang="pt-PT" sz="1200" dirty="0">
                <a:solidFill>
                  <a:schemeClr val="bg1"/>
                </a:solidFill>
              </a:rPr>
            </a:br>
            <a:r>
              <a:rPr lang="pt-PT" sz="1200" dirty="0" err="1">
                <a:solidFill>
                  <a:schemeClr val="bg1"/>
                </a:solidFill>
              </a:rPr>
              <a:t>getNumProducts</a:t>
            </a:r>
            <a:r>
              <a:rPr lang="pt-PT" sz="1200" dirty="0">
                <a:solidFill>
                  <a:schemeClr val="bg1"/>
                </a:solidFill>
              </a:rPr>
              <a:t>(V/U/A)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281395" y="1542711"/>
            <a:ext cx="1825727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getMostSoldProducts</a:t>
            </a:r>
            <a:r>
              <a:rPr lang="pt-PT" sz="1200" dirty="0">
                <a:solidFill>
                  <a:schemeClr val="bg1"/>
                </a:solidFill>
              </a:rPr>
              <a:t> (V/U/A)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2" name="Connector: Elbow 51"/>
          <p:cNvCxnSpPr>
            <a:stCxn id="36" idx="3"/>
            <a:endCxn id="90" idx="1"/>
          </p:cNvCxnSpPr>
          <p:nvPr/>
        </p:nvCxnSpPr>
        <p:spPr>
          <a:xfrm>
            <a:off x="3969152" y="1302054"/>
            <a:ext cx="312243" cy="456657"/>
          </a:xfrm>
          <a:prstGeom prst="bentConnector3">
            <a:avLst>
              <a:gd name="adj1" fmla="val 723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51"/>
          <p:cNvCxnSpPr>
            <a:stCxn id="109" idx="3"/>
            <a:endCxn id="90" idx="1"/>
          </p:cNvCxnSpPr>
          <p:nvPr/>
        </p:nvCxnSpPr>
        <p:spPr>
          <a:xfrm flipV="1">
            <a:off x="3988717" y="1758711"/>
            <a:ext cx="292678" cy="68786"/>
          </a:xfrm>
          <a:prstGeom prst="bentConnector3">
            <a:avLst>
              <a:gd name="adj1" fmla="val 2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51"/>
          <p:cNvCxnSpPr>
            <a:stCxn id="109" idx="3"/>
            <a:endCxn id="87" idx="1"/>
          </p:cNvCxnSpPr>
          <p:nvPr/>
        </p:nvCxnSpPr>
        <p:spPr>
          <a:xfrm>
            <a:off x="3988717" y="1827497"/>
            <a:ext cx="292679" cy="548927"/>
          </a:xfrm>
          <a:prstGeom prst="bentConnector3">
            <a:avLst>
              <a:gd name="adj1" fmla="val 28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79023" y="429210"/>
            <a:ext cx="1257074" cy="41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</a:t>
            </a:r>
            <a:r>
              <a:rPr lang="pt-PT" sz="1200" dirty="0" err="1"/>
              <a:t>smarty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6321754" y="1543075"/>
            <a:ext cx="174030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list_most_sold</a:t>
            </a:r>
            <a:r>
              <a:rPr lang="pt-PT" sz="1200" dirty="0"/>
              <a:t> (V/U/A)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6321754" y="2156932"/>
            <a:ext cx="174031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</a:t>
            </a:r>
            <a:r>
              <a:rPr lang="pt-PT" sz="1200" dirty="0"/>
              <a:t> (V/U/A)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248408" y="1611497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list_all</a:t>
            </a:r>
            <a:r>
              <a:rPr lang="pt-PT" sz="1200" dirty="0"/>
              <a:t> (V/U/A)</a:t>
            </a:r>
            <a:endParaRPr lang="en-US" sz="1200" dirty="0"/>
          </a:p>
        </p:txBody>
      </p:sp>
      <p:cxnSp>
        <p:nvCxnSpPr>
          <p:cNvPr id="110" name="Connector: Elbow 101"/>
          <p:cNvCxnSpPr>
            <a:stCxn id="90" idx="3"/>
            <a:endCxn id="101" idx="1"/>
          </p:cNvCxnSpPr>
          <p:nvPr/>
        </p:nvCxnSpPr>
        <p:spPr>
          <a:xfrm>
            <a:off x="6107122" y="1758711"/>
            <a:ext cx="214632" cy="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828668" y="1834390"/>
            <a:ext cx="1784219" cy="401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details</a:t>
            </a:r>
            <a:r>
              <a:rPr lang="pt-PT" sz="1200" dirty="0">
                <a:solidFill>
                  <a:schemeClr val="tx1"/>
                </a:solidFill>
              </a:rPr>
              <a:t> (V/U/A)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777189" y="429209"/>
            <a:ext cx="13023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Ação utilizador (p. </a:t>
            </a:r>
            <a:r>
              <a:rPr lang="pt-PT" sz="1200" dirty="0" err="1"/>
              <a:t>ex</a:t>
            </a:r>
            <a:r>
              <a:rPr lang="pt-PT" sz="1200" dirty="0"/>
              <a:t>: </a:t>
            </a:r>
            <a:r>
              <a:rPr lang="pt-PT" sz="1200" dirty="0" err="1"/>
              <a:t>click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8289555" y="1834391"/>
            <a:ext cx="13023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</a:t>
            </a:r>
            <a:r>
              <a:rPr lang="en-US" sz="1200" dirty="0" err="1"/>
              <a:t>produto</a:t>
            </a:r>
            <a:r>
              <a:rPr lang="en-US" sz="1200" dirty="0"/>
              <a:t> (V/U/A)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028654" y="3236438"/>
            <a:ext cx="1398462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details</a:t>
            </a:r>
            <a:r>
              <a:rPr lang="pt-PT" sz="1200" dirty="0"/>
              <a:t> (V/U)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10009504" y="3236438"/>
            <a:ext cx="141920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edit_product</a:t>
            </a:r>
            <a:r>
              <a:rPr lang="pt-PT" sz="1200" dirty="0"/>
              <a:t> (A)</a:t>
            </a:r>
            <a:endParaRPr lang="en-US" sz="1200" dirty="0"/>
          </a:p>
        </p:txBody>
      </p:sp>
      <p:cxnSp>
        <p:nvCxnSpPr>
          <p:cNvPr id="150" name="Connector: Elbow 101"/>
          <p:cNvCxnSpPr>
            <a:stCxn id="101" idx="3"/>
            <a:endCxn id="146" idx="1"/>
          </p:cNvCxnSpPr>
          <p:nvPr/>
        </p:nvCxnSpPr>
        <p:spPr>
          <a:xfrm>
            <a:off x="8062063" y="1759075"/>
            <a:ext cx="227492" cy="276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01"/>
          <p:cNvCxnSpPr>
            <a:stCxn id="107" idx="3"/>
            <a:endCxn id="146" idx="1"/>
          </p:cNvCxnSpPr>
          <p:nvPr/>
        </p:nvCxnSpPr>
        <p:spPr>
          <a:xfrm flipV="1">
            <a:off x="8062064" y="2035246"/>
            <a:ext cx="227491" cy="337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01"/>
          <p:cNvCxnSpPr>
            <a:stCxn id="146" idx="3"/>
            <a:endCxn id="117" idx="1"/>
          </p:cNvCxnSpPr>
          <p:nvPr/>
        </p:nvCxnSpPr>
        <p:spPr>
          <a:xfrm flipV="1">
            <a:off x="9591862" y="2035245"/>
            <a:ext cx="2368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9828286" y="2443672"/>
            <a:ext cx="1784219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searchProductById</a:t>
            </a:r>
            <a:r>
              <a:rPr lang="pt-PT" sz="1200" dirty="0">
                <a:solidFill>
                  <a:schemeClr val="bg1"/>
                </a:solidFill>
              </a:rPr>
              <a:t> (V/U/A)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0" name="Connector: Elbow 101"/>
          <p:cNvCxnSpPr>
            <a:stCxn id="117" idx="2"/>
            <a:endCxn id="169" idx="0"/>
          </p:cNvCxnSpPr>
          <p:nvPr/>
        </p:nvCxnSpPr>
        <p:spPr>
          <a:xfrm rot="5400000">
            <a:off x="10616801" y="2339694"/>
            <a:ext cx="207573" cy="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01"/>
          <p:cNvCxnSpPr>
            <a:stCxn id="169" idx="2"/>
            <a:endCxn id="148" idx="0"/>
          </p:cNvCxnSpPr>
          <p:nvPr/>
        </p:nvCxnSpPr>
        <p:spPr>
          <a:xfrm rot="5400000">
            <a:off x="8043758" y="559800"/>
            <a:ext cx="360766" cy="4992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01"/>
          <p:cNvCxnSpPr>
            <a:stCxn id="169" idx="2"/>
            <a:endCxn id="149" idx="0"/>
          </p:cNvCxnSpPr>
          <p:nvPr/>
        </p:nvCxnSpPr>
        <p:spPr>
          <a:xfrm rot="5400000">
            <a:off x="10539369" y="3055411"/>
            <a:ext cx="360766" cy="1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248156" y="3197795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report</a:t>
            </a:r>
            <a:r>
              <a:rPr lang="pt-PT" sz="1200" dirty="0"/>
              <a:t> (V/U/A)</a:t>
            </a:r>
            <a:endParaRPr lang="en-US" sz="1200" dirty="0"/>
          </a:p>
        </p:txBody>
      </p:sp>
      <p:cxnSp>
        <p:nvCxnSpPr>
          <p:cNvPr id="184" name="Connector: Elbow 101"/>
          <p:cNvCxnSpPr>
            <a:stCxn id="11" idx="3"/>
            <a:endCxn id="179" idx="1"/>
          </p:cNvCxnSpPr>
          <p:nvPr/>
        </p:nvCxnSpPr>
        <p:spPr>
          <a:xfrm>
            <a:off x="2018643" y="2349853"/>
            <a:ext cx="229513" cy="1063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0842" y="3735817"/>
            <a:ext cx="173762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report</a:t>
            </a:r>
            <a:r>
              <a:rPr lang="pt-PT" sz="1200" dirty="0"/>
              <a:t> (V/U/A)</a:t>
            </a:r>
            <a:endParaRPr lang="en-US" sz="1200" dirty="0"/>
          </a:p>
        </p:txBody>
      </p:sp>
      <p:cxnSp>
        <p:nvCxnSpPr>
          <p:cNvPr id="188" name="Connector: Elbow 101"/>
          <p:cNvCxnSpPr>
            <a:stCxn id="179" idx="2"/>
            <a:endCxn id="187" idx="0"/>
          </p:cNvCxnSpPr>
          <p:nvPr/>
        </p:nvCxnSpPr>
        <p:spPr>
          <a:xfrm rot="16200000" flipH="1">
            <a:off x="3065971" y="3682134"/>
            <a:ext cx="106022" cy="1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719109" y="3943979"/>
            <a:ext cx="14192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</a:t>
            </a:r>
            <a:r>
              <a:rPr lang="en-US" sz="1200" dirty="0" err="1"/>
              <a:t>produto</a:t>
            </a:r>
            <a:r>
              <a:rPr lang="en-US" sz="1200" dirty="0"/>
              <a:t> (A)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0719109" y="4561693"/>
            <a:ext cx="1419208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edit_product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227820" y="3943979"/>
            <a:ext cx="1398462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stock (A)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681338" y="3943979"/>
            <a:ext cx="1406218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Remover </a:t>
            </a:r>
            <a:r>
              <a:rPr lang="en-US" sz="1200" dirty="0" err="1"/>
              <a:t>produto</a:t>
            </a:r>
            <a:r>
              <a:rPr lang="en-US" sz="1200" dirty="0"/>
              <a:t>(A)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19108" y="5185121"/>
            <a:ext cx="1419207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updateProduct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719108" y="5764211"/>
            <a:ext cx="141652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sp>
        <p:nvSpPr>
          <p:cNvPr id="105" name="Rectangle 104"/>
          <p:cNvSpPr/>
          <p:nvPr/>
        </p:nvSpPr>
        <p:spPr>
          <a:xfrm>
            <a:off x="9236183" y="4564039"/>
            <a:ext cx="1381735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edit_stock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236183" y="5185121"/>
            <a:ext cx="1376360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setStocks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227820" y="5764211"/>
            <a:ext cx="1384723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cxnSp>
        <p:nvCxnSpPr>
          <p:cNvPr id="132" name="Straight Arrow Connector 131"/>
          <p:cNvCxnSpPr>
            <a:stCxn id="89" idx="2"/>
            <a:endCxn id="105" idx="0"/>
          </p:cNvCxnSpPr>
          <p:nvPr/>
        </p:nvCxnSpPr>
        <p:spPr>
          <a:xfrm>
            <a:off x="9927051" y="4345688"/>
            <a:ext cx="0" cy="21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2"/>
            <a:endCxn id="88" idx="0"/>
          </p:cNvCxnSpPr>
          <p:nvPr/>
        </p:nvCxnSpPr>
        <p:spPr>
          <a:xfrm>
            <a:off x="11428713" y="4345688"/>
            <a:ext cx="0" cy="21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5" idx="2"/>
            <a:endCxn id="106" idx="0"/>
          </p:cNvCxnSpPr>
          <p:nvPr/>
        </p:nvCxnSpPr>
        <p:spPr>
          <a:xfrm flipH="1">
            <a:off x="9924363" y="4967239"/>
            <a:ext cx="2688" cy="21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88" idx="2"/>
            <a:endCxn id="103" idx="0"/>
          </p:cNvCxnSpPr>
          <p:nvPr/>
        </p:nvCxnSpPr>
        <p:spPr>
          <a:xfrm flipH="1">
            <a:off x="11428712" y="4964893"/>
            <a:ext cx="1" cy="2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03" idx="2"/>
            <a:endCxn id="104" idx="0"/>
          </p:cNvCxnSpPr>
          <p:nvPr/>
        </p:nvCxnSpPr>
        <p:spPr>
          <a:xfrm flipH="1">
            <a:off x="11427368" y="5588321"/>
            <a:ext cx="1344" cy="17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6" idx="2"/>
            <a:endCxn id="108" idx="0"/>
          </p:cNvCxnSpPr>
          <p:nvPr/>
        </p:nvCxnSpPr>
        <p:spPr>
          <a:xfrm flipH="1">
            <a:off x="9920182" y="5588321"/>
            <a:ext cx="4181" cy="17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681338" y="4550406"/>
            <a:ext cx="1406218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delete_product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681338" y="5158324"/>
            <a:ext cx="1406218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deleteStock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681337" y="5766976"/>
            <a:ext cx="1406219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deleteProduct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81338" y="6377389"/>
            <a:ext cx="140621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cxnSp>
        <p:nvCxnSpPr>
          <p:cNvPr id="161" name="Straight Arrow Connector 160"/>
          <p:cNvCxnSpPr>
            <a:stCxn id="100" idx="2"/>
            <a:endCxn id="157" idx="0"/>
          </p:cNvCxnSpPr>
          <p:nvPr/>
        </p:nvCxnSpPr>
        <p:spPr>
          <a:xfrm>
            <a:off x="8384447" y="4345688"/>
            <a:ext cx="0" cy="2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7" idx="2"/>
            <a:endCxn id="158" idx="0"/>
          </p:cNvCxnSpPr>
          <p:nvPr/>
        </p:nvCxnSpPr>
        <p:spPr>
          <a:xfrm>
            <a:off x="8384447" y="4953606"/>
            <a:ext cx="0" cy="2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8" idx="2"/>
            <a:endCxn id="159" idx="0"/>
          </p:cNvCxnSpPr>
          <p:nvPr/>
        </p:nvCxnSpPr>
        <p:spPr>
          <a:xfrm>
            <a:off x="8384447" y="5561524"/>
            <a:ext cx="0" cy="20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9" idx="2"/>
            <a:endCxn id="160" idx="0"/>
          </p:cNvCxnSpPr>
          <p:nvPr/>
        </p:nvCxnSpPr>
        <p:spPr>
          <a:xfrm>
            <a:off x="8384447" y="6170176"/>
            <a:ext cx="0" cy="20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01"/>
          <p:cNvCxnSpPr>
            <a:stCxn id="149" idx="2"/>
            <a:endCxn id="89" idx="0"/>
          </p:cNvCxnSpPr>
          <p:nvPr/>
        </p:nvCxnSpPr>
        <p:spPr>
          <a:xfrm rot="5400000">
            <a:off x="10185310" y="3410180"/>
            <a:ext cx="275541" cy="792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01"/>
          <p:cNvCxnSpPr>
            <a:stCxn id="149" idx="2"/>
            <a:endCxn id="100" idx="0"/>
          </p:cNvCxnSpPr>
          <p:nvPr/>
        </p:nvCxnSpPr>
        <p:spPr>
          <a:xfrm rot="5400000">
            <a:off x="9414008" y="2638878"/>
            <a:ext cx="275541" cy="2334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6321754" y="972990"/>
            <a:ext cx="174031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home</a:t>
            </a:r>
            <a:r>
              <a:rPr lang="pt-PT" sz="1200" dirty="0"/>
              <a:t> (V/U/A)</a:t>
            </a:r>
            <a:endParaRPr lang="en-US" sz="1200" dirty="0"/>
          </a:p>
        </p:txBody>
      </p:sp>
      <p:cxnSp>
        <p:nvCxnSpPr>
          <p:cNvPr id="196" name="Connector: Elbow 51"/>
          <p:cNvCxnSpPr>
            <a:stCxn id="36" idx="3"/>
            <a:endCxn id="185" idx="1"/>
          </p:cNvCxnSpPr>
          <p:nvPr/>
        </p:nvCxnSpPr>
        <p:spPr>
          <a:xfrm flipV="1">
            <a:off x="3969152" y="1188990"/>
            <a:ext cx="2352602" cy="113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712994" y="4818722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Login (V)</a:t>
            </a:r>
            <a:endParaRPr lang="en-US" sz="1200" dirty="0"/>
          </a:p>
        </p:txBody>
      </p:sp>
      <p:cxnSp>
        <p:nvCxnSpPr>
          <p:cNvPr id="211" name="Connector: Elbow 29"/>
          <p:cNvCxnSpPr>
            <a:endCxn id="210" idx="1"/>
          </p:cNvCxnSpPr>
          <p:nvPr/>
        </p:nvCxnSpPr>
        <p:spPr>
          <a:xfrm rot="16200000" flipH="1">
            <a:off x="346334" y="4668061"/>
            <a:ext cx="535625" cy="19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101"/>
          <p:cNvCxnSpPr>
            <a:stCxn id="149" idx="2"/>
            <a:endCxn id="86" idx="0"/>
          </p:cNvCxnSpPr>
          <p:nvPr/>
        </p:nvCxnSpPr>
        <p:spPr>
          <a:xfrm rot="16200000" flipH="1">
            <a:off x="10936140" y="3451405"/>
            <a:ext cx="275541" cy="709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028654" y="3943978"/>
            <a:ext cx="1398462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Adicionar</a:t>
            </a:r>
            <a:r>
              <a:rPr lang="en-US" sz="1200" dirty="0"/>
              <a:t> </a:t>
            </a:r>
            <a:r>
              <a:rPr lang="en-US" sz="1200" dirty="0" err="1"/>
              <a:t>produto</a:t>
            </a:r>
            <a:r>
              <a:rPr lang="en-US" sz="1200" dirty="0"/>
              <a:t> </a:t>
            </a:r>
            <a:r>
              <a:rPr lang="en-US" sz="1200" dirty="0" err="1"/>
              <a:t>carrinho</a:t>
            </a:r>
            <a:r>
              <a:rPr lang="en-US" sz="1200" dirty="0"/>
              <a:t> (V/U)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022850" y="4550406"/>
            <a:ext cx="1404266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add_product</a:t>
            </a:r>
            <a:r>
              <a:rPr lang="pt-PT" sz="1200" dirty="0">
                <a:solidFill>
                  <a:schemeClr val="bg1"/>
                </a:solidFill>
              </a:rPr>
              <a:t> (V/U)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0" name="Flowchart: Card 249"/>
          <p:cNvSpPr/>
          <p:nvPr/>
        </p:nvSpPr>
        <p:spPr>
          <a:xfrm>
            <a:off x="2887522" y="4376191"/>
            <a:ext cx="1945091" cy="1538951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* Adiciona produto/ incrementa quantidade na variável de sessão do carrinho</a:t>
            </a:r>
            <a:br>
              <a:rPr lang="pt-PT" sz="1000" dirty="0"/>
            </a:br>
            <a:r>
              <a:rPr lang="pt-PT" sz="1000" dirty="0"/>
              <a:t>* Um visitante pode adicionar um produto ao carrinho mas só consegue ver o carrinho e fazer checkout depois de iniciar sessão</a:t>
            </a:r>
            <a:br>
              <a:rPr lang="pt-PT" sz="1000" dirty="0"/>
            </a:br>
            <a:endParaRPr lang="pt-PT" sz="1000" dirty="0"/>
          </a:p>
        </p:txBody>
      </p:sp>
      <p:cxnSp>
        <p:nvCxnSpPr>
          <p:cNvPr id="252" name="Straight Connector 251"/>
          <p:cNvCxnSpPr>
            <a:stCxn id="250" idx="3"/>
            <a:endCxn id="249" idx="1"/>
          </p:cNvCxnSpPr>
          <p:nvPr/>
        </p:nvCxnSpPr>
        <p:spPr>
          <a:xfrm flipV="1">
            <a:off x="4832613" y="4752006"/>
            <a:ext cx="190237" cy="39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8" idx="2"/>
            <a:endCxn id="248" idx="0"/>
          </p:cNvCxnSpPr>
          <p:nvPr/>
        </p:nvCxnSpPr>
        <p:spPr>
          <a:xfrm>
            <a:off x="5727885" y="3668438"/>
            <a:ext cx="0" cy="27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8" idx="2"/>
            <a:endCxn id="249" idx="0"/>
          </p:cNvCxnSpPr>
          <p:nvPr/>
        </p:nvCxnSpPr>
        <p:spPr>
          <a:xfrm flipH="1">
            <a:off x="5724983" y="4345687"/>
            <a:ext cx="2902" cy="20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5017593" y="5154118"/>
            <a:ext cx="1409524" cy="407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</a:t>
            </a:r>
            <a:r>
              <a:rPr lang="pt-PT" sz="1000" dirty="0" err="1"/>
              <a:t>pag</a:t>
            </a:r>
            <a:r>
              <a:rPr lang="pt-PT" sz="1000" dirty="0"/>
              <a:t> produtos(V/U/A)</a:t>
            </a:r>
            <a:endParaRPr lang="en-US" sz="1000" dirty="0"/>
          </a:p>
        </p:txBody>
      </p:sp>
      <p:cxnSp>
        <p:nvCxnSpPr>
          <p:cNvPr id="266" name="Straight Arrow Connector 265"/>
          <p:cNvCxnSpPr>
            <a:stCxn id="249" idx="2"/>
            <a:endCxn id="265" idx="0"/>
          </p:cNvCxnSpPr>
          <p:nvPr/>
        </p:nvCxnSpPr>
        <p:spPr>
          <a:xfrm flipH="1">
            <a:off x="5722355" y="4953606"/>
            <a:ext cx="2628" cy="20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1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7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62" name="Shape 177"/>
          <p:cNvSpPr txBox="1"/>
          <p:nvPr/>
        </p:nvSpPr>
        <p:spPr>
          <a:xfrm>
            <a:off x="1557981" y="1822621"/>
            <a:ext cx="21104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graphicFrame>
        <p:nvGraphicFramePr>
          <p:cNvPr id="68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87818"/>
              </p:ext>
            </p:extLst>
          </p:nvPr>
        </p:nvGraphicFramePr>
        <p:xfrm>
          <a:off x="1683367" y="2333497"/>
          <a:ext cx="8944201" cy="14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61">
                <a:tc>
                  <a:txBody>
                    <a:bodyPr/>
                    <a:lstStyle/>
                    <a:p>
                      <a:r>
                        <a:rPr lang="pt-PT" sz="12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Nº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Pendente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5,27€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6,67€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5-10-2016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1,97€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9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40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4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730236" y="1028388"/>
            <a:ext cx="986672" cy="3442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6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7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0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1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14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18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19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5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109328" y="6447930"/>
            <a:ext cx="942624" cy="3118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usersiem</a:t>
            </a:r>
          </a:p>
        </p:txBody>
      </p:sp>
      <p:sp>
        <p:nvSpPr>
          <p:cNvPr id="34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35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3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9592010" y="58094"/>
            <a:ext cx="986672" cy="3442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9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</p:spTree>
    <p:extLst>
      <p:ext uri="{BB962C8B-B14F-4D97-AF65-F5344CB8AC3E}">
        <p14:creationId xmlns:p14="http://schemas.microsoft.com/office/powerpoint/2010/main" val="167082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8" name="Shape 85"/>
          <p:cNvGrpSpPr/>
          <p:nvPr/>
        </p:nvGrpSpPr>
        <p:grpSpPr>
          <a:xfrm>
            <a:off x="4659106" y="4021622"/>
            <a:ext cx="732000" cy="1011201"/>
            <a:chOff x="348847" y="282616"/>
            <a:chExt cx="732000" cy="1011201"/>
          </a:xfrm>
        </p:grpSpPr>
        <p:sp>
          <p:nvSpPr>
            <p:cNvPr id="9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2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3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20" name="Shape 97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25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2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34" name="Oval 33"/>
          <p:cNvSpPr/>
          <p:nvPr/>
        </p:nvSpPr>
        <p:spPr>
          <a:xfrm>
            <a:off x="9677496" y="18583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6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8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9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</p:spTree>
    <p:extLst>
      <p:ext uri="{BB962C8B-B14F-4D97-AF65-F5344CB8AC3E}">
        <p14:creationId xmlns:p14="http://schemas.microsoft.com/office/powerpoint/2010/main" val="51849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905650" y="6434398"/>
            <a:ext cx="22572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Contactos | Relatório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027524" y="1914133"/>
            <a:ext cx="2506375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b="1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Formulário de Registo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115625" y="240970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015325" y="240969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115625" y="279070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076225" y="354350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15625" y="392450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115625" y="453410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660425" y="5507850"/>
            <a:ext cx="12135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Submeter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115625" y="491730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015325" y="279069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015325" y="354350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2286000" y="4305500"/>
            <a:ext cx="6180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4015325" y="453350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4015325" y="491730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015325" y="392450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29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0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31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2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3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4" name="Shape 196"/>
          <p:cNvSpPr txBox="1"/>
          <p:nvPr/>
        </p:nvSpPr>
        <p:spPr>
          <a:xfrm>
            <a:off x="2115625" y="317417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</a:p>
        </p:txBody>
      </p:sp>
      <p:sp>
        <p:nvSpPr>
          <p:cNvPr id="25" name="Shape 202"/>
          <p:cNvSpPr txBox="1"/>
          <p:nvPr/>
        </p:nvSpPr>
        <p:spPr>
          <a:xfrm>
            <a:off x="4015325" y="317416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26" name="Shape 202"/>
          <p:cNvSpPr txBox="1"/>
          <p:nvPr/>
        </p:nvSpPr>
        <p:spPr>
          <a:xfrm>
            <a:off x="4914532" y="317416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801833" y="3314893"/>
            <a:ext cx="71792" cy="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04352" y="5468100"/>
            <a:ext cx="1328068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3"/>
          <p:cNvSpPr txBox="1"/>
          <p:nvPr/>
        </p:nvSpPr>
        <p:spPr>
          <a:xfrm>
            <a:off x="1589374" y="2230362"/>
            <a:ext cx="5066696" cy="1050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Registo Efetuado com sucesso!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Por favor, inicie sessão para continuar.</a:t>
            </a:r>
          </a:p>
        </p:txBody>
      </p:sp>
      <p:sp>
        <p:nvSpPr>
          <p:cNvPr id="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ruialvessiem@g</a:t>
            </a:r>
          </a:p>
        </p:txBody>
      </p:sp>
      <p:sp>
        <p:nvSpPr>
          <p:cNvPr id="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7" name="Oval 6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9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983861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8" name="Shape 85"/>
          <p:cNvGrpSpPr/>
          <p:nvPr/>
        </p:nvGrpSpPr>
        <p:grpSpPr>
          <a:xfrm>
            <a:off x="4659106" y="4021622"/>
            <a:ext cx="732000" cy="1011201"/>
            <a:chOff x="348847" y="282616"/>
            <a:chExt cx="732000" cy="1011201"/>
          </a:xfrm>
        </p:grpSpPr>
        <p:sp>
          <p:nvSpPr>
            <p:cNvPr id="9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2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3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20" name="Shape 97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25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2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38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9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4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4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/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</a:p>
        </p:txBody>
      </p:sp>
      <p:sp>
        <p:nvSpPr>
          <p:cNvPr id="46" name="Shape 172"/>
          <p:cNvSpPr txBox="1"/>
          <p:nvPr/>
        </p:nvSpPr>
        <p:spPr>
          <a:xfrm>
            <a:off x="7502188" y="482346"/>
            <a:ext cx="1795841" cy="32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 artigos no carrinho</a:t>
            </a:r>
          </a:p>
        </p:txBody>
      </p:sp>
      <p:sp>
        <p:nvSpPr>
          <p:cNvPr id="47" name="Shape 172"/>
          <p:cNvSpPr txBox="1"/>
          <p:nvPr/>
        </p:nvSpPr>
        <p:spPr>
          <a:xfrm>
            <a:off x="9262091" y="500346"/>
            <a:ext cx="1231105" cy="288000"/>
          </a:xfrm>
          <a:prstGeom prst="rect">
            <a:avLst/>
          </a:prstGeom>
          <a:solidFill>
            <a:srgbClr val="317CC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Finalizar</a:t>
            </a:r>
          </a:p>
        </p:txBody>
      </p:sp>
      <p:sp>
        <p:nvSpPr>
          <p:cNvPr id="4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967" y="529909"/>
            <a:ext cx="239241" cy="228874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109328" y="6415558"/>
            <a:ext cx="986672" cy="3442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8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9" r="725" b="12276"/>
          <a:stretch/>
        </p:blipFill>
        <p:spPr>
          <a:xfrm>
            <a:off x="1564849" y="0"/>
            <a:ext cx="9096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6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7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0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1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14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18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19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5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109328" y="6447930"/>
            <a:ext cx="942624" cy="3118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adminsiem@g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•••••••</a:t>
            </a:r>
            <a:endParaRPr lang="pt-PT" sz="14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3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34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35" name="Oval 34"/>
          <p:cNvSpPr/>
          <p:nvPr/>
        </p:nvSpPr>
        <p:spPr>
          <a:xfrm>
            <a:off x="8797578" y="29686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6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7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0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1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14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18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19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5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6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5109328" y="6447930"/>
            <a:ext cx="942624" cy="31185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33" name="Oval 32"/>
          <p:cNvSpPr/>
          <p:nvPr/>
        </p:nvSpPr>
        <p:spPr>
          <a:xfrm>
            <a:off x="4346675" y="1006170"/>
            <a:ext cx="1128295" cy="42458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35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43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44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45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46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855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19644"/>
              </p:ext>
            </p:extLst>
          </p:nvPr>
        </p:nvGraphicFramePr>
        <p:xfrm>
          <a:off x="1589904" y="2228426"/>
          <a:ext cx="902856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956">
                  <a:extLst>
                    <a:ext uri="{9D8B030D-6E8A-4147-A177-3AD203B41FA5}">
                      <a16:colId xmlns:a16="http://schemas.microsoft.com/office/drawing/2014/main" val="20171292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28436334"/>
                    </a:ext>
                  </a:extLst>
                </a:gridCol>
                <a:gridCol w="1554933">
                  <a:extLst>
                    <a:ext uri="{9D8B030D-6E8A-4147-A177-3AD203B41FA5}">
                      <a16:colId xmlns:a16="http://schemas.microsoft.com/office/drawing/2014/main" val="1891136766"/>
                    </a:ext>
                  </a:extLst>
                </a:gridCol>
                <a:gridCol w="2045517">
                  <a:extLst>
                    <a:ext uri="{9D8B030D-6E8A-4147-A177-3AD203B41FA5}">
                      <a16:colId xmlns:a16="http://schemas.microsoft.com/office/drawing/2014/main" val="94181300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160231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Morada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Código Postal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Telefone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6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Rui Miguel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Rua do Estádio Novo, 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"/>
                        </a:rPr>
                        <a:t>ruialvessiem@gmail.com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939966999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7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António Azambuja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Constituição, 26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4210-130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antonioazambuja@gmail.com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 Miguel de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Areosa,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4220-140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davidsousa@gmail.com</a:t>
                      </a:r>
                      <a:endParaRPr lang="pt-PT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8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 Miguel Relvas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do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Estádio Velho, 75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4230-150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pedrorelvas@gmail.com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53201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1589903" y="2591026"/>
            <a:ext cx="1519057" cy="35204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22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18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51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Menu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84" y="1086054"/>
            <a:ext cx="1343181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Início (V/U/A)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17635" y="1608138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Produtos (V/U/A)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0484" y="213385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Relatório (V/U/A)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7632" y="265977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Encomendas (U/A)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7629" y="31977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Clientes (A)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17628" y="42830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Username (U/A)</a:t>
            </a:r>
            <a:endParaRPr lang="en-US" sz="1200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358636" y="960205"/>
            <a:ext cx="500729" cy="182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endCxn id="10" idx="1"/>
          </p:cNvCxnSpPr>
          <p:nvPr/>
        </p:nvCxnSpPr>
        <p:spPr>
          <a:xfrm rot="16200000" flipH="1">
            <a:off x="356443" y="1462946"/>
            <a:ext cx="520056" cy="2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344227" y="1993596"/>
            <a:ext cx="527336" cy="18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349331" y="2507472"/>
            <a:ext cx="534274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343175" y="3039341"/>
            <a:ext cx="546582" cy="202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344266" y="4125733"/>
            <a:ext cx="544396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39483" y="429210"/>
            <a:ext cx="1195062" cy="401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(página </a:t>
            </a:r>
            <a:r>
              <a:rPr lang="pt-PT" sz="1200" dirty="0" err="1"/>
              <a:t>php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72955" y="429210"/>
            <a:ext cx="976931" cy="4172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Ação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0547" y="-16153"/>
            <a:ext cx="168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Legenda:</a:t>
            </a:r>
          </a:p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00484" y="3735817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Stocks (A)</a:t>
            </a:r>
            <a:endParaRPr lang="en-US" sz="1200" dirty="0"/>
          </a:p>
        </p:txBody>
      </p:sp>
      <p:cxnSp>
        <p:nvCxnSpPr>
          <p:cNvPr id="72" name="Connector: Elbow 27"/>
          <p:cNvCxnSpPr>
            <a:endCxn id="64" idx="1"/>
          </p:cNvCxnSpPr>
          <p:nvPr/>
        </p:nvCxnSpPr>
        <p:spPr>
          <a:xfrm rot="16200000" flipH="1">
            <a:off x="341235" y="3592567"/>
            <a:ext cx="533315" cy="185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837931" y="429210"/>
            <a:ext cx="1231638" cy="40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Base de dados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179023" y="429210"/>
            <a:ext cx="1257074" cy="41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</a:t>
            </a:r>
            <a:r>
              <a:rPr lang="pt-PT" sz="1200" dirty="0" err="1"/>
              <a:t>smarty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777189" y="429209"/>
            <a:ext cx="13023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Ação utilizador (p. </a:t>
            </a:r>
            <a:r>
              <a:rPr lang="pt-PT" sz="1200" dirty="0" err="1"/>
              <a:t>ex</a:t>
            </a:r>
            <a:r>
              <a:rPr lang="pt-PT" sz="1200" dirty="0"/>
              <a:t>: </a:t>
            </a:r>
            <a:r>
              <a:rPr lang="pt-PT" sz="1200" dirty="0" err="1"/>
              <a:t>click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2366115" y="1608138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</a:t>
            </a:r>
            <a:r>
              <a:rPr lang="pt-PT" sz="1200" dirty="0"/>
              <a:t>_ </a:t>
            </a:r>
            <a:r>
              <a:rPr lang="pt-PT" sz="1200" dirty="0" err="1"/>
              <a:t>all_clients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2374687" y="2130222"/>
            <a:ext cx="1723164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getAllClients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83259" y="2666216"/>
            <a:ext cx="170912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383260" y="3196115"/>
            <a:ext cx="172041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</a:t>
            </a:r>
            <a:r>
              <a:rPr lang="en-US" sz="1200" dirty="0" err="1"/>
              <a:t>cliente</a:t>
            </a:r>
            <a:r>
              <a:rPr lang="en-US" sz="1200" dirty="0"/>
              <a:t> (A)</a:t>
            </a:r>
          </a:p>
        </p:txBody>
      </p:sp>
      <p:cxnSp>
        <p:nvCxnSpPr>
          <p:cNvPr id="55" name="Straight Arrow Connector 54"/>
          <p:cNvCxnSpPr>
            <a:stCxn id="29" idx="2"/>
            <a:endCxn id="36" idx="0"/>
          </p:cNvCxnSpPr>
          <p:nvPr/>
        </p:nvCxnSpPr>
        <p:spPr>
          <a:xfrm flipH="1">
            <a:off x="3236269" y="2040138"/>
            <a:ext cx="1" cy="9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3236269" y="2562222"/>
            <a:ext cx="1555" cy="10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2"/>
            <a:endCxn id="38" idx="0"/>
          </p:cNvCxnSpPr>
          <p:nvPr/>
        </p:nvCxnSpPr>
        <p:spPr>
          <a:xfrm>
            <a:off x="3237824" y="3098216"/>
            <a:ext cx="5646" cy="9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101"/>
          <p:cNvCxnSpPr>
            <a:stCxn id="13" idx="3"/>
            <a:endCxn id="29" idx="1"/>
          </p:cNvCxnSpPr>
          <p:nvPr/>
        </p:nvCxnSpPr>
        <p:spPr>
          <a:xfrm flipV="1">
            <a:off x="2035788" y="1824138"/>
            <a:ext cx="330327" cy="15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340002" y="1086054"/>
            <a:ext cx="1763677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list_all</a:t>
            </a:r>
            <a:r>
              <a:rPr lang="pt-PT" sz="1200" dirty="0"/>
              <a:t> (U/A)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4400016" y="1008056"/>
            <a:ext cx="1825727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getOrdersByClient</a:t>
            </a:r>
            <a:r>
              <a:rPr lang="pt-PT" sz="1200" dirty="0">
                <a:solidFill>
                  <a:schemeClr val="bg1"/>
                </a:solidFill>
              </a:rPr>
              <a:t> (U)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6" name="Connector: Elbow 101"/>
          <p:cNvCxnSpPr>
            <a:stCxn id="104" idx="3"/>
            <a:endCxn id="105" idx="1"/>
          </p:cNvCxnSpPr>
          <p:nvPr/>
        </p:nvCxnSpPr>
        <p:spPr>
          <a:xfrm flipV="1">
            <a:off x="4103679" y="1224056"/>
            <a:ext cx="296337" cy="77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458513" y="1304620"/>
            <a:ext cx="174030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</a:t>
            </a:r>
            <a:r>
              <a:rPr lang="pt-PT" sz="1200" dirty="0"/>
              <a:t> (U/A)</a:t>
            </a:r>
            <a:endParaRPr lang="en-US" sz="1200" dirty="0"/>
          </a:p>
        </p:txBody>
      </p:sp>
      <p:sp>
        <p:nvSpPr>
          <p:cNvPr id="108" name="Rectangle 107"/>
          <p:cNvSpPr/>
          <p:nvPr/>
        </p:nvSpPr>
        <p:spPr>
          <a:xfrm>
            <a:off x="4398499" y="1551184"/>
            <a:ext cx="1825727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getAllOrders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Connector: Elbow 101"/>
          <p:cNvCxnSpPr>
            <a:stCxn id="104" idx="3"/>
            <a:endCxn id="108" idx="1"/>
          </p:cNvCxnSpPr>
          <p:nvPr/>
        </p:nvCxnSpPr>
        <p:spPr>
          <a:xfrm>
            <a:off x="4103679" y="1302054"/>
            <a:ext cx="294820" cy="465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1"/>
          <p:cNvCxnSpPr>
            <a:stCxn id="108" idx="3"/>
            <a:endCxn id="107" idx="1"/>
          </p:cNvCxnSpPr>
          <p:nvPr/>
        </p:nvCxnSpPr>
        <p:spPr>
          <a:xfrm flipV="1">
            <a:off x="6224226" y="1520620"/>
            <a:ext cx="234287" cy="246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01"/>
          <p:cNvCxnSpPr>
            <a:stCxn id="105" idx="3"/>
            <a:endCxn id="107" idx="1"/>
          </p:cNvCxnSpPr>
          <p:nvPr/>
        </p:nvCxnSpPr>
        <p:spPr>
          <a:xfrm>
            <a:off x="6225743" y="1224056"/>
            <a:ext cx="232770" cy="296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828113" y="2098863"/>
            <a:ext cx="1422739" cy="4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</a:t>
            </a:r>
            <a:r>
              <a:rPr lang="en-US" sz="1200" dirty="0" err="1"/>
              <a:t>nome</a:t>
            </a:r>
            <a:r>
              <a:rPr lang="en-US" sz="1200" dirty="0"/>
              <a:t> </a:t>
            </a:r>
            <a:r>
              <a:rPr lang="en-US" sz="1200" dirty="0" err="1"/>
              <a:t>cliente</a:t>
            </a:r>
            <a:r>
              <a:rPr lang="en-US" sz="1200" dirty="0"/>
              <a:t> (A)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448540" y="2088301"/>
            <a:ext cx="1441379" cy="41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</a:t>
            </a:r>
            <a:r>
              <a:rPr lang="en-US" sz="1200" dirty="0" err="1"/>
              <a:t>encomenda</a:t>
            </a:r>
            <a:r>
              <a:rPr lang="en-US" sz="1200" dirty="0"/>
              <a:t> (U/A)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448539" y="2674336"/>
            <a:ext cx="144137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order_details</a:t>
            </a:r>
            <a:r>
              <a:rPr lang="pt-PT" sz="1200" dirty="0"/>
              <a:t> (U/A)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5828113" y="2671026"/>
            <a:ext cx="142273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client_details</a:t>
            </a:r>
            <a:r>
              <a:rPr lang="pt-PT" sz="1200" dirty="0"/>
              <a:t> (U/A)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5809473" y="3278371"/>
            <a:ext cx="1441379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getClientDetails</a:t>
            </a:r>
            <a:r>
              <a:rPr lang="pt-PT" sz="1200" dirty="0">
                <a:solidFill>
                  <a:schemeClr val="bg1"/>
                </a:solidFill>
              </a:rPr>
              <a:t> (U/A)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448538" y="3278371"/>
            <a:ext cx="1441379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getOrderByID</a:t>
            </a:r>
            <a:r>
              <a:rPr lang="pt-PT" sz="1200" dirty="0">
                <a:solidFill>
                  <a:schemeClr val="bg1"/>
                </a:solidFill>
              </a:rPr>
              <a:t> (U/A)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448538" y="3888251"/>
            <a:ext cx="1441379" cy="432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order_details</a:t>
            </a:r>
            <a:r>
              <a:rPr lang="pt-PT" sz="1200" dirty="0"/>
              <a:t> (U/A)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5809472" y="3885716"/>
            <a:ext cx="1441379" cy="432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client_details</a:t>
            </a:r>
            <a:r>
              <a:rPr lang="pt-PT" sz="1200" dirty="0"/>
              <a:t> (U/A)</a:t>
            </a:r>
            <a:endParaRPr lang="en-US" sz="1200" dirty="0"/>
          </a:p>
        </p:txBody>
      </p:sp>
      <p:cxnSp>
        <p:nvCxnSpPr>
          <p:cNvPr id="120" name="Connector: Elbow 101"/>
          <p:cNvCxnSpPr/>
          <p:nvPr/>
        </p:nvCxnSpPr>
        <p:spPr>
          <a:xfrm rot="16200000" flipH="1">
            <a:off x="7573110" y="1483181"/>
            <a:ext cx="351681" cy="840562"/>
          </a:xfrm>
          <a:prstGeom prst="bentConnector3">
            <a:avLst>
              <a:gd name="adj1" fmla="val 54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01"/>
          <p:cNvCxnSpPr>
            <a:stCxn id="107" idx="2"/>
            <a:endCxn id="112" idx="0"/>
          </p:cNvCxnSpPr>
          <p:nvPr/>
        </p:nvCxnSpPr>
        <p:spPr>
          <a:xfrm rot="5400000">
            <a:off x="6752955" y="1523149"/>
            <a:ext cx="362243" cy="78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01"/>
          <p:cNvCxnSpPr>
            <a:stCxn id="112" idx="2"/>
          </p:cNvCxnSpPr>
          <p:nvPr/>
        </p:nvCxnSpPr>
        <p:spPr>
          <a:xfrm rot="16200000" flipH="1">
            <a:off x="6457227" y="2595118"/>
            <a:ext cx="16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01"/>
          <p:cNvCxnSpPr/>
          <p:nvPr/>
        </p:nvCxnSpPr>
        <p:spPr>
          <a:xfrm rot="16200000" flipH="1">
            <a:off x="8141838" y="2597925"/>
            <a:ext cx="16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01"/>
          <p:cNvCxnSpPr/>
          <p:nvPr/>
        </p:nvCxnSpPr>
        <p:spPr>
          <a:xfrm rot="16200000" flipH="1">
            <a:off x="6447906" y="3196115"/>
            <a:ext cx="16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01"/>
          <p:cNvCxnSpPr/>
          <p:nvPr/>
        </p:nvCxnSpPr>
        <p:spPr>
          <a:xfrm rot="16200000" flipH="1">
            <a:off x="8141837" y="3196115"/>
            <a:ext cx="16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01"/>
          <p:cNvCxnSpPr/>
          <p:nvPr/>
        </p:nvCxnSpPr>
        <p:spPr>
          <a:xfrm rot="16200000" flipH="1">
            <a:off x="8141836" y="3799311"/>
            <a:ext cx="16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01"/>
          <p:cNvCxnSpPr/>
          <p:nvPr/>
        </p:nvCxnSpPr>
        <p:spPr>
          <a:xfrm rot="16200000" flipH="1">
            <a:off x="6447906" y="3799312"/>
            <a:ext cx="16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01"/>
          <p:cNvCxnSpPr>
            <a:stCxn id="12" idx="3"/>
            <a:endCxn id="104" idx="1"/>
          </p:cNvCxnSpPr>
          <p:nvPr/>
        </p:nvCxnSpPr>
        <p:spPr>
          <a:xfrm flipV="1">
            <a:off x="2035791" y="1302054"/>
            <a:ext cx="304211" cy="1573719"/>
          </a:xfrm>
          <a:prstGeom prst="bentConnector3">
            <a:avLst>
              <a:gd name="adj1" fmla="val 24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01"/>
          <p:cNvCxnSpPr>
            <a:stCxn id="38" idx="3"/>
            <a:endCxn id="115" idx="1"/>
          </p:cNvCxnSpPr>
          <p:nvPr/>
        </p:nvCxnSpPr>
        <p:spPr>
          <a:xfrm flipV="1">
            <a:off x="4103679" y="2887026"/>
            <a:ext cx="1724434" cy="5250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5807560" y="4477440"/>
            <a:ext cx="1443291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</a:t>
            </a:r>
            <a:r>
              <a:rPr lang="en-US" sz="1200" dirty="0" err="1"/>
              <a:t>detalhes</a:t>
            </a:r>
            <a:r>
              <a:rPr lang="en-US" sz="1200" dirty="0"/>
              <a:t> </a:t>
            </a:r>
            <a:r>
              <a:rPr lang="en-US" sz="1200" dirty="0" err="1"/>
              <a:t>cliente</a:t>
            </a:r>
            <a:r>
              <a:rPr lang="en-US" sz="1200" dirty="0"/>
              <a:t> (U/A)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807559" y="5054400"/>
            <a:ext cx="1443291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edit_cliente_details</a:t>
            </a:r>
            <a:r>
              <a:rPr lang="pt-PT" sz="1100" dirty="0">
                <a:solidFill>
                  <a:schemeClr val="bg1"/>
                </a:solidFill>
              </a:rPr>
              <a:t> (U/A)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807559" y="5608325"/>
            <a:ext cx="1443291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updateClientDetails</a:t>
            </a:r>
            <a:r>
              <a:rPr lang="pt-PT" sz="1100" dirty="0">
                <a:solidFill>
                  <a:schemeClr val="bg1"/>
                </a:solidFill>
              </a:rPr>
              <a:t> (U/A)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07559" y="6162250"/>
            <a:ext cx="1443291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index</a:t>
            </a:r>
            <a:r>
              <a:rPr lang="pt-PT" sz="1200" dirty="0"/>
              <a:t> (U/A)</a:t>
            </a:r>
            <a:endParaRPr lang="en-US" sz="1200" dirty="0"/>
          </a:p>
        </p:txBody>
      </p:sp>
      <p:cxnSp>
        <p:nvCxnSpPr>
          <p:cNvPr id="200" name="Straight Arrow Connector 199"/>
          <p:cNvCxnSpPr>
            <a:stCxn id="119" idx="2"/>
            <a:endCxn id="194" idx="0"/>
          </p:cNvCxnSpPr>
          <p:nvPr/>
        </p:nvCxnSpPr>
        <p:spPr>
          <a:xfrm flipH="1">
            <a:off x="6529206" y="4317716"/>
            <a:ext cx="956" cy="1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4" idx="2"/>
            <a:endCxn id="195" idx="0"/>
          </p:cNvCxnSpPr>
          <p:nvPr/>
        </p:nvCxnSpPr>
        <p:spPr>
          <a:xfrm flipH="1">
            <a:off x="6529205" y="4909440"/>
            <a:ext cx="1" cy="1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5" idx="2"/>
            <a:endCxn id="196" idx="0"/>
          </p:cNvCxnSpPr>
          <p:nvPr/>
        </p:nvCxnSpPr>
        <p:spPr>
          <a:xfrm>
            <a:off x="6529205" y="5457600"/>
            <a:ext cx="0" cy="1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6" idx="2"/>
            <a:endCxn id="197" idx="0"/>
          </p:cNvCxnSpPr>
          <p:nvPr/>
        </p:nvCxnSpPr>
        <p:spPr>
          <a:xfrm>
            <a:off x="6529205" y="6011525"/>
            <a:ext cx="0" cy="1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702665" y="5365020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Logout (U/A)</a:t>
            </a:r>
            <a:endParaRPr lang="en-US" sz="1200" dirty="0"/>
          </a:p>
        </p:txBody>
      </p:sp>
      <p:sp>
        <p:nvSpPr>
          <p:cNvPr id="213" name="Rectangle 212"/>
          <p:cNvSpPr/>
          <p:nvPr/>
        </p:nvSpPr>
        <p:spPr>
          <a:xfrm>
            <a:off x="700483" y="591514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Carrinho (U/A)</a:t>
            </a:r>
            <a:endParaRPr lang="en-US" sz="1200" dirty="0"/>
          </a:p>
        </p:txBody>
      </p:sp>
      <p:cxnSp>
        <p:nvCxnSpPr>
          <p:cNvPr id="214" name="Connector: Elbow 29"/>
          <p:cNvCxnSpPr>
            <a:endCxn id="212" idx="1"/>
          </p:cNvCxnSpPr>
          <p:nvPr/>
        </p:nvCxnSpPr>
        <p:spPr>
          <a:xfrm rot="16200000" flipH="1">
            <a:off x="338530" y="5216884"/>
            <a:ext cx="540905" cy="18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31"/>
          <p:cNvCxnSpPr>
            <a:endCxn id="213" idx="1"/>
          </p:cNvCxnSpPr>
          <p:nvPr/>
        </p:nvCxnSpPr>
        <p:spPr>
          <a:xfrm rot="16200000" flipH="1">
            <a:off x="330664" y="5761323"/>
            <a:ext cx="554453" cy="185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712994" y="4818722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Login (V)</a:t>
            </a:r>
            <a:endParaRPr lang="en-US" sz="1200" dirty="0"/>
          </a:p>
        </p:txBody>
      </p:sp>
      <p:cxnSp>
        <p:nvCxnSpPr>
          <p:cNvPr id="217" name="Connector: Elbow 29"/>
          <p:cNvCxnSpPr>
            <a:endCxn id="216" idx="1"/>
          </p:cNvCxnSpPr>
          <p:nvPr/>
        </p:nvCxnSpPr>
        <p:spPr>
          <a:xfrm rot="16200000" flipH="1">
            <a:off x="346334" y="4668061"/>
            <a:ext cx="535625" cy="19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9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7"/>
          <p:cNvSpPr txBox="1"/>
          <p:nvPr/>
        </p:nvSpPr>
        <p:spPr>
          <a:xfrm>
            <a:off x="7299661" y="76189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4" y="86497"/>
            <a:ext cx="300557" cy="287533"/>
          </a:xfrm>
          <a:prstGeom prst="rect">
            <a:avLst/>
          </a:prstGeom>
        </p:spPr>
      </p:pic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2" name="Shape 177"/>
          <p:cNvSpPr txBox="1"/>
          <p:nvPr/>
        </p:nvSpPr>
        <p:spPr>
          <a:xfrm>
            <a:off x="1589902" y="1832224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Dados de utilizador Rui Miguel Alves: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9902" y="2343150"/>
            <a:ext cx="9051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Nome: Rui Miguel Alves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Morada: Rua do Estádio Novo, 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Código de Portal: 4200-120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3"/>
              </a:rPr>
              <a:t>ruialvessiem@gmail.com</a:t>
            </a:r>
            <a:endParaRPr lang="pt-PT" sz="16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Calibri" panose="020F0502020204030204" pitchFamily="34" charset="0"/>
                <a:cs typeface="Calibri" panose="020F0502020204030204" pitchFamily="34" charset="0"/>
              </a:rPr>
              <a:t>Telefone: </a:t>
            </a:r>
            <a:r>
              <a:rPr lang="pt-PT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48" y="1738624"/>
            <a:ext cx="382200" cy="3822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411793" y="1656199"/>
            <a:ext cx="646107" cy="58408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hape 102"/>
          <p:cNvSpPr txBox="1"/>
          <p:nvPr/>
        </p:nvSpPr>
        <p:spPr>
          <a:xfrm>
            <a:off x="5580640" y="935098"/>
            <a:ext cx="1331999" cy="5273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16" name="Shape 102"/>
          <p:cNvSpPr txBox="1"/>
          <p:nvPr/>
        </p:nvSpPr>
        <p:spPr>
          <a:xfrm>
            <a:off x="6914675" y="933311"/>
            <a:ext cx="1540703" cy="53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18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6639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93"/>
          <p:cNvSpPr txBox="1"/>
          <p:nvPr/>
        </p:nvSpPr>
        <p:spPr>
          <a:xfrm>
            <a:off x="1589903" y="1948423"/>
            <a:ext cx="2506375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b="1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Formulário de Registo</a:t>
            </a:r>
          </a:p>
        </p:txBody>
      </p:sp>
      <p:sp>
        <p:nvSpPr>
          <p:cNvPr id="22" name="Shape 194"/>
          <p:cNvSpPr txBox="1"/>
          <p:nvPr/>
        </p:nvSpPr>
        <p:spPr>
          <a:xfrm>
            <a:off x="1678004" y="244399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23" name="Shape 195"/>
          <p:cNvSpPr txBox="1"/>
          <p:nvPr/>
        </p:nvSpPr>
        <p:spPr>
          <a:xfrm>
            <a:off x="3577704" y="244398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24" name="Shape 196"/>
          <p:cNvSpPr txBox="1"/>
          <p:nvPr/>
        </p:nvSpPr>
        <p:spPr>
          <a:xfrm>
            <a:off x="1678004" y="282499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</a:p>
        </p:txBody>
      </p:sp>
      <p:sp>
        <p:nvSpPr>
          <p:cNvPr id="25" name="Shape 197"/>
          <p:cNvSpPr txBox="1"/>
          <p:nvPr/>
        </p:nvSpPr>
        <p:spPr>
          <a:xfrm>
            <a:off x="1638604" y="357779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26" name="Shape 198"/>
          <p:cNvSpPr txBox="1"/>
          <p:nvPr/>
        </p:nvSpPr>
        <p:spPr>
          <a:xfrm>
            <a:off x="1678004" y="395879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</a:p>
        </p:txBody>
      </p:sp>
      <p:sp>
        <p:nvSpPr>
          <p:cNvPr id="27" name="Shape 199"/>
          <p:cNvSpPr txBox="1"/>
          <p:nvPr/>
        </p:nvSpPr>
        <p:spPr>
          <a:xfrm>
            <a:off x="1678004" y="456839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</p:txBody>
      </p:sp>
      <p:sp>
        <p:nvSpPr>
          <p:cNvPr id="28" name="Shape 200"/>
          <p:cNvSpPr txBox="1"/>
          <p:nvPr/>
        </p:nvSpPr>
        <p:spPr>
          <a:xfrm>
            <a:off x="6222804" y="5542140"/>
            <a:ext cx="12135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Submeter</a:t>
            </a:r>
          </a:p>
        </p:txBody>
      </p:sp>
      <p:sp>
        <p:nvSpPr>
          <p:cNvPr id="29" name="Shape 201"/>
          <p:cNvSpPr txBox="1"/>
          <p:nvPr/>
        </p:nvSpPr>
        <p:spPr>
          <a:xfrm>
            <a:off x="1678004" y="495159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0" name="Shape 202"/>
          <p:cNvSpPr txBox="1"/>
          <p:nvPr/>
        </p:nvSpPr>
        <p:spPr>
          <a:xfrm>
            <a:off x="3577704" y="282498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31" name="Shape 203"/>
          <p:cNvSpPr txBox="1"/>
          <p:nvPr/>
        </p:nvSpPr>
        <p:spPr>
          <a:xfrm>
            <a:off x="3577704" y="357779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cxnSp>
        <p:nvCxnSpPr>
          <p:cNvPr id="32" name="Shape 204"/>
          <p:cNvCxnSpPr/>
          <p:nvPr/>
        </p:nvCxnSpPr>
        <p:spPr>
          <a:xfrm>
            <a:off x="1848379" y="4339790"/>
            <a:ext cx="6180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3" name="Shape 205"/>
          <p:cNvSpPr txBox="1"/>
          <p:nvPr/>
        </p:nvSpPr>
        <p:spPr>
          <a:xfrm>
            <a:off x="3577704" y="456779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206"/>
          <p:cNvSpPr txBox="1"/>
          <p:nvPr/>
        </p:nvSpPr>
        <p:spPr>
          <a:xfrm>
            <a:off x="3577704" y="495159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207"/>
          <p:cNvSpPr txBox="1"/>
          <p:nvPr/>
        </p:nvSpPr>
        <p:spPr>
          <a:xfrm>
            <a:off x="3577704" y="395879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36" name="Shape 196"/>
          <p:cNvSpPr txBox="1"/>
          <p:nvPr/>
        </p:nvSpPr>
        <p:spPr>
          <a:xfrm>
            <a:off x="1678004" y="320846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</a:p>
        </p:txBody>
      </p:sp>
      <p:sp>
        <p:nvSpPr>
          <p:cNvPr id="37" name="Shape 202"/>
          <p:cNvSpPr txBox="1"/>
          <p:nvPr/>
        </p:nvSpPr>
        <p:spPr>
          <a:xfrm>
            <a:off x="3577704" y="320845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38" name="Shape 202"/>
          <p:cNvSpPr txBox="1"/>
          <p:nvPr/>
        </p:nvSpPr>
        <p:spPr>
          <a:xfrm>
            <a:off x="4476911" y="3208454"/>
            <a:ext cx="750639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364212" y="3349183"/>
            <a:ext cx="71792" cy="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2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3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44" name="Shape 177"/>
          <p:cNvSpPr txBox="1"/>
          <p:nvPr/>
        </p:nvSpPr>
        <p:spPr>
          <a:xfrm>
            <a:off x="7299661" y="76189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4" y="86497"/>
            <a:ext cx="300557" cy="287533"/>
          </a:xfrm>
          <a:prstGeom prst="rect">
            <a:avLst/>
          </a:prstGeom>
        </p:spPr>
      </p:pic>
      <p:sp>
        <p:nvSpPr>
          <p:cNvPr id="48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9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5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1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Oval 51"/>
          <p:cNvSpPr/>
          <p:nvPr/>
        </p:nvSpPr>
        <p:spPr>
          <a:xfrm>
            <a:off x="8699656" y="437616"/>
            <a:ext cx="1955679" cy="43210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89904" y="2228426"/>
          <a:ext cx="9028565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956">
                  <a:extLst>
                    <a:ext uri="{9D8B030D-6E8A-4147-A177-3AD203B41FA5}">
                      <a16:colId xmlns:a16="http://schemas.microsoft.com/office/drawing/2014/main" val="201712927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28436334"/>
                    </a:ext>
                  </a:extLst>
                </a:gridCol>
                <a:gridCol w="1554933">
                  <a:extLst>
                    <a:ext uri="{9D8B030D-6E8A-4147-A177-3AD203B41FA5}">
                      <a16:colId xmlns:a16="http://schemas.microsoft.com/office/drawing/2014/main" val="1891136766"/>
                    </a:ext>
                  </a:extLst>
                </a:gridCol>
                <a:gridCol w="2045517">
                  <a:extLst>
                    <a:ext uri="{9D8B030D-6E8A-4147-A177-3AD203B41FA5}">
                      <a16:colId xmlns:a16="http://schemas.microsoft.com/office/drawing/2014/main" val="94181300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160231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Morada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Código Postal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Telefone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6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Rui Miguel Alves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Rua do Estádio Novo, 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4200-120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"/>
                        </a:rPr>
                        <a:t>ruialvessiem@gmail.com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939966999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7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António Azambuja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Constituição, 26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4210-130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antonioazambuja@gmail.com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 Miguel de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da Areosa,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4220-140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davidsousa@gmail.com</a:t>
                      </a:r>
                      <a:endParaRPr lang="pt-PT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58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Pedro Miguel Relvas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do</a:t>
                      </a:r>
                      <a:r>
                        <a:rPr lang="pt-PT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Estádio Velho, 75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4230-150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pedrorelvas@gmail.com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939966996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53201"/>
                  </a:ext>
                </a:extLst>
              </a:tr>
            </a:tbl>
          </a:graphicData>
        </a:graphic>
      </p:graphicFrame>
      <p:sp>
        <p:nvSpPr>
          <p:cNvPr id="21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22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3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5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16" name="Shape 108"/>
          <p:cNvSpPr txBox="1"/>
          <p:nvPr/>
        </p:nvSpPr>
        <p:spPr>
          <a:xfrm>
            <a:off x="8780107" y="836197"/>
            <a:ext cx="1725305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</a:p>
        </p:txBody>
      </p:sp>
      <p:sp>
        <p:nvSpPr>
          <p:cNvPr id="17" name="Shape 108"/>
          <p:cNvSpPr txBox="1"/>
          <p:nvPr/>
        </p:nvSpPr>
        <p:spPr>
          <a:xfrm>
            <a:off x="8780107" y="1156928"/>
            <a:ext cx="1725305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</a:p>
        </p:txBody>
      </p:sp>
      <p:sp>
        <p:nvSpPr>
          <p:cNvPr id="18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8706219" y="1085173"/>
            <a:ext cx="1955679" cy="43210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11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93"/>
          <p:cNvSpPr txBox="1"/>
          <p:nvPr/>
        </p:nvSpPr>
        <p:spPr>
          <a:xfrm>
            <a:off x="1589903" y="1948423"/>
            <a:ext cx="409244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b="1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Formulário de Registo de Administrador</a:t>
            </a:r>
          </a:p>
        </p:txBody>
      </p:sp>
      <p:sp>
        <p:nvSpPr>
          <p:cNvPr id="27" name="Shape 199"/>
          <p:cNvSpPr txBox="1"/>
          <p:nvPr/>
        </p:nvSpPr>
        <p:spPr>
          <a:xfrm>
            <a:off x="1014906" y="242235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</p:txBody>
      </p:sp>
      <p:sp>
        <p:nvSpPr>
          <p:cNvPr id="28" name="Shape 200"/>
          <p:cNvSpPr txBox="1"/>
          <p:nvPr/>
        </p:nvSpPr>
        <p:spPr>
          <a:xfrm>
            <a:off x="5559706" y="3396098"/>
            <a:ext cx="12135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Submeter</a:t>
            </a:r>
          </a:p>
        </p:txBody>
      </p:sp>
      <p:sp>
        <p:nvSpPr>
          <p:cNvPr id="29" name="Shape 201"/>
          <p:cNvSpPr txBox="1"/>
          <p:nvPr/>
        </p:nvSpPr>
        <p:spPr>
          <a:xfrm>
            <a:off x="1014906" y="280555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3" name="Shape 205"/>
          <p:cNvSpPr txBox="1"/>
          <p:nvPr/>
        </p:nvSpPr>
        <p:spPr>
          <a:xfrm>
            <a:off x="2914606" y="2421748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ruialvessiem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206"/>
          <p:cNvSpPr txBox="1"/>
          <p:nvPr/>
        </p:nvSpPr>
        <p:spPr>
          <a:xfrm>
            <a:off x="2914606" y="2805550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en-US"/>
              <a:t>•••••••</a:t>
            </a:r>
            <a:endParaRPr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2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3" name="Shape 102"/>
          <p:cNvSpPr txBox="1"/>
          <p:nvPr/>
        </p:nvSpPr>
        <p:spPr>
          <a:xfrm>
            <a:off x="4248641" y="922489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44" name="Shape 177"/>
          <p:cNvSpPr txBox="1"/>
          <p:nvPr/>
        </p:nvSpPr>
        <p:spPr>
          <a:xfrm>
            <a:off x="7299661" y="76189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4" y="86497"/>
            <a:ext cx="300557" cy="287533"/>
          </a:xfrm>
          <a:prstGeom prst="rect">
            <a:avLst/>
          </a:prstGeom>
        </p:spPr>
      </p:pic>
      <p:sp>
        <p:nvSpPr>
          <p:cNvPr id="48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9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47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Oval 49"/>
          <p:cNvSpPr/>
          <p:nvPr/>
        </p:nvSpPr>
        <p:spPr>
          <a:xfrm>
            <a:off x="5408724" y="3350083"/>
            <a:ext cx="1503915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0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5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192764" y="571318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Danoninhos 1.99€/un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8545689" y="1882636"/>
            <a:ext cx="2055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Adicionar novo produto</a:t>
            </a:r>
          </a:p>
        </p:txBody>
      </p:sp>
      <p:sp>
        <p:nvSpPr>
          <p:cNvPr id="38" name="Oval 37"/>
          <p:cNvSpPr/>
          <p:nvPr/>
        </p:nvSpPr>
        <p:spPr>
          <a:xfrm>
            <a:off x="8460300" y="1804424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50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5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2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53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4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829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3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7" name="Shape 93"/>
          <p:cNvSpPr/>
          <p:nvPr/>
        </p:nvSpPr>
        <p:spPr>
          <a:xfrm>
            <a:off x="1589900" y="2006400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08"/>
          <p:cNvSpPr txBox="1"/>
          <p:nvPr/>
        </p:nvSpPr>
        <p:spPr>
          <a:xfrm>
            <a:off x="3430899" y="2463450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Inserir Imagem</a:t>
            </a:r>
          </a:p>
        </p:txBody>
      </p:sp>
      <p:sp>
        <p:nvSpPr>
          <p:cNvPr id="19" name="Shape 195"/>
          <p:cNvSpPr txBox="1"/>
          <p:nvPr/>
        </p:nvSpPr>
        <p:spPr>
          <a:xfrm>
            <a:off x="3008132" y="353196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Chocolate Milka</a:t>
            </a:r>
          </a:p>
        </p:txBody>
      </p:sp>
      <p:sp>
        <p:nvSpPr>
          <p:cNvPr id="22" name="Shape 194"/>
          <p:cNvSpPr txBox="1"/>
          <p:nvPr/>
        </p:nvSpPr>
        <p:spPr>
          <a:xfrm>
            <a:off x="1108432" y="354825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28" name="Shape 195"/>
          <p:cNvSpPr txBox="1"/>
          <p:nvPr/>
        </p:nvSpPr>
        <p:spPr>
          <a:xfrm>
            <a:off x="3001433" y="391545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165</a:t>
            </a:r>
          </a:p>
        </p:txBody>
      </p:sp>
      <p:sp>
        <p:nvSpPr>
          <p:cNvPr id="29" name="Shape 194"/>
          <p:cNvSpPr txBox="1"/>
          <p:nvPr/>
        </p:nvSpPr>
        <p:spPr>
          <a:xfrm>
            <a:off x="1079200" y="391006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</a:p>
        </p:txBody>
      </p:sp>
      <p:sp>
        <p:nvSpPr>
          <p:cNvPr id="37" name="Shape 202"/>
          <p:cNvSpPr txBox="1"/>
          <p:nvPr/>
        </p:nvSpPr>
        <p:spPr>
          <a:xfrm>
            <a:off x="3008132" y="4315908"/>
            <a:ext cx="3858600" cy="68402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Chocolate Milka Oreo. Pode conter vestígios de lactose</a:t>
            </a:r>
          </a:p>
        </p:txBody>
      </p:sp>
      <p:sp>
        <p:nvSpPr>
          <p:cNvPr id="38" name="Shape 203"/>
          <p:cNvSpPr txBox="1"/>
          <p:nvPr/>
        </p:nvSpPr>
        <p:spPr>
          <a:xfrm>
            <a:off x="3008132" y="5467786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39" name="Shape 196"/>
          <p:cNvSpPr txBox="1"/>
          <p:nvPr/>
        </p:nvSpPr>
        <p:spPr>
          <a:xfrm>
            <a:off x="1108432" y="4301781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</a:p>
        </p:txBody>
      </p:sp>
      <p:sp>
        <p:nvSpPr>
          <p:cNvPr id="40" name="Shape 197"/>
          <p:cNvSpPr txBox="1"/>
          <p:nvPr/>
        </p:nvSpPr>
        <p:spPr>
          <a:xfrm>
            <a:off x="1069032" y="546099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</a:p>
        </p:txBody>
      </p:sp>
      <p:sp>
        <p:nvSpPr>
          <p:cNvPr id="41" name="Shape 196"/>
          <p:cNvSpPr txBox="1"/>
          <p:nvPr/>
        </p:nvSpPr>
        <p:spPr>
          <a:xfrm>
            <a:off x="1108432" y="509165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Preço</a:t>
            </a:r>
          </a:p>
        </p:txBody>
      </p:sp>
      <p:sp>
        <p:nvSpPr>
          <p:cNvPr id="42" name="Shape 202"/>
          <p:cNvSpPr txBox="1"/>
          <p:nvPr/>
        </p:nvSpPr>
        <p:spPr>
          <a:xfrm>
            <a:off x="3008132" y="5091648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1.59</a:t>
            </a:r>
          </a:p>
        </p:txBody>
      </p:sp>
      <p:sp>
        <p:nvSpPr>
          <p:cNvPr id="43" name="Shape 108"/>
          <p:cNvSpPr txBox="1"/>
          <p:nvPr/>
        </p:nvSpPr>
        <p:spPr>
          <a:xfrm>
            <a:off x="3008132" y="5994882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Inserir Produto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9232" y="508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€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43022" y="54677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680540" y="5914600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3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36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4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1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4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5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8192764" y="571318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Danoninhos 1.99€/un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8545689" y="1882636"/>
            <a:ext cx="2055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Adicionar novo produto</a:t>
            </a:r>
          </a:p>
        </p:txBody>
      </p:sp>
      <p:sp>
        <p:nvSpPr>
          <p:cNvPr id="38" name="Oval 37"/>
          <p:cNvSpPr/>
          <p:nvPr/>
        </p:nvSpPr>
        <p:spPr>
          <a:xfrm>
            <a:off x="8033658" y="4162742"/>
            <a:ext cx="1956418" cy="181634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50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5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2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53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4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803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3"/>
          <p:cNvSpPr/>
          <p:nvPr/>
        </p:nvSpPr>
        <p:spPr>
          <a:xfrm>
            <a:off x="1589900" y="2006400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95"/>
          <p:cNvSpPr txBox="1"/>
          <p:nvPr/>
        </p:nvSpPr>
        <p:spPr>
          <a:xfrm>
            <a:off x="3008132" y="353196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Danoninhos</a:t>
            </a:r>
          </a:p>
        </p:txBody>
      </p:sp>
      <p:sp>
        <p:nvSpPr>
          <p:cNvPr id="5" name="Shape 194"/>
          <p:cNvSpPr txBox="1"/>
          <p:nvPr/>
        </p:nvSpPr>
        <p:spPr>
          <a:xfrm>
            <a:off x="1108432" y="354825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</a:p>
        </p:txBody>
      </p:sp>
      <p:sp>
        <p:nvSpPr>
          <p:cNvPr id="6" name="Shape 195"/>
          <p:cNvSpPr txBox="1"/>
          <p:nvPr/>
        </p:nvSpPr>
        <p:spPr>
          <a:xfrm>
            <a:off x="3001433" y="3915452"/>
            <a:ext cx="385860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155</a:t>
            </a:r>
          </a:p>
        </p:txBody>
      </p:sp>
      <p:sp>
        <p:nvSpPr>
          <p:cNvPr id="7" name="Shape 194"/>
          <p:cNvSpPr txBox="1"/>
          <p:nvPr/>
        </p:nvSpPr>
        <p:spPr>
          <a:xfrm>
            <a:off x="1079200" y="391006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</a:p>
        </p:txBody>
      </p:sp>
      <p:sp>
        <p:nvSpPr>
          <p:cNvPr id="8" name="Shape 202"/>
          <p:cNvSpPr txBox="1"/>
          <p:nvPr/>
        </p:nvSpPr>
        <p:spPr>
          <a:xfrm>
            <a:off x="3008132" y="4315908"/>
            <a:ext cx="3858600" cy="68402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Iogurte Infantil Danoninho Polpa de Morango </a:t>
            </a:r>
          </a:p>
        </p:txBody>
      </p:sp>
      <p:sp>
        <p:nvSpPr>
          <p:cNvPr id="9" name="Shape 203"/>
          <p:cNvSpPr txBox="1"/>
          <p:nvPr/>
        </p:nvSpPr>
        <p:spPr>
          <a:xfrm>
            <a:off x="3008132" y="5467786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0" name="Shape 196"/>
          <p:cNvSpPr txBox="1"/>
          <p:nvPr/>
        </p:nvSpPr>
        <p:spPr>
          <a:xfrm>
            <a:off x="1108432" y="4301781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Descrição</a:t>
            </a:r>
          </a:p>
        </p:txBody>
      </p:sp>
      <p:sp>
        <p:nvSpPr>
          <p:cNvPr id="11" name="Shape 197"/>
          <p:cNvSpPr txBox="1"/>
          <p:nvPr/>
        </p:nvSpPr>
        <p:spPr>
          <a:xfrm>
            <a:off x="1069032" y="5460992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</a:p>
        </p:txBody>
      </p:sp>
      <p:sp>
        <p:nvSpPr>
          <p:cNvPr id="12" name="Shape 196"/>
          <p:cNvSpPr txBox="1"/>
          <p:nvPr/>
        </p:nvSpPr>
        <p:spPr>
          <a:xfrm>
            <a:off x="1108432" y="509165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Preço</a:t>
            </a:r>
          </a:p>
        </p:txBody>
      </p:sp>
      <p:sp>
        <p:nvSpPr>
          <p:cNvPr id="13" name="Shape 202"/>
          <p:cNvSpPr txBox="1"/>
          <p:nvPr/>
        </p:nvSpPr>
        <p:spPr>
          <a:xfrm>
            <a:off x="3008132" y="5091648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1.99</a:t>
            </a:r>
          </a:p>
        </p:txBody>
      </p:sp>
      <p:sp>
        <p:nvSpPr>
          <p:cNvPr id="14" name="Shape 108"/>
          <p:cNvSpPr txBox="1"/>
          <p:nvPr/>
        </p:nvSpPr>
        <p:spPr>
          <a:xfrm>
            <a:off x="3008132" y="5994882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Remover Produto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9232" y="508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€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3022" y="54677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680540" y="5914600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19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20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21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22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23" name="Shape 108"/>
          <p:cNvSpPr txBox="1"/>
          <p:nvPr/>
        </p:nvSpPr>
        <p:spPr>
          <a:xfrm>
            <a:off x="3430899" y="2463450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Editar Imagem</a:t>
            </a:r>
          </a:p>
        </p:txBody>
      </p:sp>
      <p:sp>
        <p:nvSpPr>
          <p:cNvPr id="24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5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8" name="Shape 108"/>
          <p:cNvSpPr txBox="1"/>
          <p:nvPr/>
        </p:nvSpPr>
        <p:spPr>
          <a:xfrm>
            <a:off x="5023249" y="5984315"/>
            <a:ext cx="1676131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Guardar Alterações</a:t>
            </a:r>
          </a:p>
        </p:txBody>
      </p:sp>
      <p:sp>
        <p:nvSpPr>
          <p:cNvPr id="29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30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188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4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5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6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7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8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9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0" name="Shape 144"/>
          <p:cNvSpPr txBox="1"/>
          <p:nvPr/>
        </p:nvSpPr>
        <p:spPr>
          <a:xfrm>
            <a:off x="8233260" y="1466400"/>
            <a:ext cx="113644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1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6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3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4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5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6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8545689" y="1882636"/>
            <a:ext cx="2055910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Adicionar novo produto</a:t>
            </a:r>
          </a:p>
        </p:txBody>
      </p:sp>
      <p:sp>
        <p:nvSpPr>
          <p:cNvPr id="47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48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49" name="Shape 133"/>
          <p:cNvSpPr txBox="1"/>
          <p:nvPr/>
        </p:nvSpPr>
        <p:spPr>
          <a:xfrm>
            <a:off x="8233260" y="5704872"/>
            <a:ext cx="1643131" cy="450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Douradinhos Espinafres 1.49€/un</a:t>
            </a:r>
          </a:p>
        </p:txBody>
      </p:sp>
      <p:sp>
        <p:nvSpPr>
          <p:cNvPr id="50" name="Oval 49"/>
          <p:cNvSpPr/>
          <p:nvPr/>
        </p:nvSpPr>
        <p:spPr>
          <a:xfrm>
            <a:off x="5636751" y="978474"/>
            <a:ext cx="1266549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52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5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54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55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56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711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8" name="Shape 102"/>
          <p:cNvSpPr txBox="1"/>
          <p:nvPr/>
        </p:nvSpPr>
        <p:spPr>
          <a:xfrm>
            <a:off x="5580640" y="925767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31536"/>
              </p:ext>
            </p:extLst>
          </p:nvPr>
        </p:nvGraphicFramePr>
        <p:xfrm>
          <a:off x="1589903" y="2153355"/>
          <a:ext cx="90216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218">
                  <a:extLst>
                    <a:ext uri="{9D8B030D-6E8A-4147-A177-3AD203B41FA5}">
                      <a16:colId xmlns:a16="http://schemas.microsoft.com/office/drawing/2014/main" val="1970539863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302507076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40817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 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 em Armazém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</a:t>
                      </a:r>
                      <a:r>
                        <a:rPr lang="pt-PT" baseline="0" dirty="0"/>
                        <a:t> Disponível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Ananás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Alperce 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Bolachas 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Danoninhos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0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Peixe</a:t>
                      </a:r>
                      <a:r>
                        <a:rPr lang="pt-PT" baseline="0" dirty="0"/>
                        <a:t> Espada Branco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67626"/>
                  </a:ext>
                </a:extLst>
              </a:tr>
            </a:tbl>
          </a:graphicData>
        </a:graphic>
      </p:graphicFrame>
      <p:sp>
        <p:nvSpPr>
          <p:cNvPr id="10" name="Shape 177"/>
          <p:cNvSpPr txBox="1"/>
          <p:nvPr/>
        </p:nvSpPr>
        <p:spPr>
          <a:xfrm>
            <a:off x="1585236" y="1667627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Lista de Stocks: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1" y="2594953"/>
            <a:ext cx="215981" cy="215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6" y="2973133"/>
            <a:ext cx="215981" cy="215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356952"/>
            <a:ext cx="215981" cy="215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706909"/>
            <a:ext cx="215981" cy="215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97" y="4079443"/>
            <a:ext cx="215981" cy="215981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206855" y="2486109"/>
            <a:ext cx="401042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20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1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2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3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4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20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Menu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84" y="1086054"/>
            <a:ext cx="1343181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Início (V/U/A)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17635" y="1608138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Produtos (V/U/A)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0484" y="213385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Relatório (V/U/A)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7632" y="265977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Encomendas (U/A)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7629" y="31977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Clientes (A)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17628" y="42830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Username (U/A)</a:t>
            </a:r>
            <a:endParaRPr lang="en-US" sz="1200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358636" y="960205"/>
            <a:ext cx="500729" cy="182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endCxn id="10" idx="1"/>
          </p:cNvCxnSpPr>
          <p:nvPr/>
        </p:nvCxnSpPr>
        <p:spPr>
          <a:xfrm rot="16200000" flipH="1">
            <a:off x="356443" y="1462946"/>
            <a:ext cx="520056" cy="2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344227" y="1993596"/>
            <a:ext cx="527336" cy="18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349331" y="2507472"/>
            <a:ext cx="534274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343175" y="3039341"/>
            <a:ext cx="546582" cy="202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344266" y="4125733"/>
            <a:ext cx="544396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39483" y="429210"/>
            <a:ext cx="1195062" cy="401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(página </a:t>
            </a:r>
            <a:r>
              <a:rPr lang="pt-PT" sz="1200" dirty="0" err="1"/>
              <a:t>php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72955" y="429210"/>
            <a:ext cx="976931" cy="4172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Ação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0547" y="-16153"/>
            <a:ext cx="168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Legenda:</a:t>
            </a:r>
          </a:p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00484" y="3735817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Stocks (A)</a:t>
            </a:r>
            <a:endParaRPr lang="en-US" sz="1200" dirty="0"/>
          </a:p>
        </p:txBody>
      </p:sp>
      <p:cxnSp>
        <p:nvCxnSpPr>
          <p:cNvPr id="72" name="Connector: Elbow 27"/>
          <p:cNvCxnSpPr>
            <a:endCxn id="64" idx="1"/>
          </p:cNvCxnSpPr>
          <p:nvPr/>
        </p:nvCxnSpPr>
        <p:spPr>
          <a:xfrm rot="16200000" flipH="1">
            <a:off x="341235" y="3592567"/>
            <a:ext cx="533315" cy="185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837931" y="429210"/>
            <a:ext cx="1231638" cy="40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Base de dados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179023" y="429210"/>
            <a:ext cx="1257074" cy="41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</a:t>
            </a:r>
            <a:r>
              <a:rPr lang="pt-PT" sz="1200" dirty="0" err="1"/>
              <a:t>smarty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777189" y="429209"/>
            <a:ext cx="13023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Ação utilizador (p. </a:t>
            </a:r>
            <a:r>
              <a:rPr lang="pt-PT" sz="1200" dirty="0" err="1"/>
              <a:t>ex</a:t>
            </a:r>
            <a:r>
              <a:rPr lang="pt-PT" sz="1200" dirty="0"/>
              <a:t>: </a:t>
            </a:r>
            <a:r>
              <a:rPr lang="pt-PT" sz="1200" dirty="0" err="1"/>
              <a:t>click</a:t>
            </a:r>
            <a:r>
              <a:rPr lang="pt-PT" sz="1200" dirty="0"/>
              <a:t>)</a:t>
            </a:r>
            <a:endParaRPr lang="en-US" sz="1200" dirty="0"/>
          </a:p>
        </p:txBody>
      </p:sp>
      <p:cxnSp>
        <p:nvCxnSpPr>
          <p:cNvPr id="68" name="Connector: Elbow 101"/>
          <p:cNvCxnSpPr>
            <a:stCxn id="64" idx="3"/>
            <a:endCxn id="73" idx="1"/>
          </p:cNvCxnSpPr>
          <p:nvPr/>
        </p:nvCxnSpPr>
        <p:spPr>
          <a:xfrm flipV="1">
            <a:off x="2018643" y="1302054"/>
            <a:ext cx="293311" cy="2649763"/>
          </a:xfrm>
          <a:prstGeom prst="bentConnector3">
            <a:avLst>
              <a:gd name="adj1" fmla="val 26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311954" y="1086054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</a:t>
            </a:r>
            <a:r>
              <a:rPr lang="pt-PT" sz="1200" dirty="0"/>
              <a:t>_ </a:t>
            </a:r>
            <a:r>
              <a:rPr lang="pt-PT" sz="1200" dirty="0" err="1"/>
              <a:t>all_stocks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4340697" y="1086054"/>
            <a:ext cx="1825727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getAllStocks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54859" y="1086054"/>
            <a:ext cx="174030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list_stocks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518370" y="1086054"/>
            <a:ext cx="1302307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Click </a:t>
            </a:r>
            <a:r>
              <a:rPr lang="en-US" sz="1200" dirty="0" err="1"/>
              <a:t>produto</a:t>
            </a:r>
            <a:r>
              <a:rPr lang="en-US" sz="1200" dirty="0"/>
              <a:t> (A)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109209" y="1086054"/>
            <a:ext cx="1318159" cy="43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tx1"/>
                </a:solidFill>
              </a:rPr>
              <a:t>details</a:t>
            </a:r>
            <a:r>
              <a:rPr lang="pt-PT" sz="1200" dirty="0">
                <a:solidFill>
                  <a:schemeClr val="tx1"/>
                </a:solidFill>
              </a:rPr>
              <a:t> (A)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3"/>
            <a:endCxn id="74" idx="1"/>
          </p:cNvCxnSpPr>
          <p:nvPr/>
        </p:nvCxnSpPr>
        <p:spPr>
          <a:xfrm>
            <a:off x="4052263" y="1302054"/>
            <a:ext cx="28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1"/>
          </p:cNvCxnSpPr>
          <p:nvPr/>
        </p:nvCxnSpPr>
        <p:spPr>
          <a:xfrm>
            <a:off x="6166424" y="1302054"/>
            <a:ext cx="288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3"/>
            <a:endCxn id="76" idx="1"/>
          </p:cNvCxnSpPr>
          <p:nvPr/>
        </p:nvCxnSpPr>
        <p:spPr>
          <a:xfrm>
            <a:off x="8195168" y="1302054"/>
            <a:ext cx="3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3"/>
            <a:endCxn id="77" idx="1"/>
          </p:cNvCxnSpPr>
          <p:nvPr/>
        </p:nvCxnSpPr>
        <p:spPr>
          <a:xfrm>
            <a:off x="9820677" y="1302054"/>
            <a:ext cx="288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234550" y="2630841"/>
            <a:ext cx="1398462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details</a:t>
            </a:r>
            <a:r>
              <a:rPr lang="pt-PT" sz="1200" dirty="0"/>
              <a:t> (V/U)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10725838" y="2630841"/>
            <a:ext cx="1419207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edit_product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9835016" y="1773753"/>
            <a:ext cx="1784219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searchProductById</a:t>
            </a:r>
            <a:r>
              <a:rPr lang="pt-PT" sz="1200" dirty="0">
                <a:solidFill>
                  <a:schemeClr val="bg1"/>
                </a:solidFill>
              </a:rPr>
              <a:t> (V/U/A)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1" name="Connector: Elbow 101"/>
          <p:cNvCxnSpPr>
            <a:stCxn id="90" idx="2"/>
            <a:endCxn id="88" idx="0"/>
          </p:cNvCxnSpPr>
          <p:nvPr/>
        </p:nvCxnSpPr>
        <p:spPr>
          <a:xfrm rot="5400000">
            <a:off x="10117910" y="2021625"/>
            <a:ext cx="425088" cy="793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101"/>
          <p:cNvCxnSpPr>
            <a:stCxn id="90" idx="2"/>
            <a:endCxn id="89" idx="0"/>
          </p:cNvCxnSpPr>
          <p:nvPr/>
        </p:nvCxnSpPr>
        <p:spPr>
          <a:xfrm rot="16200000" flipH="1">
            <a:off x="10868740" y="2064139"/>
            <a:ext cx="425088" cy="708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725839" y="3274060"/>
            <a:ext cx="14192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</a:t>
            </a:r>
            <a:r>
              <a:rPr lang="en-US" sz="1200" dirty="0" err="1"/>
              <a:t>produto</a:t>
            </a:r>
            <a:r>
              <a:rPr lang="en-US" sz="1200" dirty="0"/>
              <a:t> (A)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0725839" y="3891774"/>
            <a:ext cx="1419208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edit_product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234550" y="3274060"/>
            <a:ext cx="1398462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stock (A)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688068" y="3274060"/>
            <a:ext cx="1406218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Remover </a:t>
            </a:r>
            <a:r>
              <a:rPr lang="en-US" sz="1200" dirty="0" err="1"/>
              <a:t>produto</a:t>
            </a:r>
            <a:r>
              <a:rPr lang="en-US" sz="1200" dirty="0"/>
              <a:t>(A)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725838" y="4515202"/>
            <a:ext cx="1419207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updateProduct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725838" y="5094292"/>
            <a:ext cx="141652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sp>
        <p:nvSpPr>
          <p:cNvPr id="100" name="Rectangle 99"/>
          <p:cNvSpPr/>
          <p:nvPr/>
        </p:nvSpPr>
        <p:spPr>
          <a:xfrm>
            <a:off x="9242913" y="3894120"/>
            <a:ext cx="1381735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edit_stock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9242913" y="4515202"/>
            <a:ext cx="1376360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setStocks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234550" y="5094292"/>
            <a:ext cx="1384723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cxnSp>
        <p:nvCxnSpPr>
          <p:cNvPr id="103" name="Straight Arrow Connector 102"/>
          <p:cNvCxnSpPr>
            <a:stCxn id="89" idx="2"/>
            <a:endCxn id="93" idx="0"/>
          </p:cNvCxnSpPr>
          <p:nvPr/>
        </p:nvCxnSpPr>
        <p:spPr>
          <a:xfrm>
            <a:off x="11435442" y="3062841"/>
            <a:ext cx="1" cy="21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5" idx="2"/>
            <a:endCxn id="100" idx="0"/>
          </p:cNvCxnSpPr>
          <p:nvPr/>
        </p:nvCxnSpPr>
        <p:spPr>
          <a:xfrm>
            <a:off x="9933781" y="3675769"/>
            <a:ext cx="0" cy="21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3" idx="2"/>
            <a:endCxn id="94" idx="0"/>
          </p:cNvCxnSpPr>
          <p:nvPr/>
        </p:nvCxnSpPr>
        <p:spPr>
          <a:xfrm>
            <a:off x="11435443" y="3675769"/>
            <a:ext cx="0" cy="21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0" idx="2"/>
            <a:endCxn id="101" idx="0"/>
          </p:cNvCxnSpPr>
          <p:nvPr/>
        </p:nvCxnSpPr>
        <p:spPr>
          <a:xfrm flipH="1">
            <a:off x="9931093" y="4297320"/>
            <a:ext cx="2688" cy="21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4" idx="2"/>
            <a:endCxn id="97" idx="0"/>
          </p:cNvCxnSpPr>
          <p:nvPr/>
        </p:nvCxnSpPr>
        <p:spPr>
          <a:xfrm flipH="1">
            <a:off x="11435442" y="4294974"/>
            <a:ext cx="1" cy="2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7" idx="2"/>
            <a:endCxn id="98" idx="0"/>
          </p:cNvCxnSpPr>
          <p:nvPr/>
        </p:nvCxnSpPr>
        <p:spPr>
          <a:xfrm flipH="1">
            <a:off x="11434098" y="4918402"/>
            <a:ext cx="1344" cy="17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1" idx="2"/>
            <a:endCxn id="102" idx="0"/>
          </p:cNvCxnSpPr>
          <p:nvPr/>
        </p:nvCxnSpPr>
        <p:spPr>
          <a:xfrm flipH="1">
            <a:off x="9926912" y="4918402"/>
            <a:ext cx="4181" cy="17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688068" y="3880487"/>
            <a:ext cx="1406218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delete_product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688068" y="4488405"/>
            <a:ext cx="1406218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deleteStock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688067" y="5097057"/>
            <a:ext cx="1406219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deleteProduct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88068" y="5707470"/>
            <a:ext cx="140621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cxnSp>
        <p:nvCxnSpPr>
          <p:cNvPr id="138" name="Straight Arrow Connector 137"/>
          <p:cNvCxnSpPr>
            <a:stCxn id="96" idx="2"/>
            <a:endCxn id="134" idx="0"/>
          </p:cNvCxnSpPr>
          <p:nvPr/>
        </p:nvCxnSpPr>
        <p:spPr>
          <a:xfrm>
            <a:off x="8391177" y="3675769"/>
            <a:ext cx="0" cy="2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4" idx="2"/>
            <a:endCxn id="135" idx="0"/>
          </p:cNvCxnSpPr>
          <p:nvPr/>
        </p:nvCxnSpPr>
        <p:spPr>
          <a:xfrm>
            <a:off x="8391177" y="4283687"/>
            <a:ext cx="0" cy="20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2"/>
            <a:endCxn id="136" idx="0"/>
          </p:cNvCxnSpPr>
          <p:nvPr/>
        </p:nvCxnSpPr>
        <p:spPr>
          <a:xfrm>
            <a:off x="8391177" y="4891605"/>
            <a:ext cx="0" cy="20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6" idx="2"/>
            <a:endCxn id="137" idx="0"/>
          </p:cNvCxnSpPr>
          <p:nvPr/>
        </p:nvCxnSpPr>
        <p:spPr>
          <a:xfrm>
            <a:off x="8391177" y="5500257"/>
            <a:ext cx="0" cy="20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01"/>
          <p:cNvCxnSpPr>
            <a:stCxn id="89" idx="2"/>
            <a:endCxn id="95" idx="0"/>
          </p:cNvCxnSpPr>
          <p:nvPr/>
        </p:nvCxnSpPr>
        <p:spPr>
          <a:xfrm rot="5400000">
            <a:off x="10579003" y="2417620"/>
            <a:ext cx="211219" cy="1501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01"/>
          <p:cNvCxnSpPr>
            <a:stCxn id="89" idx="2"/>
            <a:endCxn id="96" idx="0"/>
          </p:cNvCxnSpPr>
          <p:nvPr/>
        </p:nvCxnSpPr>
        <p:spPr>
          <a:xfrm rot="5400000">
            <a:off x="9807701" y="1646318"/>
            <a:ext cx="211219" cy="3044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01"/>
          <p:cNvCxnSpPr>
            <a:stCxn id="77" idx="2"/>
            <a:endCxn id="90" idx="0"/>
          </p:cNvCxnSpPr>
          <p:nvPr/>
        </p:nvCxnSpPr>
        <p:spPr>
          <a:xfrm rot="5400000">
            <a:off x="10619858" y="1625322"/>
            <a:ext cx="255700" cy="41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2288145" y="2136171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index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340697" y="2135881"/>
            <a:ext cx="1825727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getMostSoldProducts</a:t>
            </a:r>
            <a:r>
              <a:rPr lang="pt-PT" sz="1200" dirty="0">
                <a:solidFill>
                  <a:schemeClr val="bg1"/>
                </a:solidFill>
              </a:rPr>
              <a:t> (V/U/A)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381056" y="2359089"/>
            <a:ext cx="1740309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list_most_sold</a:t>
            </a:r>
            <a:r>
              <a:rPr lang="pt-PT" sz="1200" dirty="0"/>
              <a:t> (V/U/A)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6381056" y="1870185"/>
            <a:ext cx="174031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home</a:t>
            </a:r>
            <a:r>
              <a:rPr lang="pt-PT" sz="1200" dirty="0"/>
              <a:t> (V/U/A)</a:t>
            </a:r>
            <a:endParaRPr lang="en-US" sz="1200" dirty="0"/>
          </a:p>
        </p:txBody>
      </p:sp>
      <p:cxnSp>
        <p:nvCxnSpPr>
          <p:cNvPr id="186" name="Connector: Elbow 101"/>
          <p:cNvCxnSpPr>
            <a:stCxn id="183" idx="3"/>
            <a:endCxn id="185" idx="1"/>
          </p:cNvCxnSpPr>
          <p:nvPr/>
        </p:nvCxnSpPr>
        <p:spPr>
          <a:xfrm flipV="1">
            <a:off x="6166424" y="2086185"/>
            <a:ext cx="214632" cy="265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01"/>
          <p:cNvCxnSpPr>
            <a:stCxn id="183" idx="3"/>
            <a:endCxn id="184" idx="1"/>
          </p:cNvCxnSpPr>
          <p:nvPr/>
        </p:nvCxnSpPr>
        <p:spPr>
          <a:xfrm>
            <a:off x="6166424" y="2351881"/>
            <a:ext cx="214632" cy="223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82" idx="3"/>
            <a:endCxn id="183" idx="1"/>
          </p:cNvCxnSpPr>
          <p:nvPr/>
        </p:nvCxnSpPr>
        <p:spPr>
          <a:xfrm flipV="1">
            <a:off x="4028454" y="2351881"/>
            <a:ext cx="312243" cy="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01"/>
          <p:cNvCxnSpPr>
            <a:stCxn id="14" idx="3"/>
            <a:endCxn id="182" idx="1"/>
          </p:cNvCxnSpPr>
          <p:nvPr/>
        </p:nvCxnSpPr>
        <p:spPr>
          <a:xfrm flipV="1">
            <a:off x="2035787" y="2352171"/>
            <a:ext cx="252358" cy="2146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95167" y="1989753"/>
            <a:ext cx="13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(…) ver slide 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288145" y="2867213"/>
            <a:ext cx="174030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client_details</a:t>
            </a:r>
            <a:r>
              <a:rPr lang="pt-PT" sz="1200" dirty="0"/>
              <a:t> (U)</a:t>
            </a:r>
            <a:endParaRPr lang="en-US" sz="1200" dirty="0"/>
          </a:p>
        </p:txBody>
      </p:sp>
      <p:sp>
        <p:nvSpPr>
          <p:cNvPr id="193" name="Rectangle 192"/>
          <p:cNvSpPr/>
          <p:nvPr/>
        </p:nvSpPr>
        <p:spPr>
          <a:xfrm>
            <a:off x="4340696" y="2867213"/>
            <a:ext cx="1838072" cy="429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getMostSoldProducts</a:t>
            </a:r>
            <a:r>
              <a:rPr lang="pt-PT" sz="1200" dirty="0">
                <a:solidFill>
                  <a:schemeClr val="bg1"/>
                </a:solidFill>
              </a:rPr>
              <a:t> (V/U/A)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340696" y="3519817"/>
            <a:ext cx="1838072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client_details</a:t>
            </a:r>
            <a:r>
              <a:rPr lang="pt-PT" sz="1200" dirty="0"/>
              <a:t> (V/U/A)</a:t>
            </a:r>
            <a:endParaRPr lang="en-US" sz="1200" dirty="0"/>
          </a:p>
        </p:txBody>
      </p:sp>
      <p:sp>
        <p:nvSpPr>
          <p:cNvPr id="195" name="Rectangle 194"/>
          <p:cNvSpPr/>
          <p:nvPr/>
        </p:nvSpPr>
        <p:spPr>
          <a:xfrm>
            <a:off x="4340696" y="4117127"/>
            <a:ext cx="1838072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</a:t>
            </a:r>
            <a:r>
              <a:rPr lang="en-US" sz="1200" dirty="0" err="1"/>
              <a:t>detalhes</a:t>
            </a:r>
            <a:r>
              <a:rPr lang="en-US" sz="1200" dirty="0"/>
              <a:t> </a:t>
            </a:r>
            <a:r>
              <a:rPr lang="en-US" sz="1200" dirty="0" err="1"/>
              <a:t>cliente</a:t>
            </a:r>
            <a:r>
              <a:rPr lang="en-US" sz="1200" dirty="0"/>
              <a:t> (U/A)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340696" y="4716802"/>
            <a:ext cx="1838072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edit_cliente_details</a:t>
            </a:r>
            <a:r>
              <a:rPr lang="pt-PT" sz="1100" dirty="0">
                <a:solidFill>
                  <a:schemeClr val="bg1"/>
                </a:solidFill>
              </a:rPr>
              <a:t> (U/A)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340696" y="5286495"/>
            <a:ext cx="1838072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updateClientDetails</a:t>
            </a:r>
            <a:r>
              <a:rPr lang="pt-PT" sz="1100" dirty="0">
                <a:solidFill>
                  <a:schemeClr val="bg1"/>
                </a:solidFill>
              </a:rPr>
              <a:t> (U/A)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340696" y="5856188"/>
            <a:ext cx="1838072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index</a:t>
            </a:r>
            <a:r>
              <a:rPr lang="pt-PT" sz="1200" dirty="0"/>
              <a:t> (U/A)</a:t>
            </a:r>
            <a:endParaRPr lang="en-US" sz="1200" dirty="0"/>
          </a:p>
        </p:txBody>
      </p:sp>
      <p:cxnSp>
        <p:nvCxnSpPr>
          <p:cNvPr id="199" name="Straight Arrow Connector 198"/>
          <p:cNvCxnSpPr>
            <a:stCxn id="194" idx="2"/>
            <a:endCxn id="195" idx="0"/>
          </p:cNvCxnSpPr>
          <p:nvPr/>
        </p:nvCxnSpPr>
        <p:spPr>
          <a:xfrm>
            <a:off x="5259732" y="3951817"/>
            <a:ext cx="0" cy="16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5" idx="2"/>
            <a:endCxn id="196" idx="0"/>
          </p:cNvCxnSpPr>
          <p:nvPr/>
        </p:nvCxnSpPr>
        <p:spPr>
          <a:xfrm>
            <a:off x="5259732" y="4549127"/>
            <a:ext cx="0" cy="16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6" idx="2"/>
            <a:endCxn id="197" idx="0"/>
          </p:cNvCxnSpPr>
          <p:nvPr/>
        </p:nvCxnSpPr>
        <p:spPr>
          <a:xfrm>
            <a:off x="5259732" y="5120002"/>
            <a:ext cx="0" cy="16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2"/>
            <a:endCxn id="198" idx="0"/>
          </p:cNvCxnSpPr>
          <p:nvPr/>
        </p:nvCxnSpPr>
        <p:spPr>
          <a:xfrm>
            <a:off x="5259732" y="5689695"/>
            <a:ext cx="0" cy="16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90" idx="3"/>
            <a:endCxn id="193" idx="1"/>
          </p:cNvCxnSpPr>
          <p:nvPr/>
        </p:nvCxnSpPr>
        <p:spPr>
          <a:xfrm flipV="1">
            <a:off x="4028454" y="3081911"/>
            <a:ext cx="312242" cy="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93" idx="2"/>
            <a:endCxn id="194" idx="0"/>
          </p:cNvCxnSpPr>
          <p:nvPr/>
        </p:nvCxnSpPr>
        <p:spPr>
          <a:xfrm>
            <a:off x="5259732" y="3296609"/>
            <a:ext cx="0" cy="2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101"/>
          <p:cNvCxnSpPr>
            <a:stCxn id="14" idx="3"/>
            <a:endCxn id="190" idx="1"/>
          </p:cNvCxnSpPr>
          <p:nvPr/>
        </p:nvCxnSpPr>
        <p:spPr>
          <a:xfrm flipV="1">
            <a:off x="2035787" y="3083213"/>
            <a:ext cx="252358" cy="1415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702665" y="5365020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Logout (U/A)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700483" y="591514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Carrinho (U/A)</a:t>
            </a:r>
            <a:endParaRPr lang="en-US" sz="1200" dirty="0"/>
          </a:p>
        </p:txBody>
      </p:sp>
      <p:cxnSp>
        <p:nvCxnSpPr>
          <p:cNvPr id="236" name="Connector: Elbow 29"/>
          <p:cNvCxnSpPr>
            <a:endCxn id="234" idx="1"/>
          </p:cNvCxnSpPr>
          <p:nvPr/>
        </p:nvCxnSpPr>
        <p:spPr>
          <a:xfrm rot="16200000" flipH="1">
            <a:off x="338530" y="5216884"/>
            <a:ext cx="540905" cy="18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31"/>
          <p:cNvCxnSpPr>
            <a:endCxn id="235" idx="1"/>
          </p:cNvCxnSpPr>
          <p:nvPr/>
        </p:nvCxnSpPr>
        <p:spPr>
          <a:xfrm rot="16200000" flipH="1">
            <a:off x="330664" y="5761323"/>
            <a:ext cx="554453" cy="185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712994" y="4818722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Login (V)</a:t>
            </a:r>
            <a:endParaRPr lang="en-US" sz="1200" dirty="0"/>
          </a:p>
        </p:txBody>
      </p:sp>
      <p:cxnSp>
        <p:nvCxnSpPr>
          <p:cNvPr id="239" name="Connector: Elbow 29"/>
          <p:cNvCxnSpPr>
            <a:endCxn id="238" idx="1"/>
          </p:cNvCxnSpPr>
          <p:nvPr/>
        </p:nvCxnSpPr>
        <p:spPr>
          <a:xfrm rot="16200000" flipH="1">
            <a:off x="346334" y="4668061"/>
            <a:ext cx="535625" cy="19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74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3"/>
          <p:cNvSpPr txBox="1"/>
          <p:nvPr/>
        </p:nvSpPr>
        <p:spPr>
          <a:xfrm>
            <a:off x="3220934" y="2331886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1392407" y="2331886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 Armazém: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824" y="233188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6" name="Shape 203"/>
          <p:cNvSpPr txBox="1"/>
          <p:nvPr/>
        </p:nvSpPr>
        <p:spPr>
          <a:xfrm>
            <a:off x="3220934" y="2701218"/>
            <a:ext cx="1134890" cy="288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7" name="Shape 197"/>
          <p:cNvSpPr txBox="1"/>
          <p:nvPr/>
        </p:nvSpPr>
        <p:spPr>
          <a:xfrm>
            <a:off x="1392407" y="2701218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Stock Disponível: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824" y="270121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unidades</a:t>
            </a:r>
            <a:endParaRPr lang="en-US" dirty="0"/>
          </a:p>
        </p:txBody>
      </p:sp>
      <p:sp>
        <p:nvSpPr>
          <p:cNvPr id="9" name="Shape 108"/>
          <p:cNvSpPr txBox="1"/>
          <p:nvPr/>
        </p:nvSpPr>
        <p:spPr>
          <a:xfrm>
            <a:off x="3188754" y="3251680"/>
            <a:ext cx="1581367" cy="28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Atualizar Stock</a:t>
            </a:r>
          </a:p>
        </p:txBody>
      </p:sp>
      <p:sp>
        <p:nvSpPr>
          <p:cNvPr id="10" name="Oval 9"/>
          <p:cNvSpPr/>
          <p:nvPr/>
        </p:nvSpPr>
        <p:spPr>
          <a:xfrm>
            <a:off x="2861162" y="3171398"/>
            <a:ext cx="2232060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13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1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15" name="Shape 102"/>
          <p:cNvSpPr txBox="1"/>
          <p:nvPr/>
        </p:nvSpPr>
        <p:spPr>
          <a:xfrm>
            <a:off x="5580640" y="925767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16" name="Shape 177"/>
          <p:cNvSpPr txBox="1"/>
          <p:nvPr/>
        </p:nvSpPr>
        <p:spPr>
          <a:xfrm>
            <a:off x="1585236" y="1667627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Editar stock de Ananás:</a:t>
            </a:r>
          </a:p>
        </p:txBody>
      </p:sp>
      <p:sp>
        <p:nvSpPr>
          <p:cNvPr id="17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9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0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1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2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533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8" name="Shape 102"/>
          <p:cNvSpPr txBox="1"/>
          <p:nvPr/>
        </p:nvSpPr>
        <p:spPr>
          <a:xfrm>
            <a:off x="5580640" y="925767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43637"/>
              </p:ext>
            </p:extLst>
          </p:nvPr>
        </p:nvGraphicFramePr>
        <p:xfrm>
          <a:off x="1589903" y="2153355"/>
          <a:ext cx="90216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218">
                  <a:extLst>
                    <a:ext uri="{9D8B030D-6E8A-4147-A177-3AD203B41FA5}">
                      <a16:colId xmlns:a16="http://schemas.microsoft.com/office/drawing/2014/main" val="1970539863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302507076"/>
                    </a:ext>
                  </a:extLst>
                </a:gridCol>
                <a:gridCol w="3007218">
                  <a:extLst>
                    <a:ext uri="{9D8B030D-6E8A-4147-A177-3AD203B41FA5}">
                      <a16:colId xmlns:a16="http://schemas.microsoft.com/office/drawing/2014/main" val="408177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 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 em Armazém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Quantidade</a:t>
                      </a:r>
                      <a:r>
                        <a:rPr lang="pt-PT" baseline="0" dirty="0"/>
                        <a:t> Disponível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Ananás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Alperce Seco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Bolachas 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3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Danoninhos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0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Peixe</a:t>
                      </a:r>
                      <a:r>
                        <a:rPr lang="pt-PT" baseline="0" dirty="0"/>
                        <a:t> Espada Branco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67626"/>
                  </a:ext>
                </a:extLst>
              </a:tr>
            </a:tbl>
          </a:graphicData>
        </a:graphic>
      </p:graphicFrame>
      <p:sp>
        <p:nvSpPr>
          <p:cNvPr id="10" name="Shape 177"/>
          <p:cNvSpPr txBox="1"/>
          <p:nvPr/>
        </p:nvSpPr>
        <p:spPr>
          <a:xfrm>
            <a:off x="1585236" y="1667627"/>
            <a:ext cx="3990737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Lista de Stocks: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321" y="2594953"/>
            <a:ext cx="215981" cy="2159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6" y="2973133"/>
            <a:ext cx="215981" cy="2159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356952"/>
            <a:ext cx="215981" cy="215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87" y="3706909"/>
            <a:ext cx="215981" cy="215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97" y="4079443"/>
            <a:ext cx="215981" cy="215981"/>
          </a:xfrm>
          <a:prstGeom prst="rect">
            <a:avLst/>
          </a:prstGeom>
        </p:spPr>
      </p:pic>
      <p:sp>
        <p:nvSpPr>
          <p:cNvPr id="17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9" name="Oval 18"/>
          <p:cNvSpPr/>
          <p:nvPr/>
        </p:nvSpPr>
        <p:spPr>
          <a:xfrm>
            <a:off x="6907379" y="978474"/>
            <a:ext cx="1627021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0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22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3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4292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91327"/>
              </p:ext>
            </p:extLst>
          </p:nvPr>
        </p:nvGraphicFramePr>
        <p:xfrm>
          <a:off x="1580445" y="2146882"/>
          <a:ext cx="9016340" cy="150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7">
                  <a:extLst>
                    <a:ext uri="{9D8B030D-6E8A-4147-A177-3AD203B41FA5}">
                      <a16:colId xmlns:a16="http://schemas.microsoft.com/office/drawing/2014/main" val="1126649836"/>
                    </a:ext>
                  </a:extLst>
                </a:gridCol>
                <a:gridCol w="168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61">
                <a:tc>
                  <a:txBody>
                    <a:bodyPr/>
                    <a:lstStyle/>
                    <a:p>
                      <a:r>
                        <a:rPr lang="pt-PT" sz="12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Nº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Preço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Pedro Miguel</a:t>
                      </a:r>
                      <a:r>
                        <a:rPr lang="pt-PT" sz="1200" baseline="0" dirty="0"/>
                        <a:t> Rekvas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Pendente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23-10-2016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5,27€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David Miguel de</a:t>
                      </a:r>
                      <a:r>
                        <a:rPr lang="pt-PT" sz="1200" baseline="0" dirty="0"/>
                        <a:t> Sousa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6,67€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Rui</a:t>
                      </a:r>
                      <a:r>
                        <a:rPr lang="pt-PT" sz="1200" baseline="0" dirty="0"/>
                        <a:t> Miguel Alves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Entregue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5-10-2016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200" dirty="0"/>
                        <a:t>1,97€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5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6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6914675" y="923980"/>
            <a:ext cx="1540703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11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12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13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15" name="Shape 106"/>
          <p:cNvSpPr txBox="1"/>
          <p:nvPr/>
        </p:nvSpPr>
        <p:spPr>
          <a:xfrm>
            <a:off x="1589900" y="1634836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</a:p>
        </p:txBody>
      </p:sp>
      <p:sp>
        <p:nvSpPr>
          <p:cNvPr id="17" name="Triângulo isósceles 1"/>
          <p:cNvSpPr/>
          <p:nvPr/>
        </p:nvSpPr>
        <p:spPr>
          <a:xfrm flipV="1">
            <a:off x="2601615" y="1746207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hape 106"/>
          <p:cNvSpPr txBox="1"/>
          <p:nvPr/>
        </p:nvSpPr>
        <p:spPr>
          <a:xfrm>
            <a:off x="1589900" y="1943472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Pendentes</a:t>
            </a:r>
          </a:p>
        </p:txBody>
      </p:sp>
      <p:sp>
        <p:nvSpPr>
          <p:cNvPr id="16" name="Shape 106"/>
          <p:cNvSpPr txBox="1"/>
          <p:nvPr/>
        </p:nvSpPr>
        <p:spPr>
          <a:xfrm>
            <a:off x="1589900" y="2245689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Entregue</a:t>
            </a:r>
          </a:p>
        </p:txBody>
      </p:sp>
      <p:sp>
        <p:nvSpPr>
          <p:cNvPr id="19" name="Shape 106"/>
          <p:cNvSpPr txBox="1"/>
          <p:nvPr/>
        </p:nvSpPr>
        <p:spPr>
          <a:xfrm>
            <a:off x="2815649" y="1634836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Ordenar</a:t>
            </a:r>
          </a:p>
        </p:txBody>
      </p:sp>
      <p:sp>
        <p:nvSpPr>
          <p:cNvPr id="20" name="Triângulo isósceles 1"/>
          <p:cNvSpPr/>
          <p:nvPr/>
        </p:nvSpPr>
        <p:spPr>
          <a:xfrm flipV="1">
            <a:off x="3827364" y="1746207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hape 106"/>
          <p:cNvSpPr txBox="1"/>
          <p:nvPr/>
        </p:nvSpPr>
        <p:spPr>
          <a:xfrm>
            <a:off x="2815649" y="1943472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Mais recente</a:t>
            </a:r>
          </a:p>
        </p:txBody>
      </p:sp>
      <p:sp>
        <p:nvSpPr>
          <p:cNvPr id="22" name="Shape 106"/>
          <p:cNvSpPr txBox="1"/>
          <p:nvPr/>
        </p:nvSpPr>
        <p:spPr>
          <a:xfrm>
            <a:off x="2815649" y="2245689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Mais antigo</a:t>
            </a:r>
          </a:p>
        </p:txBody>
      </p:sp>
      <p:sp>
        <p:nvSpPr>
          <p:cNvPr id="23" name="Shape 106"/>
          <p:cNvSpPr txBox="1"/>
          <p:nvPr/>
        </p:nvSpPr>
        <p:spPr>
          <a:xfrm>
            <a:off x="2806988" y="2547906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Nome cliente</a:t>
            </a:r>
          </a:p>
        </p:txBody>
      </p:sp>
      <p:sp>
        <p:nvSpPr>
          <p:cNvPr id="24" name="Shape 106"/>
          <p:cNvSpPr txBox="1"/>
          <p:nvPr/>
        </p:nvSpPr>
        <p:spPr>
          <a:xfrm>
            <a:off x="2806988" y="2850123"/>
            <a:ext cx="1189928" cy="28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1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Preço</a:t>
            </a:r>
          </a:p>
        </p:txBody>
      </p:sp>
      <p:sp>
        <p:nvSpPr>
          <p:cNvPr id="26" name="Oval 25"/>
          <p:cNvSpPr/>
          <p:nvPr/>
        </p:nvSpPr>
        <p:spPr>
          <a:xfrm>
            <a:off x="1468581" y="3237530"/>
            <a:ext cx="1745673" cy="4280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06" y="2476225"/>
            <a:ext cx="215981" cy="215981"/>
          </a:xfrm>
          <a:prstGeom prst="rect">
            <a:avLst/>
          </a:prstGeom>
        </p:spPr>
      </p:pic>
      <p:sp>
        <p:nvSpPr>
          <p:cNvPr id="28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29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725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7"/>
          <p:cNvSpPr txBox="1"/>
          <p:nvPr/>
        </p:nvSpPr>
        <p:spPr>
          <a:xfrm>
            <a:off x="1519927" y="1832716"/>
            <a:ext cx="2110426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Dados de utilizador</a:t>
            </a:r>
          </a:p>
        </p:txBody>
      </p:sp>
      <p:sp>
        <p:nvSpPr>
          <p:cNvPr id="3" name="Shape 194"/>
          <p:cNvSpPr txBox="1"/>
          <p:nvPr/>
        </p:nvSpPr>
        <p:spPr>
          <a:xfrm>
            <a:off x="1519927" y="228873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95"/>
          <p:cNvSpPr txBox="1"/>
          <p:nvPr/>
        </p:nvSpPr>
        <p:spPr>
          <a:xfrm>
            <a:off x="3168463" y="228873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 Miguel Alves</a:t>
            </a:r>
          </a:p>
        </p:txBody>
      </p:sp>
      <p:sp>
        <p:nvSpPr>
          <p:cNvPr id="5" name="Shape 200"/>
          <p:cNvSpPr txBox="1"/>
          <p:nvPr/>
        </p:nvSpPr>
        <p:spPr>
          <a:xfrm>
            <a:off x="5184463" y="4599810"/>
            <a:ext cx="1044000" cy="3360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6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</a:p>
        </p:txBody>
      </p:sp>
      <p:sp>
        <p:nvSpPr>
          <p:cNvPr id="6" name="Shape 194"/>
          <p:cNvSpPr txBox="1"/>
          <p:nvPr/>
        </p:nvSpPr>
        <p:spPr>
          <a:xfrm>
            <a:off x="1519927" y="25731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Morada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95"/>
          <p:cNvSpPr txBox="1"/>
          <p:nvPr/>
        </p:nvSpPr>
        <p:spPr>
          <a:xfrm>
            <a:off x="3168463" y="25731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Rua do Estádio Novo, 73</a:t>
            </a:r>
          </a:p>
        </p:txBody>
      </p:sp>
      <p:sp>
        <p:nvSpPr>
          <p:cNvPr id="8" name="Shape 194"/>
          <p:cNvSpPr txBox="1"/>
          <p:nvPr/>
        </p:nvSpPr>
        <p:spPr>
          <a:xfrm>
            <a:off x="1519927" y="2853202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Código postal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95"/>
          <p:cNvSpPr txBox="1"/>
          <p:nvPr/>
        </p:nvSpPr>
        <p:spPr>
          <a:xfrm>
            <a:off x="3168463" y="2853202"/>
            <a:ext cx="504612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4200</a:t>
            </a:r>
          </a:p>
        </p:txBody>
      </p:sp>
      <p:sp>
        <p:nvSpPr>
          <p:cNvPr id="10" name="Shape 195"/>
          <p:cNvSpPr txBox="1"/>
          <p:nvPr/>
        </p:nvSpPr>
        <p:spPr>
          <a:xfrm>
            <a:off x="3886065" y="2853202"/>
            <a:ext cx="342487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45700" rIns="36000" bIns="45700" anchor="ctr" anchorCtr="0">
            <a:noAutofit/>
          </a:bodyPr>
          <a:lstStyle/>
          <a:p>
            <a:pPr algn="ctr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</a:p>
        </p:txBody>
      </p:sp>
      <p:sp>
        <p:nvSpPr>
          <p:cNvPr id="11" name="Shape 194"/>
          <p:cNvSpPr txBox="1"/>
          <p:nvPr/>
        </p:nvSpPr>
        <p:spPr>
          <a:xfrm>
            <a:off x="3681389" y="2832887"/>
            <a:ext cx="1524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94"/>
          <p:cNvSpPr txBox="1"/>
          <p:nvPr/>
        </p:nvSpPr>
        <p:spPr>
          <a:xfrm>
            <a:off x="1519927" y="3124880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95"/>
          <p:cNvSpPr txBox="1"/>
          <p:nvPr/>
        </p:nvSpPr>
        <p:spPr>
          <a:xfrm>
            <a:off x="3168463" y="3124880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ruialvessiem@gmail.com</a:t>
            </a:r>
          </a:p>
        </p:txBody>
      </p:sp>
      <p:sp>
        <p:nvSpPr>
          <p:cNvPr id="14" name="Shape 194"/>
          <p:cNvSpPr txBox="1"/>
          <p:nvPr/>
        </p:nvSpPr>
        <p:spPr>
          <a:xfrm>
            <a:off x="1519927" y="340929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95"/>
          <p:cNvSpPr txBox="1"/>
          <p:nvPr/>
        </p:nvSpPr>
        <p:spPr>
          <a:xfrm>
            <a:off x="3168463" y="3409294"/>
            <a:ext cx="1060089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939966999</a:t>
            </a:r>
          </a:p>
        </p:txBody>
      </p:sp>
      <p:sp>
        <p:nvSpPr>
          <p:cNvPr id="16" name="Shape 194"/>
          <p:cNvSpPr txBox="1"/>
          <p:nvPr/>
        </p:nvSpPr>
        <p:spPr>
          <a:xfrm>
            <a:off x="1519927" y="3825044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95"/>
          <p:cNvSpPr txBox="1"/>
          <p:nvPr/>
        </p:nvSpPr>
        <p:spPr>
          <a:xfrm>
            <a:off x="3168463" y="3825044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pt-PT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••••••</a:t>
            </a:r>
          </a:p>
        </p:txBody>
      </p:sp>
      <p:sp>
        <p:nvSpPr>
          <p:cNvPr id="18" name="Shape 194"/>
          <p:cNvSpPr txBox="1"/>
          <p:nvPr/>
        </p:nvSpPr>
        <p:spPr>
          <a:xfrm>
            <a:off x="1519927" y="4109458"/>
            <a:ext cx="1620000" cy="2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pt-PT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Confirme Password</a:t>
            </a:r>
            <a:endParaRPr lang="pt-PT" sz="1800" dirty="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5"/>
          <p:cNvSpPr txBox="1"/>
          <p:nvPr/>
        </p:nvSpPr>
        <p:spPr>
          <a:xfrm>
            <a:off x="3168463" y="4109458"/>
            <a:ext cx="3060000" cy="234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 lang="pt-PT"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23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24" name="Shape 102"/>
          <p:cNvSpPr txBox="1"/>
          <p:nvPr/>
        </p:nvSpPr>
        <p:spPr>
          <a:xfrm>
            <a:off x="4248641" y="93182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</p:txBody>
      </p:sp>
      <p:sp>
        <p:nvSpPr>
          <p:cNvPr id="25" name="Shape 102"/>
          <p:cNvSpPr txBox="1"/>
          <p:nvPr/>
        </p:nvSpPr>
        <p:spPr>
          <a:xfrm>
            <a:off x="5580640" y="935098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Stocks</a:t>
            </a:r>
          </a:p>
        </p:txBody>
      </p:sp>
      <p:sp>
        <p:nvSpPr>
          <p:cNvPr id="26" name="Shape 102"/>
          <p:cNvSpPr txBox="1"/>
          <p:nvPr/>
        </p:nvSpPr>
        <p:spPr>
          <a:xfrm>
            <a:off x="6914675" y="933311"/>
            <a:ext cx="1540703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Encomendas</a:t>
            </a:r>
          </a:p>
        </p:txBody>
      </p:sp>
      <p:sp>
        <p:nvSpPr>
          <p:cNvPr id="27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28" name="Shape 177"/>
          <p:cNvSpPr txBox="1"/>
          <p:nvPr/>
        </p:nvSpPr>
        <p:spPr>
          <a:xfrm>
            <a:off x="7781255" y="85430"/>
            <a:ext cx="1835400" cy="28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PT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adminsiem</a:t>
            </a:r>
          </a:p>
        </p:txBody>
      </p:sp>
      <p:sp>
        <p:nvSpPr>
          <p:cNvPr id="29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</a:p>
        </p:txBody>
      </p:sp>
      <p:sp>
        <p:nvSpPr>
          <p:cNvPr id="30" name="Shape 108"/>
          <p:cNvSpPr txBox="1"/>
          <p:nvPr/>
        </p:nvSpPr>
        <p:spPr>
          <a:xfrm>
            <a:off x="8780107" y="501065"/>
            <a:ext cx="1725306" cy="28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Adicionar Utilizador</a:t>
            </a:r>
          </a:p>
        </p:txBody>
      </p:sp>
      <p:sp>
        <p:nvSpPr>
          <p:cNvPr id="31" name="Triângulo isósceles 29"/>
          <p:cNvSpPr/>
          <p:nvPr/>
        </p:nvSpPr>
        <p:spPr>
          <a:xfrm flipV="1">
            <a:off x="10393203" y="608041"/>
            <a:ext cx="72000" cy="72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8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Menu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84" y="1086054"/>
            <a:ext cx="1343181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Início (V/U/A)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17635" y="1608138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Produtos (V/U/A)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0484" y="213385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Relatório (V/U/A)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7632" y="265977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Encomendas (U/A)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7629" y="31977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Clientes (A)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17628" y="4283095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Username (U/A)</a:t>
            </a:r>
            <a:endParaRPr lang="en-US" sz="1200" dirty="0"/>
          </a:p>
        </p:txBody>
      </p:sp>
      <p:cxnSp>
        <p:nvCxnSpPr>
          <p:cNvPr id="18" name="Connector: Elbow 17"/>
          <p:cNvCxnSpPr>
            <a:endCxn id="6" idx="1"/>
          </p:cNvCxnSpPr>
          <p:nvPr/>
        </p:nvCxnSpPr>
        <p:spPr>
          <a:xfrm rot="16200000" flipH="1">
            <a:off x="358636" y="960205"/>
            <a:ext cx="500729" cy="182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endCxn id="10" idx="1"/>
          </p:cNvCxnSpPr>
          <p:nvPr/>
        </p:nvCxnSpPr>
        <p:spPr>
          <a:xfrm rot="16200000" flipH="1">
            <a:off x="356443" y="1462946"/>
            <a:ext cx="520056" cy="2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344227" y="1993596"/>
            <a:ext cx="527336" cy="185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endCxn id="12" idx="1"/>
          </p:cNvCxnSpPr>
          <p:nvPr/>
        </p:nvCxnSpPr>
        <p:spPr>
          <a:xfrm rot="16200000" flipH="1">
            <a:off x="349331" y="2507472"/>
            <a:ext cx="534274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endCxn id="13" idx="1"/>
          </p:cNvCxnSpPr>
          <p:nvPr/>
        </p:nvCxnSpPr>
        <p:spPr>
          <a:xfrm rot="16200000" flipH="1">
            <a:off x="343175" y="3039341"/>
            <a:ext cx="546582" cy="202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endCxn id="14" idx="1"/>
          </p:cNvCxnSpPr>
          <p:nvPr/>
        </p:nvCxnSpPr>
        <p:spPr>
          <a:xfrm rot="16200000" flipH="1">
            <a:off x="344266" y="4125733"/>
            <a:ext cx="544396" cy="202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39483" y="429210"/>
            <a:ext cx="1195062" cy="401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(página </a:t>
            </a:r>
            <a:r>
              <a:rPr lang="pt-PT" sz="1200" dirty="0" err="1"/>
              <a:t>php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72955" y="429210"/>
            <a:ext cx="976931" cy="4172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Ação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0547" y="-16153"/>
            <a:ext cx="168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Legenda:</a:t>
            </a:r>
          </a:p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00484" y="3735817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Stocks (A)</a:t>
            </a:r>
            <a:endParaRPr lang="en-US" sz="1200" dirty="0"/>
          </a:p>
        </p:txBody>
      </p:sp>
      <p:cxnSp>
        <p:nvCxnSpPr>
          <p:cNvPr id="72" name="Connector: Elbow 27"/>
          <p:cNvCxnSpPr>
            <a:endCxn id="64" idx="1"/>
          </p:cNvCxnSpPr>
          <p:nvPr/>
        </p:nvCxnSpPr>
        <p:spPr>
          <a:xfrm rot="16200000" flipH="1">
            <a:off x="341235" y="3592567"/>
            <a:ext cx="533315" cy="185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837931" y="429210"/>
            <a:ext cx="1231638" cy="40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Base de dados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179023" y="429210"/>
            <a:ext cx="1257074" cy="41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</a:t>
            </a:r>
            <a:r>
              <a:rPr lang="pt-PT" sz="1200" dirty="0" err="1"/>
              <a:t>smarty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777189" y="429209"/>
            <a:ext cx="13023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Ação utilizador (p. </a:t>
            </a:r>
            <a:r>
              <a:rPr lang="pt-PT" sz="1200" dirty="0" err="1"/>
              <a:t>ex</a:t>
            </a:r>
            <a:r>
              <a:rPr lang="pt-PT" sz="1200" dirty="0"/>
              <a:t>: </a:t>
            </a:r>
            <a:r>
              <a:rPr lang="pt-PT" sz="1200" dirty="0" err="1"/>
              <a:t>click</a:t>
            </a:r>
            <a:r>
              <a:rPr lang="pt-PT" sz="1200" dirty="0"/>
              <a:t>)</a:t>
            </a:r>
            <a:endParaRPr lang="en-US" sz="1200" dirty="0"/>
          </a:p>
        </p:txBody>
      </p:sp>
      <p:cxnSp>
        <p:nvCxnSpPr>
          <p:cNvPr id="68" name="Connector: Elbow 101"/>
          <p:cNvCxnSpPr>
            <a:stCxn id="238" idx="3"/>
            <a:endCxn id="104" idx="1"/>
          </p:cNvCxnSpPr>
          <p:nvPr/>
        </p:nvCxnSpPr>
        <p:spPr>
          <a:xfrm flipV="1">
            <a:off x="2031153" y="1286354"/>
            <a:ext cx="316970" cy="3748368"/>
          </a:xfrm>
          <a:prstGeom prst="bentConnector3">
            <a:avLst>
              <a:gd name="adj1" fmla="val 31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702665" y="5365020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Logout (U/A)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700483" y="5915143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Carrinho (U/A)</a:t>
            </a:r>
            <a:endParaRPr lang="en-US" sz="1200" dirty="0"/>
          </a:p>
        </p:txBody>
      </p:sp>
      <p:cxnSp>
        <p:nvCxnSpPr>
          <p:cNvPr id="236" name="Connector: Elbow 29"/>
          <p:cNvCxnSpPr>
            <a:endCxn id="234" idx="1"/>
          </p:cNvCxnSpPr>
          <p:nvPr/>
        </p:nvCxnSpPr>
        <p:spPr>
          <a:xfrm rot="16200000" flipH="1">
            <a:off x="338530" y="5216884"/>
            <a:ext cx="540905" cy="18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31"/>
          <p:cNvCxnSpPr>
            <a:endCxn id="235" idx="1"/>
          </p:cNvCxnSpPr>
          <p:nvPr/>
        </p:nvCxnSpPr>
        <p:spPr>
          <a:xfrm rot="16200000" flipH="1">
            <a:off x="330664" y="5761323"/>
            <a:ext cx="554453" cy="185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712994" y="4818722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Login (V)</a:t>
            </a:r>
            <a:endParaRPr lang="en-US" sz="1200" dirty="0"/>
          </a:p>
        </p:txBody>
      </p:sp>
      <p:cxnSp>
        <p:nvCxnSpPr>
          <p:cNvPr id="239" name="Connector: Elbow 29"/>
          <p:cNvCxnSpPr>
            <a:endCxn id="238" idx="1"/>
          </p:cNvCxnSpPr>
          <p:nvPr/>
        </p:nvCxnSpPr>
        <p:spPr>
          <a:xfrm rot="16200000" flipH="1">
            <a:off x="346334" y="4668061"/>
            <a:ext cx="535625" cy="19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348123" y="1084754"/>
            <a:ext cx="1838072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login (V)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48123" y="1688254"/>
            <a:ext cx="1838072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logout</a:t>
            </a:r>
            <a:r>
              <a:rPr lang="pt-PT" sz="1100" dirty="0">
                <a:solidFill>
                  <a:schemeClr val="bg1"/>
                </a:solidFill>
              </a:rPr>
              <a:t> (U/A)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428342" y="1084754"/>
            <a:ext cx="1825727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isLoginCorrect</a:t>
            </a:r>
            <a:r>
              <a:rPr lang="pt-PT" sz="1200" dirty="0">
                <a:solidFill>
                  <a:schemeClr val="bg1"/>
                </a:solidFill>
              </a:rPr>
              <a:t> (U/A)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539483" y="1084754"/>
            <a:ext cx="1825727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getClientIDByUsername</a:t>
            </a:r>
            <a:r>
              <a:rPr lang="pt-PT" sz="1200" dirty="0">
                <a:solidFill>
                  <a:schemeClr val="bg1"/>
                </a:solidFill>
              </a:rPr>
              <a:t> (U/A)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50624" y="1084753"/>
            <a:ext cx="1499262" cy="4032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(A)</a:t>
            </a:r>
            <a:endParaRPr lang="en-US" sz="1000" dirty="0"/>
          </a:p>
        </p:txBody>
      </p:sp>
      <p:cxnSp>
        <p:nvCxnSpPr>
          <p:cNvPr id="109" name="Straight Arrow Connector 108"/>
          <p:cNvCxnSpPr>
            <a:stCxn id="104" idx="3"/>
            <a:endCxn id="106" idx="1"/>
          </p:cNvCxnSpPr>
          <p:nvPr/>
        </p:nvCxnSpPr>
        <p:spPr>
          <a:xfrm>
            <a:off x="4186195" y="1286354"/>
            <a:ext cx="24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3"/>
            <a:endCxn id="107" idx="1"/>
          </p:cNvCxnSpPr>
          <p:nvPr/>
        </p:nvCxnSpPr>
        <p:spPr>
          <a:xfrm>
            <a:off x="6254069" y="1286354"/>
            <a:ext cx="28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7" idx="3"/>
            <a:endCxn id="108" idx="1"/>
          </p:cNvCxnSpPr>
          <p:nvPr/>
        </p:nvCxnSpPr>
        <p:spPr>
          <a:xfrm>
            <a:off x="8365210" y="1286354"/>
            <a:ext cx="28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428342" y="1688254"/>
            <a:ext cx="1825727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index</a:t>
            </a:r>
            <a:r>
              <a:rPr lang="pt-PT" sz="1200" dirty="0"/>
              <a:t> (A)</a:t>
            </a:r>
            <a:endParaRPr lang="en-US" sz="1200" dirty="0"/>
          </a:p>
        </p:txBody>
      </p:sp>
      <p:cxnSp>
        <p:nvCxnSpPr>
          <p:cNvPr id="116" name="Straight Arrow Connector 115"/>
          <p:cNvCxnSpPr>
            <a:stCxn id="105" idx="3"/>
            <a:endCxn id="115" idx="1"/>
          </p:cNvCxnSpPr>
          <p:nvPr/>
        </p:nvCxnSpPr>
        <p:spPr>
          <a:xfrm>
            <a:off x="4186195" y="1889854"/>
            <a:ext cx="24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01"/>
          <p:cNvCxnSpPr>
            <a:stCxn id="234" idx="3"/>
            <a:endCxn id="105" idx="1"/>
          </p:cNvCxnSpPr>
          <p:nvPr/>
        </p:nvCxnSpPr>
        <p:spPr>
          <a:xfrm flipV="1">
            <a:off x="2020824" y="1889854"/>
            <a:ext cx="327299" cy="3691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662969" y="2349853"/>
            <a:ext cx="1486917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edit_quantity</a:t>
            </a:r>
            <a:r>
              <a:rPr lang="pt-PT" sz="1100" dirty="0">
                <a:solidFill>
                  <a:schemeClr val="bg1"/>
                </a:solidFill>
              </a:rPr>
              <a:t> (U)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48123" y="2349853"/>
            <a:ext cx="1825727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display_cart</a:t>
            </a:r>
            <a:r>
              <a:rPr lang="pt-PT" sz="1200" dirty="0"/>
              <a:t> (U)</a:t>
            </a:r>
            <a:endParaRPr lang="en-US" sz="1200" dirty="0"/>
          </a:p>
        </p:txBody>
      </p:sp>
      <p:sp>
        <p:nvSpPr>
          <p:cNvPr id="126" name="Flowchart: Card 125"/>
          <p:cNvSpPr/>
          <p:nvPr/>
        </p:nvSpPr>
        <p:spPr>
          <a:xfrm>
            <a:off x="2358453" y="3113544"/>
            <a:ext cx="1815397" cy="1110209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* Um visitante pode adicionar um produto ao carrinho mas só consegue ver o carrinho e fazer checkout depois de iniciar sessão</a:t>
            </a:r>
            <a:br>
              <a:rPr lang="pt-PT" sz="1000" dirty="0"/>
            </a:br>
            <a:endParaRPr lang="pt-PT" sz="1000" dirty="0"/>
          </a:p>
        </p:txBody>
      </p:sp>
      <p:cxnSp>
        <p:nvCxnSpPr>
          <p:cNvPr id="127" name="Straight Connector 126"/>
          <p:cNvCxnSpPr>
            <a:stCxn id="123" idx="2"/>
            <a:endCxn id="126" idx="0"/>
          </p:cNvCxnSpPr>
          <p:nvPr/>
        </p:nvCxnSpPr>
        <p:spPr>
          <a:xfrm>
            <a:off x="3260987" y="2753053"/>
            <a:ext cx="5165" cy="36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428342" y="2341498"/>
            <a:ext cx="1825727" cy="411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display_cart</a:t>
            </a:r>
            <a:r>
              <a:rPr lang="pt-PT" sz="1200" dirty="0"/>
              <a:t> (U)</a:t>
            </a:r>
            <a:endParaRPr lang="en-US" sz="1200" dirty="0"/>
          </a:p>
        </p:txBody>
      </p:sp>
      <p:cxnSp>
        <p:nvCxnSpPr>
          <p:cNvPr id="146" name="Straight Arrow Connector 145"/>
          <p:cNvCxnSpPr>
            <a:stCxn id="123" idx="3"/>
            <a:endCxn id="144" idx="1"/>
          </p:cNvCxnSpPr>
          <p:nvPr/>
        </p:nvCxnSpPr>
        <p:spPr>
          <a:xfrm flipV="1">
            <a:off x="4173850" y="2547276"/>
            <a:ext cx="254492" cy="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01"/>
          <p:cNvCxnSpPr>
            <a:stCxn id="235" idx="3"/>
            <a:endCxn id="123" idx="1"/>
          </p:cNvCxnSpPr>
          <p:nvPr/>
        </p:nvCxnSpPr>
        <p:spPr>
          <a:xfrm flipV="1">
            <a:off x="2018642" y="2551453"/>
            <a:ext cx="329481" cy="3579690"/>
          </a:xfrm>
          <a:prstGeom prst="bentConnector3">
            <a:avLst>
              <a:gd name="adj1" fmla="val 63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539483" y="2331275"/>
            <a:ext cx="1838072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Editar</a:t>
            </a:r>
            <a:r>
              <a:rPr lang="en-US" sz="1200" dirty="0"/>
              <a:t> </a:t>
            </a:r>
            <a:r>
              <a:rPr lang="en-US" sz="1200" dirty="0" err="1"/>
              <a:t>quantidade</a:t>
            </a:r>
            <a:r>
              <a:rPr lang="en-US" sz="1200" dirty="0"/>
              <a:t> (U)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539483" y="3017809"/>
            <a:ext cx="1838072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Remover </a:t>
            </a:r>
            <a:r>
              <a:rPr lang="en-US" sz="1200" dirty="0" err="1"/>
              <a:t>produto</a:t>
            </a:r>
            <a:r>
              <a:rPr lang="en-US" sz="1200" dirty="0"/>
              <a:t> (U)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527138" y="3704343"/>
            <a:ext cx="1838072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Checkout (U)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650624" y="3026727"/>
            <a:ext cx="1499262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remove_product</a:t>
            </a:r>
            <a:r>
              <a:rPr lang="pt-PT" sz="1100" dirty="0">
                <a:solidFill>
                  <a:schemeClr val="bg1"/>
                </a:solidFill>
              </a:rPr>
              <a:t> (U)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662969" y="3718743"/>
            <a:ext cx="1486917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bg1"/>
                </a:solidFill>
              </a:rPr>
              <a:t>checkout (U)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/>
          <p:cNvCxnSpPr>
            <a:stCxn id="144" idx="3"/>
            <a:endCxn id="148" idx="1"/>
          </p:cNvCxnSpPr>
          <p:nvPr/>
        </p:nvCxnSpPr>
        <p:spPr>
          <a:xfrm flipV="1">
            <a:off x="6254069" y="2547275"/>
            <a:ext cx="285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8" idx="3"/>
            <a:endCxn id="122" idx="1"/>
          </p:cNvCxnSpPr>
          <p:nvPr/>
        </p:nvCxnSpPr>
        <p:spPr>
          <a:xfrm>
            <a:off x="8377555" y="2547275"/>
            <a:ext cx="285414" cy="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9" idx="3"/>
            <a:endCxn id="151" idx="1"/>
          </p:cNvCxnSpPr>
          <p:nvPr/>
        </p:nvCxnSpPr>
        <p:spPr>
          <a:xfrm flipV="1">
            <a:off x="8377555" y="3228327"/>
            <a:ext cx="273069" cy="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3"/>
            <a:endCxn id="152" idx="1"/>
          </p:cNvCxnSpPr>
          <p:nvPr/>
        </p:nvCxnSpPr>
        <p:spPr>
          <a:xfrm>
            <a:off x="8365210" y="3920343"/>
            <a:ext cx="297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01"/>
          <p:cNvCxnSpPr>
            <a:stCxn id="144" idx="3"/>
            <a:endCxn id="149" idx="1"/>
          </p:cNvCxnSpPr>
          <p:nvPr/>
        </p:nvCxnSpPr>
        <p:spPr>
          <a:xfrm>
            <a:off x="6254069" y="2547276"/>
            <a:ext cx="285414" cy="686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01"/>
          <p:cNvCxnSpPr>
            <a:stCxn id="144" idx="3"/>
            <a:endCxn id="150" idx="1"/>
          </p:cNvCxnSpPr>
          <p:nvPr/>
        </p:nvCxnSpPr>
        <p:spPr>
          <a:xfrm>
            <a:off x="6254069" y="2547276"/>
            <a:ext cx="273069" cy="1373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0415353" y="2349853"/>
            <a:ext cx="1311827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(U)</a:t>
            </a:r>
            <a:endParaRPr lang="en-US" sz="1000" dirty="0"/>
          </a:p>
        </p:txBody>
      </p:sp>
      <p:sp>
        <p:nvSpPr>
          <p:cNvPr id="178" name="Rectangle 177"/>
          <p:cNvSpPr/>
          <p:nvPr/>
        </p:nvSpPr>
        <p:spPr>
          <a:xfrm>
            <a:off x="10415352" y="3033084"/>
            <a:ext cx="1311827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ultima página (U)</a:t>
            </a:r>
            <a:endParaRPr lang="en-US" sz="1000" dirty="0"/>
          </a:p>
        </p:txBody>
      </p:sp>
      <p:cxnSp>
        <p:nvCxnSpPr>
          <p:cNvPr id="179" name="Straight Arrow Connector 178"/>
          <p:cNvCxnSpPr>
            <a:stCxn id="122" idx="3"/>
            <a:endCxn id="176" idx="1"/>
          </p:cNvCxnSpPr>
          <p:nvPr/>
        </p:nvCxnSpPr>
        <p:spPr>
          <a:xfrm>
            <a:off x="10149886" y="2551453"/>
            <a:ext cx="26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1" idx="3"/>
            <a:endCxn id="178" idx="1"/>
          </p:cNvCxnSpPr>
          <p:nvPr/>
        </p:nvCxnSpPr>
        <p:spPr>
          <a:xfrm>
            <a:off x="10149886" y="3228327"/>
            <a:ext cx="265466" cy="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8662969" y="4415522"/>
            <a:ext cx="1486917" cy="40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newOrder</a:t>
            </a:r>
            <a:r>
              <a:rPr lang="pt-PT" sz="1200" dirty="0">
                <a:solidFill>
                  <a:schemeClr val="bg1"/>
                </a:solidFill>
              </a:rPr>
              <a:t> (U)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2" name="Straight Arrow Connector 191"/>
          <p:cNvCxnSpPr>
            <a:stCxn id="152" idx="2"/>
            <a:endCxn id="191" idx="0"/>
          </p:cNvCxnSpPr>
          <p:nvPr/>
        </p:nvCxnSpPr>
        <p:spPr>
          <a:xfrm>
            <a:off x="9406428" y="4121943"/>
            <a:ext cx="0" cy="2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8662968" y="5054323"/>
            <a:ext cx="1486917" cy="407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</a:t>
            </a:r>
            <a:r>
              <a:rPr lang="pt-PT" sz="1000" dirty="0" err="1"/>
              <a:t>pag</a:t>
            </a:r>
            <a:r>
              <a:rPr lang="pt-PT" sz="1000" dirty="0"/>
              <a:t> produtos(U)</a:t>
            </a:r>
            <a:endParaRPr lang="en-US" sz="1000" dirty="0"/>
          </a:p>
        </p:txBody>
      </p:sp>
      <p:cxnSp>
        <p:nvCxnSpPr>
          <p:cNvPr id="204" name="Straight Arrow Connector 203"/>
          <p:cNvCxnSpPr>
            <a:stCxn id="191" idx="2"/>
            <a:endCxn id="203" idx="0"/>
          </p:cNvCxnSpPr>
          <p:nvPr/>
        </p:nvCxnSpPr>
        <p:spPr>
          <a:xfrm flipH="1">
            <a:off x="9406427" y="4818722"/>
            <a:ext cx="1" cy="2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0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9594" y="211393"/>
            <a:ext cx="1740309" cy="5899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Menu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635" y="2014537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Produtos (V/U/A)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00484" y="2786996"/>
            <a:ext cx="1318159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/>
              <a:t>Adicionar utilizador (V/U/A)</a:t>
            </a:r>
            <a:endParaRPr lang="en-US" sz="1100" dirty="0"/>
          </a:p>
        </p:txBody>
      </p:sp>
      <p:cxnSp>
        <p:nvCxnSpPr>
          <p:cNvPr id="20" name="Connector: Elbow 19"/>
          <p:cNvCxnSpPr>
            <a:endCxn id="10" idx="1"/>
          </p:cNvCxnSpPr>
          <p:nvPr/>
        </p:nvCxnSpPr>
        <p:spPr>
          <a:xfrm rot="16200000" flipH="1">
            <a:off x="-98134" y="1414767"/>
            <a:ext cx="1429207" cy="202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endCxn id="11" idx="1"/>
          </p:cNvCxnSpPr>
          <p:nvPr/>
        </p:nvCxnSpPr>
        <p:spPr>
          <a:xfrm rot="16200000" flipH="1">
            <a:off x="221663" y="2524175"/>
            <a:ext cx="772460" cy="18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39483" y="429210"/>
            <a:ext cx="1195062" cy="401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(página </a:t>
            </a:r>
            <a:r>
              <a:rPr lang="pt-PT" sz="1200" dirty="0" err="1"/>
              <a:t>php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172955" y="429210"/>
            <a:ext cx="976931" cy="4172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Ação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0547" y="-16153"/>
            <a:ext cx="1683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Legenda:</a:t>
            </a:r>
          </a:p>
          <a:p>
            <a:r>
              <a:rPr lang="pt-PT" dirty="0"/>
              <a:t>V – Visitante</a:t>
            </a:r>
          </a:p>
          <a:p>
            <a:r>
              <a:rPr lang="pt-PT" dirty="0"/>
              <a:t>U – Utilizador</a:t>
            </a:r>
          </a:p>
          <a:p>
            <a:r>
              <a:rPr lang="pt-PT" dirty="0"/>
              <a:t>A - Administrador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837931" y="429210"/>
            <a:ext cx="1231638" cy="400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Base de dados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179023" y="429210"/>
            <a:ext cx="1257074" cy="410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Visualização (</a:t>
            </a:r>
            <a:r>
              <a:rPr lang="pt-PT" sz="1200" dirty="0" err="1"/>
              <a:t>smarty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777189" y="429209"/>
            <a:ext cx="1302307" cy="401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/>
              <a:t>Ação utilizador (p. </a:t>
            </a:r>
            <a:r>
              <a:rPr lang="pt-PT" sz="1200" dirty="0" err="1"/>
              <a:t>ex</a:t>
            </a:r>
            <a:r>
              <a:rPr lang="pt-PT" sz="1200" dirty="0"/>
              <a:t>: </a:t>
            </a:r>
            <a:r>
              <a:rPr lang="pt-PT" sz="1200" dirty="0" err="1"/>
              <a:t>click</a:t>
            </a:r>
            <a:r>
              <a:rPr lang="pt-PT" sz="1200" dirty="0"/>
              <a:t>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700141" y="1068668"/>
            <a:ext cx="599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Mais funcionalidades extra do administrador: </a:t>
            </a:r>
            <a:r>
              <a:rPr lang="pt-PT" sz="1200" dirty="0"/>
              <a:t>(não referidos anteriormente)</a:t>
            </a:r>
            <a:endParaRPr lang="pt-PT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2326447" y="2014537"/>
            <a:ext cx="1620000" cy="4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Adicionar</a:t>
            </a:r>
            <a:r>
              <a:rPr lang="en-US" sz="1200" dirty="0"/>
              <a:t> </a:t>
            </a:r>
            <a:r>
              <a:rPr lang="en-US" sz="1200" dirty="0" err="1"/>
              <a:t>produto</a:t>
            </a:r>
            <a:r>
              <a:rPr lang="en-US" sz="1200" dirty="0"/>
              <a:t> (A)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26447" y="2801396"/>
            <a:ext cx="1620000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add_product</a:t>
            </a:r>
            <a:r>
              <a:rPr lang="pt-PT" sz="1200" dirty="0"/>
              <a:t> (A)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214431" y="2801396"/>
            <a:ext cx="1620000" cy="40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100" dirty="0" err="1">
                <a:solidFill>
                  <a:schemeClr val="bg1"/>
                </a:solidFill>
              </a:rPr>
              <a:t>add_product</a:t>
            </a:r>
            <a:r>
              <a:rPr lang="pt-PT" sz="1100" dirty="0">
                <a:solidFill>
                  <a:schemeClr val="bg1"/>
                </a:solidFill>
              </a:rPr>
              <a:t> (A)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stCxn id="10" idx="3"/>
            <a:endCxn id="31" idx="1"/>
          </p:cNvCxnSpPr>
          <p:nvPr/>
        </p:nvCxnSpPr>
        <p:spPr>
          <a:xfrm>
            <a:off x="2035794" y="2230537"/>
            <a:ext cx="29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36" idx="1"/>
          </p:cNvCxnSpPr>
          <p:nvPr/>
        </p:nvCxnSpPr>
        <p:spPr>
          <a:xfrm>
            <a:off x="2018643" y="3002996"/>
            <a:ext cx="3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7" idx="1"/>
          </p:cNvCxnSpPr>
          <p:nvPr/>
        </p:nvCxnSpPr>
        <p:spPr>
          <a:xfrm>
            <a:off x="3946447" y="3002996"/>
            <a:ext cx="267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14545" y="2794844"/>
            <a:ext cx="1620000" cy="416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addNewProduct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14659" y="2794844"/>
            <a:ext cx="1620000" cy="4163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err="1">
                <a:solidFill>
                  <a:schemeClr val="bg1"/>
                </a:solidFill>
              </a:rPr>
              <a:t>newStock</a:t>
            </a:r>
            <a:r>
              <a:rPr lang="pt-PT" sz="1200" dirty="0">
                <a:solidFill>
                  <a:schemeClr val="bg1"/>
                </a:solidFill>
              </a:rPr>
              <a:t> (A)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37" idx="3"/>
            <a:endCxn id="44" idx="1"/>
          </p:cNvCxnSpPr>
          <p:nvPr/>
        </p:nvCxnSpPr>
        <p:spPr>
          <a:xfrm>
            <a:off x="5834431" y="3002996"/>
            <a:ext cx="28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  <a:endCxn id="45" idx="1"/>
          </p:cNvCxnSpPr>
          <p:nvPr/>
        </p:nvCxnSpPr>
        <p:spPr>
          <a:xfrm>
            <a:off x="7734545" y="3002996"/>
            <a:ext cx="28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930333" y="2786996"/>
            <a:ext cx="1620000" cy="407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17C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Redireccionado</a:t>
            </a:r>
            <a:r>
              <a:rPr lang="pt-PT" sz="1000" dirty="0"/>
              <a:t> </a:t>
            </a:r>
            <a:r>
              <a:rPr lang="pt-PT" sz="1000" dirty="0" err="1"/>
              <a:t>pag</a:t>
            </a:r>
            <a:r>
              <a:rPr lang="pt-PT" sz="1000" dirty="0"/>
              <a:t> produtos(U)</a:t>
            </a:r>
            <a:endParaRPr lang="en-US" sz="1000" dirty="0"/>
          </a:p>
        </p:txBody>
      </p:sp>
      <p:cxnSp>
        <p:nvCxnSpPr>
          <p:cNvPr id="63" name="Straight Arrow Connector 62"/>
          <p:cNvCxnSpPr>
            <a:stCxn id="45" idx="3"/>
          </p:cNvCxnSpPr>
          <p:nvPr/>
        </p:nvCxnSpPr>
        <p:spPr>
          <a:xfrm>
            <a:off x="9634659" y="3002996"/>
            <a:ext cx="267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497679" y="112908"/>
            <a:ext cx="4916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de Dados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43" y="1036238"/>
            <a:ext cx="6958803" cy="57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4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5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sp>
        <p:nvSpPr>
          <p:cNvPr id="6" name="Shape 101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7" name="Shape 102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grpSp>
        <p:nvGrpSpPr>
          <p:cNvPr id="8" name="Shape 85"/>
          <p:cNvGrpSpPr/>
          <p:nvPr/>
        </p:nvGrpSpPr>
        <p:grpSpPr>
          <a:xfrm>
            <a:off x="4659106" y="4021622"/>
            <a:ext cx="732000" cy="1011202"/>
            <a:chOff x="348847" y="282616"/>
            <a:chExt cx="732000" cy="1011202"/>
          </a:xfrm>
        </p:grpSpPr>
        <p:sp>
          <p:nvSpPr>
            <p:cNvPr id="9" name="Shape 86"/>
            <p:cNvSpPr/>
            <p:nvPr/>
          </p:nvSpPr>
          <p:spPr>
            <a:xfrm>
              <a:off x="348847" y="282616"/>
              <a:ext cx="732000" cy="7320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 t="-16997" b="-16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87"/>
            <p:cNvSpPr/>
            <p:nvPr/>
          </p:nvSpPr>
          <p:spPr>
            <a:xfrm>
              <a:off x="432487" y="1005213"/>
              <a:ext cx="590601" cy="2796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88"/>
            <p:cNvSpPr txBox="1"/>
            <p:nvPr/>
          </p:nvSpPr>
          <p:spPr>
            <a:xfrm>
              <a:off x="419503" y="1005218"/>
              <a:ext cx="590699" cy="2886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David Sousa</a:t>
              </a:r>
            </a:p>
          </p:txBody>
        </p:sp>
      </p:grpSp>
      <p:grpSp>
        <p:nvGrpSpPr>
          <p:cNvPr id="12" name="Shape 89"/>
          <p:cNvGrpSpPr/>
          <p:nvPr/>
        </p:nvGrpSpPr>
        <p:grpSpPr>
          <a:xfrm>
            <a:off x="6814739" y="4021618"/>
            <a:ext cx="914399" cy="1108572"/>
            <a:chOff x="481914" y="273444"/>
            <a:chExt cx="914399" cy="1108572"/>
          </a:xfrm>
        </p:grpSpPr>
        <p:sp>
          <p:nvSpPr>
            <p:cNvPr id="13" name="Shape 90"/>
            <p:cNvSpPr/>
            <p:nvPr/>
          </p:nvSpPr>
          <p:spPr>
            <a:xfrm rot="5400000">
              <a:off x="481914" y="273444"/>
              <a:ext cx="914399" cy="9143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91"/>
            <p:cNvSpPr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92"/>
            <p:cNvSpPr txBox="1"/>
            <p:nvPr/>
          </p:nvSpPr>
          <p:spPr>
            <a:xfrm>
              <a:off x="621791" y="1080266"/>
              <a:ext cx="585215" cy="3017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PT" sz="10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Pedro Relvas</a:t>
              </a:r>
            </a:p>
          </p:txBody>
        </p:sp>
      </p:grpSp>
      <p:cxnSp>
        <p:nvCxnSpPr>
          <p:cNvPr id="20" name="Shape 97"/>
          <p:cNvCxnSpPr/>
          <p:nvPr/>
        </p:nvCxnSpPr>
        <p:spPr>
          <a:xfrm>
            <a:off x="1589894" y="3907391"/>
            <a:ext cx="89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" name="Shape 98"/>
          <p:cNvSpPr txBox="1"/>
          <p:nvPr/>
        </p:nvSpPr>
        <p:spPr>
          <a:xfrm>
            <a:off x="4887732" y="1644392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  <p:sp>
        <p:nvSpPr>
          <p:cNvPr id="23" name="Shape 100"/>
          <p:cNvSpPr txBox="1"/>
          <p:nvPr/>
        </p:nvSpPr>
        <p:spPr>
          <a:xfrm>
            <a:off x="4967401" y="5331477"/>
            <a:ext cx="2257199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Versão Provisória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usersiem  pass: qwerty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adminsiem  pass:12345</a:t>
            </a:r>
          </a:p>
        </p:txBody>
      </p:sp>
      <p:sp>
        <p:nvSpPr>
          <p:cNvPr id="24" name="Shape 111"/>
          <p:cNvSpPr txBox="1"/>
          <p:nvPr/>
        </p:nvSpPr>
        <p:spPr>
          <a:xfrm>
            <a:off x="6736300" y="513367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ee12036@fe.up.pt</a:t>
            </a:r>
          </a:p>
        </p:txBody>
      </p:sp>
      <p:sp>
        <p:nvSpPr>
          <p:cNvPr id="25" name="Shape 112"/>
          <p:cNvSpPr txBox="1"/>
          <p:nvPr/>
        </p:nvSpPr>
        <p:spPr>
          <a:xfrm>
            <a:off x="4489450" y="5077025"/>
            <a:ext cx="1071300" cy="168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ee12183@fe.up.pt</a:t>
            </a:r>
          </a:p>
        </p:txBody>
      </p:sp>
      <p:sp>
        <p:nvSpPr>
          <p:cNvPr id="27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133"/>
          <p:cNvSpPr txBox="1"/>
          <p:nvPr/>
        </p:nvSpPr>
        <p:spPr>
          <a:xfrm>
            <a:off x="2248930" y="3530242"/>
            <a:ext cx="15570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4246599" y="3530242"/>
            <a:ext cx="155700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33" name="Shape 133"/>
          <p:cNvSpPr txBox="1"/>
          <p:nvPr/>
        </p:nvSpPr>
        <p:spPr>
          <a:xfrm>
            <a:off x="6244269" y="3538091"/>
            <a:ext cx="1557013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34" name="Shape 133"/>
          <p:cNvSpPr txBox="1"/>
          <p:nvPr/>
        </p:nvSpPr>
        <p:spPr>
          <a:xfrm>
            <a:off x="8241951" y="3538559"/>
            <a:ext cx="155700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36" name="Oval 35"/>
          <p:cNvSpPr/>
          <p:nvPr/>
        </p:nvSpPr>
        <p:spPr>
          <a:xfrm>
            <a:off x="2909348" y="930500"/>
            <a:ext cx="1337251" cy="540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5"/>
          <p:cNvSpPr txBox="1"/>
          <p:nvPr/>
        </p:nvSpPr>
        <p:spPr>
          <a:xfrm>
            <a:off x="1589903" y="930500"/>
            <a:ext cx="1331999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</a:p>
        </p:txBody>
      </p:sp>
      <p:sp>
        <p:nvSpPr>
          <p:cNvPr id="4" name="Shape 136"/>
          <p:cNvSpPr txBox="1"/>
          <p:nvPr/>
        </p:nvSpPr>
        <p:spPr>
          <a:xfrm>
            <a:off x="2914606" y="930500"/>
            <a:ext cx="1331999" cy="5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</a:p>
        </p:txBody>
      </p:sp>
      <p:sp>
        <p:nvSpPr>
          <p:cNvPr id="6" name="Shape 138"/>
          <p:cNvSpPr txBox="1"/>
          <p:nvPr/>
        </p:nvSpPr>
        <p:spPr>
          <a:xfrm>
            <a:off x="8629650" y="1056183"/>
            <a:ext cx="18354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Pesquisa</a:t>
            </a:r>
          </a:p>
        </p:txBody>
      </p:sp>
      <p:sp>
        <p:nvSpPr>
          <p:cNvPr id="7" name="Shape 139"/>
          <p:cNvSpPr txBox="1"/>
          <p:nvPr/>
        </p:nvSpPr>
        <p:spPr>
          <a:xfrm>
            <a:off x="15899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Laticinios</a:t>
            </a:r>
          </a:p>
        </p:txBody>
      </p:sp>
      <p:sp>
        <p:nvSpPr>
          <p:cNvPr id="8" name="Shape 140"/>
          <p:cNvSpPr txBox="1"/>
          <p:nvPr/>
        </p:nvSpPr>
        <p:spPr>
          <a:xfrm>
            <a:off x="2914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Carnes</a:t>
            </a:r>
          </a:p>
        </p:txBody>
      </p:sp>
      <p:sp>
        <p:nvSpPr>
          <p:cNvPr id="9" name="Shape 141"/>
          <p:cNvSpPr txBox="1"/>
          <p:nvPr/>
        </p:nvSpPr>
        <p:spPr>
          <a:xfrm>
            <a:off x="4246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Peixe</a:t>
            </a:r>
          </a:p>
        </p:txBody>
      </p:sp>
      <p:sp>
        <p:nvSpPr>
          <p:cNvPr id="10" name="Shape 142"/>
          <p:cNvSpPr txBox="1"/>
          <p:nvPr/>
        </p:nvSpPr>
        <p:spPr>
          <a:xfrm>
            <a:off x="55786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Bebidas</a:t>
            </a:r>
          </a:p>
        </p:txBody>
      </p:sp>
      <p:sp>
        <p:nvSpPr>
          <p:cNvPr id="11" name="Shape 143"/>
          <p:cNvSpPr txBox="1"/>
          <p:nvPr/>
        </p:nvSpPr>
        <p:spPr>
          <a:xfrm>
            <a:off x="6903300" y="1466400"/>
            <a:ext cx="13320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Congelados</a:t>
            </a:r>
          </a:p>
        </p:txBody>
      </p:sp>
      <p:sp>
        <p:nvSpPr>
          <p:cNvPr id="12" name="Shape 144"/>
          <p:cNvSpPr txBox="1"/>
          <p:nvPr/>
        </p:nvSpPr>
        <p:spPr>
          <a:xfrm>
            <a:off x="8242600" y="1466400"/>
            <a:ext cx="11271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Frescos</a:t>
            </a:r>
          </a:p>
        </p:txBody>
      </p:sp>
      <p:sp>
        <p:nvSpPr>
          <p:cNvPr id="13" name="Shape 145"/>
          <p:cNvSpPr txBox="1"/>
          <p:nvPr/>
        </p:nvSpPr>
        <p:spPr>
          <a:xfrm>
            <a:off x="9369700" y="1466400"/>
            <a:ext cx="12324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Limpeza</a:t>
            </a:r>
          </a:p>
        </p:txBody>
      </p:sp>
      <p:sp>
        <p:nvSpPr>
          <p:cNvPr id="14" name="Shape 126"/>
          <p:cNvSpPr/>
          <p:nvPr/>
        </p:nvSpPr>
        <p:spPr>
          <a:xfrm>
            <a:off x="2248930" y="2232453"/>
            <a:ext cx="1556999" cy="1202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27"/>
          <p:cNvSpPr/>
          <p:nvPr/>
        </p:nvSpPr>
        <p:spPr>
          <a:xfrm>
            <a:off x="4246605" y="2232453"/>
            <a:ext cx="1557000" cy="12027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28"/>
          <p:cNvSpPr/>
          <p:nvPr/>
        </p:nvSpPr>
        <p:spPr>
          <a:xfrm>
            <a:off x="6244282" y="2232453"/>
            <a:ext cx="1557000" cy="12027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29"/>
          <p:cNvSpPr/>
          <p:nvPr/>
        </p:nvSpPr>
        <p:spPr>
          <a:xfrm>
            <a:off x="8241957" y="2232453"/>
            <a:ext cx="1557000" cy="12027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31"/>
          <p:cNvCxnSpPr/>
          <p:nvPr/>
        </p:nvCxnSpPr>
        <p:spPr>
          <a:xfrm>
            <a:off x="1589894" y="3907391"/>
            <a:ext cx="888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Shape 133"/>
          <p:cNvSpPr txBox="1"/>
          <p:nvPr/>
        </p:nvSpPr>
        <p:spPr>
          <a:xfrm>
            <a:off x="2248931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Alface            3.85€/kg</a:t>
            </a:r>
          </a:p>
        </p:txBody>
      </p:sp>
      <p:sp>
        <p:nvSpPr>
          <p:cNvPr id="20" name="Shape 133"/>
          <p:cNvSpPr txBox="1"/>
          <p:nvPr/>
        </p:nvSpPr>
        <p:spPr>
          <a:xfrm>
            <a:off x="4246600" y="353024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Leite                 0.79€/L</a:t>
            </a:r>
          </a:p>
        </p:txBody>
      </p:sp>
      <p:sp>
        <p:nvSpPr>
          <p:cNvPr id="21" name="Shape 133"/>
          <p:cNvSpPr txBox="1"/>
          <p:nvPr/>
        </p:nvSpPr>
        <p:spPr>
          <a:xfrm>
            <a:off x="6244283" y="3538091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Massa           0.69€/un</a:t>
            </a:r>
          </a:p>
        </p:txBody>
      </p:sp>
      <p:sp>
        <p:nvSpPr>
          <p:cNvPr id="22" name="Shape 133"/>
          <p:cNvSpPr txBox="1"/>
          <p:nvPr/>
        </p:nvSpPr>
        <p:spPr>
          <a:xfrm>
            <a:off x="8217361" y="353855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Queijo           3.85€/kg</a:t>
            </a:r>
          </a:p>
        </p:txBody>
      </p:sp>
      <p:sp>
        <p:nvSpPr>
          <p:cNvPr id="24" name="Shape 132"/>
          <p:cNvSpPr txBox="1"/>
          <p:nvPr/>
        </p:nvSpPr>
        <p:spPr>
          <a:xfrm>
            <a:off x="4967400" y="3999324"/>
            <a:ext cx="225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os Produtos</a:t>
            </a:r>
          </a:p>
        </p:txBody>
      </p:sp>
      <p:sp>
        <p:nvSpPr>
          <p:cNvPr id="25" name="Shape 126"/>
          <p:cNvSpPr/>
          <p:nvPr/>
        </p:nvSpPr>
        <p:spPr>
          <a:xfrm>
            <a:off x="2224333" y="4407083"/>
            <a:ext cx="1556999" cy="12027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127"/>
          <p:cNvSpPr/>
          <p:nvPr/>
        </p:nvSpPr>
        <p:spPr>
          <a:xfrm>
            <a:off x="4222008" y="4407083"/>
            <a:ext cx="1557000" cy="12027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128"/>
          <p:cNvSpPr/>
          <p:nvPr/>
        </p:nvSpPr>
        <p:spPr>
          <a:xfrm>
            <a:off x="6219685" y="4407083"/>
            <a:ext cx="1557000" cy="12027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129"/>
          <p:cNvSpPr/>
          <p:nvPr/>
        </p:nvSpPr>
        <p:spPr>
          <a:xfrm>
            <a:off x="8217360" y="4407083"/>
            <a:ext cx="1557000" cy="12027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33"/>
          <p:cNvSpPr txBox="1"/>
          <p:nvPr/>
        </p:nvSpPr>
        <p:spPr>
          <a:xfrm>
            <a:off x="2224334" y="5704872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Ananás          4.19€/un</a:t>
            </a:r>
          </a:p>
        </p:txBody>
      </p:sp>
      <p:sp>
        <p:nvSpPr>
          <p:cNvPr id="30" name="Shape 133"/>
          <p:cNvSpPr txBox="1"/>
          <p:nvPr/>
        </p:nvSpPr>
        <p:spPr>
          <a:xfrm>
            <a:off x="4154343" y="5704872"/>
            <a:ext cx="1667728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Alperce Seco 2.99€/un</a:t>
            </a:r>
          </a:p>
        </p:txBody>
      </p:sp>
      <p:sp>
        <p:nvSpPr>
          <p:cNvPr id="31" name="Shape 133"/>
          <p:cNvSpPr txBox="1"/>
          <p:nvPr/>
        </p:nvSpPr>
        <p:spPr>
          <a:xfrm>
            <a:off x="6142179" y="5712721"/>
            <a:ext cx="1754911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Bolachas Maria 0.65€/un</a:t>
            </a:r>
          </a:p>
        </p:txBody>
      </p:sp>
      <p:sp>
        <p:nvSpPr>
          <p:cNvPr id="32" name="Shape 133"/>
          <p:cNvSpPr txBox="1"/>
          <p:nvPr/>
        </p:nvSpPr>
        <p:spPr>
          <a:xfrm>
            <a:off x="8192764" y="5713189"/>
            <a:ext cx="15569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pt-PT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Danoninhos 1.99€/un</a:t>
            </a:r>
          </a:p>
        </p:txBody>
      </p:sp>
      <p:sp>
        <p:nvSpPr>
          <p:cNvPr id="33" name="Shape 104"/>
          <p:cNvSpPr txBox="1"/>
          <p:nvPr/>
        </p:nvSpPr>
        <p:spPr>
          <a:xfrm>
            <a:off x="6051952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</p:txBody>
      </p:sp>
      <p:sp>
        <p:nvSpPr>
          <p:cNvPr id="34" name="Shape 105"/>
          <p:cNvSpPr txBox="1"/>
          <p:nvPr/>
        </p:nvSpPr>
        <p:spPr>
          <a:xfrm>
            <a:off x="7438745" y="82356"/>
            <a:ext cx="1332000" cy="28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400" dirty="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35" name="Shape 106"/>
          <p:cNvSpPr txBox="1"/>
          <p:nvPr/>
        </p:nvSpPr>
        <p:spPr>
          <a:xfrm>
            <a:off x="8816271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PT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</a:p>
        </p:txBody>
      </p:sp>
      <p:sp>
        <p:nvSpPr>
          <p:cNvPr id="36" name="Shape 108"/>
          <p:cNvSpPr txBox="1"/>
          <p:nvPr/>
        </p:nvSpPr>
        <p:spPr>
          <a:xfrm>
            <a:off x="9677496" y="85430"/>
            <a:ext cx="815700" cy="2886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pt-PT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Registar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7192" y="1108917"/>
            <a:ext cx="194872" cy="19341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4488007" y="1443301"/>
            <a:ext cx="834393" cy="41549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98"/>
          <p:cNvSpPr txBox="1"/>
          <p:nvPr/>
        </p:nvSpPr>
        <p:spPr>
          <a:xfrm>
            <a:off x="4887732" y="1840337"/>
            <a:ext cx="2416536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PT" sz="1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Produtos mais vendidos</a:t>
            </a:r>
          </a:p>
        </p:txBody>
      </p:sp>
    </p:spTree>
    <p:extLst>
      <p:ext uri="{BB962C8B-B14F-4D97-AF65-F5344CB8AC3E}">
        <p14:creationId xmlns:p14="http://schemas.microsoft.com/office/powerpoint/2010/main" val="85081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2501</Words>
  <Application>Microsoft Office PowerPoint</Application>
  <PresentationFormat>Widescreen</PresentationFormat>
  <Paragraphs>1033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Pedro Relvas</cp:lastModifiedBy>
  <cp:revision>164</cp:revision>
  <dcterms:modified xsi:type="dcterms:W3CDTF">2017-01-26T11:46:34Z</dcterms:modified>
</cp:coreProperties>
</file>