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5"/>
  </p:notesMasterIdLst>
  <p:sldIdLst>
    <p:sldId id="314" r:id="rId2"/>
    <p:sldId id="302" r:id="rId3"/>
    <p:sldId id="303" r:id="rId4"/>
    <p:sldId id="304" r:id="rId5"/>
    <p:sldId id="305" r:id="rId6"/>
    <p:sldId id="306" r:id="rId7"/>
    <p:sldId id="313" r:id="rId8"/>
    <p:sldId id="260" r:id="rId9"/>
    <p:sldId id="261" r:id="rId10"/>
    <p:sldId id="262" r:id="rId11"/>
    <p:sldId id="272" r:id="rId12"/>
    <p:sldId id="285" r:id="rId13"/>
    <p:sldId id="283" r:id="rId14"/>
    <p:sldId id="264" r:id="rId15"/>
    <p:sldId id="271" r:id="rId16"/>
    <p:sldId id="286" r:id="rId17"/>
    <p:sldId id="273" r:id="rId18"/>
    <p:sldId id="274" r:id="rId19"/>
    <p:sldId id="275" r:id="rId20"/>
    <p:sldId id="308" r:id="rId21"/>
    <p:sldId id="279" r:id="rId22"/>
    <p:sldId id="267" r:id="rId23"/>
    <p:sldId id="268" r:id="rId24"/>
    <p:sldId id="269" r:id="rId25"/>
    <p:sldId id="315" r:id="rId26"/>
    <p:sldId id="278" r:id="rId27"/>
    <p:sldId id="280" r:id="rId28"/>
    <p:sldId id="287" r:id="rId29"/>
    <p:sldId id="290" r:id="rId30"/>
    <p:sldId id="289" r:id="rId31"/>
    <p:sldId id="291" r:id="rId32"/>
    <p:sldId id="310" r:id="rId33"/>
    <p:sldId id="312" r:id="rId34"/>
    <p:sldId id="292" r:id="rId35"/>
    <p:sldId id="294" r:id="rId36"/>
    <p:sldId id="295" r:id="rId37"/>
    <p:sldId id="296" r:id="rId38"/>
    <p:sldId id="300" r:id="rId39"/>
    <p:sldId id="297" r:id="rId40"/>
    <p:sldId id="298" r:id="rId41"/>
    <p:sldId id="299" r:id="rId42"/>
    <p:sldId id="307" r:id="rId43"/>
    <p:sldId id="309" r:id="rId4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Relvas" initials="PR" lastIdx="3" clrIdx="0">
    <p:extLst>
      <p:ext uri="{19B8F6BF-5375-455C-9EA6-DF929625EA0E}">
        <p15:presenceInfo xmlns:p15="http://schemas.microsoft.com/office/powerpoint/2012/main" userId="Pedro Relv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7CC1"/>
    <a:srgbClr val="FF505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745963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1317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o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objet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17"/>
          <p:cNvSpPr/>
          <p:nvPr userDrawn="1"/>
        </p:nvSpPr>
        <p:spPr>
          <a:xfrm>
            <a:off x="1589903" y="0"/>
            <a:ext cx="9012300" cy="1466400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9404" y="115950"/>
            <a:ext cx="2251494" cy="617250"/>
          </a:xfrm>
          <a:prstGeom prst="rect">
            <a:avLst/>
          </a:prstGeom>
        </p:spPr>
      </p:pic>
      <p:sp>
        <p:nvSpPr>
          <p:cNvPr id="9" name="Shape 103"/>
          <p:cNvSpPr txBox="1"/>
          <p:nvPr userDrawn="1"/>
        </p:nvSpPr>
        <p:spPr>
          <a:xfrm>
            <a:off x="1589903" y="930500"/>
            <a:ext cx="9012204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" dirty="0">
              <a:solidFill>
                <a:srgbClr val="222A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09"/>
          <p:cNvSpPr txBox="1"/>
          <p:nvPr userDrawn="1"/>
        </p:nvSpPr>
        <p:spPr>
          <a:xfrm>
            <a:off x="4905650" y="6434398"/>
            <a:ext cx="22572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Contactos | Relatório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PT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pt-PT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7" Type="http://schemas.openxmlformats.org/officeDocument/2006/relationships/image" Target="../media/image21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image" Target="../media/image14.png"/><Relationship Id="rId4" Type="http://schemas.openxmlformats.org/officeDocument/2006/relationships/image" Target="../media/image2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jpg"/><Relationship Id="rId7" Type="http://schemas.openxmlformats.org/officeDocument/2006/relationships/image" Target="../media/image9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9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jpg"/><Relationship Id="rId7" Type="http://schemas.openxmlformats.org/officeDocument/2006/relationships/image" Target="../media/image9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9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9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antonioazambuja@gmail.com" TargetMode="External"/><Relationship Id="rId2" Type="http://schemas.openxmlformats.org/officeDocument/2006/relationships/hyperlink" Target="mailto:ruialvessiem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pedrorelvas@gmail.com" TargetMode="External"/><Relationship Id="rId4" Type="http://schemas.openxmlformats.org/officeDocument/2006/relationships/hyperlink" Target="mailto:davidsousa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ruialvessiem@gmail.com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antonioazambuja@gmail.com" TargetMode="External"/><Relationship Id="rId2" Type="http://schemas.openxmlformats.org/officeDocument/2006/relationships/hyperlink" Target="mailto:ruialvessiem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pedrorelvas@gmail.com" TargetMode="External"/><Relationship Id="rId4" Type="http://schemas.openxmlformats.org/officeDocument/2006/relationships/hyperlink" Target="mailto:davidsousa@gmail.com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10" Type="http://schemas.openxmlformats.org/officeDocument/2006/relationships/image" Target="../media/image22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9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10" Type="http://schemas.openxmlformats.org/officeDocument/2006/relationships/image" Target="../media/image14.pn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85"/>
          <p:cNvGrpSpPr/>
          <p:nvPr/>
        </p:nvGrpSpPr>
        <p:grpSpPr>
          <a:xfrm>
            <a:off x="3325092" y="3015480"/>
            <a:ext cx="1511833" cy="1975587"/>
            <a:chOff x="348847" y="282616"/>
            <a:chExt cx="732000" cy="1011201"/>
          </a:xfrm>
        </p:grpSpPr>
        <p:sp>
          <p:nvSpPr>
            <p:cNvPr id="3" name="Shape 86"/>
            <p:cNvSpPr/>
            <p:nvPr/>
          </p:nvSpPr>
          <p:spPr>
            <a:xfrm>
              <a:off x="348847" y="282616"/>
              <a:ext cx="732000" cy="732000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" name="Shape 87"/>
            <p:cNvSpPr/>
            <p:nvPr/>
          </p:nvSpPr>
          <p:spPr>
            <a:xfrm>
              <a:off x="432487" y="1005213"/>
              <a:ext cx="590601" cy="27962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" name="Shape 88"/>
            <p:cNvSpPr txBox="1"/>
            <p:nvPr/>
          </p:nvSpPr>
          <p:spPr>
            <a:xfrm>
              <a:off x="419503" y="1005218"/>
              <a:ext cx="590699" cy="2886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PT" sz="1000" b="0" i="0" u="none" strike="noStrike" cap="none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David Sousa</a:t>
              </a:r>
            </a:p>
          </p:txBody>
        </p:sp>
      </p:grpSp>
      <p:grpSp>
        <p:nvGrpSpPr>
          <p:cNvPr id="6" name="Shape 89"/>
          <p:cNvGrpSpPr/>
          <p:nvPr/>
        </p:nvGrpSpPr>
        <p:grpSpPr>
          <a:xfrm>
            <a:off x="7512371" y="2982842"/>
            <a:ext cx="1888550" cy="2165821"/>
            <a:chOff x="481914" y="273444"/>
            <a:chExt cx="914399" cy="1108572"/>
          </a:xfrm>
        </p:grpSpPr>
        <p:sp>
          <p:nvSpPr>
            <p:cNvPr id="7" name="Shape 90"/>
            <p:cNvSpPr/>
            <p:nvPr/>
          </p:nvSpPr>
          <p:spPr>
            <a:xfrm rot="5400000">
              <a:off x="481914" y="273444"/>
              <a:ext cx="914399" cy="914399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l="-24998" r="-24998"/>
              </a:stretch>
            </a:blip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" name="Shape 91"/>
            <p:cNvSpPr/>
            <p:nvPr/>
          </p:nvSpPr>
          <p:spPr>
            <a:xfrm>
              <a:off x="621791" y="1080266"/>
              <a:ext cx="585215" cy="3017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" name="Shape 92"/>
            <p:cNvSpPr txBox="1"/>
            <p:nvPr/>
          </p:nvSpPr>
          <p:spPr>
            <a:xfrm>
              <a:off x="621791" y="1080266"/>
              <a:ext cx="585215" cy="30175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PT" sz="1000" b="0" i="0" u="none" strike="noStrike" cap="none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Pedro Relvas</a:t>
              </a:r>
            </a:p>
          </p:txBody>
        </p:sp>
      </p:grpSp>
      <p:sp>
        <p:nvSpPr>
          <p:cNvPr id="10" name="Shape 111"/>
          <p:cNvSpPr txBox="1"/>
          <p:nvPr/>
        </p:nvSpPr>
        <p:spPr>
          <a:xfrm>
            <a:off x="7266777" y="4991067"/>
            <a:ext cx="2212605" cy="3299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10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  ee12036@fe.up.pt</a:t>
            </a:r>
          </a:p>
        </p:txBody>
      </p:sp>
      <p:sp>
        <p:nvSpPr>
          <p:cNvPr id="11" name="Shape 112"/>
          <p:cNvSpPr txBox="1"/>
          <p:nvPr/>
        </p:nvSpPr>
        <p:spPr>
          <a:xfrm>
            <a:off x="2793964" y="4874188"/>
            <a:ext cx="2212605" cy="3299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10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            ee12183@fe.up.pt</a:t>
            </a:r>
          </a:p>
        </p:txBody>
      </p:sp>
      <p:pic>
        <p:nvPicPr>
          <p:cNvPr id="2050" name="Picture 2" descr="Resultado de imagem para feu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8" y="86014"/>
            <a:ext cx="3241964" cy="112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038001" y="1486966"/>
            <a:ext cx="79944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SIEM –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Trabalho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2 - PHP</a:t>
            </a:r>
          </a:p>
        </p:txBody>
      </p:sp>
    </p:spTree>
    <p:extLst>
      <p:ext uri="{BB962C8B-B14F-4D97-AF65-F5344CB8AC3E}">
        <p14:creationId xmlns:p14="http://schemas.microsoft.com/office/powerpoint/2010/main" val="1543395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8"/>
          <p:cNvSpPr txBox="1"/>
          <p:nvPr/>
        </p:nvSpPr>
        <p:spPr>
          <a:xfrm>
            <a:off x="8629650" y="1056183"/>
            <a:ext cx="1835400" cy="28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4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Pesquisa</a:t>
            </a:r>
          </a:p>
        </p:txBody>
      </p:sp>
      <p:sp>
        <p:nvSpPr>
          <p:cNvPr id="7" name="Shape 139"/>
          <p:cNvSpPr txBox="1"/>
          <p:nvPr/>
        </p:nvSpPr>
        <p:spPr>
          <a:xfrm>
            <a:off x="15899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Laticinios</a:t>
            </a:r>
          </a:p>
        </p:txBody>
      </p:sp>
      <p:sp>
        <p:nvSpPr>
          <p:cNvPr id="8" name="Shape 140"/>
          <p:cNvSpPr txBox="1"/>
          <p:nvPr/>
        </p:nvSpPr>
        <p:spPr>
          <a:xfrm>
            <a:off x="29146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Carnes</a:t>
            </a:r>
          </a:p>
        </p:txBody>
      </p:sp>
      <p:sp>
        <p:nvSpPr>
          <p:cNvPr id="10" name="Shape 142"/>
          <p:cNvSpPr txBox="1"/>
          <p:nvPr/>
        </p:nvSpPr>
        <p:spPr>
          <a:xfrm>
            <a:off x="55786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Bebidas</a:t>
            </a:r>
          </a:p>
        </p:txBody>
      </p:sp>
      <p:sp>
        <p:nvSpPr>
          <p:cNvPr id="11" name="Shape 143"/>
          <p:cNvSpPr txBox="1"/>
          <p:nvPr/>
        </p:nvSpPr>
        <p:spPr>
          <a:xfrm>
            <a:off x="69033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Congelados</a:t>
            </a:r>
          </a:p>
        </p:txBody>
      </p:sp>
      <p:sp>
        <p:nvSpPr>
          <p:cNvPr id="12" name="Shape 144"/>
          <p:cNvSpPr txBox="1"/>
          <p:nvPr/>
        </p:nvSpPr>
        <p:spPr>
          <a:xfrm>
            <a:off x="8242600" y="1466400"/>
            <a:ext cx="11271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Frescos</a:t>
            </a:r>
          </a:p>
        </p:txBody>
      </p:sp>
      <p:sp>
        <p:nvSpPr>
          <p:cNvPr id="13" name="Shape 145"/>
          <p:cNvSpPr txBox="1"/>
          <p:nvPr/>
        </p:nvSpPr>
        <p:spPr>
          <a:xfrm>
            <a:off x="9369700" y="1466400"/>
            <a:ext cx="12324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Limpeza</a:t>
            </a:r>
          </a:p>
        </p:txBody>
      </p:sp>
      <p:sp>
        <p:nvSpPr>
          <p:cNvPr id="25" name="Shape 126"/>
          <p:cNvSpPr/>
          <p:nvPr/>
        </p:nvSpPr>
        <p:spPr>
          <a:xfrm>
            <a:off x="2224333" y="4407083"/>
            <a:ext cx="1556999" cy="12027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127"/>
          <p:cNvSpPr/>
          <p:nvPr/>
        </p:nvSpPr>
        <p:spPr>
          <a:xfrm>
            <a:off x="4222008" y="4407083"/>
            <a:ext cx="1557000" cy="12027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133"/>
          <p:cNvSpPr txBox="1"/>
          <p:nvPr/>
        </p:nvSpPr>
        <p:spPr>
          <a:xfrm>
            <a:off x="2224334" y="5704872"/>
            <a:ext cx="1643131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Salmão Posta 9.73€/kg</a:t>
            </a:r>
          </a:p>
        </p:txBody>
      </p:sp>
      <p:sp>
        <p:nvSpPr>
          <p:cNvPr id="30" name="Shape 133"/>
          <p:cNvSpPr txBox="1"/>
          <p:nvPr/>
        </p:nvSpPr>
        <p:spPr>
          <a:xfrm>
            <a:off x="4129642" y="5704872"/>
            <a:ext cx="182994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Pescada Posta 12.99€/kg</a:t>
            </a:r>
          </a:p>
        </p:txBody>
      </p:sp>
      <p:sp>
        <p:nvSpPr>
          <p:cNvPr id="33" name="Shape 104"/>
          <p:cNvSpPr txBox="1"/>
          <p:nvPr/>
        </p:nvSpPr>
        <p:spPr>
          <a:xfrm>
            <a:off x="6051952" y="82356"/>
            <a:ext cx="1332000" cy="28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</a:p>
        </p:txBody>
      </p:sp>
      <p:sp>
        <p:nvSpPr>
          <p:cNvPr id="34" name="Shape 105"/>
          <p:cNvSpPr txBox="1"/>
          <p:nvPr/>
        </p:nvSpPr>
        <p:spPr>
          <a:xfrm>
            <a:off x="7438745" y="82356"/>
            <a:ext cx="1332000" cy="28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</a:p>
        </p:txBody>
      </p:sp>
      <p:sp>
        <p:nvSpPr>
          <p:cNvPr id="35" name="Shape 106"/>
          <p:cNvSpPr txBox="1"/>
          <p:nvPr/>
        </p:nvSpPr>
        <p:spPr>
          <a:xfrm>
            <a:off x="8816271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4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</a:p>
        </p:txBody>
      </p:sp>
      <p:sp>
        <p:nvSpPr>
          <p:cNvPr id="36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Registar</a:t>
            </a:r>
          </a:p>
        </p:txBody>
      </p:sp>
      <p:sp>
        <p:nvSpPr>
          <p:cNvPr id="37" name="Shape 126"/>
          <p:cNvSpPr/>
          <p:nvPr/>
        </p:nvSpPr>
        <p:spPr>
          <a:xfrm>
            <a:off x="2224333" y="2607558"/>
            <a:ext cx="1556999" cy="12027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127"/>
          <p:cNvSpPr/>
          <p:nvPr/>
        </p:nvSpPr>
        <p:spPr>
          <a:xfrm>
            <a:off x="4222008" y="2607558"/>
            <a:ext cx="1557000" cy="120270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128"/>
          <p:cNvSpPr/>
          <p:nvPr/>
        </p:nvSpPr>
        <p:spPr>
          <a:xfrm>
            <a:off x="6219685" y="2607558"/>
            <a:ext cx="1557000" cy="1202700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129"/>
          <p:cNvSpPr/>
          <p:nvPr/>
        </p:nvSpPr>
        <p:spPr>
          <a:xfrm>
            <a:off x="8217360" y="2607558"/>
            <a:ext cx="1557000" cy="1202700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Shape 133"/>
          <p:cNvSpPr txBox="1"/>
          <p:nvPr/>
        </p:nvSpPr>
        <p:spPr>
          <a:xfrm>
            <a:off x="2224334" y="3905347"/>
            <a:ext cx="1643131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Espada Braco 7.99€/kg</a:t>
            </a:r>
          </a:p>
        </p:txBody>
      </p:sp>
      <p:sp>
        <p:nvSpPr>
          <p:cNvPr id="42" name="Shape 133"/>
          <p:cNvSpPr txBox="1"/>
          <p:nvPr/>
        </p:nvSpPr>
        <p:spPr>
          <a:xfrm>
            <a:off x="4222003" y="3905347"/>
            <a:ext cx="1581596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Espada Preto 5.99€/kg</a:t>
            </a:r>
          </a:p>
        </p:txBody>
      </p:sp>
      <p:sp>
        <p:nvSpPr>
          <p:cNvPr id="43" name="Shape 133"/>
          <p:cNvSpPr txBox="1"/>
          <p:nvPr/>
        </p:nvSpPr>
        <p:spPr>
          <a:xfrm>
            <a:off x="6142180" y="3913196"/>
            <a:ext cx="1696046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Caldeirada        4.99€/un</a:t>
            </a:r>
          </a:p>
        </p:txBody>
      </p:sp>
      <p:sp>
        <p:nvSpPr>
          <p:cNvPr id="44" name="Shape 133"/>
          <p:cNvSpPr txBox="1"/>
          <p:nvPr/>
        </p:nvSpPr>
        <p:spPr>
          <a:xfrm>
            <a:off x="8192764" y="3913664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Salmão          9.49€/kg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27192" y="1108917"/>
            <a:ext cx="194872" cy="193410"/>
          </a:xfrm>
          <a:prstGeom prst="rect">
            <a:avLst/>
          </a:prstGeom>
        </p:spPr>
      </p:pic>
      <p:sp>
        <p:nvSpPr>
          <p:cNvPr id="45" name="Shape 135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46" name="Shape 136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sp>
        <p:nvSpPr>
          <p:cNvPr id="31" name="Shape 141"/>
          <p:cNvSpPr txBox="1"/>
          <p:nvPr/>
        </p:nvSpPr>
        <p:spPr>
          <a:xfrm>
            <a:off x="4246600" y="1466400"/>
            <a:ext cx="1332000" cy="3693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Peixe</a:t>
            </a:r>
          </a:p>
        </p:txBody>
      </p:sp>
      <p:sp>
        <p:nvSpPr>
          <p:cNvPr id="32" name="Shape 106"/>
          <p:cNvSpPr txBox="1"/>
          <p:nvPr/>
        </p:nvSpPr>
        <p:spPr>
          <a:xfrm>
            <a:off x="1589900" y="2054713"/>
            <a:ext cx="1189928" cy="28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Ordenar</a:t>
            </a:r>
          </a:p>
        </p:txBody>
      </p:sp>
      <p:sp>
        <p:nvSpPr>
          <p:cNvPr id="2" name="Triângulo isósceles 1"/>
          <p:cNvSpPr/>
          <p:nvPr/>
        </p:nvSpPr>
        <p:spPr>
          <a:xfrm flipV="1">
            <a:off x="2601615" y="2166082"/>
            <a:ext cx="72000" cy="72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7" name="Shape 106"/>
          <p:cNvSpPr txBox="1"/>
          <p:nvPr/>
        </p:nvSpPr>
        <p:spPr>
          <a:xfrm>
            <a:off x="9817508" y="2054713"/>
            <a:ext cx="784592" cy="28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Filtrar</a:t>
            </a:r>
          </a:p>
        </p:txBody>
      </p:sp>
      <p:sp>
        <p:nvSpPr>
          <p:cNvPr id="48" name="Shape 106"/>
          <p:cNvSpPr txBox="1"/>
          <p:nvPr/>
        </p:nvSpPr>
        <p:spPr>
          <a:xfrm>
            <a:off x="7010400" y="2071033"/>
            <a:ext cx="991226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Preço de:</a:t>
            </a:r>
          </a:p>
        </p:txBody>
      </p:sp>
      <p:sp>
        <p:nvSpPr>
          <p:cNvPr id="49" name="Shape 106"/>
          <p:cNvSpPr txBox="1"/>
          <p:nvPr/>
        </p:nvSpPr>
        <p:spPr>
          <a:xfrm>
            <a:off x="8001625" y="2061992"/>
            <a:ext cx="607147" cy="2886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0" name="Shape 106"/>
          <p:cNvSpPr txBox="1"/>
          <p:nvPr/>
        </p:nvSpPr>
        <p:spPr>
          <a:xfrm>
            <a:off x="8629923" y="2054713"/>
            <a:ext cx="478372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até</a:t>
            </a:r>
          </a:p>
        </p:txBody>
      </p:sp>
      <p:sp>
        <p:nvSpPr>
          <p:cNvPr id="51" name="Shape 106"/>
          <p:cNvSpPr txBox="1"/>
          <p:nvPr/>
        </p:nvSpPr>
        <p:spPr>
          <a:xfrm>
            <a:off x="9083698" y="2054713"/>
            <a:ext cx="607147" cy="2886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2" name="Oval 51"/>
          <p:cNvSpPr/>
          <p:nvPr/>
        </p:nvSpPr>
        <p:spPr>
          <a:xfrm>
            <a:off x="1463237" y="1998542"/>
            <a:ext cx="1451363" cy="415499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25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8"/>
          <p:cNvSpPr txBox="1"/>
          <p:nvPr/>
        </p:nvSpPr>
        <p:spPr>
          <a:xfrm>
            <a:off x="8629650" y="1056183"/>
            <a:ext cx="1835400" cy="28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Pesquisa</a:t>
            </a:r>
          </a:p>
        </p:txBody>
      </p:sp>
      <p:sp>
        <p:nvSpPr>
          <p:cNvPr id="3" name="Shape 139"/>
          <p:cNvSpPr txBox="1"/>
          <p:nvPr/>
        </p:nvSpPr>
        <p:spPr>
          <a:xfrm>
            <a:off x="15899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Laticinios</a:t>
            </a:r>
          </a:p>
        </p:txBody>
      </p:sp>
      <p:sp>
        <p:nvSpPr>
          <p:cNvPr id="4" name="Shape 140"/>
          <p:cNvSpPr txBox="1"/>
          <p:nvPr/>
        </p:nvSpPr>
        <p:spPr>
          <a:xfrm>
            <a:off x="29146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Carnes</a:t>
            </a:r>
          </a:p>
        </p:txBody>
      </p:sp>
      <p:sp>
        <p:nvSpPr>
          <p:cNvPr id="5" name="Shape 142"/>
          <p:cNvSpPr txBox="1"/>
          <p:nvPr/>
        </p:nvSpPr>
        <p:spPr>
          <a:xfrm>
            <a:off x="55786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Bebidas</a:t>
            </a:r>
          </a:p>
        </p:txBody>
      </p:sp>
      <p:sp>
        <p:nvSpPr>
          <p:cNvPr id="6" name="Shape 143"/>
          <p:cNvSpPr txBox="1"/>
          <p:nvPr/>
        </p:nvSpPr>
        <p:spPr>
          <a:xfrm>
            <a:off x="69033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Congelados</a:t>
            </a:r>
          </a:p>
        </p:txBody>
      </p:sp>
      <p:sp>
        <p:nvSpPr>
          <p:cNvPr id="7" name="Shape 144"/>
          <p:cNvSpPr txBox="1"/>
          <p:nvPr/>
        </p:nvSpPr>
        <p:spPr>
          <a:xfrm>
            <a:off x="8242600" y="1466400"/>
            <a:ext cx="11271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Frescos</a:t>
            </a:r>
          </a:p>
        </p:txBody>
      </p:sp>
      <p:sp>
        <p:nvSpPr>
          <p:cNvPr id="8" name="Shape 145"/>
          <p:cNvSpPr txBox="1"/>
          <p:nvPr/>
        </p:nvSpPr>
        <p:spPr>
          <a:xfrm>
            <a:off x="9369700" y="1466400"/>
            <a:ext cx="12324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Limpeza</a:t>
            </a:r>
          </a:p>
        </p:txBody>
      </p:sp>
      <p:sp>
        <p:nvSpPr>
          <p:cNvPr id="13" name="Shape 104"/>
          <p:cNvSpPr txBox="1"/>
          <p:nvPr/>
        </p:nvSpPr>
        <p:spPr>
          <a:xfrm>
            <a:off x="6051952" y="82356"/>
            <a:ext cx="1332000" cy="28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usersiem@gma</a:t>
            </a:r>
            <a:endParaRPr lang="pt-PT" sz="1400" dirty="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05"/>
          <p:cNvSpPr txBox="1"/>
          <p:nvPr/>
        </p:nvSpPr>
        <p:spPr>
          <a:xfrm>
            <a:off x="7438745" y="82356"/>
            <a:ext cx="1332000" cy="28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/>
              <a:t>•••••••</a:t>
            </a:r>
            <a:endParaRPr lang="pt-PT" sz="1400" dirty="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06"/>
          <p:cNvSpPr txBox="1"/>
          <p:nvPr/>
        </p:nvSpPr>
        <p:spPr>
          <a:xfrm>
            <a:off x="8816271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4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</a:p>
        </p:txBody>
      </p:sp>
      <p:sp>
        <p:nvSpPr>
          <p:cNvPr id="16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Registar</a:t>
            </a:r>
          </a:p>
        </p:txBody>
      </p:sp>
      <p:pic>
        <p:nvPicPr>
          <p:cNvPr id="2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7192" y="1108917"/>
            <a:ext cx="194872" cy="193410"/>
          </a:xfrm>
          <a:prstGeom prst="rect">
            <a:avLst/>
          </a:prstGeom>
        </p:spPr>
      </p:pic>
      <p:sp>
        <p:nvSpPr>
          <p:cNvPr id="26" name="Shape 135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27" name="Shape 136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sp>
        <p:nvSpPr>
          <p:cNvPr id="28" name="Shape 141"/>
          <p:cNvSpPr txBox="1"/>
          <p:nvPr/>
        </p:nvSpPr>
        <p:spPr>
          <a:xfrm>
            <a:off x="4246600" y="1466400"/>
            <a:ext cx="1332000" cy="3693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Peixe</a:t>
            </a:r>
          </a:p>
        </p:txBody>
      </p:sp>
      <p:sp>
        <p:nvSpPr>
          <p:cNvPr id="29" name="Shape 106"/>
          <p:cNvSpPr txBox="1"/>
          <p:nvPr/>
        </p:nvSpPr>
        <p:spPr>
          <a:xfrm>
            <a:off x="1589900" y="2054713"/>
            <a:ext cx="1189928" cy="28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Ordenar</a:t>
            </a:r>
          </a:p>
        </p:txBody>
      </p:sp>
      <p:sp>
        <p:nvSpPr>
          <p:cNvPr id="30" name="Triângulo isósceles 29"/>
          <p:cNvSpPr/>
          <p:nvPr/>
        </p:nvSpPr>
        <p:spPr>
          <a:xfrm flipV="1">
            <a:off x="2601615" y="2166082"/>
            <a:ext cx="72000" cy="72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Shape 106"/>
          <p:cNvSpPr txBox="1"/>
          <p:nvPr/>
        </p:nvSpPr>
        <p:spPr>
          <a:xfrm>
            <a:off x="9817508" y="2054713"/>
            <a:ext cx="784592" cy="28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Filtrar</a:t>
            </a:r>
          </a:p>
        </p:txBody>
      </p:sp>
      <p:sp>
        <p:nvSpPr>
          <p:cNvPr id="35" name="Shape 106"/>
          <p:cNvSpPr txBox="1"/>
          <p:nvPr/>
        </p:nvSpPr>
        <p:spPr>
          <a:xfrm>
            <a:off x="7010400" y="2071033"/>
            <a:ext cx="991226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Preço de:</a:t>
            </a:r>
          </a:p>
        </p:txBody>
      </p:sp>
      <p:sp>
        <p:nvSpPr>
          <p:cNvPr id="36" name="Shape 106"/>
          <p:cNvSpPr txBox="1"/>
          <p:nvPr/>
        </p:nvSpPr>
        <p:spPr>
          <a:xfrm>
            <a:off x="8001625" y="2061992"/>
            <a:ext cx="607147" cy="2886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7" name="Shape 106"/>
          <p:cNvSpPr txBox="1"/>
          <p:nvPr/>
        </p:nvSpPr>
        <p:spPr>
          <a:xfrm>
            <a:off x="8629923" y="2054713"/>
            <a:ext cx="478372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até</a:t>
            </a:r>
          </a:p>
        </p:txBody>
      </p:sp>
      <p:sp>
        <p:nvSpPr>
          <p:cNvPr id="38" name="Shape 106"/>
          <p:cNvSpPr txBox="1"/>
          <p:nvPr/>
        </p:nvSpPr>
        <p:spPr>
          <a:xfrm>
            <a:off x="9083698" y="2054713"/>
            <a:ext cx="607147" cy="2886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9" name="Shape 126"/>
          <p:cNvSpPr/>
          <p:nvPr/>
        </p:nvSpPr>
        <p:spPr>
          <a:xfrm>
            <a:off x="2224333" y="4407083"/>
            <a:ext cx="1556999" cy="12027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127"/>
          <p:cNvSpPr/>
          <p:nvPr/>
        </p:nvSpPr>
        <p:spPr>
          <a:xfrm>
            <a:off x="4222008" y="4407083"/>
            <a:ext cx="1557000" cy="12027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Shape 133"/>
          <p:cNvSpPr txBox="1"/>
          <p:nvPr/>
        </p:nvSpPr>
        <p:spPr>
          <a:xfrm>
            <a:off x="2224334" y="5704872"/>
            <a:ext cx="1643131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Salmão Posta 9.73€/kg</a:t>
            </a:r>
          </a:p>
        </p:txBody>
      </p:sp>
      <p:sp>
        <p:nvSpPr>
          <p:cNvPr id="42" name="Shape 133"/>
          <p:cNvSpPr txBox="1"/>
          <p:nvPr/>
        </p:nvSpPr>
        <p:spPr>
          <a:xfrm>
            <a:off x="4129642" y="5704872"/>
            <a:ext cx="182994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Pescada Posta 12.99€/kg</a:t>
            </a:r>
          </a:p>
        </p:txBody>
      </p:sp>
      <p:sp>
        <p:nvSpPr>
          <p:cNvPr id="43" name="Shape 126"/>
          <p:cNvSpPr/>
          <p:nvPr/>
        </p:nvSpPr>
        <p:spPr>
          <a:xfrm>
            <a:off x="2224333" y="2607558"/>
            <a:ext cx="1556999" cy="120270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Shape 127"/>
          <p:cNvSpPr/>
          <p:nvPr/>
        </p:nvSpPr>
        <p:spPr>
          <a:xfrm>
            <a:off x="4222008" y="2607558"/>
            <a:ext cx="1557000" cy="1202700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128"/>
          <p:cNvSpPr/>
          <p:nvPr/>
        </p:nvSpPr>
        <p:spPr>
          <a:xfrm>
            <a:off x="6219685" y="2607558"/>
            <a:ext cx="1557000" cy="1202700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Shape 129"/>
          <p:cNvSpPr/>
          <p:nvPr/>
        </p:nvSpPr>
        <p:spPr>
          <a:xfrm>
            <a:off x="8217360" y="2607558"/>
            <a:ext cx="1557000" cy="1202700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133"/>
          <p:cNvSpPr txBox="1"/>
          <p:nvPr/>
        </p:nvSpPr>
        <p:spPr>
          <a:xfrm>
            <a:off x="2224334" y="3905347"/>
            <a:ext cx="1643131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Espada Braco 7.99€/kg</a:t>
            </a:r>
          </a:p>
        </p:txBody>
      </p:sp>
      <p:sp>
        <p:nvSpPr>
          <p:cNvPr id="48" name="Shape 133"/>
          <p:cNvSpPr txBox="1"/>
          <p:nvPr/>
        </p:nvSpPr>
        <p:spPr>
          <a:xfrm>
            <a:off x="4222003" y="3905347"/>
            <a:ext cx="1581596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Espada Preto 5.99€/kg</a:t>
            </a:r>
          </a:p>
        </p:txBody>
      </p:sp>
      <p:sp>
        <p:nvSpPr>
          <p:cNvPr id="49" name="Shape 133"/>
          <p:cNvSpPr txBox="1"/>
          <p:nvPr/>
        </p:nvSpPr>
        <p:spPr>
          <a:xfrm>
            <a:off x="6142180" y="3913196"/>
            <a:ext cx="1696046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Caldeirada        4.99€/un</a:t>
            </a:r>
          </a:p>
        </p:txBody>
      </p:sp>
      <p:sp>
        <p:nvSpPr>
          <p:cNvPr id="50" name="Shape 133"/>
          <p:cNvSpPr txBox="1"/>
          <p:nvPr/>
        </p:nvSpPr>
        <p:spPr>
          <a:xfrm>
            <a:off x="8192764" y="3913664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Salmão          9.49€/kg</a:t>
            </a:r>
          </a:p>
        </p:txBody>
      </p:sp>
      <p:sp>
        <p:nvSpPr>
          <p:cNvPr id="31" name="Shape 106"/>
          <p:cNvSpPr txBox="1"/>
          <p:nvPr/>
        </p:nvSpPr>
        <p:spPr>
          <a:xfrm>
            <a:off x="1589900" y="2358687"/>
            <a:ext cx="1189928" cy="28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1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Preço mais baixo</a:t>
            </a:r>
          </a:p>
        </p:txBody>
      </p:sp>
      <p:sp>
        <p:nvSpPr>
          <p:cNvPr id="32" name="Shape 106"/>
          <p:cNvSpPr txBox="1"/>
          <p:nvPr/>
        </p:nvSpPr>
        <p:spPr>
          <a:xfrm>
            <a:off x="1589900" y="2660904"/>
            <a:ext cx="1189928" cy="28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1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Preço mais alto</a:t>
            </a:r>
          </a:p>
        </p:txBody>
      </p:sp>
      <p:sp>
        <p:nvSpPr>
          <p:cNvPr id="33" name="Shape 106"/>
          <p:cNvSpPr txBox="1"/>
          <p:nvPr/>
        </p:nvSpPr>
        <p:spPr>
          <a:xfrm>
            <a:off x="1589900" y="2959953"/>
            <a:ext cx="1189928" cy="28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1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</a:p>
        </p:txBody>
      </p:sp>
      <p:sp>
        <p:nvSpPr>
          <p:cNvPr id="51" name="Oval 50"/>
          <p:cNvSpPr/>
          <p:nvPr/>
        </p:nvSpPr>
        <p:spPr>
          <a:xfrm>
            <a:off x="8797578" y="29686"/>
            <a:ext cx="834393" cy="415499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775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8"/>
          <p:cNvSpPr txBox="1"/>
          <p:nvPr/>
        </p:nvSpPr>
        <p:spPr>
          <a:xfrm>
            <a:off x="8629650" y="1056183"/>
            <a:ext cx="1835400" cy="28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Pesquisa</a:t>
            </a:r>
          </a:p>
        </p:txBody>
      </p:sp>
      <p:sp>
        <p:nvSpPr>
          <p:cNvPr id="7" name="Shape 139"/>
          <p:cNvSpPr txBox="1"/>
          <p:nvPr/>
        </p:nvSpPr>
        <p:spPr>
          <a:xfrm>
            <a:off x="15899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Laticinios</a:t>
            </a:r>
          </a:p>
        </p:txBody>
      </p:sp>
      <p:sp>
        <p:nvSpPr>
          <p:cNvPr id="8" name="Shape 140"/>
          <p:cNvSpPr txBox="1"/>
          <p:nvPr/>
        </p:nvSpPr>
        <p:spPr>
          <a:xfrm>
            <a:off x="29146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Carnes</a:t>
            </a:r>
          </a:p>
        </p:txBody>
      </p:sp>
      <p:sp>
        <p:nvSpPr>
          <p:cNvPr id="9" name="Shape 141"/>
          <p:cNvSpPr txBox="1"/>
          <p:nvPr/>
        </p:nvSpPr>
        <p:spPr>
          <a:xfrm>
            <a:off x="4246600" y="1466400"/>
            <a:ext cx="1332000" cy="3693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Peixe</a:t>
            </a:r>
          </a:p>
        </p:txBody>
      </p:sp>
      <p:sp>
        <p:nvSpPr>
          <p:cNvPr id="10" name="Shape 142"/>
          <p:cNvSpPr txBox="1"/>
          <p:nvPr/>
        </p:nvSpPr>
        <p:spPr>
          <a:xfrm>
            <a:off x="55786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Bebidas</a:t>
            </a:r>
          </a:p>
        </p:txBody>
      </p:sp>
      <p:sp>
        <p:nvSpPr>
          <p:cNvPr id="11" name="Shape 143"/>
          <p:cNvSpPr txBox="1"/>
          <p:nvPr/>
        </p:nvSpPr>
        <p:spPr>
          <a:xfrm>
            <a:off x="69033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Congelados</a:t>
            </a:r>
          </a:p>
        </p:txBody>
      </p:sp>
      <p:sp>
        <p:nvSpPr>
          <p:cNvPr id="12" name="Shape 144"/>
          <p:cNvSpPr txBox="1"/>
          <p:nvPr/>
        </p:nvSpPr>
        <p:spPr>
          <a:xfrm>
            <a:off x="8242600" y="1466400"/>
            <a:ext cx="11271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Frescos</a:t>
            </a:r>
          </a:p>
        </p:txBody>
      </p:sp>
      <p:sp>
        <p:nvSpPr>
          <p:cNvPr id="13" name="Shape 145"/>
          <p:cNvSpPr txBox="1"/>
          <p:nvPr/>
        </p:nvSpPr>
        <p:spPr>
          <a:xfrm>
            <a:off x="9369700" y="1466400"/>
            <a:ext cx="12324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Limpeza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7192" y="1108917"/>
            <a:ext cx="194872" cy="193410"/>
          </a:xfrm>
          <a:prstGeom prst="rect">
            <a:avLst/>
          </a:prstGeom>
        </p:spPr>
      </p:pic>
      <p:sp>
        <p:nvSpPr>
          <p:cNvPr id="32" name="Shape 135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45" name="Shape 136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sp>
        <p:nvSpPr>
          <p:cNvPr id="46" name="Shape 126"/>
          <p:cNvSpPr/>
          <p:nvPr/>
        </p:nvSpPr>
        <p:spPr>
          <a:xfrm>
            <a:off x="2224333" y="4407083"/>
            <a:ext cx="1556999" cy="12027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127"/>
          <p:cNvSpPr/>
          <p:nvPr/>
        </p:nvSpPr>
        <p:spPr>
          <a:xfrm>
            <a:off x="4222008" y="4407083"/>
            <a:ext cx="1557000" cy="12027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Shape 133"/>
          <p:cNvSpPr txBox="1"/>
          <p:nvPr/>
        </p:nvSpPr>
        <p:spPr>
          <a:xfrm>
            <a:off x="2224334" y="5704872"/>
            <a:ext cx="1643131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Salmão Posta 9.73€/kg</a:t>
            </a:r>
          </a:p>
        </p:txBody>
      </p:sp>
      <p:sp>
        <p:nvSpPr>
          <p:cNvPr id="49" name="Shape 133"/>
          <p:cNvSpPr txBox="1"/>
          <p:nvPr/>
        </p:nvSpPr>
        <p:spPr>
          <a:xfrm>
            <a:off x="4129642" y="5704872"/>
            <a:ext cx="182994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Pescada Posta 12.99€/kg</a:t>
            </a:r>
          </a:p>
        </p:txBody>
      </p:sp>
      <p:sp>
        <p:nvSpPr>
          <p:cNvPr id="50" name="Shape 126"/>
          <p:cNvSpPr/>
          <p:nvPr/>
        </p:nvSpPr>
        <p:spPr>
          <a:xfrm>
            <a:off x="2224333" y="2607558"/>
            <a:ext cx="1556999" cy="120270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Shape 127"/>
          <p:cNvSpPr/>
          <p:nvPr/>
        </p:nvSpPr>
        <p:spPr>
          <a:xfrm>
            <a:off x="4222008" y="2607558"/>
            <a:ext cx="1557000" cy="1202700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Shape 128"/>
          <p:cNvSpPr/>
          <p:nvPr/>
        </p:nvSpPr>
        <p:spPr>
          <a:xfrm>
            <a:off x="6219685" y="2607558"/>
            <a:ext cx="1557000" cy="1202700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129"/>
          <p:cNvSpPr/>
          <p:nvPr/>
        </p:nvSpPr>
        <p:spPr>
          <a:xfrm>
            <a:off x="8217360" y="2607558"/>
            <a:ext cx="1557000" cy="1202700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Shape 133"/>
          <p:cNvSpPr txBox="1"/>
          <p:nvPr/>
        </p:nvSpPr>
        <p:spPr>
          <a:xfrm>
            <a:off x="2224334" y="3905347"/>
            <a:ext cx="1643131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Espada Braco 7.99€/kg</a:t>
            </a:r>
          </a:p>
        </p:txBody>
      </p:sp>
      <p:sp>
        <p:nvSpPr>
          <p:cNvPr id="55" name="Shape 133"/>
          <p:cNvSpPr txBox="1"/>
          <p:nvPr/>
        </p:nvSpPr>
        <p:spPr>
          <a:xfrm>
            <a:off x="4222003" y="3905347"/>
            <a:ext cx="1581596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Espada Preto 5.99€/kg</a:t>
            </a:r>
          </a:p>
        </p:txBody>
      </p:sp>
      <p:sp>
        <p:nvSpPr>
          <p:cNvPr id="56" name="Shape 133"/>
          <p:cNvSpPr txBox="1"/>
          <p:nvPr/>
        </p:nvSpPr>
        <p:spPr>
          <a:xfrm>
            <a:off x="6142180" y="3913196"/>
            <a:ext cx="1696046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Caldeirada        4.99€/un</a:t>
            </a:r>
          </a:p>
        </p:txBody>
      </p:sp>
      <p:sp>
        <p:nvSpPr>
          <p:cNvPr id="57" name="Shape 133"/>
          <p:cNvSpPr txBox="1"/>
          <p:nvPr/>
        </p:nvSpPr>
        <p:spPr>
          <a:xfrm>
            <a:off x="8192764" y="3913664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Salmão          9.49€/kg</a:t>
            </a:r>
          </a:p>
        </p:txBody>
      </p:sp>
      <p:sp>
        <p:nvSpPr>
          <p:cNvPr id="58" name="Shape 106"/>
          <p:cNvSpPr txBox="1"/>
          <p:nvPr/>
        </p:nvSpPr>
        <p:spPr>
          <a:xfrm>
            <a:off x="1589900" y="2054713"/>
            <a:ext cx="1189928" cy="28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Ordenar</a:t>
            </a:r>
          </a:p>
        </p:txBody>
      </p:sp>
      <p:sp>
        <p:nvSpPr>
          <p:cNvPr id="59" name="Triângulo isósceles 58"/>
          <p:cNvSpPr/>
          <p:nvPr/>
        </p:nvSpPr>
        <p:spPr>
          <a:xfrm flipV="1">
            <a:off x="2601615" y="2166082"/>
            <a:ext cx="72000" cy="72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0" name="Shape 106"/>
          <p:cNvSpPr txBox="1"/>
          <p:nvPr/>
        </p:nvSpPr>
        <p:spPr>
          <a:xfrm>
            <a:off x="9817508" y="2054713"/>
            <a:ext cx="784592" cy="28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Filtrar</a:t>
            </a:r>
          </a:p>
        </p:txBody>
      </p:sp>
      <p:sp>
        <p:nvSpPr>
          <p:cNvPr id="61" name="Shape 106"/>
          <p:cNvSpPr txBox="1"/>
          <p:nvPr/>
        </p:nvSpPr>
        <p:spPr>
          <a:xfrm>
            <a:off x="7010400" y="2071033"/>
            <a:ext cx="991226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Preço de:</a:t>
            </a:r>
          </a:p>
        </p:txBody>
      </p:sp>
      <p:sp>
        <p:nvSpPr>
          <p:cNvPr id="62" name="Shape 106"/>
          <p:cNvSpPr txBox="1"/>
          <p:nvPr/>
        </p:nvSpPr>
        <p:spPr>
          <a:xfrm>
            <a:off x="8001625" y="2061992"/>
            <a:ext cx="607147" cy="2886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3" name="Shape 106"/>
          <p:cNvSpPr txBox="1"/>
          <p:nvPr/>
        </p:nvSpPr>
        <p:spPr>
          <a:xfrm>
            <a:off x="8629923" y="2054713"/>
            <a:ext cx="478372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até</a:t>
            </a:r>
          </a:p>
        </p:txBody>
      </p:sp>
      <p:sp>
        <p:nvSpPr>
          <p:cNvPr id="64" name="Shape 106"/>
          <p:cNvSpPr txBox="1"/>
          <p:nvPr/>
        </p:nvSpPr>
        <p:spPr>
          <a:xfrm>
            <a:off x="9083698" y="2054713"/>
            <a:ext cx="607147" cy="2886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2" name="Shape 104"/>
          <p:cNvSpPr txBox="1"/>
          <p:nvPr/>
        </p:nvSpPr>
        <p:spPr>
          <a:xfrm>
            <a:off x="6051952" y="82356"/>
            <a:ext cx="1332000" cy="28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usersiem@gma</a:t>
            </a:r>
          </a:p>
        </p:txBody>
      </p:sp>
      <p:sp>
        <p:nvSpPr>
          <p:cNvPr id="43" name="Shape 105"/>
          <p:cNvSpPr txBox="1"/>
          <p:nvPr/>
        </p:nvSpPr>
        <p:spPr>
          <a:xfrm>
            <a:off x="7438745" y="82356"/>
            <a:ext cx="1332000" cy="28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/>
              <a:t>•••••••</a:t>
            </a:r>
            <a:endParaRPr lang="pt-PT" sz="1400" dirty="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Shape 106"/>
          <p:cNvSpPr txBox="1"/>
          <p:nvPr/>
        </p:nvSpPr>
        <p:spPr>
          <a:xfrm>
            <a:off x="8816271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4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</a:p>
        </p:txBody>
      </p:sp>
      <p:sp>
        <p:nvSpPr>
          <p:cNvPr id="65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Registar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522600" y="646053"/>
            <a:ext cx="39966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000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 ou Password está incorreto. Por favor, tente novamente.</a:t>
            </a:r>
            <a:endParaRPr lang="en-US" sz="1000" dirty="0">
              <a:solidFill>
                <a:srgbClr val="FF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97578" y="29686"/>
            <a:ext cx="834393" cy="415499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04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8"/>
          <p:cNvSpPr txBox="1"/>
          <p:nvPr/>
        </p:nvSpPr>
        <p:spPr>
          <a:xfrm>
            <a:off x="8629650" y="1056183"/>
            <a:ext cx="1835400" cy="28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Douradinhos</a:t>
            </a:r>
          </a:p>
        </p:txBody>
      </p:sp>
      <p:sp>
        <p:nvSpPr>
          <p:cNvPr id="7" name="Shape 139"/>
          <p:cNvSpPr txBox="1"/>
          <p:nvPr/>
        </p:nvSpPr>
        <p:spPr>
          <a:xfrm>
            <a:off x="15899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Laticinios</a:t>
            </a:r>
          </a:p>
        </p:txBody>
      </p:sp>
      <p:sp>
        <p:nvSpPr>
          <p:cNvPr id="8" name="Shape 140"/>
          <p:cNvSpPr txBox="1"/>
          <p:nvPr/>
        </p:nvSpPr>
        <p:spPr>
          <a:xfrm>
            <a:off x="29146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Carnes</a:t>
            </a:r>
          </a:p>
        </p:txBody>
      </p:sp>
      <p:sp>
        <p:nvSpPr>
          <p:cNvPr id="9" name="Shape 141"/>
          <p:cNvSpPr txBox="1"/>
          <p:nvPr/>
        </p:nvSpPr>
        <p:spPr>
          <a:xfrm>
            <a:off x="4246600" y="1466400"/>
            <a:ext cx="1332000" cy="3693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Peixe</a:t>
            </a:r>
          </a:p>
        </p:txBody>
      </p:sp>
      <p:sp>
        <p:nvSpPr>
          <p:cNvPr id="10" name="Shape 142"/>
          <p:cNvSpPr txBox="1"/>
          <p:nvPr/>
        </p:nvSpPr>
        <p:spPr>
          <a:xfrm>
            <a:off x="55786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Bebidas</a:t>
            </a:r>
          </a:p>
        </p:txBody>
      </p:sp>
      <p:sp>
        <p:nvSpPr>
          <p:cNvPr id="11" name="Shape 143"/>
          <p:cNvSpPr txBox="1"/>
          <p:nvPr/>
        </p:nvSpPr>
        <p:spPr>
          <a:xfrm>
            <a:off x="69033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Congelados</a:t>
            </a:r>
          </a:p>
        </p:txBody>
      </p:sp>
      <p:sp>
        <p:nvSpPr>
          <p:cNvPr id="12" name="Shape 144"/>
          <p:cNvSpPr txBox="1"/>
          <p:nvPr/>
        </p:nvSpPr>
        <p:spPr>
          <a:xfrm>
            <a:off x="8242600" y="1466400"/>
            <a:ext cx="11271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Frescos</a:t>
            </a:r>
          </a:p>
        </p:txBody>
      </p:sp>
      <p:sp>
        <p:nvSpPr>
          <p:cNvPr id="13" name="Shape 145"/>
          <p:cNvSpPr txBox="1"/>
          <p:nvPr/>
        </p:nvSpPr>
        <p:spPr>
          <a:xfrm>
            <a:off x="9369700" y="1466400"/>
            <a:ext cx="12324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Limpeza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7192" y="1108917"/>
            <a:ext cx="194872" cy="193410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10045818" y="1024458"/>
            <a:ext cx="557619" cy="352049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Shape 135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45" name="Shape 136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sp>
        <p:nvSpPr>
          <p:cNvPr id="46" name="Shape 126"/>
          <p:cNvSpPr/>
          <p:nvPr/>
        </p:nvSpPr>
        <p:spPr>
          <a:xfrm>
            <a:off x="2224333" y="4407083"/>
            <a:ext cx="1556999" cy="12027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127"/>
          <p:cNvSpPr/>
          <p:nvPr/>
        </p:nvSpPr>
        <p:spPr>
          <a:xfrm>
            <a:off x="4222008" y="4407083"/>
            <a:ext cx="1557000" cy="12027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Shape 133"/>
          <p:cNvSpPr txBox="1"/>
          <p:nvPr/>
        </p:nvSpPr>
        <p:spPr>
          <a:xfrm>
            <a:off x="2224334" y="5704872"/>
            <a:ext cx="1643131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Salmão Posta 9.73€/kg</a:t>
            </a:r>
          </a:p>
        </p:txBody>
      </p:sp>
      <p:sp>
        <p:nvSpPr>
          <p:cNvPr id="49" name="Shape 133"/>
          <p:cNvSpPr txBox="1"/>
          <p:nvPr/>
        </p:nvSpPr>
        <p:spPr>
          <a:xfrm>
            <a:off x="4129642" y="5704872"/>
            <a:ext cx="182994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Pescada Posta 12.99€/kg</a:t>
            </a:r>
          </a:p>
        </p:txBody>
      </p:sp>
      <p:sp>
        <p:nvSpPr>
          <p:cNvPr id="50" name="Shape 126"/>
          <p:cNvSpPr/>
          <p:nvPr/>
        </p:nvSpPr>
        <p:spPr>
          <a:xfrm>
            <a:off x="2224333" y="2607558"/>
            <a:ext cx="1556999" cy="120270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Shape 127"/>
          <p:cNvSpPr/>
          <p:nvPr/>
        </p:nvSpPr>
        <p:spPr>
          <a:xfrm>
            <a:off x="4222008" y="2607558"/>
            <a:ext cx="1557000" cy="1202700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Shape 128"/>
          <p:cNvSpPr/>
          <p:nvPr/>
        </p:nvSpPr>
        <p:spPr>
          <a:xfrm>
            <a:off x="6219685" y="2607558"/>
            <a:ext cx="1557000" cy="1202700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129"/>
          <p:cNvSpPr/>
          <p:nvPr/>
        </p:nvSpPr>
        <p:spPr>
          <a:xfrm>
            <a:off x="8217360" y="2607558"/>
            <a:ext cx="1557000" cy="1202700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Shape 133"/>
          <p:cNvSpPr txBox="1"/>
          <p:nvPr/>
        </p:nvSpPr>
        <p:spPr>
          <a:xfrm>
            <a:off x="2224334" y="3905347"/>
            <a:ext cx="1643131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Espada Braco 7.99€/kg</a:t>
            </a:r>
          </a:p>
        </p:txBody>
      </p:sp>
      <p:sp>
        <p:nvSpPr>
          <p:cNvPr id="55" name="Shape 133"/>
          <p:cNvSpPr txBox="1"/>
          <p:nvPr/>
        </p:nvSpPr>
        <p:spPr>
          <a:xfrm>
            <a:off x="4222003" y="3905347"/>
            <a:ext cx="1581596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Espada Preto 5.99€/kg</a:t>
            </a:r>
          </a:p>
        </p:txBody>
      </p:sp>
      <p:sp>
        <p:nvSpPr>
          <p:cNvPr id="56" name="Shape 133"/>
          <p:cNvSpPr txBox="1"/>
          <p:nvPr/>
        </p:nvSpPr>
        <p:spPr>
          <a:xfrm>
            <a:off x="6142180" y="3913196"/>
            <a:ext cx="1696046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Caldeirada        4.99€/un</a:t>
            </a:r>
          </a:p>
        </p:txBody>
      </p:sp>
      <p:sp>
        <p:nvSpPr>
          <p:cNvPr id="57" name="Shape 133"/>
          <p:cNvSpPr txBox="1"/>
          <p:nvPr/>
        </p:nvSpPr>
        <p:spPr>
          <a:xfrm>
            <a:off x="8192764" y="3913664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Salmão          9.49€/kg</a:t>
            </a:r>
          </a:p>
        </p:txBody>
      </p:sp>
      <p:sp>
        <p:nvSpPr>
          <p:cNvPr id="58" name="Shape 106"/>
          <p:cNvSpPr txBox="1"/>
          <p:nvPr/>
        </p:nvSpPr>
        <p:spPr>
          <a:xfrm>
            <a:off x="1589900" y="2054713"/>
            <a:ext cx="1189928" cy="28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Ordenar</a:t>
            </a:r>
          </a:p>
        </p:txBody>
      </p:sp>
      <p:sp>
        <p:nvSpPr>
          <p:cNvPr id="59" name="Triângulo isósceles 58"/>
          <p:cNvSpPr/>
          <p:nvPr/>
        </p:nvSpPr>
        <p:spPr>
          <a:xfrm flipV="1">
            <a:off x="2601615" y="2166082"/>
            <a:ext cx="72000" cy="72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0" name="Shape 106"/>
          <p:cNvSpPr txBox="1"/>
          <p:nvPr/>
        </p:nvSpPr>
        <p:spPr>
          <a:xfrm>
            <a:off x="9817508" y="2054713"/>
            <a:ext cx="784592" cy="28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Filtrar</a:t>
            </a:r>
          </a:p>
        </p:txBody>
      </p:sp>
      <p:sp>
        <p:nvSpPr>
          <p:cNvPr id="61" name="Shape 106"/>
          <p:cNvSpPr txBox="1"/>
          <p:nvPr/>
        </p:nvSpPr>
        <p:spPr>
          <a:xfrm>
            <a:off x="7010400" y="2071033"/>
            <a:ext cx="991226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Preço de:</a:t>
            </a:r>
          </a:p>
        </p:txBody>
      </p:sp>
      <p:sp>
        <p:nvSpPr>
          <p:cNvPr id="62" name="Shape 106"/>
          <p:cNvSpPr txBox="1"/>
          <p:nvPr/>
        </p:nvSpPr>
        <p:spPr>
          <a:xfrm>
            <a:off x="8001625" y="2061992"/>
            <a:ext cx="607147" cy="2886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3" name="Shape 106"/>
          <p:cNvSpPr txBox="1"/>
          <p:nvPr/>
        </p:nvSpPr>
        <p:spPr>
          <a:xfrm>
            <a:off x="8629923" y="2054713"/>
            <a:ext cx="478372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até</a:t>
            </a:r>
          </a:p>
        </p:txBody>
      </p:sp>
      <p:sp>
        <p:nvSpPr>
          <p:cNvPr id="64" name="Shape 106"/>
          <p:cNvSpPr txBox="1"/>
          <p:nvPr/>
        </p:nvSpPr>
        <p:spPr>
          <a:xfrm>
            <a:off x="9083698" y="2054713"/>
            <a:ext cx="607147" cy="2886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3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Registar</a:t>
            </a:r>
          </a:p>
        </p:txBody>
      </p:sp>
      <p:sp>
        <p:nvSpPr>
          <p:cNvPr id="44" name="Shape 177"/>
          <p:cNvSpPr txBox="1"/>
          <p:nvPr/>
        </p:nvSpPr>
        <p:spPr>
          <a:xfrm>
            <a:off x="7781255" y="85430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pt-PT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usersiem</a:t>
            </a:r>
          </a:p>
        </p:txBody>
      </p:sp>
      <p:sp>
        <p:nvSpPr>
          <p:cNvPr id="65" name="Shape 172"/>
          <p:cNvSpPr txBox="1"/>
          <p:nvPr/>
        </p:nvSpPr>
        <p:spPr>
          <a:xfrm>
            <a:off x="7502188" y="482346"/>
            <a:ext cx="1795841" cy="32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 artigos no carrinho</a:t>
            </a:r>
          </a:p>
        </p:txBody>
      </p:sp>
      <p:sp>
        <p:nvSpPr>
          <p:cNvPr id="66" name="Shape 172"/>
          <p:cNvSpPr txBox="1"/>
          <p:nvPr/>
        </p:nvSpPr>
        <p:spPr>
          <a:xfrm>
            <a:off x="9262091" y="500346"/>
            <a:ext cx="1231105" cy="288000"/>
          </a:xfrm>
          <a:prstGeom prst="rect">
            <a:avLst/>
          </a:prstGeom>
          <a:solidFill>
            <a:srgbClr val="317CC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Finalizar</a:t>
            </a:r>
          </a:p>
        </p:txBody>
      </p:sp>
      <p:sp>
        <p:nvSpPr>
          <p:cNvPr id="67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3967" y="529909"/>
            <a:ext cx="239241" cy="2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64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8"/>
          <p:cNvSpPr txBox="1"/>
          <p:nvPr/>
        </p:nvSpPr>
        <p:spPr>
          <a:xfrm>
            <a:off x="8629650" y="1056183"/>
            <a:ext cx="1835400" cy="28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Douradinhos</a:t>
            </a:r>
          </a:p>
        </p:txBody>
      </p:sp>
      <p:sp>
        <p:nvSpPr>
          <p:cNvPr id="7" name="Shape 139"/>
          <p:cNvSpPr txBox="1"/>
          <p:nvPr/>
        </p:nvSpPr>
        <p:spPr>
          <a:xfrm>
            <a:off x="15899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Laticinios</a:t>
            </a:r>
          </a:p>
        </p:txBody>
      </p:sp>
      <p:sp>
        <p:nvSpPr>
          <p:cNvPr id="8" name="Shape 140"/>
          <p:cNvSpPr txBox="1"/>
          <p:nvPr/>
        </p:nvSpPr>
        <p:spPr>
          <a:xfrm>
            <a:off x="29146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Carnes</a:t>
            </a:r>
          </a:p>
        </p:txBody>
      </p:sp>
      <p:sp>
        <p:nvSpPr>
          <p:cNvPr id="10" name="Shape 142"/>
          <p:cNvSpPr txBox="1"/>
          <p:nvPr/>
        </p:nvSpPr>
        <p:spPr>
          <a:xfrm>
            <a:off x="55786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Bebidas</a:t>
            </a:r>
          </a:p>
        </p:txBody>
      </p:sp>
      <p:sp>
        <p:nvSpPr>
          <p:cNvPr id="11" name="Shape 143"/>
          <p:cNvSpPr txBox="1"/>
          <p:nvPr/>
        </p:nvSpPr>
        <p:spPr>
          <a:xfrm>
            <a:off x="69033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Congelados</a:t>
            </a:r>
          </a:p>
        </p:txBody>
      </p:sp>
      <p:sp>
        <p:nvSpPr>
          <p:cNvPr id="12" name="Shape 144"/>
          <p:cNvSpPr txBox="1"/>
          <p:nvPr/>
        </p:nvSpPr>
        <p:spPr>
          <a:xfrm>
            <a:off x="8242600" y="1466400"/>
            <a:ext cx="11271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Frescos</a:t>
            </a:r>
          </a:p>
        </p:txBody>
      </p:sp>
      <p:sp>
        <p:nvSpPr>
          <p:cNvPr id="13" name="Shape 145"/>
          <p:cNvSpPr txBox="1"/>
          <p:nvPr/>
        </p:nvSpPr>
        <p:spPr>
          <a:xfrm>
            <a:off x="9369700" y="1466400"/>
            <a:ext cx="12324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Limpeza</a:t>
            </a:r>
          </a:p>
        </p:txBody>
      </p:sp>
      <p:sp>
        <p:nvSpPr>
          <p:cNvPr id="37" name="Shape 126"/>
          <p:cNvSpPr/>
          <p:nvPr/>
        </p:nvSpPr>
        <p:spPr>
          <a:xfrm>
            <a:off x="2224333" y="2616255"/>
            <a:ext cx="1556999" cy="12027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127"/>
          <p:cNvSpPr/>
          <p:nvPr/>
        </p:nvSpPr>
        <p:spPr>
          <a:xfrm>
            <a:off x="4222008" y="2616255"/>
            <a:ext cx="1557000" cy="12027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128"/>
          <p:cNvSpPr/>
          <p:nvPr/>
        </p:nvSpPr>
        <p:spPr>
          <a:xfrm>
            <a:off x="6219685" y="2616255"/>
            <a:ext cx="1557000" cy="12027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Shape 133"/>
          <p:cNvSpPr txBox="1"/>
          <p:nvPr/>
        </p:nvSpPr>
        <p:spPr>
          <a:xfrm>
            <a:off x="2224334" y="3914043"/>
            <a:ext cx="1643131" cy="4503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Douradinhos Espinafres 1.49€/un</a:t>
            </a:r>
          </a:p>
        </p:txBody>
      </p:sp>
      <p:sp>
        <p:nvSpPr>
          <p:cNvPr id="42" name="Shape 133"/>
          <p:cNvSpPr txBox="1"/>
          <p:nvPr/>
        </p:nvSpPr>
        <p:spPr>
          <a:xfrm>
            <a:off x="4222003" y="3914044"/>
            <a:ext cx="1581596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Douradinhos Integrais 1.99€/kg</a:t>
            </a:r>
          </a:p>
        </p:txBody>
      </p:sp>
      <p:sp>
        <p:nvSpPr>
          <p:cNvPr id="43" name="Shape 133"/>
          <p:cNvSpPr txBox="1"/>
          <p:nvPr/>
        </p:nvSpPr>
        <p:spPr>
          <a:xfrm>
            <a:off x="6142180" y="3921893"/>
            <a:ext cx="1696046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Douradinhos Pescada        1.99€/un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7192" y="1108917"/>
            <a:ext cx="194872" cy="193410"/>
          </a:xfrm>
          <a:prstGeom prst="rect">
            <a:avLst/>
          </a:prstGeom>
        </p:spPr>
      </p:pic>
      <p:sp>
        <p:nvSpPr>
          <p:cNvPr id="32" name="Shape 135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45" name="Shape 136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sp>
        <p:nvSpPr>
          <p:cNvPr id="46" name="Shape 141"/>
          <p:cNvSpPr txBox="1"/>
          <p:nvPr/>
        </p:nvSpPr>
        <p:spPr>
          <a:xfrm>
            <a:off x="42466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Peixe</a:t>
            </a:r>
          </a:p>
        </p:txBody>
      </p:sp>
      <p:sp>
        <p:nvSpPr>
          <p:cNvPr id="23" name="Oval 22">
            <a:hlinkClick r:id="rId6" action="ppaction://hlinksldjump"/>
          </p:cNvPr>
          <p:cNvSpPr/>
          <p:nvPr/>
        </p:nvSpPr>
        <p:spPr>
          <a:xfrm>
            <a:off x="2064250" y="2436905"/>
            <a:ext cx="1803215" cy="2065427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hape 106"/>
          <p:cNvSpPr txBox="1"/>
          <p:nvPr/>
        </p:nvSpPr>
        <p:spPr>
          <a:xfrm>
            <a:off x="1589900" y="2054713"/>
            <a:ext cx="1189928" cy="28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Ordenar</a:t>
            </a:r>
          </a:p>
        </p:txBody>
      </p:sp>
      <p:sp>
        <p:nvSpPr>
          <p:cNvPr id="40" name="Triângulo isósceles 39"/>
          <p:cNvSpPr/>
          <p:nvPr/>
        </p:nvSpPr>
        <p:spPr>
          <a:xfrm flipV="1">
            <a:off x="2601615" y="2166082"/>
            <a:ext cx="72000" cy="72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" name="Shape 106"/>
          <p:cNvSpPr txBox="1"/>
          <p:nvPr/>
        </p:nvSpPr>
        <p:spPr>
          <a:xfrm>
            <a:off x="9817508" y="2054713"/>
            <a:ext cx="784592" cy="28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Filtrar</a:t>
            </a:r>
          </a:p>
        </p:txBody>
      </p:sp>
      <p:sp>
        <p:nvSpPr>
          <p:cNvPr id="47" name="Shape 106"/>
          <p:cNvSpPr txBox="1"/>
          <p:nvPr/>
        </p:nvSpPr>
        <p:spPr>
          <a:xfrm>
            <a:off x="7010400" y="2071033"/>
            <a:ext cx="991226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Preço de:</a:t>
            </a:r>
          </a:p>
        </p:txBody>
      </p:sp>
      <p:sp>
        <p:nvSpPr>
          <p:cNvPr id="48" name="Shape 106"/>
          <p:cNvSpPr txBox="1"/>
          <p:nvPr/>
        </p:nvSpPr>
        <p:spPr>
          <a:xfrm>
            <a:off x="8001625" y="2061992"/>
            <a:ext cx="607147" cy="2886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9" name="Shape 106"/>
          <p:cNvSpPr txBox="1"/>
          <p:nvPr/>
        </p:nvSpPr>
        <p:spPr>
          <a:xfrm>
            <a:off x="8629923" y="2054713"/>
            <a:ext cx="478372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até</a:t>
            </a:r>
          </a:p>
        </p:txBody>
      </p:sp>
      <p:sp>
        <p:nvSpPr>
          <p:cNvPr id="50" name="Shape 106"/>
          <p:cNvSpPr txBox="1"/>
          <p:nvPr/>
        </p:nvSpPr>
        <p:spPr>
          <a:xfrm>
            <a:off x="9083698" y="2054713"/>
            <a:ext cx="607147" cy="2886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3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Registar</a:t>
            </a:r>
          </a:p>
        </p:txBody>
      </p:sp>
      <p:sp>
        <p:nvSpPr>
          <p:cNvPr id="34" name="Shape 177"/>
          <p:cNvSpPr txBox="1"/>
          <p:nvPr/>
        </p:nvSpPr>
        <p:spPr>
          <a:xfrm>
            <a:off x="7781255" y="85430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pt-PT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usersiem</a:t>
            </a:r>
          </a:p>
        </p:txBody>
      </p:sp>
      <p:sp>
        <p:nvSpPr>
          <p:cNvPr id="35" name="Shape 172"/>
          <p:cNvSpPr txBox="1"/>
          <p:nvPr/>
        </p:nvSpPr>
        <p:spPr>
          <a:xfrm>
            <a:off x="7502188" y="482346"/>
            <a:ext cx="1795841" cy="32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 artigos no carrinho</a:t>
            </a:r>
          </a:p>
        </p:txBody>
      </p:sp>
      <p:sp>
        <p:nvSpPr>
          <p:cNvPr id="36" name="Shape 172"/>
          <p:cNvSpPr txBox="1"/>
          <p:nvPr/>
        </p:nvSpPr>
        <p:spPr>
          <a:xfrm>
            <a:off x="9262091" y="500346"/>
            <a:ext cx="1231105" cy="288000"/>
          </a:xfrm>
          <a:prstGeom prst="rect">
            <a:avLst/>
          </a:prstGeom>
          <a:solidFill>
            <a:srgbClr val="317CC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Finalizar</a:t>
            </a:r>
          </a:p>
        </p:txBody>
      </p:sp>
      <p:sp>
        <p:nvSpPr>
          <p:cNvPr id="57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3967" y="529909"/>
            <a:ext cx="239241" cy="2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05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Registar</a:t>
            </a:r>
          </a:p>
        </p:txBody>
      </p:sp>
      <p:sp>
        <p:nvSpPr>
          <p:cNvPr id="6" name="Shape 101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7" name="Shape 102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sp>
        <p:nvSpPr>
          <p:cNvPr id="8" name="Shape 126"/>
          <p:cNvSpPr/>
          <p:nvPr/>
        </p:nvSpPr>
        <p:spPr>
          <a:xfrm>
            <a:off x="2050162" y="2407257"/>
            <a:ext cx="2160000" cy="2160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133"/>
          <p:cNvSpPr txBox="1"/>
          <p:nvPr/>
        </p:nvSpPr>
        <p:spPr>
          <a:xfrm>
            <a:off x="4408820" y="2407258"/>
            <a:ext cx="2575453" cy="605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6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Douradinhos Espinafres </a:t>
            </a: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1.49€/un</a:t>
            </a:r>
          </a:p>
        </p:txBody>
      </p:sp>
      <p:sp>
        <p:nvSpPr>
          <p:cNvPr id="10" name="Shape 106"/>
          <p:cNvSpPr txBox="1"/>
          <p:nvPr/>
        </p:nvSpPr>
        <p:spPr>
          <a:xfrm>
            <a:off x="6556917" y="4135255"/>
            <a:ext cx="2360660" cy="4320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+ Adicionar ao carrinho</a:t>
            </a:r>
          </a:p>
        </p:txBody>
      </p:sp>
      <p:sp>
        <p:nvSpPr>
          <p:cNvPr id="11" name="Shape 106"/>
          <p:cNvSpPr txBox="1"/>
          <p:nvPr/>
        </p:nvSpPr>
        <p:spPr>
          <a:xfrm>
            <a:off x="5080045" y="4135256"/>
            <a:ext cx="606989" cy="4320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2" name="Shape 106"/>
          <p:cNvSpPr txBox="1"/>
          <p:nvPr/>
        </p:nvSpPr>
        <p:spPr>
          <a:xfrm>
            <a:off x="5686547" y="4135255"/>
            <a:ext cx="870858" cy="43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800" dirty="0" err="1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Unid</a:t>
            </a:r>
            <a:r>
              <a:rPr lang="pt-PT" sz="18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13" name="Shape 177"/>
          <p:cNvSpPr txBox="1"/>
          <p:nvPr/>
        </p:nvSpPr>
        <p:spPr>
          <a:xfrm>
            <a:off x="7781255" y="85430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pt-PT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usersiem</a:t>
            </a:r>
          </a:p>
        </p:txBody>
      </p:sp>
      <p:sp>
        <p:nvSpPr>
          <p:cNvPr id="14" name="Shape 172"/>
          <p:cNvSpPr txBox="1"/>
          <p:nvPr/>
        </p:nvSpPr>
        <p:spPr>
          <a:xfrm>
            <a:off x="7502188" y="482346"/>
            <a:ext cx="1795841" cy="32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 artigos no carrinho</a:t>
            </a:r>
          </a:p>
        </p:txBody>
      </p:sp>
      <p:sp>
        <p:nvSpPr>
          <p:cNvPr id="15" name="Shape 172"/>
          <p:cNvSpPr txBox="1"/>
          <p:nvPr/>
        </p:nvSpPr>
        <p:spPr>
          <a:xfrm>
            <a:off x="9262091" y="500346"/>
            <a:ext cx="1231105" cy="288000"/>
          </a:xfrm>
          <a:prstGeom prst="rect">
            <a:avLst/>
          </a:prstGeom>
          <a:solidFill>
            <a:srgbClr val="317CC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Finalizar</a:t>
            </a:r>
          </a:p>
        </p:txBody>
      </p:sp>
      <p:sp>
        <p:nvSpPr>
          <p:cNvPr id="17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3967" y="529909"/>
            <a:ext cx="239241" cy="228874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6476214" y="4140674"/>
            <a:ext cx="2518139" cy="426581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08820" y="3087822"/>
            <a:ext cx="6218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Coma Douradinhos de Espinafres para ter uma refeição saudável e saborosa. A caixa contém 15 unidades que certamente trarão sorriso ao jantar.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08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8"/>
          <p:cNvSpPr txBox="1"/>
          <p:nvPr/>
        </p:nvSpPr>
        <p:spPr>
          <a:xfrm>
            <a:off x="8629650" y="1056183"/>
            <a:ext cx="1835400" cy="28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Pesquisa</a:t>
            </a:r>
            <a:endParaRPr lang="pt-PT" sz="1400" dirty="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39"/>
          <p:cNvSpPr txBox="1"/>
          <p:nvPr/>
        </p:nvSpPr>
        <p:spPr>
          <a:xfrm>
            <a:off x="15899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Laticinios</a:t>
            </a:r>
          </a:p>
        </p:txBody>
      </p:sp>
      <p:sp>
        <p:nvSpPr>
          <p:cNvPr id="8" name="Shape 140"/>
          <p:cNvSpPr txBox="1"/>
          <p:nvPr/>
        </p:nvSpPr>
        <p:spPr>
          <a:xfrm>
            <a:off x="29146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Carnes</a:t>
            </a:r>
          </a:p>
        </p:txBody>
      </p:sp>
      <p:sp>
        <p:nvSpPr>
          <p:cNvPr id="9" name="Shape 141"/>
          <p:cNvSpPr txBox="1"/>
          <p:nvPr/>
        </p:nvSpPr>
        <p:spPr>
          <a:xfrm>
            <a:off x="4246600" y="1466400"/>
            <a:ext cx="1332000" cy="3693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Peixe</a:t>
            </a:r>
          </a:p>
        </p:txBody>
      </p:sp>
      <p:sp>
        <p:nvSpPr>
          <p:cNvPr id="10" name="Shape 142"/>
          <p:cNvSpPr txBox="1"/>
          <p:nvPr/>
        </p:nvSpPr>
        <p:spPr>
          <a:xfrm>
            <a:off x="55786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Bebidas</a:t>
            </a:r>
          </a:p>
        </p:txBody>
      </p:sp>
      <p:sp>
        <p:nvSpPr>
          <p:cNvPr id="11" name="Shape 143"/>
          <p:cNvSpPr txBox="1"/>
          <p:nvPr/>
        </p:nvSpPr>
        <p:spPr>
          <a:xfrm>
            <a:off x="69033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Congelados</a:t>
            </a:r>
          </a:p>
        </p:txBody>
      </p:sp>
      <p:sp>
        <p:nvSpPr>
          <p:cNvPr id="12" name="Shape 144"/>
          <p:cNvSpPr txBox="1"/>
          <p:nvPr/>
        </p:nvSpPr>
        <p:spPr>
          <a:xfrm>
            <a:off x="8242600" y="1466400"/>
            <a:ext cx="11271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Frescos</a:t>
            </a:r>
          </a:p>
        </p:txBody>
      </p:sp>
      <p:sp>
        <p:nvSpPr>
          <p:cNvPr id="13" name="Shape 145"/>
          <p:cNvSpPr txBox="1"/>
          <p:nvPr/>
        </p:nvSpPr>
        <p:spPr>
          <a:xfrm>
            <a:off x="9369700" y="1466400"/>
            <a:ext cx="12324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Limpeza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7192" y="1108917"/>
            <a:ext cx="194872" cy="193410"/>
          </a:xfrm>
          <a:prstGeom prst="rect">
            <a:avLst/>
          </a:prstGeom>
        </p:spPr>
      </p:pic>
      <p:sp>
        <p:nvSpPr>
          <p:cNvPr id="32" name="Shape 135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45" name="Shape 136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sp>
        <p:nvSpPr>
          <p:cNvPr id="46" name="Shape 126"/>
          <p:cNvSpPr/>
          <p:nvPr/>
        </p:nvSpPr>
        <p:spPr>
          <a:xfrm>
            <a:off x="2224333" y="4407083"/>
            <a:ext cx="1556999" cy="12027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127"/>
          <p:cNvSpPr/>
          <p:nvPr/>
        </p:nvSpPr>
        <p:spPr>
          <a:xfrm>
            <a:off x="4222008" y="4407083"/>
            <a:ext cx="1557000" cy="12027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Shape 133"/>
          <p:cNvSpPr txBox="1"/>
          <p:nvPr/>
        </p:nvSpPr>
        <p:spPr>
          <a:xfrm>
            <a:off x="2224334" y="5704872"/>
            <a:ext cx="1643131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Salmão Posta 9.73€/kg</a:t>
            </a:r>
          </a:p>
        </p:txBody>
      </p:sp>
      <p:sp>
        <p:nvSpPr>
          <p:cNvPr id="49" name="Shape 133"/>
          <p:cNvSpPr txBox="1"/>
          <p:nvPr/>
        </p:nvSpPr>
        <p:spPr>
          <a:xfrm>
            <a:off x="4129642" y="5704872"/>
            <a:ext cx="182994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Pescada Posta 12.99€/kg</a:t>
            </a:r>
          </a:p>
        </p:txBody>
      </p:sp>
      <p:sp>
        <p:nvSpPr>
          <p:cNvPr id="50" name="Shape 126"/>
          <p:cNvSpPr/>
          <p:nvPr/>
        </p:nvSpPr>
        <p:spPr>
          <a:xfrm>
            <a:off x="2224333" y="2607558"/>
            <a:ext cx="1556999" cy="120270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Shape 127"/>
          <p:cNvSpPr/>
          <p:nvPr/>
        </p:nvSpPr>
        <p:spPr>
          <a:xfrm>
            <a:off x="4222008" y="2607558"/>
            <a:ext cx="1557000" cy="1202700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Shape 128"/>
          <p:cNvSpPr/>
          <p:nvPr/>
        </p:nvSpPr>
        <p:spPr>
          <a:xfrm>
            <a:off x="6219685" y="2607558"/>
            <a:ext cx="1557000" cy="1202700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129"/>
          <p:cNvSpPr/>
          <p:nvPr/>
        </p:nvSpPr>
        <p:spPr>
          <a:xfrm>
            <a:off x="8217360" y="2607558"/>
            <a:ext cx="1557000" cy="1202700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Shape 133"/>
          <p:cNvSpPr txBox="1"/>
          <p:nvPr/>
        </p:nvSpPr>
        <p:spPr>
          <a:xfrm>
            <a:off x="2224334" y="3905347"/>
            <a:ext cx="1643131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Espada Braco 7.99€/kg</a:t>
            </a:r>
          </a:p>
        </p:txBody>
      </p:sp>
      <p:sp>
        <p:nvSpPr>
          <p:cNvPr id="55" name="Shape 133"/>
          <p:cNvSpPr txBox="1"/>
          <p:nvPr/>
        </p:nvSpPr>
        <p:spPr>
          <a:xfrm>
            <a:off x="4222003" y="3905347"/>
            <a:ext cx="1581596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Espada Preto 5.99€/kg</a:t>
            </a:r>
          </a:p>
        </p:txBody>
      </p:sp>
      <p:sp>
        <p:nvSpPr>
          <p:cNvPr id="56" name="Shape 133"/>
          <p:cNvSpPr txBox="1"/>
          <p:nvPr/>
        </p:nvSpPr>
        <p:spPr>
          <a:xfrm>
            <a:off x="6142180" y="3913196"/>
            <a:ext cx="1696046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Caldeirada        4.99€/un</a:t>
            </a:r>
          </a:p>
        </p:txBody>
      </p:sp>
      <p:sp>
        <p:nvSpPr>
          <p:cNvPr id="57" name="Shape 133"/>
          <p:cNvSpPr txBox="1"/>
          <p:nvPr/>
        </p:nvSpPr>
        <p:spPr>
          <a:xfrm>
            <a:off x="8192764" y="3913664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Salmão          9.49€/kg</a:t>
            </a:r>
          </a:p>
        </p:txBody>
      </p:sp>
      <p:sp>
        <p:nvSpPr>
          <p:cNvPr id="58" name="Shape 106"/>
          <p:cNvSpPr txBox="1"/>
          <p:nvPr/>
        </p:nvSpPr>
        <p:spPr>
          <a:xfrm>
            <a:off x="1589900" y="2054713"/>
            <a:ext cx="1189928" cy="28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Ordenar</a:t>
            </a:r>
          </a:p>
        </p:txBody>
      </p:sp>
      <p:sp>
        <p:nvSpPr>
          <p:cNvPr id="59" name="Triângulo isósceles 58"/>
          <p:cNvSpPr/>
          <p:nvPr/>
        </p:nvSpPr>
        <p:spPr>
          <a:xfrm flipV="1">
            <a:off x="2601615" y="2166082"/>
            <a:ext cx="72000" cy="72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0" name="Shape 106"/>
          <p:cNvSpPr txBox="1"/>
          <p:nvPr/>
        </p:nvSpPr>
        <p:spPr>
          <a:xfrm>
            <a:off x="9817508" y="2054713"/>
            <a:ext cx="784592" cy="28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Filtrar</a:t>
            </a:r>
          </a:p>
        </p:txBody>
      </p:sp>
      <p:sp>
        <p:nvSpPr>
          <p:cNvPr id="61" name="Shape 106"/>
          <p:cNvSpPr txBox="1"/>
          <p:nvPr/>
        </p:nvSpPr>
        <p:spPr>
          <a:xfrm>
            <a:off x="7010400" y="2071033"/>
            <a:ext cx="991226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Preço de:</a:t>
            </a:r>
          </a:p>
        </p:txBody>
      </p:sp>
      <p:sp>
        <p:nvSpPr>
          <p:cNvPr id="62" name="Shape 106"/>
          <p:cNvSpPr txBox="1"/>
          <p:nvPr/>
        </p:nvSpPr>
        <p:spPr>
          <a:xfrm>
            <a:off x="8001625" y="2061992"/>
            <a:ext cx="607147" cy="2886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3" name="Shape 106"/>
          <p:cNvSpPr txBox="1"/>
          <p:nvPr/>
        </p:nvSpPr>
        <p:spPr>
          <a:xfrm>
            <a:off x="8629923" y="2054713"/>
            <a:ext cx="478372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até</a:t>
            </a:r>
          </a:p>
        </p:txBody>
      </p:sp>
      <p:sp>
        <p:nvSpPr>
          <p:cNvPr id="64" name="Shape 106"/>
          <p:cNvSpPr txBox="1"/>
          <p:nvPr/>
        </p:nvSpPr>
        <p:spPr>
          <a:xfrm>
            <a:off x="9083698" y="2054713"/>
            <a:ext cx="607147" cy="2886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4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Registar</a:t>
            </a:r>
          </a:p>
        </p:txBody>
      </p:sp>
      <p:sp>
        <p:nvSpPr>
          <p:cNvPr id="65" name="Shape 177"/>
          <p:cNvSpPr txBox="1"/>
          <p:nvPr/>
        </p:nvSpPr>
        <p:spPr>
          <a:xfrm>
            <a:off x="7781255" y="85430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pt-PT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usersiem</a:t>
            </a:r>
          </a:p>
        </p:txBody>
      </p:sp>
      <p:sp>
        <p:nvSpPr>
          <p:cNvPr id="66" name="Shape 172"/>
          <p:cNvSpPr txBox="1"/>
          <p:nvPr/>
        </p:nvSpPr>
        <p:spPr>
          <a:xfrm>
            <a:off x="7502188" y="482346"/>
            <a:ext cx="1795841" cy="32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 artigos no carrinho</a:t>
            </a:r>
          </a:p>
        </p:txBody>
      </p:sp>
      <p:sp>
        <p:nvSpPr>
          <p:cNvPr id="67" name="Shape 172"/>
          <p:cNvSpPr txBox="1"/>
          <p:nvPr/>
        </p:nvSpPr>
        <p:spPr>
          <a:xfrm>
            <a:off x="9262091" y="500346"/>
            <a:ext cx="1231105" cy="288000"/>
          </a:xfrm>
          <a:prstGeom prst="rect">
            <a:avLst/>
          </a:prstGeom>
          <a:solidFill>
            <a:srgbClr val="317CC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Finalizar</a:t>
            </a:r>
          </a:p>
        </p:txBody>
      </p:sp>
      <p:sp>
        <p:nvSpPr>
          <p:cNvPr id="68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3967" y="529909"/>
            <a:ext cx="239241" cy="228874"/>
          </a:xfrm>
          <a:prstGeom prst="rect">
            <a:avLst/>
          </a:prstGeom>
        </p:spPr>
      </p:pic>
      <p:sp>
        <p:nvSpPr>
          <p:cNvPr id="71" name="Oval 70"/>
          <p:cNvSpPr/>
          <p:nvPr/>
        </p:nvSpPr>
        <p:spPr>
          <a:xfrm>
            <a:off x="9108295" y="410576"/>
            <a:ext cx="1493805" cy="426581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892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72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cxnSp>
        <p:nvCxnSpPr>
          <p:cNvPr id="18" name="Shape 167"/>
          <p:cNvCxnSpPr/>
          <p:nvPr/>
        </p:nvCxnSpPr>
        <p:spPr>
          <a:xfrm>
            <a:off x="1576350" y="2875296"/>
            <a:ext cx="8888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1" name="Shape 133"/>
          <p:cNvSpPr txBox="1"/>
          <p:nvPr/>
        </p:nvSpPr>
        <p:spPr>
          <a:xfrm>
            <a:off x="1576350" y="2269380"/>
            <a:ext cx="2575453" cy="605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6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Douradinhos Espinafres </a:t>
            </a: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1,49€/un</a:t>
            </a:r>
          </a:p>
        </p:txBody>
      </p:sp>
      <p:sp>
        <p:nvSpPr>
          <p:cNvPr id="22" name="Shape 133"/>
          <p:cNvSpPr txBox="1"/>
          <p:nvPr/>
        </p:nvSpPr>
        <p:spPr>
          <a:xfrm>
            <a:off x="9680759" y="1820129"/>
            <a:ext cx="843060" cy="3393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Total</a:t>
            </a:r>
            <a:endParaRPr lang="pt-PT" sz="18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Shape 133"/>
          <p:cNvSpPr txBox="1"/>
          <p:nvPr/>
        </p:nvSpPr>
        <p:spPr>
          <a:xfrm>
            <a:off x="9699736" y="2413421"/>
            <a:ext cx="824083" cy="3178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6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1,49€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133"/>
          <p:cNvSpPr txBox="1"/>
          <p:nvPr/>
        </p:nvSpPr>
        <p:spPr>
          <a:xfrm>
            <a:off x="8729090" y="2397483"/>
            <a:ext cx="180000" cy="1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</a:p>
        </p:txBody>
      </p:sp>
      <p:sp>
        <p:nvSpPr>
          <p:cNvPr id="26" name="Shape 133"/>
          <p:cNvSpPr txBox="1"/>
          <p:nvPr/>
        </p:nvSpPr>
        <p:spPr>
          <a:xfrm>
            <a:off x="8729090" y="2605774"/>
            <a:ext cx="180000" cy="1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91425" tIns="360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</a:p>
        </p:txBody>
      </p:sp>
      <p:sp>
        <p:nvSpPr>
          <p:cNvPr id="27" name="Shape 133"/>
          <p:cNvSpPr txBox="1"/>
          <p:nvPr/>
        </p:nvSpPr>
        <p:spPr>
          <a:xfrm>
            <a:off x="8376478" y="2396329"/>
            <a:ext cx="352612" cy="38944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6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133"/>
          <p:cNvSpPr txBox="1"/>
          <p:nvPr/>
        </p:nvSpPr>
        <p:spPr>
          <a:xfrm>
            <a:off x="7639940" y="1820128"/>
            <a:ext cx="1413888" cy="3393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Quantidade</a:t>
            </a:r>
            <a:endParaRPr lang="pt-PT" sz="18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Shape 167"/>
          <p:cNvCxnSpPr/>
          <p:nvPr/>
        </p:nvCxnSpPr>
        <p:spPr>
          <a:xfrm>
            <a:off x="1589903" y="3634985"/>
            <a:ext cx="8888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1" name="Shape 133"/>
          <p:cNvSpPr txBox="1"/>
          <p:nvPr/>
        </p:nvSpPr>
        <p:spPr>
          <a:xfrm>
            <a:off x="1589903" y="3029069"/>
            <a:ext cx="2575453" cy="605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6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Alface (emb. 250g)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0,79€/un</a:t>
            </a:r>
          </a:p>
        </p:txBody>
      </p:sp>
      <p:sp>
        <p:nvSpPr>
          <p:cNvPr id="32" name="Shape 133"/>
          <p:cNvSpPr txBox="1"/>
          <p:nvPr/>
        </p:nvSpPr>
        <p:spPr>
          <a:xfrm>
            <a:off x="9713289" y="3173110"/>
            <a:ext cx="824083" cy="3178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6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2,37€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Shape 133"/>
          <p:cNvSpPr txBox="1"/>
          <p:nvPr/>
        </p:nvSpPr>
        <p:spPr>
          <a:xfrm>
            <a:off x="8742643" y="3157172"/>
            <a:ext cx="180000" cy="1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</a:p>
        </p:txBody>
      </p:sp>
      <p:sp>
        <p:nvSpPr>
          <p:cNvPr id="34" name="Shape 133"/>
          <p:cNvSpPr txBox="1"/>
          <p:nvPr/>
        </p:nvSpPr>
        <p:spPr>
          <a:xfrm>
            <a:off x="8742643" y="3365463"/>
            <a:ext cx="180000" cy="1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91425" tIns="360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</a:p>
        </p:txBody>
      </p:sp>
      <p:sp>
        <p:nvSpPr>
          <p:cNvPr id="35" name="Shape 133"/>
          <p:cNvSpPr txBox="1"/>
          <p:nvPr/>
        </p:nvSpPr>
        <p:spPr>
          <a:xfrm>
            <a:off x="8390031" y="3156018"/>
            <a:ext cx="352612" cy="38944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6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" name="Shape 167"/>
          <p:cNvCxnSpPr/>
          <p:nvPr/>
        </p:nvCxnSpPr>
        <p:spPr>
          <a:xfrm>
            <a:off x="1576350" y="4399778"/>
            <a:ext cx="8888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" name="Shape 133"/>
          <p:cNvSpPr txBox="1"/>
          <p:nvPr/>
        </p:nvSpPr>
        <p:spPr>
          <a:xfrm>
            <a:off x="1576350" y="3793862"/>
            <a:ext cx="2575453" cy="605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6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Massa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0,69€/un</a:t>
            </a:r>
          </a:p>
        </p:txBody>
      </p:sp>
      <p:sp>
        <p:nvSpPr>
          <p:cNvPr id="38" name="Shape 133"/>
          <p:cNvSpPr txBox="1"/>
          <p:nvPr/>
        </p:nvSpPr>
        <p:spPr>
          <a:xfrm>
            <a:off x="9699736" y="3937903"/>
            <a:ext cx="824083" cy="3178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6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1,38€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133"/>
          <p:cNvSpPr txBox="1"/>
          <p:nvPr/>
        </p:nvSpPr>
        <p:spPr>
          <a:xfrm>
            <a:off x="8729090" y="3921965"/>
            <a:ext cx="180000" cy="1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</a:p>
        </p:txBody>
      </p:sp>
      <p:sp>
        <p:nvSpPr>
          <p:cNvPr id="40" name="Shape 133"/>
          <p:cNvSpPr txBox="1"/>
          <p:nvPr/>
        </p:nvSpPr>
        <p:spPr>
          <a:xfrm>
            <a:off x="8729090" y="4130256"/>
            <a:ext cx="180000" cy="1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91425" tIns="360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</a:p>
        </p:txBody>
      </p:sp>
      <p:sp>
        <p:nvSpPr>
          <p:cNvPr id="41" name="Shape 133"/>
          <p:cNvSpPr txBox="1"/>
          <p:nvPr/>
        </p:nvSpPr>
        <p:spPr>
          <a:xfrm>
            <a:off x="8376478" y="3920811"/>
            <a:ext cx="352612" cy="38944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6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133"/>
          <p:cNvSpPr txBox="1"/>
          <p:nvPr/>
        </p:nvSpPr>
        <p:spPr>
          <a:xfrm>
            <a:off x="9713289" y="4958398"/>
            <a:ext cx="824083" cy="3178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6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5,24€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Shape 172"/>
          <p:cNvSpPr txBox="1"/>
          <p:nvPr/>
        </p:nvSpPr>
        <p:spPr>
          <a:xfrm>
            <a:off x="7158056" y="4932423"/>
            <a:ext cx="2387714" cy="360000"/>
          </a:xfrm>
          <a:prstGeom prst="rect">
            <a:avLst/>
          </a:prstGeom>
          <a:solidFill>
            <a:srgbClr val="317CC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Finalizar encomenda</a:t>
            </a:r>
          </a:p>
        </p:txBody>
      </p:sp>
      <p:pic>
        <p:nvPicPr>
          <p:cNvPr id="44" name="Picture 4" descr="Image result for shopping cart icon 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152" y="4995423"/>
            <a:ext cx="279042" cy="2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Oval 44"/>
          <p:cNvSpPr/>
          <p:nvPr/>
        </p:nvSpPr>
        <p:spPr>
          <a:xfrm>
            <a:off x="6991476" y="4904673"/>
            <a:ext cx="2689283" cy="415499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Shape 171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47" name="Shape 172"/>
          <p:cNvSpPr txBox="1"/>
          <p:nvPr/>
        </p:nvSpPr>
        <p:spPr>
          <a:xfrm>
            <a:off x="1589903" y="4932423"/>
            <a:ext cx="1264392" cy="360000"/>
          </a:xfrm>
          <a:prstGeom prst="rect">
            <a:avLst/>
          </a:prstGeom>
          <a:solidFill>
            <a:srgbClr val="317CC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Limpar</a:t>
            </a:r>
          </a:p>
        </p:txBody>
      </p:sp>
      <p:sp>
        <p:nvSpPr>
          <p:cNvPr id="48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Registar</a:t>
            </a:r>
          </a:p>
        </p:txBody>
      </p:sp>
      <p:sp>
        <p:nvSpPr>
          <p:cNvPr id="49" name="Shape 177"/>
          <p:cNvSpPr txBox="1"/>
          <p:nvPr/>
        </p:nvSpPr>
        <p:spPr>
          <a:xfrm>
            <a:off x="7781255" y="85430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pt-PT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usersiem</a:t>
            </a:r>
          </a:p>
        </p:txBody>
      </p:sp>
      <p:sp>
        <p:nvSpPr>
          <p:cNvPr id="53" name="Shape 172"/>
          <p:cNvSpPr txBox="1"/>
          <p:nvPr/>
        </p:nvSpPr>
        <p:spPr>
          <a:xfrm>
            <a:off x="7502188" y="482346"/>
            <a:ext cx="1795841" cy="32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3 artigos no carrinho</a:t>
            </a:r>
          </a:p>
        </p:txBody>
      </p:sp>
      <p:sp>
        <p:nvSpPr>
          <p:cNvPr id="54" name="Shape 172"/>
          <p:cNvSpPr txBox="1"/>
          <p:nvPr/>
        </p:nvSpPr>
        <p:spPr>
          <a:xfrm>
            <a:off x="9262091" y="500346"/>
            <a:ext cx="1231105" cy="288000"/>
          </a:xfrm>
          <a:prstGeom prst="rect">
            <a:avLst/>
          </a:prstGeom>
          <a:solidFill>
            <a:srgbClr val="317CC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Finalizar</a:t>
            </a:r>
          </a:p>
        </p:txBody>
      </p:sp>
      <p:sp>
        <p:nvSpPr>
          <p:cNvPr id="55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3967" y="529909"/>
            <a:ext cx="239241" cy="2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22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72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sp>
        <p:nvSpPr>
          <p:cNvPr id="9" name="Shape 172"/>
          <p:cNvSpPr txBox="1"/>
          <p:nvPr/>
        </p:nvSpPr>
        <p:spPr>
          <a:xfrm>
            <a:off x="2092784" y="1963117"/>
            <a:ext cx="6762047" cy="5578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28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A sua encomenda foi finalizada com sucesso!</a:t>
            </a:r>
          </a:p>
        </p:txBody>
      </p:sp>
      <p:sp>
        <p:nvSpPr>
          <p:cNvPr id="11" name="Shape 172"/>
          <p:cNvSpPr txBox="1"/>
          <p:nvPr/>
        </p:nvSpPr>
        <p:spPr>
          <a:xfrm>
            <a:off x="2092784" y="2362476"/>
            <a:ext cx="2463549" cy="5578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6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Voltar à página inicial</a:t>
            </a:r>
          </a:p>
        </p:txBody>
      </p:sp>
      <p:sp>
        <p:nvSpPr>
          <p:cNvPr id="12" name="Oval 11"/>
          <p:cNvSpPr/>
          <p:nvPr/>
        </p:nvSpPr>
        <p:spPr>
          <a:xfrm>
            <a:off x="8726812" y="42887"/>
            <a:ext cx="889843" cy="415499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hape 171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14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Registar</a:t>
            </a:r>
          </a:p>
        </p:txBody>
      </p:sp>
      <p:sp>
        <p:nvSpPr>
          <p:cNvPr id="15" name="Shape 177"/>
          <p:cNvSpPr txBox="1"/>
          <p:nvPr/>
        </p:nvSpPr>
        <p:spPr>
          <a:xfrm>
            <a:off x="7781255" y="85430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pt-PT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usersiem</a:t>
            </a:r>
          </a:p>
        </p:txBody>
      </p:sp>
      <p:sp>
        <p:nvSpPr>
          <p:cNvPr id="16" name="Shape 172"/>
          <p:cNvSpPr txBox="1"/>
          <p:nvPr/>
        </p:nvSpPr>
        <p:spPr>
          <a:xfrm>
            <a:off x="7502188" y="482346"/>
            <a:ext cx="1795841" cy="32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 artigos no carrinho</a:t>
            </a:r>
          </a:p>
        </p:txBody>
      </p:sp>
      <p:sp>
        <p:nvSpPr>
          <p:cNvPr id="17" name="Shape 172"/>
          <p:cNvSpPr txBox="1"/>
          <p:nvPr/>
        </p:nvSpPr>
        <p:spPr>
          <a:xfrm>
            <a:off x="9262091" y="500346"/>
            <a:ext cx="1231105" cy="288000"/>
          </a:xfrm>
          <a:prstGeom prst="rect">
            <a:avLst/>
          </a:prstGeom>
          <a:solidFill>
            <a:srgbClr val="317CC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Finalizar</a:t>
            </a:r>
          </a:p>
        </p:txBody>
      </p:sp>
      <p:sp>
        <p:nvSpPr>
          <p:cNvPr id="18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967" y="529909"/>
            <a:ext cx="239241" cy="2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976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71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3" name="Shape 172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sp>
        <p:nvSpPr>
          <p:cNvPr id="8" name="Shape 177"/>
          <p:cNvSpPr txBox="1"/>
          <p:nvPr/>
        </p:nvSpPr>
        <p:spPr>
          <a:xfrm>
            <a:off x="1519927" y="1832716"/>
            <a:ext cx="2110426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pt-PT" sz="1800" dirty="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Dados de utilizador</a:t>
            </a:r>
          </a:p>
        </p:txBody>
      </p:sp>
      <p:sp>
        <p:nvSpPr>
          <p:cNvPr id="27" name="Shape 194"/>
          <p:cNvSpPr txBox="1"/>
          <p:nvPr/>
        </p:nvSpPr>
        <p:spPr>
          <a:xfrm>
            <a:off x="1519927" y="2288730"/>
            <a:ext cx="1620000" cy="2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 lang="pt-PT" sz="1800" dirty="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195"/>
          <p:cNvSpPr txBox="1"/>
          <p:nvPr/>
        </p:nvSpPr>
        <p:spPr>
          <a:xfrm>
            <a:off x="3168463" y="2288730"/>
            <a:ext cx="3060000" cy="2340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pt-PT" sz="1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Rui Miguel Alves</a:t>
            </a:r>
          </a:p>
        </p:txBody>
      </p:sp>
      <p:sp>
        <p:nvSpPr>
          <p:cNvPr id="33" name="Shape 200"/>
          <p:cNvSpPr txBox="1"/>
          <p:nvPr/>
        </p:nvSpPr>
        <p:spPr>
          <a:xfrm>
            <a:off x="5184463" y="4599810"/>
            <a:ext cx="1044000" cy="3360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6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Guardar</a:t>
            </a:r>
          </a:p>
        </p:txBody>
      </p:sp>
      <p:sp>
        <p:nvSpPr>
          <p:cNvPr id="46" name="Shape 194"/>
          <p:cNvSpPr txBox="1"/>
          <p:nvPr/>
        </p:nvSpPr>
        <p:spPr>
          <a:xfrm>
            <a:off x="1519927" y="2573144"/>
            <a:ext cx="1620000" cy="2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Morada</a:t>
            </a:r>
            <a:endParaRPr lang="pt-PT" sz="1800" dirty="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195"/>
          <p:cNvSpPr txBox="1"/>
          <p:nvPr/>
        </p:nvSpPr>
        <p:spPr>
          <a:xfrm>
            <a:off x="3168463" y="2573144"/>
            <a:ext cx="3060000" cy="2340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pt-PT" sz="1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Rua do Estádio Novo, 73</a:t>
            </a:r>
          </a:p>
        </p:txBody>
      </p:sp>
      <p:sp>
        <p:nvSpPr>
          <p:cNvPr id="49" name="Shape 194"/>
          <p:cNvSpPr txBox="1"/>
          <p:nvPr/>
        </p:nvSpPr>
        <p:spPr>
          <a:xfrm>
            <a:off x="1519927" y="2853202"/>
            <a:ext cx="1620000" cy="2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Código postal</a:t>
            </a:r>
            <a:endParaRPr lang="pt-PT" sz="1800" dirty="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Shape 195"/>
          <p:cNvSpPr txBox="1"/>
          <p:nvPr/>
        </p:nvSpPr>
        <p:spPr>
          <a:xfrm>
            <a:off x="3168463" y="2853202"/>
            <a:ext cx="504612" cy="2340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pt-PT" sz="1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4200</a:t>
            </a:r>
          </a:p>
        </p:txBody>
      </p:sp>
      <p:sp>
        <p:nvSpPr>
          <p:cNvPr id="51" name="Shape 195"/>
          <p:cNvSpPr txBox="1"/>
          <p:nvPr/>
        </p:nvSpPr>
        <p:spPr>
          <a:xfrm>
            <a:off x="3886065" y="2853202"/>
            <a:ext cx="342487" cy="2340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45700" rIns="36000" bIns="45700" anchor="ctr" anchorCtr="0">
            <a:noAutofit/>
          </a:bodyPr>
          <a:lstStyle/>
          <a:p>
            <a:pPr algn="ctr"/>
            <a:r>
              <a:rPr lang="pt-PT" sz="1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120</a:t>
            </a:r>
          </a:p>
        </p:txBody>
      </p:sp>
      <p:sp>
        <p:nvSpPr>
          <p:cNvPr id="52" name="Shape 194"/>
          <p:cNvSpPr txBox="1"/>
          <p:nvPr/>
        </p:nvSpPr>
        <p:spPr>
          <a:xfrm>
            <a:off x="3681389" y="2832887"/>
            <a:ext cx="152400" cy="2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pt-PT" sz="1800" dirty="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194"/>
          <p:cNvSpPr txBox="1"/>
          <p:nvPr/>
        </p:nvSpPr>
        <p:spPr>
          <a:xfrm>
            <a:off x="1519927" y="3124880"/>
            <a:ext cx="1620000" cy="2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endParaRPr lang="pt-PT" sz="1800" dirty="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Shape 195"/>
          <p:cNvSpPr txBox="1"/>
          <p:nvPr/>
        </p:nvSpPr>
        <p:spPr>
          <a:xfrm>
            <a:off x="3168463" y="3124880"/>
            <a:ext cx="3060000" cy="2340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pt-PT" sz="1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ruialvessiem@gmail.com</a:t>
            </a:r>
          </a:p>
        </p:txBody>
      </p:sp>
      <p:sp>
        <p:nvSpPr>
          <p:cNvPr id="55" name="Shape 194"/>
          <p:cNvSpPr txBox="1"/>
          <p:nvPr/>
        </p:nvSpPr>
        <p:spPr>
          <a:xfrm>
            <a:off x="1519927" y="3409294"/>
            <a:ext cx="1620000" cy="2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Telefone</a:t>
            </a:r>
            <a:endParaRPr lang="pt-PT" sz="1800" dirty="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195"/>
          <p:cNvSpPr txBox="1"/>
          <p:nvPr/>
        </p:nvSpPr>
        <p:spPr>
          <a:xfrm>
            <a:off x="3168463" y="3409294"/>
            <a:ext cx="1060089" cy="2340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pt-PT" sz="1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939966999</a:t>
            </a:r>
          </a:p>
        </p:txBody>
      </p:sp>
      <p:sp>
        <p:nvSpPr>
          <p:cNvPr id="57" name="Shape 194"/>
          <p:cNvSpPr txBox="1"/>
          <p:nvPr/>
        </p:nvSpPr>
        <p:spPr>
          <a:xfrm>
            <a:off x="1519927" y="3825044"/>
            <a:ext cx="1620000" cy="2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lang="pt-PT" sz="1800" dirty="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Shape 195"/>
          <p:cNvSpPr txBox="1"/>
          <p:nvPr/>
        </p:nvSpPr>
        <p:spPr>
          <a:xfrm>
            <a:off x="3168463" y="3825044"/>
            <a:ext cx="3060000" cy="2340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pt-PT" sz="1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••••••</a:t>
            </a:r>
          </a:p>
        </p:txBody>
      </p:sp>
      <p:sp>
        <p:nvSpPr>
          <p:cNvPr id="59" name="Shape 194"/>
          <p:cNvSpPr txBox="1"/>
          <p:nvPr/>
        </p:nvSpPr>
        <p:spPr>
          <a:xfrm>
            <a:off x="1519927" y="4109458"/>
            <a:ext cx="1620000" cy="2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Confirme Password</a:t>
            </a:r>
            <a:endParaRPr lang="pt-PT" sz="1800" dirty="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195"/>
          <p:cNvSpPr txBox="1"/>
          <p:nvPr/>
        </p:nvSpPr>
        <p:spPr>
          <a:xfrm>
            <a:off x="3168463" y="4109458"/>
            <a:ext cx="3060000" cy="2340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lang="pt-PT" sz="1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Registar</a:t>
            </a:r>
          </a:p>
        </p:txBody>
      </p:sp>
      <p:sp>
        <p:nvSpPr>
          <p:cNvPr id="38" name="Shape 177"/>
          <p:cNvSpPr txBox="1"/>
          <p:nvPr/>
        </p:nvSpPr>
        <p:spPr>
          <a:xfrm>
            <a:off x="7781255" y="85430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pt-PT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usersiem</a:t>
            </a:r>
          </a:p>
        </p:txBody>
      </p:sp>
      <p:sp>
        <p:nvSpPr>
          <p:cNvPr id="39" name="Shape 172"/>
          <p:cNvSpPr txBox="1"/>
          <p:nvPr/>
        </p:nvSpPr>
        <p:spPr>
          <a:xfrm>
            <a:off x="7502188" y="482346"/>
            <a:ext cx="1795841" cy="32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 artigos no carrinho</a:t>
            </a:r>
          </a:p>
        </p:txBody>
      </p:sp>
      <p:sp>
        <p:nvSpPr>
          <p:cNvPr id="40" name="Shape 172"/>
          <p:cNvSpPr txBox="1"/>
          <p:nvPr/>
        </p:nvSpPr>
        <p:spPr>
          <a:xfrm>
            <a:off x="9262091" y="500346"/>
            <a:ext cx="1231105" cy="288000"/>
          </a:xfrm>
          <a:prstGeom prst="rect">
            <a:avLst/>
          </a:prstGeom>
          <a:solidFill>
            <a:srgbClr val="317CC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Finalizar</a:t>
            </a:r>
          </a:p>
        </p:txBody>
      </p:sp>
      <p:sp>
        <p:nvSpPr>
          <p:cNvPr id="41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967" y="529909"/>
            <a:ext cx="239241" cy="228874"/>
          </a:xfrm>
          <a:prstGeom prst="rect">
            <a:avLst/>
          </a:prstGeom>
        </p:spPr>
      </p:pic>
      <p:sp>
        <p:nvSpPr>
          <p:cNvPr id="43" name="Shape 108"/>
          <p:cNvSpPr txBox="1"/>
          <p:nvPr/>
        </p:nvSpPr>
        <p:spPr>
          <a:xfrm>
            <a:off x="9050694" y="1544116"/>
            <a:ext cx="1566910" cy="28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Ver encomendas</a:t>
            </a:r>
          </a:p>
        </p:txBody>
      </p:sp>
      <p:sp>
        <p:nvSpPr>
          <p:cNvPr id="44" name="Oval 43"/>
          <p:cNvSpPr/>
          <p:nvPr/>
        </p:nvSpPr>
        <p:spPr>
          <a:xfrm>
            <a:off x="9054049" y="1470500"/>
            <a:ext cx="1563555" cy="415499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099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9594" y="211393"/>
            <a:ext cx="1740309" cy="5899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Menu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2702" y="1086055"/>
            <a:ext cx="1740309" cy="5899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Início (V/U/A)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62698" y="1825933"/>
            <a:ext cx="1740309" cy="5899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Produtos (V/U/A)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62697" y="2532626"/>
            <a:ext cx="1740309" cy="5899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Encomendas (U/A)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62697" y="3306917"/>
            <a:ext cx="1740309" cy="5899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Clientes (A)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62696" y="4064821"/>
            <a:ext cx="1740309" cy="5899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Carrinho (U/A)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62696" y="4771514"/>
            <a:ext cx="1740309" cy="5899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Username (U/A)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62695" y="5470014"/>
            <a:ext cx="1740309" cy="5899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Logout (U/A)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62695" y="6198011"/>
            <a:ext cx="1740309" cy="5899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Carrinho (U/A)</a:t>
            </a:r>
            <a:endParaRPr lang="en-US" dirty="0"/>
          </a:p>
        </p:txBody>
      </p:sp>
      <p:cxnSp>
        <p:nvCxnSpPr>
          <p:cNvPr id="18" name="Connector: Elbow 17"/>
          <p:cNvCxnSpPr>
            <a:endCxn id="6" idx="1"/>
          </p:cNvCxnSpPr>
          <p:nvPr/>
        </p:nvCxnSpPr>
        <p:spPr>
          <a:xfrm rot="16200000" flipH="1">
            <a:off x="544664" y="862984"/>
            <a:ext cx="579695" cy="4563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/>
          <p:cNvCxnSpPr/>
          <p:nvPr/>
        </p:nvCxnSpPr>
        <p:spPr>
          <a:xfrm rot="16200000" flipH="1">
            <a:off x="457191" y="1539158"/>
            <a:ext cx="735578" cy="4436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endCxn id="11" idx="1"/>
          </p:cNvCxnSpPr>
          <p:nvPr/>
        </p:nvCxnSpPr>
        <p:spPr>
          <a:xfrm rot="16200000" flipH="1">
            <a:off x="483515" y="2248412"/>
            <a:ext cx="698808" cy="4595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/>
          <p:cNvCxnSpPr>
            <a:endCxn id="12" idx="1"/>
          </p:cNvCxnSpPr>
          <p:nvPr/>
        </p:nvCxnSpPr>
        <p:spPr>
          <a:xfrm rot="16200000" flipH="1">
            <a:off x="445696" y="2984884"/>
            <a:ext cx="774446" cy="4595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endCxn id="13" idx="1"/>
          </p:cNvCxnSpPr>
          <p:nvPr/>
        </p:nvCxnSpPr>
        <p:spPr>
          <a:xfrm rot="16200000" flipH="1">
            <a:off x="453966" y="3751058"/>
            <a:ext cx="757905" cy="4595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endCxn id="14" idx="1"/>
          </p:cNvCxnSpPr>
          <p:nvPr/>
        </p:nvCxnSpPr>
        <p:spPr>
          <a:xfrm rot="16200000" flipH="1">
            <a:off x="474450" y="4478235"/>
            <a:ext cx="716937" cy="4595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endCxn id="15" idx="1"/>
          </p:cNvCxnSpPr>
          <p:nvPr/>
        </p:nvCxnSpPr>
        <p:spPr>
          <a:xfrm rot="16200000" flipH="1">
            <a:off x="479059" y="5181345"/>
            <a:ext cx="707719" cy="4595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/>
          <p:cNvCxnSpPr/>
          <p:nvPr/>
        </p:nvCxnSpPr>
        <p:spPr>
          <a:xfrm rot="16200000" flipH="1">
            <a:off x="479571" y="5888552"/>
            <a:ext cx="706693" cy="459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587181" y="211391"/>
            <a:ext cx="1740309" cy="589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Visualização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047352" y="211390"/>
            <a:ext cx="1740309" cy="589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Ação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101943" y="211390"/>
            <a:ext cx="1683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V – Visitante</a:t>
            </a:r>
          </a:p>
          <a:p>
            <a:r>
              <a:rPr lang="pt-PT" dirty="0"/>
              <a:t>U – Utilizador</a:t>
            </a:r>
          </a:p>
          <a:p>
            <a:r>
              <a:rPr lang="pt-PT" dirty="0"/>
              <a:t>A - Administrador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362699" y="1086054"/>
            <a:ext cx="1740309" cy="589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Index (V/U/A)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362698" y="1825933"/>
            <a:ext cx="1740309" cy="589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getFiltragem (V/U/A)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362696" y="2494367"/>
            <a:ext cx="1740309" cy="589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getCategorias (V/U/A)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362695" y="3200905"/>
            <a:ext cx="1740309" cy="589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getMaisVendidos (V/U/A)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362694" y="3907443"/>
            <a:ext cx="1740309" cy="589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addRemProduto (A)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362693" y="4597127"/>
            <a:ext cx="1740309" cy="589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getStock (A)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/>
          <p:cNvCxnSpPr>
            <a:stCxn id="6" idx="3"/>
            <a:endCxn id="36" idx="1"/>
          </p:cNvCxnSpPr>
          <p:nvPr/>
        </p:nvCxnSpPr>
        <p:spPr>
          <a:xfrm flipV="1">
            <a:off x="2803011" y="1381022"/>
            <a:ext cx="5596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3"/>
            <a:endCxn id="37" idx="1"/>
          </p:cNvCxnSpPr>
          <p:nvPr/>
        </p:nvCxnSpPr>
        <p:spPr>
          <a:xfrm>
            <a:off x="2803007" y="2120901"/>
            <a:ext cx="5596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/>
          <p:cNvCxnSpPr/>
          <p:nvPr/>
        </p:nvCxnSpPr>
        <p:spPr>
          <a:xfrm rot="16200000" flipH="1">
            <a:off x="2886266" y="2312905"/>
            <a:ext cx="673014" cy="279843"/>
          </a:xfrm>
          <a:prstGeom prst="bentConnector3">
            <a:avLst>
              <a:gd name="adj1" fmla="val 1009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/>
          <p:cNvCxnSpPr/>
          <p:nvPr/>
        </p:nvCxnSpPr>
        <p:spPr>
          <a:xfrm rot="16200000" flipH="1">
            <a:off x="2898654" y="3031833"/>
            <a:ext cx="648236" cy="279843"/>
          </a:xfrm>
          <a:prstGeom prst="bentConnector3">
            <a:avLst>
              <a:gd name="adj1" fmla="val 98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/>
          <p:cNvCxnSpPr>
            <a:endCxn id="41" idx="1"/>
          </p:cNvCxnSpPr>
          <p:nvPr/>
        </p:nvCxnSpPr>
        <p:spPr>
          <a:xfrm rot="16200000" flipH="1">
            <a:off x="2865874" y="3705590"/>
            <a:ext cx="713797" cy="2798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/>
          <p:cNvCxnSpPr>
            <a:endCxn id="42" idx="1"/>
          </p:cNvCxnSpPr>
          <p:nvPr/>
        </p:nvCxnSpPr>
        <p:spPr>
          <a:xfrm rot="16200000" flipH="1">
            <a:off x="2872343" y="4401745"/>
            <a:ext cx="699542" cy="2811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428757" y="2494367"/>
            <a:ext cx="1740309" cy="589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displayCategorias (V/U/A)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428756" y="3200904"/>
            <a:ext cx="1740309" cy="589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displayProdSemana (V/U/A)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5428755" y="3897586"/>
            <a:ext cx="1740309" cy="589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displayAddProduto (A)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428755" y="4599439"/>
            <a:ext cx="1740309" cy="589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displayStock (A)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7481940" y="4597126"/>
            <a:ext cx="1740309" cy="589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editarStock (A)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3" name="Straight Arrow Connector 72"/>
          <p:cNvCxnSpPr>
            <a:stCxn id="39" idx="3"/>
            <a:endCxn id="59" idx="1"/>
          </p:cNvCxnSpPr>
          <p:nvPr/>
        </p:nvCxnSpPr>
        <p:spPr>
          <a:xfrm>
            <a:off x="5103005" y="2789335"/>
            <a:ext cx="325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0" idx="3"/>
            <a:endCxn id="60" idx="1"/>
          </p:cNvCxnSpPr>
          <p:nvPr/>
        </p:nvCxnSpPr>
        <p:spPr>
          <a:xfrm flipV="1">
            <a:off x="5103004" y="3495872"/>
            <a:ext cx="3257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1" idx="3"/>
            <a:endCxn id="61" idx="1"/>
          </p:cNvCxnSpPr>
          <p:nvPr/>
        </p:nvCxnSpPr>
        <p:spPr>
          <a:xfrm flipV="1">
            <a:off x="5103003" y="4192554"/>
            <a:ext cx="325752" cy="9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2" idx="3"/>
            <a:endCxn id="62" idx="1"/>
          </p:cNvCxnSpPr>
          <p:nvPr/>
        </p:nvCxnSpPr>
        <p:spPr>
          <a:xfrm>
            <a:off x="5103002" y="4892095"/>
            <a:ext cx="325753" cy="2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2" idx="3"/>
            <a:endCxn id="63" idx="1"/>
          </p:cNvCxnSpPr>
          <p:nvPr/>
        </p:nvCxnSpPr>
        <p:spPr>
          <a:xfrm flipV="1">
            <a:off x="7169064" y="4892094"/>
            <a:ext cx="312876" cy="2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7481940" y="2486874"/>
            <a:ext cx="1740309" cy="589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getProdutos</a:t>
            </a:r>
          </a:p>
          <a:p>
            <a:pPr algn="ctr"/>
            <a:r>
              <a:rPr lang="pt-PT" dirty="0">
                <a:solidFill>
                  <a:schemeClr val="bg1"/>
                </a:solidFill>
              </a:rPr>
              <a:t>(V/U/A)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0078944" y="2494367"/>
            <a:ext cx="1740309" cy="589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displayProdutos (V/U/A)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10078942" y="3317632"/>
            <a:ext cx="1740309" cy="589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getProduto</a:t>
            </a:r>
          </a:p>
          <a:p>
            <a:pPr algn="ctr"/>
            <a:r>
              <a:rPr lang="pt-PT" dirty="0">
                <a:solidFill>
                  <a:schemeClr val="bg1"/>
                </a:solidFill>
              </a:rPr>
              <a:t>(V/U/A)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078942" y="4095686"/>
            <a:ext cx="1740309" cy="589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displayProduto (V/U/A)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10066067" y="4918723"/>
            <a:ext cx="1740309" cy="589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addCarrinho</a:t>
            </a:r>
          </a:p>
          <a:p>
            <a:pPr algn="ctr"/>
            <a:r>
              <a:rPr lang="pt-PT" dirty="0">
                <a:solidFill>
                  <a:schemeClr val="bg1"/>
                </a:solidFill>
              </a:rPr>
              <a:t>(U/A)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1" name="Straight Arrow Connector 90"/>
          <p:cNvCxnSpPr>
            <a:stCxn id="59" idx="3"/>
            <a:endCxn id="84" idx="1"/>
          </p:cNvCxnSpPr>
          <p:nvPr/>
        </p:nvCxnSpPr>
        <p:spPr>
          <a:xfrm flipV="1">
            <a:off x="7169066" y="2781842"/>
            <a:ext cx="312874" cy="7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4" idx="3"/>
            <a:endCxn id="85" idx="1"/>
          </p:cNvCxnSpPr>
          <p:nvPr/>
        </p:nvCxnSpPr>
        <p:spPr>
          <a:xfrm>
            <a:off x="9222249" y="2781842"/>
            <a:ext cx="856695" cy="7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5" idx="2"/>
            <a:endCxn id="86" idx="0"/>
          </p:cNvCxnSpPr>
          <p:nvPr/>
        </p:nvCxnSpPr>
        <p:spPr>
          <a:xfrm flipH="1">
            <a:off x="10949097" y="3084302"/>
            <a:ext cx="2" cy="23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6" idx="2"/>
            <a:endCxn id="88" idx="0"/>
          </p:cNvCxnSpPr>
          <p:nvPr/>
        </p:nvCxnSpPr>
        <p:spPr>
          <a:xfrm>
            <a:off x="10949097" y="3907567"/>
            <a:ext cx="0" cy="188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8" idx="2"/>
            <a:endCxn id="89" idx="0"/>
          </p:cNvCxnSpPr>
          <p:nvPr/>
        </p:nvCxnSpPr>
        <p:spPr>
          <a:xfrm flipH="1">
            <a:off x="10936222" y="4685621"/>
            <a:ext cx="12875" cy="233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/>
          <p:cNvCxnSpPr>
            <a:stCxn id="37" idx="3"/>
            <a:endCxn id="84" idx="0"/>
          </p:cNvCxnSpPr>
          <p:nvPr/>
        </p:nvCxnSpPr>
        <p:spPr>
          <a:xfrm>
            <a:off x="5103007" y="2120901"/>
            <a:ext cx="3249088" cy="3659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/>
          <p:cNvCxnSpPr>
            <a:stCxn id="60" idx="3"/>
            <a:endCxn id="86" idx="1"/>
          </p:cNvCxnSpPr>
          <p:nvPr/>
        </p:nvCxnSpPr>
        <p:spPr>
          <a:xfrm>
            <a:off x="7169065" y="3495872"/>
            <a:ext cx="2909877" cy="116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7481940" y="5332161"/>
            <a:ext cx="1740309" cy="589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displayEditStock (A)</a:t>
            </a:r>
            <a:endParaRPr lang="en-US" dirty="0"/>
          </a:p>
        </p:txBody>
      </p:sp>
      <p:cxnSp>
        <p:nvCxnSpPr>
          <p:cNvPr id="127" name="Straight Arrow Connector 126"/>
          <p:cNvCxnSpPr>
            <a:stCxn id="63" idx="2"/>
            <a:endCxn id="125" idx="0"/>
          </p:cNvCxnSpPr>
          <p:nvPr/>
        </p:nvCxnSpPr>
        <p:spPr>
          <a:xfrm>
            <a:off x="8352095" y="5187061"/>
            <a:ext cx="0" cy="14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/>
          <p:cNvCxnSpPr>
            <a:stCxn id="125" idx="1"/>
            <a:endCxn id="42" idx="2"/>
          </p:cNvCxnSpPr>
          <p:nvPr/>
        </p:nvCxnSpPr>
        <p:spPr>
          <a:xfrm rot="10800000">
            <a:off x="4232848" y="5187063"/>
            <a:ext cx="3249092" cy="4400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010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71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3" name="Shape 172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sp>
        <p:nvSpPr>
          <p:cNvPr id="62" name="Shape 177"/>
          <p:cNvSpPr txBox="1"/>
          <p:nvPr/>
        </p:nvSpPr>
        <p:spPr>
          <a:xfrm>
            <a:off x="1557981" y="1822621"/>
            <a:ext cx="2110426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pt-PT" sz="1800" dirty="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Encomendas</a:t>
            </a:r>
          </a:p>
        </p:txBody>
      </p:sp>
      <p:graphicFrame>
        <p:nvGraphicFramePr>
          <p:cNvPr id="68" name="Tabela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387818"/>
              </p:ext>
            </p:extLst>
          </p:nvPr>
        </p:nvGraphicFramePr>
        <p:xfrm>
          <a:off x="1683367" y="2333497"/>
          <a:ext cx="8944201" cy="1418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9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6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5761">
                <a:tc>
                  <a:txBody>
                    <a:bodyPr/>
                    <a:lstStyle/>
                    <a:p>
                      <a:r>
                        <a:rPr lang="pt-PT" sz="1200" dirty="0"/>
                        <a:t>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Nº artigos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Preço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dirty="0"/>
                        <a:t>Pendente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23-10-2016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200" dirty="0"/>
                        <a:t>5,27€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dirty="0"/>
                        <a:t>Entregue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10-10-2016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200" dirty="0"/>
                        <a:t>6,67€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dirty="0"/>
                        <a:t>Entregue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5-10-2016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200" dirty="0"/>
                        <a:t>1,97€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Registar</a:t>
            </a:r>
          </a:p>
        </p:txBody>
      </p:sp>
      <p:sp>
        <p:nvSpPr>
          <p:cNvPr id="38" name="Shape 177"/>
          <p:cNvSpPr txBox="1"/>
          <p:nvPr/>
        </p:nvSpPr>
        <p:spPr>
          <a:xfrm>
            <a:off x="7781255" y="85430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pt-PT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usersiem</a:t>
            </a:r>
          </a:p>
        </p:txBody>
      </p:sp>
      <p:sp>
        <p:nvSpPr>
          <p:cNvPr id="39" name="Shape 172"/>
          <p:cNvSpPr txBox="1"/>
          <p:nvPr/>
        </p:nvSpPr>
        <p:spPr>
          <a:xfrm>
            <a:off x="7502188" y="482346"/>
            <a:ext cx="1795841" cy="32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 artigos no carrinho</a:t>
            </a:r>
          </a:p>
        </p:txBody>
      </p:sp>
      <p:sp>
        <p:nvSpPr>
          <p:cNvPr id="40" name="Shape 172"/>
          <p:cNvSpPr txBox="1"/>
          <p:nvPr/>
        </p:nvSpPr>
        <p:spPr>
          <a:xfrm>
            <a:off x="9262091" y="500346"/>
            <a:ext cx="1231105" cy="288000"/>
          </a:xfrm>
          <a:prstGeom prst="rect">
            <a:avLst/>
          </a:prstGeom>
          <a:solidFill>
            <a:srgbClr val="317CC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Finalizar</a:t>
            </a:r>
          </a:p>
        </p:txBody>
      </p:sp>
      <p:sp>
        <p:nvSpPr>
          <p:cNvPr id="41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967" y="529909"/>
            <a:ext cx="239241" cy="228874"/>
          </a:xfrm>
          <a:prstGeom prst="rect">
            <a:avLst/>
          </a:prstGeom>
        </p:spPr>
      </p:pic>
      <p:sp>
        <p:nvSpPr>
          <p:cNvPr id="34" name="Oval 33"/>
          <p:cNvSpPr/>
          <p:nvPr/>
        </p:nvSpPr>
        <p:spPr>
          <a:xfrm>
            <a:off x="1730236" y="1028388"/>
            <a:ext cx="986672" cy="344224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896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1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5" name="Shape 102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grpSp>
        <p:nvGrpSpPr>
          <p:cNvPr id="6" name="Shape 85"/>
          <p:cNvGrpSpPr/>
          <p:nvPr/>
        </p:nvGrpSpPr>
        <p:grpSpPr>
          <a:xfrm>
            <a:off x="4659106" y="4021622"/>
            <a:ext cx="732000" cy="1011202"/>
            <a:chOff x="348847" y="282616"/>
            <a:chExt cx="732000" cy="1011202"/>
          </a:xfrm>
        </p:grpSpPr>
        <p:sp>
          <p:nvSpPr>
            <p:cNvPr id="7" name="Shape 86"/>
            <p:cNvSpPr/>
            <p:nvPr/>
          </p:nvSpPr>
          <p:spPr>
            <a:xfrm>
              <a:off x="348847" y="282616"/>
              <a:ext cx="732000" cy="732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 t="-16997" b="-16998"/>
              </a:stretch>
            </a:blip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" name="Shape 87"/>
            <p:cNvSpPr/>
            <p:nvPr/>
          </p:nvSpPr>
          <p:spPr>
            <a:xfrm>
              <a:off x="432487" y="1005213"/>
              <a:ext cx="590601" cy="27962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" name="Shape 88"/>
            <p:cNvSpPr txBox="1"/>
            <p:nvPr/>
          </p:nvSpPr>
          <p:spPr>
            <a:xfrm>
              <a:off x="419503" y="1005218"/>
              <a:ext cx="590699" cy="2886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PT" sz="1000" b="0" i="0" u="none" strike="noStrike" cap="none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David Sousa</a:t>
              </a:r>
            </a:p>
          </p:txBody>
        </p:sp>
      </p:grpSp>
      <p:grpSp>
        <p:nvGrpSpPr>
          <p:cNvPr id="10" name="Shape 89"/>
          <p:cNvGrpSpPr/>
          <p:nvPr/>
        </p:nvGrpSpPr>
        <p:grpSpPr>
          <a:xfrm>
            <a:off x="6814739" y="4021618"/>
            <a:ext cx="914399" cy="1108572"/>
            <a:chOff x="481914" y="273444"/>
            <a:chExt cx="914399" cy="1108572"/>
          </a:xfrm>
        </p:grpSpPr>
        <p:sp>
          <p:nvSpPr>
            <p:cNvPr id="11" name="Shape 90"/>
            <p:cNvSpPr/>
            <p:nvPr/>
          </p:nvSpPr>
          <p:spPr>
            <a:xfrm rot="5400000">
              <a:off x="481914" y="273444"/>
              <a:ext cx="914399" cy="914399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l="-24998" r="-24998"/>
              </a:stretch>
            </a:blip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" name="Shape 91"/>
            <p:cNvSpPr/>
            <p:nvPr/>
          </p:nvSpPr>
          <p:spPr>
            <a:xfrm>
              <a:off x="621791" y="1080266"/>
              <a:ext cx="585215" cy="3017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" name="Shape 92"/>
            <p:cNvSpPr txBox="1"/>
            <p:nvPr/>
          </p:nvSpPr>
          <p:spPr>
            <a:xfrm>
              <a:off x="621791" y="1080266"/>
              <a:ext cx="585215" cy="30175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PT" sz="1000" b="0" i="0" u="none" strike="noStrike" cap="none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Pedro Relvas</a:t>
              </a:r>
            </a:p>
          </p:txBody>
        </p:sp>
      </p:grpSp>
      <p:cxnSp>
        <p:nvCxnSpPr>
          <p:cNvPr id="14" name="Shape 97"/>
          <p:cNvCxnSpPr/>
          <p:nvPr/>
        </p:nvCxnSpPr>
        <p:spPr>
          <a:xfrm>
            <a:off x="1589894" y="3907391"/>
            <a:ext cx="896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7" name="Shape 111"/>
          <p:cNvSpPr txBox="1"/>
          <p:nvPr/>
        </p:nvSpPr>
        <p:spPr>
          <a:xfrm>
            <a:off x="6736300" y="5133675"/>
            <a:ext cx="1071300" cy="168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1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ee12036@fe.up.pt</a:t>
            </a:r>
          </a:p>
        </p:txBody>
      </p:sp>
      <p:sp>
        <p:nvSpPr>
          <p:cNvPr id="18" name="Shape 112"/>
          <p:cNvSpPr txBox="1"/>
          <p:nvPr/>
        </p:nvSpPr>
        <p:spPr>
          <a:xfrm>
            <a:off x="4489450" y="5077025"/>
            <a:ext cx="1071300" cy="168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1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ee12183@fe.up.pt</a:t>
            </a:r>
          </a:p>
        </p:txBody>
      </p:sp>
      <p:sp>
        <p:nvSpPr>
          <p:cNvPr id="19" name="Shape 126"/>
          <p:cNvSpPr/>
          <p:nvPr/>
        </p:nvSpPr>
        <p:spPr>
          <a:xfrm>
            <a:off x="2248930" y="2232453"/>
            <a:ext cx="1556999" cy="12027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127"/>
          <p:cNvSpPr/>
          <p:nvPr/>
        </p:nvSpPr>
        <p:spPr>
          <a:xfrm>
            <a:off x="4246605" y="2232453"/>
            <a:ext cx="1557000" cy="120270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128"/>
          <p:cNvSpPr/>
          <p:nvPr/>
        </p:nvSpPr>
        <p:spPr>
          <a:xfrm>
            <a:off x="6244282" y="2232453"/>
            <a:ext cx="1557000" cy="1202700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129"/>
          <p:cNvSpPr/>
          <p:nvPr/>
        </p:nvSpPr>
        <p:spPr>
          <a:xfrm>
            <a:off x="8241957" y="2232453"/>
            <a:ext cx="1557000" cy="1202700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Shape 133"/>
          <p:cNvSpPr txBox="1"/>
          <p:nvPr/>
        </p:nvSpPr>
        <p:spPr>
          <a:xfrm>
            <a:off x="2248930" y="3530242"/>
            <a:ext cx="1557000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Alface            3.85€/kg</a:t>
            </a:r>
          </a:p>
        </p:txBody>
      </p:sp>
      <p:sp>
        <p:nvSpPr>
          <p:cNvPr id="24" name="Shape 133"/>
          <p:cNvSpPr txBox="1"/>
          <p:nvPr/>
        </p:nvSpPr>
        <p:spPr>
          <a:xfrm>
            <a:off x="4246599" y="3530242"/>
            <a:ext cx="1557001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Leite                 0.79€/L</a:t>
            </a:r>
          </a:p>
        </p:txBody>
      </p:sp>
      <p:sp>
        <p:nvSpPr>
          <p:cNvPr id="25" name="Shape 133"/>
          <p:cNvSpPr txBox="1"/>
          <p:nvPr/>
        </p:nvSpPr>
        <p:spPr>
          <a:xfrm>
            <a:off x="6244269" y="3538091"/>
            <a:ext cx="1557013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Massa           0.69€/un</a:t>
            </a:r>
          </a:p>
        </p:txBody>
      </p:sp>
      <p:sp>
        <p:nvSpPr>
          <p:cNvPr id="26" name="Shape 133"/>
          <p:cNvSpPr txBox="1"/>
          <p:nvPr/>
        </p:nvSpPr>
        <p:spPr>
          <a:xfrm>
            <a:off x="8241951" y="3538559"/>
            <a:ext cx="1557005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Queijo           3.85€/kg</a:t>
            </a:r>
          </a:p>
        </p:txBody>
      </p:sp>
      <p:sp>
        <p:nvSpPr>
          <p:cNvPr id="28" name="Flowchart: Process 27"/>
          <p:cNvSpPr/>
          <p:nvPr/>
        </p:nvSpPr>
        <p:spPr>
          <a:xfrm>
            <a:off x="5109328" y="6447930"/>
            <a:ext cx="942624" cy="31185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Registar</a:t>
            </a:r>
          </a:p>
        </p:txBody>
      </p:sp>
      <p:sp>
        <p:nvSpPr>
          <p:cNvPr id="33" name="Shape 177"/>
          <p:cNvSpPr txBox="1"/>
          <p:nvPr/>
        </p:nvSpPr>
        <p:spPr>
          <a:xfrm>
            <a:off x="7781255" y="85430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pt-PT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usersiem</a:t>
            </a:r>
          </a:p>
        </p:txBody>
      </p:sp>
      <p:sp>
        <p:nvSpPr>
          <p:cNvPr id="34" name="Shape 172"/>
          <p:cNvSpPr txBox="1"/>
          <p:nvPr/>
        </p:nvSpPr>
        <p:spPr>
          <a:xfrm>
            <a:off x="7502188" y="482346"/>
            <a:ext cx="1795841" cy="32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 artigos no carrinho</a:t>
            </a:r>
          </a:p>
        </p:txBody>
      </p:sp>
      <p:sp>
        <p:nvSpPr>
          <p:cNvPr id="35" name="Shape 172"/>
          <p:cNvSpPr txBox="1"/>
          <p:nvPr/>
        </p:nvSpPr>
        <p:spPr>
          <a:xfrm>
            <a:off x="9262091" y="500346"/>
            <a:ext cx="1231105" cy="288000"/>
          </a:xfrm>
          <a:prstGeom prst="rect">
            <a:avLst/>
          </a:prstGeom>
          <a:solidFill>
            <a:srgbClr val="317CC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Finalizar</a:t>
            </a:r>
          </a:p>
        </p:txBody>
      </p:sp>
      <p:sp>
        <p:nvSpPr>
          <p:cNvPr id="36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3967" y="529909"/>
            <a:ext cx="239241" cy="228874"/>
          </a:xfrm>
          <a:prstGeom prst="rect">
            <a:avLst/>
          </a:prstGeom>
        </p:spPr>
      </p:pic>
      <p:sp>
        <p:nvSpPr>
          <p:cNvPr id="27" name="Oval 26"/>
          <p:cNvSpPr/>
          <p:nvPr/>
        </p:nvSpPr>
        <p:spPr>
          <a:xfrm>
            <a:off x="9592010" y="58094"/>
            <a:ext cx="986672" cy="344224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Shape 98"/>
          <p:cNvSpPr txBox="1"/>
          <p:nvPr/>
        </p:nvSpPr>
        <p:spPr>
          <a:xfrm>
            <a:off x="4887732" y="1644392"/>
            <a:ext cx="2416536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Produtos mais vendidos</a:t>
            </a:r>
          </a:p>
        </p:txBody>
      </p:sp>
      <p:sp>
        <p:nvSpPr>
          <p:cNvPr id="39" name="Shape 100"/>
          <p:cNvSpPr txBox="1"/>
          <p:nvPr/>
        </p:nvSpPr>
        <p:spPr>
          <a:xfrm>
            <a:off x="4967401" y="5331477"/>
            <a:ext cx="2257199" cy="73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Versão Provisória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usersiem  pass: qwerty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adminsiem  pass:12345</a:t>
            </a:r>
          </a:p>
        </p:txBody>
      </p:sp>
    </p:spTree>
    <p:extLst>
      <p:ext uri="{BB962C8B-B14F-4D97-AF65-F5344CB8AC3E}">
        <p14:creationId xmlns:p14="http://schemas.microsoft.com/office/powerpoint/2010/main" val="1670827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6"/>
          <p:cNvSpPr txBox="1"/>
          <p:nvPr/>
        </p:nvSpPr>
        <p:spPr>
          <a:xfrm>
            <a:off x="8816271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4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</a:p>
        </p:txBody>
      </p:sp>
      <p:sp>
        <p:nvSpPr>
          <p:cNvPr id="5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Registar</a:t>
            </a:r>
          </a:p>
        </p:txBody>
      </p:sp>
      <p:sp>
        <p:nvSpPr>
          <p:cNvPr id="6" name="Shape 101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7" name="Shape 102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grpSp>
        <p:nvGrpSpPr>
          <p:cNvPr id="8" name="Shape 85"/>
          <p:cNvGrpSpPr/>
          <p:nvPr/>
        </p:nvGrpSpPr>
        <p:grpSpPr>
          <a:xfrm>
            <a:off x="4659106" y="4021622"/>
            <a:ext cx="732000" cy="1011201"/>
            <a:chOff x="348847" y="282616"/>
            <a:chExt cx="732000" cy="1011201"/>
          </a:xfrm>
        </p:grpSpPr>
        <p:sp>
          <p:nvSpPr>
            <p:cNvPr id="9" name="Shape 86"/>
            <p:cNvSpPr/>
            <p:nvPr/>
          </p:nvSpPr>
          <p:spPr>
            <a:xfrm>
              <a:off x="348847" y="282616"/>
              <a:ext cx="732000" cy="732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 t="-16997" b="-16998"/>
              </a:stretch>
            </a:blip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" name="Shape 87"/>
            <p:cNvSpPr/>
            <p:nvPr/>
          </p:nvSpPr>
          <p:spPr>
            <a:xfrm>
              <a:off x="432487" y="1005213"/>
              <a:ext cx="590601" cy="27962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" name="Shape 88"/>
            <p:cNvSpPr txBox="1"/>
            <p:nvPr/>
          </p:nvSpPr>
          <p:spPr>
            <a:xfrm>
              <a:off x="419503" y="1005218"/>
              <a:ext cx="590699" cy="2886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PT" sz="1000" b="0" i="0" u="none" strike="noStrike" cap="none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David Sousa</a:t>
              </a:r>
            </a:p>
          </p:txBody>
        </p:sp>
      </p:grpSp>
      <p:grpSp>
        <p:nvGrpSpPr>
          <p:cNvPr id="12" name="Shape 89"/>
          <p:cNvGrpSpPr/>
          <p:nvPr/>
        </p:nvGrpSpPr>
        <p:grpSpPr>
          <a:xfrm>
            <a:off x="6814739" y="4021618"/>
            <a:ext cx="914399" cy="1108572"/>
            <a:chOff x="481914" y="273444"/>
            <a:chExt cx="914399" cy="1108572"/>
          </a:xfrm>
        </p:grpSpPr>
        <p:sp>
          <p:nvSpPr>
            <p:cNvPr id="13" name="Shape 90"/>
            <p:cNvSpPr/>
            <p:nvPr/>
          </p:nvSpPr>
          <p:spPr>
            <a:xfrm rot="5400000">
              <a:off x="481914" y="273444"/>
              <a:ext cx="914399" cy="914399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l="-24998" r="-24998"/>
              </a:stretch>
            </a:blip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" name="Shape 91"/>
            <p:cNvSpPr/>
            <p:nvPr/>
          </p:nvSpPr>
          <p:spPr>
            <a:xfrm>
              <a:off x="621791" y="1080266"/>
              <a:ext cx="585215" cy="3017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" name="Shape 92"/>
            <p:cNvSpPr txBox="1"/>
            <p:nvPr/>
          </p:nvSpPr>
          <p:spPr>
            <a:xfrm>
              <a:off x="621791" y="1080266"/>
              <a:ext cx="585215" cy="30175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PT" sz="1000" b="0" i="0" u="none" strike="noStrike" cap="none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Pedro Relvas</a:t>
              </a:r>
            </a:p>
          </p:txBody>
        </p:sp>
      </p:grpSp>
      <p:cxnSp>
        <p:nvCxnSpPr>
          <p:cNvPr id="20" name="Shape 97"/>
          <p:cNvCxnSpPr/>
          <p:nvPr/>
        </p:nvCxnSpPr>
        <p:spPr>
          <a:xfrm>
            <a:off x="1589894" y="3907391"/>
            <a:ext cx="8888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4" name="Shape 111"/>
          <p:cNvSpPr txBox="1"/>
          <p:nvPr/>
        </p:nvSpPr>
        <p:spPr>
          <a:xfrm>
            <a:off x="6736300" y="5133675"/>
            <a:ext cx="1071300" cy="168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1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ee12036@fe.up.pt</a:t>
            </a:r>
          </a:p>
        </p:txBody>
      </p:sp>
      <p:sp>
        <p:nvSpPr>
          <p:cNvPr id="25" name="Shape 112"/>
          <p:cNvSpPr txBox="1"/>
          <p:nvPr/>
        </p:nvSpPr>
        <p:spPr>
          <a:xfrm>
            <a:off x="4489450" y="5077025"/>
            <a:ext cx="1071300" cy="168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1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ee12183@fe.up.pt</a:t>
            </a:r>
          </a:p>
        </p:txBody>
      </p:sp>
      <p:sp>
        <p:nvSpPr>
          <p:cNvPr id="26" name="Shape 126"/>
          <p:cNvSpPr/>
          <p:nvPr/>
        </p:nvSpPr>
        <p:spPr>
          <a:xfrm>
            <a:off x="2248930" y="2232453"/>
            <a:ext cx="1556999" cy="12027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rgbClr val="26262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Shape 127"/>
          <p:cNvSpPr/>
          <p:nvPr/>
        </p:nvSpPr>
        <p:spPr>
          <a:xfrm>
            <a:off x="4246605" y="2232453"/>
            <a:ext cx="1557000" cy="120270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rgbClr val="26262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128"/>
          <p:cNvSpPr/>
          <p:nvPr/>
        </p:nvSpPr>
        <p:spPr>
          <a:xfrm>
            <a:off x="6244282" y="2232453"/>
            <a:ext cx="1557000" cy="1202700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rgbClr val="26262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129"/>
          <p:cNvSpPr/>
          <p:nvPr/>
        </p:nvSpPr>
        <p:spPr>
          <a:xfrm>
            <a:off x="8241957" y="2232453"/>
            <a:ext cx="1557000" cy="1202700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rgbClr val="26262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33"/>
          <p:cNvSpPr txBox="1"/>
          <p:nvPr/>
        </p:nvSpPr>
        <p:spPr>
          <a:xfrm>
            <a:off x="2248931" y="3530242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Alface            3.85€/kg</a:t>
            </a:r>
          </a:p>
        </p:txBody>
      </p:sp>
      <p:sp>
        <p:nvSpPr>
          <p:cNvPr id="31" name="Shape 133"/>
          <p:cNvSpPr txBox="1"/>
          <p:nvPr/>
        </p:nvSpPr>
        <p:spPr>
          <a:xfrm>
            <a:off x="4246600" y="3530242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Leite                 0.79€/L</a:t>
            </a:r>
          </a:p>
        </p:txBody>
      </p:sp>
      <p:sp>
        <p:nvSpPr>
          <p:cNvPr id="32" name="Shape 133"/>
          <p:cNvSpPr txBox="1"/>
          <p:nvPr/>
        </p:nvSpPr>
        <p:spPr>
          <a:xfrm>
            <a:off x="6244283" y="3538091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Massa           0.69€/un</a:t>
            </a:r>
          </a:p>
        </p:txBody>
      </p:sp>
      <p:sp>
        <p:nvSpPr>
          <p:cNvPr id="33" name="Shape 133"/>
          <p:cNvSpPr txBox="1"/>
          <p:nvPr/>
        </p:nvSpPr>
        <p:spPr>
          <a:xfrm>
            <a:off x="8217361" y="3538559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Queijo           3.85€/kg</a:t>
            </a:r>
          </a:p>
        </p:txBody>
      </p:sp>
      <p:sp>
        <p:nvSpPr>
          <p:cNvPr id="34" name="Oval 33"/>
          <p:cNvSpPr/>
          <p:nvPr/>
        </p:nvSpPr>
        <p:spPr>
          <a:xfrm>
            <a:off x="9677496" y="18583"/>
            <a:ext cx="834393" cy="415499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Shape 104"/>
          <p:cNvSpPr txBox="1"/>
          <p:nvPr/>
        </p:nvSpPr>
        <p:spPr>
          <a:xfrm>
            <a:off x="6051952" y="82356"/>
            <a:ext cx="1332000" cy="28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</a:p>
        </p:txBody>
      </p:sp>
      <p:sp>
        <p:nvSpPr>
          <p:cNvPr id="36" name="Shape 105"/>
          <p:cNvSpPr txBox="1"/>
          <p:nvPr/>
        </p:nvSpPr>
        <p:spPr>
          <a:xfrm>
            <a:off x="7438745" y="82356"/>
            <a:ext cx="1332000" cy="28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</a:p>
        </p:txBody>
      </p:sp>
      <p:sp>
        <p:nvSpPr>
          <p:cNvPr id="38" name="Shape 98"/>
          <p:cNvSpPr txBox="1"/>
          <p:nvPr/>
        </p:nvSpPr>
        <p:spPr>
          <a:xfrm>
            <a:off x="4887732" y="1644392"/>
            <a:ext cx="2416536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Produtos mais vendidos</a:t>
            </a:r>
          </a:p>
        </p:txBody>
      </p:sp>
      <p:sp>
        <p:nvSpPr>
          <p:cNvPr id="39" name="Shape 100"/>
          <p:cNvSpPr txBox="1"/>
          <p:nvPr/>
        </p:nvSpPr>
        <p:spPr>
          <a:xfrm>
            <a:off x="4967401" y="5331477"/>
            <a:ext cx="2257199" cy="73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Versão Provisória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usersiem  pass: qwerty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adminsiem  pass:12345</a:t>
            </a:r>
          </a:p>
        </p:txBody>
      </p:sp>
    </p:spTree>
    <p:extLst>
      <p:ext uri="{BB962C8B-B14F-4D97-AF65-F5344CB8AC3E}">
        <p14:creationId xmlns:p14="http://schemas.microsoft.com/office/powerpoint/2010/main" val="518494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4905650" y="6434398"/>
            <a:ext cx="22572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Contactos | Relatório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2027524" y="1914133"/>
            <a:ext cx="2506375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800" b="1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Formulário de Registo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2115625" y="2409700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4015325" y="2409692"/>
            <a:ext cx="3858600" cy="2886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pt-PT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Rui Miguel Alves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2115625" y="2790700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Morada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2076225" y="3543508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2115625" y="3924508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Telefone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2115625" y="4534108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6660425" y="5507850"/>
            <a:ext cx="1213500" cy="3360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Submeter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2115625" y="4917302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4015325" y="2790692"/>
            <a:ext cx="3858600" cy="2886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pt-PT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Rua do Estádio Novo, 73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4015325" y="3543500"/>
            <a:ext cx="3858600" cy="2886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pt-PT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ruialvessiem@gmail.com</a:t>
            </a:r>
          </a:p>
        </p:txBody>
      </p:sp>
      <p:cxnSp>
        <p:nvCxnSpPr>
          <p:cNvPr id="204" name="Shape 204"/>
          <p:cNvCxnSpPr/>
          <p:nvPr/>
        </p:nvCxnSpPr>
        <p:spPr>
          <a:xfrm>
            <a:off x="2286000" y="4305500"/>
            <a:ext cx="61806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205" name="Shape 205"/>
          <p:cNvSpPr txBox="1"/>
          <p:nvPr/>
        </p:nvSpPr>
        <p:spPr>
          <a:xfrm>
            <a:off x="4015325" y="4533500"/>
            <a:ext cx="3858600" cy="2886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ruialvessiem</a:t>
            </a:r>
            <a:endParaRPr dirty="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4015325" y="4917302"/>
            <a:ext cx="3858600" cy="2886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endParaRPr dirty="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4015325" y="3924500"/>
            <a:ext cx="3858600" cy="2886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pt-PT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939966999</a:t>
            </a:r>
          </a:p>
        </p:txBody>
      </p:sp>
      <p:sp>
        <p:nvSpPr>
          <p:cNvPr id="29" name="Shape 101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30" name="Shape 102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sp>
        <p:nvSpPr>
          <p:cNvPr id="31" name="Shape 104"/>
          <p:cNvSpPr txBox="1"/>
          <p:nvPr/>
        </p:nvSpPr>
        <p:spPr>
          <a:xfrm>
            <a:off x="6051952" y="82356"/>
            <a:ext cx="1332000" cy="28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</a:p>
        </p:txBody>
      </p:sp>
      <p:sp>
        <p:nvSpPr>
          <p:cNvPr id="32" name="Shape 105"/>
          <p:cNvSpPr txBox="1"/>
          <p:nvPr/>
        </p:nvSpPr>
        <p:spPr>
          <a:xfrm>
            <a:off x="7438745" y="82356"/>
            <a:ext cx="1332000" cy="28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</a:p>
        </p:txBody>
      </p:sp>
      <p:sp>
        <p:nvSpPr>
          <p:cNvPr id="33" name="Shape 106"/>
          <p:cNvSpPr txBox="1"/>
          <p:nvPr/>
        </p:nvSpPr>
        <p:spPr>
          <a:xfrm>
            <a:off x="8816271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4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</a:p>
        </p:txBody>
      </p:sp>
      <p:sp>
        <p:nvSpPr>
          <p:cNvPr id="34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Registar</a:t>
            </a:r>
          </a:p>
        </p:txBody>
      </p:sp>
      <p:sp>
        <p:nvSpPr>
          <p:cNvPr id="24" name="Shape 196"/>
          <p:cNvSpPr txBox="1"/>
          <p:nvPr/>
        </p:nvSpPr>
        <p:spPr>
          <a:xfrm>
            <a:off x="2115625" y="3174172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Código postal</a:t>
            </a:r>
          </a:p>
        </p:txBody>
      </p:sp>
      <p:sp>
        <p:nvSpPr>
          <p:cNvPr id="25" name="Shape 202"/>
          <p:cNvSpPr txBox="1"/>
          <p:nvPr/>
        </p:nvSpPr>
        <p:spPr>
          <a:xfrm>
            <a:off x="4015325" y="3174164"/>
            <a:ext cx="750639" cy="2886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pt-PT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4200</a:t>
            </a:r>
          </a:p>
        </p:txBody>
      </p:sp>
      <p:sp>
        <p:nvSpPr>
          <p:cNvPr id="26" name="Shape 202"/>
          <p:cNvSpPr txBox="1"/>
          <p:nvPr/>
        </p:nvSpPr>
        <p:spPr>
          <a:xfrm>
            <a:off x="4914532" y="3174164"/>
            <a:ext cx="750639" cy="2886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pt-PT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120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801833" y="3314893"/>
            <a:ext cx="71792" cy="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604352" y="5468100"/>
            <a:ext cx="1328068" cy="415499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475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93"/>
          <p:cNvSpPr txBox="1"/>
          <p:nvPr/>
        </p:nvSpPr>
        <p:spPr>
          <a:xfrm>
            <a:off x="1589374" y="2230362"/>
            <a:ext cx="5066696" cy="10500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Registo Efetuado com sucesso!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pt-PT" sz="1800" dirty="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Por favor, inicie sessão para continuar.</a:t>
            </a:r>
          </a:p>
        </p:txBody>
      </p:sp>
      <p:sp>
        <p:nvSpPr>
          <p:cNvPr id="3" name="Shape 104"/>
          <p:cNvSpPr txBox="1"/>
          <p:nvPr/>
        </p:nvSpPr>
        <p:spPr>
          <a:xfrm>
            <a:off x="6051952" y="82356"/>
            <a:ext cx="1332000" cy="28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ruialvessiem@g</a:t>
            </a:r>
          </a:p>
        </p:txBody>
      </p:sp>
      <p:sp>
        <p:nvSpPr>
          <p:cNvPr id="4" name="Shape 105"/>
          <p:cNvSpPr txBox="1"/>
          <p:nvPr/>
        </p:nvSpPr>
        <p:spPr>
          <a:xfrm>
            <a:off x="7438745" y="82356"/>
            <a:ext cx="1332000" cy="28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/>
              <a:t>•••••••</a:t>
            </a:r>
            <a:endParaRPr lang="pt-PT" sz="1400" dirty="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106"/>
          <p:cNvSpPr txBox="1"/>
          <p:nvPr/>
        </p:nvSpPr>
        <p:spPr>
          <a:xfrm>
            <a:off x="8816271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4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</a:p>
        </p:txBody>
      </p:sp>
      <p:sp>
        <p:nvSpPr>
          <p:cNvPr id="6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Registar</a:t>
            </a:r>
          </a:p>
        </p:txBody>
      </p:sp>
      <p:sp>
        <p:nvSpPr>
          <p:cNvPr id="7" name="Oval 6"/>
          <p:cNvSpPr/>
          <p:nvPr/>
        </p:nvSpPr>
        <p:spPr>
          <a:xfrm>
            <a:off x="8797578" y="29686"/>
            <a:ext cx="834393" cy="415499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hape 101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9" name="Shape 102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</p:spTree>
    <p:extLst>
      <p:ext uri="{BB962C8B-B14F-4D97-AF65-F5344CB8AC3E}">
        <p14:creationId xmlns:p14="http://schemas.microsoft.com/office/powerpoint/2010/main" val="983861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7" name="Shape 102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grpSp>
        <p:nvGrpSpPr>
          <p:cNvPr id="8" name="Shape 85"/>
          <p:cNvGrpSpPr/>
          <p:nvPr/>
        </p:nvGrpSpPr>
        <p:grpSpPr>
          <a:xfrm>
            <a:off x="4659106" y="4021622"/>
            <a:ext cx="732000" cy="1011201"/>
            <a:chOff x="348847" y="282616"/>
            <a:chExt cx="732000" cy="1011201"/>
          </a:xfrm>
        </p:grpSpPr>
        <p:sp>
          <p:nvSpPr>
            <p:cNvPr id="9" name="Shape 86"/>
            <p:cNvSpPr/>
            <p:nvPr/>
          </p:nvSpPr>
          <p:spPr>
            <a:xfrm>
              <a:off x="348847" y="282616"/>
              <a:ext cx="732000" cy="732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 t="-16997" b="-16998"/>
              </a:stretch>
            </a:blip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" name="Shape 87"/>
            <p:cNvSpPr/>
            <p:nvPr/>
          </p:nvSpPr>
          <p:spPr>
            <a:xfrm>
              <a:off x="432487" y="1005213"/>
              <a:ext cx="590601" cy="27962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" name="Shape 88"/>
            <p:cNvSpPr txBox="1"/>
            <p:nvPr/>
          </p:nvSpPr>
          <p:spPr>
            <a:xfrm>
              <a:off x="419503" y="1005218"/>
              <a:ext cx="590699" cy="2886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PT" sz="1000" b="0" i="0" u="none" strike="noStrike" cap="none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David Sousa</a:t>
              </a:r>
            </a:p>
          </p:txBody>
        </p:sp>
      </p:grpSp>
      <p:grpSp>
        <p:nvGrpSpPr>
          <p:cNvPr id="12" name="Shape 89"/>
          <p:cNvGrpSpPr/>
          <p:nvPr/>
        </p:nvGrpSpPr>
        <p:grpSpPr>
          <a:xfrm>
            <a:off x="6814739" y="4021618"/>
            <a:ext cx="914399" cy="1108572"/>
            <a:chOff x="481914" y="273444"/>
            <a:chExt cx="914399" cy="1108572"/>
          </a:xfrm>
        </p:grpSpPr>
        <p:sp>
          <p:nvSpPr>
            <p:cNvPr id="13" name="Shape 90"/>
            <p:cNvSpPr/>
            <p:nvPr/>
          </p:nvSpPr>
          <p:spPr>
            <a:xfrm rot="5400000">
              <a:off x="481914" y="273444"/>
              <a:ext cx="914399" cy="914399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l="-24998" r="-24998"/>
              </a:stretch>
            </a:blip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" name="Shape 91"/>
            <p:cNvSpPr/>
            <p:nvPr/>
          </p:nvSpPr>
          <p:spPr>
            <a:xfrm>
              <a:off x="621791" y="1080266"/>
              <a:ext cx="585215" cy="3017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" name="Shape 92"/>
            <p:cNvSpPr txBox="1"/>
            <p:nvPr/>
          </p:nvSpPr>
          <p:spPr>
            <a:xfrm>
              <a:off x="621791" y="1080266"/>
              <a:ext cx="585215" cy="30175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PT" sz="1000" b="0" i="0" u="none" strike="noStrike" cap="none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Pedro Relvas</a:t>
              </a:r>
            </a:p>
          </p:txBody>
        </p:sp>
      </p:grpSp>
      <p:cxnSp>
        <p:nvCxnSpPr>
          <p:cNvPr id="20" name="Shape 97"/>
          <p:cNvCxnSpPr/>
          <p:nvPr/>
        </p:nvCxnSpPr>
        <p:spPr>
          <a:xfrm>
            <a:off x="1589894" y="3907391"/>
            <a:ext cx="8888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4" name="Shape 111"/>
          <p:cNvSpPr txBox="1"/>
          <p:nvPr/>
        </p:nvSpPr>
        <p:spPr>
          <a:xfrm>
            <a:off x="6736300" y="5133675"/>
            <a:ext cx="1071300" cy="168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1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ee12036@fe.up.pt</a:t>
            </a:r>
          </a:p>
        </p:txBody>
      </p:sp>
      <p:sp>
        <p:nvSpPr>
          <p:cNvPr id="25" name="Shape 112"/>
          <p:cNvSpPr txBox="1"/>
          <p:nvPr/>
        </p:nvSpPr>
        <p:spPr>
          <a:xfrm>
            <a:off x="4489450" y="5077025"/>
            <a:ext cx="1071300" cy="168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1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ee12183@fe.up.pt</a:t>
            </a:r>
          </a:p>
        </p:txBody>
      </p:sp>
      <p:sp>
        <p:nvSpPr>
          <p:cNvPr id="26" name="Shape 126"/>
          <p:cNvSpPr/>
          <p:nvPr/>
        </p:nvSpPr>
        <p:spPr>
          <a:xfrm>
            <a:off x="2248930" y="2232453"/>
            <a:ext cx="1556999" cy="12027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rgbClr val="26262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Shape 127"/>
          <p:cNvSpPr/>
          <p:nvPr/>
        </p:nvSpPr>
        <p:spPr>
          <a:xfrm>
            <a:off x="4246605" y="2232453"/>
            <a:ext cx="1557000" cy="120270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rgbClr val="26262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128"/>
          <p:cNvSpPr/>
          <p:nvPr/>
        </p:nvSpPr>
        <p:spPr>
          <a:xfrm>
            <a:off x="6244282" y="2232453"/>
            <a:ext cx="1557000" cy="1202700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rgbClr val="26262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129"/>
          <p:cNvSpPr/>
          <p:nvPr/>
        </p:nvSpPr>
        <p:spPr>
          <a:xfrm>
            <a:off x="8241957" y="2232453"/>
            <a:ext cx="1557000" cy="1202700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rgbClr val="26262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33"/>
          <p:cNvSpPr txBox="1"/>
          <p:nvPr/>
        </p:nvSpPr>
        <p:spPr>
          <a:xfrm>
            <a:off x="2248931" y="3530242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Alface            3.85€/kg</a:t>
            </a:r>
          </a:p>
        </p:txBody>
      </p:sp>
      <p:sp>
        <p:nvSpPr>
          <p:cNvPr id="31" name="Shape 133"/>
          <p:cNvSpPr txBox="1"/>
          <p:nvPr/>
        </p:nvSpPr>
        <p:spPr>
          <a:xfrm>
            <a:off x="4246600" y="3530242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Leite                 0.79€/L</a:t>
            </a:r>
          </a:p>
        </p:txBody>
      </p:sp>
      <p:sp>
        <p:nvSpPr>
          <p:cNvPr id="32" name="Shape 133"/>
          <p:cNvSpPr txBox="1"/>
          <p:nvPr/>
        </p:nvSpPr>
        <p:spPr>
          <a:xfrm>
            <a:off x="6244283" y="3538091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Massa           0.69€/un</a:t>
            </a:r>
          </a:p>
        </p:txBody>
      </p:sp>
      <p:sp>
        <p:nvSpPr>
          <p:cNvPr id="33" name="Shape 133"/>
          <p:cNvSpPr txBox="1"/>
          <p:nvPr/>
        </p:nvSpPr>
        <p:spPr>
          <a:xfrm>
            <a:off x="8217361" y="3538559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Queijo           3.85€/kg</a:t>
            </a:r>
          </a:p>
        </p:txBody>
      </p:sp>
      <p:sp>
        <p:nvSpPr>
          <p:cNvPr id="38" name="Shape 98"/>
          <p:cNvSpPr txBox="1"/>
          <p:nvPr/>
        </p:nvSpPr>
        <p:spPr>
          <a:xfrm>
            <a:off x="4887732" y="1644392"/>
            <a:ext cx="2416536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Produtos mais vendidos</a:t>
            </a:r>
          </a:p>
        </p:txBody>
      </p:sp>
      <p:sp>
        <p:nvSpPr>
          <p:cNvPr id="39" name="Shape 100"/>
          <p:cNvSpPr txBox="1"/>
          <p:nvPr/>
        </p:nvSpPr>
        <p:spPr>
          <a:xfrm>
            <a:off x="4967401" y="5331477"/>
            <a:ext cx="2257199" cy="73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Versão Provisória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usersiem  pass: qwerty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adminsiem  pass:12345</a:t>
            </a:r>
          </a:p>
        </p:txBody>
      </p:sp>
      <p:sp>
        <p:nvSpPr>
          <p:cNvPr id="44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Registar</a:t>
            </a:r>
          </a:p>
        </p:txBody>
      </p:sp>
      <p:sp>
        <p:nvSpPr>
          <p:cNvPr id="45" name="Shape 177"/>
          <p:cNvSpPr txBox="1"/>
          <p:nvPr/>
        </p:nvSpPr>
        <p:spPr>
          <a:xfrm>
            <a:off x="7781255" y="85430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/>
            <a:r>
              <a:rPr lang="pt-PT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ruialvessiem</a:t>
            </a:r>
            <a:endParaRPr lang="pt-PT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Shape 172"/>
          <p:cNvSpPr txBox="1"/>
          <p:nvPr/>
        </p:nvSpPr>
        <p:spPr>
          <a:xfrm>
            <a:off x="7502188" y="482346"/>
            <a:ext cx="1795841" cy="32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 artigos no carrinho</a:t>
            </a:r>
          </a:p>
        </p:txBody>
      </p:sp>
      <p:sp>
        <p:nvSpPr>
          <p:cNvPr id="47" name="Shape 172"/>
          <p:cNvSpPr txBox="1"/>
          <p:nvPr/>
        </p:nvSpPr>
        <p:spPr>
          <a:xfrm>
            <a:off x="9262091" y="500346"/>
            <a:ext cx="1231105" cy="288000"/>
          </a:xfrm>
          <a:prstGeom prst="rect">
            <a:avLst/>
          </a:prstGeom>
          <a:solidFill>
            <a:srgbClr val="317CC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Finalizar</a:t>
            </a:r>
          </a:p>
        </p:txBody>
      </p:sp>
      <p:sp>
        <p:nvSpPr>
          <p:cNvPr id="48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3967" y="529909"/>
            <a:ext cx="239241" cy="228874"/>
          </a:xfrm>
          <a:prstGeom prst="rect">
            <a:avLst/>
          </a:prstGeom>
        </p:spPr>
      </p:pic>
      <p:sp>
        <p:nvSpPr>
          <p:cNvPr id="50" name="Oval 49"/>
          <p:cNvSpPr/>
          <p:nvPr/>
        </p:nvSpPr>
        <p:spPr>
          <a:xfrm>
            <a:off x="5109328" y="6415558"/>
            <a:ext cx="986672" cy="344224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482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09" r="725" b="12276"/>
          <a:stretch/>
        </p:blipFill>
        <p:spPr>
          <a:xfrm>
            <a:off x="1564849" y="0"/>
            <a:ext cx="90968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91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1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5" name="Shape 102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grpSp>
        <p:nvGrpSpPr>
          <p:cNvPr id="6" name="Shape 85"/>
          <p:cNvGrpSpPr/>
          <p:nvPr/>
        </p:nvGrpSpPr>
        <p:grpSpPr>
          <a:xfrm>
            <a:off x="4659106" y="4021622"/>
            <a:ext cx="732000" cy="1011202"/>
            <a:chOff x="348847" y="282616"/>
            <a:chExt cx="732000" cy="1011202"/>
          </a:xfrm>
        </p:grpSpPr>
        <p:sp>
          <p:nvSpPr>
            <p:cNvPr id="7" name="Shape 86"/>
            <p:cNvSpPr/>
            <p:nvPr/>
          </p:nvSpPr>
          <p:spPr>
            <a:xfrm>
              <a:off x="348847" y="282616"/>
              <a:ext cx="732000" cy="732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 t="-16997" b="-16998"/>
              </a:stretch>
            </a:blip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" name="Shape 87"/>
            <p:cNvSpPr/>
            <p:nvPr/>
          </p:nvSpPr>
          <p:spPr>
            <a:xfrm>
              <a:off x="432487" y="1005213"/>
              <a:ext cx="590601" cy="27962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" name="Shape 88"/>
            <p:cNvSpPr txBox="1"/>
            <p:nvPr/>
          </p:nvSpPr>
          <p:spPr>
            <a:xfrm>
              <a:off x="419503" y="1005218"/>
              <a:ext cx="590699" cy="2886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PT" sz="1000" b="0" i="0" u="none" strike="noStrike" cap="none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David Sousa</a:t>
              </a:r>
            </a:p>
          </p:txBody>
        </p:sp>
      </p:grpSp>
      <p:grpSp>
        <p:nvGrpSpPr>
          <p:cNvPr id="10" name="Shape 89"/>
          <p:cNvGrpSpPr/>
          <p:nvPr/>
        </p:nvGrpSpPr>
        <p:grpSpPr>
          <a:xfrm>
            <a:off x="6814739" y="4021618"/>
            <a:ext cx="914399" cy="1108572"/>
            <a:chOff x="481914" y="273444"/>
            <a:chExt cx="914399" cy="1108572"/>
          </a:xfrm>
        </p:grpSpPr>
        <p:sp>
          <p:nvSpPr>
            <p:cNvPr id="11" name="Shape 90"/>
            <p:cNvSpPr/>
            <p:nvPr/>
          </p:nvSpPr>
          <p:spPr>
            <a:xfrm rot="5400000">
              <a:off x="481914" y="273444"/>
              <a:ext cx="914399" cy="914399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l="-24998" r="-24998"/>
              </a:stretch>
            </a:blip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" name="Shape 91"/>
            <p:cNvSpPr/>
            <p:nvPr/>
          </p:nvSpPr>
          <p:spPr>
            <a:xfrm>
              <a:off x="621791" y="1080266"/>
              <a:ext cx="585215" cy="3017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" name="Shape 92"/>
            <p:cNvSpPr txBox="1"/>
            <p:nvPr/>
          </p:nvSpPr>
          <p:spPr>
            <a:xfrm>
              <a:off x="621791" y="1080266"/>
              <a:ext cx="585215" cy="30175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PT" sz="1000" b="0" i="0" u="none" strike="noStrike" cap="none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Pedro Relvas</a:t>
              </a:r>
            </a:p>
          </p:txBody>
        </p:sp>
      </p:grpSp>
      <p:cxnSp>
        <p:nvCxnSpPr>
          <p:cNvPr id="14" name="Shape 97"/>
          <p:cNvCxnSpPr/>
          <p:nvPr/>
        </p:nvCxnSpPr>
        <p:spPr>
          <a:xfrm>
            <a:off x="1589894" y="3907391"/>
            <a:ext cx="896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7" name="Shape 111"/>
          <p:cNvSpPr txBox="1"/>
          <p:nvPr/>
        </p:nvSpPr>
        <p:spPr>
          <a:xfrm>
            <a:off x="6736300" y="5133675"/>
            <a:ext cx="1071300" cy="168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1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ee12036@fe.up.pt</a:t>
            </a:r>
          </a:p>
        </p:txBody>
      </p:sp>
      <p:sp>
        <p:nvSpPr>
          <p:cNvPr id="18" name="Shape 112"/>
          <p:cNvSpPr txBox="1"/>
          <p:nvPr/>
        </p:nvSpPr>
        <p:spPr>
          <a:xfrm>
            <a:off x="4489450" y="5077025"/>
            <a:ext cx="1071300" cy="168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1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ee12183@fe.up.pt</a:t>
            </a:r>
          </a:p>
        </p:txBody>
      </p:sp>
      <p:sp>
        <p:nvSpPr>
          <p:cNvPr id="19" name="Shape 126"/>
          <p:cNvSpPr/>
          <p:nvPr/>
        </p:nvSpPr>
        <p:spPr>
          <a:xfrm>
            <a:off x="2248930" y="2232453"/>
            <a:ext cx="1556999" cy="12027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127"/>
          <p:cNvSpPr/>
          <p:nvPr/>
        </p:nvSpPr>
        <p:spPr>
          <a:xfrm>
            <a:off x="4246605" y="2232453"/>
            <a:ext cx="1557000" cy="120270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128"/>
          <p:cNvSpPr/>
          <p:nvPr/>
        </p:nvSpPr>
        <p:spPr>
          <a:xfrm>
            <a:off x="6244282" y="2232453"/>
            <a:ext cx="1557000" cy="1202700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129"/>
          <p:cNvSpPr/>
          <p:nvPr/>
        </p:nvSpPr>
        <p:spPr>
          <a:xfrm>
            <a:off x="8241957" y="2232453"/>
            <a:ext cx="1557000" cy="1202700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Shape 133"/>
          <p:cNvSpPr txBox="1"/>
          <p:nvPr/>
        </p:nvSpPr>
        <p:spPr>
          <a:xfrm>
            <a:off x="2248930" y="3530242"/>
            <a:ext cx="1557000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Alface            3.85€/kg</a:t>
            </a:r>
          </a:p>
        </p:txBody>
      </p:sp>
      <p:sp>
        <p:nvSpPr>
          <p:cNvPr id="24" name="Shape 133"/>
          <p:cNvSpPr txBox="1"/>
          <p:nvPr/>
        </p:nvSpPr>
        <p:spPr>
          <a:xfrm>
            <a:off x="4246599" y="3530242"/>
            <a:ext cx="1557001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Leite                 0.79€/L</a:t>
            </a:r>
          </a:p>
        </p:txBody>
      </p:sp>
      <p:sp>
        <p:nvSpPr>
          <p:cNvPr id="25" name="Shape 133"/>
          <p:cNvSpPr txBox="1"/>
          <p:nvPr/>
        </p:nvSpPr>
        <p:spPr>
          <a:xfrm>
            <a:off x="6244269" y="3538091"/>
            <a:ext cx="1557013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Massa           0.69€/un</a:t>
            </a:r>
          </a:p>
        </p:txBody>
      </p:sp>
      <p:sp>
        <p:nvSpPr>
          <p:cNvPr id="26" name="Shape 133"/>
          <p:cNvSpPr txBox="1"/>
          <p:nvPr/>
        </p:nvSpPr>
        <p:spPr>
          <a:xfrm>
            <a:off x="8241951" y="3538559"/>
            <a:ext cx="1557005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Queijo           3.85€/kg</a:t>
            </a:r>
          </a:p>
        </p:txBody>
      </p:sp>
      <p:sp>
        <p:nvSpPr>
          <p:cNvPr id="28" name="Flowchart: Process 27"/>
          <p:cNvSpPr/>
          <p:nvPr/>
        </p:nvSpPr>
        <p:spPr>
          <a:xfrm>
            <a:off x="5109328" y="6447930"/>
            <a:ext cx="942624" cy="31185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Shape 104"/>
          <p:cNvSpPr txBox="1"/>
          <p:nvPr/>
        </p:nvSpPr>
        <p:spPr>
          <a:xfrm>
            <a:off x="6051952" y="82356"/>
            <a:ext cx="1332000" cy="28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adminsiem@g</a:t>
            </a:r>
            <a:endParaRPr lang="pt-PT" sz="1400" dirty="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05"/>
          <p:cNvSpPr txBox="1"/>
          <p:nvPr/>
        </p:nvSpPr>
        <p:spPr>
          <a:xfrm>
            <a:off x="7438745" y="82356"/>
            <a:ext cx="1332000" cy="28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/>
              <a:t>•••••••</a:t>
            </a:r>
            <a:endParaRPr lang="pt-PT" sz="1400" dirty="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Shape 106"/>
          <p:cNvSpPr txBox="1"/>
          <p:nvPr/>
        </p:nvSpPr>
        <p:spPr>
          <a:xfrm>
            <a:off x="8816271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4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</a:p>
        </p:txBody>
      </p:sp>
      <p:sp>
        <p:nvSpPr>
          <p:cNvPr id="32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Registar</a:t>
            </a:r>
          </a:p>
        </p:txBody>
      </p:sp>
      <p:sp>
        <p:nvSpPr>
          <p:cNvPr id="33" name="Shape 98"/>
          <p:cNvSpPr txBox="1"/>
          <p:nvPr/>
        </p:nvSpPr>
        <p:spPr>
          <a:xfrm>
            <a:off x="4887732" y="1644392"/>
            <a:ext cx="2416536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Produtos mais vendidos</a:t>
            </a:r>
          </a:p>
        </p:txBody>
      </p:sp>
      <p:sp>
        <p:nvSpPr>
          <p:cNvPr id="34" name="Shape 100"/>
          <p:cNvSpPr txBox="1"/>
          <p:nvPr/>
        </p:nvSpPr>
        <p:spPr>
          <a:xfrm>
            <a:off x="4967401" y="5331477"/>
            <a:ext cx="2257199" cy="73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Versão Provisória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usersiem  pass: qwerty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adminsiem  pass:12345</a:t>
            </a:r>
          </a:p>
        </p:txBody>
      </p:sp>
      <p:sp>
        <p:nvSpPr>
          <p:cNvPr id="35" name="Oval 34"/>
          <p:cNvSpPr/>
          <p:nvPr/>
        </p:nvSpPr>
        <p:spPr>
          <a:xfrm>
            <a:off x="8797578" y="29686"/>
            <a:ext cx="834393" cy="415499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6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1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5" name="Shape 102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grpSp>
        <p:nvGrpSpPr>
          <p:cNvPr id="6" name="Shape 85"/>
          <p:cNvGrpSpPr/>
          <p:nvPr/>
        </p:nvGrpSpPr>
        <p:grpSpPr>
          <a:xfrm>
            <a:off x="4659106" y="4021622"/>
            <a:ext cx="732000" cy="1011202"/>
            <a:chOff x="348847" y="282616"/>
            <a:chExt cx="732000" cy="1011202"/>
          </a:xfrm>
        </p:grpSpPr>
        <p:sp>
          <p:nvSpPr>
            <p:cNvPr id="7" name="Shape 86"/>
            <p:cNvSpPr/>
            <p:nvPr/>
          </p:nvSpPr>
          <p:spPr>
            <a:xfrm>
              <a:off x="348847" y="282616"/>
              <a:ext cx="732000" cy="732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 t="-16997" b="-16998"/>
              </a:stretch>
            </a:blip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" name="Shape 87"/>
            <p:cNvSpPr/>
            <p:nvPr/>
          </p:nvSpPr>
          <p:spPr>
            <a:xfrm>
              <a:off x="432487" y="1005213"/>
              <a:ext cx="590601" cy="27962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" name="Shape 88"/>
            <p:cNvSpPr txBox="1"/>
            <p:nvPr/>
          </p:nvSpPr>
          <p:spPr>
            <a:xfrm>
              <a:off x="419503" y="1005218"/>
              <a:ext cx="590699" cy="2886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PT" sz="1000" b="0" i="0" u="none" strike="noStrike" cap="none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David Sousa</a:t>
              </a:r>
            </a:p>
          </p:txBody>
        </p:sp>
      </p:grpSp>
      <p:grpSp>
        <p:nvGrpSpPr>
          <p:cNvPr id="10" name="Shape 89"/>
          <p:cNvGrpSpPr/>
          <p:nvPr/>
        </p:nvGrpSpPr>
        <p:grpSpPr>
          <a:xfrm>
            <a:off x="6814739" y="4021618"/>
            <a:ext cx="914399" cy="1108572"/>
            <a:chOff x="481914" y="273444"/>
            <a:chExt cx="914399" cy="1108572"/>
          </a:xfrm>
        </p:grpSpPr>
        <p:sp>
          <p:nvSpPr>
            <p:cNvPr id="11" name="Shape 90"/>
            <p:cNvSpPr/>
            <p:nvPr/>
          </p:nvSpPr>
          <p:spPr>
            <a:xfrm rot="5400000">
              <a:off x="481914" y="273444"/>
              <a:ext cx="914399" cy="914399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l="-24998" r="-24998"/>
              </a:stretch>
            </a:blip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" name="Shape 91"/>
            <p:cNvSpPr/>
            <p:nvPr/>
          </p:nvSpPr>
          <p:spPr>
            <a:xfrm>
              <a:off x="621791" y="1080266"/>
              <a:ext cx="585215" cy="3017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" name="Shape 92"/>
            <p:cNvSpPr txBox="1"/>
            <p:nvPr/>
          </p:nvSpPr>
          <p:spPr>
            <a:xfrm>
              <a:off x="621791" y="1080266"/>
              <a:ext cx="585215" cy="30175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PT" sz="1000" b="0" i="0" u="none" strike="noStrike" cap="none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Pedro Relvas</a:t>
              </a:r>
            </a:p>
          </p:txBody>
        </p:sp>
      </p:grpSp>
      <p:cxnSp>
        <p:nvCxnSpPr>
          <p:cNvPr id="14" name="Shape 97"/>
          <p:cNvCxnSpPr/>
          <p:nvPr/>
        </p:nvCxnSpPr>
        <p:spPr>
          <a:xfrm>
            <a:off x="1589894" y="3907391"/>
            <a:ext cx="896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7" name="Shape 111"/>
          <p:cNvSpPr txBox="1"/>
          <p:nvPr/>
        </p:nvSpPr>
        <p:spPr>
          <a:xfrm>
            <a:off x="6736300" y="5133675"/>
            <a:ext cx="1071300" cy="168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1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ee12036@fe.up.pt</a:t>
            </a:r>
          </a:p>
        </p:txBody>
      </p:sp>
      <p:sp>
        <p:nvSpPr>
          <p:cNvPr id="18" name="Shape 112"/>
          <p:cNvSpPr txBox="1"/>
          <p:nvPr/>
        </p:nvSpPr>
        <p:spPr>
          <a:xfrm>
            <a:off x="4489450" y="5077025"/>
            <a:ext cx="1071300" cy="168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1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ee12183@fe.up.pt</a:t>
            </a:r>
          </a:p>
        </p:txBody>
      </p:sp>
      <p:sp>
        <p:nvSpPr>
          <p:cNvPr id="19" name="Shape 126"/>
          <p:cNvSpPr/>
          <p:nvPr/>
        </p:nvSpPr>
        <p:spPr>
          <a:xfrm>
            <a:off x="2248930" y="2232453"/>
            <a:ext cx="1556999" cy="12027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127"/>
          <p:cNvSpPr/>
          <p:nvPr/>
        </p:nvSpPr>
        <p:spPr>
          <a:xfrm>
            <a:off x="4246605" y="2232453"/>
            <a:ext cx="1557000" cy="120270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128"/>
          <p:cNvSpPr/>
          <p:nvPr/>
        </p:nvSpPr>
        <p:spPr>
          <a:xfrm>
            <a:off x="6244282" y="2232453"/>
            <a:ext cx="1557000" cy="1202700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129"/>
          <p:cNvSpPr/>
          <p:nvPr/>
        </p:nvSpPr>
        <p:spPr>
          <a:xfrm>
            <a:off x="8241957" y="2232453"/>
            <a:ext cx="1557000" cy="1202700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Shape 133"/>
          <p:cNvSpPr txBox="1"/>
          <p:nvPr/>
        </p:nvSpPr>
        <p:spPr>
          <a:xfrm>
            <a:off x="2248930" y="3530242"/>
            <a:ext cx="1557000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Alface            3.85€/kg</a:t>
            </a:r>
          </a:p>
        </p:txBody>
      </p:sp>
      <p:sp>
        <p:nvSpPr>
          <p:cNvPr id="24" name="Shape 133"/>
          <p:cNvSpPr txBox="1"/>
          <p:nvPr/>
        </p:nvSpPr>
        <p:spPr>
          <a:xfrm>
            <a:off x="4246599" y="3530242"/>
            <a:ext cx="1557001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Leite                 0.79€/L</a:t>
            </a:r>
          </a:p>
        </p:txBody>
      </p:sp>
      <p:sp>
        <p:nvSpPr>
          <p:cNvPr id="25" name="Shape 133"/>
          <p:cNvSpPr txBox="1"/>
          <p:nvPr/>
        </p:nvSpPr>
        <p:spPr>
          <a:xfrm>
            <a:off x="6244269" y="3538091"/>
            <a:ext cx="1557013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Massa           0.69€/un</a:t>
            </a:r>
          </a:p>
        </p:txBody>
      </p:sp>
      <p:sp>
        <p:nvSpPr>
          <p:cNvPr id="26" name="Shape 133"/>
          <p:cNvSpPr txBox="1"/>
          <p:nvPr/>
        </p:nvSpPr>
        <p:spPr>
          <a:xfrm>
            <a:off x="8241951" y="3538559"/>
            <a:ext cx="1557005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Queijo           3.85€/kg</a:t>
            </a:r>
          </a:p>
        </p:txBody>
      </p:sp>
      <p:sp>
        <p:nvSpPr>
          <p:cNvPr id="28" name="Flowchart: Process 27"/>
          <p:cNvSpPr/>
          <p:nvPr/>
        </p:nvSpPr>
        <p:spPr>
          <a:xfrm>
            <a:off x="5109328" y="6447930"/>
            <a:ext cx="942624" cy="31185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Shape 102"/>
          <p:cNvSpPr txBox="1"/>
          <p:nvPr/>
        </p:nvSpPr>
        <p:spPr>
          <a:xfrm>
            <a:off x="4248641" y="93182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Clientes</a:t>
            </a:r>
          </a:p>
        </p:txBody>
      </p:sp>
      <p:sp>
        <p:nvSpPr>
          <p:cNvPr id="33" name="Oval 32"/>
          <p:cNvSpPr/>
          <p:nvPr/>
        </p:nvSpPr>
        <p:spPr>
          <a:xfrm>
            <a:off x="4346675" y="1006170"/>
            <a:ext cx="1128295" cy="42458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Shape 102"/>
          <p:cNvSpPr txBox="1"/>
          <p:nvPr/>
        </p:nvSpPr>
        <p:spPr>
          <a:xfrm>
            <a:off x="5580640" y="935098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Stocks</a:t>
            </a:r>
          </a:p>
        </p:txBody>
      </p:sp>
      <p:sp>
        <p:nvSpPr>
          <p:cNvPr id="35" name="Shape 102"/>
          <p:cNvSpPr txBox="1"/>
          <p:nvPr/>
        </p:nvSpPr>
        <p:spPr>
          <a:xfrm>
            <a:off x="6914675" y="933311"/>
            <a:ext cx="1540703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Encomendas</a:t>
            </a:r>
          </a:p>
        </p:txBody>
      </p:sp>
      <p:sp>
        <p:nvSpPr>
          <p:cNvPr id="37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Registar</a:t>
            </a:r>
          </a:p>
        </p:txBody>
      </p:sp>
      <p:sp>
        <p:nvSpPr>
          <p:cNvPr id="38" name="Shape 177"/>
          <p:cNvSpPr txBox="1"/>
          <p:nvPr/>
        </p:nvSpPr>
        <p:spPr>
          <a:xfrm>
            <a:off x="7781255" y="85430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pt-PT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adminsiem</a:t>
            </a:r>
          </a:p>
        </p:txBody>
      </p:sp>
      <p:sp>
        <p:nvSpPr>
          <p:cNvPr id="41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sp>
        <p:nvSpPr>
          <p:cNvPr id="43" name="Shape 98"/>
          <p:cNvSpPr txBox="1"/>
          <p:nvPr/>
        </p:nvSpPr>
        <p:spPr>
          <a:xfrm>
            <a:off x="4887732" y="1644392"/>
            <a:ext cx="2416536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Produtos mais vendidos</a:t>
            </a:r>
          </a:p>
        </p:txBody>
      </p:sp>
      <p:sp>
        <p:nvSpPr>
          <p:cNvPr id="44" name="Shape 100"/>
          <p:cNvSpPr txBox="1"/>
          <p:nvPr/>
        </p:nvSpPr>
        <p:spPr>
          <a:xfrm>
            <a:off x="4967401" y="5331477"/>
            <a:ext cx="2257199" cy="73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Versão Provisória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usersiem  pass: qwerty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adminsiem  pass:12345</a:t>
            </a:r>
          </a:p>
        </p:txBody>
      </p:sp>
      <p:sp>
        <p:nvSpPr>
          <p:cNvPr id="45" name="Shape 108"/>
          <p:cNvSpPr txBox="1"/>
          <p:nvPr/>
        </p:nvSpPr>
        <p:spPr>
          <a:xfrm>
            <a:off x="8780107" y="501065"/>
            <a:ext cx="1725306" cy="28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Adicionar Utilizador</a:t>
            </a:r>
          </a:p>
        </p:txBody>
      </p:sp>
      <p:sp>
        <p:nvSpPr>
          <p:cNvPr id="46" name="Triângulo isósceles 29"/>
          <p:cNvSpPr/>
          <p:nvPr/>
        </p:nvSpPr>
        <p:spPr>
          <a:xfrm flipV="1">
            <a:off x="10393203" y="608041"/>
            <a:ext cx="72000" cy="72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5855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1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6" name="Shape 102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sp>
        <p:nvSpPr>
          <p:cNvPr id="7" name="Shape 102"/>
          <p:cNvSpPr txBox="1"/>
          <p:nvPr/>
        </p:nvSpPr>
        <p:spPr>
          <a:xfrm>
            <a:off x="4248641" y="922489"/>
            <a:ext cx="1331999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Clientes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919644"/>
              </p:ext>
            </p:extLst>
          </p:nvPr>
        </p:nvGraphicFramePr>
        <p:xfrm>
          <a:off x="1589904" y="2228426"/>
          <a:ext cx="9028565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956">
                  <a:extLst>
                    <a:ext uri="{9D8B030D-6E8A-4147-A177-3AD203B41FA5}">
                      <a16:colId xmlns:a16="http://schemas.microsoft.com/office/drawing/2014/main" val="2017129271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3128436334"/>
                    </a:ext>
                  </a:extLst>
                </a:gridCol>
                <a:gridCol w="1554933">
                  <a:extLst>
                    <a:ext uri="{9D8B030D-6E8A-4147-A177-3AD203B41FA5}">
                      <a16:colId xmlns:a16="http://schemas.microsoft.com/office/drawing/2014/main" val="1891136766"/>
                    </a:ext>
                  </a:extLst>
                </a:gridCol>
                <a:gridCol w="2045517">
                  <a:extLst>
                    <a:ext uri="{9D8B030D-6E8A-4147-A177-3AD203B41FA5}">
                      <a16:colId xmlns:a16="http://schemas.microsoft.com/office/drawing/2014/main" val="94181300"/>
                    </a:ext>
                  </a:extLst>
                </a:gridCol>
                <a:gridCol w="1565909">
                  <a:extLst>
                    <a:ext uri="{9D8B030D-6E8A-4147-A177-3AD203B41FA5}">
                      <a16:colId xmlns:a16="http://schemas.microsoft.com/office/drawing/2014/main" val="1602314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Nome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Morada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Código Postal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Telefone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563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Rui Miguel Alves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Rua do Estádio Novo, 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4200-120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"/>
                        </a:rPr>
                        <a:t>ruialvessiem@gmail.com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939966999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574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António Azambuja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Rua da Constituição, 26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4210-130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latin typeface="Calibri" panose="020F0502020204030204" pitchFamily="34" charset="0"/>
                          <a:cs typeface="Calibri" panose="020F0502020204030204" pitchFamily="34" charset="0"/>
                          <a:hlinkClick r:id="rId3"/>
                        </a:rPr>
                        <a:t>antonioazambuja@gmail.com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939966998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918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David Miguel de</a:t>
                      </a:r>
                      <a:r>
                        <a:rPr lang="pt-PT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Sousa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Rua da Areosa,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4220-140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hlinkClick r:id="rId4"/>
                        </a:rPr>
                        <a:t>davidsousa@gmail.com</a:t>
                      </a:r>
                      <a:endParaRPr lang="pt-PT" baseline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939966997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58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Pedro Miguel Relvas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Rua do</a:t>
                      </a:r>
                      <a:r>
                        <a:rPr lang="pt-PT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Estádio Velho, 75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4230-150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latin typeface="Calibri" panose="020F0502020204030204" pitchFamily="34" charset="0"/>
                          <a:cs typeface="Calibri" panose="020F0502020204030204" pitchFamily="34" charset="0"/>
                          <a:hlinkClick r:id="rId5"/>
                        </a:rPr>
                        <a:t>pedrorelvas@gmail.com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939966996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853201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1589903" y="2591026"/>
            <a:ext cx="1519057" cy="352049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Shape 102"/>
          <p:cNvSpPr txBox="1"/>
          <p:nvPr/>
        </p:nvSpPr>
        <p:spPr>
          <a:xfrm>
            <a:off x="5580640" y="935098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Stocks</a:t>
            </a:r>
          </a:p>
        </p:txBody>
      </p:sp>
      <p:sp>
        <p:nvSpPr>
          <p:cNvPr id="22" name="Shape 102"/>
          <p:cNvSpPr txBox="1"/>
          <p:nvPr/>
        </p:nvSpPr>
        <p:spPr>
          <a:xfrm>
            <a:off x="6914675" y="933311"/>
            <a:ext cx="1540703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Encomendas</a:t>
            </a:r>
          </a:p>
        </p:txBody>
      </p:sp>
      <p:sp>
        <p:nvSpPr>
          <p:cNvPr id="12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Registar</a:t>
            </a:r>
          </a:p>
        </p:txBody>
      </p:sp>
      <p:sp>
        <p:nvSpPr>
          <p:cNvPr id="13" name="Shape 177"/>
          <p:cNvSpPr txBox="1"/>
          <p:nvPr/>
        </p:nvSpPr>
        <p:spPr>
          <a:xfrm>
            <a:off x="7781255" y="85430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pt-PT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adminsiem</a:t>
            </a:r>
          </a:p>
        </p:txBody>
      </p:sp>
      <p:sp>
        <p:nvSpPr>
          <p:cNvPr id="14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sp>
        <p:nvSpPr>
          <p:cNvPr id="17" name="Shape 108"/>
          <p:cNvSpPr txBox="1"/>
          <p:nvPr/>
        </p:nvSpPr>
        <p:spPr>
          <a:xfrm>
            <a:off x="8780107" y="501065"/>
            <a:ext cx="1725306" cy="28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Adicionar Utilizador</a:t>
            </a:r>
          </a:p>
        </p:txBody>
      </p:sp>
      <p:sp>
        <p:nvSpPr>
          <p:cNvPr id="18" name="Triângulo isósceles 29"/>
          <p:cNvSpPr/>
          <p:nvPr/>
        </p:nvSpPr>
        <p:spPr>
          <a:xfrm flipV="1">
            <a:off x="10393203" y="608041"/>
            <a:ext cx="72000" cy="72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951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9594" y="211393"/>
            <a:ext cx="1740309" cy="5899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Menu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2702" y="1086055"/>
            <a:ext cx="1740309" cy="5899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Início (V/U/A)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62698" y="1825933"/>
            <a:ext cx="1740309" cy="5899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Produtos (V/U/A)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62697" y="2532626"/>
            <a:ext cx="1740309" cy="5899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Encomendas (U/A)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62697" y="3306917"/>
            <a:ext cx="1740309" cy="5899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Clientes (A)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62696" y="4064821"/>
            <a:ext cx="1740309" cy="5899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Carrinho (U/A)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62696" y="4771514"/>
            <a:ext cx="1740309" cy="5899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Username (U/A)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62695" y="5470014"/>
            <a:ext cx="1740309" cy="5899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Logout (U/A)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62695" y="6198011"/>
            <a:ext cx="1740309" cy="5899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Carrinho (U/A)</a:t>
            </a:r>
            <a:endParaRPr lang="en-US" dirty="0"/>
          </a:p>
        </p:txBody>
      </p:sp>
      <p:cxnSp>
        <p:nvCxnSpPr>
          <p:cNvPr id="18" name="Connector: Elbow 17"/>
          <p:cNvCxnSpPr>
            <a:endCxn id="6" idx="1"/>
          </p:cNvCxnSpPr>
          <p:nvPr/>
        </p:nvCxnSpPr>
        <p:spPr>
          <a:xfrm rot="16200000" flipH="1">
            <a:off x="544664" y="862984"/>
            <a:ext cx="579695" cy="4563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/>
          <p:cNvCxnSpPr/>
          <p:nvPr/>
        </p:nvCxnSpPr>
        <p:spPr>
          <a:xfrm rot="16200000" flipH="1">
            <a:off x="457191" y="1539158"/>
            <a:ext cx="735578" cy="4436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endCxn id="11" idx="1"/>
          </p:cNvCxnSpPr>
          <p:nvPr/>
        </p:nvCxnSpPr>
        <p:spPr>
          <a:xfrm rot="16200000" flipH="1">
            <a:off x="483515" y="2248412"/>
            <a:ext cx="698808" cy="4595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/>
          <p:cNvCxnSpPr>
            <a:endCxn id="12" idx="1"/>
          </p:cNvCxnSpPr>
          <p:nvPr/>
        </p:nvCxnSpPr>
        <p:spPr>
          <a:xfrm rot="16200000" flipH="1">
            <a:off x="445696" y="2984884"/>
            <a:ext cx="774446" cy="4595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endCxn id="13" idx="1"/>
          </p:cNvCxnSpPr>
          <p:nvPr/>
        </p:nvCxnSpPr>
        <p:spPr>
          <a:xfrm rot="16200000" flipH="1">
            <a:off x="453966" y="3751058"/>
            <a:ext cx="757905" cy="4595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endCxn id="14" idx="1"/>
          </p:cNvCxnSpPr>
          <p:nvPr/>
        </p:nvCxnSpPr>
        <p:spPr>
          <a:xfrm rot="16200000" flipH="1">
            <a:off x="474450" y="4478235"/>
            <a:ext cx="716937" cy="4595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endCxn id="15" idx="1"/>
          </p:cNvCxnSpPr>
          <p:nvPr/>
        </p:nvCxnSpPr>
        <p:spPr>
          <a:xfrm rot="16200000" flipH="1">
            <a:off x="479059" y="5181345"/>
            <a:ext cx="707719" cy="4595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/>
          <p:cNvCxnSpPr/>
          <p:nvPr/>
        </p:nvCxnSpPr>
        <p:spPr>
          <a:xfrm rot="16200000" flipH="1">
            <a:off x="479571" y="5888552"/>
            <a:ext cx="706693" cy="459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587181" y="211391"/>
            <a:ext cx="1740309" cy="589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Visualização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047352" y="211390"/>
            <a:ext cx="1740309" cy="589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Ação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101943" y="211390"/>
            <a:ext cx="1683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V – Visitante</a:t>
            </a:r>
          </a:p>
          <a:p>
            <a:r>
              <a:rPr lang="pt-PT" dirty="0"/>
              <a:t>U – Utilizador</a:t>
            </a:r>
          </a:p>
          <a:p>
            <a:r>
              <a:rPr lang="pt-PT" dirty="0"/>
              <a:t>A - Administrador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412724" y="2179279"/>
            <a:ext cx="1914765" cy="589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displayEncomendas (U/A)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3362696" y="2179278"/>
            <a:ext cx="1740309" cy="589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getHistorico Encomendas (A)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362696" y="3601884"/>
            <a:ext cx="1740309" cy="589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getHistoricoEncomendas (U/A)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Connector: Elbow 8"/>
          <p:cNvCxnSpPr>
            <a:stCxn id="11" idx="3"/>
            <a:endCxn id="66" idx="1"/>
          </p:cNvCxnSpPr>
          <p:nvPr/>
        </p:nvCxnSpPr>
        <p:spPr>
          <a:xfrm>
            <a:off x="2803006" y="2827594"/>
            <a:ext cx="559690" cy="10692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5412724" y="3601884"/>
            <a:ext cx="1914765" cy="589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displayEncomendas (U/A)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7711011" y="1823681"/>
            <a:ext cx="1740309" cy="589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filtrarEncomendas (A)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711010" y="2574005"/>
            <a:ext cx="1740309" cy="589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editarEncomenda (A)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9761037" y="2574004"/>
            <a:ext cx="1914765" cy="589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displayEncomendaEditadaSucesso (U/A)</a:t>
            </a:r>
            <a:endParaRPr lang="en-US" dirty="0"/>
          </a:p>
        </p:txBody>
      </p:sp>
      <p:cxnSp>
        <p:nvCxnSpPr>
          <p:cNvPr id="27" name="Connector: Elbow 26"/>
          <p:cNvCxnSpPr>
            <a:stCxn id="64" idx="3"/>
            <a:endCxn id="36" idx="1"/>
          </p:cNvCxnSpPr>
          <p:nvPr/>
        </p:nvCxnSpPr>
        <p:spPr>
          <a:xfrm>
            <a:off x="5103005" y="2474246"/>
            <a:ext cx="30971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/>
          <p:cNvCxnSpPr>
            <a:stCxn id="36" idx="3"/>
            <a:endCxn id="78" idx="1"/>
          </p:cNvCxnSpPr>
          <p:nvPr/>
        </p:nvCxnSpPr>
        <p:spPr>
          <a:xfrm flipV="1">
            <a:off x="7327489" y="2118649"/>
            <a:ext cx="383522" cy="3555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/>
          <p:cNvCxnSpPr>
            <a:stCxn id="36" idx="3"/>
            <a:endCxn id="79" idx="1"/>
          </p:cNvCxnSpPr>
          <p:nvPr/>
        </p:nvCxnSpPr>
        <p:spPr>
          <a:xfrm>
            <a:off x="7327489" y="2474247"/>
            <a:ext cx="383521" cy="3947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/>
          <p:cNvCxnSpPr>
            <a:stCxn id="78" idx="0"/>
            <a:endCxn id="36" idx="0"/>
          </p:cNvCxnSpPr>
          <p:nvPr/>
        </p:nvCxnSpPr>
        <p:spPr>
          <a:xfrm rot="16200000" flipH="1" flipV="1">
            <a:off x="7297838" y="895950"/>
            <a:ext cx="355598" cy="2211059"/>
          </a:xfrm>
          <a:prstGeom prst="bentConnector3">
            <a:avLst>
              <a:gd name="adj1" fmla="val -642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/>
          <p:cNvCxnSpPr>
            <a:stCxn id="82" idx="2"/>
            <a:endCxn id="36" idx="2"/>
          </p:cNvCxnSpPr>
          <p:nvPr/>
        </p:nvCxnSpPr>
        <p:spPr>
          <a:xfrm rot="5400000" flipH="1">
            <a:off x="8346901" y="792421"/>
            <a:ext cx="394725" cy="4348313"/>
          </a:xfrm>
          <a:prstGeom prst="bentConnector3">
            <a:avLst>
              <a:gd name="adj1" fmla="val -579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79" idx="3"/>
            <a:endCxn id="82" idx="1"/>
          </p:cNvCxnSpPr>
          <p:nvPr/>
        </p:nvCxnSpPr>
        <p:spPr>
          <a:xfrm flipV="1">
            <a:off x="9451319" y="2868972"/>
            <a:ext cx="3097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78" idx="2"/>
            <a:endCxn id="79" idx="0"/>
          </p:cNvCxnSpPr>
          <p:nvPr/>
        </p:nvCxnSpPr>
        <p:spPr>
          <a:xfrm flipH="1">
            <a:off x="8581165" y="2413616"/>
            <a:ext cx="1" cy="16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103005" y="3896850"/>
            <a:ext cx="3097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/>
          <p:cNvCxnSpPr>
            <a:stCxn id="11" idx="3"/>
            <a:endCxn id="64" idx="1"/>
          </p:cNvCxnSpPr>
          <p:nvPr/>
        </p:nvCxnSpPr>
        <p:spPr>
          <a:xfrm flipV="1">
            <a:off x="2803006" y="2474246"/>
            <a:ext cx="559690" cy="3533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102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77"/>
          <p:cNvSpPr txBox="1"/>
          <p:nvPr/>
        </p:nvSpPr>
        <p:spPr>
          <a:xfrm>
            <a:off x="7299661" y="76189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pt-PT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adminsiem</a:t>
            </a:r>
          </a:p>
        </p:txBody>
      </p:sp>
      <p:sp>
        <p:nvSpPr>
          <p:cNvPr id="3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984" y="86497"/>
            <a:ext cx="300557" cy="287533"/>
          </a:xfrm>
          <a:prstGeom prst="rect">
            <a:avLst/>
          </a:prstGeom>
        </p:spPr>
      </p:pic>
      <p:sp>
        <p:nvSpPr>
          <p:cNvPr id="5" name="Shape 101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6" name="Shape 102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sp>
        <p:nvSpPr>
          <p:cNvPr id="7" name="Shape 102"/>
          <p:cNvSpPr txBox="1"/>
          <p:nvPr/>
        </p:nvSpPr>
        <p:spPr>
          <a:xfrm>
            <a:off x="4248641" y="922489"/>
            <a:ext cx="1331999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Clientes</a:t>
            </a:r>
          </a:p>
        </p:txBody>
      </p:sp>
      <p:sp>
        <p:nvSpPr>
          <p:cNvPr id="12" name="Shape 177"/>
          <p:cNvSpPr txBox="1"/>
          <p:nvPr/>
        </p:nvSpPr>
        <p:spPr>
          <a:xfrm>
            <a:off x="1589902" y="1832224"/>
            <a:ext cx="3990737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pt-PT" sz="1800" b="1" dirty="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Dados de utilizador Rui Miguel Alves: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89902" y="2343150"/>
            <a:ext cx="90514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Nome: Rui Miguel Alves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Morada: Rua do Estádio Novo, 73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Código de Portal: 4200-120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Email: </a:t>
            </a:r>
            <a:r>
              <a:rPr lang="pt-PT" sz="16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  <a:hlinkClick r:id="rId3"/>
              </a:rPr>
              <a:t>ruialvessiem@gmail.com</a:t>
            </a:r>
            <a:endParaRPr lang="pt-PT" sz="1600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Telefone: </a:t>
            </a:r>
            <a:r>
              <a:rPr lang="pt-PT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939966999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148" y="1738624"/>
            <a:ext cx="382200" cy="382200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5411793" y="1656199"/>
            <a:ext cx="646107" cy="584081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Shape 102"/>
          <p:cNvSpPr txBox="1"/>
          <p:nvPr/>
        </p:nvSpPr>
        <p:spPr>
          <a:xfrm>
            <a:off x="5580640" y="935098"/>
            <a:ext cx="1331999" cy="5273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Stocks</a:t>
            </a:r>
          </a:p>
        </p:txBody>
      </p:sp>
      <p:sp>
        <p:nvSpPr>
          <p:cNvPr id="16" name="Shape 102"/>
          <p:cNvSpPr txBox="1"/>
          <p:nvPr/>
        </p:nvSpPr>
        <p:spPr>
          <a:xfrm>
            <a:off x="6914675" y="933311"/>
            <a:ext cx="1540703" cy="5371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Encomendas</a:t>
            </a:r>
          </a:p>
        </p:txBody>
      </p:sp>
      <p:sp>
        <p:nvSpPr>
          <p:cNvPr id="17" name="Shape 108"/>
          <p:cNvSpPr txBox="1"/>
          <p:nvPr/>
        </p:nvSpPr>
        <p:spPr>
          <a:xfrm>
            <a:off x="8780107" y="501065"/>
            <a:ext cx="1725306" cy="28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Adicionar Utilizador</a:t>
            </a:r>
          </a:p>
        </p:txBody>
      </p:sp>
      <p:sp>
        <p:nvSpPr>
          <p:cNvPr id="18" name="Triângulo isósceles 29"/>
          <p:cNvSpPr/>
          <p:nvPr/>
        </p:nvSpPr>
        <p:spPr>
          <a:xfrm flipV="1">
            <a:off x="10393203" y="608041"/>
            <a:ext cx="72000" cy="72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6639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193"/>
          <p:cNvSpPr txBox="1"/>
          <p:nvPr/>
        </p:nvSpPr>
        <p:spPr>
          <a:xfrm>
            <a:off x="1589903" y="1948423"/>
            <a:ext cx="2506375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800" b="1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Formulário de Registo</a:t>
            </a:r>
          </a:p>
        </p:txBody>
      </p:sp>
      <p:sp>
        <p:nvSpPr>
          <p:cNvPr id="22" name="Shape 194"/>
          <p:cNvSpPr txBox="1"/>
          <p:nvPr/>
        </p:nvSpPr>
        <p:spPr>
          <a:xfrm>
            <a:off x="1678004" y="2443990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</a:p>
        </p:txBody>
      </p:sp>
      <p:sp>
        <p:nvSpPr>
          <p:cNvPr id="23" name="Shape 195"/>
          <p:cNvSpPr txBox="1"/>
          <p:nvPr/>
        </p:nvSpPr>
        <p:spPr>
          <a:xfrm>
            <a:off x="3577704" y="2443982"/>
            <a:ext cx="3858600" cy="2886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pt-PT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Rui Miguel Alves</a:t>
            </a:r>
          </a:p>
        </p:txBody>
      </p:sp>
      <p:sp>
        <p:nvSpPr>
          <p:cNvPr id="24" name="Shape 196"/>
          <p:cNvSpPr txBox="1"/>
          <p:nvPr/>
        </p:nvSpPr>
        <p:spPr>
          <a:xfrm>
            <a:off x="1678004" y="2824990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Morada</a:t>
            </a:r>
          </a:p>
        </p:txBody>
      </p:sp>
      <p:sp>
        <p:nvSpPr>
          <p:cNvPr id="25" name="Shape 197"/>
          <p:cNvSpPr txBox="1"/>
          <p:nvPr/>
        </p:nvSpPr>
        <p:spPr>
          <a:xfrm>
            <a:off x="1638604" y="3577798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</a:p>
        </p:txBody>
      </p:sp>
      <p:sp>
        <p:nvSpPr>
          <p:cNvPr id="26" name="Shape 198"/>
          <p:cNvSpPr txBox="1"/>
          <p:nvPr/>
        </p:nvSpPr>
        <p:spPr>
          <a:xfrm>
            <a:off x="1678004" y="3958798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Telefone</a:t>
            </a:r>
          </a:p>
        </p:txBody>
      </p:sp>
      <p:sp>
        <p:nvSpPr>
          <p:cNvPr id="27" name="Shape 199"/>
          <p:cNvSpPr txBox="1"/>
          <p:nvPr/>
        </p:nvSpPr>
        <p:spPr>
          <a:xfrm>
            <a:off x="1678004" y="4568398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</a:p>
        </p:txBody>
      </p:sp>
      <p:sp>
        <p:nvSpPr>
          <p:cNvPr id="28" name="Shape 200"/>
          <p:cNvSpPr txBox="1"/>
          <p:nvPr/>
        </p:nvSpPr>
        <p:spPr>
          <a:xfrm>
            <a:off x="6222804" y="5542140"/>
            <a:ext cx="1213500" cy="3360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Submeter</a:t>
            </a:r>
          </a:p>
        </p:txBody>
      </p:sp>
      <p:sp>
        <p:nvSpPr>
          <p:cNvPr id="29" name="Shape 201"/>
          <p:cNvSpPr txBox="1"/>
          <p:nvPr/>
        </p:nvSpPr>
        <p:spPr>
          <a:xfrm>
            <a:off x="1678004" y="4951592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</a:p>
        </p:txBody>
      </p:sp>
      <p:sp>
        <p:nvSpPr>
          <p:cNvPr id="30" name="Shape 202"/>
          <p:cNvSpPr txBox="1"/>
          <p:nvPr/>
        </p:nvSpPr>
        <p:spPr>
          <a:xfrm>
            <a:off x="3577704" y="2824982"/>
            <a:ext cx="3858600" cy="2886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pt-PT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Rua do Estádio Novo, 73</a:t>
            </a:r>
          </a:p>
        </p:txBody>
      </p:sp>
      <p:sp>
        <p:nvSpPr>
          <p:cNvPr id="31" name="Shape 203"/>
          <p:cNvSpPr txBox="1"/>
          <p:nvPr/>
        </p:nvSpPr>
        <p:spPr>
          <a:xfrm>
            <a:off x="3577704" y="3577790"/>
            <a:ext cx="3858600" cy="2886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pt-PT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ruialvessiem@gmail.com</a:t>
            </a:r>
          </a:p>
        </p:txBody>
      </p:sp>
      <p:cxnSp>
        <p:nvCxnSpPr>
          <p:cNvPr id="32" name="Shape 204"/>
          <p:cNvCxnSpPr/>
          <p:nvPr/>
        </p:nvCxnSpPr>
        <p:spPr>
          <a:xfrm>
            <a:off x="1848379" y="4339790"/>
            <a:ext cx="61806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33" name="Shape 205"/>
          <p:cNvSpPr txBox="1"/>
          <p:nvPr/>
        </p:nvSpPr>
        <p:spPr>
          <a:xfrm>
            <a:off x="3577704" y="4567790"/>
            <a:ext cx="3858600" cy="2886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ruialvessiem</a:t>
            </a:r>
            <a:endParaRPr dirty="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Shape 206"/>
          <p:cNvSpPr txBox="1"/>
          <p:nvPr/>
        </p:nvSpPr>
        <p:spPr>
          <a:xfrm>
            <a:off x="3577704" y="4951592"/>
            <a:ext cx="3858600" cy="2886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endParaRPr dirty="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207"/>
          <p:cNvSpPr txBox="1"/>
          <p:nvPr/>
        </p:nvSpPr>
        <p:spPr>
          <a:xfrm>
            <a:off x="3577704" y="3958790"/>
            <a:ext cx="3858600" cy="2886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pt-PT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939966999</a:t>
            </a:r>
          </a:p>
        </p:txBody>
      </p:sp>
      <p:sp>
        <p:nvSpPr>
          <p:cNvPr id="36" name="Shape 196"/>
          <p:cNvSpPr txBox="1"/>
          <p:nvPr/>
        </p:nvSpPr>
        <p:spPr>
          <a:xfrm>
            <a:off x="1678004" y="3208462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Código postal</a:t>
            </a:r>
          </a:p>
        </p:txBody>
      </p:sp>
      <p:sp>
        <p:nvSpPr>
          <p:cNvPr id="37" name="Shape 202"/>
          <p:cNvSpPr txBox="1"/>
          <p:nvPr/>
        </p:nvSpPr>
        <p:spPr>
          <a:xfrm>
            <a:off x="3577704" y="3208454"/>
            <a:ext cx="750639" cy="2886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pt-PT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4200</a:t>
            </a:r>
          </a:p>
        </p:txBody>
      </p:sp>
      <p:sp>
        <p:nvSpPr>
          <p:cNvPr id="38" name="Shape 202"/>
          <p:cNvSpPr txBox="1"/>
          <p:nvPr/>
        </p:nvSpPr>
        <p:spPr>
          <a:xfrm>
            <a:off x="4476911" y="3208454"/>
            <a:ext cx="750639" cy="2886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pt-PT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120</a:t>
            </a: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4364212" y="3349183"/>
            <a:ext cx="71792" cy="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hape 101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42" name="Shape 102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sp>
        <p:nvSpPr>
          <p:cNvPr id="43" name="Shape 102"/>
          <p:cNvSpPr txBox="1"/>
          <p:nvPr/>
        </p:nvSpPr>
        <p:spPr>
          <a:xfrm>
            <a:off x="4248641" y="922489"/>
            <a:ext cx="1331999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Clientes</a:t>
            </a:r>
          </a:p>
        </p:txBody>
      </p:sp>
      <p:sp>
        <p:nvSpPr>
          <p:cNvPr id="44" name="Shape 177"/>
          <p:cNvSpPr txBox="1"/>
          <p:nvPr/>
        </p:nvSpPr>
        <p:spPr>
          <a:xfrm>
            <a:off x="7299661" y="76189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pt-PT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adminsiem</a:t>
            </a:r>
          </a:p>
        </p:txBody>
      </p:sp>
      <p:sp>
        <p:nvSpPr>
          <p:cNvPr id="45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984" y="86497"/>
            <a:ext cx="300557" cy="287533"/>
          </a:xfrm>
          <a:prstGeom prst="rect">
            <a:avLst/>
          </a:prstGeom>
        </p:spPr>
      </p:pic>
      <p:sp>
        <p:nvSpPr>
          <p:cNvPr id="48" name="Shape 102"/>
          <p:cNvSpPr txBox="1"/>
          <p:nvPr/>
        </p:nvSpPr>
        <p:spPr>
          <a:xfrm>
            <a:off x="5580640" y="935098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Stocks</a:t>
            </a:r>
          </a:p>
        </p:txBody>
      </p:sp>
      <p:sp>
        <p:nvSpPr>
          <p:cNvPr id="49" name="Shape 102"/>
          <p:cNvSpPr txBox="1"/>
          <p:nvPr/>
        </p:nvSpPr>
        <p:spPr>
          <a:xfrm>
            <a:off x="6914675" y="933311"/>
            <a:ext cx="1540703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Encomendas</a:t>
            </a:r>
          </a:p>
        </p:txBody>
      </p:sp>
      <p:sp>
        <p:nvSpPr>
          <p:cNvPr id="50" name="Shape 108"/>
          <p:cNvSpPr txBox="1"/>
          <p:nvPr/>
        </p:nvSpPr>
        <p:spPr>
          <a:xfrm>
            <a:off x="8780107" y="501065"/>
            <a:ext cx="1725306" cy="28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Adicionar Utilizador</a:t>
            </a:r>
          </a:p>
        </p:txBody>
      </p:sp>
      <p:sp>
        <p:nvSpPr>
          <p:cNvPr id="51" name="Triângulo isósceles 29"/>
          <p:cNvSpPr/>
          <p:nvPr/>
        </p:nvSpPr>
        <p:spPr>
          <a:xfrm flipV="1">
            <a:off x="10393203" y="608041"/>
            <a:ext cx="72000" cy="72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Oval 51"/>
          <p:cNvSpPr/>
          <p:nvPr/>
        </p:nvSpPr>
        <p:spPr>
          <a:xfrm>
            <a:off x="8699656" y="437616"/>
            <a:ext cx="1955679" cy="432109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56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1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6" name="Shape 102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sp>
        <p:nvSpPr>
          <p:cNvPr id="7" name="Shape 102"/>
          <p:cNvSpPr txBox="1"/>
          <p:nvPr/>
        </p:nvSpPr>
        <p:spPr>
          <a:xfrm>
            <a:off x="4248641" y="922489"/>
            <a:ext cx="1331999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Clientes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589904" y="2228426"/>
          <a:ext cx="9028565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956">
                  <a:extLst>
                    <a:ext uri="{9D8B030D-6E8A-4147-A177-3AD203B41FA5}">
                      <a16:colId xmlns:a16="http://schemas.microsoft.com/office/drawing/2014/main" val="2017129271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3128436334"/>
                    </a:ext>
                  </a:extLst>
                </a:gridCol>
                <a:gridCol w="1554933">
                  <a:extLst>
                    <a:ext uri="{9D8B030D-6E8A-4147-A177-3AD203B41FA5}">
                      <a16:colId xmlns:a16="http://schemas.microsoft.com/office/drawing/2014/main" val="1891136766"/>
                    </a:ext>
                  </a:extLst>
                </a:gridCol>
                <a:gridCol w="2045517">
                  <a:extLst>
                    <a:ext uri="{9D8B030D-6E8A-4147-A177-3AD203B41FA5}">
                      <a16:colId xmlns:a16="http://schemas.microsoft.com/office/drawing/2014/main" val="94181300"/>
                    </a:ext>
                  </a:extLst>
                </a:gridCol>
                <a:gridCol w="1565909">
                  <a:extLst>
                    <a:ext uri="{9D8B030D-6E8A-4147-A177-3AD203B41FA5}">
                      <a16:colId xmlns:a16="http://schemas.microsoft.com/office/drawing/2014/main" val="1602314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Nome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Morada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Código Postal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Telefone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563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Rui Miguel Alves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Rua do Estádio Novo, 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4200-120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"/>
                        </a:rPr>
                        <a:t>ruialvessiem@gmail.com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939966999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574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António Azambuja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Rua da Constituição, 26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4210-130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latin typeface="Calibri" panose="020F0502020204030204" pitchFamily="34" charset="0"/>
                          <a:cs typeface="Calibri" panose="020F0502020204030204" pitchFamily="34" charset="0"/>
                          <a:hlinkClick r:id="rId3"/>
                        </a:rPr>
                        <a:t>antonioazambuja@gmail.com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939966998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918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David Miguel de</a:t>
                      </a:r>
                      <a:r>
                        <a:rPr lang="pt-PT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Sousa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Rua da Areosa,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4220-140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hlinkClick r:id="rId4"/>
                        </a:rPr>
                        <a:t>davidsousa@gmail.com</a:t>
                      </a:r>
                      <a:endParaRPr lang="pt-PT" baseline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939966997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58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Pedro Miguel Relvas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Rua do</a:t>
                      </a:r>
                      <a:r>
                        <a:rPr lang="pt-PT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Estádio Velho, 75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4230-150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latin typeface="Calibri" panose="020F0502020204030204" pitchFamily="34" charset="0"/>
                          <a:cs typeface="Calibri" panose="020F0502020204030204" pitchFamily="34" charset="0"/>
                          <a:hlinkClick r:id="rId5"/>
                        </a:rPr>
                        <a:t>pedrorelvas@gmail.com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939966996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853201"/>
                  </a:ext>
                </a:extLst>
              </a:tr>
            </a:tbl>
          </a:graphicData>
        </a:graphic>
      </p:graphicFrame>
      <p:sp>
        <p:nvSpPr>
          <p:cNvPr id="21" name="Shape 102"/>
          <p:cNvSpPr txBox="1"/>
          <p:nvPr/>
        </p:nvSpPr>
        <p:spPr>
          <a:xfrm>
            <a:off x="5580640" y="935098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Stocks</a:t>
            </a:r>
          </a:p>
        </p:txBody>
      </p:sp>
      <p:sp>
        <p:nvSpPr>
          <p:cNvPr id="22" name="Shape 102"/>
          <p:cNvSpPr txBox="1"/>
          <p:nvPr/>
        </p:nvSpPr>
        <p:spPr>
          <a:xfrm>
            <a:off x="6914675" y="933311"/>
            <a:ext cx="1540703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Encomendas</a:t>
            </a:r>
          </a:p>
        </p:txBody>
      </p:sp>
      <p:sp>
        <p:nvSpPr>
          <p:cNvPr id="12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Registar</a:t>
            </a:r>
          </a:p>
        </p:txBody>
      </p:sp>
      <p:sp>
        <p:nvSpPr>
          <p:cNvPr id="13" name="Shape 177"/>
          <p:cNvSpPr txBox="1"/>
          <p:nvPr/>
        </p:nvSpPr>
        <p:spPr>
          <a:xfrm>
            <a:off x="7781255" y="85430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pt-PT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adminsiem</a:t>
            </a:r>
          </a:p>
        </p:txBody>
      </p:sp>
      <p:sp>
        <p:nvSpPr>
          <p:cNvPr id="14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sp>
        <p:nvSpPr>
          <p:cNvPr id="15" name="Shape 108"/>
          <p:cNvSpPr txBox="1"/>
          <p:nvPr/>
        </p:nvSpPr>
        <p:spPr>
          <a:xfrm>
            <a:off x="8780107" y="501065"/>
            <a:ext cx="1725306" cy="28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Adicionar Utilizador</a:t>
            </a:r>
          </a:p>
        </p:txBody>
      </p:sp>
      <p:sp>
        <p:nvSpPr>
          <p:cNvPr id="16" name="Shape 108"/>
          <p:cNvSpPr txBox="1"/>
          <p:nvPr/>
        </p:nvSpPr>
        <p:spPr>
          <a:xfrm>
            <a:off x="8780107" y="836197"/>
            <a:ext cx="1725305" cy="28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</a:p>
        </p:txBody>
      </p:sp>
      <p:sp>
        <p:nvSpPr>
          <p:cNvPr id="17" name="Shape 108"/>
          <p:cNvSpPr txBox="1"/>
          <p:nvPr/>
        </p:nvSpPr>
        <p:spPr>
          <a:xfrm>
            <a:off x="8780107" y="1156928"/>
            <a:ext cx="1725305" cy="28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Administrador</a:t>
            </a:r>
          </a:p>
        </p:txBody>
      </p:sp>
      <p:sp>
        <p:nvSpPr>
          <p:cNvPr id="18" name="Triângulo isósceles 29"/>
          <p:cNvSpPr/>
          <p:nvPr/>
        </p:nvSpPr>
        <p:spPr>
          <a:xfrm flipV="1">
            <a:off x="10393203" y="608041"/>
            <a:ext cx="72000" cy="72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Oval 18"/>
          <p:cNvSpPr/>
          <p:nvPr/>
        </p:nvSpPr>
        <p:spPr>
          <a:xfrm>
            <a:off x="8706219" y="1085173"/>
            <a:ext cx="1955679" cy="432109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811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193"/>
          <p:cNvSpPr txBox="1"/>
          <p:nvPr/>
        </p:nvSpPr>
        <p:spPr>
          <a:xfrm>
            <a:off x="1589903" y="1948423"/>
            <a:ext cx="409244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800" b="1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Formulário de Registo de Administrador</a:t>
            </a:r>
          </a:p>
        </p:txBody>
      </p:sp>
      <p:sp>
        <p:nvSpPr>
          <p:cNvPr id="27" name="Shape 199"/>
          <p:cNvSpPr txBox="1"/>
          <p:nvPr/>
        </p:nvSpPr>
        <p:spPr>
          <a:xfrm>
            <a:off x="1014906" y="2422356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</a:p>
        </p:txBody>
      </p:sp>
      <p:sp>
        <p:nvSpPr>
          <p:cNvPr id="28" name="Shape 200"/>
          <p:cNvSpPr txBox="1"/>
          <p:nvPr/>
        </p:nvSpPr>
        <p:spPr>
          <a:xfrm>
            <a:off x="5559706" y="3396098"/>
            <a:ext cx="1213500" cy="3360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Submeter</a:t>
            </a:r>
          </a:p>
        </p:txBody>
      </p:sp>
      <p:sp>
        <p:nvSpPr>
          <p:cNvPr id="29" name="Shape 201"/>
          <p:cNvSpPr txBox="1"/>
          <p:nvPr/>
        </p:nvSpPr>
        <p:spPr>
          <a:xfrm>
            <a:off x="1014906" y="2805550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</a:p>
        </p:txBody>
      </p:sp>
      <p:sp>
        <p:nvSpPr>
          <p:cNvPr id="33" name="Shape 205"/>
          <p:cNvSpPr txBox="1"/>
          <p:nvPr/>
        </p:nvSpPr>
        <p:spPr>
          <a:xfrm>
            <a:off x="2914606" y="2421748"/>
            <a:ext cx="3858600" cy="2886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ruialvessiem</a:t>
            </a:r>
            <a:endParaRPr dirty="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Shape 206"/>
          <p:cNvSpPr txBox="1"/>
          <p:nvPr/>
        </p:nvSpPr>
        <p:spPr>
          <a:xfrm>
            <a:off x="2914606" y="2805550"/>
            <a:ext cx="3858600" cy="2886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n-US"/>
              <a:t>•••••••</a:t>
            </a:r>
            <a:endParaRPr dirty="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Shape 101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42" name="Shape 102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sp>
        <p:nvSpPr>
          <p:cNvPr id="43" name="Shape 102"/>
          <p:cNvSpPr txBox="1"/>
          <p:nvPr/>
        </p:nvSpPr>
        <p:spPr>
          <a:xfrm>
            <a:off x="4248641" y="922489"/>
            <a:ext cx="1331999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Clientes</a:t>
            </a:r>
          </a:p>
        </p:txBody>
      </p:sp>
      <p:sp>
        <p:nvSpPr>
          <p:cNvPr id="44" name="Shape 177"/>
          <p:cNvSpPr txBox="1"/>
          <p:nvPr/>
        </p:nvSpPr>
        <p:spPr>
          <a:xfrm>
            <a:off x="7299661" y="76189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pt-PT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adminsiem</a:t>
            </a:r>
          </a:p>
        </p:txBody>
      </p:sp>
      <p:sp>
        <p:nvSpPr>
          <p:cNvPr id="45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984" y="86497"/>
            <a:ext cx="300557" cy="287533"/>
          </a:xfrm>
          <a:prstGeom prst="rect">
            <a:avLst/>
          </a:prstGeom>
        </p:spPr>
      </p:pic>
      <p:sp>
        <p:nvSpPr>
          <p:cNvPr id="48" name="Shape 102"/>
          <p:cNvSpPr txBox="1"/>
          <p:nvPr/>
        </p:nvSpPr>
        <p:spPr>
          <a:xfrm>
            <a:off x="5580640" y="935098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Stocks</a:t>
            </a:r>
          </a:p>
        </p:txBody>
      </p:sp>
      <p:sp>
        <p:nvSpPr>
          <p:cNvPr id="49" name="Shape 102"/>
          <p:cNvSpPr txBox="1"/>
          <p:nvPr/>
        </p:nvSpPr>
        <p:spPr>
          <a:xfrm>
            <a:off x="6914675" y="933311"/>
            <a:ext cx="1540703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Encomendas</a:t>
            </a:r>
          </a:p>
        </p:txBody>
      </p:sp>
      <p:sp>
        <p:nvSpPr>
          <p:cNvPr id="40" name="Shape 108"/>
          <p:cNvSpPr txBox="1"/>
          <p:nvPr/>
        </p:nvSpPr>
        <p:spPr>
          <a:xfrm>
            <a:off x="8780107" y="501065"/>
            <a:ext cx="1725306" cy="28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Adicionar Utilizador</a:t>
            </a:r>
          </a:p>
        </p:txBody>
      </p:sp>
      <p:sp>
        <p:nvSpPr>
          <p:cNvPr id="47" name="Triângulo isósceles 29"/>
          <p:cNvSpPr/>
          <p:nvPr/>
        </p:nvSpPr>
        <p:spPr>
          <a:xfrm flipV="1">
            <a:off x="10393203" y="608041"/>
            <a:ext cx="72000" cy="72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Oval 49"/>
          <p:cNvSpPr/>
          <p:nvPr/>
        </p:nvSpPr>
        <p:spPr>
          <a:xfrm>
            <a:off x="5408724" y="3350083"/>
            <a:ext cx="1503915" cy="42803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06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5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3" name="Shape 136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sp>
        <p:nvSpPr>
          <p:cNvPr id="4" name="Shape 138"/>
          <p:cNvSpPr txBox="1"/>
          <p:nvPr/>
        </p:nvSpPr>
        <p:spPr>
          <a:xfrm>
            <a:off x="8629650" y="1056183"/>
            <a:ext cx="1835400" cy="28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4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Pesquisa</a:t>
            </a:r>
          </a:p>
        </p:txBody>
      </p:sp>
      <p:sp>
        <p:nvSpPr>
          <p:cNvPr id="5" name="Shape 139"/>
          <p:cNvSpPr txBox="1"/>
          <p:nvPr/>
        </p:nvSpPr>
        <p:spPr>
          <a:xfrm>
            <a:off x="15899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Laticinios</a:t>
            </a:r>
          </a:p>
        </p:txBody>
      </p:sp>
      <p:sp>
        <p:nvSpPr>
          <p:cNvPr id="6" name="Shape 140"/>
          <p:cNvSpPr txBox="1"/>
          <p:nvPr/>
        </p:nvSpPr>
        <p:spPr>
          <a:xfrm>
            <a:off x="29146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Carnes</a:t>
            </a:r>
          </a:p>
        </p:txBody>
      </p:sp>
      <p:sp>
        <p:nvSpPr>
          <p:cNvPr id="7" name="Shape 141"/>
          <p:cNvSpPr txBox="1"/>
          <p:nvPr/>
        </p:nvSpPr>
        <p:spPr>
          <a:xfrm>
            <a:off x="42466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Peixe</a:t>
            </a:r>
          </a:p>
        </p:txBody>
      </p:sp>
      <p:sp>
        <p:nvSpPr>
          <p:cNvPr id="8" name="Shape 142"/>
          <p:cNvSpPr txBox="1"/>
          <p:nvPr/>
        </p:nvSpPr>
        <p:spPr>
          <a:xfrm>
            <a:off x="55786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Bebidas</a:t>
            </a:r>
          </a:p>
        </p:txBody>
      </p:sp>
      <p:sp>
        <p:nvSpPr>
          <p:cNvPr id="9" name="Shape 143"/>
          <p:cNvSpPr txBox="1"/>
          <p:nvPr/>
        </p:nvSpPr>
        <p:spPr>
          <a:xfrm>
            <a:off x="69033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Congelados</a:t>
            </a:r>
          </a:p>
        </p:txBody>
      </p:sp>
      <p:sp>
        <p:nvSpPr>
          <p:cNvPr id="10" name="Shape 144"/>
          <p:cNvSpPr txBox="1"/>
          <p:nvPr/>
        </p:nvSpPr>
        <p:spPr>
          <a:xfrm>
            <a:off x="8233260" y="1466400"/>
            <a:ext cx="113644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Frescos</a:t>
            </a:r>
          </a:p>
        </p:txBody>
      </p:sp>
      <p:sp>
        <p:nvSpPr>
          <p:cNvPr id="11" name="Shape 145"/>
          <p:cNvSpPr txBox="1"/>
          <p:nvPr/>
        </p:nvSpPr>
        <p:spPr>
          <a:xfrm>
            <a:off x="9369700" y="1466400"/>
            <a:ext cx="12324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Limpeza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7192" y="1108917"/>
            <a:ext cx="194872" cy="193410"/>
          </a:xfrm>
          <a:prstGeom prst="rect">
            <a:avLst/>
          </a:prstGeom>
        </p:spPr>
      </p:pic>
      <p:sp>
        <p:nvSpPr>
          <p:cNvPr id="14" name="Shape 102"/>
          <p:cNvSpPr txBox="1"/>
          <p:nvPr/>
        </p:nvSpPr>
        <p:spPr>
          <a:xfrm>
            <a:off x="4248641" y="93182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Clientes</a:t>
            </a:r>
          </a:p>
        </p:txBody>
      </p:sp>
      <p:sp>
        <p:nvSpPr>
          <p:cNvPr id="16" name="Shape 126"/>
          <p:cNvSpPr/>
          <p:nvPr/>
        </p:nvSpPr>
        <p:spPr>
          <a:xfrm>
            <a:off x="2248930" y="2232453"/>
            <a:ext cx="1556999" cy="12027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27"/>
          <p:cNvSpPr/>
          <p:nvPr/>
        </p:nvSpPr>
        <p:spPr>
          <a:xfrm>
            <a:off x="4246605" y="2232453"/>
            <a:ext cx="1557000" cy="12027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28"/>
          <p:cNvSpPr/>
          <p:nvPr/>
        </p:nvSpPr>
        <p:spPr>
          <a:xfrm>
            <a:off x="6244282" y="2232453"/>
            <a:ext cx="1557000" cy="120270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29"/>
          <p:cNvSpPr/>
          <p:nvPr/>
        </p:nvSpPr>
        <p:spPr>
          <a:xfrm>
            <a:off x="8241957" y="2232453"/>
            <a:ext cx="1557000" cy="1202700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" name="Shape 131"/>
          <p:cNvCxnSpPr/>
          <p:nvPr/>
        </p:nvCxnSpPr>
        <p:spPr>
          <a:xfrm>
            <a:off x="1589894" y="3907391"/>
            <a:ext cx="8888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1" name="Shape 133"/>
          <p:cNvSpPr txBox="1"/>
          <p:nvPr/>
        </p:nvSpPr>
        <p:spPr>
          <a:xfrm>
            <a:off x="2248931" y="3530242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Alface            3.85€/kg</a:t>
            </a:r>
          </a:p>
        </p:txBody>
      </p:sp>
      <p:sp>
        <p:nvSpPr>
          <p:cNvPr id="22" name="Shape 133"/>
          <p:cNvSpPr txBox="1"/>
          <p:nvPr/>
        </p:nvSpPr>
        <p:spPr>
          <a:xfrm>
            <a:off x="4246600" y="3530242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Leite                 0.79€/L</a:t>
            </a:r>
          </a:p>
        </p:txBody>
      </p:sp>
      <p:sp>
        <p:nvSpPr>
          <p:cNvPr id="23" name="Shape 133"/>
          <p:cNvSpPr txBox="1"/>
          <p:nvPr/>
        </p:nvSpPr>
        <p:spPr>
          <a:xfrm>
            <a:off x="6244283" y="3538091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Massa           0.69€/un</a:t>
            </a:r>
          </a:p>
        </p:txBody>
      </p:sp>
      <p:sp>
        <p:nvSpPr>
          <p:cNvPr id="24" name="Shape 133"/>
          <p:cNvSpPr txBox="1"/>
          <p:nvPr/>
        </p:nvSpPr>
        <p:spPr>
          <a:xfrm>
            <a:off x="8217361" y="3538559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Queijo           3.85€/kg</a:t>
            </a:r>
          </a:p>
        </p:txBody>
      </p:sp>
      <p:sp>
        <p:nvSpPr>
          <p:cNvPr id="25" name="Shape 132"/>
          <p:cNvSpPr txBox="1"/>
          <p:nvPr/>
        </p:nvSpPr>
        <p:spPr>
          <a:xfrm>
            <a:off x="4967400" y="3999324"/>
            <a:ext cx="22572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Todos os Produtos</a:t>
            </a:r>
          </a:p>
        </p:txBody>
      </p:sp>
      <p:sp>
        <p:nvSpPr>
          <p:cNvPr id="26" name="Shape 126"/>
          <p:cNvSpPr/>
          <p:nvPr/>
        </p:nvSpPr>
        <p:spPr>
          <a:xfrm>
            <a:off x="2224333" y="4407083"/>
            <a:ext cx="1556999" cy="1202700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Shape 127"/>
          <p:cNvSpPr/>
          <p:nvPr/>
        </p:nvSpPr>
        <p:spPr>
          <a:xfrm>
            <a:off x="4222008" y="4407083"/>
            <a:ext cx="1557000" cy="1202700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128"/>
          <p:cNvSpPr/>
          <p:nvPr/>
        </p:nvSpPr>
        <p:spPr>
          <a:xfrm>
            <a:off x="6219685" y="4407083"/>
            <a:ext cx="1557000" cy="1202700"/>
          </a:xfrm>
          <a:prstGeom prst="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129"/>
          <p:cNvSpPr/>
          <p:nvPr/>
        </p:nvSpPr>
        <p:spPr>
          <a:xfrm>
            <a:off x="8217360" y="4407083"/>
            <a:ext cx="1557000" cy="1202700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33"/>
          <p:cNvSpPr txBox="1"/>
          <p:nvPr/>
        </p:nvSpPr>
        <p:spPr>
          <a:xfrm>
            <a:off x="2224334" y="5704872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Ananás          4.19€/un</a:t>
            </a:r>
          </a:p>
        </p:txBody>
      </p:sp>
      <p:sp>
        <p:nvSpPr>
          <p:cNvPr id="31" name="Shape 133"/>
          <p:cNvSpPr txBox="1"/>
          <p:nvPr/>
        </p:nvSpPr>
        <p:spPr>
          <a:xfrm>
            <a:off x="4154343" y="5704872"/>
            <a:ext cx="1667728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Alperce Seco 2.99€/un</a:t>
            </a:r>
          </a:p>
        </p:txBody>
      </p:sp>
      <p:sp>
        <p:nvSpPr>
          <p:cNvPr id="32" name="Shape 133"/>
          <p:cNvSpPr txBox="1"/>
          <p:nvPr/>
        </p:nvSpPr>
        <p:spPr>
          <a:xfrm>
            <a:off x="6142179" y="5712721"/>
            <a:ext cx="1754911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Bolachas Maria 0.65€/un</a:t>
            </a:r>
          </a:p>
        </p:txBody>
      </p:sp>
      <p:sp>
        <p:nvSpPr>
          <p:cNvPr id="33" name="Shape 133"/>
          <p:cNvSpPr txBox="1"/>
          <p:nvPr/>
        </p:nvSpPr>
        <p:spPr>
          <a:xfrm>
            <a:off x="8192764" y="5713189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Danoninhos 1.99€/un</a:t>
            </a:r>
          </a:p>
        </p:txBody>
      </p:sp>
      <p:sp>
        <p:nvSpPr>
          <p:cNvPr id="37" name="Shape 108"/>
          <p:cNvSpPr txBox="1"/>
          <p:nvPr/>
        </p:nvSpPr>
        <p:spPr>
          <a:xfrm>
            <a:off x="8545689" y="1882636"/>
            <a:ext cx="2055910" cy="28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Adicionar novo produto</a:t>
            </a:r>
          </a:p>
        </p:txBody>
      </p:sp>
      <p:sp>
        <p:nvSpPr>
          <p:cNvPr id="38" name="Oval 37"/>
          <p:cNvSpPr/>
          <p:nvPr/>
        </p:nvSpPr>
        <p:spPr>
          <a:xfrm>
            <a:off x="8460300" y="1804424"/>
            <a:ext cx="2232060" cy="42803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Shape 102"/>
          <p:cNvSpPr txBox="1"/>
          <p:nvPr/>
        </p:nvSpPr>
        <p:spPr>
          <a:xfrm>
            <a:off x="5580640" y="935098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Stocks</a:t>
            </a:r>
          </a:p>
        </p:txBody>
      </p:sp>
      <p:sp>
        <p:nvSpPr>
          <p:cNvPr id="48" name="Shape 102"/>
          <p:cNvSpPr txBox="1"/>
          <p:nvPr/>
        </p:nvSpPr>
        <p:spPr>
          <a:xfrm>
            <a:off x="6914675" y="933311"/>
            <a:ext cx="1540703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Encomendas</a:t>
            </a:r>
          </a:p>
        </p:txBody>
      </p:sp>
      <p:sp>
        <p:nvSpPr>
          <p:cNvPr id="49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Registar</a:t>
            </a:r>
          </a:p>
        </p:txBody>
      </p:sp>
      <p:sp>
        <p:nvSpPr>
          <p:cNvPr id="50" name="Shape 177"/>
          <p:cNvSpPr txBox="1"/>
          <p:nvPr/>
        </p:nvSpPr>
        <p:spPr>
          <a:xfrm>
            <a:off x="7781255" y="85430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pt-PT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adminsiem</a:t>
            </a:r>
          </a:p>
        </p:txBody>
      </p:sp>
      <p:sp>
        <p:nvSpPr>
          <p:cNvPr id="51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sp>
        <p:nvSpPr>
          <p:cNvPr id="52" name="Shape 98"/>
          <p:cNvSpPr txBox="1"/>
          <p:nvPr/>
        </p:nvSpPr>
        <p:spPr>
          <a:xfrm>
            <a:off x="4887732" y="1840337"/>
            <a:ext cx="2416536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Produtos mais vendidos</a:t>
            </a:r>
          </a:p>
        </p:txBody>
      </p:sp>
      <p:sp>
        <p:nvSpPr>
          <p:cNvPr id="53" name="Shape 108"/>
          <p:cNvSpPr txBox="1"/>
          <p:nvPr/>
        </p:nvSpPr>
        <p:spPr>
          <a:xfrm>
            <a:off x="8780107" y="501065"/>
            <a:ext cx="1725306" cy="28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Adicionar Utilizador</a:t>
            </a:r>
          </a:p>
        </p:txBody>
      </p:sp>
      <p:sp>
        <p:nvSpPr>
          <p:cNvPr id="54" name="Triângulo isósceles 29"/>
          <p:cNvSpPr/>
          <p:nvPr/>
        </p:nvSpPr>
        <p:spPr>
          <a:xfrm flipV="1">
            <a:off x="10393203" y="608041"/>
            <a:ext cx="72000" cy="72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48290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5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3" name="Shape 136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sp>
        <p:nvSpPr>
          <p:cNvPr id="4" name="Shape 138"/>
          <p:cNvSpPr txBox="1"/>
          <p:nvPr/>
        </p:nvSpPr>
        <p:spPr>
          <a:xfrm>
            <a:off x="8629650" y="1056183"/>
            <a:ext cx="1835400" cy="28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Pesquisa</a:t>
            </a:r>
          </a:p>
        </p:txBody>
      </p:sp>
      <p:sp>
        <p:nvSpPr>
          <p:cNvPr id="5" name="Shape 139"/>
          <p:cNvSpPr txBox="1"/>
          <p:nvPr/>
        </p:nvSpPr>
        <p:spPr>
          <a:xfrm>
            <a:off x="15899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Laticinios</a:t>
            </a:r>
          </a:p>
        </p:txBody>
      </p:sp>
      <p:sp>
        <p:nvSpPr>
          <p:cNvPr id="6" name="Shape 140"/>
          <p:cNvSpPr txBox="1"/>
          <p:nvPr/>
        </p:nvSpPr>
        <p:spPr>
          <a:xfrm>
            <a:off x="29146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Carnes</a:t>
            </a:r>
          </a:p>
        </p:txBody>
      </p:sp>
      <p:sp>
        <p:nvSpPr>
          <p:cNvPr id="7" name="Shape 141"/>
          <p:cNvSpPr txBox="1"/>
          <p:nvPr/>
        </p:nvSpPr>
        <p:spPr>
          <a:xfrm>
            <a:off x="42466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Peixe</a:t>
            </a:r>
          </a:p>
        </p:txBody>
      </p:sp>
      <p:sp>
        <p:nvSpPr>
          <p:cNvPr id="8" name="Shape 142"/>
          <p:cNvSpPr txBox="1"/>
          <p:nvPr/>
        </p:nvSpPr>
        <p:spPr>
          <a:xfrm>
            <a:off x="55786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Bebidas</a:t>
            </a:r>
          </a:p>
        </p:txBody>
      </p:sp>
      <p:sp>
        <p:nvSpPr>
          <p:cNvPr id="9" name="Shape 143"/>
          <p:cNvSpPr txBox="1"/>
          <p:nvPr/>
        </p:nvSpPr>
        <p:spPr>
          <a:xfrm>
            <a:off x="69033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Congelados</a:t>
            </a:r>
          </a:p>
        </p:txBody>
      </p:sp>
      <p:sp>
        <p:nvSpPr>
          <p:cNvPr id="10" name="Shape 144"/>
          <p:cNvSpPr txBox="1"/>
          <p:nvPr/>
        </p:nvSpPr>
        <p:spPr>
          <a:xfrm>
            <a:off x="8233260" y="1466400"/>
            <a:ext cx="113644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Frescos</a:t>
            </a:r>
          </a:p>
        </p:txBody>
      </p:sp>
      <p:sp>
        <p:nvSpPr>
          <p:cNvPr id="11" name="Shape 145"/>
          <p:cNvSpPr txBox="1"/>
          <p:nvPr/>
        </p:nvSpPr>
        <p:spPr>
          <a:xfrm>
            <a:off x="9369700" y="1466400"/>
            <a:ext cx="12324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Limpeza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7192" y="1108917"/>
            <a:ext cx="194872" cy="193410"/>
          </a:xfrm>
          <a:prstGeom prst="rect">
            <a:avLst/>
          </a:prstGeom>
        </p:spPr>
      </p:pic>
      <p:sp>
        <p:nvSpPr>
          <p:cNvPr id="13" name="Shape 102"/>
          <p:cNvSpPr txBox="1"/>
          <p:nvPr/>
        </p:nvSpPr>
        <p:spPr>
          <a:xfrm>
            <a:off x="4248641" y="93182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Clientes</a:t>
            </a:r>
          </a:p>
        </p:txBody>
      </p:sp>
      <p:sp>
        <p:nvSpPr>
          <p:cNvPr id="17" name="Shape 93"/>
          <p:cNvSpPr/>
          <p:nvPr/>
        </p:nvSpPr>
        <p:spPr>
          <a:xfrm>
            <a:off x="1589900" y="2006400"/>
            <a:ext cx="1556999" cy="12027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rgbClr val="26262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08"/>
          <p:cNvSpPr txBox="1"/>
          <p:nvPr/>
        </p:nvSpPr>
        <p:spPr>
          <a:xfrm>
            <a:off x="3430899" y="2463450"/>
            <a:ext cx="1581367" cy="28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Inserir Imagem</a:t>
            </a:r>
          </a:p>
        </p:txBody>
      </p:sp>
      <p:sp>
        <p:nvSpPr>
          <p:cNvPr id="19" name="Shape 195"/>
          <p:cNvSpPr txBox="1"/>
          <p:nvPr/>
        </p:nvSpPr>
        <p:spPr>
          <a:xfrm>
            <a:off x="3008132" y="3531962"/>
            <a:ext cx="3858600" cy="2886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pt-PT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Chocolate Milka</a:t>
            </a:r>
          </a:p>
        </p:txBody>
      </p:sp>
      <p:sp>
        <p:nvSpPr>
          <p:cNvPr id="22" name="Shape 194"/>
          <p:cNvSpPr txBox="1"/>
          <p:nvPr/>
        </p:nvSpPr>
        <p:spPr>
          <a:xfrm>
            <a:off x="1108432" y="3548250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</a:p>
        </p:txBody>
      </p:sp>
      <p:sp>
        <p:nvSpPr>
          <p:cNvPr id="28" name="Shape 195"/>
          <p:cNvSpPr txBox="1"/>
          <p:nvPr/>
        </p:nvSpPr>
        <p:spPr>
          <a:xfrm>
            <a:off x="3001433" y="3915452"/>
            <a:ext cx="3858600" cy="2886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pt-PT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165</a:t>
            </a:r>
          </a:p>
        </p:txBody>
      </p:sp>
      <p:sp>
        <p:nvSpPr>
          <p:cNvPr id="29" name="Shape 194"/>
          <p:cNvSpPr txBox="1"/>
          <p:nvPr/>
        </p:nvSpPr>
        <p:spPr>
          <a:xfrm>
            <a:off x="1079200" y="3910060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Código</a:t>
            </a:r>
          </a:p>
        </p:txBody>
      </p:sp>
      <p:sp>
        <p:nvSpPr>
          <p:cNvPr id="37" name="Shape 202"/>
          <p:cNvSpPr txBox="1"/>
          <p:nvPr/>
        </p:nvSpPr>
        <p:spPr>
          <a:xfrm>
            <a:off x="3008132" y="4315908"/>
            <a:ext cx="3858600" cy="684021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pt-PT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Chocolate Milka Oreo. Pode conter vestígios de lactose</a:t>
            </a:r>
          </a:p>
        </p:txBody>
      </p:sp>
      <p:sp>
        <p:nvSpPr>
          <p:cNvPr id="38" name="Shape 203"/>
          <p:cNvSpPr txBox="1"/>
          <p:nvPr/>
        </p:nvSpPr>
        <p:spPr>
          <a:xfrm>
            <a:off x="3008132" y="5467786"/>
            <a:ext cx="1134890" cy="2886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pt-PT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39" name="Shape 196"/>
          <p:cNvSpPr txBox="1"/>
          <p:nvPr/>
        </p:nvSpPr>
        <p:spPr>
          <a:xfrm>
            <a:off x="1108432" y="4301781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Descrição</a:t>
            </a:r>
          </a:p>
        </p:txBody>
      </p:sp>
      <p:sp>
        <p:nvSpPr>
          <p:cNvPr id="40" name="Shape 197"/>
          <p:cNvSpPr txBox="1"/>
          <p:nvPr/>
        </p:nvSpPr>
        <p:spPr>
          <a:xfrm>
            <a:off x="1069032" y="5460992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Stock</a:t>
            </a:r>
          </a:p>
        </p:txBody>
      </p:sp>
      <p:sp>
        <p:nvSpPr>
          <p:cNvPr id="41" name="Shape 196"/>
          <p:cNvSpPr txBox="1"/>
          <p:nvPr/>
        </p:nvSpPr>
        <p:spPr>
          <a:xfrm>
            <a:off x="1108432" y="5091656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Preço</a:t>
            </a:r>
          </a:p>
        </p:txBody>
      </p:sp>
      <p:sp>
        <p:nvSpPr>
          <p:cNvPr id="42" name="Shape 202"/>
          <p:cNvSpPr txBox="1"/>
          <p:nvPr/>
        </p:nvSpPr>
        <p:spPr>
          <a:xfrm>
            <a:off x="3008132" y="5091648"/>
            <a:ext cx="1134890" cy="2886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pt-PT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1.59</a:t>
            </a:r>
          </a:p>
        </p:txBody>
      </p:sp>
      <p:sp>
        <p:nvSpPr>
          <p:cNvPr id="43" name="Shape 108"/>
          <p:cNvSpPr txBox="1"/>
          <p:nvPr/>
        </p:nvSpPr>
        <p:spPr>
          <a:xfrm>
            <a:off x="3008132" y="5994882"/>
            <a:ext cx="1581367" cy="28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Inserir Produto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149232" y="508746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€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143022" y="5467786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unidades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2680540" y="5914600"/>
            <a:ext cx="2232060" cy="42803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Shape 102"/>
          <p:cNvSpPr txBox="1"/>
          <p:nvPr/>
        </p:nvSpPr>
        <p:spPr>
          <a:xfrm>
            <a:off x="5580640" y="935098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Stocks</a:t>
            </a:r>
          </a:p>
        </p:txBody>
      </p:sp>
      <p:sp>
        <p:nvSpPr>
          <p:cNvPr id="48" name="Shape 102"/>
          <p:cNvSpPr txBox="1"/>
          <p:nvPr/>
        </p:nvSpPr>
        <p:spPr>
          <a:xfrm>
            <a:off x="6914675" y="933311"/>
            <a:ext cx="1540703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Encomendas</a:t>
            </a:r>
          </a:p>
        </p:txBody>
      </p:sp>
      <p:sp>
        <p:nvSpPr>
          <p:cNvPr id="35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Registar</a:t>
            </a:r>
          </a:p>
        </p:txBody>
      </p:sp>
      <p:sp>
        <p:nvSpPr>
          <p:cNvPr id="36" name="Shape 177"/>
          <p:cNvSpPr txBox="1"/>
          <p:nvPr/>
        </p:nvSpPr>
        <p:spPr>
          <a:xfrm>
            <a:off x="7781255" y="85430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pt-PT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adminsiem</a:t>
            </a:r>
          </a:p>
        </p:txBody>
      </p:sp>
      <p:sp>
        <p:nvSpPr>
          <p:cNvPr id="49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sp>
        <p:nvSpPr>
          <p:cNvPr id="50" name="Shape 108"/>
          <p:cNvSpPr txBox="1"/>
          <p:nvPr/>
        </p:nvSpPr>
        <p:spPr>
          <a:xfrm>
            <a:off x="8780107" y="501065"/>
            <a:ext cx="1725306" cy="28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Adicionar Utilizador</a:t>
            </a:r>
          </a:p>
        </p:txBody>
      </p:sp>
      <p:sp>
        <p:nvSpPr>
          <p:cNvPr id="51" name="Triângulo isósceles 29"/>
          <p:cNvSpPr/>
          <p:nvPr/>
        </p:nvSpPr>
        <p:spPr>
          <a:xfrm flipV="1">
            <a:off x="10393203" y="608041"/>
            <a:ext cx="72000" cy="72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454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5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3" name="Shape 136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sp>
        <p:nvSpPr>
          <p:cNvPr id="4" name="Shape 138"/>
          <p:cNvSpPr txBox="1"/>
          <p:nvPr/>
        </p:nvSpPr>
        <p:spPr>
          <a:xfrm>
            <a:off x="8629650" y="1056183"/>
            <a:ext cx="1835400" cy="28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4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Pesquisa</a:t>
            </a:r>
          </a:p>
        </p:txBody>
      </p:sp>
      <p:sp>
        <p:nvSpPr>
          <p:cNvPr id="5" name="Shape 139"/>
          <p:cNvSpPr txBox="1"/>
          <p:nvPr/>
        </p:nvSpPr>
        <p:spPr>
          <a:xfrm>
            <a:off x="15899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Laticinios</a:t>
            </a:r>
          </a:p>
        </p:txBody>
      </p:sp>
      <p:sp>
        <p:nvSpPr>
          <p:cNvPr id="6" name="Shape 140"/>
          <p:cNvSpPr txBox="1"/>
          <p:nvPr/>
        </p:nvSpPr>
        <p:spPr>
          <a:xfrm>
            <a:off x="29146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Carnes</a:t>
            </a:r>
          </a:p>
        </p:txBody>
      </p:sp>
      <p:sp>
        <p:nvSpPr>
          <p:cNvPr id="7" name="Shape 141"/>
          <p:cNvSpPr txBox="1"/>
          <p:nvPr/>
        </p:nvSpPr>
        <p:spPr>
          <a:xfrm>
            <a:off x="42466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Peixe</a:t>
            </a:r>
          </a:p>
        </p:txBody>
      </p:sp>
      <p:sp>
        <p:nvSpPr>
          <p:cNvPr id="8" name="Shape 142"/>
          <p:cNvSpPr txBox="1"/>
          <p:nvPr/>
        </p:nvSpPr>
        <p:spPr>
          <a:xfrm>
            <a:off x="55786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Bebidas</a:t>
            </a:r>
          </a:p>
        </p:txBody>
      </p:sp>
      <p:sp>
        <p:nvSpPr>
          <p:cNvPr id="9" name="Shape 143"/>
          <p:cNvSpPr txBox="1"/>
          <p:nvPr/>
        </p:nvSpPr>
        <p:spPr>
          <a:xfrm>
            <a:off x="69033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Congelados</a:t>
            </a:r>
          </a:p>
        </p:txBody>
      </p:sp>
      <p:sp>
        <p:nvSpPr>
          <p:cNvPr id="10" name="Shape 144"/>
          <p:cNvSpPr txBox="1"/>
          <p:nvPr/>
        </p:nvSpPr>
        <p:spPr>
          <a:xfrm>
            <a:off x="8233260" y="1466400"/>
            <a:ext cx="113644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Frescos</a:t>
            </a:r>
          </a:p>
        </p:txBody>
      </p:sp>
      <p:sp>
        <p:nvSpPr>
          <p:cNvPr id="11" name="Shape 145"/>
          <p:cNvSpPr txBox="1"/>
          <p:nvPr/>
        </p:nvSpPr>
        <p:spPr>
          <a:xfrm>
            <a:off x="9369700" y="1466400"/>
            <a:ext cx="12324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Limpeza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7192" y="1108917"/>
            <a:ext cx="194872" cy="193410"/>
          </a:xfrm>
          <a:prstGeom prst="rect">
            <a:avLst/>
          </a:prstGeom>
        </p:spPr>
      </p:pic>
      <p:sp>
        <p:nvSpPr>
          <p:cNvPr id="14" name="Shape 102"/>
          <p:cNvSpPr txBox="1"/>
          <p:nvPr/>
        </p:nvSpPr>
        <p:spPr>
          <a:xfrm>
            <a:off x="4248641" y="93182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Clientes</a:t>
            </a:r>
          </a:p>
        </p:txBody>
      </p:sp>
      <p:sp>
        <p:nvSpPr>
          <p:cNvPr id="16" name="Shape 126"/>
          <p:cNvSpPr/>
          <p:nvPr/>
        </p:nvSpPr>
        <p:spPr>
          <a:xfrm>
            <a:off x="2248930" y="2232453"/>
            <a:ext cx="1556999" cy="12027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27"/>
          <p:cNvSpPr/>
          <p:nvPr/>
        </p:nvSpPr>
        <p:spPr>
          <a:xfrm>
            <a:off x="4246605" y="2232453"/>
            <a:ext cx="1557000" cy="12027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28"/>
          <p:cNvSpPr/>
          <p:nvPr/>
        </p:nvSpPr>
        <p:spPr>
          <a:xfrm>
            <a:off x="6244282" y="2232453"/>
            <a:ext cx="1557000" cy="120270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29"/>
          <p:cNvSpPr/>
          <p:nvPr/>
        </p:nvSpPr>
        <p:spPr>
          <a:xfrm>
            <a:off x="8241957" y="2232453"/>
            <a:ext cx="1557000" cy="1202700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" name="Shape 131"/>
          <p:cNvCxnSpPr/>
          <p:nvPr/>
        </p:nvCxnSpPr>
        <p:spPr>
          <a:xfrm>
            <a:off x="1589894" y="3907391"/>
            <a:ext cx="8888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1" name="Shape 133"/>
          <p:cNvSpPr txBox="1"/>
          <p:nvPr/>
        </p:nvSpPr>
        <p:spPr>
          <a:xfrm>
            <a:off x="2248931" y="3530242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Alface            3.85€/kg</a:t>
            </a:r>
          </a:p>
        </p:txBody>
      </p:sp>
      <p:sp>
        <p:nvSpPr>
          <p:cNvPr id="22" name="Shape 133"/>
          <p:cNvSpPr txBox="1"/>
          <p:nvPr/>
        </p:nvSpPr>
        <p:spPr>
          <a:xfrm>
            <a:off x="4246600" y="3530242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Leite                 0.79€/L</a:t>
            </a:r>
          </a:p>
        </p:txBody>
      </p:sp>
      <p:sp>
        <p:nvSpPr>
          <p:cNvPr id="23" name="Shape 133"/>
          <p:cNvSpPr txBox="1"/>
          <p:nvPr/>
        </p:nvSpPr>
        <p:spPr>
          <a:xfrm>
            <a:off x="6244283" y="3538091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Massa           0.69€/un</a:t>
            </a:r>
          </a:p>
        </p:txBody>
      </p:sp>
      <p:sp>
        <p:nvSpPr>
          <p:cNvPr id="24" name="Shape 133"/>
          <p:cNvSpPr txBox="1"/>
          <p:nvPr/>
        </p:nvSpPr>
        <p:spPr>
          <a:xfrm>
            <a:off x="8217361" y="3538559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Queijo           3.85€/kg</a:t>
            </a:r>
          </a:p>
        </p:txBody>
      </p:sp>
      <p:sp>
        <p:nvSpPr>
          <p:cNvPr id="25" name="Shape 132"/>
          <p:cNvSpPr txBox="1"/>
          <p:nvPr/>
        </p:nvSpPr>
        <p:spPr>
          <a:xfrm>
            <a:off x="4967400" y="3999324"/>
            <a:ext cx="22572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Todos os Produtos</a:t>
            </a:r>
          </a:p>
        </p:txBody>
      </p:sp>
      <p:sp>
        <p:nvSpPr>
          <p:cNvPr id="26" name="Shape 126"/>
          <p:cNvSpPr/>
          <p:nvPr/>
        </p:nvSpPr>
        <p:spPr>
          <a:xfrm>
            <a:off x="2224333" y="4407083"/>
            <a:ext cx="1556999" cy="1202700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Shape 127"/>
          <p:cNvSpPr/>
          <p:nvPr/>
        </p:nvSpPr>
        <p:spPr>
          <a:xfrm>
            <a:off x="4222008" y="4407083"/>
            <a:ext cx="1557000" cy="1202700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128"/>
          <p:cNvSpPr/>
          <p:nvPr/>
        </p:nvSpPr>
        <p:spPr>
          <a:xfrm>
            <a:off x="6219685" y="4407083"/>
            <a:ext cx="1557000" cy="1202700"/>
          </a:xfrm>
          <a:prstGeom prst="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129"/>
          <p:cNvSpPr/>
          <p:nvPr/>
        </p:nvSpPr>
        <p:spPr>
          <a:xfrm>
            <a:off x="8217360" y="4407083"/>
            <a:ext cx="1557000" cy="1202700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33"/>
          <p:cNvSpPr txBox="1"/>
          <p:nvPr/>
        </p:nvSpPr>
        <p:spPr>
          <a:xfrm>
            <a:off x="2224334" y="5704872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Ananás          4.19€/un</a:t>
            </a:r>
          </a:p>
        </p:txBody>
      </p:sp>
      <p:sp>
        <p:nvSpPr>
          <p:cNvPr id="31" name="Shape 133"/>
          <p:cNvSpPr txBox="1"/>
          <p:nvPr/>
        </p:nvSpPr>
        <p:spPr>
          <a:xfrm>
            <a:off x="4154343" y="5704872"/>
            <a:ext cx="1667728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Alperce Seco 2.99€/un</a:t>
            </a:r>
          </a:p>
        </p:txBody>
      </p:sp>
      <p:sp>
        <p:nvSpPr>
          <p:cNvPr id="32" name="Shape 133"/>
          <p:cNvSpPr txBox="1"/>
          <p:nvPr/>
        </p:nvSpPr>
        <p:spPr>
          <a:xfrm>
            <a:off x="6142179" y="5712721"/>
            <a:ext cx="1754911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Bolachas Maria 0.65€/un</a:t>
            </a:r>
          </a:p>
        </p:txBody>
      </p:sp>
      <p:sp>
        <p:nvSpPr>
          <p:cNvPr id="33" name="Shape 133"/>
          <p:cNvSpPr txBox="1"/>
          <p:nvPr/>
        </p:nvSpPr>
        <p:spPr>
          <a:xfrm>
            <a:off x="8192764" y="5713189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Danoninhos 1.99€/un</a:t>
            </a:r>
          </a:p>
        </p:txBody>
      </p:sp>
      <p:sp>
        <p:nvSpPr>
          <p:cNvPr id="37" name="Shape 108"/>
          <p:cNvSpPr txBox="1"/>
          <p:nvPr/>
        </p:nvSpPr>
        <p:spPr>
          <a:xfrm>
            <a:off x="8545689" y="1882636"/>
            <a:ext cx="2055910" cy="28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Adicionar novo produto</a:t>
            </a:r>
          </a:p>
        </p:txBody>
      </p:sp>
      <p:sp>
        <p:nvSpPr>
          <p:cNvPr id="38" name="Oval 37"/>
          <p:cNvSpPr/>
          <p:nvPr/>
        </p:nvSpPr>
        <p:spPr>
          <a:xfrm>
            <a:off x="8033658" y="4162742"/>
            <a:ext cx="1956418" cy="1816341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Shape 102"/>
          <p:cNvSpPr txBox="1"/>
          <p:nvPr/>
        </p:nvSpPr>
        <p:spPr>
          <a:xfrm>
            <a:off x="5580640" y="935098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Stocks</a:t>
            </a:r>
          </a:p>
        </p:txBody>
      </p:sp>
      <p:sp>
        <p:nvSpPr>
          <p:cNvPr id="48" name="Shape 102"/>
          <p:cNvSpPr txBox="1"/>
          <p:nvPr/>
        </p:nvSpPr>
        <p:spPr>
          <a:xfrm>
            <a:off x="6914675" y="933311"/>
            <a:ext cx="1540703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Encomendas</a:t>
            </a:r>
          </a:p>
        </p:txBody>
      </p:sp>
      <p:sp>
        <p:nvSpPr>
          <p:cNvPr id="49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Registar</a:t>
            </a:r>
          </a:p>
        </p:txBody>
      </p:sp>
      <p:sp>
        <p:nvSpPr>
          <p:cNvPr id="50" name="Shape 177"/>
          <p:cNvSpPr txBox="1"/>
          <p:nvPr/>
        </p:nvSpPr>
        <p:spPr>
          <a:xfrm>
            <a:off x="7781255" y="85430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pt-PT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adminsiem</a:t>
            </a:r>
          </a:p>
        </p:txBody>
      </p:sp>
      <p:sp>
        <p:nvSpPr>
          <p:cNvPr id="51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sp>
        <p:nvSpPr>
          <p:cNvPr id="52" name="Shape 98"/>
          <p:cNvSpPr txBox="1"/>
          <p:nvPr/>
        </p:nvSpPr>
        <p:spPr>
          <a:xfrm>
            <a:off x="4887732" y="1840337"/>
            <a:ext cx="2416536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Produtos mais vendidos</a:t>
            </a:r>
          </a:p>
        </p:txBody>
      </p:sp>
      <p:sp>
        <p:nvSpPr>
          <p:cNvPr id="53" name="Shape 108"/>
          <p:cNvSpPr txBox="1"/>
          <p:nvPr/>
        </p:nvSpPr>
        <p:spPr>
          <a:xfrm>
            <a:off x="8780107" y="501065"/>
            <a:ext cx="1725306" cy="28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Adicionar Utilizador</a:t>
            </a:r>
          </a:p>
        </p:txBody>
      </p:sp>
      <p:sp>
        <p:nvSpPr>
          <p:cNvPr id="54" name="Triângulo isósceles 29"/>
          <p:cNvSpPr/>
          <p:nvPr/>
        </p:nvSpPr>
        <p:spPr>
          <a:xfrm flipV="1">
            <a:off x="10393203" y="608041"/>
            <a:ext cx="72000" cy="72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58037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3"/>
          <p:cNvSpPr/>
          <p:nvPr/>
        </p:nvSpPr>
        <p:spPr>
          <a:xfrm>
            <a:off x="1589900" y="2006400"/>
            <a:ext cx="1556999" cy="12027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rgbClr val="26262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hape 195"/>
          <p:cNvSpPr txBox="1"/>
          <p:nvPr/>
        </p:nvSpPr>
        <p:spPr>
          <a:xfrm>
            <a:off x="3008132" y="3531962"/>
            <a:ext cx="3858600" cy="2886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pt-PT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Danoninhos</a:t>
            </a:r>
          </a:p>
        </p:txBody>
      </p:sp>
      <p:sp>
        <p:nvSpPr>
          <p:cNvPr id="5" name="Shape 194"/>
          <p:cNvSpPr txBox="1"/>
          <p:nvPr/>
        </p:nvSpPr>
        <p:spPr>
          <a:xfrm>
            <a:off x="1108432" y="3548250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</a:p>
        </p:txBody>
      </p:sp>
      <p:sp>
        <p:nvSpPr>
          <p:cNvPr id="6" name="Shape 195"/>
          <p:cNvSpPr txBox="1"/>
          <p:nvPr/>
        </p:nvSpPr>
        <p:spPr>
          <a:xfrm>
            <a:off x="3001433" y="3915452"/>
            <a:ext cx="3858600" cy="2886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pt-PT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155</a:t>
            </a:r>
          </a:p>
        </p:txBody>
      </p:sp>
      <p:sp>
        <p:nvSpPr>
          <p:cNvPr id="7" name="Shape 194"/>
          <p:cNvSpPr txBox="1"/>
          <p:nvPr/>
        </p:nvSpPr>
        <p:spPr>
          <a:xfrm>
            <a:off x="1079200" y="3910060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Código</a:t>
            </a:r>
          </a:p>
        </p:txBody>
      </p:sp>
      <p:sp>
        <p:nvSpPr>
          <p:cNvPr id="8" name="Shape 202"/>
          <p:cNvSpPr txBox="1"/>
          <p:nvPr/>
        </p:nvSpPr>
        <p:spPr>
          <a:xfrm>
            <a:off x="3008132" y="4315908"/>
            <a:ext cx="3858600" cy="684021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pt-PT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Iogurte Infantil Danoninho Polpa de Morango </a:t>
            </a:r>
          </a:p>
        </p:txBody>
      </p:sp>
      <p:sp>
        <p:nvSpPr>
          <p:cNvPr id="9" name="Shape 203"/>
          <p:cNvSpPr txBox="1"/>
          <p:nvPr/>
        </p:nvSpPr>
        <p:spPr>
          <a:xfrm>
            <a:off x="3008132" y="5467786"/>
            <a:ext cx="1134890" cy="2886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pt-PT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sp>
        <p:nvSpPr>
          <p:cNvPr id="10" name="Shape 196"/>
          <p:cNvSpPr txBox="1"/>
          <p:nvPr/>
        </p:nvSpPr>
        <p:spPr>
          <a:xfrm>
            <a:off x="1108432" y="4301781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Descrição</a:t>
            </a:r>
          </a:p>
        </p:txBody>
      </p:sp>
      <p:sp>
        <p:nvSpPr>
          <p:cNvPr id="11" name="Shape 197"/>
          <p:cNvSpPr txBox="1"/>
          <p:nvPr/>
        </p:nvSpPr>
        <p:spPr>
          <a:xfrm>
            <a:off x="1069032" y="5460992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Stock</a:t>
            </a:r>
          </a:p>
        </p:txBody>
      </p:sp>
      <p:sp>
        <p:nvSpPr>
          <p:cNvPr id="12" name="Shape 196"/>
          <p:cNvSpPr txBox="1"/>
          <p:nvPr/>
        </p:nvSpPr>
        <p:spPr>
          <a:xfrm>
            <a:off x="1108432" y="5091656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Preço</a:t>
            </a:r>
          </a:p>
        </p:txBody>
      </p:sp>
      <p:sp>
        <p:nvSpPr>
          <p:cNvPr id="13" name="Shape 202"/>
          <p:cNvSpPr txBox="1"/>
          <p:nvPr/>
        </p:nvSpPr>
        <p:spPr>
          <a:xfrm>
            <a:off x="3008132" y="5091648"/>
            <a:ext cx="1134890" cy="2886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pt-PT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1.99</a:t>
            </a:r>
          </a:p>
        </p:txBody>
      </p:sp>
      <p:sp>
        <p:nvSpPr>
          <p:cNvPr id="14" name="Shape 108"/>
          <p:cNvSpPr txBox="1"/>
          <p:nvPr/>
        </p:nvSpPr>
        <p:spPr>
          <a:xfrm>
            <a:off x="3008132" y="5994882"/>
            <a:ext cx="1581367" cy="28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Remover Produto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49232" y="508746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€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43022" y="5467786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unidades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2680540" y="5914600"/>
            <a:ext cx="2232060" cy="42803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hape 102"/>
          <p:cNvSpPr txBox="1"/>
          <p:nvPr/>
        </p:nvSpPr>
        <p:spPr>
          <a:xfrm>
            <a:off x="5580640" y="935098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Stocks</a:t>
            </a:r>
          </a:p>
        </p:txBody>
      </p:sp>
      <p:sp>
        <p:nvSpPr>
          <p:cNvPr id="19" name="Shape 135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20" name="Shape 136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sp>
        <p:nvSpPr>
          <p:cNvPr id="21" name="Shape 102"/>
          <p:cNvSpPr txBox="1"/>
          <p:nvPr/>
        </p:nvSpPr>
        <p:spPr>
          <a:xfrm>
            <a:off x="4248641" y="93182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Clientes</a:t>
            </a:r>
          </a:p>
        </p:txBody>
      </p:sp>
      <p:sp>
        <p:nvSpPr>
          <p:cNvPr id="22" name="Shape 102"/>
          <p:cNvSpPr txBox="1"/>
          <p:nvPr/>
        </p:nvSpPr>
        <p:spPr>
          <a:xfrm>
            <a:off x="6914675" y="933311"/>
            <a:ext cx="1540703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Encomendas</a:t>
            </a:r>
          </a:p>
        </p:txBody>
      </p:sp>
      <p:sp>
        <p:nvSpPr>
          <p:cNvPr id="23" name="Shape 108"/>
          <p:cNvSpPr txBox="1"/>
          <p:nvPr/>
        </p:nvSpPr>
        <p:spPr>
          <a:xfrm>
            <a:off x="3430899" y="2463450"/>
            <a:ext cx="1581367" cy="28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Editar Imagem</a:t>
            </a:r>
          </a:p>
        </p:txBody>
      </p:sp>
      <p:sp>
        <p:nvSpPr>
          <p:cNvPr id="24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Registar</a:t>
            </a:r>
          </a:p>
        </p:txBody>
      </p:sp>
      <p:sp>
        <p:nvSpPr>
          <p:cNvPr id="25" name="Shape 177"/>
          <p:cNvSpPr txBox="1"/>
          <p:nvPr/>
        </p:nvSpPr>
        <p:spPr>
          <a:xfrm>
            <a:off x="7781255" y="85430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pt-PT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adminsiem</a:t>
            </a:r>
          </a:p>
        </p:txBody>
      </p:sp>
      <p:sp>
        <p:nvSpPr>
          <p:cNvPr id="26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sp>
        <p:nvSpPr>
          <p:cNvPr id="28" name="Shape 108"/>
          <p:cNvSpPr txBox="1"/>
          <p:nvPr/>
        </p:nvSpPr>
        <p:spPr>
          <a:xfrm>
            <a:off x="5023249" y="5984315"/>
            <a:ext cx="1676131" cy="28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Guardar Alterações</a:t>
            </a:r>
          </a:p>
        </p:txBody>
      </p:sp>
      <p:sp>
        <p:nvSpPr>
          <p:cNvPr id="29" name="Shape 108"/>
          <p:cNvSpPr txBox="1"/>
          <p:nvPr/>
        </p:nvSpPr>
        <p:spPr>
          <a:xfrm>
            <a:off x="8780107" y="501065"/>
            <a:ext cx="1725306" cy="28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Adicionar Utilizador</a:t>
            </a:r>
          </a:p>
        </p:txBody>
      </p:sp>
      <p:sp>
        <p:nvSpPr>
          <p:cNvPr id="30" name="Triângulo isósceles 29"/>
          <p:cNvSpPr/>
          <p:nvPr/>
        </p:nvSpPr>
        <p:spPr>
          <a:xfrm flipV="1">
            <a:off x="10393203" y="608041"/>
            <a:ext cx="72000" cy="72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18807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5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3" name="Shape 136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sp>
        <p:nvSpPr>
          <p:cNvPr id="4" name="Shape 138"/>
          <p:cNvSpPr txBox="1"/>
          <p:nvPr/>
        </p:nvSpPr>
        <p:spPr>
          <a:xfrm>
            <a:off x="8629650" y="1056183"/>
            <a:ext cx="1835400" cy="28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4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Pesquisa</a:t>
            </a:r>
          </a:p>
        </p:txBody>
      </p:sp>
      <p:sp>
        <p:nvSpPr>
          <p:cNvPr id="5" name="Shape 139"/>
          <p:cNvSpPr txBox="1"/>
          <p:nvPr/>
        </p:nvSpPr>
        <p:spPr>
          <a:xfrm>
            <a:off x="15899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Laticinios</a:t>
            </a:r>
          </a:p>
        </p:txBody>
      </p:sp>
      <p:sp>
        <p:nvSpPr>
          <p:cNvPr id="6" name="Shape 140"/>
          <p:cNvSpPr txBox="1"/>
          <p:nvPr/>
        </p:nvSpPr>
        <p:spPr>
          <a:xfrm>
            <a:off x="29146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Carnes</a:t>
            </a:r>
          </a:p>
        </p:txBody>
      </p:sp>
      <p:sp>
        <p:nvSpPr>
          <p:cNvPr id="7" name="Shape 141"/>
          <p:cNvSpPr txBox="1"/>
          <p:nvPr/>
        </p:nvSpPr>
        <p:spPr>
          <a:xfrm>
            <a:off x="42466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Peixe</a:t>
            </a:r>
          </a:p>
        </p:txBody>
      </p:sp>
      <p:sp>
        <p:nvSpPr>
          <p:cNvPr id="8" name="Shape 142"/>
          <p:cNvSpPr txBox="1"/>
          <p:nvPr/>
        </p:nvSpPr>
        <p:spPr>
          <a:xfrm>
            <a:off x="55786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Bebidas</a:t>
            </a:r>
          </a:p>
        </p:txBody>
      </p:sp>
      <p:sp>
        <p:nvSpPr>
          <p:cNvPr id="9" name="Shape 143"/>
          <p:cNvSpPr txBox="1"/>
          <p:nvPr/>
        </p:nvSpPr>
        <p:spPr>
          <a:xfrm>
            <a:off x="69033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Congelados</a:t>
            </a:r>
          </a:p>
        </p:txBody>
      </p:sp>
      <p:sp>
        <p:nvSpPr>
          <p:cNvPr id="10" name="Shape 144"/>
          <p:cNvSpPr txBox="1"/>
          <p:nvPr/>
        </p:nvSpPr>
        <p:spPr>
          <a:xfrm>
            <a:off x="8233260" y="1466400"/>
            <a:ext cx="113644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Frescos</a:t>
            </a:r>
          </a:p>
        </p:txBody>
      </p:sp>
      <p:sp>
        <p:nvSpPr>
          <p:cNvPr id="11" name="Shape 145"/>
          <p:cNvSpPr txBox="1"/>
          <p:nvPr/>
        </p:nvSpPr>
        <p:spPr>
          <a:xfrm>
            <a:off x="9369700" y="1466400"/>
            <a:ext cx="12324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Limpeza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7192" y="1108917"/>
            <a:ext cx="194872" cy="193410"/>
          </a:xfrm>
          <a:prstGeom prst="rect">
            <a:avLst/>
          </a:prstGeom>
        </p:spPr>
      </p:pic>
      <p:sp>
        <p:nvSpPr>
          <p:cNvPr id="14" name="Shape 102"/>
          <p:cNvSpPr txBox="1"/>
          <p:nvPr/>
        </p:nvSpPr>
        <p:spPr>
          <a:xfrm>
            <a:off x="4248641" y="93182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Clientes</a:t>
            </a:r>
          </a:p>
        </p:txBody>
      </p:sp>
      <p:sp>
        <p:nvSpPr>
          <p:cNvPr id="16" name="Shape 126"/>
          <p:cNvSpPr/>
          <p:nvPr/>
        </p:nvSpPr>
        <p:spPr>
          <a:xfrm>
            <a:off x="2248930" y="2232453"/>
            <a:ext cx="1556999" cy="12027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27"/>
          <p:cNvSpPr/>
          <p:nvPr/>
        </p:nvSpPr>
        <p:spPr>
          <a:xfrm>
            <a:off x="4246605" y="2232453"/>
            <a:ext cx="1557000" cy="12027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28"/>
          <p:cNvSpPr/>
          <p:nvPr/>
        </p:nvSpPr>
        <p:spPr>
          <a:xfrm>
            <a:off x="6244282" y="2232453"/>
            <a:ext cx="1557000" cy="120270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29"/>
          <p:cNvSpPr/>
          <p:nvPr/>
        </p:nvSpPr>
        <p:spPr>
          <a:xfrm>
            <a:off x="8241957" y="2232453"/>
            <a:ext cx="1557000" cy="1202700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" name="Shape 131"/>
          <p:cNvCxnSpPr/>
          <p:nvPr/>
        </p:nvCxnSpPr>
        <p:spPr>
          <a:xfrm>
            <a:off x="1589894" y="3907391"/>
            <a:ext cx="8888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1" name="Shape 133"/>
          <p:cNvSpPr txBox="1"/>
          <p:nvPr/>
        </p:nvSpPr>
        <p:spPr>
          <a:xfrm>
            <a:off x="2248931" y="3530242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Alface            3.85€/kg</a:t>
            </a:r>
          </a:p>
        </p:txBody>
      </p:sp>
      <p:sp>
        <p:nvSpPr>
          <p:cNvPr id="22" name="Shape 133"/>
          <p:cNvSpPr txBox="1"/>
          <p:nvPr/>
        </p:nvSpPr>
        <p:spPr>
          <a:xfrm>
            <a:off x="4246600" y="3530242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Leite                 0.79€/L</a:t>
            </a:r>
          </a:p>
        </p:txBody>
      </p:sp>
      <p:sp>
        <p:nvSpPr>
          <p:cNvPr id="23" name="Shape 133"/>
          <p:cNvSpPr txBox="1"/>
          <p:nvPr/>
        </p:nvSpPr>
        <p:spPr>
          <a:xfrm>
            <a:off x="6244283" y="3538091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Massa           0.69€/un</a:t>
            </a:r>
          </a:p>
        </p:txBody>
      </p:sp>
      <p:sp>
        <p:nvSpPr>
          <p:cNvPr id="24" name="Shape 133"/>
          <p:cNvSpPr txBox="1"/>
          <p:nvPr/>
        </p:nvSpPr>
        <p:spPr>
          <a:xfrm>
            <a:off x="8217361" y="3538559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Queijo           3.85€/kg</a:t>
            </a:r>
          </a:p>
        </p:txBody>
      </p:sp>
      <p:sp>
        <p:nvSpPr>
          <p:cNvPr id="25" name="Shape 132"/>
          <p:cNvSpPr txBox="1"/>
          <p:nvPr/>
        </p:nvSpPr>
        <p:spPr>
          <a:xfrm>
            <a:off x="4967400" y="3999324"/>
            <a:ext cx="22572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Todos os Produtos</a:t>
            </a:r>
          </a:p>
        </p:txBody>
      </p:sp>
      <p:sp>
        <p:nvSpPr>
          <p:cNvPr id="26" name="Shape 126"/>
          <p:cNvSpPr/>
          <p:nvPr/>
        </p:nvSpPr>
        <p:spPr>
          <a:xfrm>
            <a:off x="2224333" y="4407083"/>
            <a:ext cx="1556999" cy="1202700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Shape 127"/>
          <p:cNvSpPr/>
          <p:nvPr/>
        </p:nvSpPr>
        <p:spPr>
          <a:xfrm>
            <a:off x="4222008" y="4407083"/>
            <a:ext cx="1557000" cy="1202700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128"/>
          <p:cNvSpPr/>
          <p:nvPr/>
        </p:nvSpPr>
        <p:spPr>
          <a:xfrm>
            <a:off x="6219685" y="4407083"/>
            <a:ext cx="1557000" cy="1202700"/>
          </a:xfrm>
          <a:prstGeom prst="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129"/>
          <p:cNvSpPr/>
          <p:nvPr/>
        </p:nvSpPr>
        <p:spPr>
          <a:xfrm>
            <a:off x="8217360" y="4407083"/>
            <a:ext cx="1557000" cy="1202700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33"/>
          <p:cNvSpPr txBox="1"/>
          <p:nvPr/>
        </p:nvSpPr>
        <p:spPr>
          <a:xfrm>
            <a:off x="2224334" y="5704872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Ananás          4.19€/un</a:t>
            </a:r>
          </a:p>
        </p:txBody>
      </p:sp>
      <p:sp>
        <p:nvSpPr>
          <p:cNvPr id="31" name="Shape 133"/>
          <p:cNvSpPr txBox="1"/>
          <p:nvPr/>
        </p:nvSpPr>
        <p:spPr>
          <a:xfrm>
            <a:off x="4154343" y="5704872"/>
            <a:ext cx="1667728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Alperce Seco 2.99€/un</a:t>
            </a:r>
          </a:p>
        </p:txBody>
      </p:sp>
      <p:sp>
        <p:nvSpPr>
          <p:cNvPr id="32" name="Shape 133"/>
          <p:cNvSpPr txBox="1"/>
          <p:nvPr/>
        </p:nvSpPr>
        <p:spPr>
          <a:xfrm>
            <a:off x="6142179" y="5712721"/>
            <a:ext cx="1754911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Bolachas Maria 0.65€/un</a:t>
            </a:r>
          </a:p>
        </p:txBody>
      </p:sp>
      <p:sp>
        <p:nvSpPr>
          <p:cNvPr id="37" name="Shape 108"/>
          <p:cNvSpPr txBox="1"/>
          <p:nvPr/>
        </p:nvSpPr>
        <p:spPr>
          <a:xfrm>
            <a:off x="8545689" y="1882636"/>
            <a:ext cx="2055910" cy="28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Adicionar novo produto</a:t>
            </a:r>
          </a:p>
        </p:txBody>
      </p:sp>
      <p:sp>
        <p:nvSpPr>
          <p:cNvPr id="47" name="Shape 102"/>
          <p:cNvSpPr txBox="1"/>
          <p:nvPr/>
        </p:nvSpPr>
        <p:spPr>
          <a:xfrm>
            <a:off x="5580640" y="935098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Stocks</a:t>
            </a:r>
          </a:p>
        </p:txBody>
      </p:sp>
      <p:sp>
        <p:nvSpPr>
          <p:cNvPr id="48" name="Shape 102"/>
          <p:cNvSpPr txBox="1"/>
          <p:nvPr/>
        </p:nvSpPr>
        <p:spPr>
          <a:xfrm>
            <a:off x="6914675" y="933311"/>
            <a:ext cx="1540703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Encomendas</a:t>
            </a:r>
          </a:p>
        </p:txBody>
      </p:sp>
      <p:sp>
        <p:nvSpPr>
          <p:cNvPr id="49" name="Shape 133"/>
          <p:cNvSpPr txBox="1"/>
          <p:nvPr/>
        </p:nvSpPr>
        <p:spPr>
          <a:xfrm>
            <a:off x="8233260" y="5704872"/>
            <a:ext cx="1643131" cy="4503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Douradinhos Espinafres 1.49€/un</a:t>
            </a:r>
          </a:p>
        </p:txBody>
      </p:sp>
      <p:sp>
        <p:nvSpPr>
          <p:cNvPr id="50" name="Oval 49"/>
          <p:cNvSpPr/>
          <p:nvPr/>
        </p:nvSpPr>
        <p:spPr>
          <a:xfrm>
            <a:off x="5636751" y="978474"/>
            <a:ext cx="1266549" cy="42803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Registar</a:t>
            </a:r>
          </a:p>
        </p:txBody>
      </p:sp>
      <p:sp>
        <p:nvSpPr>
          <p:cNvPr id="52" name="Shape 177"/>
          <p:cNvSpPr txBox="1"/>
          <p:nvPr/>
        </p:nvSpPr>
        <p:spPr>
          <a:xfrm>
            <a:off x="7781255" y="85430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pt-PT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adminsiem</a:t>
            </a:r>
          </a:p>
        </p:txBody>
      </p:sp>
      <p:sp>
        <p:nvSpPr>
          <p:cNvPr id="53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sp>
        <p:nvSpPr>
          <p:cNvPr id="54" name="Shape 98"/>
          <p:cNvSpPr txBox="1"/>
          <p:nvPr/>
        </p:nvSpPr>
        <p:spPr>
          <a:xfrm>
            <a:off x="4887732" y="1840337"/>
            <a:ext cx="2416536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Produtos mais vendidos</a:t>
            </a:r>
          </a:p>
        </p:txBody>
      </p:sp>
      <p:sp>
        <p:nvSpPr>
          <p:cNvPr id="55" name="Shape 108"/>
          <p:cNvSpPr txBox="1"/>
          <p:nvPr/>
        </p:nvSpPr>
        <p:spPr>
          <a:xfrm>
            <a:off x="8780107" y="501065"/>
            <a:ext cx="1725306" cy="28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Adicionar Utilizador</a:t>
            </a:r>
          </a:p>
        </p:txBody>
      </p:sp>
      <p:sp>
        <p:nvSpPr>
          <p:cNvPr id="56" name="Triângulo isósceles 29"/>
          <p:cNvSpPr/>
          <p:nvPr/>
        </p:nvSpPr>
        <p:spPr>
          <a:xfrm flipV="1">
            <a:off x="10393203" y="608041"/>
            <a:ext cx="72000" cy="72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37117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1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6" name="Shape 102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sp>
        <p:nvSpPr>
          <p:cNvPr id="7" name="Shape 102"/>
          <p:cNvSpPr txBox="1"/>
          <p:nvPr/>
        </p:nvSpPr>
        <p:spPr>
          <a:xfrm>
            <a:off x="4248641" y="93182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Clientes</a:t>
            </a:r>
          </a:p>
        </p:txBody>
      </p:sp>
      <p:sp>
        <p:nvSpPr>
          <p:cNvPr id="8" name="Shape 102"/>
          <p:cNvSpPr txBox="1"/>
          <p:nvPr/>
        </p:nvSpPr>
        <p:spPr>
          <a:xfrm>
            <a:off x="5580640" y="925767"/>
            <a:ext cx="1331999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Stocks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131536"/>
              </p:ext>
            </p:extLst>
          </p:nvPr>
        </p:nvGraphicFramePr>
        <p:xfrm>
          <a:off x="1589903" y="2153355"/>
          <a:ext cx="902165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7218">
                  <a:extLst>
                    <a:ext uri="{9D8B030D-6E8A-4147-A177-3AD203B41FA5}">
                      <a16:colId xmlns:a16="http://schemas.microsoft.com/office/drawing/2014/main" val="1970539863"/>
                    </a:ext>
                  </a:extLst>
                </a:gridCol>
                <a:gridCol w="3007218">
                  <a:extLst>
                    <a:ext uri="{9D8B030D-6E8A-4147-A177-3AD203B41FA5}">
                      <a16:colId xmlns:a16="http://schemas.microsoft.com/office/drawing/2014/main" val="302507076"/>
                    </a:ext>
                  </a:extLst>
                </a:gridCol>
                <a:gridCol w="3007218">
                  <a:extLst>
                    <a:ext uri="{9D8B030D-6E8A-4147-A177-3AD203B41FA5}">
                      <a16:colId xmlns:a16="http://schemas.microsoft.com/office/drawing/2014/main" val="408177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Nome Produto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Quantidade em Armazém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Quantidade</a:t>
                      </a:r>
                      <a:r>
                        <a:rPr lang="pt-PT" baseline="0" dirty="0"/>
                        <a:t> Disponível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212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Ananás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177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Alperce Seco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40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Bolachas Maria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3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Danoninhos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20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Peixe</a:t>
                      </a:r>
                      <a:r>
                        <a:rPr lang="pt-PT" baseline="0" dirty="0"/>
                        <a:t> Espada Branco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867626"/>
                  </a:ext>
                </a:extLst>
              </a:tr>
            </a:tbl>
          </a:graphicData>
        </a:graphic>
      </p:graphicFrame>
      <p:sp>
        <p:nvSpPr>
          <p:cNvPr id="10" name="Shape 177"/>
          <p:cNvSpPr txBox="1"/>
          <p:nvPr/>
        </p:nvSpPr>
        <p:spPr>
          <a:xfrm>
            <a:off x="1585236" y="1667627"/>
            <a:ext cx="3990737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pt-PT" sz="1800" b="1" dirty="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Lista de Stocks: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321" y="2594953"/>
            <a:ext cx="215981" cy="2159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386" y="2973133"/>
            <a:ext cx="215981" cy="21598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387" y="3356952"/>
            <a:ext cx="215981" cy="21598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387" y="3706909"/>
            <a:ext cx="215981" cy="2159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097" y="4079443"/>
            <a:ext cx="215981" cy="215981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4206855" y="2486109"/>
            <a:ext cx="401042" cy="42803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hape 102"/>
          <p:cNvSpPr txBox="1"/>
          <p:nvPr/>
        </p:nvSpPr>
        <p:spPr>
          <a:xfrm>
            <a:off x="6914675" y="933311"/>
            <a:ext cx="1540703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Encomendas</a:t>
            </a:r>
          </a:p>
        </p:txBody>
      </p:sp>
      <p:sp>
        <p:nvSpPr>
          <p:cNvPr id="20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Registar</a:t>
            </a:r>
          </a:p>
        </p:txBody>
      </p:sp>
      <p:sp>
        <p:nvSpPr>
          <p:cNvPr id="21" name="Shape 177"/>
          <p:cNvSpPr txBox="1"/>
          <p:nvPr/>
        </p:nvSpPr>
        <p:spPr>
          <a:xfrm>
            <a:off x="7781255" y="85430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pt-PT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adminsiem</a:t>
            </a:r>
          </a:p>
        </p:txBody>
      </p:sp>
      <p:sp>
        <p:nvSpPr>
          <p:cNvPr id="22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sp>
        <p:nvSpPr>
          <p:cNvPr id="23" name="Shape 108"/>
          <p:cNvSpPr txBox="1"/>
          <p:nvPr/>
        </p:nvSpPr>
        <p:spPr>
          <a:xfrm>
            <a:off x="8780107" y="501065"/>
            <a:ext cx="1725306" cy="28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Adicionar Utilizador</a:t>
            </a:r>
          </a:p>
        </p:txBody>
      </p:sp>
      <p:sp>
        <p:nvSpPr>
          <p:cNvPr id="24" name="Triângulo isósceles 29"/>
          <p:cNvSpPr/>
          <p:nvPr/>
        </p:nvSpPr>
        <p:spPr>
          <a:xfrm flipV="1">
            <a:off x="10393203" y="608041"/>
            <a:ext cx="72000" cy="72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2095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9594" y="211393"/>
            <a:ext cx="1740309" cy="5899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Menu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2702" y="1086055"/>
            <a:ext cx="1740309" cy="5899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Início (V/U/A)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62698" y="1825933"/>
            <a:ext cx="1740309" cy="5899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Produtos (V/U/A)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62697" y="2532626"/>
            <a:ext cx="1740309" cy="5899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Encomendas (U/A)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62697" y="3306917"/>
            <a:ext cx="1740309" cy="5899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Clientes (A)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62696" y="4064821"/>
            <a:ext cx="1740309" cy="5899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Carrinho (U/A)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62696" y="4771514"/>
            <a:ext cx="1740309" cy="5899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Username (U/A)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62695" y="5470014"/>
            <a:ext cx="1740309" cy="5899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Logout (U/A)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62695" y="6198011"/>
            <a:ext cx="1740309" cy="5899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Carrinho (U/A)</a:t>
            </a:r>
            <a:endParaRPr lang="en-US" dirty="0"/>
          </a:p>
        </p:txBody>
      </p:sp>
      <p:cxnSp>
        <p:nvCxnSpPr>
          <p:cNvPr id="18" name="Connector: Elbow 17"/>
          <p:cNvCxnSpPr>
            <a:endCxn id="6" idx="1"/>
          </p:cNvCxnSpPr>
          <p:nvPr/>
        </p:nvCxnSpPr>
        <p:spPr>
          <a:xfrm rot="16200000" flipH="1">
            <a:off x="544664" y="862984"/>
            <a:ext cx="579695" cy="4563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/>
          <p:cNvCxnSpPr/>
          <p:nvPr/>
        </p:nvCxnSpPr>
        <p:spPr>
          <a:xfrm rot="16200000" flipH="1">
            <a:off x="457191" y="1539158"/>
            <a:ext cx="735578" cy="4436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endCxn id="11" idx="1"/>
          </p:cNvCxnSpPr>
          <p:nvPr/>
        </p:nvCxnSpPr>
        <p:spPr>
          <a:xfrm rot="16200000" flipH="1">
            <a:off x="483515" y="2248412"/>
            <a:ext cx="698808" cy="4595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/>
          <p:cNvCxnSpPr>
            <a:endCxn id="12" idx="1"/>
          </p:cNvCxnSpPr>
          <p:nvPr/>
        </p:nvCxnSpPr>
        <p:spPr>
          <a:xfrm rot="16200000" flipH="1">
            <a:off x="445696" y="2984884"/>
            <a:ext cx="774446" cy="4595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endCxn id="13" idx="1"/>
          </p:cNvCxnSpPr>
          <p:nvPr/>
        </p:nvCxnSpPr>
        <p:spPr>
          <a:xfrm rot="16200000" flipH="1">
            <a:off x="453966" y="3751058"/>
            <a:ext cx="757905" cy="4595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endCxn id="14" idx="1"/>
          </p:cNvCxnSpPr>
          <p:nvPr/>
        </p:nvCxnSpPr>
        <p:spPr>
          <a:xfrm rot="16200000" flipH="1">
            <a:off x="474450" y="4478235"/>
            <a:ext cx="716937" cy="4595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endCxn id="15" idx="1"/>
          </p:cNvCxnSpPr>
          <p:nvPr/>
        </p:nvCxnSpPr>
        <p:spPr>
          <a:xfrm rot="16200000" flipH="1">
            <a:off x="479059" y="5181345"/>
            <a:ext cx="707719" cy="4595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/>
          <p:cNvCxnSpPr/>
          <p:nvPr/>
        </p:nvCxnSpPr>
        <p:spPr>
          <a:xfrm rot="16200000" flipH="1">
            <a:off x="479571" y="5888552"/>
            <a:ext cx="706693" cy="459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587181" y="211391"/>
            <a:ext cx="1740309" cy="589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Visualização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047352" y="211390"/>
            <a:ext cx="1740309" cy="589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Ação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101943" y="211390"/>
            <a:ext cx="1683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V – Visitante</a:t>
            </a:r>
          </a:p>
          <a:p>
            <a:r>
              <a:rPr lang="pt-PT" dirty="0"/>
              <a:t>U – Utilizador</a:t>
            </a:r>
          </a:p>
          <a:p>
            <a:r>
              <a:rPr lang="pt-PT" dirty="0"/>
              <a:t>A - Administrador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5137971" y="3306917"/>
            <a:ext cx="1740309" cy="589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displayClientes (A)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3100334" y="3306917"/>
            <a:ext cx="1740309" cy="589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getClientes (A)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177197" y="3308965"/>
            <a:ext cx="1740309" cy="589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displayCliente (A)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9231788" y="3306917"/>
            <a:ext cx="1740309" cy="589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EditarCliente (A)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9231788" y="2410134"/>
            <a:ext cx="1740309" cy="589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displayClienteEditadoSucesso (A)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12" idx="3"/>
            <a:endCxn id="57" idx="1"/>
          </p:cNvCxnSpPr>
          <p:nvPr/>
        </p:nvCxnSpPr>
        <p:spPr>
          <a:xfrm>
            <a:off x="2803006" y="3601885"/>
            <a:ext cx="297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7" idx="3"/>
            <a:endCxn id="56" idx="1"/>
          </p:cNvCxnSpPr>
          <p:nvPr/>
        </p:nvCxnSpPr>
        <p:spPr>
          <a:xfrm>
            <a:off x="4840643" y="3601885"/>
            <a:ext cx="297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6" idx="3"/>
            <a:endCxn id="59" idx="1"/>
          </p:cNvCxnSpPr>
          <p:nvPr/>
        </p:nvCxnSpPr>
        <p:spPr>
          <a:xfrm>
            <a:off x="6878280" y="3601885"/>
            <a:ext cx="298917" cy="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59" idx="3"/>
            <a:endCxn id="60" idx="1"/>
          </p:cNvCxnSpPr>
          <p:nvPr/>
        </p:nvCxnSpPr>
        <p:spPr>
          <a:xfrm flipV="1">
            <a:off x="8917506" y="3601885"/>
            <a:ext cx="314282" cy="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0" idx="0"/>
            <a:endCxn id="61" idx="2"/>
          </p:cNvCxnSpPr>
          <p:nvPr/>
        </p:nvCxnSpPr>
        <p:spPr>
          <a:xfrm flipV="1">
            <a:off x="10101943" y="3000069"/>
            <a:ext cx="0" cy="306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100333" y="4064820"/>
            <a:ext cx="1740309" cy="589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getCarrinho (U/A)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137970" y="4064819"/>
            <a:ext cx="1740309" cy="589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displayCarrinho (U/A)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5137970" y="4880079"/>
            <a:ext cx="1740309" cy="589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mudarQuantidade (U/A)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77196" y="4064819"/>
            <a:ext cx="1740309" cy="589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checkout (U/A)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231788" y="4064819"/>
            <a:ext cx="1740309" cy="589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displayEncomendaSucesso (U/A)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13" idx="3"/>
            <a:endCxn id="72" idx="1"/>
          </p:cNvCxnSpPr>
          <p:nvPr/>
        </p:nvCxnSpPr>
        <p:spPr>
          <a:xfrm flipV="1">
            <a:off x="2803005" y="4359788"/>
            <a:ext cx="2973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72" idx="3"/>
            <a:endCxn id="73" idx="1"/>
          </p:cNvCxnSpPr>
          <p:nvPr/>
        </p:nvCxnSpPr>
        <p:spPr>
          <a:xfrm flipV="1">
            <a:off x="4840642" y="4359787"/>
            <a:ext cx="2973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73" idx="3"/>
            <a:endCxn id="75" idx="1"/>
          </p:cNvCxnSpPr>
          <p:nvPr/>
        </p:nvCxnSpPr>
        <p:spPr>
          <a:xfrm>
            <a:off x="6878279" y="4359787"/>
            <a:ext cx="298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75" idx="3"/>
            <a:endCxn id="77" idx="1"/>
          </p:cNvCxnSpPr>
          <p:nvPr/>
        </p:nvCxnSpPr>
        <p:spPr>
          <a:xfrm>
            <a:off x="8917505" y="4359787"/>
            <a:ext cx="314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427406" y="4654754"/>
            <a:ext cx="0" cy="225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6457335" y="4654754"/>
            <a:ext cx="0" cy="225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8071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03"/>
          <p:cNvSpPr txBox="1"/>
          <p:nvPr/>
        </p:nvSpPr>
        <p:spPr>
          <a:xfrm>
            <a:off x="3220934" y="2331886"/>
            <a:ext cx="1134890" cy="2886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pt-PT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sp>
        <p:nvSpPr>
          <p:cNvPr id="4" name="Shape 197"/>
          <p:cNvSpPr txBox="1"/>
          <p:nvPr/>
        </p:nvSpPr>
        <p:spPr>
          <a:xfrm>
            <a:off x="1392407" y="2331886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Stock Armazém: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5824" y="2331886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unidades</a:t>
            </a:r>
            <a:endParaRPr lang="en-US" dirty="0"/>
          </a:p>
        </p:txBody>
      </p:sp>
      <p:sp>
        <p:nvSpPr>
          <p:cNvPr id="6" name="Shape 203"/>
          <p:cNvSpPr txBox="1"/>
          <p:nvPr/>
        </p:nvSpPr>
        <p:spPr>
          <a:xfrm>
            <a:off x="3220934" y="2701218"/>
            <a:ext cx="1134890" cy="2886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pt-PT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sp>
        <p:nvSpPr>
          <p:cNvPr id="7" name="Shape 197"/>
          <p:cNvSpPr txBox="1"/>
          <p:nvPr/>
        </p:nvSpPr>
        <p:spPr>
          <a:xfrm>
            <a:off x="1392407" y="2701218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Stock Disponível: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55824" y="2701218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unidades</a:t>
            </a:r>
            <a:endParaRPr lang="en-US" dirty="0"/>
          </a:p>
        </p:txBody>
      </p:sp>
      <p:sp>
        <p:nvSpPr>
          <p:cNvPr id="9" name="Shape 108"/>
          <p:cNvSpPr txBox="1"/>
          <p:nvPr/>
        </p:nvSpPr>
        <p:spPr>
          <a:xfrm>
            <a:off x="3188754" y="3251680"/>
            <a:ext cx="1581367" cy="28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Atualizar Stock</a:t>
            </a:r>
          </a:p>
        </p:txBody>
      </p:sp>
      <p:sp>
        <p:nvSpPr>
          <p:cNvPr id="10" name="Oval 9"/>
          <p:cNvSpPr/>
          <p:nvPr/>
        </p:nvSpPr>
        <p:spPr>
          <a:xfrm>
            <a:off x="2861162" y="3171398"/>
            <a:ext cx="2232060" cy="42803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hape 101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13" name="Shape 102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sp>
        <p:nvSpPr>
          <p:cNvPr id="14" name="Shape 102"/>
          <p:cNvSpPr txBox="1"/>
          <p:nvPr/>
        </p:nvSpPr>
        <p:spPr>
          <a:xfrm>
            <a:off x="4248641" y="93182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Clientes</a:t>
            </a:r>
          </a:p>
        </p:txBody>
      </p:sp>
      <p:sp>
        <p:nvSpPr>
          <p:cNvPr id="15" name="Shape 102"/>
          <p:cNvSpPr txBox="1"/>
          <p:nvPr/>
        </p:nvSpPr>
        <p:spPr>
          <a:xfrm>
            <a:off x="5580640" y="925767"/>
            <a:ext cx="1331999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Stocks</a:t>
            </a:r>
          </a:p>
        </p:txBody>
      </p:sp>
      <p:sp>
        <p:nvSpPr>
          <p:cNvPr id="16" name="Shape 177"/>
          <p:cNvSpPr txBox="1"/>
          <p:nvPr/>
        </p:nvSpPr>
        <p:spPr>
          <a:xfrm>
            <a:off x="1585236" y="1667627"/>
            <a:ext cx="3990737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pt-PT" sz="1800" b="1" dirty="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Editar stock de Ananás:</a:t>
            </a:r>
          </a:p>
        </p:txBody>
      </p:sp>
      <p:sp>
        <p:nvSpPr>
          <p:cNvPr id="17" name="Shape 102"/>
          <p:cNvSpPr txBox="1"/>
          <p:nvPr/>
        </p:nvSpPr>
        <p:spPr>
          <a:xfrm>
            <a:off x="6914675" y="933311"/>
            <a:ext cx="1540703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Encomendas</a:t>
            </a:r>
          </a:p>
        </p:txBody>
      </p:sp>
      <p:sp>
        <p:nvSpPr>
          <p:cNvPr id="18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Registar</a:t>
            </a:r>
          </a:p>
        </p:txBody>
      </p:sp>
      <p:sp>
        <p:nvSpPr>
          <p:cNvPr id="19" name="Shape 177"/>
          <p:cNvSpPr txBox="1"/>
          <p:nvPr/>
        </p:nvSpPr>
        <p:spPr>
          <a:xfrm>
            <a:off x="7781255" y="85430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pt-PT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adminsiem</a:t>
            </a:r>
          </a:p>
        </p:txBody>
      </p:sp>
      <p:sp>
        <p:nvSpPr>
          <p:cNvPr id="20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sp>
        <p:nvSpPr>
          <p:cNvPr id="21" name="Shape 108"/>
          <p:cNvSpPr txBox="1"/>
          <p:nvPr/>
        </p:nvSpPr>
        <p:spPr>
          <a:xfrm>
            <a:off x="8780107" y="501065"/>
            <a:ext cx="1725306" cy="28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Adicionar Utilizador</a:t>
            </a:r>
          </a:p>
        </p:txBody>
      </p:sp>
      <p:sp>
        <p:nvSpPr>
          <p:cNvPr id="22" name="Triângulo isósceles 29"/>
          <p:cNvSpPr/>
          <p:nvPr/>
        </p:nvSpPr>
        <p:spPr>
          <a:xfrm flipV="1">
            <a:off x="10393203" y="608041"/>
            <a:ext cx="72000" cy="72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75332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1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6" name="Shape 102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sp>
        <p:nvSpPr>
          <p:cNvPr id="7" name="Shape 102"/>
          <p:cNvSpPr txBox="1"/>
          <p:nvPr/>
        </p:nvSpPr>
        <p:spPr>
          <a:xfrm>
            <a:off x="4248641" y="93182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Clientes</a:t>
            </a:r>
          </a:p>
        </p:txBody>
      </p:sp>
      <p:sp>
        <p:nvSpPr>
          <p:cNvPr id="8" name="Shape 102"/>
          <p:cNvSpPr txBox="1"/>
          <p:nvPr/>
        </p:nvSpPr>
        <p:spPr>
          <a:xfrm>
            <a:off x="5580640" y="925767"/>
            <a:ext cx="1331999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Stocks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043637"/>
              </p:ext>
            </p:extLst>
          </p:nvPr>
        </p:nvGraphicFramePr>
        <p:xfrm>
          <a:off x="1589903" y="2153355"/>
          <a:ext cx="902165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7218">
                  <a:extLst>
                    <a:ext uri="{9D8B030D-6E8A-4147-A177-3AD203B41FA5}">
                      <a16:colId xmlns:a16="http://schemas.microsoft.com/office/drawing/2014/main" val="1970539863"/>
                    </a:ext>
                  </a:extLst>
                </a:gridCol>
                <a:gridCol w="3007218">
                  <a:extLst>
                    <a:ext uri="{9D8B030D-6E8A-4147-A177-3AD203B41FA5}">
                      <a16:colId xmlns:a16="http://schemas.microsoft.com/office/drawing/2014/main" val="302507076"/>
                    </a:ext>
                  </a:extLst>
                </a:gridCol>
                <a:gridCol w="3007218">
                  <a:extLst>
                    <a:ext uri="{9D8B030D-6E8A-4147-A177-3AD203B41FA5}">
                      <a16:colId xmlns:a16="http://schemas.microsoft.com/office/drawing/2014/main" val="408177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Nome Produto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Quantidade em Armazém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Quantidade</a:t>
                      </a:r>
                      <a:r>
                        <a:rPr lang="pt-PT" baseline="0" dirty="0"/>
                        <a:t> Disponível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212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Ananás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177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Alperce Seco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40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Bolachas Maria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3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Danoninhos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20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Peixe</a:t>
                      </a:r>
                      <a:r>
                        <a:rPr lang="pt-PT" baseline="0" dirty="0"/>
                        <a:t> Espada Branco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867626"/>
                  </a:ext>
                </a:extLst>
              </a:tr>
            </a:tbl>
          </a:graphicData>
        </a:graphic>
      </p:graphicFrame>
      <p:sp>
        <p:nvSpPr>
          <p:cNvPr id="10" name="Shape 177"/>
          <p:cNvSpPr txBox="1"/>
          <p:nvPr/>
        </p:nvSpPr>
        <p:spPr>
          <a:xfrm>
            <a:off x="1585236" y="1667627"/>
            <a:ext cx="3990737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pt-PT" sz="1800" b="1" dirty="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Lista de Stocks: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321" y="2594953"/>
            <a:ext cx="215981" cy="2159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386" y="2973133"/>
            <a:ext cx="215981" cy="2159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387" y="3356952"/>
            <a:ext cx="215981" cy="2159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387" y="3706909"/>
            <a:ext cx="215981" cy="21598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097" y="4079443"/>
            <a:ext cx="215981" cy="215981"/>
          </a:xfrm>
          <a:prstGeom prst="rect">
            <a:avLst/>
          </a:prstGeom>
        </p:spPr>
      </p:pic>
      <p:sp>
        <p:nvSpPr>
          <p:cNvPr id="17" name="Shape 102"/>
          <p:cNvSpPr txBox="1"/>
          <p:nvPr/>
        </p:nvSpPr>
        <p:spPr>
          <a:xfrm>
            <a:off x="6914675" y="933311"/>
            <a:ext cx="1540703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Encomendas</a:t>
            </a:r>
          </a:p>
        </p:txBody>
      </p:sp>
      <p:sp>
        <p:nvSpPr>
          <p:cNvPr id="19" name="Oval 18"/>
          <p:cNvSpPr/>
          <p:nvPr/>
        </p:nvSpPr>
        <p:spPr>
          <a:xfrm>
            <a:off x="6907379" y="978474"/>
            <a:ext cx="1627021" cy="42803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Registar</a:t>
            </a:r>
          </a:p>
        </p:txBody>
      </p:sp>
      <p:sp>
        <p:nvSpPr>
          <p:cNvPr id="20" name="Shape 177"/>
          <p:cNvSpPr txBox="1"/>
          <p:nvPr/>
        </p:nvSpPr>
        <p:spPr>
          <a:xfrm>
            <a:off x="7781255" y="85430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pt-PT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adminsiem</a:t>
            </a:r>
          </a:p>
        </p:txBody>
      </p:sp>
      <p:sp>
        <p:nvSpPr>
          <p:cNvPr id="21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sp>
        <p:nvSpPr>
          <p:cNvPr id="22" name="Shape 108"/>
          <p:cNvSpPr txBox="1"/>
          <p:nvPr/>
        </p:nvSpPr>
        <p:spPr>
          <a:xfrm>
            <a:off x="8780107" y="501065"/>
            <a:ext cx="1725306" cy="28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Adicionar Utilizador</a:t>
            </a:r>
          </a:p>
        </p:txBody>
      </p:sp>
      <p:sp>
        <p:nvSpPr>
          <p:cNvPr id="23" name="Triângulo isósceles 29"/>
          <p:cNvSpPr/>
          <p:nvPr/>
        </p:nvSpPr>
        <p:spPr>
          <a:xfrm flipV="1">
            <a:off x="10393203" y="608041"/>
            <a:ext cx="72000" cy="72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42921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191327"/>
              </p:ext>
            </p:extLst>
          </p:nvPr>
        </p:nvGraphicFramePr>
        <p:xfrm>
          <a:off x="1580445" y="2146882"/>
          <a:ext cx="9016340" cy="1504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217">
                  <a:extLst>
                    <a:ext uri="{9D8B030D-6E8A-4147-A177-3AD203B41FA5}">
                      <a16:colId xmlns:a16="http://schemas.microsoft.com/office/drawing/2014/main" val="1126649836"/>
                    </a:ext>
                  </a:extLst>
                </a:gridCol>
                <a:gridCol w="1680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4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5761">
                <a:tc>
                  <a:txBody>
                    <a:bodyPr/>
                    <a:lstStyle/>
                    <a:p>
                      <a:r>
                        <a:rPr lang="pt-PT" sz="12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Nº artigos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Preço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dirty="0"/>
                        <a:t>Pedro Miguel</a:t>
                      </a:r>
                      <a:r>
                        <a:rPr lang="pt-PT" sz="1200" baseline="0" dirty="0"/>
                        <a:t> Rekvas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Pendente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23-10-2016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200" dirty="0"/>
                        <a:t>5,27€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dirty="0"/>
                        <a:t>David Miguel de</a:t>
                      </a:r>
                      <a:r>
                        <a:rPr lang="pt-PT" sz="1200" baseline="0" dirty="0"/>
                        <a:t> Sousa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Entregue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10-10-2016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200" dirty="0"/>
                        <a:t>6,67€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dirty="0"/>
                        <a:t>Rui</a:t>
                      </a:r>
                      <a:r>
                        <a:rPr lang="pt-PT" sz="1200" baseline="0" dirty="0"/>
                        <a:t> Miguel Alves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Entregue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5-10-2016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200" dirty="0"/>
                        <a:t>1,97€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hape 101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4" name="Shape 102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sp>
        <p:nvSpPr>
          <p:cNvPr id="5" name="Shape 102"/>
          <p:cNvSpPr txBox="1"/>
          <p:nvPr/>
        </p:nvSpPr>
        <p:spPr>
          <a:xfrm>
            <a:off x="4248641" y="93182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Clientes</a:t>
            </a:r>
          </a:p>
        </p:txBody>
      </p:sp>
      <p:sp>
        <p:nvSpPr>
          <p:cNvPr id="6" name="Shape 102"/>
          <p:cNvSpPr txBox="1"/>
          <p:nvPr/>
        </p:nvSpPr>
        <p:spPr>
          <a:xfrm>
            <a:off x="5580640" y="935098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Stocks</a:t>
            </a:r>
          </a:p>
        </p:txBody>
      </p:sp>
      <p:sp>
        <p:nvSpPr>
          <p:cNvPr id="7" name="Shape 102"/>
          <p:cNvSpPr txBox="1"/>
          <p:nvPr/>
        </p:nvSpPr>
        <p:spPr>
          <a:xfrm>
            <a:off x="6914675" y="923980"/>
            <a:ext cx="1540703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Encomendas</a:t>
            </a:r>
          </a:p>
        </p:txBody>
      </p:sp>
      <p:sp>
        <p:nvSpPr>
          <p:cNvPr id="11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Registar</a:t>
            </a:r>
          </a:p>
        </p:txBody>
      </p:sp>
      <p:sp>
        <p:nvSpPr>
          <p:cNvPr id="12" name="Shape 177"/>
          <p:cNvSpPr txBox="1"/>
          <p:nvPr/>
        </p:nvSpPr>
        <p:spPr>
          <a:xfrm>
            <a:off x="7781255" y="85430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pt-PT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adminsiem</a:t>
            </a:r>
          </a:p>
        </p:txBody>
      </p:sp>
      <p:sp>
        <p:nvSpPr>
          <p:cNvPr id="13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sp>
        <p:nvSpPr>
          <p:cNvPr id="15" name="Shape 106"/>
          <p:cNvSpPr txBox="1"/>
          <p:nvPr/>
        </p:nvSpPr>
        <p:spPr>
          <a:xfrm>
            <a:off x="1589900" y="1634836"/>
            <a:ext cx="1189928" cy="28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Estado</a:t>
            </a:r>
          </a:p>
        </p:txBody>
      </p:sp>
      <p:sp>
        <p:nvSpPr>
          <p:cNvPr id="17" name="Triângulo isósceles 1"/>
          <p:cNvSpPr/>
          <p:nvPr/>
        </p:nvSpPr>
        <p:spPr>
          <a:xfrm flipV="1">
            <a:off x="2601615" y="1746207"/>
            <a:ext cx="72000" cy="72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Shape 106"/>
          <p:cNvSpPr txBox="1"/>
          <p:nvPr/>
        </p:nvSpPr>
        <p:spPr>
          <a:xfrm>
            <a:off x="1589900" y="1943472"/>
            <a:ext cx="1189928" cy="28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1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Pendentes</a:t>
            </a:r>
          </a:p>
        </p:txBody>
      </p:sp>
      <p:sp>
        <p:nvSpPr>
          <p:cNvPr id="16" name="Shape 106"/>
          <p:cNvSpPr txBox="1"/>
          <p:nvPr/>
        </p:nvSpPr>
        <p:spPr>
          <a:xfrm>
            <a:off x="1589900" y="2245689"/>
            <a:ext cx="1189928" cy="28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1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Entregue</a:t>
            </a:r>
          </a:p>
        </p:txBody>
      </p:sp>
      <p:sp>
        <p:nvSpPr>
          <p:cNvPr id="19" name="Shape 106"/>
          <p:cNvSpPr txBox="1"/>
          <p:nvPr/>
        </p:nvSpPr>
        <p:spPr>
          <a:xfrm>
            <a:off x="2815649" y="1634836"/>
            <a:ext cx="1189928" cy="28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Ordenar</a:t>
            </a:r>
          </a:p>
        </p:txBody>
      </p:sp>
      <p:sp>
        <p:nvSpPr>
          <p:cNvPr id="20" name="Triângulo isósceles 1"/>
          <p:cNvSpPr/>
          <p:nvPr/>
        </p:nvSpPr>
        <p:spPr>
          <a:xfrm flipV="1">
            <a:off x="3827364" y="1746207"/>
            <a:ext cx="72000" cy="72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Shape 106"/>
          <p:cNvSpPr txBox="1"/>
          <p:nvPr/>
        </p:nvSpPr>
        <p:spPr>
          <a:xfrm>
            <a:off x="2815649" y="1943472"/>
            <a:ext cx="1189928" cy="28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1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Mais recente</a:t>
            </a:r>
          </a:p>
        </p:txBody>
      </p:sp>
      <p:sp>
        <p:nvSpPr>
          <p:cNvPr id="22" name="Shape 106"/>
          <p:cNvSpPr txBox="1"/>
          <p:nvPr/>
        </p:nvSpPr>
        <p:spPr>
          <a:xfrm>
            <a:off x="2815649" y="2245689"/>
            <a:ext cx="1189928" cy="28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1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Mais antigo</a:t>
            </a:r>
          </a:p>
        </p:txBody>
      </p:sp>
      <p:sp>
        <p:nvSpPr>
          <p:cNvPr id="23" name="Shape 106"/>
          <p:cNvSpPr txBox="1"/>
          <p:nvPr/>
        </p:nvSpPr>
        <p:spPr>
          <a:xfrm>
            <a:off x="2806988" y="2547906"/>
            <a:ext cx="1189928" cy="28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1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Nome cliente</a:t>
            </a:r>
          </a:p>
        </p:txBody>
      </p:sp>
      <p:sp>
        <p:nvSpPr>
          <p:cNvPr id="24" name="Shape 106"/>
          <p:cNvSpPr txBox="1"/>
          <p:nvPr/>
        </p:nvSpPr>
        <p:spPr>
          <a:xfrm>
            <a:off x="2806988" y="2850123"/>
            <a:ext cx="1189928" cy="28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1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Preço</a:t>
            </a:r>
          </a:p>
        </p:txBody>
      </p:sp>
      <p:sp>
        <p:nvSpPr>
          <p:cNvPr id="26" name="Oval 25"/>
          <p:cNvSpPr/>
          <p:nvPr/>
        </p:nvSpPr>
        <p:spPr>
          <a:xfrm>
            <a:off x="1468581" y="3237530"/>
            <a:ext cx="1745673" cy="42803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606" y="2476225"/>
            <a:ext cx="215981" cy="215981"/>
          </a:xfrm>
          <a:prstGeom prst="rect">
            <a:avLst/>
          </a:prstGeom>
        </p:spPr>
      </p:pic>
      <p:sp>
        <p:nvSpPr>
          <p:cNvPr id="28" name="Shape 108"/>
          <p:cNvSpPr txBox="1"/>
          <p:nvPr/>
        </p:nvSpPr>
        <p:spPr>
          <a:xfrm>
            <a:off x="8780107" y="501065"/>
            <a:ext cx="1725306" cy="28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Adicionar Utilizador</a:t>
            </a:r>
          </a:p>
        </p:txBody>
      </p:sp>
      <p:sp>
        <p:nvSpPr>
          <p:cNvPr id="29" name="Triângulo isósceles 29"/>
          <p:cNvSpPr/>
          <p:nvPr/>
        </p:nvSpPr>
        <p:spPr>
          <a:xfrm flipV="1">
            <a:off x="10393203" y="608041"/>
            <a:ext cx="72000" cy="72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37250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77"/>
          <p:cNvSpPr txBox="1"/>
          <p:nvPr/>
        </p:nvSpPr>
        <p:spPr>
          <a:xfrm>
            <a:off x="1519927" y="1832716"/>
            <a:ext cx="2110426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pt-PT" sz="1800" dirty="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Dados de utilizador</a:t>
            </a:r>
          </a:p>
        </p:txBody>
      </p:sp>
      <p:sp>
        <p:nvSpPr>
          <p:cNvPr id="3" name="Shape 194"/>
          <p:cNvSpPr txBox="1"/>
          <p:nvPr/>
        </p:nvSpPr>
        <p:spPr>
          <a:xfrm>
            <a:off x="1519927" y="2288730"/>
            <a:ext cx="1620000" cy="2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 lang="pt-PT" sz="1800" dirty="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hape 195"/>
          <p:cNvSpPr txBox="1"/>
          <p:nvPr/>
        </p:nvSpPr>
        <p:spPr>
          <a:xfrm>
            <a:off x="3168463" y="2288730"/>
            <a:ext cx="3060000" cy="2340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pt-PT" sz="1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Rui Miguel Alves</a:t>
            </a:r>
          </a:p>
        </p:txBody>
      </p:sp>
      <p:sp>
        <p:nvSpPr>
          <p:cNvPr id="5" name="Shape 200"/>
          <p:cNvSpPr txBox="1"/>
          <p:nvPr/>
        </p:nvSpPr>
        <p:spPr>
          <a:xfrm>
            <a:off x="5184463" y="4599810"/>
            <a:ext cx="1044000" cy="3360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6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Guardar</a:t>
            </a:r>
          </a:p>
        </p:txBody>
      </p:sp>
      <p:sp>
        <p:nvSpPr>
          <p:cNvPr id="6" name="Shape 194"/>
          <p:cNvSpPr txBox="1"/>
          <p:nvPr/>
        </p:nvSpPr>
        <p:spPr>
          <a:xfrm>
            <a:off x="1519927" y="2573144"/>
            <a:ext cx="1620000" cy="2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Morada</a:t>
            </a:r>
            <a:endParaRPr lang="pt-PT" sz="1800" dirty="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95"/>
          <p:cNvSpPr txBox="1"/>
          <p:nvPr/>
        </p:nvSpPr>
        <p:spPr>
          <a:xfrm>
            <a:off x="3168463" y="2573144"/>
            <a:ext cx="3060000" cy="2340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pt-PT" sz="1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Rua do Estádio Novo, 73</a:t>
            </a:r>
          </a:p>
        </p:txBody>
      </p:sp>
      <p:sp>
        <p:nvSpPr>
          <p:cNvPr id="8" name="Shape 194"/>
          <p:cNvSpPr txBox="1"/>
          <p:nvPr/>
        </p:nvSpPr>
        <p:spPr>
          <a:xfrm>
            <a:off x="1519927" y="2853202"/>
            <a:ext cx="1620000" cy="2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Código postal</a:t>
            </a:r>
            <a:endParaRPr lang="pt-PT" sz="1800" dirty="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195"/>
          <p:cNvSpPr txBox="1"/>
          <p:nvPr/>
        </p:nvSpPr>
        <p:spPr>
          <a:xfrm>
            <a:off x="3168463" y="2853202"/>
            <a:ext cx="504612" cy="2340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pt-PT" sz="1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4200</a:t>
            </a:r>
          </a:p>
        </p:txBody>
      </p:sp>
      <p:sp>
        <p:nvSpPr>
          <p:cNvPr id="10" name="Shape 195"/>
          <p:cNvSpPr txBox="1"/>
          <p:nvPr/>
        </p:nvSpPr>
        <p:spPr>
          <a:xfrm>
            <a:off x="3886065" y="2853202"/>
            <a:ext cx="342487" cy="2340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45700" rIns="36000" bIns="45700" anchor="ctr" anchorCtr="0">
            <a:noAutofit/>
          </a:bodyPr>
          <a:lstStyle/>
          <a:p>
            <a:pPr algn="ctr"/>
            <a:r>
              <a:rPr lang="pt-PT" sz="1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120</a:t>
            </a:r>
          </a:p>
        </p:txBody>
      </p:sp>
      <p:sp>
        <p:nvSpPr>
          <p:cNvPr id="11" name="Shape 194"/>
          <p:cNvSpPr txBox="1"/>
          <p:nvPr/>
        </p:nvSpPr>
        <p:spPr>
          <a:xfrm>
            <a:off x="3681389" y="2832887"/>
            <a:ext cx="152400" cy="2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pt-PT" sz="1800" dirty="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94"/>
          <p:cNvSpPr txBox="1"/>
          <p:nvPr/>
        </p:nvSpPr>
        <p:spPr>
          <a:xfrm>
            <a:off x="1519927" y="3124880"/>
            <a:ext cx="1620000" cy="2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endParaRPr lang="pt-PT" sz="1800" dirty="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95"/>
          <p:cNvSpPr txBox="1"/>
          <p:nvPr/>
        </p:nvSpPr>
        <p:spPr>
          <a:xfrm>
            <a:off x="3168463" y="3124880"/>
            <a:ext cx="3060000" cy="2340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pt-PT" sz="1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ruialvessiem@gmail.com</a:t>
            </a:r>
          </a:p>
        </p:txBody>
      </p:sp>
      <p:sp>
        <p:nvSpPr>
          <p:cNvPr id="14" name="Shape 194"/>
          <p:cNvSpPr txBox="1"/>
          <p:nvPr/>
        </p:nvSpPr>
        <p:spPr>
          <a:xfrm>
            <a:off x="1519927" y="3409294"/>
            <a:ext cx="1620000" cy="2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Telefone</a:t>
            </a:r>
            <a:endParaRPr lang="pt-PT" sz="1800" dirty="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95"/>
          <p:cNvSpPr txBox="1"/>
          <p:nvPr/>
        </p:nvSpPr>
        <p:spPr>
          <a:xfrm>
            <a:off x="3168463" y="3409294"/>
            <a:ext cx="1060089" cy="2340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pt-PT" sz="1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939966999</a:t>
            </a:r>
          </a:p>
        </p:txBody>
      </p:sp>
      <p:sp>
        <p:nvSpPr>
          <p:cNvPr id="16" name="Shape 194"/>
          <p:cNvSpPr txBox="1"/>
          <p:nvPr/>
        </p:nvSpPr>
        <p:spPr>
          <a:xfrm>
            <a:off x="1519927" y="3825044"/>
            <a:ext cx="1620000" cy="2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lang="pt-PT" sz="1800" dirty="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95"/>
          <p:cNvSpPr txBox="1"/>
          <p:nvPr/>
        </p:nvSpPr>
        <p:spPr>
          <a:xfrm>
            <a:off x="3168463" y="3825044"/>
            <a:ext cx="3060000" cy="2340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pt-PT" sz="1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••••••</a:t>
            </a:r>
          </a:p>
        </p:txBody>
      </p:sp>
      <p:sp>
        <p:nvSpPr>
          <p:cNvPr id="18" name="Shape 194"/>
          <p:cNvSpPr txBox="1"/>
          <p:nvPr/>
        </p:nvSpPr>
        <p:spPr>
          <a:xfrm>
            <a:off x="1519927" y="4109458"/>
            <a:ext cx="1620000" cy="2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Confirme Password</a:t>
            </a:r>
            <a:endParaRPr lang="pt-PT" sz="1800" dirty="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5"/>
          <p:cNvSpPr txBox="1"/>
          <p:nvPr/>
        </p:nvSpPr>
        <p:spPr>
          <a:xfrm>
            <a:off x="3168463" y="4109458"/>
            <a:ext cx="3060000" cy="2340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lang="pt-PT" sz="1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101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23" name="Shape 102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sp>
        <p:nvSpPr>
          <p:cNvPr id="24" name="Shape 102"/>
          <p:cNvSpPr txBox="1"/>
          <p:nvPr/>
        </p:nvSpPr>
        <p:spPr>
          <a:xfrm>
            <a:off x="4248641" y="93182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Clientes</a:t>
            </a:r>
          </a:p>
        </p:txBody>
      </p:sp>
      <p:sp>
        <p:nvSpPr>
          <p:cNvPr id="25" name="Shape 102"/>
          <p:cNvSpPr txBox="1"/>
          <p:nvPr/>
        </p:nvSpPr>
        <p:spPr>
          <a:xfrm>
            <a:off x="5580640" y="935098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Stocks</a:t>
            </a:r>
          </a:p>
        </p:txBody>
      </p:sp>
      <p:sp>
        <p:nvSpPr>
          <p:cNvPr id="26" name="Shape 102"/>
          <p:cNvSpPr txBox="1"/>
          <p:nvPr/>
        </p:nvSpPr>
        <p:spPr>
          <a:xfrm>
            <a:off x="6914675" y="933311"/>
            <a:ext cx="1540703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Encomendas</a:t>
            </a:r>
          </a:p>
        </p:txBody>
      </p:sp>
      <p:sp>
        <p:nvSpPr>
          <p:cNvPr id="27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Registar</a:t>
            </a:r>
          </a:p>
        </p:txBody>
      </p:sp>
      <p:sp>
        <p:nvSpPr>
          <p:cNvPr id="28" name="Shape 177"/>
          <p:cNvSpPr txBox="1"/>
          <p:nvPr/>
        </p:nvSpPr>
        <p:spPr>
          <a:xfrm>
            <a:off x="7781255" y="85430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pt-PT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adminsiem</a:t>
            </a:r>
          </a:p>
        </p:txBody>
      </p:sp>
      <p:sp>
        <p:nvSpPr>
          <p:cNvPr id="29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sp>
        <p:nvSpPr>
          <p:cNvPr id="30" name="Shape 108"/>
          <p:cNvSpPr txBox="1"/>
          <p:nvPr/>
        </p:nvSpPr>
        <p:spPr>
          <a:xfrm>
            <a:off x="8780107" y="501065"/>
            <a:ext cx="1725306" cy="28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Adicionar Utilizador</a:t>
            </a:r>
          </a:p>
        </p:txBody>
      </p:sp>
      <p:sp>
        <p:nvSpPr>
          <p:cNvPr id="31" name="Triângulo isósceles 29"/>
          <p:cNvSpPr/>
          <p:nvPr/>
        </p:nvSpPr>
        <p:spPr>
          <a:xfrm flipV="1">
            <a:off x="10393203" y="608041"/>
            <a:ext cx="72000" cy="72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1827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9594" y="211393"/>
            <a:ext cx="1740309" cy="5899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Menu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2702" y="1086055"/>
            <a:ext cx="1740309" cy="5899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Início (V/U/A)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62698" y="1825933"/>
            <a:ext cx="1740309" cy="5899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Produtos (V/U/A)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62697" y="2532626"/>
            <a:ext cx="1740309" cy="5899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Encomendas (U/A)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62697" y="3306917"/>
            <a:ext cx="1740309" cy="5899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Clientes (A)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62696" y="4064821"/>
            <a:ext cx="1740309" cy="5899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Carrinho (U/A)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62696" y="4771514"/>
            <a:ext cx="1740309" cy="5899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Username (U/A)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62695" y="5470014"/>
            <a:ext cx="1740309" cy="5899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Logout (U/A)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62695" y="6198011"/>
            <a:ext cx="1740309" cy="5899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Carrinho (U/A)</a:t>
            </a:r>
            <a:endParaRPr lang="en-US" dirty="0"/>
          </a:p>
        </p:txBody>
      </p:sp>
      <p:cxnSp>
        <p:nvCxnSpPr>
          <p:cNvPr id="18" name="Connector: Elbow 17"/>
          <p:cNvCxnSpPr>
            <a:endCxn id="6" idx="1"/>
          </p:cNvCxnSpPr>
          <p:nvPr/>
        </p:nvCxnSpPr>
        <p:spPr>
          <a:xfrm rot="16200000" flipH="1">
            <a:off x="544664" y="862984"/>
            <a:ext cx="579695" cy="4563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/>
          <p:cNvCxnSpPr/>
          <p:nvPr/>
        </p:nvCxnSpPr>
        <p:spPr>
          <a:xfrm rot="16200000" flipH="1">
            <a:off x="457191" y="1539158"/>
            <a:ext cx="735578" cy="4436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endCxn id="11" idx="1"/>
          </p:cNvCxnSpPr>
          <p:nvPr/>
        </p:nvCxnSpPr>
        <p:spPr>
          <a:xfrm rot="16200000" flipH="1">
            <a:off x="483515" y="2248412"/>
            <a:ext cx="698808" cy="4595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/>
          <p:cNvCxnSpPr>
            <a:endCxn id="12" idx="1"/>
          </p:cNvCxnSpPr>
          <p:nvPr/>
        </p:nvCxnSpPr>
        <p:spPr>
          <a:xfrm rot="16200000" flipH="1">
            <a:off x="445696" y="2984884"/>
            <a:ext cx="774446" cy="4595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endCxn id="13" idx="1"/>
          </p:cNvCxnSpPr>
          <p:nvPr/>
        </p:nvCxnSpPr>
        <p:spPr>
          <a:xfrm rot="16200000" flipH="1">
            <a:off x="453966" y="3751058"/>
            <a:ext cx="757905" cy="4595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endCxn id="14" idx="1"/>
          </p:cNvCxnSpPr>
          <p:nvPr/>
        </p:nvCxnSpPr>
        <p:spPr>
          <a:xfrm rot="16200000" flipH="1">
            <a:off x="474450" y="4478235"/>
            <a:ext cx="716937" cy="4595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endCxn id="15" idx="1"/>
          </p:cNvCxnSpPr>
          <p:nvPr/>
        </p:nvCxnSpPr>
        <p:spPr>
          <a:xfrm rot="16200000" flipH="1">
            <a:off x="479059" y="5181345"/>
            <a:ext cx="707719" cy="4595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/>
          <p:cNvCxnSpPr/>
          <p:nvPr/>
        </p:nvCxnSpPr>
        <p:spPr>
          <a:xfrm rot="16200000" flipH="1">
            <a:off x="479571" y="5888552"/>
            <a:ext cx="706693" cy="459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587181" y="211391"/>
            <a:ext cx="1740309" cy="589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Visualização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047352" y="211390"/>
            <a:ext cx="1740309" cy="589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Ação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101943" y="211390"/>
            <a:ext cx="1683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V – Visitante</a:t>
            </a:r>
          </a:p>
          <a:p>
            <a:r>
              <a:rPr lang="pt-PT" dirty="0"/>
              <a:t>U – Utilizador</a:t>
            </a:r>
          </a:p>
          <a:p>
            <a:r>
              <a:rPr lang="pt-PT" dirty="0"/>
              <a:t>A - Administrador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262560" y="4771513"/>
            <a:ext cx="1740309" cy="589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getUserInfo (U/A)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273857" y="4071282"/>
            <a:ext cx="1740309" cy="589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displayUserAdicionadoSucesso (A)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262559" y="4064821"/>
            <a:ext cx="1740309" cy="589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addUserAdmin (A)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285443" y="4771512"/>
            <a:ext cx="1740309" cy="589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displayUserInfo (U/A)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308326" y="4771511"/>
            <a:ext cx="1740309" cy="589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EditarInfo (U/A)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331209" y="4771510"/>
            <a:ext cx="1740309" cy="589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displayEditarInfo (U/A)</a:t>
            </a:r>
            <a:endParaRPr lang="en-US" dirty="0"/>
          </a:p>
        </p:txBody>
      </p:sp>
      <p:cxnSp>
        <p:nvCxnSpPr>
          <p:cNvPr id="4" name="Connector: Elbow 3"/>
          <p:cNvCxnSpPr>
            <a:stCxn id="14" idx="3"/>
            <a:endCxn id="45" idx="1"/>
          </p:cNvCxnSpPr>
          <p:nvPr/>
        </p:nvCxnSpPr>
        <p:spPr>
          <a:xfrm flipV="1">
            <a:off x="2803005" y="4359789"/>
            <a:ext cx="459554" cy="7066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4" idx="3"/>
            <a:endCxn id="43" idx="1"/>
          </p:cNvCxnSpPr>
          <p:nvPr/>
        </p:nvCxnSpPr>
        <p:spPr>
          <a:xfrm flipV="1">
            <a:off x="2803005" y="5066481"/>
            <a:ext cx="4595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3" idx="3"/>
            <a:endCxn id="50" idx="1"/>
          </p:cNvCxnSpPr>
          <p:nvPr/>
        </p:nvCxnSpPr>
        <p:spPr>
          <a:xfrm flipV="1">
            <a:off x="5002869" y="5066480"/>
            <a:ext cx="2825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0" idx="3"/>
            <a:endCxn id="51" idx="1"/>
          </p:cNvCxnSpPr>
          <p:nvPr/>
        </p:nvCxnSpPr>
        <p:spPr>
          <a:xfrm flipV="1">
            <a:off x="7025752" y="5066479"/>
            <a:ext cx="2825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1" idx="3"/>
            <a:endCxn id="53" idx="1"/>
          </p:cNvCxnSpPr>
          <p:nvPr/>
        </p:nvCxnSpPr>
        <p:spPr>
          <a:xfrm flipV="1">
            <a:off x="9048635" y="5066478"/>
            <a:ext cx="2825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5" idx="3"/>
            <a:endCxn id="44" idx="1"/>
          </p:cNvCxnSpPr>
          <p:nvPr/>
        </p:nvCxnSpPr>
        <p:spPr>
          <a:xfrm>
            <a:off x="5002868" y="4359789"/>
            <a:ext cx="270989" cy="6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262558" y="5470013"/>
            <a:ext cx="1740309" cy="589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logout (U/A)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273857" y="5470012"/>
            <a:ext cx="1740309" cy="589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index (V/U/A)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5" idx="3"/>
            <a:endCxn id="65" idx="1"/>
          </p:cNvCxnSpPr>
          <p:nvPr/>
        </p:nvCxnSpPr>
        <p:spPr>
          <a:xfrm flipV="1">
            <a:off x="2803004" y="5764981"/>
            <a:ext cx="4595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5" idx="3"/>
            <a:endCxn id="66" idx="1"/>
          </p:cNvCxnSpPr>
          <p:nvPr/>
        </p:nvCxnSpPr>
        <p:spPr>
          <a:xfrm flipV="1">
            <a:off x="5002867" y="5764980"/>
            <a:ext cx="270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07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9594" y="211393"/>
            <a:ext cx="1740309" cy="5899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Menu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2702" y="1086055"/>
            <a:ext cx="1740309" cy="5899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Início (V/U/A)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62698" y="1825933"/>
            <a:ext cx="1740309" cy="5899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Produtos (V/U/A)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62697" y="2532626"/>
            <a:ext cx="1740309" cy="5899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Encomendas (U/A)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62697" y="3306917"/>
            <a:ext cx="1740309" cy="5899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Clientes (A)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62696" y="4064821"/>
            <a:ext cx="1740309" cy="5899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Carrinho (U/A)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62696" y="4771514"/>
            <a:ext cx="1740309" cy="5899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Username (U/A)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62695" y="5470014"/>
            <a:ext cx="1740309" cy="5899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Logout (U/A)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62695" y="6198011"/>
            <a:ext cx="1740309" cy="5899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Carrinho (U/A)</a:t>
            </a:r>
            <a:endParaRPr lang="en-US" dirty="0"/>
          </a:p>
        </p:txBody>
      </p:sp>
      <p:cxnSp>
        <p:nvCxnSpPr>
          <p:cNvPr id="18" name="Connector: Elbow 17"/>
          <p:cNvCxnSpPr>
            <a:endCxn id="6" idx="1"/>
          </p:cNvCxnSpPr>
          <p:nvPr/>
        </p:nvCxnSpPr>
        <p:spPr>
          <a:xfrm rot="16200000" flipH="1">
            <a:off x="544664" y="862984"/>
            <a:ext cx="579695" cy="4563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/>
          <p:cNvCxnSpPr/>
          <p:nvPr/>
        </p:nvCxnSpPr>
        <p:spPr>
          <a:xfrm rot="16200000" flipH="1">
            <a:off x="457191" y="1539158"/>
            <a:ext cx="735578" cy="4436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endCxn id="11" idx="1"/>
          </p:cNvCxnSpPr>
          <p:nvPr/>
        </p:nvCxnSpPr>
        <p:spPr>
          <a:xfrm rot="16200000" flipH="1">
            <a:off x="483515" y="2248412"/>
            <a:ext cx="698808" cy="4595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/>
          <p:cNvCxnSpPr>
            <a:endCxn id="12" idx="1"/>
          </p:cNvCxnSpPr>
          <p:nvPr/>
        </p:nvCxnSpPr>
        <p:spPr>
          <a:xfrm rot="16200000" flipH="1">
            <a:off x="445696" y="2984884"/>
            <a:ext cx="774446" cy="4595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endCxn id="13" idx="1"/>
          </p:cNvCxnSpPr>
          <p:nvPr/>
        </p:nvCxnSpPr>
        <p:spPr>
          <a:xfrm rot="16200000" flipH="1">
            <a:off x="453966" y="3751058"/>
            <a:ext cx="757905" cy="4595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endCxn id="14" idx="1"/>
          </p:cNvCxnSpPr>
          <p:nvPr/>
        </p:nvCxnSpPr>
        <p:spPr>
          <a:xfrm rot="16200000" flipH="1">
            <a:off x="474450" y="4478235"/>
            <a:ext cx="716937" cy="4595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endCxn id="15" idx="1"/>
          </p:cNvCxnSpPr>
          <p:nvPr/>
        </p:nvCxnSpPr>
        <p:spPr>
          <a:xfrm rot="16200000" flipH="1">
            <a:off x="479059" y="5181345"/>
            <a:ext cx="707719" cy="4595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/>
          <p:cNvCxnSpPr/>
          <p:nvPr/>
        </p:nvCxnSpPr>
        <p:spPr>
          <a:xfrm rot="16200000" flipH="1">
            <a:off x="479571" y="5888552"/>
            <a:ext cx="706693" cy="459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587181" y="211391"/>
            <a:ext cx="1740309" cy="589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Visualização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047352" y="211390"/>
            <a:ext cx="1740309" cy="589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Ação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101943" y="211390"/>
            <a:ext cx="1683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V – Visitante</a:t>
            </a:r>
          </a:p>
          <a:p>
            <a:r>
              <a:rPr lang="pt-PT" dirty="0"/>
              <a:t>U – Utilizador</a:t>
            </a:r>
          </a:p>
          <a:p>
            <a:r>
              <a:rPr lang="pt-PT" dirty="0"/>
              <a:t>A - Administrador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144571" y="6198011"/>
            <a:ext cx="1740309" cy="589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getCarrinho (U/A)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226447" y="6198010"/>
            <a:ext cx="1740309" cy="589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displayCarrinho (U/A)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327490" y="6198009"/>
            <a:ext cx="1740309" cy="589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checkout (U/A)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428533" y="6198008"/>
            <a:ext cx="1740309" cy="589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displayEncomendaFinSucesso (U/A)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226446" y="5409687"/>
            <a:ext cx="1740309" cy="589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mudarQuantidade (U/A)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226446" y="4621364"/>
            <a:ext cx="1740309" cy="589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displayMudarQuantidade (U/A)</a:t>
            </a:r>
            <a:endParaRPr lang="en-US" dirty="0"/>
          </a:p>
        </p:txBody>
      </p:sp>
      <p:cxnSp>
        <p:nvCxnSpPr>
          <p:cNvPr id="5" name="Straight Arrow Connector 4"/>
          <p:cNvCxnSpPr>
            <a:stCxn id="16" idx="3"/>
            <a:endCxn id="38" idx="1"/>
          </p:cNvCxnSpPr>
          <p:nvPr/>
        </p:nvCxnSpPr>
        <p:spPr>
          <a:xfrm>
            <a:off x="2803004" y="6492979"/>
            <a:ext cx="34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8" idx="3"/>
            <a:endCxn id="39" idx="1"/>
          </p:cNvCxnSpPr>
          <p:nvPr/>
        </p:nvCxnSpPr>
        <p:spPr>
          <a:xfrm flipV="1">
            <a:off x="4884880" y="6492978"/>
            <a:ext cx="3415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9" idx="3"/>
            <a:endCxn id="40" idx="1"/>
          </p:cNvCxnSpPr>
          <p:nvPr/>
        </p:nvCxnSpPr>
        <p:spPr>
          <a:xfrm flipV="1">
            <a:off x="6966756" y="6492977"/>
            <a:ext cx="3607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0" idx="3"/>
            <a:endCxn id="42" idx="1"/>
          </p:cNvCxnSpPr>
          <p:nvPr/>
        </p:nvCxnSpPr>
        <p:spPr>
          <a:xfrm flipV="1">
            <a:off x="9067799" y="6492976"/>
            <a:ext cx="3607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565084" y="5999622"/>
            <a:ext cx="0" cy="198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6" idx="0"/>
            <a:endCxn id="47" idx="2"/>
          </p:cNvCxnSpPr>
          <p:nvPr/>
        </p:nvCxnSpPr>
        <p:spPr>
          <a:xfrm flipV="1">
            <a:off x="6096601" y="5211299"/>
            <a:ext cx="0" cy="198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/>
          <p:cNvCxnSpPr>
            <a:stCxn id="47" idx="3"/>
          </p:cNvCxnSpPr>
          <p:nvPr/>
        </p:nvCxnSpPr>
        <p:spPr>
          <a:xfrm>
            <a:off x="6966755" y="4916332"/>
            <a:ext cx="12700" cy="1281676"/>
          </a:xfrm>
          <a:prstGeom prst="bentConnector4">
            <a:avLst>
              <a:gd name="adj1" fmla="val 3077417"/>
              <a:gd name="adj2" fmla="val 90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863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016779" y="280119"/>
            <a:ext cx="58785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Modelo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Relacional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815719"/>
              </p:ext>
            </p:extLst>
          </p:nvPr>
        </p:nvGraphicFramePr>
        <p:xfrm>
          <a:off x="1789407" y="1764695"/>
          <a:ext cx="8819497" cy="18542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369044">
                  <a:extLst>
                    <a:ext uri="{9D8B030D-6E8A-4147-A177-3AD203B41FA5}">
                      <a16:colId xmlns:a16="http://schemas.microsoft.com/office/drawing/2014/main" val="411500180"/>
                    </a:ext>
                  </a:extLst>
                </a:gridCol>
                <a:gridCol w="1150813">
                  <a:extLst>
                    <a:ext uri="{9D8B030D-6E8A-4147-A177-3AD203B41FA5}">
                      <a16:colId xmlns:a16="http://schemas.microsoft.com/office/drawing/2014/main" val="4187779539"/>
                    </a:ext>
                  </a:extLst>
                </a:gridCol>
                <a:gridCol w="1259928">
                  <a:extLst>
                    <a:ext uri="{9D8B030D-6E8A-4147-A177-3AD203B41FA5}">
                      <a16:colId xmlns:a16="http://schemas.microsoft.com/office/drawing/2014/main" val="3460947862"/>
                    </a:ext>
                  </a:extLst>
                </a:gridCol>
                <a:gridCol w="1259928">
                  <a:extLst>
                    <a:ext uri="{9D8B030D-6E8A-4147-A177-3AD203B41FA5}">
                      <a16:colId xmlns:a16="http://schemas.microsoft.com/office/drawing/2014/main" val="2474430415"/>
                    </a:ext>
                  </a:extLst>
                </a:gridCol>
                <a:gridCol w="1259928">
                  <a:extLst>
                    <a:ext uri="{9D8B030D-6E8A-4147-A177-3AD203B41FA5}">
                      <a16:colId xmlns:a16="http://schemas.microsoft.com/office/drawing/2014/main" val="285035052"/>
                    </a:ext>
                  </a:extLst>
                </a:gridCol>
                <a:gridCol w="1372193">
                  <a:extLst>
                    <a:ext uri="{9D8B030D-6E8A-4147-A177-3AD203B41FA5}">
                      <a16:colId xmlns:a16="http://schemas.microsoft.com/office/drawing/2014/main" val="1986371899"/>
                    </a:ext>
                  </a:extLst>
                </a:gridCol>
                <a:gridCol w="1147663">
                  <a:extLst>
                    <a:ext uri="{9D8B030D-6E8A-4147-A177-3AD203B41FA5}">
                      <a16:colId xmlns:a16="http://schemas.microsoft.com/office/drawing/2014/main" val="467003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produto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codigo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tipo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descricao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preco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n_vendas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7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cliente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codigo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nome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morada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telefone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494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encomenda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numero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id_produto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quantidade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data_efetuada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id_cliente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014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stock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id_produto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qt_armazem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qt_disponivel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625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utilizador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id_cliente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tipo_conta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60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623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04"/>
          <p:cNvSpPr txBox="1"/>
          <p:nvPr/>
        </p:nvSpPr>
        <p:spPr>
          <a:xfrm>
            <a:off x="6051952" y="82356"/>
            <a:ext cx="1332000" cy="28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</a:p>
        </p:txBody>
      </p:sp>
      <p:sp>
        <p:nvSpPr>
          <p:cNvPr id="3" name="Shape 105"/>
          <p:cNvSpPr txBox="1"/>
          <p:nvPr/>
        </p:nvSpPr>
        <p:spPr>
          <a:xfrm>
            <a:off x="7438745" y="82356"/>
            <a:ext cx="1332000" cy="28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</a:p>
        </p:txBody>
      </p:sp>
      <p:sp>
        <p:nvSpPr>
          <p:cNvPr id="4" name="Shape 106"/>
          <p:cNvSpPr txBox="1"/>
          <p:nvPr/>
        </p:nvSpPr>
        <p:spPr>
          <a:xfrm>
            <a:off x="8816271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4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</a:p>
        </p:txBody>
      </p:sp>
      <p:sp>
        <p:nvSpPr>
          <p:cNvPr id="5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Registar</a:t>
            </a:r>
          </a:p>
        </p:txBody>
      </p:sp>
      <p:sp>
        <p:nvSpPr>
          <p:cNvPr id="6" name="Shape 101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7" name="Shape 102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grpSp>
        <p:nvGrpSpPr>
          <p:cNvPr id="8" name="Shape 85"/>
          <p:cNvGrpSpPr/>
          <p:nvPr/>
        </p:nvGrpSpPr>
        <p:grpSpPr>
          <a:xfrm>
            <a:off x="4659106" y="4021622"/>
            <a:ext cx="732000" cy="1011202"/>
            <a:chOff x="348847" y="282616"/>
            <a:chExt cx="732000" cy="1011202"/>
          </a:xfrm>
        </p:grpSpPr>
        <p:sp>
          <p:nvSpPr>
            <p:cNvPr id="9" name="Shape 86"/>
            <p:cNvSpPr/>
            <p:nvPr/>
          </p:nvSpPr>
          <p:spPr>
            <a:xfrm>
              <a:off x="348847" y="282616"/>
              <a:ext cx="732000" cy="732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 t="-16997" b="-16998"/>
              </a:stretch>
            </a:blip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" name="Shape 87"/>
            <p:cNvSpPr/>
            <p:nvPr/>
          </p:nvSpPr>
          <p:spPr>
            <a:xfrm>
              <a:off x="432487" y="1005213"/>
              <a:ext cx="590601" cy="27962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" name="Shape 88"/>
            <p:cNvSpPr txBox="1"/>
            <p:nvPr/>
          </p:nvSpPr>
          <p:spPr>
            <a:xfrm>
              <a:off x="419503" y="1005218"/>
              <a:ext cx="590699" cy="2886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PT" sz="1000" b="0" i="0" u="none" strike="noStrike" cap="none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David Sousa</a:t>
              </a:r>
            </a:p>
          </p:txBody>
        </p:sp>
      </p:grpSp>
      <p:grpSp>
        <p:nvGrpSpPr>
          <p:cNvPr id="12" name="Shape 89"/>
          <p:cNvGrpSpPr/>
          <p:nvPr/>
        </p:nvGrpSpPr>
        <p:grpSpPr>
          <a:xfrm>
            <a:off x="6814739" y="4021618"/>
            <a:ext cx="914399" cy="1108572"/>
            <a:chOff x="481914" y="273444"/>
            <a:chExt cx="914399" cy="1108572"/>
          </a:xfrm>
        </p:grpSpPr>
        <p:sp>
          <p:nvSpPr>
            <p:cNvPr id="13" name="Shape 90"/>
            <p:cNvSpPr/>
            <p:nvPr/>
          </p:nvSpPr>
          <p:spPr>
            <a:xfrm rot="5400000">
              <a:off x="481914" y="273444"/>
              <a:ext cx="914399" cy="914399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l="-24998" r="-24998"/>
              </a:stretch>
            </a:blip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" name="Shape 91"/>
            <p:cNvSpPr/>
            <p:nvPr/>
          </p:nvSpPr>
          <p:spPr>
            <a:xfrm>
              <a:off x="621791" y="1080266"/>
              <a:ext cx="585215" cy="3017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" name="Shape 92"/>
            <p:cNvSpPr txBox="1"/>
            <p:nvPr/>
          </p:nvSpPr>
          <p:spPr>
            <a:xfrm>
              <a:off x="621791" y="1080266"/>
              <a:ext cx="585215" cy="30175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PT" sz="1000" b="0" i="0" u="none" strike="noStrike" cap="none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Pedro Relvas</a:t>
              </a:r>
            </a:p>
          </p:txBody>
        </p:sp>
      </p:grpSp>
      <p:cxnSp>
        <p:nvCxnSpPr>
          <p:cNvPr id="20" name="Shape 97"/>
          <p:cNvCxnSpPr/>
          <p:nvPr/>
        </p:nvCxnSpPr>
        <p:spPr>
          <a:xfrm>
            <a:off x="1589894" y="3907391"/>
            <a:ext cx="896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1" name="Shape 98"/>
          <p:cNvSpPr txBox="1"/>
          <p:nvPr/>
        </p:nvSpPr>
        <p:spPr>
          <a:xfrm>
            <a:off x="4887732" y="1644392"/>
            <a:ext cx="2416536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Produtos mais vendidos</a:t>
            </a:r>
          </a:p>
        </p:txBody>
      </p:sp>
      <p:sp>
        <p:nvSpPr>
          <p:cNvPr id="23" name="Shape 100"/>
          <p:cNvSpPr txBox="1"/>
          <p:nvPr/>
        </p:nvSpPr>
        <p:spPr>
          <a:xfrm>
            <a:off x="4967401" y="5331477"/>
            <a:ext cx="2257199" cy="73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Versão Provisória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usersiem  pass: qwerty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adminsiem  pass:12345</a:t>
            </a:r>
          </a:p>
        </p:txBody>
      </p:sp>
      <p:sp>
        <p:nvSpPr>
          <p:cNvPr id="24" name="Shape 111"/>
          <p:cNvSpPr txBox="1"/>
          <p:nvPr/>
        </p:nvSpPr>
        <p:spPr>
          <a:xfrm>
            <a:off x="6736300" y="5133675"/>
            <a:ext cx="1071300" cy="168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1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ee12036@fe.up.pt</a:t>
            </a:r>
          </a:p>
        </p:txBody>
      </p:sp>
      <p:sp>
        <p:nvSpPr>
          <p:cNvPr id="25" name="Shape 112"/>
          <p:cNvSpPr txBox="1"/>
          <p:nvPr/>
        </p:nvSpPr>
        <p:spPr>
          <a:xfrm>
            <a:off x="4489450" y="5077025"/>
            <a:ext cx="1071300" cy="168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1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ee12183@fe.up.pt</a:t>
            </a:r>
          </a:p>
        </p:txBody>
      </p:sp>
      <p:sp>
        <p:nvSpPr>
          <p:cNvPr id="27" name="Shape 126"/>
          <p:cNvSpPr/>
          <p:nvPr/>
        </p:nvSpPr>
        <p:spPr>
          <a:xfrm>
            <a:off x="2248930" y="2232453"/>
            <a:ext cx="1556999" cy="12027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4246605" y="2232453"/>
            <a:ext cx="1557000" cy="120270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128"/>
          <p:cNvSpPr/>
          <p:nvPr/>
        </p:nvSpPr>
        <p:spPr>
          <a:xfrm>
            <a:off x="6244282" y="2232453"/>
            <a:ext cx="1557000" cy="1202700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9"/>
          <p:cNvSpPr/>
          <p:nvPr/>
        </p:nvSpPr>
        <p:spPr>
          <a:xfrm>
            <a:off x="8241957" y="2232453"/>
            <a:ext cx="1557000" cy="1202700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Shape 133"/>
          <p:cNvSpPr txBox="1"/>
          <p:nvPr/>
        </p:nvSpPr>
        <p:spPr>
          <a:xfrm>
            <a:off x="2248930" y="3530242"/>
            <a:ext cx="1557000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Alface            3.85€/kg</a:t>
            </a:r>
          </a:p>
        </p:txBody>
      </p:sp>
      <p:sp>
        <p:nvSpPr>
          <p:cNvPr id="32" name="Shape 133"/>
          <p:cNvSpPr txBox="1"/>
          <p:nvPr/>
        </p:nvSpPr>
        <p:spPr>
          <a:xfrm>
            <a:off x="4246599" y="3530242"/>
            <a:ext cx="1557001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Leite                 0.79€/L</a:t>
            </a:r>
          </a:p>
        </p:txBody>
      </p:sp>
      <p:sp>
        <p:nvSpPr>
          <p:cNvPr id="33" name="Shape 133"/>
          <p:cNvSpPr txBox="1"/>
          <p:nvPr/>
        </p:nvSpPr>
        <p:spPr>
          <a:xfrm>
            <a:off x="6244269" y="3538091"/>
            <a:ext cx="1557013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Massa           0.69€/un</a:t>
            </a:r>
          </a:p>
        </p:txBody>
      </p:sp>
      <p:sp>
        <p:nvSpPr>
          <p:cNvPr id="34" name="Shape 133"/>
          <p:cNvSpPr txBox="1"/>
          <p:nvPr/>
        </p:nvSpPr>
        <p:spPr>
          <a:xfrm>
            <a:off x="8241951" y="3538559"/>
            <a:ext cx="1557005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Queijo           3.85€/kg</a:t>
            </a:r>
          </a:p>
        </p:txBody>
      </p:sp>
      <p:sp>
        <p:nvSpPr>
          <p:cNvPr id="36" name="Oval 35"/>
          <p:cNvSpPr/>
          <p:nvPr/>
        </p:nvSpPr>
        <p:spPr>
          <a:xfrm>
            <a:off x="2909348" y="930500"/>
            <a:ext cx="1337251" cy="54000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5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35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4" name="Shape 136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sp>
        <p:nvSpPr>
          <p:cNvPr id="6" name="Shape 138"/>
          <p:cNvSpPr txBox="1"/>
          <p:nvPr/>
        </p:nvSpPr>
        <p:spPr>
          <a:xfrm>
            <a:off x="8629650" y="1056183"/>
            <a:ext cx="1835400" cy="28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4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Pesquisa</a:t>
            </a:r>
          </a:p>
        </p:txBody>
      </p:sp>
      <p:sp>
        <p:nvSpPr>
          <p:cNvPr id="7" name="Shape 139"/>
          <p:cNvSpPr txBox="1"/>
          <p:nvPr/>
        </p:nvSpPr>
        <p:spPr>
          <a:xfrm>
            <a:off x="15899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Laticinios</a:t>
            </a:r>
          </a:p>
        </p:txBody>
      </p:sp>
      <p:sp>
        <p:nvSpPr>
          <p:cNvPr id="8" name="Shape 140"/>
          <p:cNvSpPr txBox="1"/>
          <p:nvPr/>
        </p:nvSpPr>
        <p:spPr>
          <a:xfrm>
            <a:off x="29146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Carnes</a:t>
            </a:r>
          </a:p>
        </p:txBody>
      </p:sp>
      <p:sp>
        <p:nvSpPr>
          <p:cNvPr id="9" name="Shape 141"/>
          <p:cNvSpPr txBox="1"/>
          <p:nvPr/>
        </p:nvSpPr>
        <p:spPr>
          <a:xfrm>
            <a:off x="42466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Peixe</a:t>
            </a:r>
          </a:p>
        </p:txBody>
      </p:sp>
      <p:sp>
        <p:nvSpPr>
          <p:cNvPr id="10" name="Shape 142"/>
          <p:cNvSpPr txBox="1"/>
          <p:nvPr/>
        </p:nvSpPr>
        <p:spPr>
          <a:xfrm>
            <a:off x="55786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Bebidas</a:t>
            </a:r>
          </a:p>
        </p:txBody>
      </p:sp>
      <p:sp>
        <p:nvSpPr>
          <p:cNvPr id="11" name="Shape 143"/>
          <p:cNvSpPr txBox="1"/>
          <p:nvPr/>
        </p:nvSpPr>
        <p:spPr>
          <a:xfrm>
            <a:off x="69033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Congelados</a:t>
            </a:r>
          </a:p>
        </p:txBody>
      </p:sp>
      <p:sp>
        <p:nvSpPr>
          <p:cNvPr id="12" name="Shape 144"/>
          <p:cNvSpPr txBox="1"/>
          <p:nvPr/>
        </p:nvSpPr>
        <p:spPr>
          <a:xfrm>
            <a:off x="8242600" y="1466400"/>
            <a:ext cx="11271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Frescos</a:t>
            </a:r>
          </a:p>
        </p:txBody>
      </p:sp>
      <p:sp>
        <p:nvSpPr>
          <p:cNvPr id="13" name="Shape 145"/>
          <p:cNvSpPr txBox="1"/>
          <p:nvPr/>
        </p:nvSpPr>
        <p:spPr>
          <a:xfrm>
            <a:off x="9369700" y="1466400"/>
            <a:ext cx="12324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Limpeza</a:t>
            </a:r>
          </a:p>
        </p:txBody>
      </p:sp>
      <p:sp>
        <p:nvSpPr>
          <p:cNvPr id="14" name="Shape 126"/>
          <p:cNvSpPr/>
          <p:nvPr/>
        </p:nvSpPr>
        <p:spPr>
          <a:xfrm>
            <a:off x="2248930" y="2232453"/>
            <a:ext cx="1556999" cy="12027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27"/>
          <p:cNvSpPr/>
          <p:nvPr/>
        </p:nvSpPr>
        <p:spPr>
          <a:xfrm>
            <a:off x="4246605" y="2232453"/>
            <a:ext cx="1557000" cy="12027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28"/>
          <p:cNvSpPr/>
          <p:nvPr/>
        </p:nvSpPr>
        <p:spPr>
          <a:xfrm>
            <a:off x="6244282" y="2232453"/>
            <a:ext cx="1557000" cy="12027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29"/>
          <p:cNvSpPr/>
          <p:nvPr/>
        </p:nvSpPr>
        <p:spPr>
          <a:xfrm>
            <a:off x="8241957" y="2232453"/>
            <a:ext cx="1557000" cy="120270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Shape 131"/>
          <p:cNvCxnSpPr/>
          <p:nvPr/>
        </p:nvCxnSpPr>
        <p:spPr>
          <a:xfrm>
            <a:off x="1589894" y="3907391"/>
            <a:ext cx="8888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9" name="Shape 133"/>
          <p:cNvSpPr txBox="1"/>
          <p:nvPr/>
        </p:nvSpPr>
        <p:spPr>
          <a:xfrm>
            <a:off x="2248931" y="3530242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Alface            3.85€/kg</a:t>
            </a:r>
          </a:p>
        </p:txBody>
      </p:sp>
      <p:sp>
        <p:nvSpPr>
          <p:cNvPr id="20" name="Shape 133"/>
          <p:cNvSpPr txBox="1"/>
          <p:nvPr/>
        </p:nvSpPr>
        <p:spPr>
          <a:xfrm>
            <a:off x="4246600" y="3530242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Leite                 0.79€/L</a:t>
            </a:r>
          </a:p>
        </p:txBody>
      </p:sp>
      <p:sp>
        <p:nvSpPr>
          <p:cNvPr id="21" name="Shape 133"/>
          <p:cNvSpPr txBox="1"/>
          <p:nvPr/>
        </p:nvSpPr>
        <p:spPr>
          <a:xfrm>
            <a:off x="6244283" y="3538091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Massa           0.69€/un</a:t>
            </a:r>
          </a:p>
        </p:txBody>
      </p:sp>
      <p:sp>
        <p:nvSpPr>
          <p:cNvPr id="22" name="Shape 133"/>
          <p:cNvSpPr txBox="1"/>
          <p:nvPr/>
        </p:nvSpPr>
        <p:spPr>
          <a:xfrm>
            <a:off x="8217361" y="3538559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Queijo           3.85€/kg</a:t>
            </a:r>
          </a:p>
        </p:txBody>
      </p:sp>
      <p:sp>
        <p:nvSpPr>
          <p:cNvPr id="24" name="Shape 132"/>
          <p:cNvSpPr txBox="1"/>
          <p:nvPr/>
        </p:nvSpPr>
        <p:spPr>
          <a:xfrm>
            <a:off x="4967400" y="3999324"/>
            <a:ext cx="22572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Todos os Produtos</a:t>
            </a:r>
          </a:p>
        </p:txBody>
      </p:sp>
      <p:sp>
        <p:nvSpPr>
          <p:cNvPr id="25" name="Shape 126"/>
          <p:cNvSpPr/>
          <p:nvPr/>
        </p:nvSpPr>
        <p:spPr>
          <a:xfrm>
            <a:off x="2224333" y="4407083"/>
            <a:ext cx="1556999" cy="1202700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127"/>
          <p:cNvSpPr/>
          <p:nvPr/>
        </p:nvSpPr>
        <p:spPr>
          <a:xfrm>
            <a:off x="4222008" y="4407083"/>
            <a:ext cx="1557000" cy="1202700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Shape 128"/>
          <p:cNvSpPr/>
          <p:nvPr/>
        </p:nvSpPr>
        <p:spPr>
          <a:xfrm>
            <a:off x="6219685" y="4407083"/>
            <a:ext cx="1557000" cy="1202700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129"/>
          <p:cNvSpPr/>
          <p:nvPr/>
        </p:nvSpPr>
        <p:spPr>
          <a:xfrm>
            <a:off x="8217360" y="4407083"/>
            <a:ext cx="1557000" cy="1202700"/>
          </a:xfrm>
          <a:prstGeom prst="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133"/>
          <p:cNvSpPr txBox="1"/>
          <p:nvPr/>
        </p:nvSpPr>
        <p:spPr>
          <a:xfrm>
            <a:off x="2224334" y="5704872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Ananás          4.19€/un</a:t>
            </a:r>
          </a:p>
        </p:txBody>
      </p:sp>
      <p:sp>
        <p:nvSpPr>
          <p:cNvPr id="30" name="Shape 133"/>
          <p:cNvSpPr txBox="1"/>
          <p:nvPr/>
        </p:nvSpPr>
        <p:spPr>
          <a:xfrm>
            <a:off x="4154343" y="5704872"/>
            <a:ext cx="1667728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Alperce Seco 2.99€/un</a:t>
            </a:r>
          </a:p>
        </p:txBody>
      </p:sp>
      <p:sp>
        <p:nvSpPr>
          <p:cNvPr id="31" name="Shape 133"/>
          <p:cNvSpPr txBox="1"/>
          <p:nvPr/>
        </p:nvSpPr>
        <p:spPr>
          <a:xfrm>
            <a:off x="6142179" y="5712721"/>
            <a:ext cx="1754911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Bolachas Maria 0.65€/un</a:t>
            </a:r>
          </a:p>
        </p:txBody>
      </p:sp>
      <p:sp>
        <p:nvSpPr>
          <p:cNvPr id="32" name="Shape 133"/>
          <p:cNvSpPr txBox="1"/>
          <p:nvPr/>
        </p:nvSpPr>
        <p:spPr>
          <a:xfrm>
            <a:off x="8192764" y="5713189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Danoninhos 1.99€/un</a:t>
            </a:r>
          </a:p>
        </p:txBody>
      </p:sp>
      <p:sp>
        <p:nvSpPr>
          <p:cNvPr id="33" name="Shape 104"/>
          <p:cNvSpPr txBox="1"/>
          <p:nvPr/>
        </p:nvSpPr>
        <p:spPr>
          <a:xfrm>
            <a:off x="6051952" y="82356"/>
            <a:ext cx="1332000" cy="28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</a:p>
        </p:txBody>
      </p:sp>
      <p:sp>
        <p:nvSpPr>
          <p:cNvPr id="34" name="Shape 105"/>
          <p:cNvSpPr txBox="1"/>
          <p:nvPr/>
        </p:nvSpPr>
        <p:spPr>
          <a:xfrm>
            <a:off x="7438745" y="82356"/>
            <a:ext cx="1332000" cy="28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</a:p>
        </p:txBody>
      </p:sp>
      <p:sp>
        <p:nvSpPr>
          <p:cNvPr id="35" name="Shape 106"/>
          <p:cNvSpPr txBox="1"/>
          <p:nvPr/>
        </p:nvSpPr>
        <p:spPr>
          <a:xfrm>
            <a:off x="8816271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4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</a:p>
        </p:txBody>
      </p:sp>
      <p:sp>
        <p:nvSpPr>
          <p:cNvPr id="36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Registar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27192" y="1108917"/>
            <a:ext cx="194872" cy="193410"/>
          </a:xfrm>
          <a:prstGeom prst="rect">
            <a:avLst/>
          </a:prstGeom>
        </p:spPr>
      </p:pic>
      <p:sp>
        <p:nvSpPr>
          <p:cNvPr id="38" name="Oval 37"/>
          <p:cNvSpPr/>
          <p:nvPr/>
        </p:nvSpPr>
        <p:spPr>
          <a:xfrm>
            <a:off x="4488007" y="1443301"/>
            <a:ext cx="834393" cy="415499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Shape 98"/>
          <p:cNvSpPr txBox="1"/>
          <p:nvPr/>
        </p:nvSpPr>
        <p:spPr>
          <a:xfrm>
            <a:off x="4887732" y="1840337"/>
            <a:ext cx="2416536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Produtos mais vendidos</a:t>
            </a:r>
          </a:p>
        </p:txBody>
      </p:sp>
    </p:spTree>
    <p:extLst>
      <p:ext uri="{BB962C8B-B14F-4D97-AF65-F5344CB8AC3E}">
        <p14:creationId xmlns:p14="http://schemas.microsoft.com/office/powerpoint/2010/main" val="8508180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2093</Words>
  <Application>Microsoft Office PowerPoint</Application>
  <PresentationFormat>Widescreen</PresentationFormat>
  <Paragraphs>983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Arial</vt:lpstr>
      <vt:lpstr>Calibri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Pedro Relvas</cp:lastModifiedBy>
  <cp:revision>116</cp:revision>
  <dcterms:modified xsi:type="dcterms:W3CDTF">2016-10-24T22:23:44Z</dcterms:modified>
</cp:coreProperties>
</file>