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AA5562-3D85-4C86-A8B6-FD6EDFDA700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70"/>
            <p14:sldId id="268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-3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springle/cfsummit19-preso-ass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vedocs.adobe.com/coldfusion/8/htmldocs/Tags_c_0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oldfusion.adobe.com/2018/07/distributed-caching-coldfusion-2018-releas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fdocs.org/cache-fun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cfinaweek.com/course/index/section/Caching/item/Advanced_Caching" TargetMode="External"/><Relationship Id="rId2" Type="http://schemas.openxmlformats.org/officeDocument/2006/relationships/hyperlink" Target="http://learncfinaweek.com/course/index/section/Caching/item/C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springl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mstoolspack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F03-F748-4CCC-BB5C-5749CF096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Caching and performance in </a:t>
            </a:r>
            <a:r>
              <a:rPr lang="en-US" dirty="0" err="1"/>
              <a:t>coldfusion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BE87F-F611-4180-8BC6-692A2BD83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by Denard Springle </a:t>
            </a:r>
          </a:p>
          <a:p>
            <a:r>
              <a:rPr lang="en-US" dirty="0"/>
              <a:t>at Adobe ColdFusion Summit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64032-2C22-4DE6-B145-F3170A04A8A1}"/>
              </a:ext>
            </a:extLst>
          </p:cNvPr>
          <p:cNvSpPr/>
          <p:nvPr/>
        </p:nvSpPr>
        <p:spPr>
          <a:xfrm>
            <a:off x="5582855" y="5934670"/>
            <a:ext cx="7473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Slides </a:t>
            </a:r>
            <a:r>
              <a:rPr lang="en-US" b="1" dirty="0"/>
              <a:t>and code available at:</a:t>
            </a:r>
            <a:br>
              <a:rPr lang="en-US" b="1" dirty="0"/>
            </a:br>
            <a:r>
              <a:rPr lang="en-US" b="1" dirty="0">
                <a:hlinkClick r:id="rId2"/>
              </a:rPr>
              <a:t>https://github.com/ddspringle/cfsummit19-preso-assets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84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3A795-4791-4F93-AFE2-0C59C548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Know your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F6AD3-CA52-4353-B636-66ABF498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Avoid CPU intensive functions when alternatives exist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structKeyExists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a++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?: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Use functional programming techniques e.g. </a:t>
            </a:r>
            <a:r>
              <a:rPr lang="en-US" sz="1800" dirty="0">
                <a:solidFill>
                  <a:schemeClr val="accent1"/>
                </a:solidFill>
              </a:rPr>
              <a:t>map()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reduce()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filter() </a:t>
            </a:r>
            <a:r>
              <a:rPr lang="en-US" sz="1800" dirty="0"/>
              <a:t>– they’re typically faster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ColdFusion is a tool in your toolbelt. You should master it as you would any other tool. More knowledgeable developers earn higher wages.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1E8767-78A5-426D-A2F5-8D1F3B32EF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367" b="3833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664AF-74FD-4D05-BD66-8E2AFD530A0C}"/>
              </a:ext>
            </a:extLst>
          </p:cNvPr>
          <p:cNvSpPr txBox="1"/>
          <p:nvPr/>
        </p:nvSpPr>
        <p:spPr>
          <a:xfrm>
            <a:off x="6976533" y="2501159"/>
            <a:ext cx="452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I IS JEDI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A6CCA-1B60-44DF-BD16-6F9BFFFBE5EC}"/>
              </a:ext>
            </a:extLst>
          </p:cNvPr>
          <p:cNvSpPr txBox="1"/>
          <p:nvPr/>
        </p:nvSpPr>
        <p:spPr>
          <a:xfrm>
            <a:off x="6990857" y="2513599"/>
            <a:ext cx="452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I IS JEDI</a:t>
            </a:r>
          </a:p>
        </p:txBody>
      </p:sp>
    </p:spTree>
    <p:extLst>
      <p:ext uri="{BB962C8B-B14F-4D97-AF65-F5344CB8AC3E}">
        <p14:creationId xmlns:p14="http://schemas.microsoft.com/office/powerpoint/2010/main" val="89548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44EE-3E41-4898-885F-5E208E8E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DD67-5793-42B1-B249-A05C09C9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timespan='#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0, 0, 0)#' directory='e:/temp/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&lt;div&gt;Hello World!&lt;/div&gt;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You tell ColdFusion to cache the page results by putting a </a:t>
            </a:r>
            <a:r>
              <a:rPr lang="en-US" dirty="0" err="1">
                <a:hlinkClick r:id="rId3"/>
              </a:rPr>
              <a:t>cfcache</a:t>
            </a:r>
            <a:r>
              <a:rPr lang="en-US" dirty="0"/>
              <a:t> tag on your ColdFusion page before code that outputs HTML. The tag lets you specify the following information:</a:t>
            </a:r>
          </a:p>
          <a:p>
            <a:pPr lvl="1"/>
            <a:r>
              <a:rPr lang="en-US" dirty="0"/>
              <a:t>Whether to cache the page results on the server, the client system, or both. The default is both. </a:t>
            </a:r>
          </a:p>
          <a:p>
            <a:pPr lvl="1"/>
            <a:r>
              <a:rPr lang="en-US" dirty="0"/>
              <a:t>The directory on the server in which to store the cached pages. </a:t>
            </a:r>
          </a:p>
          <a:p>
            <a:pPr lvl="1"/>
            <a:r>
              <a:rPr lang="en-US" dirty="0"/>
              <a:t>The time span that indicates how long the page lasts until it is </a:t>
            </a:r>
            <a:r>
              <a:rPr lang="en-US" b="1" i="1" dirty="0"/>
              <a:t>automatically</a:t>
            </a:r>
            <a:r>
              <a:rPr lang="en-US" dirty="0"/>
              <a:t> flushed. </a:t>
            </a:r>
          </a:p>
          <a:p>
            <a:pPr lvl="1"/>
            <a:endParaRPr lang="en-US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action='flush' directory='e:/temp/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’&gt;&lt;/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75C8-AF0C-42EB-AB7B-DED41AB5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Content CACHING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19EBD1-49B5-448F-9D95-2CD0A727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cfsavecontent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variable='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.myVar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{};</a:t>
            </a:r>
          </a:p>
          <a:p>
            <a:endParaRPr lang="en-US" dirty="0"/>
          </a:p>
          <a:p>
            <a:r>
              <a:rPr lang="en-US" dirty="0"/>
              <a:t>One handy but not very obvious way to use </a:t>
            </a:r>
            <a:r>
              <a:rPr lang="en-US" dirty="0" err="1">
                <a:solidFill>
                  <a:srgbClr val="FF0000"/>
                </a:solidFill>
              </a:rPr>
              <a:t>cfsavecontent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is in the Application or Session scope of your application. </a:t>
            </a:r>
          </a:p>
          <a:p>
            <a:endParaRPr lang="en-US" dirty="0"/>
          </a:p>
          <a:p>
            <a:r>
              <a:rPr lang="en-US" dirty="0"/>
              <a:t>By saving infrequently changing but frequently presented complex data in this way you can significantly decrease individual page load times. </a:t>
            </a:r>
          </a:p>
          <a:p>
            <a:endParaRPr lang="en-US" dirty="0"/>
          </a:p>
          <a:p>
            <a:r>
              <a:rPr lang="en-US" dirty="0"/>
              <a:t>Poor mans cache – not a best practice but good in a pinch in legacy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1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E8EE-EDDB-4B88-9C6D-551B4281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E6B7-9209-42D0-9354-75B918F5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qGetData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queryExecute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params,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cachedWithin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the </a:t>
            </a:r>
            <a:r>
              <a:rPr lang="en-US" dirty="0" err="1">
                <a:solidFill>
                  <a:schemeClr val="accent1"/>
                </a:solidFill>
              </a:rPr>
              <a:t>cachedWithin</a:t>
            </a:r>
            <a:r>
              <a:rPr lang="en-US" dirty="0"/>
              <a:t> option to </a:t>
            </a:r>
            <a:r>
              <a:rPr lang="en-US" dirty="0" err="1">
                <a:solidFill>
                  <a:schemeClr val="accent1"/>
                </a:solidFill>
              </a:rPr>
              <a:t>queryExecute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tells ColdFusion to save the results of the database query for a specific period of time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is retrieved from the database the first time the query is executed</a:t>
            </a:r>
          </a:p>
          <a:p>
            <a:endParaRPr lang="en-US" dirty="0"/>
          </a:p>
          <a:p>
            <a:r>
              <a:rPr lang="en-US" dirty="0"/>
              <a:t>For subsequent executions the data is retrieved from the cache instead until the cache expires</a:t>
            </a:r>
          </a:p>
          <a:p>
            <a:endParaRPr lang="en-US" dirty="0"/>
          </a:p>
          <a:p>
            <a:r>
              <a:rPr lang="en-US" dirty="0"/>
              <a:t>Managing and expiring query caches can be challenging – there are alternatives</a:t>
            </a:r>
          </a:p>
        </p:txBody>
      </p:sp>
    </p:spTree>
    <p:extLst>
      <p:ext uri="{BB962C8B-B14F-4D97-AF65-F5344CB8AC3E}">
        <p14:creationId xmlns:p14="http://schemas.microsoft.com/office/powerpoint/2010/main" val="48715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597EB-0DA4-4D1E-8744-BA3AE271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ColdFusion 2018 caching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3DA78-634F-4380-8BAE-641B3618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2" y="2194560"/>
            <a:ext cx="11023256" cy="44768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2018 Release adds additional caching engine options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Ehcache</a:t>
            </a:r>
            <a:r>
              <a:rPr lang="en-US" dirty="0"/>
              <a:t> (default)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Java Caching System (JCS)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Redis (Enterprise)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Memcached (Enterprise)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JCS is faster than </a:t>
            </a:r>
            <a:r>
              <a:rPr lang="en-US" dirty="0" err="1"/>
              <a:t>Ehcache</a:t>
            </a:r>
            <a:r>
              <a:rPr lang="en-US" dirty="0"/>
              <a:t>, but not distributable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Redis and Memcached are slower but are distributable</a:t>
            </a:r>
          </a:p>
          <a:p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this.cache.engine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this.cache.configfile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'/path/to/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cache.properties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'; &lt;- key/value pairs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cacheGetEngineProperties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linkClick r:id="rId4"/>
              </a:rPr>
              <a:t>https://coldfusion.adobe.com/2018/07/distributed-caching-coldfusion-2018-release/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6D37E-3DFF-440F-8EB7-4E1052D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Object caching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DF602-5B95-4AC4-92B0-1217F722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real work hamsters of caching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Retrieve and store any ColdFusion data type – struct, array, query, string, </a:t>
            </a:r>
            <a:r>
              <a:rPr lang="en-US" dirty="0" err="1"/>
              <a:t>etc</a:t>
            </a:r>
            <a:r>
              <a:rPr lang="en-US" dirty="0"/>
              <a:t>… even objects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</a:t>
            </a:r>
            <a:r>
              <a:rPr lang="en-US" dirty="0"/>
              <a:t>() / </a:t>
            </a:r>
            <a:r>
              <a:rPr lang="en-US" dirty="0" err="1"/>
              <a:t>cachePut</a:t>
            </a:r>
            <a:r>
              <a:rPr lang="en-US" dirty="0"/>
              <a:t>() / </a:t>
            </a:r>
            <a:r>
              <a:rPr lang="en-US" dirty="0" err="1"/>
              <a:t>cacheRemove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cacheGetAllIds</a:t>
            </a:r>
            <a:r>
              <a:rPr lang="en-US" dirty="0"/>
              <a:t>() / </a:t>
            </a:r>
            <a:r>
              <a:rPr lang="en-US" dirty="0" err="1"/>
              <a:t>cacheIdExists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cacheGetMetaData</a:t>
            </a:r>
            <a:r>
              <a:rPr lang="en-US" dirty="0"/>
              <a:t>() / </a:t>
            </a:r>
            <a:r>
              <a:rPr lang="en-US" dirty="0" err="1"/>
              <a:t>cacheRemoveAll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https://cfdocs.org/cache-functions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D201C8-9C48-4F62-A544-8398DE2082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6254" r="918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D662F-60C6-4178-A1A0-CC6BC0A375B0}"/>
              </a:ext>
            </a:extLst>
          </p:cNvPr>
          <p:cNvSpPr txBox="1"/>
          <p:nvPr/>
        </p:nvSpPr>
        <p:spPr>
          <a:xfrm>
            <a:off x="6985000" y="2501159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STAND BACK</a:t>
            </a: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r>
              <a:rPr lang="en-US" sz="3600" dirty="0">
                <a:latin typeface="Arial Black" panose="020B0A04020102020204" pitchFamily="34" charset="0"/>
              </a:rPr>
              <a:t>I GOT DIS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A4B54-B9B0-4A2F-BD91-E2347B6F43F9}"/>
              </a:ext>
            </a:extLst>
          </p:cNvPr>
          <p:cNvSpPr txBox="1"/>
          <p:nvPr/>
        </p:nvSpPr>
        <p:spPr>
          <a:xfrm>
            <a:off x="6994787" y="2510946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STAND BACK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I GOT DIS</a:t>
            </a:r>
          </a:p>
        </p:txBody>
      </p:sp>
    </p:spTree>
    <p:extLst>
      <p:ext uri="{BB962C8B-B14F-4D97-AF65-F5344CB8AC3E}">
        <p14:creationId xmlns:p14="http://schemas.microsoft.com/office/powerpoint/2010/main" val="9517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4C9-C876-4828-BBFD-9269000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cacheGet</a:t>
            </a:r>
            <a:r>
              <a:rPr lang="en-US" dirty="0"/>
              <a:t> and </a:t>
            </a:r>
            <a:r>
              <a:rPr lang="en-US" dirty="0" err="1"/>
              <a:t>cacheput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8E2B-0473-42B2-9773-24D0699F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5" y="1950099"/>
            <a:ext cx="11579290" cy="4646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your cached data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your cached data still exists, or if we’re forcing a reload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rc.clearCache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 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it doesn’t, or we are, get the data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someComplexProcess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put it in the cache for an hour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 );</a:t>
            </a: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4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4C9-C876-4828-BBFD-9269000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cacheremove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8E2B-0473-42B2-9773-24D0699F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5" y="1828800"/>
            <a:ext cx="11579290" cy="4767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your cached data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your cached data is still there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it is, remove it from the cache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cacheRemove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the data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someComplexProcess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put it in the cache for an hour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 );</a:t>
            </a:r>
          </a:p>
        </p:txBody>
      </p:sp>
    </p:spTree>
    <p:extLst>
      <p:ext uri="{BB962C8B-B14F-4D97-AF65-F5344CB8AC3E}">
        <p14:creationId xmlns:p14="http://schemas.microsoft.com/office/powerpoint/2010/main" val="114570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396-83CD-4A7D-839D-10BD5CFF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E2CE-FEEB-4DA2-9731-E9C88718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http://learncfinaweek.com/course/index/section/Caching/item/Caching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3"/>
              </a:rPr>
              <a:t>http://learncfinaweek.com/course/index/section/Caching/item/Advanced_Caching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222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5DABD-F5D4-4DE8-87BE-E3201DC290A0}"/>
              </a:ext>
            </a:extLst>
          </p:cNvPr>
          <p:cNvSpPr txBox="1"/>
          <p:nvPr/>
        </p:nvSpPr>
        <p:spPr>
          <a:xfrm>
            <a:off x="1660849" y="1520890"/>
            <a:ext cx="853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Black" panose="020B0A04020102020204" pitchFamily="34" charset="0"/>
              </a:rPr>
              <a:t>How To Care For</a:t>
            </a:r>
          </a:p>
          <a:p>
            <a:pPr algn="ctr"/>
            <a:r>
              <a:rPr lang="en-US" sz="7200" dirty="0">
                <a:latin typeface="Arial Black" panose="020B0A04020102020204" pitchFamily="34" charset="0"/>
              </a:rPr>
              <a:t>Your  Hamsters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DA309-DCE7-4A5F-A9A5-8083031B0F7A}"/>
              </a:ext>
            </a:extLst>
          </p:cNvPr>
          <p:cNvSpPr txBox="1"/>
          <p:nvPr/>
        </p:nvSpPr>
        <p:spPr>
          <a:xfrm>
            <a:off x="1675171" y="1537089"/>
            <a:ext cx="853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How To Care For Your  Hamsters</a:t>
            </a:r>
          </a:p>
        </p:txBody>
      </p:sp>
    </p:spTree>
    <p:extLst>
      <p:ext uri="{BB962C8B-B14F-4D97-AF65-F5344CB8AC3E}">
        <p14:creationId xmlns:p14="http://schemas.microsoft.com/office/powerpoint/2010/main" val="20730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127-7CA8-4D1D-BB33-294514C3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Denard Springle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77AF55-8499-4B3B-AD36-49D70D0402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861238" y="2118102"/>
            <a:ext cx="3644962" cy="27337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A3A5-F20C-452F-9831-E5651729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Software Systems Engineer at </a:t>
            </a:r>
            <a:r>
              <a:rPr lang="en-US" dirty="0" err="1"/>
              <a:t>MeetingPlay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20+ years polyglot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denard.springle@gmail.com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https://github.com/ddspringle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DC15E-09B7-4CDD-B460-F33080883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19" y="5283490"/>
            <a:ext cx="2997200" cy="571500"/>
          </a:xfrm>
          <a:prstGeom prst="rect">
            <a:avLst/>
          </a:prstGeom>
          <a:solidFill>
            <a:srgbClr val="0070C0"/>
          </a:solidFill>
          <a:ln w="127000" cap="sq">
            <a:solidFill>
              <a:srgbClr val="0070C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94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725-BD1D-4B17-B3EA-E1A6623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65C5-51CF-4ADF-A76A-9F1C61543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Performant Code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D216-C87E-4028-BFB1-31D47F95A5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secret to quick running code is… writing code that executes quickly, and wisely takes advantage of available resources.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B9395-0DDC-4CB9-B9F0-24D2307A3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Caching Features of CFML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57872-3AC3-462E-A43F-28DEE2FD14B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Quick</a:t>
            </a:r>
            <a:r>
              <a:rPr lang="en-US" sz="1600" dirty="0"/>
              <a:t> review of the caching functions available to CFML developers.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615F9-0702-47EC-B6FD-9E04B3567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Caching Examples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584D09-5F3B-40FA-8BE8-40D5B3619FB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Caching in the real world can be fun and rewarding, lets see how.</a:t>
            </a:r>
          </a:p>
        </p:txBody>
      </p:sp>
    </p:spTree>
    <p:extLst>
      <p:ext uri="{BB962C8B-B14F-4D97-AF65-F5344CB8AC3E}">
        <p14:creationId xmlns:p14="http://schemas.microsoft.com/office/powerpoint/2010/main" val="241321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863EC-04C9-4BB1-802A-66C41626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764373"/>
            <a:ext cx="664378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Use </a:t>
            </a:r>
            <a:br>
              <a:rPr lang="en-US" sz="4000" dirty="0"/>
            </a:br>
            <a:r>
              <a:rPr lang="en-US" sz="4000" dirty="0"/>
              <a:t>modern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E1000-1ECF-4582-8A95-71740666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Writing spaghetti code? </a:t>
            </a:r>
            <a:r>
              <a:rPr lang="en-US" sz="2400" dirty="0" err="1"/>
              <a:t>Stahp</a:t>
            </a:r>
            <a:r>
              <a:rPr lang="en-US" sz="2400" dirty="0"/>
              <a:t>!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Learn to implement OO and (H)MVC techniques in your every day development, stat!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Beans implement a common business object to operate 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Services encapsulate the data layer (database, </a:t>
            </a:r>
            <a:r>
              <a:rPr lang="en-US" sz="2400" dirty="0" err="1"/>
              <a:t>api</a:t>
            </a:r>
            <a:r>
              <a:rPr lang="en-US" sz="2400" dirty="0"/>
              <a:t>, queue, etc.)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Data layers can benefit greatly from caching techniques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3B17D8-F1A6-4A0C-A706-A94A11C85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5324" r="2608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55798-658C-41CD-8F8F-8CC204165552}"/>
              </a:ext>
            </a:extLst>
          </p:cNvPr>
          <p:cNvSpPr txBox="1"/>
          <p:nvPr/>
        </p:nvSpPr>
        <p:spPr>
          <a:xfrm>
            <a:off x="7519416" y="5402512"/>
            <a:ext cx="467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Who </a:t>
            </a:r>
            <a:r>
              <a:rPr lang="en-US" sz="4000" dirty="0" err="1">
                <a:latin typeface="Arial Black" panose="020B0A04020102020204" pitchFamily="34" charset="0"/>
              </a:rPr>
              <a:t>toucha</a:t>
            </a:r>
            <a:r>
              <a:rPr lang="en-US" sz="4000" dirty="0">
                <a:latin typeface="Arial Black" panose="020B0A04020102020204" pitchFamily="34" charset="0"/>
              </a:rPr>
              <a:t> my </a:t>
            </a:r>
            <a:r>
              <a:rPr lang="en-US" sz="4000" dirty="0" err="1">
                <a:latin typeface="Arial Black" panose="020B0A04020102020204" pitchFamily="34" charset="0"/>
              </a:rPr>
              <a:t>spaghet</a:t>
            </a:r>
            <a:r>
              <a:rPr lang="en-US" sz="4000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998A0-AC42-4A70-B791-8263E46A1B0F}"/>
              </a:ext>
            </a:extLst>
          </p:cNvPr>
          <p:cNvSpPr txBox="1"/>
          <p:nvPr/>
        </p:nvSpPr>
        <p:spPr>
          <a:xfrm>
            <a:off x="7529203" y="5403910"/>
            <a:ext cx="467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Who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toucha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my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spaghet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753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6135-A2FD-4A2C-9C75-74E454EF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cascading wastes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3B14-F17C-4203-ABC1-A4872A9A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Always SCOPE your variables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form, </a:t>
            </a:r>
            <a:r>
              <a:rPr lang="en-US" dirty="0" err="1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accent1"/>
                </a:solidFill>
              </a:rPr>
              <a:t>, cookie, session, application, client, request, arguments, variables</a:t>
            </a:r>
            <a:r>
              <a:rPr lang="en-US" dirty="0">
                <a:solidFill>
                  <a:srgbClr val="000000"/>
                </a:solidFill>
              </a:rPr>
              <a:t>, etc. – When no scope is provided, ColdFusion has to search all scopes sequentially until it finds a matching variable. This is time consuming.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To speed up execution, as well as eliminate ambiguity and potential security threats, always fully scope the variables you use. The only exception is the </a:t>
            </a:r>
            <a:r>
              <a:rPr lang="en-US" dirty="0">
                <a:solidFill>
                  <a:schemeClr val="accent1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 scope, which ColdFusion always scans first and is implied when defining any variable </a:t>
            </a:r>
            <a:r>
              <a:rPr lang="en-US" b="1" dirty="0">
                <a:solidFill>
                  <a:srgbClr val="000000"/>
                </a:solidFill>
              </a:rPr>
              <a:t>outside</a:t>
            </a:r>
            <a:r>
              <a:rPr lang="en-US" dirty="0">
                <a:solidFill>
                  <a:srgbClr val="000000"/>
                </a:solidFill>
              </a:rPr>
              <a:t> of a function.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scope variables </a:t>
            </a:r>
            <a:r>
              <a:rPr lang="en-US" b="1" dirty="0">
                <a:solidFill>
                  <a:srgbClr val="000000"/>
                </a:solidFill>
              </a:rPr>
              <a:t>inside</a:t>
            </a:r>
            <a:r>
              <a:rPr lang="en-US" dirty="0">
                <a:solidFill>
                  <a:srgbClr val="000000"/>
                </a:solidFill>
              </a:rPr>
              <a:t> of functions. 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2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A7DF-B516-49A6-B9EC-E500AAE9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exit vs delayed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5417-F1E4-4E3A-B710-1FDC5B4F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haveWhatINeed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exit }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haveWhatElseINeed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exit 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Versus</a:t>
            </a:r>
            <a:br>
              <a:rPr lang="en-US" sz="2000" dirty="0"/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haveEverything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do something } else { exit 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haveOtherThing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haveThisToo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do something } else { exit } else { exit } else { exit }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6CBC7-62A2-4FE1-A51B-4813BFA9AC92}"/>
              </a:ext>
            </a:extLst>
          </p:cNvPr>
          <p:cNvSpPr txBox="1"/>
          <p:nvPr/>
        </p:nvSpPr>
        <p:spPr>
          <a:xfrm>
            <a:off x="10585580" y="6522098"/>
            <a:ext cx="1606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/handlers/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fastExit.cfc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EBC4C-C3AF-4D3A-95D7-18A77C00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Break and</a:t>
            </a:r>
            <a:br>
              <a:rPr lang="en-US" sz="4000"/>
            </a:br>
            <a:r>
              <a:rPr lang="en-US" sz="4000"/>
              <a:t>continue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5A55-BEC4-4989-A08B-906E0C9B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 </a:t>
            </a:r>
            <a:r>
              <a:rPr lang="en-US" sz="2000" dirty="0"/>
              <a:t>out of loops (for, while) and decision trees (switch { case }) once you have satisfied a condition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r>
              <a:rPr lang="en-US" sz="2000" dirty="0"/>
              <a:t> over loops when data doesn’t need to be processed</a:t>
            </a:r>
          </a:p>
        </p:txBody>
      </p:sp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289729-5295-4A92-AF8E-26A866A472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7223" r="30194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E9BB5-70A3-4271-BF00-738571B27506}"/>
              </a:ext>
            </a:extLst>
          </p:cNvPr>
          <p:cNvSpPr txBox="1"/>
          <p:nvPr/>
        </p:nvSpPr>
        <p:spPr>
          <a:xfrm>
            <a:off x="7519416" y="4446166"/>
            <a:ext cx="467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GIBS ME A BREAK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55017-683D-4A1B-974B-AC9AE9337210}"/>
              </a:ext>
            </a:extLst>
          </p:cNvPr>
          <p:cNvSpPr txBox="1"/>
          <p:nvPr/>
        </p:nvSpPr>
        <p:spPr>
          <a:xfrm>
            <a:off x="7529203" y="4447564"/>
            <a:ext cx="467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GIBS ME A BREAK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3FB0C-8390-4A39-B249-4551B1F64C43}"/>
              </a:ext>
            </a:extLst>
          </p:cNvPr>
          <p:cNvSpPr txBox="1"/>
          <p:nvPr/>
        </p:nvSpPr>
        <p:spPr>
          <a:xfrm>
            <a:off x="0" y="6540759"/>
            <a:ext cx="212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/handlers/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breakContinue.cfc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1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7D6-97C6-4A96-B5D1-6166D103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09A5-7725-4A79-A5C2-E26E138D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database server CPU/RAM resources</a:t>
            </a:r>
          </a:p>
          <a:p>
            <a:endParaRPr lang="en-US" dirty="0"/>
          </a:p>
          <a:p>
            <a:r>
              <a:rPr lang="en-US" dirty="0"/>
              <a:t>Stored procedures execute faster than queries</a:t>
            </a:r>
          </a:p>
          <a:p>
            <a:endParaRPr lang="en-US" dirty="0"/>
          </a:p>
          <a:p>
            <a:r>
              <a:rPr lang="en-US" dirty="0"/>
              <a:t>In services the Create, Read, Update and Delete (CRUD) functions should use stored procedures</a:t>
            </a:r>
          </a:p>
          <a:p>
            <a:endParaRPr lang="en-US" dirty="0"/>
          </a:p>
          <a:p>
            <a:r>
              <a:rPr lang="en-US" dirty="0"/>
              <a:t>Use SSMS Tools Pack to generate CRUD stored procedures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https://www.ssmstoolspack.com/Download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38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17483</TotalTime>
  <Words>779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Century Gothic</vt:lpstr>
      <vt:lpstr>Courier New</vt:lpstr>
      <vt:lpstr>Vapor Trail</vt:lpstr>
      <vt:lpstr>Caching and performance in coldfusion</vt:lpstr>
      <vt:lpstr>PowerPoint Presentation</vt:lpstr>
      <vt:lpstr>Denard Springle</vt:lpstr>
      <vt:lpstr>Agenda</vt:lpstr>
      <vt:lpstr>Use  modern techniques</vt:lpstr>
      <vt:lpstr>Scope cascading wastes time</vt:lpstr>
      <vt:lpstr>Fast exit vs delayed exit</vt:lpstr>
      <vt:lpstr>Break and continue</vt:lpstr>
      <vt:lpstr>Use stored procedures</vt:lpstr>
      <vt:lpstr>Know your language</vt:lpstr>
      <vt:lpstr>Page Caching</vt:lpstr>
      <vt:lpstr>Content CACHING</vt:lpstr>
      <vt:lpstr>Query Caching</vt:lpstr>
      <vt:lpstr>ColdFusion 2018 caching</vt:lpstr>
      <vt:lpstr>Object caching</vt:lpstr>
      <vt:lpstr>cacheGet and cacheput</vt:lpstr>
      <vt:lpstr>cacheremove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and performance in coldfusion</dc:title>
  <dc:creator>Denard Springle</dc:creator>
  <cp:lastModifiedBy>Denard Springle</cp:lastModifiedBy>
  <cp:revision>32</cp:revision>
  <dcterms:created xsi:type="dcterms:W3CDTF">2019-09-18T21:46:46Z</dcterms:created>
  <dcterms:modified xsi:type="dcterms:W3CDTF">2019-10-02T07:57:56Z</dcterms:modified>
</cp:coreProperties>
</file>