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9" r:id="rId5"/>
  </p:sldMasterIdLst>
  <p:notesMasterIdLst>
    <p:notesMasterId r:id="rId29"/>
  </p:notesMasterIdLst>
  <p:sldIdLst>
    <p:sldId id="285" r:id="rId6"/>
    <p:sldId id="262" r:id="rId7"/>
    <p:sldId id="257" r:id="rId8"/>
    <p:sldId id="263" r:id="rId9"/>
    <p:sldId id="265" r:id="rId10"/>
    <p:sldId id="273" r:id="rId11"/>
    <p:sldId id="275" r:id="rId12"/>
    <p:sldId id="277" r:id="rId13"/>
    <p:sldId id="276" r:id="rId14"/>
    <p:sldId id="278" r:id="rId15"/>
    <p:sldId id="279" r:id="rId16"/>
    <p:sldId id="264" r:id="rId17"/>
    <p:sldId id="267" r:id="rId18"/>
    <p:sldId id="269" r:id="rId19"/>
    <p:sldId id="288" r:id="rId20"/>
    <p:sldId id="289" r:id="rId21"/>
    <p:sldId id="268" r:id="rId22"/>
    <p:sldId id="266" r:id="rId23"/>
    <p:sldId id="281" r:id="rId24"/>
    <p:sldId id="282" r:id="rId25"/>
    <p:sldId id="283"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22"/>
    <a:srgbClr val="2223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AFE9EF-BFD3-43EA-A868-783EE64D3026}" type="datetime1">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15DF4-6503-424C-B89D-B31483AF0BFD}"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BEE408-CEE3-4069-B613-CB32C19D6587}"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680C5-3949-48B3-AAD0-C6AC4D6634A8}"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451F9A-4BC0-4BDC-9C0A-439930D3F628}"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C190EB-8738-400A-AFF7-6D1DEC6B76AF}" type="datetime1">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A0F0B9-B198-4467-8481-337D4552AC07}" type="datetime1">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A7E8C0-DCD6-4618-824E-E5B47E37F774}" type="datetime1">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6133B-A04A-40C7-999B-6B964B69F57E}" type="datetime1">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2317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704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6FB9-D28B-49B1-96AA-2DC4A0B82672}" type="datetime1">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4838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6455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0821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7007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328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74152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r>
              <a:rPr lang="en-US"/>
              <a:t>Click icon to add picture</a:t>
            </a:r>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7734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2068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443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763742-95DB-4727-9E2D-E67133874C57}" type="datetime1">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4C757-AC18-4BD4-B58D-C09C7F56266E}"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06CBA-D419-41FA-8B3E-D17E24A5F335}" type="datetime1">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4B8EF-695A-4D91-86E6-BD3ABF986DC6}" type="datetime1">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96B060-2D6F-430E-A017-FCCC5AF2AC19}" type="datetime1">
              <a:rPr lang="en-US" smtClean="0"/>
              <a:t>10/2/2023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10/2/2023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2456762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smstoolspack.com/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04493FB5-890A-7E8A-23FD-F30705DA229B}"/>
              </a:ext>
            </a:extLst>
          </p:cNvPr>
          <p:cNvSpPr>
            <a:spLocks noGrp="1"/>
          </p:cNvSpPr>
          <p:nvPr>
            <p:ph type="ctrTitle"/>
          </p:nvPr>
        </p:nvSpPr>
        <p:spPr>
          <a:xfrm>
            <a:off x="1524000" y="3087356"/>
            <a:ext cx="9144000" cy="2486130"/>
          </a:xfrm>
          <a:effectLst>
            <a:outerShdw blurRad="50800" dist="38100" algn="l" rotWithShape="0">
              <a:prstClr val="black">
                <a:alpha val="40000"/>
              </a:prstClr>
            </a:outerShdw>
          </a:effectLst>
        </p:spPr>
        <p:txBody>
          <a:bodyPr>
            <a:normAutofit/>
          </a:bodyPr>
          <a:lstStyle/>
          <a:p>
            <a:pPr algn="ctr"/>
            <a:r>
              <a:rPr lang="en-US" sz="6600" dirty="0">
                <a:solidFill>
                  <a:schemeClr val="tx1">
                    <a:lumMod val="95000"/>
                  </a:schemeClr>
                </a:solidFill>
                <a:effectLst>
                  <a:innerShdw blurRad="63500" dist="50800" dir="10800000">
                    <a:prstClr val="black">
                      <a:alpha val="50000"/>
                    </a:prstClr>
                  </a:innerShdw>
                  <a:reflection blurRad="6350" stA="6000" endPos="85000" dist="88900" dir="5400000" sy="-100000" algn="bl" rotWithShape="0"/>
                </a:effectLst>
                <a:latin typeface="Adobe Gothic Std B" panose="020B0800000000000000" pitchFamily="34" charset="-128"/>
                <a:ea typeface="Adobe Gothic Std B" panose="020B0800000000000000" pitchFamily="34" charset="-128"/>
              </a:rPr>
              <a:t>Code Performance Optimization</a:t>
            </a:r>
          </a:p>
        </p:txBody>
      </p:sp>
      <p:sp>
        <p:nvSpPr>
          <p:cNvPr id="5" name="Subtitle 4">
            <a:extLst>
              <a:ext uri="{FF2B5EF4-FFF2-40B4-BE49-F238E27FC236}">
                <a16:creationId xmlns:a16="http://schemas.microsoft.com/office/drawing/2014/main" id="{55201FF7-190F-9A1F-26E0-281D4E7B63E7}"/>
              </a:ext>
            </a:extLst>
          </p:cNvPr>
          <p:cNvSpPr>
            <a:spLocks noGrp="1"/>
          </p:cNvSpPr>
          <p:nvPr>
            <p:ph type="subTitle" idx="1"/>
          </p:nvPr>
        </p:nvSpPr>
        <p:spPr>
          <a:xfrm>
            <a:off x="1524000" y="4899932"/>
            <a:ext cx="9144000" cy="1567489"/>
          </a:xfrm>
        </p:spPr>
        <p:txBody>
          <a:bodyPr>
            <a:normAutofit/>
          </a:bodyPr>
          <a:lstStyle/>
          <a:p>
            <a:pPr algn="ctr"/>
            <a:r>
              <a:rPr lang="en-US" sz="2800" dirty="0">
                <a:solidFill>
                  <a:schemeClr val="tx2"/>
                </a:solidFill>
              </a:rPr>
              <a:t>Presented at Adobe ColdFusion Summit 2023</a:t>
            </a:r>
          </a:p>
          <a:p>
            <a:pPr algn="ctr"/>
            <a:r>
              <a:rPr lang="en-US" sz="2800" dirty="0">
                <a:solidFill>
                  <a:schemeClr val="tx2"/>
                </a:solidFill>
              </a:rPr>
              <a:t>by Denard Springle</a:t>
            </a:r>
          </a:p>
        </p:txBody>
      </p:sp>
    </p:spTree>
    <p:extLst>
      <p:ext uri="{BB962C8B-B14F-4D97-AF65-F5344CB8AC3E}">
        <p14:creationId xmlns:p14="http://schemas.microsoft.com/office/powerpoint/2010/main" val="3232876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A4673-B31A-1E33-DF96-240521B9C3ED}"/>
              </a:ext>
            </a:extLst>
          </p:cNvPr>
          <p:cNvSpPr txBox="1"/>
          <p:nvPr/>
        </p:nvSpPr>
        <p:spPr>
          <a:xfrm>
            <a:off x="4636008" y="0"/>
            <a:ext cx="7555992" cy="6943725"/>
          </a:xfrm>
          <a:prstGeom prst="rect">
            <a:avLst/>
          </a:prstGeom>
          <a:solidFill>
            <a:srgbClr val="272822"/>
          </a:solidFill>
        </p:spPr>
        <p:txBody>
          <a:bodyPr wrap="square" rtlCol="0">
            <a:spAutoFit/>
          </a:bodyPr>
          <a:lstStyle/>
          <a:p>
            <a:endParaRPr lang="en-US" dirty="0"/>
          </a:p>
        </p:txBody>
      </p:sp>
      <p:pic>
        <p:nvPicPr>
          <p:cNvPr id="6" name="Picture Placeholder 5">
            <a:extLst>
              <a:ext uri="{FF2B5EF4-FFF2-40B4-BE49-F238E27FC236}">
                <a16:creationId xmlns:a16="http://schemas.microsoft.com/office/drawing/2014/main" id="{975FBE4B-607F-7E22-536D-E3586BB6E4E1}"/>
              </a:ext>
            </a:extLst>
          </p:cNvPr>
          <p:cNvPicPr>
            <a:picLocks noGrp="1" noChangeAspect="1"/>
          </p:cNvPicPr>
          <p:nvPr>
            <p:ph type="pic" idx="1"/>
          </p:nvPr>
        </p:nvPicPr>
        <p:blipFill>
          <a:blip r:embed="rId2">
            <a:alphaModFix amt="79000"/>
            <a:extLst>
              <a:ext uri="{BEBA8EAE-BF5A-486C-A8C5-ECC9F3942E4B}">
                <a14:imgProps xmlns:a14="http://schemas.microsoft.com/office/drawing/2010/main">
                  <a14:imgLayer r:embed="rId3">
                    <a14:imgEffect>
                      <a14:sharpenSoften amount="50000"/>
                    </a14:imgEffect>
                  </a14:imgLayer>
                </a14:imgProps>
              </a:ext>
            </a:extLst>
          </a:blip>
          <a:srcRect/>
          <a:stretch/>
        </p:blipFill>
        <p:spPr>
          <a:xfrm>
            <a:off x="4736188" y="447675"/>
            <a:ext cx="7455811" cy="6143670"/>
          </a:xfrm>
          <a:prstGeom prst="rect">
            <a:avLst/>
          </a:prstGeom>
        </p:spPr>
      </p:pic>
      <p:sp useBgFill="1">
        <p:nvSpPr>
          <p:cNvPr id="16" name="Rectangle 15">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AAB43-DF05-335F-1DBE-62636B6DDF13}"/>
              </a:ext>
            </a:extLst>
          </p:cNvPr>
          <p:cNvSpPr>
            <a:spLocks noGrp="1"/>
          </p:cNvSpPr>
          <p:nvPr>
            <p:ph type="title"/>
          </p:nvPr>
        </p:nvSpPr>
        <p:spPr>
          <a:xfrm>
            <a:off x="838201" y="365125"/>
            <a:ext cx="3478160" cy="1325563"/>
          </a:xfrm>
        </p:spPr>
        <p:txBody>
          <a:bodyPr vert="horz" lIns="91440" tIns="45720" rIns="91440" bIns="45720" rtlCol="0" anchor="ctr">
            <a:normAutofit/>
          </a:bodyPr>
          <a:lstStyle/>
          <a:p>
            <a:r>
              <a:rPr lang="en-US" sz="4400" b="1" dirty="0">
                <a:effectLst>
                  <a:outerShdw blurRad="50800" dist="38100" dir="2700000" algn="tl" rotWithShape="0">
                    <a:prstClr val="black">
                      <a:alpha val="83000"/>
                    </a:prstClr>
                  </a:outerShdw>
                </a:effectLst>
              </a:rPr>
              <a:t>Continue</a:t>
            </a:r>
            <a:endParaRPr lang="en-US" sz="4400" dirty="0"/>
          </a:p>
        </p:txBody>
      </p:sp>
      <p:sp>
        <p:nvSpPr>
          <p:cNvPr id="3" name="Content Placeholder 2">
            <a:extLst>
              <a:ext uri="{FF2B5EF4-FFF2-40B4-BE49-F238E27FC236}">
                <a16:creationId xmlns:a16="http://schemas.microsoft.com/office/drawing/2014/main" id="{0BF1CC18-A15A-32A0-C043-EAA62C282DC0}"/>
              </a:ext>
            </a:extLst>
          </p:cNvPr>
          <p:cNvSpPr>
            <a:spLocks noGrp="1"/>
          </p:cNvSpPr>
          <p:nvPr>
            <p:ph type="body" sz="half" idx="2"/>
          </p:nvPr>
        </p:nvSpPr>
        <p:spPr>
          <a:xfrm>
            <a:off x="838202" y="1825625"/>
            <a:ext cx="3478160" cy="4351338"/>
          </a:xfrm>
        </p:spPr>
        <p:txBody>
          <a:bodyPr vert="horz" lIns="91440" tIns="45720" rIns="91440" bIns="45720" rtlCol="0">
            <a:normAutofit/>
          </a:bodyPr>
          <a:lstStyle/>
          <a:p>
            <a:pPr indent="-228600">
              <a:buFont typeface="Arial" panose="020B0604020202020204" pitchFamily="34" charset="0"/>
              <a:buChar char="•"/>
            </a:pPr>
            <a:r>
              <a:rPr lang="en-US" sz="4000" dirty="0">
                <a:solidFill>
                  <a:srgbClr val="FFFF00"/>
                </a:solidFill>
                <a:latin typeface="Courier New" panose="02070309020205020404" pitchFamily="49" charset="0"/>
                <a:cs typeface="Courier New" panose="02070309020205020404" pitchFamily="49" charset="0"/>
              </a:rPr>
              <a:t>continue;</a:t>
            </a:r>
            <a:r>
              <a:rPr lang="en-US" sz="4000" dirty="0"/>
              <a:t> over loops when data cannot be processed</a:t>
            </a:r>
          </a:p>
        </p:txBody>
      </p:sp>
    </p:spTree>
    <p:extLst>
      <p:ext uri="{BB962C8B-B14F-4D97-AF65-F5344CB8AC3E}">
        <p14:creationId xmlns:p14="http://schemas.microsoft.com/office/powerpoint/2010/main" val="77217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48BE09-27BC-FA83-2D93-D963AB38BA0D}"/>
              </a:ext>
            </a:extLst>
          </p:cNvPr>
          <p:cNvSpPr txBox="1"/>
          <p:nvPr/>
        </p:nvSpPr>
        <p:spPr>
          <a:xfrm>
            <a:off x="4636008" y="0"/>
            <a:ext cx="7555992" cy="6943725"/>
          </a:xfrm>
          <a:prstGeom prst="rect">
            <a:avLst/>
          </a:prstGeom>
          <a:solidFill>
            <a:srgbClr val="272822"/>
          </a:solidFill>
        </p:spPr>
        <p:txBody>
          <a:bodyPr wrap="square" rtlCol="0">
            <a:spAutoFit/>
          </a:bodyPr>
          <a:lstStyle/>
          <a:p>
            <a:endParaRPr lang="en-US" dirty="0"/>
          </a:p>
        </p:txBody>
      </p:sp>
      <p:pic>
        <p:nvPicPr>
          <p:cNvPr id="6" name="Picture Placeholder 5">
            <a:extLst>
              <a:ext uri="{FF2B5EF4-FFF2-40B4-BE49-F238E27FC236}">
                <a16:creationId xmlns:a16="http://schemas.microsoft.com/office/drawing/2014/main" id="{975FBE4B-607F-7E22-536D-E3586BB6E4E1}"/>
              </a:ext>
            </a:extLst>
          </p:cNvPr>
          <p:cNvPicPr>
            <a:picLocks noGrp="1" noChangeAspect="1"/>
          </p:cNvPicPr>
          <p:nvPr>
            <p:ph type="pic" idx="1"/>
          </p:nvPr>
        </p:nvPicPr>
        <p:blipFill>
          <a:blip r:embed="rId2">
            <a:alphaModFix amt="85000"/>
            <a:extLst>
              <a:ext uri="{BEBA8EAE-BF5A-486C-A8C5-ECC9F3942E4B}">
                <a14:imgProps xmlns:a14="http://schemas.microsoft.com/office/drawing/2010/main">
                  <a14:imgLayer r:embed="rId3">
                    <a14:imgEffect>
                      <a14:sharpenSoften amount="50000"/>
                    </a14:imgEffect>
                  </a14:imgLayer>
                </a14:imgProps>
              </a:ext>
            </a:extLst>
          </a:blip>
          <a:srcRect/>
          <a:stretch/>
        </p:blipFill>
        <p:spPr>
          <a:xfrm>
            <a:off x="4742902" y="1276349"/>
            <a:ext cx="7429609" cy="4486276"/>
          </a:xfrm>
          <a:prstGeom prst="rect">
            <a:avLst/>
          </a:prstGeom>
        </p:spPr>
      </p:pic>
      <p:sp useBgFill="1">
        <p:nvSpPr>
          <p:cNvPr id="16" name="Rectangle 15">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AAB43-DF05-335F-1DBE-62636B6DDF13}"/>
              </a:ext>
            </a:extLst>
          </p:cNvPr>
          <p:cNvSpPr>
            <a:spLocks noGrp="1"/>
          </p:cNvSpPr>
          <p:nvPr>
            <p:ph type="title"/>
          </p:nvPr>
        </p:nvSpPr>
        <p:spPr>
          <a:xfrm>
            <a:off x="838201" y="365125"/>
            <a:ext cx="3478160" cy="1325563"/>
          </a:xfrm>
        </p:spPr>
        <p:txBody>
          <a:bodyPr vert="horz" lIns="91440" tIns="45720" rIns="91440" bIns="45720" rtlCol="0" anchor="ctr">
            <a:normAutofit fontScale="90000"/>
          </a:bodyPr>
          <a:lstStyle/>
          <a:p>
            <a:r>
              <a:rPr lang="en-US" sz="4400" b="1" dirty="0">
                <a:effectLst>
                  <a:outerShdw blurRad="50800" dist="38100" dir="2700000" algn="tl" rotWithShape="0">
                    <a:prstClr val="black">
                      <a:alpha val="83000"/>
                    </a:prstClr>
                  </a:outerShdw>
                </a:effectLst>
              </a:rPr>
              <a:t>Avoid Variable Creation</a:t>
            </a:r>
            <a:endParaRPr lang="en-US" sz="4400" dirty="0"/>
          </a:p>
        </p:txBody>
      </p:sp>
      <p:sp>
        <p:nvSpPr>
          <p:cNvPr id="3" name="Content Placeholder 2">
            <a:extLst>
              <a:ext uri="{FF2B5EF4-FFF2-40B4-BE49-F238E27FC236}">
                <a16:creationId xmlns:a16="http://schemas.microsoft.com/office/drawing/2014/main" id="{0BF1CC18-A15A-32A0-C043-EAA62C282DC0}"/>
              </a:ext>
            </a:extLst>
          </p:cNvPr>
          <p:cNvSpPr>
            <a:spLocks noGrp="1"/>
          </p:cNvSpPr>
          <p:nvPr>
            <p:ph type="body" sz="half" idx="2"/>
          </p:nvPr>
        </p:nvSpPr>
        <p:spPr>
          <a:xfrm>
            <a:off x="438150" y="2534477"/>
            <a:ext cx="3878212" cy="3642485"/>
          </a:xfrm>
        </p:spPr>
        <p:txBody>
          <a:bodyPr vert="horz" lIns="91440" tIns="45720" rIns="91440" bIns="45720" rtlCol="0">
            <a:normAutofit fontScale="92500" lnSpcReduction="10000"/>
          </a:bodyPr>
          <a:lstStyle/>
          <a:p>
            <a:pPr marL="571500" indent="-571500">
              <a:buFont typeface="Arial" panose="020B0604020202020204" pitchFamily="34" charset="0"/>
              <a:buChar char="•"/>
            </a:pPr>
            <a:r>
              <a:rPr lang="en-US" sz="4000" dirty="0"/>
              <a:t>Variable construction consumes RAM and CPU cycles, avoid creating them wherever possible</a:t>
            </a:r>
          </a:p>
        </p:txBody>
      </p:sp>
    </p:spTree>
    <p:extLst>
      <p:ext uri="{BB962C8B-B14F-4D97-AF65-F5344CB8AC3E}">
        <p14:creationId xmlns:p14="http://schemas.microsoft.com/office/powerpoint/2010/main" val="18065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CF6AD3-CA52-4353-B636-66ABF498501A}"/>
              </a:ext>
            </a:extLst>
          </p:cNvPr>
          <p:cNvSpPr>
            <a:spLocks noGrp="1"/>
          </p:cNvSpPr>
          <p:nvPr>
            <p:ph type="body" sz="half" idx="2"/>
          </p:nvPr>
        </p:nvSpPr>
        <p:spPr>
          <a:xfrm>
            <a:off x="677333" y="1924050"/>
            <a:ext cx="5816600" cy="4400550"/>
          </a:xfrm>
        </p:spPr>
        <p:txBody>
          <a:bodyPr vert="horz" lIns="91440" tIns="45720" rIns="91440" bIns="45720" rtlCol="0">
            <a:normAutofit lnSpcReduction="10000"/>
          </a:bodyPr>
          <a:lstStyle/>
          <a:p>
            <a:pPr indent="-228600">
              <a:buFont typeface="Arial" panose="020B0604020202020204" pitchFamily="34" charset="0"/>
              <a:buChar char="•"/>
            </a:pPr>
            <a:r>
              <a:rPr lang="en-US" sz="2000" dirty="0"/>
              <a:t>Avoid CPU/RAM intensive functions when alternatives exist</a:t>
            </a:r>
            <a:br>
              <a:rPr lang="en-US" sz="1800" dirty="0"/>
            </a:br>
            <a:br>
              <a:rPr lang="en-US" sz="1800" dirty="0"/>
            </a:br>
            <a:r>
              <a:rPr lang="en-US" sz="1800" b="1" dirty="0" err="1">
                <a:cs typeface="Courier New" panose="02070309020205020404" pitchFamily="49" charset="0"/>
              </a:rPr>
              <a:t>structKeyExists</a:t>
            </a:r>
            <a:r>
              <a:rPr lang="en-US" sz="1800" b="1" dirty="0">
                <a:cs typeface="Courier New" panose="02070309020205020404" pitchFamily="49" charset="0"/>
              </a:rPr>
              <a:t>() vs </a:t>
            </a:r>
            <a:r>
              <a:rPr lang="en-US" sz="1800" b="1" dirty="0" err="1">
                <a:cs typeface="Courier New" panose="02070309020205020404" pitchFamily="49" charset="0"/>
              </a:rPr>
              <a:t>structFind</a:t>
            </a:r>
            <a:r>
              <a:rPr lang="en-US" sz="1800" b="1" dirty="0">
                <a:cs typeface="Courier New" panose="02070309020205020404" pitchFamily="49" charset="0"/>
              </a:rPr>
              <a:t>()</a:t>
            </a:r>
            <a:br>
              <a:rPr lang="en-US" sz="1800" b="1" dirty="0">
                <a:cs typeface="Courier New" panose="02070309020205020404" pitchFamily="49" charset="0"/>
              </a:rPr>
            </a:br>
            <a:br>
              <a:rPr lang="en-US" sz="1800" b="1" dirty="0">
                <a:cs typeface="Courier New" panose="02070309020205020404" pitchFamily="49" charset="0"/>
              </a:rPr>
            </a:br>
            <a:r>
              <a:rPr lang="en-US" sz="1800" b="1" dirty="0">
                <a:cs typeface="Courier New" panose="02070309020205020404" pitchFamily="49" charset="0"/>
              </a:rPr>
              <a:t>a++ vs </a:t>
            </a:r>
            <a:r>
              <a:rPr lang="en-US" sz="1800" b="1" dirty="0" err="1">
                <a:cs typeface="Courier New" panose="02070309020205020404" pitchFamily="49" charset="0"/>
              </a:rPr>
              <a:t>incrementValue</a:t>
            </a:r>
            <a:r>
              <a:rPr lang="en-US" sz="1800" b="1" dirty="0">
                <a:cs typeface="Courier New" panose="02070309020205020404" pitchFamily="49" charset="0"/>
              </a:rPr>
              <a:t>()</a:t>
            </a:r>
            <a:br>
              <a:rPr lang="en-US" sz="1800" b="1" dirty="0">
                <a:cs typeface="Courier New" panose="02070309020205020404" pitchFamily="49" charset="0"/>
              </a:rPr>
            </a:br>
            <a:br>
              <a:rPr lang="en-US" sz="1800" b="1" dirty="0">
                <a:cs typeface="Courier New" panose="02070309020205020404" pitchFamily="49" charset="0"/>
              </a:rPr>
            </a:br>
            <a:r>
              <a:rPr lang="en-US" sz="1800" b="1" dirty="0">
                <a:cs typeface="Courier New" panose="02070309020205020404" pitchFamily="49" charset="0"/>
              </a:rPr>
              <a:t>?: ternary operator vs </a:t>
            </a:r>
            <a:r>
              <a:rPr lang="en-US" sz="1800" b="1" dirty="0" err="1">
                <a:cs typeface="Courier New" panose="02070309020205020404" pitchFamily="49" charset="0"/>
              </a:rPr>
              <a:t>iif</a:t>
            </a:r>
            <a:r>
              <a:rPr lang="en-US" sz="1800" b="1" dirty="0">
                <a:cs typeface="Courier New" panose="02070309020205020404" pitchFamily="49" charset="0"/>
              </a:rPr>
              <a:t>()</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Use functional programming techniques e.g. </a:t>
            </a:r>
            <a:r>
              <a:rPr lang="en-US" sz="2000" dirty="0">
                <a:solidFill>
                  <a:schemeClr val="accent1"/>
                </a:solidFill>
              </a:rPr>
              <a:t>map()</a:t>
            </a:r>
            <a:r>
              <a:rPr lang="en-US" sz="2000" dirty="0"/>
              <a:t>, </a:t>
            </a:r>
            <a:r>
              <a:rPr lang="en-US" sz="2000" dirty="0">
                <a:solidFill>
                  <a:schemeClr val="accent1"/>
                </a:solidFill>
              </a:rPr>
              <a:t>reduce()</a:t>
            </a:r>
            <a:r>
              <a:rPr lang="en-US" sz="2000" dirty="0"/>
              <a:t>, </a:t>
            </a:r>
            <a:r>
              <a:rPr lang="en-US" sz="2000" dirty="0">
                <a:solidFill>
                  <a:schemeClr val="accent1"/>
                </a:solidFill>
              </a:rPr>
              <a:t>filter()</a:t>
            </a:r>
            <a:r>
              <a:rPr lang="en-US" sz="2000" dirty="0"/>
              <a:t>,</a:t>
            </a:r>
            <a:r>
              <a:rPr lang="en-US" sz="2000" dirty="0">
                <a:solidFill>
                  <a:schemeClr val="accent1"/>
                </a:solidFill>
              </a:rPr>
              <a:t> each() </a:t>
            </a:r>
            <a:r>
              <a:rPr lang="en-US" sz="2000" dirty="0"/>
              <a:t>– they’re typically faster than loops</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ColdFusion is a tool in your toolbelt. You should master it as you would any other tool.</a:t>
            </a:r>
          </a:p>
        </p:txBody>
      </p:sp>
      <p:pic>
        <p:nvPicPr>
          <p:cNvPr id="6" name="Picture Placeholder 5">
            <a:extLst>
              <a:ext uri="{FF2B5EF4-FFF2-40B4-BE49-F238E27FC236}">
                <a16:creationId xmlns:a16="http://schemas.microsoft.com/office/drawing/2014/main" id="{AA1E8767-78A5-426D-A2F5-8D1F3B32EF41}"/>
              </a:ext>
            </a:extLst>
          </p:cNvPr>
          <p:cNvPicPr>
            <a:picLocks noGrp="1" noChangeAspect="1"/>
          </p:cNvPicPr>
          <p:nvPr>
            <p:ph type="pic" idx="1"/>
          </p:nvPr>
        </p:nvPicPr>
        <p:blipFill rotWithShape="1">
          <a:blip r:embed="rId2"/>
          <a:srcRect t="367" b="3833"/>
          <a:stretch/>
        </p:blipFill>
        <p:spPr>
          <a:xfrm>
            <a:off x="6985000" y="2501159"/>
            <a:ext cx="4521200" cy="3410926"/>
          </a:xfrm>
          <a:prstGeom prst="rect">
            <a:avLst/>
          </a:prstGeom>
          <a:ln w="127000">
            <a:solidFill>
              <a:srgbClr val="00B0F0"/>
            </a:solidFill>
            <a:extLst>
              <a:ext uri="{C807C97D-BFC1-408E-A445-0C87EB9F89A2}">
                <ask:lineSketchStyleProps xmlns:ask="http://schemas.microsoft.com/office/drawing/2018/sketchyshapes">
                  <ask:type>
                    <ask:lineSketchNone/>
                  </ask:type>
                </ask:lineSketchStyleProps>
              </a:ext>
            </a:extLst>
          </a:ln>
        </p:spPr>
      </p:pic>
      <p:sp>
        <p:nvSpPr>
          <p:cNvPr id="7" name="TextBox 6">
            <a:extLst>
              <a:ext uri="{FF2B5EF4-FFF2-40B4-BE49-F238E27FC236}">
                <a16:creationId xmlns:a16="http://schemas.microsoft.com/office/drawing/2014/main" id="{BA3664AF-74FD-4D05-BD66-8E2AFD530A0C}"/>
              </a:ext>
            </a:extLst>
          </p:cNvPr>
          <p:cNvSpPr txBox="1"/>
          <p:nvPr/>
        </p:nvSpPr>
        <p:spPr>
          <a:xfrm>
            <a:off x="6976533" y="2501159"/>
            <a:ext cx="4529667" cy="707886"/>
          </a:xfrm>
          <a:prstGeom prst="rect">
            <a:avLst/>
          </a:prstGeom>
          <a:noFill/>
        </p:spPr>
        <p:txBody>
          <a:bodyPr wrap="square" rtlCol="0">
            <a:spAutoFit/>
          </a:bodyPr>
          <a:lstStyle/>
          <a:p>
            <a:pPr algn="ctr"/>
            <a:r>
              <a:rPr lang="en-US" sz="4000" dirty="0">
                <a:latin typeface="Arial Black" panose="020B0A04020102020204" pitchFamily="34" charset="0"/>
              </a:rPr>
              <a:t>I IS JEDI</a:t>
            </a:r>
          </a:p>
        </p:txBody>
      </p:sp>
      <p:sp>
        <p:nvSpPr>
          <p:cNvPr id="12" name="TextBox 11">
            <a:extLst>
              <a:ext uri="{FF2B5EF4-FFF2-40B4-BE49-F238E27FC236}">
                <a16:creationId xmlns:a16="http://schemas.microsoft.com/office/drawing/2014/main" id="{E34A6CCA-1B60-44DF-BD16-6F9BFFFBE5EC}"/>
              </a:ext>
            </a:extLst>
          </p:cNvPr>
          <p:cNvSpPr txBox="1"/>
          <p:nvPr/>
        </p:nvSpPr>
        <p:spPr>
          <a:xfrm>
            <a:off x="6990857" y="2513599"/>
            <a:ext cx="4529667" cy="707886"/>
          </a:xfrm>
          <a:prstGeom prst="rect">
            <a:avLst/>
          </a:prstGeom>
          <a:noFill/>
        </p:spPr>
        <p:txBody>
          <a:bodyPr wrap="square" rtlCol="0">
            <a:spAutoFit/>
          </a:bodyPr>
          <a:lstStyle/>
          <a:p>
            <a:pPr algn="ctr"/>
            <a:r>
              <a:rPr lang="en-US" sz="4000" dirty="0">
                <a:solidFill>
                  <a:schemeClr val="bg1"/>
                </a:solidFill>
                <a:latin typeface="Arial Black" panose="020B0A04020102020204" pitchFamily="34" charset="0"/>
              </a:rPr>
              <a:t>I IS JEDI</a:t>
            </a:r>
          </a:p>
        </p:txBody>
      </p:sp>
      <p:sp>
        <p:nvSpPr>
          <p:cNvPr id="8" name="Title 1">
            <a:extLst>
              <a:ext uri="{FF2B5EF4-FFF2-40B4-BE49-F238E27FC236}">
                <a16:creationId xmlns:a16="http://schemas.microsoft.com/office/drawing/2014/main" id="{7B01BE43-0C12-7F33-C951-97891F50F37F}"/>
              </a:ext>
            </a:extLst>
          </p:cNvPr>
          <p:cNvSpPr>
            <a:spLocks noGrp="1"/>
          </p:cNvSpPr>
          <p:nvPr>
            <p:ph type="title"/>
          </p:nvPr>
        </p:nvSpPr>
        <p:spPr>
          <a:xfrm>
            <a:off x="838200" y="365125"/>
            <a:ext cx="10515600" cy="1325563"/>
          </a:xfrm>
        </p:spPr>
        <p:txBody>
          <a:bodyPr/>
          <a:lstStyle/>
          <a:p>
            <a:r>
              <a:rPr lang="en-US" sz="5400" b="1" dirty="0">
                <a:effectLst>
                  <a:outerShdw blurRad="50800" dist="38100" dir="2700000" algn="tl" rotWithShape="0">
                    <a:prstClr val="black">
                      <a:alpha val="83000"/>
                    </a:prstClr>
                  </a:outerShdw>
                </a:effectLst>
              </a:rPr>
              <a:t>Know your language</a:t>
            </a:r>
            <a:endParaRPr lang="en-US" dirty="0"/>
          </a:p>
        </p:txBody>
      </p:sp>
    </p:spTree>
    <p:extLst>
      <p:ext uri="{BB962C8B-B14F-4D97-AF65-F5344CB8AC3E}">
        <p14:creationId xmlns:p14="http://schemas.microsoft.com/office/powerpoint/2010/main" val="89548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148B-2FC2-B1F6-A22C-EA2EE0DDCDEE}"/>
              </a:ext>
            </a:extLst>
          </p:cNvPr>
          <p:cNvSpPr>
            <a:spLocks noGrp="1"/>
          </p:cNvSpPr>
          <p:nvPr>
            <p:ph type="title"/>
          </p:nvPr>
        </p:nvSpPr>
        <p:spPr/>
        <p:txBody>
          <a:bodyPr/>
          <a:lstStyle/>
          <a:p>
            <a:r>
              <a:rPr lang="en-US" sz="5400" b="1" dirty="0">
                <a:effectLst>
                  <a:outerShdw blurRad="50800" dist="38100" dir="2700000" algn="tl" rotWithShape="0">
                    <a:prstClr val="black">
                      <a:alpha val="83000"/>
                    </a:prstClr>
                  </a:outerShdw>
                </a:effectLst>
              </a:rPr>
              <a:t>Caching Strategies</a:t>
            </a:r>
            <a:endParaRPr lang="en-US" dirty="0"/>
          </a:p>
        </p:txBody>
      </p:sp>
      <p:sp>
        <p:nvSpPr>
          <p:cNvPr id="3" name="Content Placeholder 2">
            <a:extLst>
              <a:ext uri="{FF2B5EF4-FFF2-40B4-BE49-F238E27FC236}">
                <a16:creationId xmlns:a16="http://schemas.microsoft.com/office/drawing/2014/main" id="{FFD3B1A3-C9FC-169C-D8E5-09FE58C82D27}"/>
              </a:ext>
            </a:extLst>
          </p:cNvPr>
          <p:cNvSpPr>
            <a:spLocks noGrp="1"/>
          </p:cNvSpPr>
          <p:nvPr>
            <p:ph idx="1"/>
          </p:nvPr>
        </p:nvSpPr>
        <p:spPr/>
        <p:txBody>
          <a:bodyPr>
            <a:normAutofit fontScale="92500"/>
          </a:bodyPr>
          <a:lstStyle/>
          <a:p>
            <a:r>
              <a:rPr lang="en-US" dirty="0">
                <a:effectLst>
                  <a:outerShdw blurRad="50800" dist="38100" dir="2700000" algn="tl" rotWithShape="0">
                    <a:prstClr val="black">
                      <a:alpha val="40000"/>
                    </a:prstClr>
                  </a:outerShdw>
                </a:effectLst>
              </a:rPr>
              <a:t>What is cache?</a:t>
            </a:r>
          </a:p>
          <a:p>
            <a:pPr lvl="1"/>
            <a:r>
              <a:rPr lang="en-US" dirty="0">
                <a:effectLst>
                  <a:outerShdw blurRad="50800" dist="38100" dir="2700000" algn="tl" rotWithShape="0">
                    <a:prstClr val="black">
                      <a:alpha val="40000"/>
                    </a:prstClr>
                  </a:outerShdw>
                </a:effectLst>
              </a:rPr>
              <a:t>A way to store (in RAM, on disk, etc.) and retrieve frequently accessed but rarely changing data instead of generating that data every time, especially data that increases resource utilization on the application or database server</a:t>
            </a:r>
          </a:p>
          <a:p>
            <a:endParaRPr lang="en-US" dirty="0">
              <a:effectLst>
                <a:outerShdw blurRad="50800" dist="38100" dir="2700000" algn="tl" rotWithShape="0">
                  <a:prstClr val="black">
                    <a:alpha val="40000"/>
                  </a:prstClr>
                </a:outerShdw>
              </a:effectLst>
            </a:endParaRPr>
          </a:p>
          <a:p>
            <a:r>
              <a:rPr lang="en-US" dirty="0">
                <a:effectLst>
                  <a:outerShdw blurRad="50800" dist="38100" dir="2700000" algn="tl" rotWithShape="0">
                    <a:prstClr val="black">
                      <a:alpha val="40000"/>
                    </a:prstClr>
                  </a:outerShdw>
                </a:effectLst>
              </a:rPr>
              <a:t>Why use cache?</a:t>
            </a:r>
          </a:p>
          <a:p>
            <a:pPr lvl="1"/>
            <a:r>
              <a:rPr lang="en-US" dirty="0">
                <a:effectLst>
                  <a:outerShdw blurRad="50800" dist="38100" dir="2700000" algn="tl" rotWithShape="0">
                    <a:prstClr val="black">
                      <a:alpha val="40000"/>
                    </a:prstClr>
                  </a:outerShdw>
                </a:effectLst>
              </a:rPr>
              <a:t>Reduces load on application and database resources, allowing greater throughput for requests that require just-in-time data rendering and handling</a:t>
            </a:r>
          </a:p>
          <a:p>
            <a:pPr lvl="1"/>
            <a:r>
              <a:rPr lang="en-US" dirty="0">
                <a:effectLst>
                  <a:outerShdw blurRad="50800" dist="38100" dir="2700000" algn="tl" rotWithShape="0">
                    <a:prstClr val="black">
                      <a:alpha val="40000"/>
                    </a:prstClr>
                  </a:outerShdw>
                </a:effectLst>
              </a:rPr>
              <a:t>Increases the performance and responsiveness of your application by caching complex calculated results, or even just the queries that make up a frequently requested but not time sensitive pages of data</a:t>
            </a:r>
          </a:p>
        </p:txBody>
      </p:sp>
    </p:spTree>
    <p:extLst>
      <p:ext uri="{BB962C8B-B14F-4D97-AF65-F5344CB8AC3E}">
        <p14:creationId xmlns:p14="http://schemas.microsoft.com/office/powerpoint/2010/main" val="230026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130A-EC61-7185-CA7E-9FA931518CED}"/>
              </a:ext>
            </a:extLst>
          </p:cNvPr>
          <p:cNvSpPr>
            <a:spLocks noGrp="1"/>
          </p:cNvSpPr>
          <p:nvPr>
            <p:ph type="title"/>
          </p:nvPr>
        </p:nvSpPr>
        <p:spPr/>
        <p:txBody>
          <a:bodyPr>
            <a:normAutofit/>
          </a:bodyPr>
          <a:lstStyle/>
          <a:p>
            <a:r>
              <a:rPr lang="en-US" sz="6000" b="1" dirty="0">
                <a:effectLst>
                  <a:outerShdw blurRad="50800" dist="38100" dir="2700000" algn="tl" rotWithShape="0">
                    <a:prstClr val="black">
                      <a:alpha val="83000"/>
                    </a:prstClr>
                  </a:outerShdw>
                </a:effectLst>
              </a:rPr>
              <a:t>Native Cache Functions</a:t>
            </a:r>
          </a:p>
        </p:txBody>
      </p:sp>
      <p:sp>
        <p:nvSpPr>
          <p:cNvPr id="3" name="Content Placeholder 2">
            <a:extLst>
              <a:ext uri="{FF2B5EF4-FFF2-40B4-BE49-F238E27FC236}">
                <a16:creationId xmlns:a16="http://schemas.microsoft.com/office/drawing/2014/main" id="{1FD72C69-183D-245A-47B2-08EE6D74CEF9}"/>
              </a:ext>
            </a:extLst>
          </p:cNvPr>
          <p:cNvSpPr>
            <a:spLocks noGrp="1"/>
          </p:cNvSpPr>
          <p:nvPr>
            <p:ph idx="1"/>
          </p:nvPr>
        </p:nvSpPr>
        <p:spPr>
          <a:solidFill>
            <a:schemeClr val="bg1">
              <a:alpha val="59000"/>
            </a:schemeClr>
          </a:solidFill>
        </p:spPr>
        <p:txBody>
          <a:bodyPr>
            <a:normAutofit fontScale="62500" lnSpcReduction="20000"/>
          </a:bodyPr>
          <a:lstStyle/>
          <a:p>
            <a:pPr marL="0" indent="0">
              <a:buNone/>
            </a:pP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get your cached data</a:t>
            </a:r>
          </a:p>
          <a:p>
            <a:pPr marL="0" indent="0">
              <a:buNone/>
            </a:pPr>
            <a:r>
              <a:rPr lang="en-US" b="1" dirty="0">
                <a:solidFill>
                  <a:schemeClr val="tx1"/>
                </a:solidFill>
                <a:latin typeface="Courier New" panose="02070309020205020404" pitchFamily="49" charset="0"/>
                <a:cs typeface="Courier New" panose="02070309020205020404" pitchFamily="49" charset="0"/>
              </a:rPr>
              <a:t>var</a:t>
            </a:r>
            <a:r>
              <a:rPr lang="en-US" b="1" dirty="0">
                <a:solidFill>
                  <a:srgbClr val="FFFF00"/>
                </a:solidFill>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cacheGet</a:t>
            </a:r>
            <a:r>
              <a:rPr lang="en-US" sz="2800" b="1" dirty="0">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myCachedData</a:t>
            </a:r>
            <a:r>
              <a:rPr lang="en-US" sz="2800" b="1" dirty="0">
                <a:latin typeface="Courier New" panose="02070309020205020404" pitchFamily="49" charset="0"/>
                <a:cs typeface="Courier New" panose="02070309020205020404" pitchFamily="49" charset="0"/>
              </a:rPr>
              <a:t>' );</a:t>
            </a:r>
            <a:br>
              <a:rPr lang="en-US" sz="2800" b="1" dirty="0">
                <a:latin typeface="Courier New" panose="02070309020205020404" pitchFamily="49" charset="0"/>
                <a:cs typeface="Courier New" panose="02070309020205020404" pitchFamily="49" charset="0"/>
              </a:rPr>
            </a:b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check if your cached data still exists, or if we’re forcing a reload</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if( </a:t>
            </a:r>
            <a:r>
              <a:rPr lang="en-US" sz="2800" b="1" dirty="0" err="1">
                <a:solidFill>
                  <a:schemeClr val="accent1"/>
                </a:solidFill>
                <a:latin typeface="Courier New" panose="02070309020205020404" pitchFamily="49" charset="0"/>
                <a:cs typeface="Courier New" panose="02070309020205020404" pitchFamily="49" charset="0"/>
              </a:rPr>
              <a:t>isNull</a:t>
            </a: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 </a:t>
            </a:r>
            <a:r>
              <a:rPr lang="en-US" sz="2800" b="1" dirty="0" err="1">
                <a:latin typeface="Courier New" panose="02070309020205020404" pitchFamily="49" charset="0"/>
                <a:cs typeface="Courier New" panose="02070309020205020404" pitchFamily="49" charset="0"/>
              </a:rPr>
              <a:t>arguments.clearCache</a:t>
            </a:r>
            <a:r>
              <a:rPr lang="en-US" sz="2800" b="1" dirty="0">
                <a:latin typeface="Courier New" panose="02070309020205020404" pitchFamily="49" charset="0"/>
                <a:cs typeface="Courier New" panose="02070309020205020404" pitchFamily="49" charset="0"/>
              </a:rPr>
              <a:t> == true ) {</a:t>
            </a:r>
            <a:br>
              <a:rPr lang="en-US" sz="2800" b="1" dirty="0">
                <a:latin typeface="Courier New" panose="02070309020205020404" pitchFamily="49" charset="0"/>
                <a:cs typeface="Courier New" panose="02070309020205020404" pitchFamily="49" charset="0"/>
              </a:rPr>
            </a:b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 it doesn’t exist, or we are reloading, get the data into </a:t>
            </a:r>
            <a:r>
              <a:rPr lang="en-US" sz="2800" b="1" dirty="0" err="1">
                <a:latin typeface="Courier New" panose="02070309020205020404" pitchFamily="49" charset="0"/>
                <a:cs typeface="Courier New" panose="02070309020205020404" pitchFamily="49" charset="0"/>
              </a:rPr>
              <a:t>myData</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doSomeComplexProcess</a:t>
            </a:r>
            <a:r>
              <a:rPr lang="en-US" sz="2800" b="1" dirty="0">
                <a:latin typeface="Courier New" panose="02070309020205020404" pitchFamily="49" charset="0"/>
                <a:cs typeface="Courier New" panose="02070309020205020404" pitchFamily="49" charset="0"/>
              </a:rPr>
              <a:t>();</a:t>
            </a:r>
          </a:p>
          <a:p>
            <a:pPr marL="0" indent="0">
              <a:buNone/>
            </a:pP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 put it in the cache for an hour</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cachePut</a:t>
            </a:r>
            <a:r>
              <a:rPr lang="en-US" sz="2800" b="1" dirty="0">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myCachedData</a:t>
            </a: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createTimeSpan</a:t>
            </a:r>
            <a:r>
              <a:rPr lang="en-US" sz="2800" b="1" dirty="0">
                <a:latin typeface="Courier New" panose="02070309020205020404" pitchFamily="49" charset="0"/>
                <a:cs typeface="Courier New" panose="02070309020205020404" pitchFamily="49" charset="0"/>
              </a:rPr>
              <a:t>( 0, 1, 0, 0 ) );</a:t>
            </a:r>
          </a:p>
          <a:p>
            <a:pPr marL="0" indent="0">
              <a:buNone/>
            </a:pP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a:t>
            </a:r>
            <a:br>
              <a:rPr lang="en-US" sz="2800" b="1" dirty="0">
                <a:latin typeface="Courier New" panose="02070309020205020404" pitchFamily="49" charset="0"/>
                <a:cs typeface="Courier New" panose="02070309020205020404" pitchFamily="49" charset="0"/>
              </a:rPr>
            </a:b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do something with </a:t>
            </a:r>
            <a:r>
              <a:rPr lang="en-US" sz="2800" b="1" dirty="0" err="1">
                <a:solidFill>
                  <a:srgbClr val="FFFF00"/>
                </a:solidFill>
                <a:latin typeface="Courier New" panose="02070309020205020404" pitchFamily="49" charset="0"/>
                <a:cs typeface="Courier New" panose="02070309020205020404" pitchFamily="49" charset="0"/>
              </a:rPr>
              <a:t>myData</a:t>
            </a:r>
            <a:endParaRPr lang="en-US" dirty="0"/>
          </a:p>
        </p:txBody>
      </p:sp>
    </p:spTree>
    <p:extLst>
      <p:ext uri="{BB962C8B-B14F-4D97-AF65-F5344CB8AC3E}">
        <p14:creationId xmlns:p14="http://schemas.microsoft.com/office/powerpoint/2010/main" val="47154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130A-EC61-7185-CA7E-9FA931518CED}"/>
              </a:ext>
            </a:extLst>
          </p:cNvPr>
          <p:cNvSpPr>
            <a:spLocks noGrp="1"/>
          </p:cNvSpPr>
          <p:nvPr>
            <p:ph type="title"/>
          </p:nvPr>
        </p:nvSpPr>
        <p:spPr/>
        <p:txBody>
          <a:bodyPr>
            <a:normAutofit/>
          </a:bodyPr>
          <a:lstStyle/>
          <a:p>
            <a:r>
              <a:rPr lang="en-US" sz="6000" b="1" dirty="0">
                <a:effectLst>
                  <a:outerShdw blurRad="50800" dist="38100" dir="2700000" algn="tl" rotWithShape="0">
                    <a:prstClr val="black">
                      <a:alpha val="83000"/>
                    </a:prstClr>
                  </a:outerShdw>
                </a:effectLst>
              </a:rPr>
              <a:t>User specific caching pattern</a:t>
            </a:r>
          </a:p>
        </p:txBody>
      </p:sp>
      <p:sp>
        <p:nvSpPr>
          <p:cNvPr id="3" name="Content Placeholder 2">
            <a:extLst>
              <a:ext uri="{FF2B5EF4-FFF2-40B4-BE49-F238E27FC236}">
                <a16:creationId xmlns:a16="http://schemas.microsoft.com/office/drawing/2014/main" id="{1FD72C69-183D-245A-47B2-08EE6D74CEF9}"/>
              </a:ext>
            </a:extLst>
          </p:cNvPr>
          <p:cNvSpPr>
            <a:spLocks noGrp="1"/>
          </p:cNvSpPr>
          <p:nvPr>
            <p:ph idx="1"/>
          </p:nvPr>
        </p:nvSpPr>
        <p:spPr>
          <a:xfrm>
            <a:off x="1120000" y="1690688"/>
            <a:ext cx="10233800" cy="4962655"/>
          </a:xfrm>
          <a:solidFill>
            <a:schemeClr val="bg1">
              <a:alpha val="59000"/>
            </a:schemeClr>
          </a:solidFill>
        </p:spPr>
        <p:txBody>
          <a:bodyPr>
            <a:normAutofit fontScale="62500" lnSpcReduction="20000"/>
          </a:bodyPr>
          <a:lstStyle/>
          <a:p>
            <a:pPr marL="0" indent="0">
              <a:buNone/>
            </a:pP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get your cached data</a:t>
            </a:r>
          </a:p>
          <a:p>
            <a:pPr marL="0" indent="0">
              <a:buNone/>
            </a:pPr>
            <a:r>
              <a:rPr lang="en-US" b="1" dirty="0">
                <a:solidFill>
                  <a:schemeClr val="tx1"/>
                </a:solidFill>
                <a:latin typeface="Courier New" panose="02070309020205020404" pitchFamily="49" charset="0"/>
                <a:cs typeface="Courier New" panose="02070309020205020404" pitchFamily="49" charset="0"/>
              </a:rPr>
              <a:t>var</a:t>
            </a:r>
            <a:r>
              <a:rPr lang="en-US" b="1" dirty="0">
                <a:solidFill>
                  <a:srgbClr val="FFFF00"/>
                </a:solidFill>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cacheGet</a:t>
            </a:r>
            <a:r>
              <a:rPr lang="en-US" sz="2800" b="1" dirty="0">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myCachedData</a:t>
            </a:r>
            <a:r>
              <a:rPr lang="en-US" sz="2800" b="1" dirty="0">
                <a:solidFill>
                  <a:schemeClr val="tx1"/>
                </a:solidFill>
                <a:latin typeface="Courier New" panose="02070309020205020404" pitchFamily="49" charset="0"/>
                <a:cs typeface="Courier New" panose="02070309020205020404" pitchFamily="49" charset="0"/>
              </a:rPr>
              <a:t>_</a:t>
            </a:r>
            <a:r>
              <a:rPr lang="en-US" sz="2800" b="1" dirty="0">
                <a:latin typeface="Courier New" panose="02070309020205020404" pitchFamily="49" charset="0"/>
                <a:cs typeface="Courier New" panose="02070309020205020404" pitchFamily="49" charset="0"/>
              </a:rPr>
              <a:t>’ &amp; </a:t>
            </a:r>
            <a:r>
              <a:rPr lang="en-US" sz="2800" b="1" dirty="0" err="1">
                <a:latin typeface="Courier New" panose="02070309020205020404" pitchFamily="49" charset="0"/>
                <a:cs typeface="Courier New" panose="02070309020205020404" pitchFamily="49" charset="0"/>
              </a:rPr>
              <a:t>arguments.userId</a:t>
            </a:r>
            <a:r>
              <a:rPr lang="en-US" sz="2800" b="1" dirty="0">
                <a:latin typeface="Courier New" panose="02070309020205020404" pitchFamily="49" charset="0"/>
                <a:cs typeface="Courier New" panose="02070309020205020404" pitchFamily="49" charset="0"/>
              </a:rPr>
              <a:t> );</a:t>
            </a:r>
            <a:br>
              <a:rPr lang="en-US" sz="2800" b="1" dirty="0">
                <a:latin typeface="Courier New" panose="02070309020205020404" pitchFamily="49" charset="0"/>
                <a:cs typeface="Courier New" panose="02070309020205020404" pitchFamily="49" charset="0"/>
              </a:rPr>
            </a:b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check if your cached data still exists, or if we’re forcing a reload</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if( </a:t>
            </a:r>
            <a:r>
              <a:rPr lang="en-US" sz="2800" b="1" dirty="0" err="1">
                <a:solidFill>
                  <a:schemeClr val="accent1"/>
                </a:solidFill>
                <a:latin typeface="Courier New" panose="02070309020205020404" pitchFamily="49" charset="0"/>
                <a:cs typeface="Courier New" panose="02070309020205020404" pitchFamily="49" charset="0"/>
              </a:rPr>
              <a:t>isNull</a:t>
            </a: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 </a:t>
            </a:r>
            <a:r>
              <a:rPr lang="en-US" sz="2800" b="1" dirty="0" err="1">
                <a:latin typeface="Courier New" panose="02070309020205020404" pitchFamily="49" charset="0"/>
                <a:cs typeface="Courier New" panose="02070309020205020404" pitchFamily="49" charset="0"/>
              </a:rPr>
              <a:t>arguments.clearCache</a:t>
            </a:r>
            <a:r>
              <a:rPr lang="en-US" sz="2800" b="1" dirty="0">
                <a:latin typeface="Courier New" panose="02070309020205020404" pitchFamily="49" charset="0"/>
                <a:cs typeface="Courier New" panose="02070309020205020404" pitchFamily="49" charset="0"/>
              </a:rPr>
              <a:t> == true ) {</a:t>
            </a:r>
            <a:br>
              <a:rPr lang="en-US" sz="2800" b="1" dirty="0">
                <a:latin typeface="Courier New" panose="02070309020205020404" pitchFamily="49" charset="0"/>
                <a:cs typeface="Courier New" panose="02070309020205020404" pitchFamily="49" charset="0"/>
              </a:rPr>
            </a:b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 it doesn’t exist, or we are reloading, get the data into </a:t>
            </a:r>
            <a:r>
              <a:rPr lang="en-US" sz="2800" b="1" dirty="0" err="1">
                <a:latin typeface="Courier New" panose="02070309020205020404" pitchFamily="49" charset="0"/>
                <a:cs typeface="Courier New" panose="02070309020205020404" pitchFamily="49" charset="0"/>
              </a:rPr>
              <a:t>myData</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doSomeComplexProcess</a:t>
            </a:r>
            <a:r>
              <a:rPr lang="en-US" sz="2800" b="1" dirty="0">
                <a:latin typeface="Courier New" panose="02070309020205020404" pitchFamily="49" charset="0"/>
                <a:cs typeface="Courier New" panose="02070309020205020404" pitchFamily="49" charset="0"/>
              </a:rPr>
              <a:t>();</a:t>
            </a:r>
          </a:p>
          <a:p>
            <a:pPr marL="0" indent="0">
              <a:buNone/>
            </a:pPr>
            <a:r>
              <a:rPr lang="en-US" sz="2800" b="1" dirty="0">
                <a:latin typeface="Courier New" panose="02070309020205020404" pitchFamily="49" charset="0"/>
                <a:cs typeface="Courier New" panose="02070309020205020404" pitchFamily="49" charset="0"/>
              </a:rPr>
              <a:t>   // put it in the cache for an hour</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cachePut</a:t>
            </a:r>
            <a:r>
              <a:rPr lang="en-US" sz="2800"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a:t>
            </a:r>
            <a:r>
              <a:rPr lang="en-US" sz="2800" b="1" dirty="0" err="1">
                <a:solidFill>
                  <a:schemeClr val="tx1"/>
                </a:solidFill>
                <a:latin typeface="Courier New" panose="02070309020205020404" pitchFamily="49" charset="0"/>
                <a:cs typeface="Courier New" panose="02070309020205020404" pitchFamily="49" charset="0"/>
              </a:rPr>
              <a:t>myCachedData</a:t>
            </a:r>
            <a:r>
              <a:rPr lang="en-US" sz="2800" b="1" dirty="0">
                <a:solidFill>
                  <a:schemeClr val="tx1"/>
                </a:solidFill>
                <a:latin typeface="Courier New" panose="02070309020205020404" pitchFamily="49" charset="0"/>
                <a:cs typeface="Courier New" panose="02070309020205020404" pitchFamily="49" charset="0"/>
              </a:rPr>
              <a:t>_</a:t>
            </a:r>
            <a:r>
              <a:rPr lang="en-US" sz="2800" b="1" dirty="0">
                <a:latin typeface="Courier New" panose="02070309020205020404" pitchFamily="49" charset="0"/>
                <a:cs typeface="Courier New" panose="02070309020205020404" pitchFamily="49" charset="0"/>
              </a:rPr>
              <a:t>’ &amp; </a:t>
            </a:r>
            <a:r>
              <a:rPr lang="en-US" sz="2800" b="1" dirty="0" err="1">
                <a:latin typeface="Courier New" panose="02070309020205020404" pitchFamily="49" charset="0"/>
                <a:cs typeface="Courier New" panose="02070309020205020404" pitchFamily="49" charset="0"/>
              </a:rPr>
              <a:t>arguments.userId</a:t>
            </a:r>
            <a:r>
              <a:rPr lang="en-US" sz="2800" b="1" dirty="0">
                <a:latin typeface="Courier New" panose="02070309020205020404" pitchFamily="49" charset="0"/>
                <a:cs typeface="Courier New" panose="02070309020205020404" pitchFamily="49" charset="0"/>
              </a:rPr>
              <a:t>,</a:t>
            </a:r>
          </a:p>
          <a:p>
            <a:pPr marL="0" indent="0">
              <a:buNone/>
            </a:pPr>
            <a:r>
              <a:rPr lang="en-US" sz="2800" b="1" dirty="0">
                <a:solidFill>
                  <a:srgbClr val="FFFF00"/>
                </a:solidFill>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createTimeSpan</a:t>
            </a:r>
            <a:r>
              <a:rPr lang="en-US" sz="2800" b="1" dirty="0">
                <a:latin typeface="Courier New" panose="02070309020205020404" pitchFamily="49" charset="0"/>
                <a:cs typeface="Courier New" panose="02070309020205020404" pitchFamily="49" charset="0"/>
              </a:rPr>
              <a:t>( 0, 1, 0, 0 ) );</a:t>
            </a:r>
          </a:p>
          <a:p>
            <a:pPr marL="0" indent="0">
              <a:buNone/>
            </a:pP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a:t>
            </a:r>
            <a:br>
              <a:rPr lang="en-US" sz="2800" b="1" dirty="0">
                <a:latin typeface="Courier New" panose="02070309020205020404" pitchFamily="49" charset="0"/>
                <a:cs typeface="Courier New" panose="02070309020205020404" pitchFamily="49" charset="0"/>
              </a:rPr>
            </a:b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do something with </a:t>
            </a:r>
            <a:r>
              <a:rPr lang="en-US" sz="2800" b="1" dirty="0" err="1">
                <a:solidFill>
                  <a:srgbClr val="FFFF00"/>
                </a:solidFill>
                <a:latin typeface="Courier New" panose="02070309020205020404" pitchFamily="49" charset="0"/>
                <a:cs typeface="Courier New" panose="02070309020205020404" pitchFamily="49" charset="0"/>
              </a:rPr>
              <a:t>myData</a:t>
            </a:r>
            <a:endParaRPr lang="en-US" dirty="0"/>
          </a:p>
        </p:txBody>
      </p:sp>
    </p:spTree>
    <p:extLst>
      <p:ext uri="{BB962C8B-B14F-4D97-AF65-F5344CB8AC3E}">
        <p14:creationId xmlns:p14="http://schemas.microsoft.com/office/powerpoint/2010/main" val="5810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130A-EC61-7185-CA7E-9FA931518CED}"/>
              </a:ext>
            </a:extLst>
          </p:cNvPr>
          <p:cNvSpPr>
            <a:spLocks noGrp="1"/>
          </p:cNvSpPr>
          <p:nvPr>
            <p:ph type="title"/>
          </p:nvPr>
        </p:nvSpPr>
        <p:spPr/>
        <p:txBody>
          <a:bodyPr>
            <a:normAutofit/>
          </a:bodyPr>
          <a:lstStyle/>
          <a:p>
            <a:r>
              <a:rPr lang="en-US" sz="6000" b="1" dirty="0">
                <a:effectLst>
                  <a:outerShdw blurRad="50800" dist="38100" dir="2700000" algn="tl" rotWithShape="0">
                    <a:prstClr val="black">
                      <a:alpha val="83000"/>
                    </a:prstClr>
                  </a:outerShdw>
                </a:effectLst>
              </a:rPr>
              <a:t>Using a cache service layer</a:t>
            </a:r>
          </a:p>
        </p:txBody>
      </p:sp>
      <p:sp>
        <p:nvSpPr>
          <p:cNvPr id="3" name="Content Placeholder 2">
            <a:extLst>
              <a:ext uri="{FF2B5EF4-FFF2-40B4-BE49-F238E27FC236}">
                <a16:creationId xmlns:a16="http://schemas.microsoft.com/office/drawing/2014/main" id="{1FD72C69-183D-245A-47B2-08EE6D74CEF9}"/>
              </a:ext>
            </a:extLst>
          </p:cNvPr>
          <p:cNvSpPr>
            <a:spLocks noGrp="1"/>
          </p:cNvSpPr>
          <p:nvPr>
            <p:ph idx="1"/>
          </p:nvPr>
        </p:nvSpPr>
        <p:spPr>
          <a:solidFill>
            <a:schemeClr val="bg1">
              <a:alpha val="59000"/>
            </a:schemeClr>
          </a:solidFill>
        </p:spPr>
        <p:txBody>
          <a:bodyPr>
            <a:normAutofit fontScale="62500" lnSpcReduction="20000"/>
          </a:bodyPr>
          <a:lstStyle/>
          <a:p>
            <a:pPr marL="0" indent="0">
              <a:buNone/>
            </a:pP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get your cached data</a:t>
            </a:r>
          </a:p>
          <a:p>
            <a:pPr marL="0" indent="0">
              <a:buNone/>
            </a:pPr>
            <a:r>
              <a:rPr lang="en-US" b="1" dirty="0">
                <a:solidFill>
                  <a:schemeClr val="tx1"/>
                </a:solidFill>
                <a:latin typeface="Courier New" panose="02070309020205020404" pitchFamily="49" charset="0"/>
                <a:cs typeface="Courier New" panose="02070309020205020404" pitchFamily="49" charset="0"/>
              </a:rPr>
              <a:t>var</a:t>
            </a:r>
            <a:r>
              <a:rPr lang="en-US" b="1" dirty="0">
                <a:solidFill>
                  <a:srgbClr val="FFFF00"/>
                </a:solidFill>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cacheService.get</a:t>
            </a:r>
            <a:r>
              <a:rPr lang="en-US" sz="2800" b="1" dirty="0">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myCachedData</a:t>
            </a:r>
            <a:r>
              <a:rPr lang="en-US" sz="2800" b="1" dirty="0">
                <a:latin typeface="Courier New" panose="02070309020205020404" pitchFamily="49" charset="0"/>
                <a:cs typeface="Courier New" panose="02070309020205020404" pitchFamily="49" charset="0"/>
              </a:rPr>
              <a:t>' );</a:t>
            </a:r>
            <a:br>
              <a:rPr lang="en-US" sz="2800" b="1" dirty="0">
                <a:latin typeface="Courier New" panose="02070309020205020404" pitchFamily="49" charset="0"/>
                <a:cs typeface="Courier New" panose="02070309020205020404" pitchFamily="49" charset="0"/>
              </a:rPr>
            </a:b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check if your cached data still exists, or if we’re forcing a reload</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if( </a:t>
            </a:r>
            <a:r>
              <a:rPr lang="en-US" sz="2800" b="1" dirty="0" err="1">
                <a:solidFill>
                  <a:schemeClr val="accent1"/>
                </a:solidFill>
                <a:latin typeface="Courier New" panose="02070309020205020404" pitchFamily="49" charset="0"/>
                <a:cs typeface="Courier New" panose="02070309020205020404" pitchFamily="49" charset="0"/>
              </a:rPr>
              <a:t>isNull</a:t>
            </a: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 </a:t>
            </a:r>
            <a:r>
              <a:rPr lang="en-US" sz="2800" b="1" dirty="0" err="1">
                <a:latin typeface="Courier New" panose="02070309020205020404" pitchFamily="49" charset="0"/>
                <a:cs typeface="Courier New" panose="02070309020205020404" pitchFamily="49" charset="0"/>
              </a:rPr>
              <a:t>arguments.clearCache</a:t>
            </a:r>
            <a:r>
              <a:rPr lang="en-US" sz="2800" b="1">
                <a:latin typeface="Courier New" panose="02070309020205020404" pitchFamily="49" charset="0"/>
                <a:cs typeface="Courier New" panose="02070309020205020404" pitchFamily="49" charset="0"/>
              </a:rPr>
              <a:t> == </a:t>
            </a:r>
            <a:r>
              <a:rPr lang="en-US" sz="2800" b="1" dirty="0">
                <a:latin typeface="Courier New" panose="02070309020205020404" pitchFamily="49" charset="0"/>
                <a:cs typeface="Courier New" panose="02070309020205020404" pitchFamily="49" charset="0"/>
              </a:rPr>
              <a:t>true ) {</a:t>
            </a:r>
            <a:br>
              <a:rPr lang="en-US" sz="2800" b="1" dirty="0">
                <a:latin typeface="Courier New" panose="02070309020205020404" pitchFamily="49" charset="0"/>
                <a:cs typeface="Courier New" panose="02070309020205020404" pitchFamily="49" charset="0"/>
              </a:rPr>
            </a:b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 it doesn’t exist, or we are reloading, get the data into </a:t>
            </a:r>
            <a:r>
              <a:rPr lang="en-US" sz="2800" b="1" dirty="0" err="1">
                <a:latin typeface="Courier New" panose="02070309020205020404" pitchFamily="49" charset="0"/>
                <a:cs typeface="Courier New" panose="02070309020205020404" pitchFamily="49" charset="0"/>
              </a:rPr>
              <a:t>myData</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solidFill>
                  <a:srgbClr val="FFFF00"/>
                </a:solidFill>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doSomeComplexProcess</a:t>
            </a:r>
            <a:r>
              <a:rPr lang="en-US" sz="2800" b="1" dirty="0">
                <a:latin typeface="Courier New" panose="02070309020205020404" pitchFamily="49" charset="0"/>
                <a:cs typeface="Courier New" panose="02070309020205020404" pitchFamily="49" charset="0"/>
              </a:rPr>
              <a:t>();</a:t>
            </a:r>
          </a:p>
          <a:p>
            <a:pPr marL="0" indent="0">
              <a:buNone/>
            </a:pP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 put it in the cache for an hour</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cacheService.set</a:t>
            </a:r>
            <a:r>
              <a:rPr lang="en-US" sz="2800" b="1" dirty="0">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myCachedData</a:t>
            </a:r>
            <a:r>
              <a:rPr lang="en-US" sz="2800" b="1" dirty="0">
                <a:latin typeface="Courier New" panose="02070309020205020404" pitchFamily="49" charset="0"/>
                <a:cs typeface="Courier New" panose="02070309020205020404" pitchFamily="49" charset="0"/>
              </a:rPr>
              <a:t>', </a:t>
            </a:r>
            <a:r>
              <a:rPr lang="en-US" sz="2800" b="1" dirty="0" err="1">
                <a:solidFill>
                  <a:srgbClr val="FFFF00"/>
                </a:solidFill>
                <a:latin typeface="Courier New" panose="02070309020205020404" pitchFamily="49" charset="0"/>
                <a:cs typeface="Courier New" panose="02070309020205020404" pitchFamily="49" charset="0"/>
              </a:rPr>
              <a:t>myData</a:t>
            </a:r>
            <a:r>
              <a:rPr lang="en-US" sz="2800" b="1" dirty="0">
                <a:latin typeface="Courier New" panose="02070309020205020404" pitchFamily="49" charset="0"/>
                <a:cs typeface="Courier New" panose="02070309020205020404" pitchFamily="49" charset="0"/>
              </a:rPr>
              <a:t>, '1h' );</a:t>
            </a:r>
          </a:p>
          <a:p>
            <a:pPr marL="0" indent="0">
              <a:buNone/>
            </a:pP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a:t>
            </a:r>
            <a:br>
              <a:rPr lang="en-US" sz="2800" b="1" dirty="0">
                <a:latin typeface="Courier New" panose="02070309020205020404" pitchFamily="49" charset="0"/>
                <a:cs typeface="Courier New" panose="02070309020205020404" pitchFamily="49" charset="0"/>
              </a:rPr>
            </a:b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do something with </a:t>
            </a:r>
            <a:r>
              <a:rPr lang="en-US" sz="2800" b="1" dirty="0" err="1">
                <a:solidFill>
                  <a:srgbClr val="FFFF00"/>
                </a:solidFill>
                <a:latin typeface="Courier New" panose="02070309020205020404" pitchFamily="49" charset="0"/>
                <a:cs typeface="Courier New" panose="02070309020205020404" pitchFamily="49" charset="0"/>
              </a:rPr>
              <a:t>myData</a:t>
            </a:r>
            <a:endParaRPr lang="en-US" dirty="0"/>
          </a:p>
        </p:txBody>
      </p:sp>
    </p:spTree>
    <p:extLst>
      <p:ext uri="{BB962C8B-B14F-4D97-AF65-F5344CB8AC3E}">
        <p14:creationId xmlns:p14="http://schemas.microsoft.com/office/powerpoint/2010/main" val="12947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C131-B7C8-46D2-2AF8-6385769422A0}"/>
              </a:ext>
            </a:extLst>
          </p:cNvPr>
          <p:cNvSpPr>
            <a:spLocks noGrp="1"/>
          </p:cNvSpPr>
          <p:nvPr>
            <p:ph type="title"/>
          </p:nvPr>
        </p:nvSpPr>
        <p:spPr/>
        <p:txBody>
          <a:bodyPr>
            <a:normAutofit/>
          </a:bodyPr>
          <a:lstStyle/>
          <a:p>
            <a:r>
              <a:rPr lang="en-US" sz="6600" b="1" dirty="0" err="1">
                <a:effectLst>
                  <a:outerShdw blurRad="50800" dist="38100" dir="2700000" algn="tl" rotWithShape="0">
                    <a:prstClr val="black">
                      <a:alpha val="82000"/>
                    </a:prstClr>
                  </a:outerShdw>
                </a:effectLst>
              </a:rPr>
              <a:t>CacheBox</a:t>
            </a:r>
            <a:endParaRPr lang="en-US" sz="6600" b="1" dirty="0">
              <a:effectLst>
                <a:outerShdw blurRad="50800" dist="38100" dir="2700000" algn="tl" rotWithShape="0">
                  <a:prstClr val="black">
                    <a:alpha val="82000"/>
                  </a:prstClr>
                </a:outerShdw>
              </a:effectLst>
            </a:endParaRPr>
          </a:p>
        </p:txBody>
      </p:sp>
      <p:sp>
        <p:nvSpPr>
          <p:cNvPr id="3" name="Content Placeholder 2">
            <a:extLst>
              <a:ext uri="{FF2B5EF4-FFF2-40B4-BE49-F238E27FC236}">
                <a16:creationId xmlns:a16="http://schemas.microsoft.com/office/drawing/2014/main" id="{33670508-C66D-CF0C-D612-087128D77A73}"/>
              </a:ext>
            </a:extLst>
          </p:cNvPr>
          <p:cNvSpPr>
            <a:spLocks noGrp="1"/>
          </p:cNvSpPr>
          <p:nvPr>
            <p:ph idx="1"/>
          </p:nvPr>
        </p:nvSpPr>
        <p:spPr/>
        <p:txBody>
          <a:bodyPr>
            <a:normAutofit lnSpcReduction="10000"/>
          </a:bodyPr>
          <a:lstStyle/>
          <a:p>
            <a:r>
              <a:rPr lang="en-US" dirty="0" err="1"/>
              <a:t>CacheBox</a:t>
            </a:r>
            <a:r>
              <a:rPr lang="en-US" dirty="0"/>
              <a:t> by </a:t>
            </a:r>
            <a:r>
              <a:rPr lang="en-US" dirty="0" err="1"/>
              <a:t>Ortus</a:t>
            </a:r>
            <a:r>
              <a:rPr lang="en-US" dirty="0"/>
              <a:t> provides multiple advanced features:</a:t>
            </a:r>
            <a:br>
              <a:rPr lang="en-US" dirty="0"/>
            </a:br>
            <a:endParaRPr lang="en-US" dirty="0"/>
          </a:p>
          <a:p>
            <a:pPr lvl="1"/>
            <a:r>
              <a:rPr lang="en-US" dirty="0"/>
              <a:t>Cache Aggregators –  Ability to aggregate multiple caching engines</a:t>
            </a:r>
            <a:br>
              <a:rPr lang="en-US" dirty="0"/>
            </a:br>
            <a:endParaRPr lang="en-US" dirty="0"/>
          </a:p>
          <a:p>
            <a:pPr lvl="1"/>
            <a:r>
              <a:rPr lang="en-US" dirty="0"/>
              <a:t>Simple API – use a common set of functions </a:t>
            </a:r>
            <a:r>
              <a:rPr lang="en-US" dirty="0">
                <a:solidFill>
                  <a:srgbClr val="FFFF00"/>
                </a:solidFill>
                <a:latin typeface="Courier New" panose="02070309020205020404" pitchFamily="49" charset="0"/>
                <a:cs typeface="Courier New" panose="02070309020205020404" pitchFamily="49" charset="0"/>
              </a:rPr>
              <a:t>get()</a:t>
            </a:r>
            <a:r>
              <a:rPr lang="en-US" dirty="0"/>
              <a:t>, </a:t>
            </a:r>
            <a:r>
              <a:rPr lang="en-US" dirty="0">
                <a:solidFill>
                  <a:srgbClr val="FFFF00"/>
                </a:solidFill>
                <a:latin typeface="Courier New" panose="02070309020205020404" pitchFamily="49" charset="0"/>
                <a:cs typeface="Courier New" panose="02070309020205020404" pitchFamily="49" charset="0"/>
              </a:rPr>
              <a:t>set()</a:t>
            </a:r>
            <a:r>
              <a:rPr lang="en-US" dirty="0">
                <a:solidFill>
                  <a:schemeClr val="tx1"/>
                </a:solidFill>
                <a:cs typeface="Courier New" panose="02070309020205020404" pitchFamily="49" charset="0"/>
              </a:rPr>
              <a:t>a</a:t>
            </a:r>
            <a:r>
              <a:rPr lang="en-US" dirty="0"/>
              <a:t>cross aggregate engines</a:t>
            </a:r>
            <a:br>
              <a:rPr lang="en-US" dirty="0"/>
            </a:br>
            <a:endParaRPr lang="en-US" dirty="0"/>
          </a:p>
          <a:p>
            <a:pPr lvl="1"/>
            <a:r>
              <a:rPr lang="en-US" dirty="0"/>
              <a:t>Fully Configurable – convention and runtime configuration options</a:t>
            </a:r>
            <a:br>
              <a:rPr lang="en-US" dirty="0"/>
            </a:br>
            <a:endParaRPr lang="en-US" dirty="0"/>
          </a:p>
          <a:p>
            <a:pPr lvl="1"/>
            <a:r>
              <a:rPr lang="en-US" dirty="0"/>
              <a:t>Cache Monitoring – Dashboard and commands panel </a:t>
            </a:r>
            <a:br>
              <a:rPr lang="en-US" dirty="0"/>
            </a:br>
            <a:endParaRPr lang="en-US" dirty="0"/>
          </a:p>
          <a:p>
            <a:pPr lvl="1"/>
            <a:r>
              <a:rPr lang="en-US" dirty="0"/>
              <a:t>Use with or without </a:t>
            </a:r>
            <a:r>
              <a:rPr lang="en-US" dirty="0" err="1"/>
              <a:t>ColdBox</a:t>
            </a:r>
            <a:r>
              <a:rPr lang="en-US" dirty="0"/>
              <a:t> and other products in the *Box ecosystem</a:t>
            </a:r>
          </a:p>
          <a:p>
            <a:endParaRPr lang="en-US" dirty="0"/>
          </a:p>
        </p:txBody>
      </p:sp>
    </p:spTree>
    <p:extLst>
      <p:ext uri="{BB962C8B-B14F-4D97-AF65-F5344CB8AC3E}">
        <p14:creationId xmlns:p14="http://schemas.microsoft.com/office/powerpoint/2010/main" val="257726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4A87-F371-C008-C60E-F4540E0B1C14}"/>
              </a:ext>
            </a:extLst>
          </p:cNvPr>
          <p:cNvSpPr>
            <a:spLocks noGrp="1"/>
          </p:cNvSpPr>
          <p:nvPr>
            <p:ph type="title"/>
          </p:nvPr>
        </p:nvSpPr>
        <p:spPr>
          <a:noFill/>
        </p:spPr>
        <p:txBody>
          <a:bodyPr>
            <a:noAutofit/>
          </a:bodyPr>
          <a:lstStyle/>
          <a:p>
            <a:r>
              <a:rPr lang="en-US" sz="4800" b="1" dirty="0">
                <a:effectLst>
                  <a:outerShdw blurRad="50800" dist="38100" dir="2700000" algn="tl" rotWithShape="0">
                    <a:prstClr val="black">
                      <a:alpha val="82000"/>
                    </a:prstClr>
                  </a:outerShdw>
                </a:effectLst>
              </a:rPr>
              <a:t>Database Performance Optimization</a:t>
            </a:r>
          </a:p>
        </p:txBody>
      </p:sp>
      <p:sp>
        <p:nvSpPr>
          <p:cNvPr id="3" name="Content Placeholder 2">
            <a:extLst>
              <a:ext uri="{FF2B5EF4-FFF2-40B4-BE49-F238E27FC236}">
                <a16:creationId xmlns:a16="http://schemas.microsoft.com/office/drawing/2014/main" id="{B945511E-87BD-A4F2-7E95-01B8197392B1}"/>
              </a:ext>
            </a:extLst>
          </p:cNvPr>
          <p:cNvSpPr>
            <a:spLocks noGrp="1"/>
          </p:cNvSpPr>
          <p:nvPr>
            <p:ph idx="1"/>
          </p:nvPr>
        </p:nvSpPr>
        <p:spPr/>
        <p:txBody>
          <a:bodyPr>
            <a:normAutofit/>
          </a:bodyPr>
          <a:lstStyle/>
          <a:p>
            <a:r>
              <a:rPr lang="en-US" sz="6000" b="0" i="0" dirty="0">
                <a:effectLst/>
                <a:latin typeface="-apple-system"/>
              </a:rPr>
              <a:t> Use Stored Procs</a:t>
            </a:r>
          </a:p>
          <a:p>
            <a:r>
              <a:rPr lang="en-US" sz="6000" b="0" i="0" dirty="0">
                <a:effectLst/>
                <a:latin typeface="-apple-system"/>
              </a:rPr>
              <a:t> Index Relationship Keys</a:t>
            </a:r>
          </a:p>
          <a:p>
            <a:r>
              <a:rPr lang="en-US" sz="6000" dirty="0">
                <a:latin typeface="-apple-system"/>
              </a:rPr>
              <a:t> Utilize D</a:t>
            </a:r>
            <a:r>
              <a:rPr lang="en-US" sz="6000" b="0" i="0" dirty="0">
                <a:effectLst/>
                <a:latin typeface="-apple-system"/>
              </a:rPr>
              <a:t>irty Reads</a:t>
            </a:r>
          </a:p>
        </p:txBody>
      </p:sp>
    </p:spTree>
    <p:extLst>
      <p:ext uri="{BB962C8B-B14F-4D97-AF65-F5344CB8AC3E}">
        <p14:creationId xmlns:p14="http://schemas.microsoft.com/office/powerpoint/2010/main" val="20296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1BE-2E19-0A5F-9374-64B8E7E4ABFB}"/>
              </a:ext>
            </a:extLst>
          </p:cNvPr>
          <p:cNvSpPr>
            <a:spLocks noGrp="1"/>
          </p:cNvSpPr>
          <p:nvPr>
            <p:ph type="title"/>
          </p:nvPr>
        </p:nvSpPr>
        <p:spPr/>
        <p:txBody>
          <a:bodyPr/>
          <a:lstStyle/>
          <a:p>
            <a:r>
              <a:rPr lang="en-US" sz="5400" b="1" dirty="0">
                <a:effectLst>
                  <a:outerShdw blurRad="50800" dist="38100" dir="2700000" algn="tl" rotWithShape="0">
                    <a:prstClr val="black">
                      <a:alpha val="83000"/>
                    </a:prstClr>
                  </a:outerShdw>
                </a:effectLst>
              </a:rPr>
              <a:t>Use Stored Procedures</a:t>
            </a:r>
            <a:endParaRPr lang="en-US" dirty="0"/>
          </a:p>
        </p:txBody>
      </p:sp>
      <p:sp>
        <p:nvSpPr>
          <p:cNvPr id="3" name="Content Placeholder 2">
            <a:extLst>
              <a:ext uri="{FF2B5EF4-FFF2-40B4-BE49-F238E27FC236}">
                <a16:creationId xmlns:a16="http://schemas.microsoft.com/office/drawing/2014/main" id="{3A323230-667E-DAB0-F6ED-54E5D9AC84D4}"/>
              </a:ext>
            </a:extLst>
          </p:cNvPr>
          <p:cNvSpPr>
            <a:spLocks noGrp="1"/>
          </p:cNvSpPr>
          <p:nvPr>
            <p:ph idx="1"/>
          </p:nvPr>
        </p:nvSpPr>
        <p:spPr/>
        <p:txBody>
          <a:bodyPr>
            <a:normAutofit fontScale="92500" lnSpcReduction="20000"/>
          </a:bodyPr>
          <a:lstStyle/>
          <a:p>
            <a:r>
              <a:rPr lang="en-US" dirty="0"/>
              <a:t>Take advantage of database server CPU/RAM resources</a:t>
            </a:r>
          </a:p>
          <a:p>
            <a:endParaRPr lang="en-US" dirty="0"/>
          </a:p>
          <a:p>
            <a:r>
              <a:rPr lang="en-US" dirty="0"/>
              <a:t>Stored procedures, on average, execute faster than queries – q stored procedure is an execution plan</a:t>
            </a:r>
          </a:p>
          <a:p>
            <a:endParaRPr lang="en-US" dirty="0"/>
          </a:p>
          <a:p>
            <a:r>
              <a:rPr lang="en-US" dirty="0"/>
              <a:t>In DAO the Create, Read, Update and Delete (CRUD) functions should use stored procedures</a:t>
            </a:r>
          </a:p>
          <a:p>
            <a:endParaRPr lang="en-US" dirty="0"/>
          </a:p>
          <a:p>
            <a:r>
              <a:rPr lang="en-US" dirty="0"/>
              <a:t>You can use tools </a:t>
            </a:r>
            <a:r>
              <a:rPr lang="en-US" dirty="0" err="1"/>
              <a:t>liks</a:t>
            </a:r>
            <a:r>
              <a:rPr lang="en-US" dirty="0"/>
              <a:t> SSMS Tools Pack to generate CRUD stored procedures quickly</a:t>
            </a:r>
            <a:br>
              <a:rPr lang="en-US" dirty="0"/>
            </a:br>
            <a:br>
              <a:rPr lang="en-US" dirty="0"/>
            </a:br>
            <a:r>
              <a:rPr lang="en-US" dirty="0">
                <a:hlinkClick r:id="rId2"/>
              </a:rPr>
              <a:t>https://www.ssmstoolspack.com/Download</a:t>
            </a:r>
            <a:endParaRPr lang="en-US" dirty="0"/>
          </a:p>
          <a:p>
            <a:endParaRPr lang="en-US" dirty="0"/>
          </a:p>
        </p:txBody>
      </p:sp>
    </p:spTree>
    <p:extLst>
      <p:ext uri="{BB962C8B-B14F-4D97-AF65-F5344CB8AC3E}">
        <p14:creationId xmlns:p14="http://schemas.microsoft.com/office/powerpoint/2010/main" val="81970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E85E-DDC7-4684-AF8D-342EF677FB0D}"/>
              </a:ext>
            </a:extLst>
          </p:cNvPr>
          <p:cNvSpPr>
            <a:spLocks noGrp="1"/>
          </p:cNvSpPr>
          <p:nvPr>
            <p:ph type="title"/>
          </p:nvPr>
        </p:nvSpPr>
        <p:spPr>
          <a:xfrm>
            <a:off x="838200" y="365125"/>
            <a:ext cx="10515600" cy="1325563"/>
          </a:xfrm>
        </p:spPr>
        <p:txBody>
          <a:bodyPr>
            <a:normAutofit/>
          </a:bodyPr>
          <a:lstStyle/>
          <a:p>
            <a:r>
              <a:rPr lang="en-US" sz="6600" b="1" dirty="0">
                <a:effectLst>
                  <a:outerShdw blurRad="50800" dist="38100" dir="2700000" algn="tl" rotWithShape="0">
                    <a:prstClr val="black">
                      <a:alpha val="82000"/>
                    </a:prstClr>
                  </a:outerShdw>
                </a:effectLst>
              </a:rPr>
              <a:t>Agenda</a:t>
            </a:r>
          </a:p>
        </p:txBody>
      </p:sp>
      <p:sp>
        <p:nvSpPr>
          <p:cNvPr id="5" name="Content Placeholder 4">
            <a:extLst>
              <a:ext uri="{FF2B5EF4-FFF2-40B4-BE49-F238E27FC236}">
                <a16:creationId xmlns:a16="http://schemas.microsoft.com/office/drawing/2014/main" id="{E2EF0FD2-F6C1-8D32-5D2C-B413275B1148}"/>
              </a:ext>
            </a:extLst>
          </p:cNvPr>
          <p:cNvSpPr>
            <a:spLocks noGrp="1"/>
          </p:cNvSpPr>
          <p:nvPr>
            <p:ph idx="1"/>
          </p:nvPr>
        </p:nvSpPr>
        <p:spPr/>
        <p:txBody>
          <a:bodyPr/>
          <a:lstStyle/>
          <a:p>
            <a:r>
              <a:rPr lang="en-US" b="0" i="0" dirty="0">
                <a:effectLst>
                  <a:outerShdw blurRad="50800" dist="38100" dir="2700000" algn="tl" rotWithShape="0">
                    <a:prstClr val="black">
                      <a:alpha val="40000"/>
                    </a:prstClr>
                  </a:outerShdw>
                </a:effectLst>
                <a:latin typeface="-apple-system"/>
              </a:rPr>
              <a:t>What Is Concurrency? </a:t>
            </a:r>
          </a:p>
          <a:p>
            <a:r>
              <a:rPr lang="en-US" b="0" i="0" dirty="0">
                <a:effectLst>
                  <a:outerShdw blurRad="50800" dist="38100" dir="2700000" algn="tl" rotWithShape="0">
                    <a:prstClr val="black">
                      <a:alpha val="40000"/>
                    </a:prstClr>
                  </a:outerShdw>
                </a:effectLst>
                <a:latin typeface="-apple-system"/>
              </a:rPr>
              <a:t>Resource-Efficient Coding Patterns</a:t>
            </a:r>
          </a:p>
          <a:p>
            <a:r>
              <a:rPr lang="en-US" b="0" i="0" dirty="0">
                <a:effectLst>
                  <a:outerShdw blurRad="50800" dist="38100" dir="2700000" algn="tl" rotWithShape="0">
                    <a:prstClr val="black">
                      <a:alpha val="40000"/>
                    </a:prstClr>
                  </a:outerShdw>
                </a:effectLst>
                <a:latin typeface="-apple-system"/>
              </a:rPr>
              <a:t>Caching Strategies (Native CF and </a:t>
            </a:r>
            <a:r>
              <a:rPr lang="en-US" b="0" i="0" dirty="0" err="1">
                <a:effectLst>
                  <a:outerShdw blurRad="50800" dist="38100" dir="2700000" algn="tl" rotWithShape="0">
                    <a:prstClr val="black">
                      <a:alpha val="40000"/>
                    </a:prstClr>
                  </a:outerShdw>
                </a:effectLst>
                <a:latin typeface="-apple-system"/>
              </a:rPr>
              <a:t>CacheBox</a:t>
            </a:r>
            <a:r>
              <a:rPr lang="en-US" b="0" i="0" dirty="0">
                <a:effectLst>
                  <a:outerShdw blurRad="50800" dist="38100" dir="2700000" algn="tl" rotWithShape="0">
                    <a:prstClr val="black">
                      <a:alpha val="40000"/>
                    </a:prstClr>
                  </a:outerShdw>
                </a:effectLst>
                <a:latin typeface="-apple-system"/>
              </a:rPr>
              <a:t>)</a:t>
            </a:r>
          </a:p>
          <a:p>
            <a:r>
              <a:rPr lang="en-US" b="0" i="0" dirty="0">
                <a:effectLst>
                  <a:outerShdw blurRad="50800" dist="38100" dir="2700000" algn="tl" rotWithShape="0">
                    <a:prstClr val="black">
                      <a:alpha val="40000"/>
                    </a:prstClr>
                  </a:outerShdw>
                </a:effectLst>
                <a:latin typeface="-apple-system"/>
              </a:rPr>
              <a:t>Database Performance Optimizations</a:t>
            </a:r>
          </a:p>
          <a:p>
            <a:r>
              <a:rPr lang="en-US" dirty="0">
                <a:effectLst>
                  <a:outerShdw blurRad="50800" dist="38100" dir="2700000" algn="tl" rotWithShape="0">
                    <a:prstClr val="black">
                      <a:alpha val="40000"/>
                    </a:prstClr>
                  </a:outerShdw>
                </a:effectLst>
                <a:latin typeface="-apple-system"/>
              </a:rPr>
              <a:t>Q&amp;A</a:t>
            </a:r>
            <a:endParaRPr lang="en-US" b="0" i="0" dirty="0">
              <a:effectLst>
                <a:outerShdw blurRad="50800" dist="38100" dir="2700000" algn="tl" rotWithShape="0">
                  <a:prstClr val="black">
                    <a:alpha val="40000"/>
                  </a:prstClr>
                </a:outerShdw>
              </a:effectLst>
              <a:latin typeface="-apple-system"/>
            </a:endParaRPr>
          </a:p>
          <a:p>
            <a:endParaRPr lang="en-US"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69295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78C0-150E-2DD5-6ABA-18758E093CB2}"/>
              </a:ext>
            </a:extLst>
          </p:cNvPr>
          <p:cNvSpPr>
            <a:spLocks noGrp="1"/>
          </p:cNvSpPr>
          <p:nvPr>
            <p:ph type="title"/>
          </p:nvPr>
        </p:nvSpPr>
        <p:spPr/>
        <p:txBody>
          <a:bodyPr/>
          <a:lstStyle/>
          <a:p>
            <a:r>
              <a:rPr lang="en-US" sz="5400" b="1" dirty="0">
                <a:effectLst>
                  <a:outerShdw blurRad="50800" dist="38100" dir="2700000" algn="tl" rotWithShape="0">
                    <a:prstClr val="black">
                      <a:alpha val="83000"/>
                    </a:prstClr>
                  </a:outerShdw>
                </a:effectLst>
              </a:rPr>
              <a:t>Index Relationship Keys</a:t>
            </a:r>
            <a:endParaRPr lang="en-US" dirty="0"/>
          </a:p>
        </p:txBody>
      </p:sp>
      <p:sp>
        <p:nvSpPr>
          <p:cNvPr id="3" name="Content Placeholder 2">
            <a:extLst>
              <a:ext uri="{FF2B5EF4-FFF2-40B4-BE49-F238E27FC236}">
                <a16:creationId xmlns:a16="http://schemas.microsoft.com/office/drawing/2014/main" id="{4A345D1C-B85B-F787-AFB7-455BFE4E7669}"/>
              </a:ext>
            </a:extLst>
          </p:cNvPr>
          <p:cNvSpPr>
            <a:spLocks noGrp="1"/>
          </p:cNvSpPr>
          <p:nvPr>
            <p:ph idx="1"/>
          </p:nvPr>
        </p:nvSpPr>
        <p:spPr/>
        <p:txBody>
          <a:bodyPr/>
          <a:lstStyle/>
          <a:p>
            <a:r>
              <a:rPr lang="en-US" dirty="0"/>
              <a:t>Tables should use integer primary and relationship (foreign) keys</a:t>
            </a:r>
          </a:p>
          <a:p>
            <a:endParaRPr lang="en-US" dirty="0"/>
          </a:p>
          <a:p>
            <a:r>
              <a:rPr lang="en-US" dirty="0"/>
              <a:t>Integer indexes are faster than alternatives like GUID and suffer less fragmentation</a:t>
            </a:r>
          </a:p>
          <a:p>
            <a:endParaRPr lang="en-US" dirty="0"/>
          </a:p>
          <a:p>
            <a:r>
              <a:rPr lang="en-US" dirty="0"/>
              <a:t>By indexing relationship keys you expedite the process of finding relational data when doing JOINs</a:t>
            </a:r>
          </a:p>
          <a:p>
            <a:endParaRPr lang="en-US" dirty="0"/>
          </a:p>
          <a:p>
            <a:endParaRPr lang="en-US" dirty="0"/>
          </a:p>
          <a:p>
            <a:endParaRPr lang="en-US" dirty="0"/>
          </a:p>
        </p:txBody>
      </p:sp>
    </p:spTree>
    <p:extLst>
      <p:ext uri="{BB962C8B-B14F-4D97-AF65-F5344CB8AC3E}">
        <p14:creationId xmlns:p14="http://schemas.microsoft.com/office/powerpoint/2010/main" val="1498504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FEE0-4D34-9B5D-6D3F-51A2C68F7C69}"/>
              </a:ext>
            </a:extLst>
          </p:cNvPr>
          <p:cNvSpPr>
            <a:spLocks noGrp="1"/>
          </p:cNvSpPr>
          <p:nvPr>
            <p:ph type="title"/>
          </p:nvPr>
        </p:nvSpPr>
        <p:spPr/>
        <p:txBody>
          <a:bodyPr/>
          <a:lstStyle/>
          <a:p>
            <a:r>
              <a:rPr lang="en-US" sz="5400" b="1" dirty="0">
                <a:effectLst>
                  <a:outerShdw blurRad="50800" dist="38100" dir="2700000" algn="tl" rotWithShape="0">
                    <a:prstClr val="black">
                      <a:alpha val="83000"/>
                    </a:prstClr>
                  </a:outerShdw>
                </a:effectLst>
              </a:rPr>
              <a:t>Utilize Dirty Reads</a:t>
            </a:r>
            <a:endParaRPr lang="en-US" dirty="0"/>
          </a:p>
        </p:txBody>
      </p:sp>
      <p:sp>
        <p:nvSpPr>
          <p:cNvPr id="3" name="Content Placeholder 2">
            <a:extLst>
              <a:ext uri="{FF2B5EF4-FFF2-40B4-BE49-F238E27FC236}">
                <a16:creationId xmlns:a16="http://schemas.microsoft.com/office/drawing/2014/main" id="{83980A02-9E35-79E0-E650-14A09F59FC32}"/>
              </a:ext>
            </a:extLst>
          </p:cNvPr>
          <p:cNvSpPr>
            <a:spLocks noGrp="1"/>
          </p:cNvSpPr>
          <p:nvPr>
            <p:ph idx="1"/>
          </p:nvPr>
        </p:nvSpPr>
        <p:spPr/>
        <p:txBody>
          <a:bodyPr>
            <a:normAutofit lnSpcReduction="10000"/>
          </a:bodyPr>
          <a:lstStyle/>
          <a:p>
            <a:r>
              <a:rPr lang="en-US" dirty="0"/>
              <a:t>When having the most recent data is inconsequential to the result of a read, use a dirty read to prevent locking</a:t>
            </a:r>
          </a:p>
          <a:p>
            <a:endParaRPr lang="en-US" dirty="0"/>
          </a:p>
          <a:p>
            <a:r>
              <a:rPr lang="en-US" dirty="0"/>
              <a:t>In MSSQL use  </a:t>
            </a:r>
            <a:r>
              <a:rPr lang="en-US" dirty="0">
                <a:solidFill>
                  <a:srgbClr val="FFFF00"/>
                </a:solidFill>
                <a:latin typeface="Courier New" panose="02070309020205020404" pitchFamily="49" charset="0"/>
                <a:cs typeface="Courier New" panose="02070309020205020404" pitchFamily="49" charset="0"/>
              </a:rPr>
              <a:t>WITH (NOLOCK)</a:t>
            </a:r>
          </a:p>
          <a:p>
            <a:endParaRPr lang="en-US" dirty="0">
              <a:solidFill>
                <a:srgbClr val="FFFF00"/>
              </a:solidFill>
              <a:latin typeface="Courier New" panose="02070309020205020404" pitchFamily="49" charset="0"/>
              <a:cs typeface="Courier New" panose="02070309020205020404" pitchFamily="49" charset="0"/>
            </a:endParaRPr>
          </a:p>
          <a:p>
            <a:r>
              <a:rPr lang="en-US" dirty="0">
                <a:solidFill>
                  <a:schemeClr val="tx1"/>
                </a:solidFill>
                <a:cs typeface="Courier New" panose="02070309020205020404" pitchFamily="49" charset="0"/>
              </a:rPr>
              <a:t>The </a:t>
            </a:r>
            <a:r>
              <a:rPr lang="en-US" dirty="0">
                <a:solidFill>
                  <a:srgbClr val="FFFF00"/>
                </a:solidFill>
                <a:cs typeface="Courier New" panose="02070309020205020404" pitchFamily="49" charset="0"/>
              </a:rPr>
              <a:t>WITH (NOLOCK) </a:t>
            </a:r>
            <a:r>
              <a:rPr lang="en-US" dirty="0">
                <a:solidFill>
                  <a:schemeClr val="tx1"/>
                </a:solidFill>
                <a:cs typeface="Courier New" panose="02070309020205020404" pitchFamily="49" charset="0"/>
              </a:rPr>
              <a:t>table hint is used to override the default transaction isolation level of the table or the tables within the view in a specific query. The query will consume less memory in holding locks against that data and no deadlock will occur against the queries that are requesting the same data from that table.</a:t>
            </a:r>
          </a:p>
        </p:txBody>
      </p:sp>
    </p:spTree>
    <p:extLst>
      <p:ext uri="{BB962C8B-B14F-4D97-AF65-F5344CB8AC3E}">
        <p14:creationId xmlns:p14="http://schemas.microsoft.com/office/powerpoint/2010/main" val="3593818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A57A-30E0-1DAD-2E16-FCE872717849}"/>
              </a:ext>
            </a:extLst>
          </p:cNvPr>
          <p:cNvSpPr>
            <a:spLocks noGrp="1"/>
          </p:cNvSpPr>
          <p:nvPr>
            <p:ph type="title"/>
          </p:nvPr>
        </p:nvSpPr>
        <p:spPr/>
        <p:txBody>
          <a:bodyPr>
            <a:normAutofit/>
          </a:bodyPr>
          <a:lstStyle/>
          <a:p>
            <a:r>
              <a:rPr lang="en-US" b="1" dirty="0">
                <a:effectLst>
                  <a:outerShdw blurRad="50800" dist="38100" dir="2700000" algn="tl" rotWithShape="0">
                    <a:prstClr val="black">
                      <a:alpha val="83000"/>
                    </a:prstClr>
                  </a:outerShdw>
                </a:effectLst>
              </a:rPr>
              <a:t>GoFundMe Donors</a:t>
            </a:r>
            <a:endParaRPr lang="en-US" dirty="0"/>
          </a:p>
        </p:txBody>
      </p:sp>
      <p:sp>
        <p:nvSpPr>
          <p:cNvPr id="3" name="Content Placeholder 2">
            <a:extLst>
              <a:ext uri="{FF2B5EF4-FFF2-40B4-BE49-F238E27FC236}">
                <a16:creationId xmlns:a16="http://schemas.microsoft.com/office/drawing/2014/main" id="{7762596A-89A2-422E-1CB4-FCD8EB15503C}"/>
              </a:ext>
            </a:extLst>
          </p:cNvPr>
          <p:cNvSpPr>
            <a:spLocks noGrp="1"/>
          </p:cNvSpPr>
          <p:nvPr>
            <p:ph idx="1"/>
          </p:nvPr>
        </p:nvSpPr>
        <p:spPr/>
        <p:txBody>
          <a:bodyPr/>
          <a:lstStyle/>
          <a:p>
            <a:r>
              <a:rPr lang="en-US" sz="3600" b="1" dirty="0"/>
              <a:t>Thomas Long</a:t>
            </a:r>
          </a:p>
          <a:p>
            <a:endParaRPr lang="en-US" b="1" dirty="0"/>
          </a:p>
          <a:p>
            <a:r>
              <a:rPr lang="en-US" dirty="0"/>
              <a:t>Aaron </a:t>
            </a:r>
            <a:r>
              <a:rPr lang="en-US" dirty="0" err="1"/>
              <a:t>DeRenard</a:t>
            </a:r>
            <a:endParaRPr lang="en-US" dirty="0"/>
          </a:p>
          <a:p>
            <a:r>
              <a:rPr lang="en-US" dirty="0"/>
              <a:t>Daniel Fredericks</a:t>
            </a:r>
          </a:p>
          <a:p>
            <a:r>
              <a:rPr lang="en-US" dirty="0"/>
              <a:t>Kevin Wright</a:t>
            </a:r>
          </a:p>
          <a:p>
            <a:r>
              <a:rPr lang="en-US" dirty="0" err="1"/>
              <a:t>Igal</a:t>
            </a:r>
            <a:r>
              <a:rPr lang="en-US" dirty="0"/>
              <a:t> Sapir</a:t>
            </a:r>
          </a:p>
        </p:txBody>
      </p:sp>
      <p:sp>
        <p:nvSpPr>
          <p:cNvPr id="4" name="TextBox 3">
            <a:extLst>
              <a:ext uri="{FF2B5EF4-FFF2-40B4-BE49-F238E27FC236}">
                <a16:creationId xmlns:a16="http://schemas.microsoft.com/office/drawing/2014/main" id="{29B2BD69-3C88-A868-2E5C-90DBD4AEA6EC}"/>
              </a:ext>
            </a:extLst>
          </p:cNvPr>
          <p:cNvSpPr txBox="1"/>
          <p:nvPr/>
        </p:nvSpPr>
        <p:spPr>
          <a:xfrm>
            <a:off x="904875" y="5295900"/>
            <a:ext cx="10010775" cy="584775"/>
          </a:xfrm>
          <a:prstGeom prst="rect">
            <a:avLst/>
          </a:prstGeom>
          <a:noFill/>
        </p:spPr>
        <p:txBody>
          <a:bodyPr wrap="square" rtlCol="0">
            <a:spAutoFit/>
          </a:bodyPr>
          <a:lstStyle/>
          <a:p>
            <a:r>
              <a:rPr lang="en-US" sz="3200" dirty="0"/>
              <a:t>Thank you for helping get me to Vegas to speak today!</a:t>
            </a:r>
          </a:p>
        </p:txBody>
      </p:sp>
    </p:spTree>
    <p:extLst>
      <p:ext uri="{BB962C8B-B14F-4D97-AF65-F5344CB8AC3E}">
        <p14:creationId xmlns:p14="http://schemas.microsoft.com/office/powerpoint/2010/main" val="2397977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2BB7-9636-A2F2-0E21-EE8AEAD6EC0F}"/>
              </a:ext>
            </a:extLst>
          </p:cNvPr>
          <p:cNvSpPr>
            <a:spLocks noGrp="1"/>
          </p:cNvSpPr>
          <p:nvPr>
            <p:ph type="title"/>
          </p:nvPr>
        </p:nvSpPr>
        <p:spPr/>
        <p:txBody>
          <a:bodyPr>
            <a:normAutofit fontScale="90000"/>
          </a:bodyPr>
          <a:lstStyle/>
          <a:p>
            <a:r>
              <a:rPr lang="en-US" b="1" dirty="0">
                <a:effectLst>
                  <a:outerShdw blurRad="50800" dist="38100" dir="2700000" algn="tl" rotWithShape="0">
                    <a:prstClr val="black">
                      <a:alpha val="83000"/>
                    </a:prstClr>
                  </a:outerShdw>
                </a:effectLst>
              </a:rPr>
              <a:t>Thank you for attending! Questions?</a:t>
            </a:r>
            <a:endParaRPr lang="en-US" dirty="0"/>
          </a:p>
        </p:txBody>
      </p:sp>
      <p:pic>
        <p:nvPicPr>
          <p:cNvPr id="5" name="Content Placeholder 4" descr="A person standing next to a question mark&#10;&#10;Description automatically generated">
            <a:extLst>
              <a:ext uri="{FF2B5EF4-FFF2-40B4-BE49-F238E27FC236}">
                <a16:creationId xmlns:a16="http://schemas.microsoft.com/office/drawing/2014/main" id="{58AD1AF7-3BA3-9438-04F6-24A88E7EB0A3}"/>
              </a:ext>
            </a:extLst>
          </p:cNvPr>
          <p:cNvPicPr>
            <a:picLocks noGrp="1" noChangeAspect="1"/>
          </p:cNvPicPr>
          <p:nvPr>
            <p:ph idx="1"/>
          </p:nvPr>
        </p:nvPicPr>
        <p:blipFill>
          <a:blip r:embed="rId2"/>
          <a:stretch>
            <a:fillRect/>
          </a:stretch>
        </p:blipFill>
        <p:spPr>
          <a:xfrm>
            <a:off x="4061618" y="1825625"/>
            <a:ext cx="4351338" cy="4351338"/>
          </a:xfrm>
        </p:spPr>
      </p:pic>
    </p:spTree>
    <p:extLst>
      <p:ext uri="{BB962C8B-B14F-4D97-AF65-F5344CB8AC3E}">
        <p14:creationId xmlns:p14="http://schemas.microsoft.com/office/powerpoint/2010/main" val="252683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495110" y="2214254"/>
            <a:ext cx="6082219" cy="423962"/>
          </a:xfrm>
          <a:prstGeom prst="rect">
            <a:avLst/>
          </a:prstGeom>
        </p:spPr>
        <p:txBody>
          <a:bodyPr lIns="0" tIns="0" rIns="0" bIns="0" rtlCol="0" anchor="t">
            <a:spAutoFit/>
          </a:bodyPr>
          <a:lstStyle/>
          <a:p>
            <a:pPr defTabSz="609630">
              <a:lnSpc>
                <a:spcPts val="3078"/>
              </a:lnSpc>
            </a:pPr>
            <a:r>
              <a:rPr lang="en-US" sz="3800" dirty="0">
                <a:solidFill>
                  <a:srgbClr val="FFFFFF"/>
                </a:solidFill>
                <a:latin typeface="Open Sans Bold"/>
              </a:rPr>
              <a:t>DENARD SPRINGLE</a:t>
            </a:r>
          </a:p>
        </p:txBody>
      </p:sp>
      <p:sp>
        <p:nvSpPr>
          <p:cNvPr id="10" name="TextBox 10"/>
          <p:cNvSpPr txBox="1"/>
          <p:nvPr/>
        </p:nvSpPr>
        <p:spPr>
          <a:xfrm>
            <a:off x="4517729" y="2865700"/>
            <a:ext cx="6759871" cy="307777"/>
          </a:xfrm>
          <a:prstGeom prst="rect">
            <a:avLst/>
          </a:prstGeom>
        </p:spPr>
        <p:txBody>
          <a:bodyPr wrap="square" lIns="0" tIns="0" rIns="0" bIns="0" rtlCol="0" anchor="t">
            <a:spAutoFit/>
          </a:bodyPr>
          <a:lstStyle/>
          <a:p>
            <a:pPr defTabSz="609630">
              <a:lnSpc>
                <a:spcPts val="2376"/>
              </a:lnSpc>
            </a:pPr>
            <a:r>
              <a:rPr lang="en-US" sz="2400" b="1" dirty="0">
                <a:solidFill>
                  <a:srgbClr val="FFFF00"/>
                </a:solidFill>
                <a:latin typeface="Biome" panose="020B0502040204020203" pitchFamily="34" charset="0"/>
                <a:cs typeface="Biome" panose="020B0502040204020203" pitchFamily="34" charset="0"/>
              </a:rPr>
              <a:t>LOOKING FOR MY NEXT CHALLENGE!</a:t>
            </a:r>
          </a:p>
        </p:txBody>
      </p:sp>
      <p:sp>
        <p:nvSpPr>
          <p:cNvPr id="11" name="TextBox 11"/>
          <p:cNvSpPr txBox="1"/>
          <p:nvPr/>
        </p:nvSpPr>
        <p:spPr>
          <a:xfrm>
            <a:off x="4517729" y="3910870"/>
            <a:ext cx="3281164" cy="2128211"/>
          </a:xfrm>
          <a:prstGeom prst="rect">
            <a:avLst/>
          </a:prstGeom>
        </p:spPr>
        <p:txBody>
          <a:bodyPr wrap="square" lIns="0" tIns="0" rIns="0" bIns="0" rtlCol="0" anchor="t">
            <a:spAutoFit/>
          </a:bodyPr>
          <a:lstStyle/>
          <a:p>
            <a:pPr marL="331063" lvl="1" indent="-165531" defTabSz="609630">
              <a:lnSpc>
                <a:spcPts val="2376"/>
              </a:lnSpc>
              <a:buFont typeface="Arial"/>
              <a:buChar char="•"/>
            </a:pPr>
            <a:r>
              <a:rPr lang="en-US" sz="1533" dirty="0">
                <a:solidFill>
                  <a:srgbClr val="FFFFFF"/>
                </a:solidFill>
                <a:latin typeface="Open Sans"/>
              </a:rPr>
              <a:t>denard.s@3dgeeksolutions.com</a:t>
            </a:r>
            <a:br>
              <a:rPr lang="en-US" sz="1533" dirty="0">
                <a:solidFill>
                  <a:srgbClr val="FFFFFF"/>
                </a:solidFill>
                <a:latin typeface="Open Sans"/>
              </a:rPr>
            </a:br>
            <a:endParaRPr lang="en-US" sz="1533" dirty="0">
              <a:solidFill>
                <a:srgbClr val="FFFFFF"/>
              </a:solidFill>
              <a:latin typeface="Open Sans"/>
            </a:endParaRPr>
          </a:p>
          <a:p>
            <a:pPr marL="331063" lvl="1" indent="-165531" defTabSz="609630">
              <a:lnSpc>
                <a:spcPts val="2376"/>
              </a:lnSpc>
              <a:buFont typeface="Arial"/>
              <a:buChar char="•"/>
            </a:pPr>
            <a:r>
              <a:rPr lang="en-US" sz="1533" dirty="0">
                <a:solidFill>
                  <a:srgbClr val="FFFFFF"/>
                </a:solidFill>
                <a:latin typeface="Open Sans"/>
              </a:rPr>
              <a:t>CF Developer since v3.1</a:t>
            </a:r>
            <a:br>
              <a:rPr lang="en-US" sz="1533" dirty="0">
                <a:solidFill>
                  <a:srgbClr val="FFFFFF"/>
                </a:solidFill>
                <a:latin typeface="Open Sans"/>
              </a:rPr>
            </a:br>
            <a:endParaRPr lang="en-US" sz="1533" dirty="0">
              <a:solidFill>
                <a:srgbClr val="FFFFFF"/>
              </a:solidFill>
              <a:latin typeface="Open Sans"/>
            </a:endParaRPr>
          </a:p>
          <a:p>
            <a:pPr marL="331063" lvl="1" indent="-165531" defTabSz="609630">
              <a:lnSpc>
                <a:spcPts val="2376"/>
              </a:lnSpc>
              <a:buFont typeface="Arial"/>
              <a:buChar char="•"/>
            </a:pPr>
            <a:r>
              <a:rPr lang="en-US" sz="1533" dirty="0">
                <a:solidFill>
                  <a:srgbClr val="FFFFFF"/>
                </a:solidFill>
                <a:latin typeface="Open Sans"/>
              </a:rPr>
              <a:t>Polyglot (Java, Node, etc.) </a:t>
            </a:r>
            <a:br>
              <a:rPr lang="en-US" sz="1533" dirty="0">
                <a:solidFill>
                  <a:srgbClr val="FFFFFF"/>
                </a:solidFill>
                <a:latin typeface="Open Sans"/>
              </a:rPr>
            </a:br>
            <a:endParaRPr lang="en-US" sz="1533" dirty="0">
              <a:solidFill>
                <a:srgbClr val="FFFFFF"/>
              </a:solidFill>
              <a:latin typeface="Open Sans"/>
            </a:endParaRPr>
          </a:p>
          <a:p>
            <a:pPr marL="331063" lvl="1" indent="-165531" defTabSz="609630">
              <a:lnSpc>
                <a:spcPts val="2376"/>
              </a:lnSpc>
              <a:buFont typeface="Arial"/>
              <a:buChar char="•"/>
            </a:pPr>
            <a:r>
              <a:rPr lang="en-US" sz="1533" dirty="0">
                <a:solidFill>
                  <a:srgbClr val="FFFFFF"/>
                </a:solidFill>
                <a:latin typeface="Open Sans"/>
              </a:rPr>
              <a:t>         @denardspringleiv</a:t>
            </a:r>
          </a:p>
        </p:txBody>
      </p:sp>
      <p:pic>
        <p:nvPicPr>
          <p:cNvPr id="2" name="Picture 1" descr="Icon&#10;&#10;Description automatically generated">
            <a:extLst>
              <a:ext uri="{FF2B5EF4-FFF2-40B4-BE49-F238E27FC236}">
                <a16:creationId xmlns:a16="http://schemas.microsoft.com/office/drawing/2014/main" id="{72DE7F1F-365A-43DE-9DFB-F55BE048EC12}"/>
              </a:ext>
            </a:extLst>
          </p:cNvPr>
          <p:cNvPicPr>
            <a:picLocks noChangeAspect="1"/>
          </p:cNvPicPr>
          <p:nvPr/>
        </p:nvPicPr>
        <p:blipFill>
          <a:blip r:embed="rId2"/>
          <a:stretch>
            <a:fillRect/>
          </a:stretch>
        </p:blipFill>
        <p:spPr>
          <a:xfrm>
            <a:off x="4820469" y="5682457"/>
            <a:ext cx="440635" cy="440635"/>
          </a:xfrm>
          <a:prstGeom prst="rect">
            <a:avLst/>
          </a:prstGeom>
        </p:spPr>
      </p:pic>
      <p:sp>
        <p:nvSpPr>
          <p:cNvPr id="12" name="Oval 11">
            <a:extLst>
              <a:ext uri="{FF2B5EF4-FFF2-40B4-BE49-F238E27FC236}">
                <a16:creationId xmlns:a16="http://schemas.microsoft.com/office/drawing/2014/main" id="{BB0CFF64-5E68-DA82-D8D8-FA67D52C5D19}"/>
              </a:ext>
            </a:extLst>
          </p:cNvPr>
          <p:cNvSpPr/>
          <p:nvPr/>
        </p:nvSpPr>
        <p:spPr>
          <a:xfrm>
            <a:off x="1083336" y="2145936"/>
            <a:ext cx="2831914" cy="2817626"/>
          </a:xfrm>
          <a:prstGeom prst="ellipse">
            <a:avLst/>
          </a:prstGeom>
          <a:blipFill dpi="0" rotWithShape="1">
            <a:blip r:embed="rId3"/>
            <a:srcRect/>
            <a:stretch>
              <a:fillRect l="2000" r="-5000"/>
            </a:stretch>
          </a:blipFill>
          <a:ln w="1270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6B13-998B-B971-E6A3-4910C45CC57E}"/>
              </a:ext>
            </a:extLst>
          </p:cNvPr>
          <p:cNvSpPr>
            <a:spLocks noGrp="1"/>
          </p:cNvSpPr>
          <p:nvPr>
            <p:ph type="title"/>
          </p:nvPr>
        </p:nvSpPr>
        <p:spPr/>
        <p:txBody>
          <a:bodyPr>
            <a:normAutofit/>
          </a:bodyPr>
          <a:lstStyle/>
          <a:p>
            <a:r>
              <a:rPr lang="en-US" sz="6000" b="1" dirty="0">
                <a:effectLst>
                  <a:outerShdw blurRad="50800" dist="38100" dir="2700000" algn="tl" rotWithShape="0">
                    <a:prstClr val="black">
                      <a:alpha val="78000"/>
                    </a:prstClr>
                  </a:outerShdw>
                </a:effectLst>
              </a:rPr>
              <a:t>What Is Concurrency?</a:t>
            </a:r>
          </a:p>
        </p:txBody>
      </p:sp>
      <p:sp>
        <p:nvSpPr>
          <p:cNvPr id="3" name="Content Placeholder 2">
            <a:extLst>
              <a:ext uri="{FF2B5EF4-FFF2-40B4-BE49-F238E27FC236}">
                <a16:creationId xmlns:a16="http://schemas.microsoft.com/office/drawing/2014/main" id="{07F6A1A9-7BB9-B1AF-E714-E2D42CC3F33C}"/>
              </a:ext>
            </a:extLst>
          </p:cNvPr>
          <p:cNvSpPr>
            <a:spLocks noGrp="1"/>
          </p:cNvSpPr>
          <p:nvPr>
            <p:ph idx="1"/>
          </p:nvPr>
        </p:nvSpPr>
        <p:spPr/>
        <p:txBody>
          <a:bodyPr>
            <a:normAutofit fontScale="92500" lnSpcReduction="10000"/>
          </a:bodyPr>
          <a:lstStyle/>
          <a:p>
            <a:r>
              <a:rPr lang="en-US" dirty="0">
                <a:effectLst>
                  <a:outerShdw blurRad="50800" dist="38100" dir="2700000" algn="tl" rotWithShape="0">
                    <a:prstClr val="black">
                      <a:alpha val="40000"/>
                    </a:prstClr>
                  </a:outerShdw>
                </a:effectLst>
              </a:rPr>
              <a:t>A measure of how many active requests can be serviced at the same time</a:t>
            </a:r>
          </a:p>
          <a:p>
            <a:r>
              <a:rPr lang="en-US" dirty="0">
                <a:effectLst>
                  <a:outerShdw blurRad="50800" dist="38100" dir="2700000" algn="tl" rotWithShape="0">
                    <a:prstClr val="black">
                      <a:alpha val="40000"/>
                    </a:prstClr>
                  </a:outerShdw>
                </a:effectLst>
              </a:rPr>
              <a:t>The more concurrent requests you have the more resources (RAM, CPU and I/O) will be required</a:t>
            </a:r>
          </a:p>
          <a:p>
            <a:r>
              <a:rPr lang="en-US" dirty="0">
                <a:effectLst>
                  <a:outerShdw blurRad="50800" dist="38100" dir="2700000" algn="tl" rotWithShape="0">
                    <a:prstClr val="black">
                      <a:alpha val="40000"/>
                    </a:prstClr>
                  </a:outerShdw>
                </a:effectLst>
              </a:rPr>
              <a:t>Horizontal Scaling</a:t>
            </a:r>
          </a:p>
          <a:p>
            <a:pPr lvl="1"/>
            <a:r>
              <a:rPr lang="en-US" dirty="0">
                <a:effectLst>
                  <a:outerShdw blurRad="50800" dist="38100" dir="2700000" algn="tl" rotWithShape="0">
                    <a:prstClr val="black">
                      <a:alpha val="40000"/>
                    </a:prstClr>
                  </a:outerShdw>
                </a:effectLst>
              </a:rPr>
              <a:t>Maximizing the available RAM, CPU and I/O in a single server (tall server)</a:t>
            </a:r>
          </a:p>
          <a:p>
            <a:pPr lvl="1"/>
            <a:r>
              <a:rPr lang="en-US" dirty="0">
                <a:effectLst>
                  <a:outerShdw blurRad="50800" dist="38100" dir="2700000" algn="tl" rotWithShape="0">
                    <a:prstClr val="black">
                      <a:alpha val="40000"/>
                    </a:prstClr>
                  </a:outerShdw>
                </a:effectLst>
              </a:rPr>
              <a:t>Configuring OS, application servers, DBs and containers for best resource utilization</a:t>
            </a:r>
          </a:p>
          <a:p>
            <a:pPr lvl="1"/>
            <a:r>
              <a:rPr lang="en-US" b="1" dirty="0">
                <a:solidFill>
                  <a:schemeClr val="accent5">
                    <a:lumMod val="60000"/>
                    <a:lumOff val="40000"/>
                  </a:schemeClr>
                </a:solidFill>
                <a:effectLst>
                  <a:outerShdw blurRad="50800" dist="38100" dir="2700000" algn="tl" rotWithShape="0">
                    <a:prstClr val="black">
                      <a:alpha val="40000"/>
                    </a:prstClr>
                  </a:outerShdw>
                </a:effectLst>
              </a:rPr>
              <a:t>Optimizing application code to use as few resources as possible</a:t>
            </a:r>
          </a:p>
          <a:p>
            <a:r>
              <a:rPr lang="en-US" dirty="0">
                <a:effectLst>
                  <a:outerShdw blurRad="50800" dist="38100" dir="2700000" algn="tl" rotWithShape="0">
                    <a:prstClr val="black">
                      <a:alpha val="40000"/>
                    </a:prstClr>
                  </a:outerShdw>
                </a:effectLst>
              </a:rPr>
              <a:t>Vertical Scaling</a:t>
            </a:r>
          </a:p>
          <a:p>
            <a:pPr lvl="1"/>
            <a:r>
              <a:rPr lang="en-US" dirty="0">
                <a:effectLst>
                  <a:outerShdw blurRad="50800" dist="38100" dir="2700000" algn="tl" rotWithShape="0">
                    <a:prstClr val="black">
                      <a:alpha val="40000"/>
                    </a:prstClr>
                  </a:outerShdw>
                </a:effectLst>
              </a:rPr>
              <a:t>Load balancing two or more horizontally scaled servers (and/or containers) to achieve higher concurrency</a:t>
            </a:r>
          </a:p>
        </p:txBody>
      </p:sp>
    </p:spTree>
    <p:extLst>
      <p:ext uri="{BB962C8B-B14F-4D97-AF65-F5344CB8AC3E}">
        <p14:creationId xmlns:p14="http://schemas.microsoft.com/office/powerpoint/2010/main" val="66116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80E7-791C-5EB4-C4B4-1D815FB2AA76}"/>
              </a:ext>
            </a:extLst>
          </p:cNvPr>
          <p:cNvSpPr>
            <a:spLocks noGrp="1"/>
          </p:cNvSpPr>
          <p:nvPr>
            <p:ph type="title"/>
          </p:nvPr>
        </p:nvSpPr>
        <p:spPr/>
        <p:txBody>
          <a:bodyPr>
            <a:normAutofit fontScale="90000"/>
          </a:bodyPr>
          <a:lstStyle/>
          <a:p>
            <a:r>
              <a:rPr lang="en-US" sz="6000" b="1" dirty="0">
                <a:effectLst>
                  <a:outerShdw blurRad="50800" dist="38100" dir="2700000" algn="tl" rotWithShape="0">
                    <a:prstClr val="black">
                      <a:alpha val="79000"/>
                    </a:prstClr>
                  </a:outerShdw>
                </a:effectLst>
              </a:rPr>
              <a:t>Resource-Efficient Coding Patterns</a:t>
            </a:r>
          </a:p>
        </p:txBody>
      </p:sp>
      <p:sp>
        <p:nvSpPr>
          <p:cNvPr id="3" name="Content Placeholder 2">
            <a:extLst>
              <a:ext uri="{FF2B5EF4-FFF2-40B4-BE49-F238E27FC236}">
                <a16:creationId xmlns:a16="http://schemas.microsoft.com/office/drawing/2014/main" id="{C381D054-D8D9-576E-B305-0C89E7954ED5}"/>
              </a:ext>
            </a:extLst>
          </p:cNvPr>
          <p:cNvSpPr>
            <a:spLocks noGrp="1"/>
          </p:cNvSpPr>
          <p:nvPr>
            <p:ph idx="1"/>
          </p:nvPr>
        </p:nvSpPr>
        <p:spPr/>
        <p:txBody>
          <a:bodyPr>
            <a:normAutofit fontScale="92500" lnSpcReduction="20000"/>
          </a:bodyPr>
          <a:lstStyle/>
          <a:p>
            <a:r>
              <a:rPr lang="en-US" dirty="0"/>
              <a:t>Use modern coding techniques (OO, (H)MVC, FP, etc.)</a:t>
            </a:r>
          </a:p>
          <a:p>
            <a:r>
              <a:rPr lang="en-US" dirty="0"/>
              <a:t>Use script vs tags (except in views) – faster compilation and execution</a:t>
            </a:r>
          </a:p>
          <a:p>
            <a:r>
              <a:rPr lang="en-US" dirty="0"/>
              <a:t>Avoid scope cascading</a:t>
            </a:r>
          </a:p>
          <a:p>
            <a:r>
              <a:rPr lang="en-US" dirty="0"/>
              <a:t>Implement the fast exit strategy</a:t>
            </a:r>
          </a:p>
          <a:p>
            <a:r>
              <a:rPr lang="en-US" dirty="0"/>
              <a:t>Break (out of loops) and Continue (over loops)</a:t>
            </a:r>
          </a:p>
          <a:p>
            <a:r>
              <a:rPr lang="en-US" dirty="0"/>
              <a:t>Avoid the string processor ( </a:t>
            </a:r>
            <a:r>
              <a:rPr lang="en-US" sz="2200" b="1" dirty="0">
                <a:latin typeface="Courier New" panose="02070309020205020404" pitchFamily="49" charset="0"/>
                <a:cs typeface="Courier New" panose="02070309020205020404" pitchFamily="49" charset="0"/>
              </a:rPr>
              <a:t>variable</a:t>
            </a:r>
            <a:r>
              <a:rPr lang="en-US" dirty="0"/>
              <a:t> vs. </a:t>
            </a:r>
            <a:r>
              <a:rPr lang="en-US" sz="1900" b="1" dirty="0">
                <a:latin typeface="Courier New" panose="02070309020205020404" pitchFamily="49" charset="0"/>
                <a:cs typeface="Courier New" panose="02070309020205020404" pitchFamily="49" charset="0"/>
              </a:rPr>
              <a:t>#variable#</a:t>
            </a:r>
            <a:r>
              <a:rPr lang="en-US" sz="1900" b="1" dirty="0"/>
              <a:t> </a:t>
            </a:r>
            <a:r>
              <a:rPr lang="en-US" dirty="0"/>
              <a:t>/ </a:t>
            </a:r>
            <a:r>
              <a:rPr lang="en-US" sz="1900" b="1" dirty="0">
                <a:latin typeface="Courier New" panose="02070309020205020404" pitchFamily="49" charset="0"/>
                <a:cs typeface="Courier New" panose="02070309020205020404" pitchFamily="49" charset="0"/>
              </a:rPr>
              <a:t>“#variable#” </a:t>
            </a:r>
            <a:r>
              <a:rPr lang="en-US" dirty="0"/>
              <a:t>)</a:t>
            </a:r>
          </a:p>
          <a:p>
            <a:r>
              <a:rPr lang="en-US" dirty="0"/>
              <a:t>Avoid creating unnecessary variables</a:t>
            </a:r>
          </a:p>
          <a:p>
            <a:r>
              <a:rPr lang="en-US" dirty="0"/>
              <a:t>Use threads (and parallel, in </a:t>
            </a:r>
            <a:r>
              <a:rPr lang="en-US" dirty="0" err="1"/>
              <a:t>Lucee</a:t>
            </a:r>
            <a:r>
              <a:rPr lang="en-US" dirty="0"/>
              <a:t> and ACF2023+) </a:t>
            </a:r>
          </a:p>
          <a:p>
            <a:r>
              <a:rPr lang="en-US" dirty="0"/>
              <a:t>Implement Java directly</a:t>
            </a:r>
          </a:p>
          <a:p>
            <a:r>
              <a:rPr lang="en-US" dirty="0"/>
              <a:t>Use caching strategies</a:t>
            </a:r>
          </a:p>
        </p:txBody>
      </p:sp>
    </p:spTree>
    <p:extLst>
      <p:ext uri="{BB962C8B-B14F-4D97-AF65-F5344CB8AC3E}">
        <p14:creationId xmlns:p14="http://schemas.microsoft.com/office/powerpoint/2010/main" val="338026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3113-7EF2-5353-582F-86AD91517148}"/>
              </a:ext>
            </a:extLst>
          </p:cNvPr>
          <p:cNvSpPr>
            <a:spLocks noGrp="1"/>
          </p:cNvSpPr>
          <p:nvPr>
            <p:ph type="title"/>
          </p:nvPr>
        </p:nvSpPr>
        <p:spPr/>
        <p:txBody>
          <a:bodyPr/>
          <a:lstStyle/>
          <a:p>
            <a:r>
              <a:rPr lang="en-US" sz="5400" b="1" dirty="0">
                <a:effectLst>
                  <a:outerShdw blurRad="50800" dist="38100" dir="2700000" algn="tl" rotWithShape="0">
                    <a:prstClr val="black">
                      <a:alpha val="83000"/>
                    </a:prstClr>
                  </a:outerShdw>
                </a:effectLst>
              </a:rPr>
              <a:t>Avoid Scope Cascading</a:t>
            </a:r>
            <a:endParaRPr lang="en-US" dirty="0"/>
          </a:p>
        </p:txBody>
      </p:sp>
      <p:sp>
        <p:nvSpPr>
          <p:cNvPr id="3" name="Content Placeholder 2">
            <a:extLst>
              <a:ext uri="{FF2B5EF4-FFF2-40B4-BE49-F238E27FC236}">
                <a16:creationId xmlns:a16="http://schemas.microsoft.com/office/drawing/2014/main" id="{F8015577-EB1A-6EC7-36DA-FAFAD0BF8DE8}"/>
              </a:ext>
            </a:extLst>
          </p:cNvPr>
          <p:cNvSpPr>
            <a:spLocks noGrp="1"/>
          </p:cNvSpPr>
          <p:nvPr>
            <p:ph idx="1"/>
          </p:nvPr>
        </p:nvSpPr>
        <p:spPr/>
        <p:txBody>
          <a:bodyPr>
            <a:normAutofit fontScale="85000" lnSpcReduction="20000"/>
          </a:bodyPr>
          <a:lstStyle/>
          <a:p>
            <a:r>
              <a:rPr lang="en-US" dirty="0"/>
              <a:t>Always </a:t>
            </a:r>
            <a:r>
              <a:rPr lang="en-US" dirty="0">
                <a:solidFill>
                  <a:srgbClr val="FFFF00"/>
                </a:solidFill>
              </a:rPr>
              <a:t>SCOPE</a:t>
            </a:r>
            <a:r>
              <a:rPr lang="en-US" dirty="0"/>
              <a:t> your variables (e.g. </a:t>
            </a:r>
            <a:r>
              <a:rPr lang="en-US" sz="2100" b="1" dirty="0" err="1">
                <a:latin typeface="Courier New" panose="02070309020205020404" pitchFamily="49" charset="0"/>
                <a:cs typeface="Courier New" panose="02070309020205020404" pitchFamily="49" charset="0"/>
              </a:rPr>
              <a:t>form.myVariable</a:t>
            </a:r>
            <a:r>
              <a:rPr lang="en-US" sz="2100" b="1" dirty="0">
                <a:latin typeface="Courier New" panose="02070309020205020404" pitchFamily="49" charset="0"/>
                <a:cs typeface="Courier New" panose="02070309020205020404" pitchFamily="49" charset="0"/>
              </a:rPr>
              <a:t> </a:t>
            </a:r>
            <a:r>
              <a:rPr lang="en-US" dirty="0"/>
              <a:t>vs   </a:t>
            </a:r>
            <a:r>
              <a:rPr lang="en-US" sz="2100" b="1" dirty="0" err="1">
                <a:latin typeface="Courier New" panose="02070309020205020404" pitchFamily="49" charset="0"/>
                <a:cs typeface="Courier New" panose="02070309020205020404" pitchFamily="49" charset="0"/>
              </a:rPr>
              <a:t>myVariable</a:t>
            </a:r>
            <a:r>
              <a:rPr lang="en-US" dirty="0"/>
              <a:t>)</a:t>
            </a:r>
          </a:p>
          <a:p>
            <a:endParaRPr lang="en-US" dirty="0"/>
          </a:p>
          <a:p>
            <a:r>
              <a:rPr lang="en-US" dirty="0">
                <a:solidFill>
                  <a:srgbClr val="FFFF00"/>
                </a:solidFill>
              </a:rPr>
              <a:t>local, arguments, thread local (inside threads), query (inside query loop), thread, variables, </a:t>
            </a:r>
            <a:r>
              <a:rPr lang="en-US" dirty="0" err="1">
                <a:solidFill>
                  <a:srgbClr val="FFFF00"/>
                </a:solidFill>
              </a:rPr>
              <a:t>cgi</a:t>
            </a:r>
            <a:r>
              <a:rPr lang="en-US" dirty="0">
                <a:solidFill>
                  <a:srgbClr val="FFFF00"/>
                </a:solidFill>
              </a:rPr>
              <a:t>, </a:t>
            </a:r>
            <a:r>
              <a:rPr lang="en-US" dirty="0" err="1">
                <a:solidFill>
                  <a:srgbClr val="FFFF00"/>
                </a:solidFill>
              </a:rPr>
              <a:t>cffile</a:t>
            </a:r>
            <a:r>
              <a:rPr lang="en-US" dirty="0">
                <a:solidFill>
                  <a:srgbClr val="FFFF00"/>
                </a:solidFill>
              </a:rPr>
              <a:t>, </a:t>
            </a:r>
            <a:r>
              <a:rPr lang="en-US" dirty="0" err="1">
                <a:solidFill>
                  <a:srgbClr val="FFFF00"/>
                </a:solidFill>
              </a:rPr>
              <a:t>url</a:t>
            </a:r>
            <a:r>
              <a:rPr lang="en-US" dirty="0">
                <a:solidFill>
                  <a:srgbClr val="FFFF00"/>
                </a:solidFill>
              </a:rPr>
              <a:t>, form, cookie, client</a:t>
            </a:r>
            <a:r>
              <a:rPr lang="en-US" dirty="0"/>
              <a:t> – When no scope is provided, ColdFusion has to search through scopes sequentially until it finds a matching variable. This is time consuming and potentially unsafe.</a:t>
            </a:r>
          </a:p>
          <a:p>
            <a:endParaRPr lang="en-US" dirty="0"/>
          </a:p>
          <a:p>
            <a:r>
              <a:rPr lang="en-US" dirty="0"/>
              <a:t>To speed up execution, as well as eliminate ambiguity and potential security threats, always fully scope the variables you use. The only exception is the </a:t>
            </a:r>
            <a:r>
              <a:rPr lang="en-US" dirty="0">
                <a:solidFill>
                  <a:srgbClr val="FFFF00"/>
                </a:solidFill>
              </a:rPr>
              <a:t>variables</a:t>
            </a:r>
            <a:r>
              <a:rPr lang="en-US" dirty="0"/>
              <a:t> scope, which ColdFusion always scans first and is implied when defining any variable </a:t>
            </a:r>
            <a:r>
              <a:rPr lang="en-US" dirty="0">
                <a:solidFill>
                  <a:srgbClr val="FFFF00"/>
                </a:solidFill>
              </a:rPr>
              <a:t>outside</a:t>
            </a:r>
            <a:r>
              <a:rPr lang="en-US" dirty="0"/>
              <a:t> of a function.</a:t>
            </a:r>
          </a:p>
          <a:p>
            <a:endParaRPr lang="en-US" dirty="0"/>
          </a:p>
          <a:p>
            <a:r>
              <a:rPr lang="en-US" dirty="0">
                <a:solidFill>
                  <a:srgbClr val="FFFF00"/>
                </a:solidFill>
              </a:rPr>
              <a:t>var</a:t>
            </a:r>
            <a:r>
              <a:rPr lang="en-US" dirty="0"/>
              <a:t> scope variables inside of functions.       </a:t>
            </a:r>
            <a:r>
              <a:rPr lang="en-US" b="1" dirty="0">
                <a:latin typeface="Courier New" panose="02070309020205020404" pitchFamily="49" charset="0"/>
                <a:cs typeface="Courier New" panose="02070309020205020404" pitchFamily="49" charset="0"/>
              </a:rPr>
              <a:t>var </a:t>
            </a:r>
            <a:r>
              <a:rPr lang="en-US" b="1" dirty="0" err="1">
                <a:latin typeface="Courier New" panose="02070309020205020404" pitchFamily="49" charset="0"/>
                <a:cs typeface="Courier New" panose="02070309020205020404" pitchFamily="49" charset="0"/>
              </a:rPr>
              <a:t>myArray</a:t>
            </a:r>
            <a:r>
              <a:rPr lang="en-US"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97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3A78-ABB8-FB2A-B973-774687B88CB8}"/>
              </a:ext>
            </a:extLst>
          </p:cNvPr>
          <p:cNvSpPr>
            <a:spLocks noGrp="1"/>
          </p:cNvSpPr>
          <p:nvPr>
            <p:ph type="title"/>
          </p:nvPr>
        </p:nvSpPr>
        <p:spPr/>
        <p:txBody>
          <a:bodyPr>
            <a:noAutofit/>
          </a:bodyPr>
          <a:lstStyle/>
          <a:p>
            <a:r>
              <a:rPr lang="en-US" sz="4400" b="1" dirty="0">
                <a:effectLst>
                  <a:outerShdw blurRad="50800" dist="38100" dir="2700000" algn="tl" rotWithShape="0">
                    <a:prstClr val="black">
                      <a:alpha val="83000"/>
                    </a:prstClr>
                  </a:outerShdw>
                </a:effectLst>
              </a:rPr>
              <a:t>Delayed Exits Hold Requests Open Longer</a:t>
            </a:r>
            <a:endParaRPr lang="en-US" sz="4400" dirty="0"/>
          </a:p>
        </p:txBody>
      </p:sp>
      <p:sp>
        <p:nvSpPr>
          <p:cNvPr id="3" name="Content Placeholder 2">
            <a:extLst>
              <a:ext uri="{FF2B5EF4-FFF2-40B4-BE49-F238E27FC236}">
                <a16:creationId xmlns:a16="http://schemas.microsoft.com/office/drawing/2014/main" id="{C9306958-C1D3-42F5-C6AC-B93B4C27AFD1}"/>
              </a:ext>
            </a:extLst>
          </p:cNvPr>
          <p:cNvSpPr>
            <a:spLocks noGrp="1"/>
          </p:cNvSpPr>
          <p:nvPr>
            <p:ph idx="1"/>
          </p:nvPr>
        </p:nvSpPr>
        <p:spPr>
          <a:xfrm>
            <a:off x="1120000" y="1514475"/>
            <a:ext cx="10233800" cy="4876800"/>
          </a:xfrm>
          <a:solidFill>
            <a:schemeClr val="bg1">
              <a:alpha val="62000"/>
            </a:schemeClr>
          </a:solidFill>
        </p:spPr>
        <p:txBody>
          <a:bodyPr>
            <a:normAutofit fontScale="70000" lnSpcReduction="20000"/>
          </a:bodyPr>
          <a:lstStyle/>
          <a:p>
            <a:pPr marL="0" indent="0">
              <a:buNone/>
            </a:pP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if( </a:t>
            </a:r>
            <a:r>
              <a:rPr lang="en-US" sz="2800" b="1" dirty="0" err="1">
                <a:latin typeface="Courier New" panose="02070309020205020404" pitchFamily="49" charset="0"/>
                <a:cs typeface="Courier New" panose="02070309020205020404" pitchFamily="49" charset="0"/>
              </a:rPr>
              <a:t>structKeyExists</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url</a:t>
            </a:r>
            <a:r>
              <a:rPr lang="en-US" sz="2800" b="1" dirty="0">
                <a:latin typeface="Courier New" panose="02070309020205020404" pitchFamily="49" charset="0"/>
                <a:cs typeface="Courier New" panose="02070309020205020404" pitchFamily="49" charset="0"/>
              </a:rPr>
              <a:t>, ‘bob’ ) ) {</a:t>
            </a:r>
          </a:p>
          <a:p>
            <a:pPr marL="0" indent="0">
              <a:buNone/>
            </a:pPr>
            <a:r>
              <a:rPr lang="en-US" b="1" dirty="0">
                <a:latin typeface="Courier New" panose="02070309020205020404" pitchFamily="49" charset="0"/>
                <a:cs typeface="Courier New" panose="02070309020205020404" pitchFamily="49" charset="0"/>
              </a:rPr>
              <a:t>    // do something with </a:t>
            </a:r>
            <a:r>
              <a:rPr lang="en-US" b="1" dirty="0" err="1">
                <a:latin typeface="Courier New" panose="02070309020205020404" pitchFamily="49" charset="0"/>
                <a:cs typeface="Courier New" panose="02070309020205020404" pitchFamily="49" charset="0"/>
              </a:rPr>
              <a:t>url.bob</a:t>
            </a: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if( </a:t>
            </a:r>
            <a:r>
              <a:rPr lang="en-US" sz="2800" b="1" dirty="0" err="1">
                <a:latin typeface="Courier New" panose="02070309020205020404" pitchFamily="49" charset="0"/>
                <a:cs typeface="Courier New" panose="02070309020205020404" pitchFamily="49" charset="0"/>
              </a:rPr>
              <a:t>structKeyExists</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url</a:t>
            </a:r>
            <a:r>
              <a:rPr lang="en-US" sz="2800" b="1" dirty="0">
                <a:latin typeface="Courier New" panose="02070309020205020404" pitchFamily="49" charset="0"/>
                <a:cs typeface="Courier New" panose="02070309020205020404" pitchFamily="49" charset="0"/>
              </a:rPr>
              <a:t>, ‘jane’ ) ) {</a:t>
            </a:r>
          </a:p>
          <a:p>
            <a:pPr marL="0" indent="0">
              <a:buNone/>
            </a:pPr>
            <a:r>
              <a:rPr lang="en-US" sz="2800" b="1" dirty="0">
                <a:latin typeface="Courier New" panose="02070309020205020404" pitchFamily="49" charset="0"/>
                <a:cs typeface="Courier New" panose="02070309020205020404" pitchFamily="49" charset="0"/>
              </a:rPr>
              <a:t>        // do something with </a:t>
            </a:r>
            <a:r>
              <a:rPr lang="en-US" sz="2800" b="1" dirty="0" err="1">
                <a:latin typeface="Courier New" panose="02070309020205020404" pitchFamily="49" charset="0"/>
                <a:cs typeface="Courier New" panose="02070309020205020404" pitchFamily="49" charset="0"/>
              </a:rPr>
              <a:t>url.jane</a:t>
            </a: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if( </a:t>
            </a:r>
            <a:r>
              <a:rPr lang="en-US" sz="2800" b="1" dirty="0" err="1">
                <a:latin typeface="Courier New" panose="02070309020205020404" pitchFamily="49" charset="0"/>
                <a:cs typeface="Courier New" panose="02070309020205020404" pitchFamily="49" charset="0"/>
              </a:rPr>
              <a:t>structKeyExists</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url</a:t>
            </a:r>
            <a:r>
              <a:rPr lang="en-US" sz="2800" b="1" dirty="0">
                <a:latin typeface="Courier New" panose="02070309020205020404" pitchFamily="49" charset="0"/>
                <a:cs typeface="Courier New" panose="02070309020205020404" pitchFamily="49" charset="0"/>
              </a:rPr>
              <a:t>, ‘zed’ ) {</a:t>
            </a:r>
          </a:p>
          <a:p>
            <a:pPr marL="0" indent="0">
              <a:buNone/>
            </a:pPr>
            <a:r>
              <a:rPr lang="en-US" sz="2800" b="1" dirty="0">
                <a:latin typeface="Courier New" panose="02070309020205020404" pitchFamily="49" charset="0"/>
                <a:cs typeface="Courier New" panose="02070309020205020404" pitchFamily="49" charset="0"/>
              </a:rPr>
              <a:t>            // do something with </a:t>
            </a:r>
            <a:r>
              <a:rPr lang="en-US" sz="2800" b="1" dirty="0" err="1">
                <a:latin typeface="Courier New" panose="02070309020205020404" pitchFamily="49" charset="0"/>
                <a:cs typeface="Courier New" panose="02070309020205020404" pitchFamily="49" charset="0"/>
              </a:rPr>
              <a:t>url.bob</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url.jane</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url.zed</a:t>
            </a:r>
            <a:endParaRPr lang="en-US" sz="2800" b="1" dirty="0">
              <a:latin typeface="Courier New" panose="02070309020205020404" pitchFamily="49" charset="0"/>
              <a:cs typeface="Courier New" panose="02070309020205020404" pitchFamily="49" charset="0"/>
            </a:endParaRPr>
          </a:p>
          <a:p>
            <a:pPr marL="0" indent="0">
              <a:buNone/>
            </a:pPr>
            <a:r>
              <a:rPr lang="en-US" sz="2800" b="1" dirty="0">
                <a:latin typeface="Courier New" panose="02070309020205020404" pitchFamily="49" charset="0"/>
                <a:cs typeface="Courier New" panose="02070309020205020404" pitchFamily="49" charset="0"/>
              </a:rPr>
              <a:t>        } else {</a:t>
            </a:r>
          </a:p>
          <a:p>
            <a:pPr marL="0" indent="0">
              <a:buNone/>
            </a:pPr>
            <a:r>
              <a:rPr lang="en-US" sz="2800" b="1" dirty="0">
                <a:latin typeface="Courier New" panose="02070309020205020404" pitchFamily="49" charset="0"/>
                <a:cs typeface="Courier New" panose="02070309020205020404" pitchFamily="49" charset="0"/>
              </a:rPr>
              <a:t>            // exit</a:t>
            </a:r>
          </a:p>
          <a:p>
            <a:pPr marL="0" indent="0">
              <a:buNone/>
            </a:pPr>
            <a:r>
              <a:rPr lang="en-US" sz="2800" b="1" dirty="0">
                <a:latin typeface="Courier New" panose="02070309020205020404" pitchFamily="49" charset="0"/>
                <a:cs typeface="Courier New" panose="02070309020205020404" pitchFamily="49" charset="0"/>
              </a:rPr>
              <a:t>    } else {</a:t>
            </a:r>
          </a:p>
          <a:p>
            <a:pPr marL="0" indent="0">
              <a:buNone/>
            </a:pPr>
            <a:r>
              <a:rPr lang="en-US" sz="2800" b="1" dirty="0">
                <a:latin typeface="Courier New" panose="02070309020205020404" pitchFamily="49" charset="0"/>
                <a:cs typeface="Courier New" panose="02070309020205020404" pitchFamily="49" charset="0"/>
              </a:rPr>
              <a:t>        // exit</a:t>
            </a:r>
          </a:p>
          <a:p>
            <a:pPr marL="0" indent="0">
              <a:buNone/>
            </a:pPr>
            <a:r>
              <a:rPr lang="en-US" sz="2800" b="1" dirty="0">
                <a:latin typeface="Courier New" panose="02070309020205020404" pitchFamily="49" charset="0"/>
                <a:cs typeface="Courier New" panose="02070309020205020404" pitchFamily="49" charset="0"/>
              </a:rPr>
              <a:t>} else {</a:t>
            </a:r>
          </a:p>
          <a:p>
            <a:pPr marL="0" indent="0">
              <a:buNone/>
            </a:pPr>
            <a:r>
              <a:rPr lang="en-US" sz="2800" b="1" dirty="0">
                <a:latin typeface="Courier New" panose="02070309020205020404" pitchFamily="49" charset="0"/>
                <a:cs typeface="Courier New" panose="02070309020205020404" pitchFamily="49" charset="0"/>
              </a:rPr>
              <a:t>    // exit</a:t>
            </a:r>
          </a:p>
          <a:p>
            <a:pPr marL="0" indent="0">
              <a:buNone/>
            </a:pPr>
            <a:r>
              <a:rPr lang="en-US" sz="2800" b="1" dirty="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309822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 shot of a computer program&#10;&#10;Description automatically generated with low confidence">
            <a:extLst>
              <a:ext uri="{FF2B5EF4-FFF2-40B4-BE49-F238E27FC236}">
                <a16:creationId xmlns:a16="http://schemas.microsoft.com/office/drawing/2014/main" id="{975FBE4B-607F-7E22-536D-E3586BB6E4E1}"/>
              </a:ext>
            </a:extLst>
          </p:cNvPr>
          <p:cNvPicPr>
            <a:picLocks noGrp="1" noChangeAspect="1"/>
          </p:cNvPicPr>
          <p:nvPr>
            <p:ph type="pic" idx="1"/>
          </p:nvPr>
        </p:nvPicPr>
        <p:blipFill rotWithShape="1">
          <a:blip r:embed="rId2">
            <a:alphaModFix amt="85000"/>
            <a:extLst>
              <a:ext uri="{BEBA8EAE-BF5A-486C-A8C5-ECC9F3942E4B}">
                <a14:imgProps xmlns:a14="http://schemas.microsoft.com/office/drawing/2010/main">
                  <a14:imgLayer r:embed="rId3">
                    <a14:imgEffect>
                      <a14:sharpenSoften amount="50000"/>
                    </a14:imgEffect>
                    <a14:imgEffect>
                      <a14:colorTemperature colorTemp="7200"/>
                    </a14:imgEffect>
                    <a14:imgEffect>
                      <a14:brightnessContrast bright="20000" contrast="40000"/>
                    </a14:imgEffect>
                  </a14:imgLayer>
                </a14:imgProps>
              </a:ext>
            </a:extLst>
          </a:blip>
          <a:srcRect b="3444"/>
          <a:stretch/>
        </p:blipFill>
        <p:spPr>
          <a:xfrm>
            <a:off x="4636008" y="10"/>
            <a:ext cx="7555991" cy="6857990"/>
          </a:xfrm>
          <a:prstGeom prst="rect">
            <a:avLst/>
          </a:prstGeom>
        </p:spPr>
      </p:pic>
      <p:sp useBgFill="1">
        <p:nvSpPr>
          <p:cNvPr id="16" name="Rectangle 15">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AAB43-DF05-335F-1DBE-62636B6DDF13}"/>
              </a:ext>
            </a:extLst>
          </p:cNvPr>
          <p:cNvSpPr>
            <a:spLocks noGrp="1"/>
          </p:cNvSpPr>
          <p:nvPr>
            <p:ph type="title"/>
          </p:nvPr>
        </p:nvSpPr>
        <p:spPr>
          <a:xfrm>
            <a:off x="838201" y="365125"/>
            <a:ext cx="3478160" cy="1325563"/>
          </a:xfrm>
        </p:spPr>
        <p:txBody>
          <a:bodyPr vert="horz" lIns="91440" tIns="45720" rIns="91440" bIns="45720" rtlCol="0" anchor="ctr">
            <a:normAutofit/>
          </a:bodyPr>
          <a:lstStyle/>
          <a:p>
            <a:r>
              <a:rPr lang="en-US" sz="4400" b="1" dirty="0">
                <a:effectLst>
                  <a:outerShdw blurRad="50800" dist="38100" dir="2700000" algn="tl" rotWithShape="0">
                    <a:prstClr val="black">
                      <a:alpha val="83000"/>
                    </a:prstClr>
                  </a:outerShdw>
                </a:effectLst>
              </a:rPr>
              <a:t>Fast Exit Strategy</a:t>
            </a:r>
            <a:endParaRPr lang="en-US" sz="4400" dirty="0"/>
          </a:p>
        </p:txBody>
      </p:sp>
      <p:sp>
        <p:nvSpPr>
          <p:cNvPr id="3" name="Content Placeholder 2">
            <a:extLst>
              <a:ext uri="{FF2B5EF4-FFF2-40B4-BE49-F238E27FC236}">
                <a16:creationId xmlns:a16="http://schemas.microsoft.com/office/drawing/2014/main" id="{0BF1CC18-A15A-32A0-C043-EAA62C282DC0}"/>
              </a:ext>
            </a:extLst>
          </p:cNvPr>
          <p:cNvSpPr>
            <a:spLocks noGrp="1"/>
          </p:cNvSpPr>
          <p:nvPr>
            <p:ph type="body" sz="half" idx="2"/>
          </p:nvPr>
        </p:nvSpPr>
        <p:spPr>
          <a:xfrm>
            <a:off x="838202" y="1825625"/>
            <a:ext cx="3478160" cy="4351338"/>
          </a:xfrm>
        </p:spPr>
        <p:txBody>
          <a:bodyPr vert="horz" lIns="91440" tIns="45720" rIns="91440" bIns="45720" rtlCol="0">
            <a:normAutofit/>
          </a:bodyPr>
          <a:lstStyle/>
          <a:p>
            <a:pPr indent="-228600">
              <a:buFont typeface="Arial" panose="020B0604020202020204" pitchFamily="34" charset="0"/>
              <a:buChar char="•"/>
            </a:pPr>
            <a:r>
              <a:rPr lang="en-US" sz="36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End requests that cannot be processed as quickly as possible to allow other pending requests to be processed</a:t>
            </a:r>
          </a:p>
        </p:txBody>
      </p:sp>
    </p:spTree>
    <p:extLst>
      <p:ext uri="{BB962C8B-B14F-4D97-AF65-F5344CB8AC3E}">
        <p14:creationId xmlns:p14="http://schemas.microsoft.com/office/powerpoint/2010/main" val="303242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 shot of a computer code&#10;&#10;Description automatically generated with low confidence">
            <a:extLst>
              <a:ext uri="{FF2B5EF4-FFF2-40B4-BE49-F238E27FC236}">
                <a16:creationId xmlns:a16="http://schemas.microsoft.com/office/drawing/2014/main" id="{975FBE4B-607F-7E22-536D-E3586BB6E4E1}"/>
              </a:ext>
            </a:extLst>
          </p:cNvPr>
          <p:cNvPicPr>
            <a:picLocks noGrp="1" noChangeAspect="1"/>
          </p:cNvPicPr>
          <p:nvPr>
            <p:ph type="pic" idx="1"/>
          </p:nvPr>
        </p:nvPicPr>
        <p:blipFill rotWithShape="1">
          <a:blip r:embed="rId2">
            <a:alphaModFix amt="87000"/>
            <a:extLst>
              <a:ext uri="{BEBA8EAE-BF5A-486C-A8C5-ECC9F3942E4B}">
                <a14:imgProps xmlns:a14="http://schemas.microsoft.com/office/drawing/2010/main">
                  <a14:imgLayer r:embed="rId3">
                    <a14:imgEffect>
                      <a14:sharpenSoften amount="50000"/>
                    </a14:imgEffect>
                    <a14:imgEffect>
                      <a14:saturation sat="66000"/>
                    </a14:imgEffect>
                  </a14:imgLayer>
                </a14:imgProps>
              </a:ext>
            </a:extLst>
          </a:blip>
          <a:srcRect b="5456"/>
          <a:stretch/>
        </p:blipFill>
        <p:spPr>
          <a:xfrm>
            <a:off x="4636008" y="10"/>
            <a:ext cx="7555991" cy="6857990"/>
          </a:xfrm>
          <a:prstGeom prst="rect">
            <a:avLst/>
          </a:prstGeom>
          <a:effectLst/>
        </p:spPr>
      </p:pic>
      <p:sp useBgFill="1">
        <p:nvSpPr>
          <p:cNvPr id="11" name="Rectangle 10">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AAB43-DF05-335F-1DBE-62636B6DDF13}"/>
              </a:ext>
            </a:extLst>
          </p:cNvPr>
          <p:cNvSpPr>
            <a:spLocks noGrp="1"/>
          </p:cNvSpPr>
          <p:nvPr>
            <p:ph type="title"/>
          </p:nvPr>
        </p:nvSpPr>
        <p:spPr>
          <a:xfrm>
            <a:off x="838201" y="365125"/>
            <a:ext cx="3478160" cy="1325563"/>
          </a:xfrm>
        </p:spPr>
        <p:txBody>
          <a:bodyPr vert="horz" lIns="91440" tIns="45720" rIns="91440" bIns="45720" rtlCol="0" anchor="ctr">
            <a:normAutofit/>
          </a:bodyPr>
          <a:lstStyle/>
          <a:p>
            <a:r>
              <a:rPr lang="en-US" sz="4400" b="1" dirty="0">
                <a:effectLst>
                  <a:outerShdw blurRad="50800" dist="38100" dir="2700000" algn="tl" rotWithShape="0">
                    <a:prstClr val="black">
                      <a:alpha val="83000"/>
                    </a:prstClr>
                  </a:outerShdw>
                </a:effectLst>
              </a:rPr>
              <a:t>Break</a:t>
            </a:r>
            <a:endParaRPr lang="en-US" sz="4400" dirty="0"/>
          </a:p>
        </p:txBody>
      </p:sp>
      <p:sp>
        <p:nvSpPr>
          <p:cNvPr id="3" name="Content Placeholder 2">
            <a:extLst>
              <a:ext uri="{FF2B5EF4-FFF2-40B4-BE49-F238E27FC236}">
                <a16:creationId xmlns:a16="http://schemas.microsoft.com/office/drawing/2014/main" id="{0BF1CC18-A15A-32A0-C043-EAA62C282DC0}"/>
              </a:ext>
            </a:extLst>
          </p:cNvPr>
          <p:cNvSpPr>
            <a:spLocks noGrp="1"/>
          </p:cNvSpPr>
          <p:nvPr>
            <p:ph type="body" sz="half" idx="2"/>
          </p:nvPr>
        </p:nvSpPr>
        <p:spPr>
          <a:xfrm>
            <a:off x="838202" y="1825625"/>
            <a:ext cx="3478160" cy="4351338"/>
          </a:xfrm>
        </p:spPr>
        <p:txBody>
          <a:bodyPr vert="horz" lIns="91440" tIns="45720" rIns="91440" bIns="45720" rtlCol="0">
            <a:normAutofit/>
          </a:bodyPr>
          <a:lstStyle/>
          <a:p>
            <a:pPr indent="-228600">
              <a:buFont typeface="Arial" panose="020B0604020202020204" pitchFamily="34" charset="0"/>
              <a:buChar char="•"/>
            </a:pPr>
            <a:r>
              <a:rPr lang="en-US" sz="3600" dirty="0">
                <a:solidFill>
                  <a:srgbClr val="FFFF00"/>
                </a:solidFill>
              </a:rPr>
              <a:t>break;</a:t>
            </a:r>
            <a:r>
              <a:rPr lang="en-US" sz="36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out of loops (for, while) and decision trees (switch { case }) once you have satisfied a condition</a:t>
            </a:r>
          </a:p>
        </p:txBody>
      </p:sp>
    </p:spTree>
    <p:extLst>
      <p:ext uri="{BB962C8B-B14F-4D97-AF65-F5344CB8AC3E}">
        <p14:creationId xmlns:p14="http://schemas.microsoft.com/office/powerpoint/2010/main" val="254886162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FC679F-64B5-AB49-BB5B-582E2DEF11D2}" vid="{73645D41-91FD-264F-B899-6FDB9FF8C7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F23494-F630-4E01-81EA-AA2F297597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6CE1C2-24FF-4125-B61C-AD39973FCD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Depth design</Template>
  <TotalTime>18408</TotalTime>
  <Words>1402</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Adobe Gothic Std B</vt:lpstr>
      <vt:lpstr>-apple-system</vt:lpstr>
      <vt:lpstr>Arial</vt:lpstr>
      <vt:lpstr>Arial Black</vt:lpstr>
      <vt:lpstr>Biome</vt:lpstr>
      <vt:lpstr>Calibri</vt:lpstr>
      <vt:lpstr>Corbel</vt:lpstr>
      <vt:lpstr>Courier New</vt:lpstr>
      <vt:lpstr>Open Sans</vt:lpstr>
      <vt:lpstr>Open Sans Bold</vt:lpstr>
      <vt:lpstr>Depth</vt:lpstr>
      <vt:lpstr>Office Theme</vt:lpstr>
      <vt:lpstr>Code Performance Optimization</vt:lpstr>
      <vt:lpstr>Agenda</vt:lpstr>
      <vt:lpstr>PowerPoint Presentation</vt:lpstr>
      <vt:lpstr>What Is Concurrency?</vt:lpstr>
      <vt:lpstr>Resource-Efficient Coding Patterns</vt:lpstr>
      <vt:lpstr>Avoid Scope Cascading</vt:lpstr>
      <vt:lpstr>Delayed Exits Hold Requests Open Longer</vt:lpstr>
      <vt:lpstr>Fast Exit Strategy</vt:lpstr>
      <vt:lpstr>Break</vt:lpstr>
      <vt:lpstr>Continue</vt:lpstr>
      <vt:lpstr>Avoid Variable Creation</vt:lpstr>
      <vt:lpstr>Know your language</vt:lpstr>
      <vt:lpstr>Caching Strategies</vt:lpstr>
      <vt:lpstr>Native Cache Functions</vt:lpstr>
      <vt:lpstr>User specific caching pattern</vt:lpstr>
      <vt:lpstr>Using a cache service layer</vt:lpstr>
      <vt:lpstr>CacheBox</vt:lpstr>
      <vt:lpstr>Database Performance Optimization</vt:lpstr>
      <vt:lpstr>Use Stored Procedures</vt:lpstr>
      <vt:lpstr>Index Relationship Keys</vt:lpstr>
      <vt:lpstr>Utilize Dirty Reads</vt:lpstr>
      <vt:lpstr>GoFundMe Donors</vt:lpstr>
      <vt:lpstr>Thank you for attending!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For  Performance</dc:title>
  <dc:creator>Denard Springle</dc:creator>
  <cp:lastModifiedBy>Denard Springle</cp:lastModifiedBy>
  <cp:revision>32</cp:revision>
  <dcterms:created xsi:type="dcterms:W3CDTF">2023-04-17T21:56:25Z</dcterms:created>
  <dcterms:modified xsi:type="dcterms:W3CDTF">2023-10-03T22:43:48Z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