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94432" autoAdjust="0"/>
  </p:normalViewPr>
  <p:slideViewPr>
    <p:cSldViewPr snapToGrid="0">
      <p:cViewPr varScale="1">
        <p:scale>
          <a:sx n="76" d="100"/>
          <a:sy n="76" d="100"/>
        </p:scale>
        <p:origin x="35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14108-DC04-40BB-AA65-FCD3BEB09F8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6728E-754A-4E3A-A877-D534F51E8B6A}">
      <dgm:prSet phldrT="[Text]"/>
      <dgm:spPr/>
      <dgm:t>
        <a:bodyPr/>
        <a:lstStyle/>
        <a:p>
          <a:r>
            <a:rPr lang="en-US" dirty="0"/>
            <a:t>Step 1: </a:t>
          </a:r>
          <a:br>
            <a:rPr lang="en-US" dirty="0"/>
          </a:br>
          <a:r>
            <a:rPr lang="en-US" dirty="0"/>
            <a:t>Identify non-taxonomic relations</a:t>
          </a:r>
        </a:p>
      </dgm:t>
    </dgm:pt>
    <dgm:pt modelId="{A3787787-748C-4DF2-B79B-C90E605227F7}" type="parTrans" cxnId="{38D3FA53-7D89-4F45-B3BE-0F26A48A907B}">
      <dgm:prSet/>
      <dgm:spPr/>
      <dgm:t>
        <a:bodyPr/>
        <a:lstStyle/>
        <a:p>
          <a:endParaRPr lang="en-US"/>
        </a:p>
      </dgm:t>
    </dgm:pt>
    <dgm:pt modelId="{B114B8F6-911E-4F42-A65D-A11E6594239F}" type="sibTrans" cxnId="{38D3FA53-7D89-4F45-B3BE-0F26A48A907B}">
      <dgm:prSet/>
      <dgm:spPr/>
      <dgm:t>
        <a:bodyPr/>
        <a:lstStyle/>
        <a:p>
          <a:endParaRPr lang="en-US"/>
        </a:p>
      </dgm:t>
    </dgm:pt>
    <dgm:pt modelId="{6FB7DB79-8E5A-4563-82DB-D59179CAC0C5}">
      <dgm:prSet phldrT="[Text]" custT="1"/>
      <dgm:spPr/>
      <dgm:t>
        <a:bodyPr/>
        <a:lstStyle/>
        <a:p>
          <a:r>
            <a:rPr lang="en-US" sz="2800" dirty="0"/>
            <a:t>SGNRI (</a:t>
          </a:r>
          <a:r>
            <a:rPr lang="en-US" sz="2000" dirty="0"/>
            <a:t>semantic graph based non-taxonomic relationships identification</a:t>
          </a:r>
          <a:r>
            <a:rPr lang="en-US" sz="2800" dirty="0"/>
            <a:t>)</a:t>
          </a:r>
        </a:p>
      </dgm:t>
    </dgm:pt>
    <dgm:pt modelId="{BDCCDE80-AB52-40EC-8801-DBA375A84FE1}" type="parTrans" cxnId="{FB27E478-DDBA-4554-B123-BF037681D16A}">
      <dgm:prSet/>
      <dgm:spPr/>
      <dgm:t>
        <a:bodyPr/>
        <a:lstStyle/>
        <a:p>
          <a:endParaRPr lang="en-US"/>
        </a:p>
      </dgm:t>
    </dgm:pt>
    <dgm:pt modelId="{A00CC069-8DD7-4BE7-8A3B-0E072C261130}" type="sibTrans" cxnId="{FB27E478-DDBA-4554-B123-BF037681D16A}">
      <dgm:prSet/>
      <dgm:spPr/>
      <dgm:t>
        <a:bodyPr/>
        <a:lstStyle/>
        <a:p>
          <a:endParaRPr lang="en-US"/>
        </a:p>
      </dgm:t>
    </dgm:pt>
    <dgm:pt modelId="{9AB7017E-B1D2-4DD8-A994-E0B20546822E}">
      <dgm:prSet phldrT="[Text]"/>
      <dgm:spPr/>
      <dgm:t>
        <a:bodyPr/>
        <a:lstStyle/>
        <a:p>
          <a:r>
            <a:rPr lang="en-US" dirty="0"/>
            <a:t>Step 2: Labelling non-taxonomic relations</a:t>
          </a:r>
        </a:p>
      </dgm:t>
    </dgm:pt>
    <dgm:pt modelId="{BCE7E289-212B-41AD-9A2C-48859372D253}" type="parTrans" cxnId="{D80E26D3-2E5A-45A5-B3B1-B402EDB85536}">
      <dgm:prSet/>
      <dgm:spPr/>
      <dgm:t>
        <a:bodyPr/>
        <a:lstStyle/>
        <a:p>
          <a:endParaRPr lang="en-US"/>
        </a:p>
      </dgm:t>
    </dgm:pt>
    <dgm:pt modelId="{6AA6485B-8422-470A-B8E4-7919557CCEE1}" type="sibTrans" cxnId="{D80E26D3-2E5A-45A5-B3B1-B402EDB85536}">
      <dgm:prSet/>
      <dgm:spPr/>
      <dgm:t>
        <a:bodyPr/>
        <a:lstStyle/>
        <a:p>
          <a:endParaRPr lang="en-US"/>
        </a:p>
      </dgm:t>
    </dgm:pt>
    <dgm:pt modelId="{9A4CBDBD-1D13-481B-BE56-41CD41263E7B}">
      <dgm:prSet phldrT="[Text]"/>
      <dgm:spPr/>
      <dgm:t>
        <a:bodyPr/>
        <a:lstStyle/>
        <a:p>
          <a:r>
            <a:rPr lang="en-US" b="1" u="sng" dirty="0"/>
            <a:t>Verb</a:t>
          </a:r>
          <a:r>
            <a:rPr lang="en-US" dirty="0"/>
            <a:t> extraction</a:t>
          </a:r>
        </a:p>
      </dgm:t>
    </dgm:pt>
    <dgm:pt modelId="{8A4E8E7D-B0E2-41DC-AC73-A057F343E460}" type="parTrans" cxnId="{ECDBCB4E-4151-4957-80F9-0B0C950EC809}">
      <dgm:prSet/>
      <dgm:spPr/>
      <dgm:t>
        <a:bodyPr/>
        <a:lstStyle/>
        <a:p>
          <a:endParaRPr lang="en-US"/>
        </a:p>
      </dgm:t>
    </dgm:pt>
    <dgm:pt modelId="{191A3F37-770E-4E4A-9D27-0CE17A264DE2}" type="sibTrans" cxnId="{ECDBCB4E-4151-4957-80F9-0B0C950EC809}">
      <dgm:prSet/>
      <dgm:spPr/>
      <dgm:t>
        <a:bodyPr/>
        <a:lstStyle/>
        <a:p>
          <a:endParaRPr lang="en-US"/>
        </a:p>
      </dgm:t>
    </dgm:pt>
    <dgm:pt modelId="{72725336-7ED3-43E9-88B3-5F161AF156A1}">
      <dgm:prSet phldrT="[Text]"/>
      <dgm:spPr/>
      <dgm:t>
        <a:bodyPr/>
        <a:lstStyle/>
        <a:p>
          <a:r>
            <a:rPr lang="en-US" dirty="0"/>
            <a:t>Statistical selection</a:t>
          </a:r>
        </a:p>
      </dgm:t>
    </dgm:pt>
    <dgm:pt modelId="{A130BD11-67AD-460B-862A-0A6EB0EF332B}" type="parTrans" cxnId="{2295368F-21F0-48F6-9F42-4A1DB5453342}">
      <dgm:prSet/>
      <dgm:spPr/>
      <dgm:t>
        <a:bodyPr/>
        <a:lstStyle/>
        <a:p>
          <a:endParaRPr lang="en-US"/>
        </a:p>
      </dgm:t>
    </dgm:pt>
    <dgm:pt modelId="{68409267-085D-4358-A9E1-4FDDFE1DE78E}" type="sibTrans" cxnId="{2295368F-21F0-48F6-9F42-4A1DB5453342}">
      <dgm:prSet/>
      <dgm:spPr/>
      <dgm:t>
        <a:bodyPr/>
        <a:lstStyle/>
        <a:p>
          <a:endParaRPr lang="en-US"/>
        </a:p>
      </dgm:t>
    </dgm:pt>
    <dgm:pt modelId="{19D86543-51AD-4F46-AFD6-18272D940C9F}">
      <dgm:prSet phldrT="[Text]" custT="1"/>
      <dgm:spPr/>
      <dgm:t>
        <a:bodyPr/>
        <a:lstStyle/>
        <a:p>
          <a:r>
            <a:rPr lang="en-US" sz="2800" dirty="0"/>
            <a:t>LDA </a:t>
          </a:r>
        </a:p>
      </dgm:t>
    </dgm:pt>
    <dgm:pt modelId="{63F64AC4-9830-4A59-9E5F-E62B84D9B36C}" type="parTrans" cxnId="{2D6F77FE-17CF-4D7F-86F9-6069A39B2240}">
      <dgm:prSet/>
      <dgm:spPr/>
      <dgm:t>
        <a:bodyPr/>
        <a:lstStyle/>
        <a:p>
          <a:endParaRPr lang="en-US"/>
        </a:p>
      </dgm:t>
    </dgm:pt>
    <dgm:pt modelId="{4D825E72-B7E8-4E67-90A5-09F38578B5CB}" type="sibTrans" cxnId="{2D6F77FE-17CF-4D7F-86F9-6069A39B2240}">
      <dgm:prSet/>
      <dgm:spPr/>
      <dgm:t>
        <a:bodyPr/>
        <a:lstStyle/>
        <a:p>
          <a:endParaRPr lang="en-US"/>
        </a:p>
      </dgm:t>
    </dgm:pt>
    <dgm:pt modelId="{C70242CA-22FB-447A-BF42-AEDEEC4728E3}">
      <dgm:prSet phldrT="[Text]" custT="1"/>
      <dgm:spPr/>
      <dgm:t>
        <a:bodyPr/>
        <a:lstStyle/>
        <a:p>
          <a:r>
            <a:rPr lang="en-US" sz="2800" dirty="0"/>
            <a:t>Word2Vec</a:t>
          </a:r>
        </a:p>
      </dgm:t>
    </dgm:pt>
    <dgm:pt modelId="{B9474BF2-2B1C-4873-A705-70C9CDB6C6CF}" type="parTrans" cxnId="{83FB1130-8536-4EB4-95F0-238812789DD0}">
      <dgm:prSet/>
      <dgm:spPr/>
      <dgm:t>
        <a:bodyPr/>
        <a:lstStyle/>
        <a:p>
          <a:endParaRPr lang="en-US"/>
        </a:p>
      </dgm:t>
    </dgm:pt>
    <dgm:pt modelId="{1045FD8A-E920-4EA2-BEF8-971F3D98BD05}" type="sibTrans" cxnId="{83FB1130-8536-4EB4-95F0-238812789DD0}">
      <dgm:prSet/>
      <dgm:spPr/>
      <dgm:t>
        <a:bodyPr/>
        <a:lstStyle/>
        <a:p>
          <a:endParaRPr lang="en-US"/>
        </a:p>
      </dgm:t>
    </dgm:pt>
    <dgm:pt modelId="{9F2AFFA1-0A0E-4840-A2BF-274A47EFE2F3}">
      <dgm:prSet phldrT="[Text]"/>
      <dgm:spPr/>
      <dgm:t>
        <a:bodyPr/>
        <a:lstStyle/>
        <a:p>
          <a:r>
            <a:rPr lang="en-US" dirty="0"/>
            <a:t>Syntactic dependency parsing</a:t>
          </a:r>
        </a:p>
      </dgm:t>
    </dgm:pt>
    <dgm:pt modelId="{C83D767B-426C-4F1B-B912-95FF2404A316}" type="parTrans" cxnId="{F1B225E4-1525-42BF-9E87-8AAA59403AA6}">
      <dgm:prSet/>
      <dgm:spPr/>
      <dgm:t>
        <a:bodyPr/>
        <a:lstStyle/>
        <a:p>
          <a:endParaRPr lang="en-US"/>
        </a:p>
      </dgm:t>
    </dgm:pt>
    <dgm:pt modelId="{3A233F0B-9DEE-4A32-8438-800CAB41FA93}" type="sibTrans" cxnId="{F1B225E4-1525-42BF-9E87-8AAA59403AA6}">
      <dgm:prSet/>
      <dgm:spPr/>
      <dgm:t>
        <a:bodyPr/>
        <a:lstStyle/>
        <a:p>
          <a:endParaRPr lang="en-US"/>
        </a:p>
      </dgm:t>
    </dgm:pt>
    <dgm:pt modelId="{ADF222BF-8BCE-4403-8D34-14622409FA1A}" type="pres">
      <dgm:prSet presAssocID="{E2E14108-DC04-40BB-AA65-FCD3BEB09F8C}" presName="linearFlow" presStyleCnt="0">
        <dgm:presLayoutVars>
          <dgm:dir/>
          <dgm:animLvl val="lvl"/>
          <dgm:resizeHandles val="exact"/>
        </dgm:presLayoutVars>
      </dgm:prSet>
      <dgm:spPr/>
    </dgm:pt>
    <dgm:pt modelId="{D1B35BCC-8B20-4E84-A856-F6CC59C2FFD2}" type="pres">
      <dgm:prSet presAssocID="{F466728E-754A-4E3A-A877-D534F51E8B6A}" presName="composite" presStyleCnt="0"/>
      <dgm:spPr/>
    </dgm:pt>
    <dgm:pt modelId="{240677F4-ED9F-4281-989F-27B8B0F91743}" type="pres">
      <dgm:prSet presAssocID="{F466728E-754A-4E3A-A877-D534F51E8B6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AFE19BB-FEEE-4F5E-AE34-2DE7F37A77D4}" type="pres">
      <dgm:prSet presAssocID="{F466728E-754A-4E3A-A877-D534F51E8B6A}" presName="parSh" presStyleLbl="node1" presStyleIdx="0" presStyleCnt="2"/>
      <dgm:spPr/>
    </dgm:pt>
    <dgm:pt modelId="{CAA94113-D6B6-4647-A6A5-B51DB434C6E1}" type="pres">
      <dgm:prSet presAssocID="{F466728E-754A-4E3A-A877-D534F51E8B6A}" presName="desTx" presStyleLbl="fgAcc1" presStyleIdx="0" presStyleCnt="2">
        <dgm:presLayoutVars>
          <dgm:bulletEnabled val="1"/>
        </dgm:presLayoutVars>
      </dgm:prSet>
      <dgm:spPr/>
    </dgm:pt>
    <dgm:pt modelId="{5590D3F3-7853-4E4B-AEF7-935328EC54EC}" type="pres">
      <dgm:prSet presAssocID="{B114B8F6-911E-4F42-A65D-A11E6594239F}" presName="sibTrans" presStyleLbl="sibTrans2D1" presStyleIdx="0" presStyleCnt="1"/>
      <dgm:spPr/>
    </dgm:pt>
    <dgm:pt modelId="{DA676C4E-71C6-48B9-9526-2DFC0FD1619B}" type="pres">
      <dgm:prSet presAssocID="{B114B8F6-911E-4F42-A65D-A11E6594239F}" presName="connTx" presStyleLbl="sibTrans2D1" presStyleIdx="0" presStyleCnt="1"/>
      <dgm:spPr/>
    </dgm:pt>
    <dgm:pt modelId="{4F698D9A-984A-4C94-820F-7103BF78CD48}" type="pres">
      <dgm:prSet presAssocID="{9AB7017E-B1D2-4DD8-A994-E0B20546822E}" presName="composite" presStyleCnt="0"/>
      <dgm:spPr/>
    </dgm:pt>
    <dgm:pt modelId="{51D58948-5490-4C0D-9458-909FA6B608D1}" type="pres">
      <dgm:prSet presAssocID="{9AB7017E-B1D2-4DD8-A994-E0B20546822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BCF7371-7E3D-49AD-B782-C4CBD78E130A}" type="pres">
      <dgm:prSet presAssocID="{9AB7017E-B1D2-4DD8-A994-E0B20546822E}" presName="parSh" presStyleLbl="node1" presStyleIdx="1" presStyleCnt="2"/>
      <dgm:spPr/>
    </dgm:pt>
    <dgm:pt modelId="{91DD2113-4F73-428C-9A95-559DC72F8CDC}" type="pres">
      <dgm:prSet presAssocID="{9AB7017E-B1D2-4DD8-A994-E0B20546822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FA7ED10A-68FD-41C6-BA28-F891646CBADF}" type="presOf" srcId="{9AB7017E-B1D2-4DD8-A994-E0B20546822E}" destId="{51D58948-5490-4C0D-9458-909FA6B608D1}" srcOrd="0" destOrd="0" presId="urn:microsoft.com/office/officeart/2005/8/layout/process3"/>
    <dgm:cxn modelId="{B516E111-6CA8-42C8-9A61-6E76BDF4D954}" type="presOf" srcId="{6FB7DB79-8E5A-4563-82DB-D59179CAC0C5}" destId="{CAA94113-D6B6-4647-A6A5-B51DB434C6E1}" srcOrd="0" destOrd="0" presId="urn:microsoft.com/office/officeart/2005/8/layout/process3"/>
    <dgm:cxn modelId="{4B8A171A-4869-4F40-8AEC-420D11E59A70}" type="presOf" srcId="{B114B8F6-911E-4F42-A65D-A11E6594239F}" destId="{DA676C4E-71C6-48B9-9526-2DFC0FD1619B}" srcOrd="1" destOrd="0" presId="urn:microsoft.com/office/officeart/2005/8/layout/process3"/>
    <dgm:cxn modelId="{83FB1130-8536-4EB4-95F0-238812789DD0}" srcId="{F466728E-754A-4E3A-A877-D534F51E8B6A}" destId="{C70242CA-22FB-447A-BF42-AEDEEC4728E3}" srcOrd="2" destOrd="0" parTransId="{B9474BF2-2B1C-4873-A705-70C9CDB6C6CF}" sibTransId="{1045FD8A-E920-4EA2-BEF8-971F3D98BD05}"/>
    <dgm:cxn modelId="{12290844-99BF-4C81-B163-A3373FC2691D}" type="presOf" srcId="{9AB7017E-B1D2-4DD8-A994-E0B20546822E}" destId="{BBCF7371-7E3D-49AD-B782-C4CBD78E130A}" srcOrd="1" destOrd="0" presId="urn:microsoft.com/office/officeart/2005/8/layout/process3"/>
    <dgm:cxn modelId="{ECDBCB4E-4151-4957-80F9-0B0C950EC809}" srcId="{9AB7017E-B1D2-4DD8-A994-E0B20546822E}" destId="{9A4CBDBD-1D13-481B-BE56-41CD41263E7B}" srcOrd="0" destOrd="0" parTransId="{8A4E8E7D-B0E2-41DC-AC73-A057F343E460}" sibTransId="{191A3F37-770E-4E4A-9D27-0CE17A264DE2}"/>
    <dgm:cxn modelId="{38D3FA53-7D89-4F45-B3BE-0F26A48A907B}" srcId="{E2E14108-DC04-40BB-AA65-FCD3BEB09F8C}" destId="{F466728E-754A-4E3A-A877-D534F51E8B6A}" srcOrd="0" destOrd="0" parTransId="{A3787787-748C-4DF2-B79B-C90E605227F7}" sibTransId="{B114B8F6-911E-4F42-A65D-A11E6594239F}"/>
    <dgm:cxn modelId="{FB27E478-DDBA-4554-B123-BF037681D16A}" srcId="{F466728E-754A-4E3A-A877-D534F51E8B6A}" destId="{6FB7DB79-8E5A-4563-82DB-D59179CAC0C5}" srcOrd="0" destOrd="0" parTransId="{BDCCDE80-AB52-40EC-8801-DBA375A84FE1}" sibTransId="{A00CC069-8DD7-4BE7-8A3B-0E072C261130}"/>
    <dgm:cxn modelId="{75828F7C-80A9-46F8-9A80-1EC503FBCE87}" type="presOf" srcId="{72725336-7ED3-43E9-88B3-5F161AF156A1}" destId="{91DD2113-4F73-428C-9A95-559DC72F8CDC}" srcOrd="0" destOrd="2" presId="urn:microsoft.com/office/officeart/2005/8/layout/process3"/>
    <dgm:cxn modelId="{0684AB84-7B55-46F8-8A48-FC3907227972}" type="presOf" srcId="{F466728E-754A-4E3A-A877-D534F51E8B6A}" destId="{3AFE19BB-FEEE-4F5E-AE34-2DE7F37A77D4}" srcOrd="1" destOrd="0" presId="urn:microsoft.com/office/officeart/2005/8/layout/process3"/>
    <dgm:cxn modelId="{3D6A3986-5562-402B-984F-F9955194D032}" type="presOf" srcId="{9F2AFFA1-0A0E-4840-A2BF-274A47EFE2F3}" destId="{91DD2113-4F73-428C-9A95-559DC72F8CDC}" srcOrd="0" destOrd="1" presId="urn:microsoft.com/office/officeart/2005/8/layout/process3"/>
    <dgm:cxn modelId="{2295368F-21F0-48F6-9F42-4A1DB5453342}" srcId="{9AB7017E-B1D2-4DD8-A994-E0B20546822E}" destId="{72725336-7ED3-43E9-88B3-5F161AF156A1}" srcOrd="2" destOrd="0" parTransId="{A130BD11-67AD-460B-862A-0A6EB0EF332B}" sibTransId="{68409267-085D-4358-A9E1-4FDDFE1DE78E}"/>
    <dgm:cxn modelId="{8DEA8A9D-9EC9-4969-AF7A-1F7302C47B53}" type="presOf" srcId="{9A4CBDBD-1D13-481B-BE56-41CD41263E7B}" destId="{91DD2113-4F73-428C-9A95-559DC72F8CDC}" srcOrd="0" destOrd="0" presId="urn:microsoft.com/office/officeart/2005/8/layout/process3"/>
    <dgm:cxn modelId="{1F0971A4-10D9-47D7-80A5-B26CDA157491}" type="presOf" srcId="{B114B8F6-911E-4F42-A65D-A11E6594239F}" destId="{5590D3F3-7853-4E4B-AEF7-935328EC54EC}" srcOrd="0" destOrd="0" presId="urn:microsoft.com/office/officeart/2005/8/layout/process3"/>
    <dgm:cxn modelId="{EDD5F6BF-3085-4505-AB12-FF56B72A16AD}" type="presOf" srcId="{E2E14108-DC04-40BB-AA65-FCD3BEB09F8C}" destId="{ADF222BF-8BCE-4403-8D34-14622409FA1A}" srcOrd="0" destOrd="0" presId="urn:microsoft.com/office/officeart/2005/8/layout/process3"/>
    <dgm:cxn modelId="{D80E26D3-2E5A-45A5-B3B1-B402EDB85536}" srcId="{E2E14108-DC04-40BB-AA65-FCD3BEB09F8C}" destId="{9AB7017E-B1D2-4DD8-A994-E0B20546822E}" srcOrd="1" destOrd="0" parTransId="{BCE7E289-212B-41AD-9A2C-48859372D253}" sibTransId="{6AA6485B-8422-470A-B8E4-7919557CCEE1}"/>
    <dgm:cxn modelId="{FFC841DD-3963-49D0-807D-414BD7431E2D}" type="presOf" srcId="{C70242CA-22FB-447A-BF42-AEDEEC4728E3}" destId="{CAA94113-D6B6-4647-A6A5-B51DB434C6E1}" srcOrd="0" destOrd="2" presId="urn:microsoft.com/office/officeart/2005/8/layout/process3"/>
    <dgm:cxn modelId="{1A7DABE3-6E65-4F3A-9045-739FDA797F6E}" type="presOf" srcId="{19D86543-51AD-4F46-AFD6-18272D940C9F}" destId="{CAA94113-D6B6-4647-A6A5-B51DB434C6E1}" srcOrd="0" destOrd="1" presId="urn:microsoft.com/office/officeart/2005/8/layout/process3"/>
    <dgm:cxn modelId="{F1B225E4-1525-42BF-9E87-8AAA59403AA6}" srcId="{9AB7017E-B1D2-4DD8-A994-E0B20546822E}" destId="{9F2AFFA1-0A0E-4840-A2BF-274A47EFE2F3}" srcOrd="1" destOrd="0" parTransId="{C83D767B-426C-4F1B-B912-95FF2404A316}" sibTransId="{3A233F0B-9DEE-4A32-8438-800CAB41FA93}"/>
    <dgm:cxn modelId="{00457FE8-73D7-4813-8620-9D3BEEB6EAC2}" type="presOf" srcId="{F466728E-754A-4E3A-A877-D534F51E8B6A}" destId="{240677F4-ED9F-4281-989F-27B8B0F91743}" srcOrd="0" destOrd="0" presId="urn:microsoft.com/office/officeart/2005/8/layout/process3"/>
    <dgm:cxn modelId="{2D6F77FE-17CF-4D7F-86F9-6069A39B2240}" srcId="{F466728E-754A-4E3A-A877-D534F51E8B6A}" destId="{19D86543-51AD-4F46-AFD6-18272D940C9F}" srcOrd="1" destOrd="0" parTransId="{63F64AC4-9830-4A59-9E5F-E62B84D9B36C}" sibTransId="{4D825E72-B7E8-4E67-90A5-09F38578B5CB}"/>
    <dgm:cxn modelId="{23511113-31CD-4BD8-8F42-DBCBACF7A38B}" type="presParOf" srcId="{ADF222BF-8BCE-4403-8D34-14622409FA1A}" destId="{D1B35BCC-8B20-4E84-A856-F6CC59C2FFD2}" srcOrd="0" destOrd="0" presId="urn:microsoft.com/office/officeart/2005/8/layout/process3"/>
    <dgm:cxn modelId="{0B1878C2-7F9F-4010-BCC9-05C22801AF27}" type="presParOf" srcId="{D1B35BCC-8B20-4E84-A856-F6CC59C2FFD2}" destId="{240677F4-ED9F-4281-989F-27B8B0F91743}" srcOrd="0" destOrd="0" presId="urn:microsoft.com/office/officeart/2005/8/layout/process3"/>
    <dgm:cxn modelId="{AF65FC76-0385-4FF5-A47E-E2FAD6358192}" type="presParOf" srcId="{D1B35BCC-8B20-4E84-A856-F6CC59C2FFD2}" destId="{3AFE19BB-FEEE-4F5E-AE34-2DE7F37A77D4}" srcOrd="1" destOrd="0" presId="urn:microsoft.com/office/officeart/2005/8/layout/process3"/>
    <dgm:cxn modelId="{FCA217B5-5420-4F28-B5D8-2025EE2D8CAC}" type="presParOf" srcId="{D1B35BCC-8B20-4E84-A856-F6CC59C2FFD2}" destId="{CAA94113-D6B6-4647-A6A5-B51DB434C6E1}" srcOrd="2" destOrd="0" presId="urn:microsoft.com/office/officeart/2005/8/layout/process3"/>
    <dgm:cxn modelId="{B58D1F5B-A62A-4DEA-8D39-5CBD53CF4F8A}" type="presParOf" srcId="{ADF222BF-8BCE-4403-8D34-14622409FA1A}" destId="{5590D3F3-7853-4E4B-AEF7-935328EC54EC}" srcOrd="1" destOrd="0" presId="urn:microsoft.com/office/officeart/2005/8/layout/process3"/>
    <dgm:cxn modelId="{A5AC8F2A-2FEB-4916-B4E0-84AD9667CDF6}" type="presParOf" srcId="{5590D3F3-7853-4E4B-AEF7-935328EC54EC}" destId="{DA676C4E-71C6-48B9-9526-2DFC0FD1619B}" srcOrd="0" destOrd="0" presId="urn:microsoft.com/office/officeart/2005/8/layout/process3"/>
    <dgm:cxn modelId="{E7CBEAC0-57DA-4C3D-9A95-CE9CEBF9DA20}" type="presParOf" srcId="{ADF222BF-8BCE-4403-8D34-14622409FA1A}" destId="{4F698D9A-984A-4C94-820F-7103BF78CD48}" srcOrd="2" destOrd="0" presId="urn:microsoft.com/office/officeart/2005/8/layout/process3"/>
    <dgm:cxn modelId="{5FB7332B-9CD4-43CF-91AC-2FC2E62AE989}" type="presParOf" srcId="{4F698D9A-984A-4C94-820F-7103BF78CD48}" destId="{51D58948-5490-4C0D-9458-909FA6B608D1}" srcOrd="0" destOrd="0" presId="urn:microsoft.com/office/officeart/2005/8/layout/process3"/>
    <dgm:cxn modelId="{2A7A47E0-FB09-444F-9CF6-F015353A91EF}" type="presParOf" srcId="{4F698D9A-984A-4C94-820F-7103BF78CD48}" destId="{BBCF7371-7E3D-49AD-B782-C4CBD78E130A}" srcOrd="1" destOrd="0" presId="urn:microsoft.com/office/officeart/2005/8/layout/process3"/>
    <dgm:cxn modelId="{2F3CA76F-D0A8-4801-B461-21DAA78282EF}" type="presParOf" srcId="{4F698D9A-984A-4C94-820F-7103BF78CD48}" destId="{91DD2113-4F73-428C-9A95-559DC72F8CD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E19BB-FEEE-4F5E-AE34-2DE7F37A77D4}">
      <dsp:nvSpPr>
        <dsp:cNvPr id="0" name=""/>
        <dsp:cNvSpPr/>
      </dsp:nvSpPr>
      <dsp:spPr>
        <a:xfrm>
          <a:off x="4353" y="89417"/>
          <a:ext cx="3737505" cy="224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1: </a:t>
          </a:r>
          <a:br>
            <a:rPr lang="en-US" sz="2800" kern="1200" dirty="0"/>
          </a:br>
          <a:r>
            <a:rPr lang="en-US" sz="2800" kern="1200" dirty="0"/>
            <a:t>Identify non-taxonomic relations</a:t>
          </a:r>
        </a:p>
      </dsp:txBody>
      <dsp:txXfrm>
        <a:off x="4353" y="89417"/>
        <a:ext cx="3737505" cy="1495002"/>
      </dsp:txXfrm>
    </dsp:sp>
    <dsp:sp modelId="{CAA94113-D6B6-4647-A6A5-B51DB434C6E1}">
      <dsp:nvSpPr>
        <dsp:cNvPr id="0" name=""/>
        <dsp:cNvSpPr/>
      </dsp:nvSpPr>
      <dsp:spPr>
        <a:xfrm>
          <a:off x="769866" y="1584420"/>
          <a:ext cx="3737505" cy="267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SGNRI (</a:t>
          </a:r>
          <a:r>
            <a:rPr lang="en-US" sz="2000" kern="1200" dirty="0"/>
            <a:t>semantic graph based non-taxonomic relationships identification</a:t>
          </a:r>
          <a:r>
            <a:rPr lang="en-US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LDA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Word2Vec</a:t>
          </a:r>
        </a:p>
      </dsp:txBody>
      <dsp:txXfrm>
        <a:off x="848287" y="1662841"/>
        <a:ext cx="3580663" cy="2520658"/>
      </dsp:txXfrm>
    </dsp:sp>
    <dsp:sp modelId="{5590D3F3-7853-4E4B-AEF7-935328EC54EC}">
      <dsp:nvSpPr>
        <dsp:cNvPr id="0" name=""/>
        <dsp:cNvSpPr/>
      </dsp:nvSpPr>
      <dsp:spPr>
        <a:xfrm>
          <a:off x="4308451" y="371653"/>
          <a:ext cx="1201175" cy="93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308451" y="557759"/>
        <a:ext cx="922016" cy="558318"/>
      </dsp:txXfrm>
    </dsp:sp>
    <dsp:sp modelId="{BBCF7371-7E3D-49AD-B782-C4CBD78E130A}">
      <dsp:nvSpPr>
        <dsp:cNvPr id="0" name=""/>
        <dsp:cNvSpPr/>
      </dsp:nvSpPr>
      <dsp:spPr>
        <a:xfrm>
          <a:off x="6008227" y="89417"/>
          <a:ext cx="3737505" cy="224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2: Labelling non-taxonomic relations</a:t>
          </a:r>
        </a:p>
      </dsp:txBody>
      <dsp:txXfrm>
        <a:off x="6008227" y="89417"/>
        <a:ext cx="3737505" cy="1495002"/>
      </dsp:txXfrm>
    </dsp:sp>
    <dsp:sp modelId="{91DD2113-4F73-428C-9A95-559DC72F8CDC}">
      <dsp:nvSpPr>
        <dsp:cNvPr id="0" name=""/>
        <dsp:cNvSpPr/>
      </dsp:nvSpPr>
      <dsp:spPr>
        <a:xfrm>
          <a:off x="6773741" y="1584420"/>
          <a:ext cx="3737505" cy="267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u="sng" kern="1200" dirty="0"/>
            <a:t>Verb</a:t>
          </a:r>
          <a:r>
            <a:rPr lang="en-US" sz="2800" kern="1200" dirty="0"/>
            <a:t> extraction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Syntactic dependency parsing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Statistical selection</a:t>
          </a:r>
        </a:p>
      </dsp:txBody>
      <dsp:txXfrm>
        <a:off x="6852162" y="1662841"/>
        <a:ext cx="3580663" cy="252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E369-3DB2-4A6A-B741-5DF36055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47EA-1242-4735-A0B2-9AADABFDD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BAA2-43CC-4DCF-B9DD-69B228B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FFDA-1F95-4479-BDF9-3DEB1551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CC4F-AEBB-45FD-BAF4-C08B2807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2ABD-9EA2-4C56-B7E4-BD61ABB1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F7374-C17F-4D3E-9C1F-14B996A87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2F8B-7043-40EE-8138-93FEA4BF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B06D-B5C5-4D3D-B70A-6FC627E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A6EC-B7FC-4DF1-A252-052E5528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A197F-9224-4A52-9366-BA5A29D6D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FE15-B6D1-43F4-B8C9-25820D18F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E6AA-3AFF-4348-8F20-3BF23D55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C483-3F9B-4029-933C-10D81596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F3A2-A31F-4F76-9D65-8E6FDD07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B247-AAB7-46C1-991D-AFFCA1C0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5AF1-409A-45EA-B996-36F983DA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1847-FF20-4AC4-BBDC-2BDD8E8A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C5CE-E2F9-4262-856C-0A790323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D894-D93A-4CDB-97D8-58C930E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8190-5CF7-4BF9-8B28-84B0B88E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4F63-AA02-4FF4-8EDB-DFB76629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9CCE-F669-4D21-882D-FF78D60A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F080-B202-4C57-989E-2E4991F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87D8-BFF9-442E-8B04-47F5B84F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DEDB-94A7-4C59-8B04-FAA457C0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5989-57F9-4DBD-A705-00C963A75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0BDDC-3573-4438-8A3C-EB7C03DE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D7A8-BF29-4AFD-AFEF-35F386F1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8E3C-FA6A-41CE-8638-8DF2DD86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373A-6328-48BC-9CD0-B5C9958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973-BFFC-4C39-8F2C-0C109261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86CC-E50B-410E-983E-D6DDBC9F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E87D-BAA1-40AF-B989-4A8F0531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2562B-DE3E-4E37-A0BA-B9313641A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78CF-FB48-4E54-89CD-D81D7F35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1156D-A5C8-4777-97B2-027A2FD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13A2F-7CFC-4899-BB92-7675810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A6D11-B138-420B-8824-9ED15008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FD72-E702-4421-879F-6CC11215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25AE4-D579-4C0C-9380-77E76848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8EBE-EC77-4CFC-B032-B2D545F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1EA1B-3631-4AF9-BD05-31765BA9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F94FC-7959-46DB-88C4-578762D7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FA88C-772F-4868-91FC-39856583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AF23-82F3-45EA-9E2A-7582D006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B0C-61D7-4B35-97EC-E719704B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2152-C560-4B89-B947-315B1F7D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1814-633A-4F92-A8FF-2977CFBA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73E8-6CAA-4DC5-AF85-24C7602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1E19A-F17F-462F-8998-5DFCEC6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1659-D8B2-4169-9008-A439776B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8FD-0CBB-4224-91B8-E38317D8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83F64-DAE4-4D20-9C30-5554C5C12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95D1-751D-4FC2-A1FA-FDF52370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01DC-001E-491D-AF2E-3FC2089D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545C2-B5DB-4510-AD36-7D3B8A72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F0A7-658D-4FFF-A366-1A1A71E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EFE42-8261-4E2E-9C20-513600F2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DE004-8BEA-47A9-826B-137FD3E3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9544-7A4C-4B69-A157-2ABB888A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D585-0501-4C28-894D-F2B37683CE0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6AF7-59D7-4601-9039-03E18C622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424D-F7BA-45D8-88F7-6D62571DD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77C7-5548-4917-84BE-3FEBA02B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E5CA-8C6B-426C-86A8-04282AE7E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Non-Taxonomic Relation Extraction from Big Data in Smart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9EFF-CBAD-4781-BC7D-4A17DB2FC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JING QIU, YUHAN CHAI, YAN LIU , ZHAOQUAN GU , SHUDONG LI , AND ZHIHONG TIAN </a:t>
            </a:r>
          </a:p>
          <a:p>
            <a:r>
              <a:rPr lang="en-US" i="1" dirty="0"/>
              <a:t>(Date of publication November 15, 2018, date of current version December 27, 2018, IEEE Access)</a:t>
            </a:r>
          </a:p>
        </p:txBody>
      </p:sp>
    </p:spTree>
    <p:extLst>
      <p:ext uri="{BB962C8B-B14F-4D97-AF65-F5344CB8AC3E}">
        <p14:creationId xmlns:p14="http://schemas.microsoft.com/office/powerpoint/2010/main" val="247513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04CE-E1E9-4869-9BAD-8580B33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B532-A272-4352-BD6C-8108C73A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relation has top-5 verb candidate labels (total 370 = 74*5)</a:t>
            </a:r>
          </a:p>
          <a:p>
            <a:r>
              <a:rPr lang="en-US" dirty="0"/>
              <a:t>Domain experts rating ‘Good’/’Bad’ verb per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BC619-14BE-4C25-B91C-2CDC2895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9" y="2937292"/>
            <a:ext cx="10721662" cy="37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10F-A98E-41A2-82AF-17C077A3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532-DE07-42C8-8B75-2AA2D9AA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good formal verb</a:t>
            </a:r>
          </a:p>
          <a:p>
            <a:r>
              <a:rPr lang="en-US" dirty="0"/>
              <a:t>Clustering verbs with same meaning</a:t>
            </a:r>
          </a:p>
          <a:p>
            <a:r>
              <a:rPr lang="en-US" dirty="0"/>
              <a:t>Considering information from multiple sources (e.g., sensing devices, multimedia data,…) – not only web sources as in this paper - can help to improve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8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0899257-00E9-416D-920D-7AFA2D4A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AF7B-5358-4A5C-91FF-230410A7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D266-2176-44C2-ACA1-590CDE7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Extraction</a:t>
            </a:r>
          </a:p>
          <a:p>
            <a:pPr lvl="1"/>
            <a:r>
              <a:rPr lang="en-US" dirty="0"/>
              <a:t>Non-taxonomic relations</a:t>
            </a:r>
          </a:p>
          <a:p>
            <a:pPr lvl="1"/>
            <a:r>
              <a:rPr lang="en-US" dirty="0"/>
              <a:t>Semantic graph</a:t>
            </a:r>
          </a:p>
          <a:p>
            <a:pPr lvl="1"/>
            <a:r>
              <a:rPr lang="en-US" dirty="0"/>
              <a:t>Dependency relation (Dependency syntactic 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27847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656-2F30-4269-83CD-1AD0660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25FE6-AE1E-4C52-B44A-D68E9C4F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1" y="1396406"/>
            <a:ext cx="10419008" cy="50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537B-923B-46FF-9CB4-FCEE4099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from Knowledge Graph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ABDF1-0E80-404F-B68E-B04A73CE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1539006"/>
            <a:ext cx="10515600" cy="52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E6D-2323-45DF-80E4-BEBF616F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from Knowledge Graph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8E8B0-CE47-4B82-914C-96F91DB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0" y="1657016"/>
            <a:ext cx="10214020" cy="50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8665-3E15-494B-B62F-3B8ED376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ED89-4A7E-494E-B10B-DC5BD95B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amount of data in smart city makes challenges for extracting useful information.</a:t>
            </a:r>
          </a:p>
          <a:p>
            <a:r>
              <a:rPr lang="en-US" dirty="0"/>
              <a:t>Major research works and applications are in </a:t>
            </a:r>
            <a:r>
              <a:rPr lang="en-US" i="1" dirty="0"/>
              <a:t>Deep Learning </a:t>
            </a:r>
            <a:r>
              <a:rPr lang="en-US" dirty="0"/>
              <a:t>and </a:t>
            </a:r>
            <a:r>
              <a:rPr lang="en-US" i="1" dirty="0"/>
              <a:t>Knowledge Graph</a:t>
            </a:r>
            <a:r>
              <a:rPr lang="en-US" dirty="0"/>
              <a:t>, involving subtask (most difficult!) in </a:t>
            </a:r>
            <a:r>
              <a:rPr lang="en-US" dirty="0">
                <a:solidFill>
                  <a:srgbClr val="FF0000"/>
                </a:solidFill>
              </a:rPr>
              <a:t>extracting non-taxonomic relationship</a:t>
            </a:r>
            <a:r>
              <a:rPr lang="en-US" dirty="0"/>
              <a:t>. </a:t>
            </a:r>
          </a:p>
          <a:p>
            <a:r>
              <a:rPr lang="en-US" dirty="0"/>
              <a:t>Most research work have:</a:t>
            </a:r>
          </a:p>
          <a:p>
            <a:pPr lvl="1"/>
            <a:r>
              <a:rPr lang="en-US" dirty="0"/>
              <a:t>Limited practical applications </a:t>
            </a:r>
          </a:p>
          <a:p>
            <a:pPr lvl="1"/>
            <a:r>
              <a:rPr lang="en-US" dirty="0"/>
              <a:t>Neglected in syntactic and semantic information in relations that are extracted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7EA-84B5-4C71-A9F9-08A68B9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0157-6750-4954-A83F-3C48097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contributes to: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Extracting non-taxonomic relation at higher precision, based on combination of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semantic graph </a:t>
            </a:r>
            <a:r>
              <a:rPr lang="en-US" dirty="0"/>
              <a:t>and (ii) </a:t>
            </a:r>
            <a:r>
              <a:rPr lang="en-US" dirty="0">
                <a:solidFill>
                  <a:srgbClr val="0070C0"/>
                </a:solidFill>
              </a:rPr>
              <a:t>context information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Providing ‘better’ labels for relations that have been extracted from A, thanks to combination of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dependency syntactic information </a:t>
            </a:r>
            <a:r>
              <a:rPr lang="en-US" dirty="0"/>
              <a:t>and (ii) </a:t>
            </a:r>
            <a:r>
              <a:rPr lang="en-US" dirty="0">
                <a:solidFill>
                  <a:srgbClr val="0070C0"/>
                </a:solidFill>
              </a:rPr>
              <a:t>statistical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7002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470-1E61-4879-9CAB-43C46DB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04AD4B-50A0-4893-ADB4-95A3C91FE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815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DB56-445D-4F78-9FB2-A58D7AF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Step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FD923-6B33-4384-8ACE-2864DD9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21" y="1852120"/>
            <a:ext cx="8505316" cy="45760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F10BAE-E22E-4EEF-A9FA-2E239A059713}"/>
              </a:ext>
            </a:extLst>
          </p:cNvPr>
          <p:cNvSpPr/>
          <p:nvPr/>
        </p:nvSpPr>
        <p:spPr>
          <a:xfrm>
            <a:off x="8408020" y="5759605"/>
            <a:ext cx="1187604" cy="59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Automatic Non-Taxonomic Relation Extraction from Big Data in Smart City</vt:lpstr>
      <vt:lpstr>Research Area</vt:lpstr>
      <vt:lpstr>Knowledge Graph</vt:lpstr>
      <vt:lpstr>Decision from Knowledge Graph (1/2)</vt:lpstr>
      <vt:lpstr>Decision from Knowledge Graph (2/2)</vt:lpstr>
      <vt:lpstr>The Problem</vt:lpstr>
      <vt:lpstr>Research Contribution</vt:lpstr>
      <vt:lpstr>Approach</vt:lpstr>
      <vt:lpstr>Result – Step 1</vt:lpstr>
      <vt:lpstr>Result – Step 2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Non-Taxonomic Relation Extraction from Big Data in Smart City</dc:title>
  <dc:creator>Tien Duong</dc:creator>
  <cp:lastModifiedBy>Tien Duong</cp:lastModifiedBy>
  <cp:revision>8</cp:revision>
  <dcterms:created xsi:type="dcterms:W3CDTF">2021-05-24T07:01:09Z</dcterms:created>
  <dcterms:modified xsi:type="dcterms:W3CDTF">2021-05-24T08:00:38Z</dcterms:modified>
</cp:coreProperties>
</file>