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9" roundtripDataSignature="AMtx7mgLQqTts4+2C51SAgmKSRB//7kK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95B0BA-FFFE-451A-A2A2-FC8B6C35CF62}">
  <a:tblStyle styleId="{6D95B0BA-FFFE-451A-A2A2-FC8B6C35CF62}"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AEB"/>
          </a:solidFill>
        </a:fill>
      </a:tcStyle>
    </a:wholeTbl>
    <a:band1H>
      <a:tcTxStyle/>
      <a:tcStyle>
        <a:fill>
          <a:solidFill>
            <a:srgbClr val="D0D3D4"/>
          </a:solidFill>
        </a:fill>
      </a:tcStyle>
    </a:band1H>
    <a:band2H>
      <a:tcTxStyle/>
    </a:band2H>
    <a:band1V>
      <a:tcTxStyle/>
      <a:tcStyle>
        <a:fill>
          <a:solidFill>
            <a:srgbClr val="D0D3D4"/>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jp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44"/>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44"/>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4"/>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4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44"/>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44"/>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4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algn="just">
              <a:spcBef>
                <a:spcPts val="520"/>
              </a:spcBef>
              <a:spcAft>
                <a:spcPts val="0"/>
              </a:spcAft>
              <a:buSzPts val="2600"/>
              <a:buChar char="■"/>
              <a:defRPr sz="2600"/>
            </a:lvl1pPr>
            <a:lvl2pPr indent="-381000" lvl="1" marL="914400" algn="just">
              <a:spcBef>
                <a:spcPts val="480"/>
              </a:spcBef>
              <a:spcAft>
                <a:spcPts val="0"/>
              </a:spcAft>
              <a:buSzPts val="2400"/>
              <a:buChar char="🞐"/>
              <a:defRPr/>
            </a:lvl2pPr>
            <a:lvl3pPr indent="-368300" lvl="2" marL="1371600" algn="just">
              <a:spcBef>
                <a:spcPts val="440"/>
              </a:spcBef>
              <a:spcAft>
                <a:spcPts val="0"/>
              </a:spcAft>
              <a:buSzPts val="2200"/>
              <a:buChar char="■"/>
              <a:defRPr sz="2200"/>
            </a:lvl3pPr>
            <a:lvl4pPr indent="-355600" lvl="3" marL="1828800" algn="just">
              <a:spcBef>
                <a:spcPts val="400"/>
              </a:spcBef>
              <a:spcAft>
                <a:spcPts val="0"/>
              </a:spcAft>
              <a:buSzPts val="2000"/>
              <a:buChar char="🞐"/>
              <a:defRPr sz="2000"/>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4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0" name="Shape 40"/>
        <p:cNvGrpSpPr/>
        <p:nvPr/>
      </p:nvGrpSpPr>
      <p:grpSpPr>
        <a:xfrm>
          <a:off x="0" y="0"/>
          <a:ext cx="0" cy="0"/>
          <a:chOff x="0" y="0"/>
          <a:chExt cx="0" cy="0"/>
        </a:xfrm>
      </p:grpSpPr>
      <p:sp>
        <p:nvSpPr>
          <p:cNvPr id="41" name="Google Shape;41;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just">
              <a:spcBef>
                <a:spcPts val="400"/>
              </a:spcBef>
              <a:spcAft>
                <a:spcPts val="0"/>
              </a:spcAft>
              <a:buSzPts val="2000"/>
              <a:buNone/>
              <a:defRPr sz="2000"/>
            </a:lvl1pPr>
            <a:lvl2pPr indent="-228600" lvl="1" marL="914400" algn="just">
              <a:spcBef>
                <a:spcPts val="360"/>
              </a:spcBef>
              <a:spcAft>
                <a:spcPts val="0"/>
              </a:spcAft>
              <a:buSzPts val="1800"/>
              <a:buNone/>
              <a:defRPr sz="1800"/>
            </a:lvl2pPr>
            <a:lvl3pPr indent="-228600" lvl="2" marL="1371600" algn="just">
              <a:spcBef>
                <a:spcPts val="320"/>
              </a:spcBef>
              <a:spcAft>
                <a:spcPts val="0"/>
              </a:spcAft>
              <a:buSzPts val="1600"/>
              <a:buNone/>
              <a:defRPr sz="1600"/>
            </a:lvl3pPr>
            <a:lvl4pPr indent="-228600" lvl="3" marL="1828800" algn="just">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3" name="Google Shape;43;p4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6" name="Shape 46"/>
        <p:cNvGrpSpPr/>
        <p:nvPr/>
      </p:nvGrpSpPr>
      <p:grpSpPr>
        <a:xfrm>
          <a:off x="0" y="0"/>
          <a:ext cx="0" cy="0"/>
          <a:chOff x="0" y="0"/>
          <a:chExt cx="0" cy="0"/>
        </a:xfrm>
      </p:grpSpPr>
      <p:sp>
        <p:nvSpPr>
          <p:cNvPr id="47" name="Google Shape;47;p4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9" name="Google Shape;49;p4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48"/>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2" name="Google Shape;52;p4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43"/>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43"/>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4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4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3399"/>
              </a:buClr>
              <a:buSzPts val="26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81000" lvl="1" marL="914400" marR="0" rtl="0" algn="just">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68300" lvl="2" marL="1371600" marR="0" rtl="0" algn="just">
              <a:spcBef>
                <a:spcPts val="440"/>
              </a:spcBef>
              <a:spcAft>
                <a:spcPts val="0"/>
              </a:spcAft>
              <a:buClr>
                <a:srgbClr val="003399"/>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3pPr>
            <a:lvl4pPr indent="-355600" lvl="3" marL="1828800" marR="0" rtl="0" algn="just">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4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4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4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3"/>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43"/>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4213" y="21336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4 (1) </a:t>
            </a:r>
            <a:br>
              <a:rPr b="1" lang="en-US" sz="4400"/>
            </a:br>
            <a:r>
              <a:rPr b="1" lang="en-US" sz="4400"/>
              <a:t>Định thời CPU</a:t>
            </a:r>
            <a:endParaRPr/>
          </a:p>
        </p:txBody>
      </p:sp>
      <p:sp>
        <p:nvSpPr>
          <p:cNvPr id="58" name="Google Shape;58;p1"/>
          <p:cNvSpPr txBox="1"/>
          <p:nvPr>
            <p:ph idx="1" type="subTitle"/>
          </p:nvPr>
        </p:nvSpPr>
        <p:spPr>
          <a:xfrm>
            <a:off x="1370013" y="4495800"/>
            <a:ext cx="6400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600"/>
              <a:buFont typeface="Noto Sans Symbols"/>
              <a:buNone/>
            </a:pPr>
            <a:r>
              <a:rPr lang="en-US"/>
              <a:t>10/6/2020</a:t>
            </a:r>
            <a:endParaRPr/>
          </a:p>
        </p:txBody>
      </p:sp>
      <p:sp>
        <p:nvSpPr>
          <p:cNvPr id="59" name="Google Shape;59;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0" name="Google Shape;60;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 name="Google Shape;61;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bộ định thời (tt)</a:t>
            </a:r>
            <a:endParaRPr/>
          </a:p>
        </p:txBody>
      </p:sp>
      <p:sp>
        <p:nvSpPr>
          <p:cNvPr id="139" name="Google Shape;139;p1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Short-term scheduling</a:t>
            </a:r>
            <a:endParaRPr/>
          </a:p>
          <a:p>
            <a:pPr indent="-285750" lvl="1" marL="742950" rtl="0" algn="just">
              <a:spcBef>
                <a:spcPts val="480"/>
              </a:spcBef>
              <a:spcAft>
                <a:spcPts val="0"/>
              </a:spcAft>
              <a:buSzPts val="2400"/>
              <a:buChar char="🞐"/>
            </a:pPr>
            <a:r>
              <a:rPr lang="en-US"/>
              <a:t>Xác định process nào trong ready queue sẽ được chiếm CPU để thực thi kế tiếp (còn được gọi là định thời CPU, CPU scheduling)</a:t>
            </a:r>
            <a:endParaRPr/>
          </a:p>
          <a:p>
            <a:pPr indent="-285750" lvl="1" marL="742950" rtl="0" algn="just">
              <a:spcBef>
                <a:spcPts val="480"/>
              </a:spcBef>
              <a:spcAft>
                <a:spcPts val="0"/>
              </a:spcAft>
              <a:buSzPts val="2400"/>
              <a:buChar char="🞐"/>
            </a:pPr>
            <a:r>
              <a:rPr lang="en-US"/>
              <a:t>Bộ định thời short-term được gọi mỗi khi có một trong các sự kiện/interrupt sau xảy ra:</a:t>
            </a:r>
            <a:endParaRPr/>
          </a:p>
          <a:p>
            <a:pPr indent="-228600" lvl="2" marL="1143000" rtl="0" algn="just">
              <a:spcBef>
                <a:spcPts val="440"/>
              </a:spcBef>
              <a:spcAft>
                <a:spcPts val="0"/>
              </a:spcAft>
              <a:buSzPts val="2200"/>
              <a:buChar char="■"/>
            </a:pPr>
            <a:r>
              <a:rPr lang="en-US"/>
              <a:t>Ngắt thời gian (clock interrupt)</a:t>
            </a:r>
            <a:endParaRPr/>
          </a:p>
          <a:p>
            <a:pPr indent="-228600" lvl="2" marL="1143000" rtl="0" algn="just">
              <a:spcBef>
                <a:spcPts val="440"/>
              </a:spcBef>
              <a:spcAft>
                <a:spcPts val="0"/>
              </a:spcAft>
              <a:buSzPts val="2200"/>
              <a:buChar char="■"/>
            </a:pPr>
            <a:r>
              <a:rPr lang="en-US"/>
              <a:t>Ngắt ngoại vi (I/O interrupt)</a:t>
            </a:r>
            <a:endParaRPr/>
          </a:p>
          <a:p>
            <a:pPr indent="-228600" lvl="2" marL="1143000" rtl="0" algn="just">
              <a:spcBef>
                <a:spcPts val="440"/>
              </a:spcBef>
              <a:spcAft>
                <a:spcPts val="0"/>
              </a:spcAft>
              <a:buSzPts val="2200"/>
              <a:buChar char="■"/>
            </a:pPr>
            <a:r>
              <a:rPr lang="en-US"/>
              <a:t>Lời gọi hệ thống (operating system call)</a:t>
            </a:r>
            <a:endParaRPr/>
          </a:p>
          <a:p>
            <a:pPr indent="-228600" lvl="2" marL="1143000" rtl="0" algn="just">
              <a:spcBef>
                <a:spcPts val="440"/>
              </a:spcBef>
              <a:spcAft>
                <a:spcPts val="0"/>
              </a:spcAft>
              <a:buSzPts val="2200"/>
              <a:buChar char="■"/>
            </a:pPr>
            <a:r>
              <a:rPr lang="en-US"/>
              <a:t>Signal </a:t>
            </a:r>
            <a:endParaRPr/>
          </a:p>
        </p:txBody>
      </p:sp>
      <p:sp>
        <p:nvSpPr>
          <p:cNvPr id="140" name="Google Shape;140;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41" name="Google Shape;141;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 calcmode="lin" valueType="num">
                                      <p:cBhvr additive="base">
                                        <p:cTn dur="500"/>
                                        <p:tgtEl>
                                          <p:spTgt spid="13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 calcmode="lin" valueType="num">
                                      <p:cBhvr additive="base">
                                        <p:cTn dur="500"/>
                                        <p:tgtEl>
                                          <p:spTgt spid="13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 calcmode="lin" valueType="num">
                                      <p:cBhvr additive="base">
                                        <p:cTn dur="500"/>
                                        <p:tgtEl>
                                          <p:spTgt spid="13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 calcmode="lin" valueType="num">
                                      <p:cBhvr additive="base">
                                        <p:cTn dur="500"/>
                                        <p:tgtEl>
                                          <p:spTgt spid="13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 calcmode="lin" valueType="num">
                                      <p:cBhvr additive="base">
                                        <p:cTn dur="500"/>
                                        <p:tgtEl>
                                          <p:spTgt spid="13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 calcmode="lin" valueType="num">
                                      <p:cBhvr additive="base">
                                        <p:cTn dur="500"/>
                                        <p:tgtEl>
                                          <p:spTgt spid="13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 calcmode="lin" valueType="num">
                                      <p:cBhvr additive="base">
                                        <p:cTn dur="500"/>
                                        <p:tgtEl>
                                          <p:spTgt spid="13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Bộ định thời</a:t>
            </a:r>
            <a:endParaRPr/>
          </a:p>
        </p:txBody>
      </p:sp>
      <p:sp>
        <p:nvSpPr>
          <p:cNvPr id="149" name="Google Shape;149;p1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Bộ định thời sẽ chuyển quyền điều khiển CPU về cho process được chọn.</a:t>
            </a:r>
            <a:endParaRPr/>
          </a:p>
          <a:p>
            <a:pPr indent="-342900" lvl="0" marL="342900" rtl="0" algn="just">
              <a:spcBef>
                <a:spcPts val="520"/>
              </a:spcBef>
              <a:spcAft>
                <a:spcPts val="0"/>
              </a:spcAft>
              <a:buSzPts val="2600"/>
              <a:buChar char="■"/>
            </a:pPr>
            <a:r>
              <a:rPr lang="en-US"/>
              <a:t>Bao gồm:</a:t>
            </a:r>
            <a:endParaRPr/>
          </a:p>
          <a:p>
            <a:pPr indent="-285750" lvl="1" marL="742950" rtl="0" algn="just">
              <a:spcBef>
                <a:spcPts val="480"/>
              </a:spcBef>
              <a:spcAft>
                <a:spcPts val="0"/>
              </a:spcAft>
              <a:buSzPts val="2400"/>
              <a:buChar char="🞐"/>
            </a:pPr>
            <a:r>
              <a:rPr lang="en-US"/>
              <a:t>Chuyển ngữ cảnh (sử dụng thông tin ngữ cảnh trong PCB)</a:t>
            </a:r>
            <a:endParaRPr/>
          </a:p>
          <a:p>
            <a:pPr indent="-285750" lvl="1" marL="742950" rtl="0" algn="just">
              <a:spcBef>
                <a:spcPts val="480"/>
              </a:spcBef>
              <a:spcAft>
                <a:spcPts val="0"/>
              </a:spcAft>
              <a:buSzPts val="2400"/>
              <a:buChar char="🞐"/>
            </a:pPr>
            <a:r>
              <a:rPr lang="en-US"/>
              <a:t>Chuyển chế độ người dùng</a:t>
            </a:r>
            <a:endParaRPr/>
          </a:p>
          <a:p>
            <a:pPr indent="-285750" lvl="1" marL="742950" rtl="0" algn="just">
              <a:spcBef>
                <a:spcPts val="480"/>
              </a:spcBef>
              <a:spcAft>
                <a:spcPts val="0"/>
              </a:spcAft>
              <a:buSzPts val="2400"/>
              <a:buChar char="🞐"/>
            </a:pPr>
            <a:r>
              <a:rPr lang="en-US"/>
              <a:t>Nhảy đến vị trí thích hợp trong chương trình ứng dụng để khởi động lại chương trình (chính là program counter trong PCB)</a:t>
            </a:r>
            <a:endParaRPr/>
          </a:p>
          <a:p>
            <a:pPr indent="-342900" lvl="0" marL="342900" rtl="0" algn="just">
              <a:spcBef>
                <a:spcPts val="520"/>
              </a:spcBef>
              <a:spcAft>
                <a:spcPts val="0"/>
              </a:spcAft>
              <a:buSzPts val="2600"/>
              <a:buChar char="■"/>
            </a:pPr>
            <a:r>
              <a:rPr lang="en-US"/>
              <a:t>Công việc này gây ra phí tổn</a:t>
            </a:r>
            <a:endParaRPr/>
          </a:p>
          <a:p>
            <a:pPr indent="-285750" lvl="1" marL="742950" rtl="0" algn="just">
              <a:spcBef>
                <a:spcPts val="480"/>
              </a:spcBef>
              <a:spcAft>
                <a:spcPts val="0"/>
              </a:spcAft>
              <a:buSzPts val="2400"/>
              <a:buChar char="🞐"/>
            </a:pPr>
            <a:r>
              <a:rPr lang="en-US"/>
              <a:t>Dispatch latency: thời gian mà bộ định thời dừng một process và khởi động một process khác</a:t>
            </a:r>
            <a:endParaRPr/>
          </a:p>
          <a:p>
            <a:pPr indent="-177800" lvl="0" marL="342900" rtl="0" algn="just">
              <a:spcBef>
                <a:spcPts val="520"/>
              </a:spcBef>
              <a:spcAft>
                <a:spcPts val="0"/>
              </a:spcAft>
              <a:buSzPts val="2600"/>
              <a:buNone/>
            </a:pPr>
            <a:r>
              <a:t/>
            </a:r>
            <a:endParaRPr/>
          </a:p>
        </p:txBody>
      </p:sp>
      <p:sp>
        <p:nvSpPr>
          <p:cNvPr id="150" name="Google Shape;150;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51" name="Google Shape;151;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500"/>
                                        <p:tgtEl>
                                          <p:spTgt spid="1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500"/>
                                        <p:tgtEl>
                                          <p:spTgt spid="1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500"/>
                                        <p:tgtEl>
                                          <p:spTgt spid="1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500"/>
                                        <p:tgtEl>
                                          <p:spTgt spid="1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 calcmode="lin" valueType="num">
                                      <p:cBhvr additive="base">
                                        <p:cTn dur="500"/>
                                        <p:tgtEl>
                                          <p:spTgt spid="1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 calcmode="lin" valueType="num">
                                      <p:cBhvr additive="base">
                                        <p:cTn dur="500"/>
                                        <p:tgtEl>
                                          <p:spTgt spid="1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 calcmode="lin" valueType="num">
                                      <p:cBhvr additive="base">
                                        <p:cTn dur="500"/>
                                        <p:tgtEl>
                                          <p:spTgt spid="14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 calcmode="lin" valueType="num">
                                      <p:cBhvr additive="base">
                                        <p:cTn dur="500"/>
                                        <p:tgtEl>
                                          <p:spTgt spid="14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tiêu chuẩn định thời CPU</a:t>
            </a:r>
            <a:endParaRPr/>
          </a:p>
        </p:txBody>
      </p:sp>
      <p:sp>
        <p:nvSpPr>
          <p:cNvPr id="158" name="Google Shape;158;p1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Hướng người dùng (User-oriented)</a:t>
            </a:r>
            <a:endParaRPr/>
          </a:p>
          <a:p>
            <a:pPr indent="-285750" lvl="1" marL="742950" rtl="0" algn="just">
              <a:spcBef>
                <a:spcPts val="480"/>
              </a:spcBef>
              <a:spcAft>
                <a:spcPts val="0"/>
              </a:spcAft>
              <a:buSzPts val="2400"/>
              <a:buChar char="🞐"/>
            </a:pPr>
            <a:r>
              <a:rPr lang="en-US"/>
              <a:t>Thời gian đáp ứng (Response time): khoảng thời gian process nhận yêu cầu đến khi yêu cầu đầu tiên được đáp ứng (time-sharing, interactive system) → cực tiểu</a:t>
            </a:r>
            <a:endParaRPr/>
          </a:p>
          <a:p>
            <a:pPr indent="-285750" lvl="1" marL="742950" rtl="0" algn="just">
              <a:spcBef>
                <a:spcPts val="480"/>
              </a:spcBef>
              <a:spcAft>
                <a:spcPts val="0"/>
              </a:spcAft>
              <a:buSzPts val="2400"/>
              <a:buChar char="🞐"/>
            </a:pPr>
            <a:r>
              <a:rPr lang="en-US"/>
              <a:t>Thời gian quay vòng (hoàn thành) (Turnaround time): khoảng thời gian từ lúc một process được nạp vào hệ thống đến khi process đó kết thúc → cực tiểu</a:t>
            </a:r>
            <a:endParaRPr/>
          </a:p>
          <a:p>
            <a:pPr indent="-285750" lvl="1" marL="742950" rtl="0" algn="just">
              <a:spcBef>
                <a:spcPts val="480"/>
              </a:spcBef>
              <a:spcAft>
                <a:spcPts val="0"/>
              </a:spcAft>
              <a:buSzPts val="2400"/>
              <a:buChar char="🞐"/>
            </a:pPr>
            <a:r>
              <a:rPr lang="en-US"/>
              <a:t>Thời gian chờ (Waiting time): tổng thời gian một process đợi trong ready queue → cực tiểu</a:t>
            </a:r>
            <a:endParaRPr/>
          </a:p>
          <a:p>
            <a:pPr indent="-177800" lvl="0" marL="342900" rtl="0" algn="just">
              <a:spcBef>
                <a:spcPts val="520"/>
              </a:spcBef>
              <a:spcAft>
                <a:spcPts val="0"/>
              </a:spcAft>
              <a:buSzPts val="2600"/>
              <a:buNone/>
            </a:pPr>
            <a:r>
              <a:t/>
            </a:r>
            <a:endParaRPr/>
          </a:p>
        </p:txBody>
      </p:sp>
      <p:sp>
        <p:nvSpPr>
          <p:cNvPr id="159" name="Google Shape;159;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60" name="Google Shape;160;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tiêu chuẩn định thời CPU (tt)</a:t>
            </a:r>
            <a:endParaRPr/>
          </a:p>
        </p:txBody>
      </p:sp>
      <p:sp>
        <p:nvSpPr>
          <p:cNvPr id="167" name="Google Shape;167;p1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Hướng hệ thống (System-oriented)</a:t>
            </a:r>
            <a:endParaRPr/>
          </a:p>
          <a:p>
            <a:pPr indent="-285750" lvl="1" marL="742950" rtl="0" algn="just">
              <a:spcBef>
                <a:spcPts val="480"/>
              </a:spcBef>
              <a:spcAft>
                <a:spcPts val="0"/>
              </a:spcAft>
              <a:buSzPts val="2400"/>
              <a:buChar char="🞐"/>
            </a:pPr>
            <a:r>
              <a:rPr lang="en-US"/>
              <a:t>Sử dụng CPU (processor utilization): định thời sao cho CPU càng bận càng tốt → cực đại</a:t>
            </a:r>
            <a:endParaRPr/>
          </a:p>
          <a:p>
            <a:pPr indent="-285750" lvl="1" marL="742950" rtl="0" algn="just">
              <a:spcBef>
                <a:spcPts val="480"/>
              </a:spcBef>
              <a:spcAft>
                <a:spcPts val="0"/>
              </a:spcAft>
              <a:buSzPts val="2400"/>
              <a:buChar char="🞐"/>
            </a:pPr>
            <a:r>
              <a:rPr lang="en-US"/>
              <a:t>Công bằng (fairness): tất cả process phải được đối xử như nhau</a:t>
            </a:r>
            <a:endParaRPr/>
          </a:p>
          <a:p>
            <a:pPr indent="-285750" lvl="1" marL="742950" rtl="0" algn="just">
              <a:spcBef>
                <a:spcPts val="480"/>
              </a:spcBef>
              <a:spcAft>
                <a:spcPts val="0"/>
              </a:spcAft>
              <a:buSzPts val="2400"/>
              <a:buChar char="🞐"/>
            </a:pPr>
            <a:r>
              <a:rPr lang="en-US"/>
              <a:t>Thông lượng (throughput): số process hoàn tất công việc trong một đơn vị thời gian → cực đại</a:t>
            </a:r>
            <a:endParaRPr/>
          </a:p>
        </p:txBody>
      </p:sp>
      <p:sp>
        <p:nvSpPr>
          <p:cNvPr id="168" name="Google Shape;168;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69" name="Google Shape;169;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50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50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50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500"/>
                                        <p:tgtEl>
                                          <p:spTgt spid="16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Hai yếu tố của giải thuật định thời</a:t>
            </a:r>
            <a:endParaRPr/>
          </a:p>
        </p:txBody>
      </p:sp>
      <p:sp>
        <p:nvSpPr>
          <p:cNvPr id="176" name="Google Shape;176;p1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Hàm chọn lựa (selection function): dùng để chọn process nào trong ready queue được thực thi (thường dựa trên độ ưu tiên, yêu cầu về tài nguyên, đặc điểm thực thi của process,…)</a:t>
            </a:r>
            <a:endParaRPr/>
          </a:p>
          <a:p>
            <a:pPr indent="-342900" lvl="0" marL="342900" rtl="0" algn="just">
              <a:spcBef>
                <a:spcPts val="520"/>
              </a:spcBef>
              <a:spcAft>
                <a:spcPts val="0"/>
              </a:spcAft>
              <a:buSzPts val="2600"/>
              <a:buChar char="■"/>
            </a:pPr>
            <a:r>
              <a:rPr lang="en-US"/>
              <a:t>Chế độ quyết định (decision mode): chọn thời điểm thực hiện hàm chọn lựa để định thời</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177" name="Google Shape;177;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78" name="Google Shape;178;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500"/>
                                        <p:tgtEl>
                                          <p:spTgt spid="17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500"/>
                                        <p:tgtEl>
                                          <p:spTgt spid="17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500"/>
                                        <p:tgtEl>
                                          <p:spTgt spid="17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Hai yếu tố của giải thuật định thời (tt)</a:t>
            </a:r>
            <a:endParaRPr/>
          </a:p>
        </p:txBody>
      </p:sp>
      <p:sp>
        <p:nvSpPr>
          <p:cNvPr id="185" name="Google Shape;185;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Có hai chế độ quyết định:</a:t>
            </a:r>
            <a:endParaRPr/>
          </a:p>
          <a:p>
            <a:pPr indent="-285750" lvl="1" marL="742950" rtl="0" algn="just">
              <a:spcBef>
                <a:spcPts val="480"/>
              </a:spcBef>
              <a:spcAft>
                <a:spcPts val="0"/>
              </a:spcAft>
              <a:buSzPts val="2400"/>
              <a:buChar char="🞐"/>
            </a:pPr>
            <a:r>
              <a:rPr lang="en-US"/>
              <a:t>Không trưng dụng (Non-preemptive)</a:t>
            </a:r>
            <a:endParaRPr/>
          </a:p>
          <a:p>
            <a:pPr indent="-228600" lvl="2" marL="1143000" rtl="0" algn="just">
              <a:spcBef>
                <a:spcPts val="440"/>
              </a:spcBef>
              <a:spcAft>
                <a:spcPts val="0"/>
              </a:spcAft>
              <a:buSzPts val="2200"/>
              <a:buChar char="■"/>
            </a:pPr>
            <a:r>
              <a:rPr lang="en-US"/>
              <a:t>Khi ở trạng thái running, process sẽ thực thi cho đến khi kết thúc hoặc bị blocked do yêu cầu I/O</a:t>
            </a:r>
            <a:endParaRPr/>
          </a:p>
          <a:p>
            <a:pPr indent="-285750" lvl="1" marL="742950" rtl="0" algn="just">
              <a:spcBef>
                <a:spcPts val="480"/>
              </a:spcBef>
              <a:spcAft>
                <a:spcPts val="0"/>
              </a:spcAft>
              <a:buSzPts val="2400"/>
              <a:buChar char="🞐"/>
            </a:pPr>
            <a:r>
              <a:rPr lang="en-US"/>
              <a:t>Trưng dụng (Preemptive)</a:t>
            </a:r>
            <a:endParaRPr/>
          </a:p>
          <a:p>
            <a:pPr indent="-228600" lvl="2" marL="1143000" rtl="0" algn="just">
              <a:spcBef>
                <a:spcPts val="440"/>
              </a:spcBef>
              <a:spcAft>
                <a:spcPts val="0"/>
              </a:spcAft>
              <a:buSzPts val="2200"/>
              <a:buChar char="■"/>
            </a:pPr>
            <a:r>
              <a:rPr lang="en-US"/>
              <a:t>Process đang thực thi (trạng thái running) có thể bị ngắt nửa chừng và chuyển về trạng thái ready </a:t>
            </a:r>
            <a:endParaRPr/>
          </a:p>
          <a:p>
            <a:pPr indent="-228600" lvl="2" marL="1143000" rtl="0" algn="just">
              <a:spcBef>
                <a:spcPts val="440"/>
              </a:spcBef>
              <a:spcAft>
                <a:spcPts val="0"/>
              </a:spcAft>
              <a:buSzPts val="2200"/>
              <a:buChar char="■"/>
            </a:pPr>
            <a:r>
              <a:rPr lang="en-US"/>
              <a:t>Chi phí cao hơn non-preemptive nhưng đánh đổi lại bằng thời gian đáp ứng tốt hơn vì không có trường hợp một process độc chiếm CPU quá lâu</a:t>
            </a:r>
            <a:endParaRPr/>
          </a:p>
        </p:txBody>
      </p:sp>
      <p:sp>
        <p:nvSpPr>
          <p:cNvPr id="186" name="Google Shape;186;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87" name="Google Shape;187;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 calcmode="lin" valueType="num">
                                      <p:cBhvr additive="base">
                                        <p:cTn dur="500"/>
                                        <p:tgtEl>
                                          <p:spTgt spid="1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 calcmode="lin" valueType="num">
                                      <p:cBhvr additive="base">
                                        <p:cTn dur="500"/>
                                        <p:tgtEl>
                                          <p:spTgt spid="1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 calcmode="lin" valueType="num">
                                      <p:cBhvr additive="base">
                                        <p:cTn dur="500"/>
                                        <p:tgtEl>
                                          <p:spTgt spid="1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 calcmode="lin" valueType="num">
                                      <p:cBhvr additive="base">
                                        <p:cTn dur="500"/>
                                        <p:tgtEl>
                                          <p:spTgt spid="1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 calcmode="lin" valueType="num">
                                      <p:cBhvr additive="base">
                                        <p:cTn dur="500"/>
                                        <p:tgtEl>
                                          <p:spTgt spid="18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 calcmode="lin" valueType="num">
                                      <p:cBhvr additive="base">
                                        <p:cTn dur="500"/>
                                        <p:tgtEl>
                                          <p:spTgt spid="18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Preemptive và Non-preemptive</a:t>
            </a:r>
            <a:endParaRPr/>
          </a:p>
        </p:txBody>
      </p:sp>
      <p:sp>
        <p:nvSpPr>
          <p:cNvPr id="194" name="Google Shape;194;p1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Hàm định thời được thực hiện khi</a:t>
            </a:r>
            <a:endParaRPr/>
          </a:p>
          <a:p>
            <a:pPr indent="-285750" lvl="1" marL="742950" rtl="0" algn="just">
              <a:spcBef>
                <a:spcPts val="480"/>
              </a:spcBef>
              <a:spcAft>
                <a:spcPts val="0"/>
              </a:spcAft>
              <a:buSzPts val="2400"/>
              <a:buChar char="🞐"/>
            </a:pPr>
            <a:r>
              <a:rPr lang="en-US"/>
              <a:t>(1) Chuyển từ trạng thái running sang waiting </a:t>
            </a:r>
            <a:endParaRPr/>
          </a:p>
          <a:p>
            <a:pPr indent="-285750" lvl="1" marL="742950" rtl="0" algn="just">
              <a:spcBef>
                <a:spcPts val="480"/>
              </a:spcBef>
              <a:spcAft>
                <a:spcPts val="0"/>
              </a:spcAft>
              <a:buSzPts val="2400"/>
              <a:buChar char="🞐"/>
            </a:pPr>
            <a:r>
              <a:rPr lang="en-US"/>
              <a:t>(2) Chuyển từ trạng thái running sang ready</a:t>
            </a:r>
            <a:endParaRPr/>
          </a:p>
          <a:p>
            <a:pPr indent="-285750" lvl="1" marL="742950" rtl="0" algn="just">
              <a:spcBef>
                <a:spcPts val="480"/>
              </a:spcBef>
              <a:spcAft>
                <a:spcPts val="0"/>
              </a:spcAft>
              <a:buSzPts val="2400"/>
              <a:buChar char="🞐"/>
            </a:pPr>
            <a:r>
              <a:rPr lang="en-US"/>
              <a:t>(3) Chuyển từ trạng thái waiting, new sang ready</a:t>
            </a:r>
            <a:endParaRPr/>
          </a:p>
          <a:p>
            <a:pPr indent="-285750" lvl="1" marL="742950" rtl="0" algn="just">
              <a:spcBef>
                <a:spcPts val="480"/>
              </a:spcBef>
              <a:spcAft>
                <a:spcPts val="0"/>
              </a:spcAft>
              <a:buSzPts val="2400"/>
              <a:buChar char="🞐"/>
            </a:pPr>
            <a:r>
              <a:rPr lang="en-US"/>
              <a:t>(4) Kết thúc thực thi</a:t>
            </a:r>
            <a:endParaRPr/>
          </a:p>
          <a:p>
            <a:pPr indent="-285750" lvl="1" marL="742950" rtl="0" algn="just">
              <a:spcBef>
                <a:spcPts val="480"/>
              </a:spcBef>
              <a:spcAft>
                <a:spcPts val="0"/>
              </a:spcAft>
              <a:buSzPts val="2400"/>
              <a:buChar char="🞐"/>
            </a:pPr>
            <a:r>
              <a:rPr lang="en-US"/>
              <a:t>(1) và (4) không cần lựa chọn loại định thời biểu, (2) và (3) cần</a:t>
            </a:r>
            <a:endParaRPr/>
          </a:p>
          <a:p>
            <a:pPr indent="-342900" lvl="0" marL="342900" rtl="0" algn="just">
              <a:spcBef>
                <a:spcPts val="520"/>
              </a:spcBef>
              <a:spcAft>
                <a:spcPts val="0"/>
              </a:spcAft>
              <a:buSzPts val="2600"/>
              <a:buChar char="■"/>
            </a:pPr>
            <a:r>
              <a:rPr lang="en-US"/>
              <a:t>Trường hợp 1, 4 được gọi là định thời nonpreemptive</a:t>
            </a:r>
            <a:endParaRPr/>
          </a:p>
          <a:p>
            <a:pPr indent="-342900" lvl="0" marL="342900" rtl="0" algn="just">
              <a:spcBef>
                <a:spcPts val="520"/>
              </a:spcBef>
              <a:spcAft>
                <a:spcPts val="0"/>
              </a:spcAft>
              <a:buSzPts val="2600"/>
              <a:buChar char="■"/>
            </a:pPr>
            <a:r>
              <a:rPr lang="en-US"/>
              <a:t>Trường hợp 2, 3 được gọi là định thời preemptive</a:t>
            </a:r>
            <a:endParaRPr/>
          </a:p>
          <a:p>
            <a:pPr indent="0" lvl="0" marL="0" rtl="0" algn="ctr">
              <a:spcBef>
                <a:spcPts val="520"/>
              </a:spcBef>
              <a:spcAft>
                <a:spcPts val="0"/>
              </a:spcAft>
              <a:buSzPts val="2600"/>
              <a:buNone/>
            </a:pPr>
            <a:r>
              <a:rPr lang="en-US"/>
              <a:t>Thực hiện theo cơ chế nào khó hơn? Tại sao?</a:t>
            </a:r>
            <a:endParaRPr/>
          </a:p>
          <a:p>
            <a:pPr indent="-177800" lvl="0" marL="342900" rtl="0" algn="just">
              <a:spcBef>
                <a:spcPts val="520"/>
              </a:spcBef>
              <a:spcAft>
                <a:spcPts val="0"/>
              </a:spcAft>
              <a:buSzPts val="2600"/>
              <a:buNone/>
            </a:pPr>
            <a:r>
              <a:t/>
            </a:r>
            <a:endParaRPr/>
          </a:p>
        </p:txBody>
      </p:sp>
      <p:sp>
        <p:nvSpPr>
          <p:cNvPr id="195" name="Google Shape;195;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96" name="Google Shape;196;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500"/>
                                        <p:tgtEl>
                                          <p:spTgt spid="1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 calcmode="lin" valueType="num">
                                      <p:cBhvr additive="base">
                                        <p:cTn dur="500"/>
                                        <p:tgtEl>
                                          <p:spTgt spid="1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 calcmode="lin" valueType="num">
                                      <p:cBhvr additive="base">
                                        <p:cTn dur="500"/>
                                        <p:tgtEl>
                                          <p:spTgt spid="1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 calcmode="lin" valueType="num">
                                      <p:cBhvr additive="base">
                                        <p:cTn dur="500"/>
                                        <p:tgtEl>
                                          <p:spTgt spid="1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 calcmode="lin" valueType="num">
                                      <p:cBhvr additive="base">
                                        <p:cTn dur="500"/>
                                        <p:tgtEl>
                                          <p:spTgt spid="19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 calcmode="lin" valueType="num">
                                      <p:cBhvr additive="base">
                                        <p:cTn dur="500"/>
                                        <p:tgtEl>
                                          <p:spTgt spid="19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 calcmode="lin" valueType="num">
                                      <p:cBhvr additive="base">
                                        <p:cTn dur="500"/>
                                        <p:tgtEl>
                                          <p:spTgt spid="19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 calcmode="lin" valueType="num">
                                      <p:cBhvr additive="base">
                                        <p:cTn dur="500"/>
                                        <p:tgtEl>
                                          <p:spTgt spid="19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 calcmode="lin" valueType="num">
                                      <p:cBhvr additive="base">
                                        <p:cTn dur="500"/>
                                        <p:tgtEl>
                                          <p:spTgt spid="19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 calcmode="lin" valueType="num">
                                      <p:cBhvr additive="base">
                                        <p:cTn dur="500"/>
                                        <p:tgtEl>
                                          <p:spTgt spid="19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Khảo sát giải thuật định thời</a:t>
            </a:r>
            <a:endParaRPr/>
          </a:p>
        </p:txBody>
      </p:sp>
      <p:sp>
        <p:nvSpPr>
          <p:cNvPr id="204" name="Google Shape;204;p1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Service time = thời gian process cần CPU trong một chu kỳ CPU-I/O </a:t>
            </a:r>
            <a:endParaRPr/>
          </a:p>
          <a:p>
            <a:pPr indent="-342900" lvl="0" marL="342900" rtl="0" algn="just">
              <a:spcBef>
                <a:spcPts val="520"/>
              </a:spcBef>
              <a:spcAft>
                <a:spcPts val="0"/>
              </a:spcAft>
              <a:buSzPts val="2600"/>
              <a:buChar char="■"/>
            </a:pPr>
            <a:r>
              <a:rPr lang="en-US"/>
              <a:t>Process có service time lớn là các CPU-bound process</a:t>
            </a:r>
            <a:endParaRPr/>
          </a:p>
          <a:p>
            <a:pPr indent="-177800" lvl="0" marL="342900" rtl="0" algn="just">
              <a:spcBef>
                <a:spcPts val="520"/>
              </a:spcBef>
              <a:spcAft>
                <a:spcPts val="0"/>
              </a:spcAft>
              <a:buSzPts val="2600"/>
              <a:buNone/>
            </a:pPr>
            <a:r>
              <a:t/>
            </a:r>
            <a:endParaRPr/>
          </a:p>
        </p:txBody>
      </p:sp>
      <p:sp>
        <p:nvSpPr>
          <p:cNvPr id="205" name="Google Shape;205;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06" name="Google Shape;206;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208" name="Google Shape;208;p17"/>
          <p:cNvPicPr preferRelativeResize="0"/>
          <p:nvPr/>
        </p:nvPicPr>
        <p:blipFill rotWithShape="1">
          <a:blip r:embed="rId3">
            <a:alphaModFix/>
          </a:blip>
          <a:srcRect b="0" l="0" r="0" t="0"/>
          <a:stretch/>
        </p:blipFill>
        <p:spPr>
          <a:xfrm>
            <a:off x="1255378" y="2892748"/>
            <a:ext cx="6631658" cy="35080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 calcmode="lin" valueType="num">
                                      <p:cBhvr additive="base">
                                        <p:cTn dur="500"/>
                                        <p:tgtEl>
                                          <p:spTgt spid="2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 calcmode="lin" valueType="num">
                                      <p:cBhvr additive="base">
                                        <p:cTn dur="500"/>
                                        <p:tgtEl>
                                          <p:spTgt spid="2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 calcmode="lin" valueType="num">
                                      <p:cBhvr additive="base">
                                        <p:cTn dur="500"/>
                                        <p:tgtEl>
                                          <p:spTgt spid="2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giải thuật định thời</a:t>
            </a:r>
            <a:endParaRPr/>
          </a:p>
        </p:txBody>
      </p:sp>
      <p:sp>
        <p:nvSpPr>
          <p:cNvPr id="214" name="Google Shape;214;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First-Come, First-Served (FCFS)</a:t>
            </a:r>
            <a:endParaRPr/>
          </a:p>
          <a:p>
            <a:pPr indent="-342900" lvl="0" marL="342900" rtl="0" algn="just">
              <a:spcBef>
                <a:spcPts val="520"/>
              </a:spcBef>
              <a:spcAft>
                <a:spcPts val="0"/>
              </a:spcAft>
              <a:buSzPts val="2600"/>
              <a:buChar char="■"/>
            </a:pPr>
            <a:r>
              <a:rPr lang="en-US"/>
              <a:t>Shortest Job First (SJF)</a:t>
            </a:r>
            <a:endParaRPr/>
          </a:p>
          <a:p>
            <a:pPr indent="-342900" lvl="0" marL="342900" rtl="0" algn="just">
              <a:spcBef>
                <a:spcPts val="520"/>
              </a:spcBef>
              <a:spcAft>
                <a:spcPts val="0"/>
              </a:spcAft>
              <a:buSzPts val="2600"/>
              <a:buChar char="■"/>
            </a:pPr>
            <a:r>
              <a:rPr lang="en-US"/>
              <a:t>Shortest Remaining Time First (SRTF)</a:t>
            </a:r>
            <a:endParaRPr/>
          </a:p>
          <a:p>
            <a:pPr indent="-342900" lvl="0" marL="342900" rtl="0" algn="just">
              <a:spcBef>
                <a:spcPts val="520"/>
              </a:spcBef>
              <a:spcAft>
                <a:spcPts val="0"/>
              </a:spcAft>
              <a:buSzPts val="2600"/>
              <a:buChar char="■"/>
            </a:pPr>
            <a:r>
              <a:rPr lang="en-US"/>
              <a:t>Round-Robin (RR)</a:t>
            </a:r>
            <a:endParaRPr/>
          </a:p>
          <a:p>
            <a:pPr indent="-342900" lvl="0" marL="342900" rtl="0" algn="just">
              <a:spcBef>
                <a:spcPts val="520"/>
              </a:spcBef>
              <a:spcAft>
                <a:spcPts val="0"/>
              </a:spcAft>
              <a:buSzPts val="2600"/>
              <a:buChar char="■"/>
            </a:pPr>
            <a:r>
              <a:rPr lang="en-US"/>
              <a:t>Priority Scheduling</a:t>
            </a:r>
            <a:endParaRPr/>
          </a:p>
          <a:p>
            <a:pPr indent="-342900" lvl="0" marL="342900" rtl="0" algn="just">
              <a:spcBef>
                <a:spcPts val="520"/>
              </a:spcBef>
              <a:spcAft>
                <a:spcPts val="0"/>
              </a:spcAft>
              <a:buSzPts val="2600"/>
              <a:buChar char="■"/>
            </a:pPr>
            <a:r>
              <a:rPr lang="en-US"/>
              <a:t>Highest Response Ratio Next (HRRN)</a:t>
            </a:r>
            <a:endParaRPr/>
          </a:p>
          <a:p>
            <a:pPr indent="-342900" lvl="0" marL="342900" rtl="0" algn="just">
              <a:spcBef>
                <a:spcPts val="520"/>
              </a:spcBef>
              <a:spcAft>
                <a:spcPts val="0"/>
              </a:spcAft>
              <a:buSzPts val="2600"/>
              <a:buChar char="■"/>
            </a:pPr>
            <a:r>
              <a:rPr lang="en-US"/>
              <a:t>Multilevel Queue </a:t>
            </a:r>
            <a:endParaRPr/>
          </a:p>
          <a:p>
            <a:pPr indent="-342900" lvl="0" marL="342900" rtl="0" algn="just">
              <a:spcBef>
                <a:spcPts val="520"/>
              </a:spcBef>
              <a:spcAft>
                <a:spcPts val="0"/>
              </a:spcAft>
              <a:buSzPts val="2600"/>
              <a:buChar char="■"/>
            </a:pPr>
            <a:r>
              <a:rPr lang="en-US"/>
              <a:t>Multilevel Feedback Queue</a:t>
            </a:r>
            <a:endParaRPr/>
          </a:p>
          <a:p>
            <a:pPr indent="-177800" lvl="0" marL="342900" rtl="0" algn="just">
              <a:spcBef>
                <a:spcPts val="520"/>
              </a:spcBef>
              <a:spcAft>
                <a:spcPts val="0"/>
              </a:spcAft>
              <a:buSzPts val="2600"/>
              <a:buNone/>
            </a:pPr>
            <a:r>
              <a:t/>
            </a:r>
            <a:endParaRPr/>
          </a:p>
        </p:txBody>
      </p:sp>
      <p:sp>
        <p:nvSpPr>
          <p:cNvPr id="215" name="Google Shape;215;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16" name="Google Shape;216;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First-Come, First-Served (FCFS)</a:t>
            </a:r>
            <a:endParaRPr/>
          </a:p>
        </p:txBody>
      </p:sp>
      <p:sp>
        <p:nvSpPr>
          <p:cNvPr id="224" name="Google Shape;224;p1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Hàm lựa chọn: </a:t>
            </a:r>
            <a:endParaRPr/>
          </a:p>
          <a:p>
            <a:pPr indent="-285750" lvl="1" marL="742950" rtl="0" algn="just">
              <a:spcBef>
                <a:spcPts val="480"/>
              </a:spcBef>
              <a:spcAft>
                <a:spcPts val="0"/>
              </a:spcAft>
              <a:buSzPts val="2400"/>
              <a:buChar char="🞐"/>
            </a:pPr>
            <a:r>
              <a:rPr lang="en-US"/>
              <a:t>Tiến trình nào yêu cầu CPU trước sẽ được cấp phát CPU trước</a:t>
            </a:r>
            <a:endParaRPr/>
          </a:p>
          <a:p>
            <a:pPr indent="-285750" lvl="1" marL="742950" rtl="0" algn="just">
              <a:spcBef>
                <a:spcPts val="480"/>
              </a:spcBef>
              <a:spcAft>
                <a:spcPts val="0"/>
              </a:spcAft>
              <a:buSzPts val="2400"/>
              <a:buChar char="🞐"/>
            </a:pPr>
            <a:r>
              <a:rPr lang="en-US"/>
              <a:t>Process sẽ thực thi đến khi kết thúc hoặc bị blocked do I/O</a:t>
            </a:r>
            <a:endParaRPr/>
          </a:p>
          <a:p>
            <a:pPr indent="-342900" lvl="0" marL="342900" rtl="0" algn="just">
              <a:spcBef>
                <a:spcPts val="520"/>
              </a:spcBef>
              <a:spcAft>
                <a:spcPts val="0"/>
              </a:spcAft>
              <a:buSzPts val="2600"/>
              <a:buChar char="■"/>
            </a:pPr>
            <a:r>
              <a:rPr lang="en-US"/>
              <a:t>Chế độ quyết định: non-preemptive algorithm</a:t>
            </a:r>
            <a:endParaRPr/>
          </a:p>
          <a:p>
            <a:pPr indent="-342900" lvl="0" marL="342900" rtl="0" algn="just">
              <a:spcBef>
                <a:spcPts val="520"/>
              </a:spcBef>
              <a:spcAft>
                <a:spcPts val="0"/>
              </a:spcAft>
              <a:buSzPts val="2600"/>
              <a:buChar char="■"/>
            </a:pPr>
            <a:r>
              <a:rPr lang="en-US"/>
              <a:t>Hiện thực: sử dụng hàng đợi FIFO (FIFO queues)</a:t>
            </a:r>
            <a:endParaRPr/>
          </a:p>
          <a:p>
            <a:pPr indent="-285750" lvl="1" marL="742950" rtl="0" algn="just">
              <a:spcBef>
                <a:spcPts val="480"/>
              </a:spcBef>
              <a:spcAft>
                <a:spcPts val="0"/>
              </a:spcAft>
              <a:buSzPts val="2400"/>
              <a:buChar char="🞐"/>
            </a:pPr>
            <a:r>
              <a:rPr lang="en-US"/>
              <a:t>Tiến trình đi vào được thêm vào cuối hàng đợi </a:t>
            </a:r>
            <a:endParaRPr/>
          </a:p>
          <a:p>
            <a:pPr indent="-285750" lvl="1" marL="742950" rtl="0" algn="just">
              <a:spcBef>
                <a:spcPts val="480"/>
              </a:spcBef>
              <a:spcAft>
                <a:spcPts val="0"/>
              </a:spcAft>
              <a:buSzPts val="2400"/>
              <a:buChar char="🞐"/>
            </a:pPr>
            <a:r>
              <a:rPr lang="en-US"/>
              <a:t>Tiến trình được lựa chọn để xử lý được lấy từ đầu của queues</a:t>
            </a:r>
            <a:endParaRPr/>
          </a:p>
          <a:p>
            <a:pPr indent="-177800" lvl="0" marL="342900" rtl="0" algn="just">
              <a:spcBef>
                <a:spcPts val="520"/>
              </a:spcBef>
              <a:spcAft>
                <a:spcPts val="0"/>
              </a:spcAft>
              <a:buSzPts val="2600"/>
              <a:buNone/>
            </a:pPr>
            <a:r>
              <a:t/>
            </a:r>
            <a:endParaRPr/>
          </a:p>
        </p:txBody>
      </p:sp>
      <p:sp>
        <p:nvSpPr>
          <p:cNvPr id="225" name="Google Shape;225;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26" name="Google Shape;226;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228" name="Google Shape;228;p19"/>
          <p:cNvPicPr preferRelativeResize="0"/>
          <p:nvPr/>
        </p:nvPicPr>
        <p:blipFill rotWithShape="1">
          <a:blip r:embed="rId3">
            <a:alphaModFix/>
          </a:blip>
          <a:srcRect b="0" l="0" r="0" t="0"/>
          <a:stretch/>
        </p:blipFill>
        <p:spPr>
          <a:xfrm>
            <a:off x="2155520" y="4646039"/>
            <a:ext cx="4831373" cy="18542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 calcmode="lin" valueType="num">
                                      <p:cBhvr additive="base">
                                        <p:cTn dur="500"/>
                                        <p:tgtEl>
                                          <p:spTgt spid="2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 calcmode="lin" valueType="num">
                                      <p:cBhvr additive="base">
                                        <p:cTn dur="500"/>
                                        <p:tgtEl>
                                          <p:spTgt spid="2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 calcmode="lin" valueType="num">
                                      <p:cBhvr additive="base">
                                        <p:cTn dur="500"/>
                                        <p:tgtEl>
                                          <p:spTgt spid="2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 calcmode="lin" valueType="num">
                                      <p:cBhvr additive="base">
                                        <p:cTn dur="500"/>
                                        <p:tgtEl>
                                          <p:spTgt spid="2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 calcmode="lin" valueType="num">
                                      <p:cBhvr additive="base">
                                        <p:cTn dur="500"/>
                                        <p:tgtEl>
                                          <p:spTgt spid="2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 calcmode="lin" valueType="num">
                                      <p:cBhvr additive="base">
                                        <p:cTn dur="500"/>
                                        <p:tgtEl>
                                          <p:spTgt spid="2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 calcmode="lin" valueType="num">
                                      <p:cBhvr additive="base">
                                        <p:cTn dur="500"/>
                                        <p:tgtEl>
                                          <p:spTgt spid="2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 calcmode="lin" valueType="num">
                                      <p:cBhvr additive="base">
                                        <p:cTn dur="500"/>
                                        <p:tgtEl>
                                          <p:spTgt spid="2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3</a:t>
            </a:r>
            <a:endParaRPr/>
          </a:p>
        </p:txBody>
      </p:sp>
      <p:sp>
        <p:nvSpPr>
          <p:cNvPr id="67" name="Google Shape;67;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8" name="Google Shape;68;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 name="Google Shape;69;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0" name="Google Shape;70;p2"/>
          <p:cNvSpPr txBox="1"/>
          <p:nvPr/>
        </p:nvSpPr>
        <p:spPr>
          <a:xfrm>
            <a:off x="457200" y="1641475"/>
            <a:ext cx="8229600" cy="45307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003399"/>
              </a:buClr>
              <a:buSzPts val="2800"/>
              <a:buFont typeface="Arial"/>
              <a:buNone/>
            </a:pPr>
            <a:r>
              <a:rPr lang="en-US" sz="2800">
                <a:solidFill>
                  <a:schemeClr val="dk1"/>
                </a:solidFill>
                <a:latin typeface="Times New Roman"/>
                <a:ea typeface="Times New Roman"/>
                <a:cs typeface="Times New Roman"/>
                <a:sym typeface="Times New Roman"/>
              </a:rPr>
              <a:t>Nêu cụ thể các trạng thái của tiến trình?</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 test.c */</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int main(int argc, char** argv)</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       </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   printf(“Hello world\n");</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   scanf(“ Nhập c = %d”,&amp;c);</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   exit(0);</a:t>
            </a:r>
            <a:endParaRPr/>
          </a:p>
          <a:p>
            <a:pPr indent="0" lvl="0" marL="0" marR="0" rtl="0" algn="just">
              <a:spcBef>
                <a:spcPts val="788"/>
              </a:spcBef>
              <a:spcAft>
                <a:spcPts val="0"/>
              </a:spcAft>
              <a:buClr>
                <a:srgbClr val="003399"/>
              </a:buClr>
              <a:buSzPts val="2800"/>
              <a:buFont typeface="Arial"/>
              <a:buNone/>
            </a:pPr>
            <a:r>
              <a:rPr b="1" lang="en-US" sz="2800">
                <a:solidFill>
                  <a:srgbClr val="000000"/>
                </a:solidFill>
                <a:latin typeface="Arial"/>
                <a:ea typeface="Arial"/>
                <a:cs typeface="Arial"/>
                <a:sym typeface="Arial"/>
              </a:rPr>
              <a:t>}</a:t>
            </a:r>
            <a:endParaRPr/>
          </a:p>
          <a:p>
            <a:pPr indent="0" lvl="0" marL="0" marR="0" rtl="0" algn="just">
              <a:lnSpc>
                <a:spcPct val="150000"/>
              </a:lnSpc>
              <a:spcBef>
                <a:spcPts val="520"/>
              </a:spcBef>
              <a:spcAft>
                <a:spcPts val="0"/>
              </a:spcAft>
              <a:buClr>
                <a:srgbClr val="003399"/>
              </a:buClr>
              <a:buSzPts val="2600"/>
              <a:buFont typeface="Arial"/>
              <a:buNone/>
            </a:pPr>
            <a:r>
              <a:t/>
            </a: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First-Come, First-Served (FCFS)</a:t>
            </a:r>
            <a:endParaRPr/>
          </a:p>
        </p:txBody>
      </p:sp>
      <p:sp>
        <p:nvSpPr>
          <p:cNvPr id="234" name="Google Shape;234;p20"/>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đáp ứng: </a:t>
            </a:r>
            <a:endParaRPr/>
          </a:p>
          <a:p>
            <a:pPr indent="-285750" lvl="1" marL="742950" rtl="0" algn="just">
              <a:spcBef>
                <a:spcPts val="480"/>
              </a:spcBef>
              <a:spcAft>
                <a:spcPts val="0"/>
              </a:spcAft>
              <a:buSzPts val="2400"/>
              <a:buChar char="🞐"/>
            </a:pPr>
            <a:r>
              <a:rPr lang="en-US"/>
              <a:t>P1 = 0, P2 = 10, P3 = 14, P4 = 18, P5 = 18</a:t>
            </a:r>
            <a:endParaRPr/>
          </a:p>
          <a:p>
            <a:pPr indent="-285750" lvl="1" marL="742950" rtl="0" algn="just">
              <a:spcBef>
                <a:spcPts val="480"/>
              </a:spcBef>
              <a:spcAft>
                <a:spcPts val="0"/>
              </a:spcAft>
              <a:buSzPts val="2400"/>
              <a:buChar char="🞐"/>
            </a:pPr>
            <a:r>
              <a:rPr lang="en-US"/>
              <a:t>Thời gian đáp ứng trung bình: (0 + 10 + 14 + 18 + 18)/5 = 12</a:t>
            </a:r>
            <a:endParaRPr/>
          </a:p>
        </p:txBody>
      </p:sp>
      <p:sp>
        <p:nvSpPr>
          <p:cNvPr id="235" name="Google Shape;235;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36" name="Google Shape;236;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238" name="Google Shape;238;p20"/>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239" name="Google Shape;239;p20"/>
          <p:cNvSpPr/>
          <p:nvPr/>
        </p:nvSpPr>
        <p:spPr>
          <a:xfrm>
            <a:off x="1203960" y="4114800"/>
            <a:ext cx="658368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240" name="Google Shape;240;p20"/>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0"/>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42" name="Google Shape;242;p20"/>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43" name="Google Shape;243;p20"/>
          <p:cNvCxnSpPr/>
          <p:nvPr/>
        </p:nvCxnSpPr>
        <p:spPr>
          <a:xfrm>
            <a:off x="61447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44" name="Google Shape;244;p20"/>
          <p:cNvCxnSpPr/>
          <p:nvPr/>
        </p:nvCxnSpPr>
        <p:spPr>
          <a:xfrm>
            <a:off x="669340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245" name="Google Shape;245;p20"/>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246" name="Google Shape;246;p20"/>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247" name="Google Shape;247;p20"/>
          <p:cNvSpPr txBox="1"/>
          <p:nvPr/>
        </p:nvSpPr>
        <p:spPr>
          <a:xfrm>
            <a:off x="44851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248" name="Google Shape;248;p20"/>
          <p:cNvSpPr txBox="1"/>
          <p:nvPr/>
        </p:nvSpPr>
        <p:spPr>
          <a:xfrm>
            <a:off x="5934456"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27</a:t>
            </a:r>
            <a:endParaRPr/>
          </a:p>
        </p:txBody>
      </p:sp>
      <p:sp>
        <p:nvSpPr>
          <p:cNvPr id="249" name="Google Shape;249;p20"/>
          <p:cNvSpPr txBox="1"/>
          <p:nvPr/>
        </p:nvSpPr>
        <p:spPr>
          <a:xfrm>
            <a:off x="643934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30</a:t>
            </a:r>
            <a:endParaRPr/>
          </a:p>
        </p:txBody>
      </p:sp>
      <p:sp>
        <p:nvSpPr>
          <p:cNvPr id="250" name="Google Shape;250;p20"/>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251" name="Google Shape;251;p20"/>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graphicFrame>
        <p:nvGraphicFramePr>
          <p:cNvPr id="252" name="Google Shape;252;p20"/>
          <p:cNvGraphicFramePr/>
          <p:nvPr/>
        </p:nvGraphicFramePr>
        <p:xfrm>
          <a:off x="1204300" y="4114800"/>
          <a:ext cx="3000000" cy="3000000"/>
        </p:xfrm>
        <a:graphic>
          <a:graphicData uri="http://schemas.openxmlformats.org/drawingml/2006/table">
            <a:tbl>
              <a:tblPr bandRow="1" firstRow="1">
                <a:noFill/>
                <a:tableStyleId>{6D95B0BA-FFFE-451A-A2A2-FC8B6C35CF62}</a:tableStyleId>
              </a:tblPr>
              <a:tblGrid>
                <a:gridCol w="2194550"/>
              </a:tblGrid>
              <a:tr h="457200">
                <a:tc>
                  <a:txBody>
                    <a:bodyPr/>
                    <a:lstStyle/>
                    <a:p>
                      <a:pPr indent="0" lvl="0" marL="0" marR="0" rtl="0" algn="ctr">
                        <a:spcBef>
                          <a:spcPts val="0"/>
                        </a:spcBef>
                        <a:spcAft>
                          <a:spcPts val="0"/>
                        </a:spcAft>
                        <a:buNone/>
                      </a:pPr>
                      <a:r>
                        <a:rPr lang="en-US" sz="1800" u="none" cap="none" strike="noStrike">
                          <a:solidFill>
                            <a:schemeClr val="dk1"/>
                          </a:solidFill>
                        </a:rPr>
                        <a:t>P1</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graphicFrame>
        <p:nvGraphicFramePr>
          <p:cNvPr id="253" name="Google Shape;253;p20"/>
          <p:cNvGraphicFramePr/>
          <p:nvPr/>
        </p:nvGraphicFramePr>
        <p:xfrm>
          <a:off x="3401568" y="4114800"/>
          <a:ext cx="3000000" cy="3000000"/>
        </p:xfrm>
        <a:graphic>
          <a:graphicData uri="http://schemas.openxmlformats.org/drawingml/2006/table">
            <a:tbl>
              <a:tblPr bandRow="1" firstRow="1">
                <a:noFill/>
                <a:tableStyleId>{6D95B0BA-FFFE-451A-A2A2-FC8B6C35CF62}</a:tableStyleId>
              </a:tblPr>
              <a:tblGrid>
                <a:gridCol w="1280150"/>
              </a:tblGrid>
              <a:tr h="457200">
                <a:tc>
                  <a:txBody>
                    <a:bodyPr/>
                    <a:lstStyle/>
                    <a:p>
                      <a:pPr indent="0" lvl="0" marL="0" marR="0" rtl="0" algn="ctr">
                        <a:spcBef>
                          <a:spcPts val="0"/>
                        </a:spcBef>
                        <a:spcAft>
                          <a:spcPts val="0"/>
                        </a:spcAft>
                        <a:buNone/>
                      </a:pPr>
                      <a:r>
                        <a:rPr lang="en-US" sz="1800" u="none" cap="none" strike="noStrike">
                          <a:solidFill>
                            <a:schemeClr val="dk1"/>
                          </a:solidFill>
                        </a:rPr>
                        <a:t>P2</a:t>
                      </a:r>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graphicFrame>
        <p:nvGraphicFramePr>
          <p:cNvPr id="254" name="Google Shape;254;p20"/>
          <p:cNvGraphicFramePr/>
          <p:nvPr/>
        </p:nvGraphicFramePr>
        <p:xfrm>
          <a:off x="4681729" y="4114800"/>
          <a:ext cx="3000000" cy="3000000"/>
        </p:xfrm>
        <a:graphic>
          <a:graphicData uri="http://schemas.openxmlformats.org/drawingml/2006/table">
            <a:tbl>
              <a:tblPr bandRow="1" firstRow="1">
                <a:noFill/>
                <a:tableStyleId>{6D95B0BA-FFFE-451A-A2A2-FC8B6C35CF62}</a:tableStyleId>
              </a:tblPr>
              <a:tblGrid>
                <a:gridCol w="1463050"/>
              </a:tblGrid>
              <a:tr h="457200">
                <a:tc>
                  <a:txBody>
                    <a:bodyPr/>
                    <a:lstStyle/>
                    <a:p>
                      <a:pPr indent="0" lvl="0" marL="0" marR="0" rtl="0" algn="ctr">
                        <a:spcBef>
                          <a:spcPts val="0"/>
                        </a:spcBef>
                        <a:spcAft>
                          <a:spcPts val="0"/>
                        </a:spcAft>
                        <a:buNone/>
                      </a:pPr>
                      <a:r>
                        <a:rPr lang="en-US" sz="1800" u="none" cap="none" strike="noStrike">
                          <a:solidFill>
                            <a:schemeClr val="dk1"/>
                          </a:solidFill>
                        </a:rPr>
                        <a:t>P3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graphicFrame>
        <p:nvGraphicFramePr>
          <p:cNvPr id="255" name="Google Shape;255;p20"/>
          <p:cNvGraphicFramePr/>
          <p:nvPr/>
        </p:nvGraphicFramePr>
        <p:xfrm>
          <a:off x="6141720" y="4114800"/>
          <a:ext cx="3000000" cy="3000000"/>
        </p:xfrm>
        <a:graphic>
          <a:graphicData uri="http://schemas.openxmlformats.org/drawingml/2006/table">
            <a:tbl>
              <a:tblPr bandRow="1" firstRow="1">
                <a:noFill/>
                <a:tableStyleId>{6D95B0BA-FFFE-451A-A2A2-FC8B6C35CF62}</a:tableStyleId>
              </a:tblPr>
              <a:tblGrid>
                <a:gridCol w="548650"/>
              </a:tblGrid>
              <a:tr h="457200">
                <a:tc>
                  <a:txBody>
                    <a:bodyPr/>
                    <a:lstStyle/>
                    <a:p>
                      <a:pPr indent="0" lvl="0" marL="0" marR="0" rtl="0" algn="ctr">
                        <a:spcBef>
                          <a:spcPts val="0"/>
                        </a:spcBef>
                        <a:spcAft>
                          <a:spcPts val="0"/>
                        </a:spcAft>
                        <a:buNone/>
                      </a:pPr>
                      <a:r>
                        <a:rPr lang="en-US" sz="1800" u="none" cap="none" strike="noStrike">
                          <a:solidFill>
                            <a:schemeClr val="dk1"/>
                          </a:solidFill>
                        </a:rPr>
                        <a:t>P4</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graphicFrame>
        <p:nvGraphicFramePr>
          <p:cNvPr id="256" name="Google Shape;256;p20"/>
          <p:cNvGraphicFramePr/>
          <p:nvPr/>
        </p:nvGraphicFramePr>
        <p:xfrm>
          <a:off x="6693407" y="4114800"/>
          <a:ext cx="3000000" cy="3000000"/>
        </p:xfrm>
        <a:graphic>
          <a:graphicData uri="http://schemas.openxmlformats.org/drawingml/2006/table">
            <a:tbl>
              <a:tblPr bandRow="1" firstRow="1">
                <a:noFill/>
                <a:tableStyleId>{6D95B0BA-FFFE-451A-A2A2-FC8B6C35CF62}</a:tableStyleId>
              </a:tblPr>
              <a:tblGrid>
                <a:gridCol w="1097275"/>
              </a:tblGrid>
              <a:tr h="457200">
                <a:tc>
                  <a:txBody>
                    <a:bodyPr/>
                    <a:lstStyle/>
                    <a:p>
                      <a:pPr indent="0" lvl="0" marL="0" marR="0" rtl="0" algn="ctr">
                        <a:spcBef>
                          <a:spcPts val="0"/>
                        </a:spcBef>
                        <a:spcAft>
                          <a:spcPts val="0"/>
                        </a:spcAft>
                        <a:buNone/>
                      </a:pPr>
                      <a:r>
                        <a:rPr lang="en-US" sz="1800" u="none" cap="none" strike="noStrike">
                          <a:solidFill>
                            <a:schemeClr val="dk1"/>
                          </a:solidFill>
                        </a:rPr>
                        <a:t>P5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First-Come, First-Served (FCFS)</a:t>
            </a:r>
            <a:endParaRPr/>
          </a:p>
        </p:txBody>
      </p:sp>
      <p:sp>
        <p:nvSpPr>
          <p:cNvPr id="262" name="Google Shape;262;p21"/>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chờ: </a:t>
            </a:r>
            <a:endParaRPr/>
          </a:p>
          <a:p>
            <a:pPr indent="-285750" lvl="1" marL="742950" rtl="0" algn="just">
              <a:spcBef>
                <a:spcPts val="480"/>
              </a:spcBef>
              <a:spcAft>
                <a:spcPts val="0"/>
              </a:spcAft>
              <a:buSzPts val="2400"/>
              <a:buChar char="🞐"/>
            </a:pPr>
            <a:r>
              <a:rPr lang="en-US"/>
              <a:t>P1 = 0, P2 = 10, P3 = 14, P4 = 18, P5 = 18</a:t>
            </a:r>
            <a:endParaRPr/>
          </a:p>
          <a:p>
            <a:pPr indent="-285750" lvl="1" marL="742950" rtl="0" algn="just">
              <a:spcBef>
                <a:spcPts val="480"/>
              </a:spcBef>
              <a:spcAft>
                <a:spcPts val="0"/>
              </a:spcAft>
              <a:buSzPts val="2400"/>
              <a:buChar char="🞐"/>
            </a:pPr>
            <a:r>
              <a:rPr lang="en-US"/>
              <a:t>Thời gian chờ trung bình: (0 + 10 + 14 + 18 + 18)/5 = 12</a:t>
            </a:r>
            <a:endParaRPr/>
          </a:p>
        </p:txBody>
      </p:sp>
      <p:sp>
        <p:nvSpPr>
          <p:cNvPr id="263" name="Google Shape;263;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64" name="Google Shape;264;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266" name="Google Shape;266;p21"/>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267" name="Google Shape;267;p21"/>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268" name="Google Shape;268;p21"/>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69" name="Google Shape;269;p21"/>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70" name="Google Shape;270;p21"/>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71" name="Google Shape;271;p21"/>
          <p:cNvCxnSpPr/>
          <p:nvPr/>
        </p:nvCxnSpPr>
        <p:spPr>
          <a:xfrm>
            <a:off x="61447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21"/>
          <p:cNvCxnSpPr/>
          <p:nvPr/>
        </p:nvCxnSpPr>
        <p:spPr>
          <a:xfrm>
            <a:off x="669340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273" name="Google Shape;273;p21"/>
          <p:cNvSpPr txBox="1"/>
          <p:nvPr/>
        </p:nvSpPr>
        <p:spPr>
          <a:xfrm>
            <a:off x="210312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274" name="Google Shape;274;p21"/>
          <p:cNvSpPr txBox="1"/>
          <p:nvPr/>
        </p:nvSpPr>
        <p:spPr>
          <a:xfrm>
            <a:off x="384048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275" name="Google Shape;275;p21"/>
          <p:cNvSpPr txBox="1"/>
          <p:nvPr/>
        </p:nvSpPr>
        <p:spPr>
          <a:xfrm>
            <a:off x="516636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276" name="Google Shape;276;p21"/>
          <p:cNvSpPr txBox="1"/>
          <p:nvPr/>
        </p:nvSpPr>
        <p:spPr>
          <a:xfrm>
            <a:off x="6185153"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277" name="Google Shape;277;p21"/>
          <p:cNvSpPr txBox="1"/>
          <p:nvPr/>
        </p:nvSpPr>
        <p:spPr>
          <a:xfrm>
            <a:off x="700608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278" name="Google Shape;278;p21"/>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279" name="Google Shape;279;p21"/>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280" name="Google Shape;280;p21"/>
          <p:cNvSpPr txBox="1"/>
          <p:nvPr/>
        </p:nvSpPr>
        <p:spPr>
          <a:xfrm>
            <a:off x="44851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281" name="Google Shape;281;p21"/>
          <p:cNvSpPr txBox="1"/>
          <p:nvPr/>
        </p:nvSpPr>
        <p:spPr>
          <a:xfrm>
            <a:off x="59329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27</a:t>
            </a:r>
            <a:endParaRPr/>
          </a:p>
        </p:txBody>
      </p:sp>
      <p:sp>
        <p:nvSpPr>
          <p:cNvPr id="282" name="Google Shape;282;p21"/>
          <p:cNvSpPr txBox="1"/>
          <p:nvPr/>
        </p:nvSpPr>
        <p:spPr>
          <a:xfrm>
            <a:off x="643934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30</a:t>
            </a:r>
            <a:endParaRPr/>
          </a:p>
        </p:txBody>
      </p:sp>
      <p:sp>
        <p:nvSpPr>
          <p:cNvPr id="283" name="Google Shape;283;p21"/>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284" name="Google Shape;284;p21"/>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First-Come, First-Served (FCFS)</a:t>
            </a:r>
            <a:endParaRPr/>
          </a:p>
        </p:txBody>
      </p:sp>
      <p:sp>
        <p:nvSpPr>
          <p:cNvPr id="290" name="Google Shape;290;p22"/>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hoàn thành: </a:t>
            </a:r>
            <a:endParaRPr/>
          </a:p>
          <a:p>
            <a:pPr indent="-285750" lvl="1" marL="742950" rtl="0" algn="just">
              <a:spcBef>
                <a:spcPts val="480"/>
              </a:spcBef>
              <a:spcAft>
                <a:spcPts val="0"/>
              </a:spcAft>
              <a:buSzPts val="2400"/>
              <a:buChar char="🞐"/>
            </a:pPr>
            <a:r>
              <a:rPr lang="en-US"/>
              <a:t>P1 = 12, P2 = 17, P3 = 22, P4 = 21, P5 = 24</a:t>
            </a:r>
            <a:endParaRPr/>
          </a:p>
          <a:p>
            <a:pPr indent="-285750" lvl="1" marL="742950" rtl="0" algn="just">
              <a:spcBef>
                <a:spcPts val="480"/>
              </a:spcBef>
              <a:spcAft>
                <a:spcPts val="0"/>
              </a:spcAft>
              <a:buSzPts val="2400"/>
              <a:buChar char="🞐"/>
            </a:pPr>
            <a:r>
              <a:rPr lang="en-US"/>
              <a:t>Thời gian hoàn thành trung bình: (12 + 17 + 22 + 21 + 24)/5 = 19.2</a:t>
            </a:r>
            <a:endParaRPr/>
          </a:p>
        </p:txBody>
      </p:sp>
      <p:sp>
        <p:nvSpPr>
          <p:cNvPr id="291" name="Google Shape;291;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292" name="Google Shape;292;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294" name="Google Shape;294;p22"/>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295" name="Google Shape;295;p22"/>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296" name="Google Shape;296;p22"/>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97" name="Google Shape;297;p22"/>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22"/>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22"/>
          <p:cNvCxnSpPr/>
          <p:nvPr/>
        </p:nvCxnSpPr>
        <p:spPr>
          <a:xfrm>
            <a:off x="61447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22"/>
          <p:cNvCxnSpPr/>
          <p:nvPr/>
        </p:nvCxnSpPr>
        <p:spPr>
          <a:xfrm>
            <a:off x="669340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301" name="Google Shape;301;p22"/>
          <p:cNvSpPr txBox="1"/>
          <p:nvPr/>
        </p:nvSpPr>
        <p:spPr>
          <a:xfrm>
            <a:off x="210312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302" name="Google Shape;302;p22"/>
          <p:cNvSpPr txBox="1"/>
          <p:nvPr/>
        </p:nvSpPr>
        <p:spPr>
          <a:xfrm>
            <a:off x="384048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303" name="Google Shape;303;p22"/>
          <p:cNvSpPr txBox="1"/>
          <p:nvPr/>
        </p:nvSpPr>
        <p:spPr>
          <a:xfrm>
            <a:off x="516636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304" name="Google Shape;304;p22"/>
          <p:cNvSpPr txBox="1"/>
          <p:nvPr/>
        </p:nvSpPr>
        <p:spPr>
          <a:xfrm>
            <a:off x="6185153"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305" name="Google Shape;305;p22"/>
          <p:cNvSpPr txBox="1"/>
          <p:nvPr/>
        </p:nvSpPr>
        <p:spPr>
          <a:xfrm>
            <a:off x="700608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306" name="Google Shape;306;p22"/>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307" name="Google Shape;307;p22"/>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308" name="Google Shape;308;p22"/>
          <p:cNvSpPr txBox="1"/>
          <p:nvPr/>
        </p:nvSpPr>
        <p:spPr>
          <a:xfrm>
            <a:off x="44851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309" name="Google Shape;309;p22"/>
          <p:cNvSpPr txBox="1"/>
          <p:nvPr/>
        </p:nvSpPr>
        <p:spPr>
          <a:xfrm>
            <a:off x="59329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27</a:t>
            </a:r>
            <a:endParaRPr/>
          </a:p>
        </p:txBody>
      </p:sp>
      <p:sp>
        <p:nvSpPr>
          <p:cNvPr id="310" name="Google Shape;310;p22"/>
          <p:cNvSpPr txBox="1"/>
          <p:nvPr/>
        </p:nvSpPr>
        <p:spPr>
          <a:xfrm>
            <a:off x="643934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30</a:t>
            </a:r>
            <a:endParaRPr/>
          </a:p>
        </p:txBody>
      </p:sp>
      <p:sp>
        <p:nvSpPr>
          <p:cNvPr id="311" name="Google Shape;311;p22"/>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312" name="Google Shape;312;p22"/>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Shortest-Job-First (SJF)</a:t>
            </a:r>
            <a:endParaRPr/>
          </a:p>
        </p:txBody>
      </p:sp>
      <p:sp>
        <p:nvSpPr>
          <p:cNvPr id="319" name="Google Shape;319;p2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Định thời biểu công việc ngắn nhất trước</a:t>
            </a:r>
            <a:endParaRPr/>
          </a:p>
          <a:p>
            <a:pPr indent="-342900" lvl="0" marL="342900" rtl="0" algn="just">
              <a:spcBef>
                <a:spcPts val="520"/>
              </a:spcBef>
              <a:spcAft>
                <a:spcPts val="0"/>
              </a:spcAft>
              <a:buSzPts val="2600"/>
              <a:buChar char="■"/>
            </a:pPr>
            <a:r>
              <a:rPr lang="en-US"/>
              <a:t>Khi CPU được tự do, nó sẽ cấp phát cho tiến trình yêu cầu ít thời gian nhất để kết thúc (tiến trình ngắn nhất)</a:t>
            </a:r>
            <a:endParaRPr/>
          </a:p>
          <a:p>
            <a:pPr indent="-342900" lvl="0" marL="342900" rtl="0" algn="just">
              <a:spcBef>
                <a:spcPts val="520"/>
              </a:spcBef>
              <a:spcAft>
                <a:spcPts val="0"/>
              </a:spcAft>
              <a:buSzPts val="2600"/>
              <a:buChar char="■"/>
            </a:pPr>
            <a:r>
              <a:rPr lang="en-US"/>
              <a:t>Liên quan đến chiều dài thời gian sử dụng CPU cho lần tiếp theo của mỗi tiến trình</a:t>
            </a:r>
            <a:endParaRPr/>
          </a:p>
          <a:p>
            <a:pPr indent="-342900" lvl="0" marL="342900" rtl="0" algn="just">
              <a:spcBef>
                <a:spcPts val="520"/>
              </a:spcBef>
              <a:spcAft>
                <a:spcPts val="0"/>
              </a:spcAft>
              <a:buSzPts val="2600"/>
              <a:buChar char="■"/>
            </a:pPr>
            <a:r>
              <a:rPr lang="en-US"/>
              <a:t>Sử dụng những chiều dài này để lập lịch cho tiến trình với thời gian ngắn nhất</a:t>
            </a:r>
            <a:endParaRPr/>
          </a:p>
          <a:p>
            <a:pPr indent="-177800" lvl="0" marL="342900" rtl="0" algn="just">
              <a:spcBef>
                <a:spcPts val="520"/>
              </a:spcBef>
              <a:spcAft>
                <a:spcPts val="0"/>
              </a:spcAft>
              <a:buSzPts val="2600"/>
              <a:buNone/>
            </a:pPr>
            <a:r>
              <a:t/>
            </a:r>
            <a:endParaRPr/>
          </a:p>
        </p:txBody>
      </p:sp>
      <p:sp>
        <p:nvSpPr>
          <p:cNvPr id="320" name="Google Shape;320;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321" name="Google Shape;321;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 calcmode="lin" valueType="num">
                                      <p:cBhvr additive="base">
                                        <p:cTn dur="500"/>
                                        <p:tgtEl>
                                          <p:spTgt spid="3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 calcmode="lin" valueType="num">
                                      <p:cBhvr additive="base">
                                        <p:cTn dur="500"/>
                                        <p:tgtEl>
                                          <p:spTgt spid="3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 calcmode="lin" valueType="num">
                                      <p:cBhvr additive="base">
                                        <p:cTn dur="500"/>
                                        <p:tgtEl>
                                          <p:spTgt spid="3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 calcmode="lin" valueType="num">
                                      <p:cBhvr additive="base">
                                        <p:cTn dur="500"/>
                                        <p:tgtEl>
                                          <p:spTgt spid="3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 calcmode="lin" valueType="num">
                                      <p:cBhvr additive="base">
                                        <p:cTn dur="500"/>
                                        <p:tgtEl>
                                          <p:spTgt spid="31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Shortest-Job-First (SJF) (tt)</a:t>
            </a:r>
            <a:endParaRPr/>
          </a:p>
        </p:txBody>
      </p:sp>
      <p:sp>
        <p:nvSpPr>
          <p:cNvPr id="329" name="Google Shape;329;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Scheme 1: Non-preemptive</a:t>
            </a:r>
            <a:endParaRPr/>
          </a:p>
          <a:p>
            <a:pPr indent="-285750" lvl="1" marL="742950" rtl="0" algn="just">
              <a:spcBef>
                <a:spcPts val="480"/>
              </a:spcBef>
              <a:spcAft>
                <a:spcPts val="0"/>
              </a:spcAft>
              <a:buSzPts val="2400"/>
              <a:buChar char="🞐"/>
            </a:pPr>
            <a:r>
              <a:rPr lang="en-US"/>
              <a:t>Khi CPU được trao cho quá trình nó không nhường cho đến khi nó kết thúc chu kỳ xử lý của nó </a:t>
            </a:r>
            <a:endParaRPr/>
          </a:p>
          <a:p>
            <a:pPr indent="-342900" lvl="0" marL="342900" rtl="0" algn="just">
              <a:spcBef>
                <a:spcPts val="520"/>
              </a:spcBef>
              <a:spcAft>
                <a:spcPts val="0"/>
              </a:spcAft>
              <a:buSzPts val="2600"/>
              <a:buChar char="■"/>
            </a:pPr>
            <a:r>
              <a:rPr lang="en-US"/>
              <a:t>Scheme 2: Preemptive</a:t>
            </a:r>
            <a:endParaRPr/>
          </a:p>
          <a:p>
            <a:pPr indent="-285750" lvl="1" marL="742950" rtl="0" algn="just">
              <a:spcBef>
                <a:spcPts val="480"/>
              </a:spcBef>
              <a:spcAft>
                <a:spcPts val="0"/>
              </a:spcAft>
              <a:buSzPts val="2400"/>
              <a:buChar char="🞐"/>
            </a:pPr>
            <a:r>
              <a:rPr lang="en-US"/>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endParaRPr/>
          </a:p>
          <a:p>
            <a:pPr indent="-342900" lvl="0" marL="342900" rtl="0" algn="just">
              <a:spcBef>
                <a:spcPts val="520"/>
              </a:spcBef>
              <a:spcAft>
                <a:spcPts val="0"/>
              </a:spcAft>
              <a:buSzPts val="2600"/>
              <a:buChar char="■"/>
            </a:pPr>
            <a:r>
              <a:rPr lang="en-US"/>
              <a:t>SJF là tối ưu – cho thời gian chờ đợi trung bình tối thiểu với một tập tiến trình cho trước</a:t>
            </a:r>
            <a:endParaRPr/>
          </a:p>
          <a:p>
            <a:pPr indent="-177800" lvl="0" marL="342900" rtl="0" algn="just">
              <a:spcBef>
                <a:spcPts val="520"/>
              </a:spcBef>
              <a:spcAft>
                <a:spcPts val="0"/>
              </a:spcAft>
              <a:buSzPts val="2600"/>
              <a:buNone/>
            </a:pPr>
            <a:r>
              <a:t/>
            </a:r>
            <a:endParaRPr/>
          </a:p>
        </p:txBody>
      </p:sp>
      <p:sp>
        <p:nvSpPr>
          <p:cNvPr id="330" name="Google Shape;330;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331" name="Google Shape;331;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 calcmode="lin" valueType="num">
                                      <p:cBhvr additive="base">
                                        <p:cTn dur="500"/>
                                        <p:tgtEl>
                                          <p:spTgt spid="3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 calcmode="lin" valueType="num">
                                      <p:cBhvr additive="base">
                                        <p:cTn dur="500"/>
                                        <p:tgtEl>
                                          <p:spTgt spid="32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 calcmode="lin" valueType="num">
                                      <p:cBhvr additive="base">
                                        <p:cTn dur="500"/>
                                        <p:tgtEl>
                                          <p:spTgt spid="32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 calcmode="lin" valueType="num">
                                      <p:cBhvr additive="base">
                                        <p:cTn dur="500"/>
                                        <p:tgtEl>
                                          <p:spTgt spid="32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 calcmode="lin" valueType="num">
                                      <p:cBhvr additive="base">
                                        <p:cTn dur="500"/>
                                        <p:tgtEl>
                                          <p:spTgt spid="32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 calcmode="lin" valueType="num">
                                      <p:cBhvr additive="base">
                                        <p:cTn dur="500"/>
                                        <p:tgtEl>
                                          <p:spTgt spid="32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Non-Preemptive SJF</a:t>
            </a:r>
            <a:endParaRPr/>
          </a:p>
        </p:txBody>
      </p:sp>
      <p:sp>
        <p:nvSpPr>
          <p:cNvPr id="338" name="Google Shape;338;p25"/>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đáp ứng: </a:t>
            </a:r>
            <a:endParaRPr/>
          </a:p>
          <a:p>
            <a:pPr indent="-285750" lvl="1" marL="742950" rtl="0" algn="just">
              <a:spcBef>
                <a:spcPts val="480"/>
              </a:spcBef>
              <a:spcAft>
                <a:spcPts val="0"/>
              </a:spcAft>
              <a:buSzPts val="2400"/>
              <a:buChar char="🞐"/>
            </a:pPr>
            <a:r>
              <a:rPr lang="en-US"/>
              <a:t>P1 = 0, P2 = 19, P3 = 23, P4 = 3, P5 = 3</a:t>
            </a:r>
            <a:endParaRPr/>
          </a:p>
          <a:p>
            <a:pPr indent="-285750" lvl="1" marL="742950" rtl="0" algn="just">
              <a:spcBef>
                <a:spcPts val="480"/>
              </a:spcBef>
              <a:spcAft>
                <a:spcPts val="0"/>
              </a:spcAft>
              <a:buSzPts val="2400"/>
              <a:buChar char="🞐"/>
            </a:pPr>
            <a:r>
              <a:rPr lang="en-US"/>
              <a:t>Thời gian đáp ứng trung bình: (0 + 19 + 23 + 3 + 3)/5 = 9.6</a:t>
            </a:r>
            <a:endParaRPr/>
          </a:p>
        </p:txBody>
      </p:sp>
      <p:sp>
        <p:nvSpPr>
          <p:cNvPr id="339" name="Google Shape;339;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340" name="Google Shape;340;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342" name="Google Shape;342;p25"/>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343" name="Google Shape;343;p25"/>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344" name="Google Shape;344;p25"/>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25"/>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25"/>
          <p:cNvCxnSpPr/>
          <p:nvPr/>
        </p:nvCxnSpPr>
        <p:spPr>
          <a:xfrm>
            <a:off x="39502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25"/>
          <p:cNvCxnSpPr/>
          <p:nvPr/>
        </p:nvCxnSpPr>
        <p:spPr>
          <a:xfrm>
            <a:off x="50474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48" name="Google Shape;348;p25"/>
          <p:cNvCxnSpPr/>
          <p:nvPr/>
        </p:nvCxnSpPr>
        <p:spPr>
          <a:xfrm>
            <a:off x="632764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349" name="Google Shape;349;p25"/>
          <p:cNvSpPr txBox="1"/>
          <p:nvPr/>
        </p:nvSpPr>
        <p:spPr>
          <a:xfrm>
            <a:off x="210312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350" name="Google Shape;350;p25"/>
          <p:cNvSpPr txBox="1"/>
          <p:nvPr/>
        </p:nvSpPr>
        <p:spPr>
          <a:xfrm>
            <a:off x="3429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351" name="Google Shape;351;p25"/>
          <p:cNvSpPr txBox="1"/>
          <p:nvPr/>
        </p:nvSpPr>
        <p:spPr>
          <a:xfrm>
            <a:off x="42672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352" name="Google Shape;352;p25"/>
          <p:cNvSpPr txBox="1"/>
          <p:nvPr/>
        </p:nvSpPr>
        <p:spPr>
          <a:xfrm>
            <a:off x="5475729"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353" name="Google Shape;353;p25"/>
          <p:cNvSpPr txBox="1"/>
          <p:nvPr/>
        </p:nvSpPr>
        <p:spPr>
          <a:xfrm>
            <a:off x="67818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354" name="Google Shape;354;p25"/>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355" name="Google Shape;355;p25"/>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356" name="Google Shape;356;p25"/>
          <p:cNvSpPr txBox="1"/>
          <p:nvPr/>
        </p:nvSpPr>
        <p:spPr>
          <a:xfrm>
            <a:off x="37338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15</a:t>
            </a:r>
            <a:endParaRPr/>
          </a:p>
        </p:txBody>
      </p:sp>
      <p:sp>
        <p:nvSpPr>
          <p:cNvPr id="357" name="Google Shape;357;p25"/>
          <p:cNvSpPr txBox="1"/>
          <p:nvPr/>
        </p:nvSpPr>
        <p:spPr>
          <a:xfrm>
            <a:off x="48006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21</a:t>
            </a:r>
            <a:endParaRPr/>
          </a:p>
        </p:txBody>
      </p:sp>
      <p:sp>
        <p:nvSpPr>
          <p:cNvPr id="358" name="Google Shape;358;p25"/>
          <p:cNvSpPr txBox="1"/>
          <p:nvPr/>
        </p:nvSpPr>
        <p:spPr>
          <a:xfrm>
            <a:off x="60960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28</a:t>
            </a:r>
            <a:endParaRPr/>
          </a:p>
        </p:txBody>
      </p:sp>
      <p:sp>
        <p:nvSpPr>
          <p:cNvPr id="359" name="Google Shape;359;p25"/>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360" name="Google Shape;360;p25"/>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Non-Preemptive SJF</a:t>
            </a:r>
            <a:endParaRPr/>
          </a:p>
        </p:txBody>
      </p:sp>
      <p:sp>
        <p:nvSpPr>
          <p:cNvPr id="366" name="Google Shape;366;p26"/>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chờ: </a:t>
            </a:r>
            <a:endParaRPr/>
          </a:p>
          <a:p>
            <a:pPr indent="-285750" lvl="1" marL="742950" rtl="0" algn="just">
              <a:spcBef>
                <a:spcPts val="480"/>
              </a:spcBef>
              <a:spcAft>
                <a:spcPts val="0"/>
              </a:spcAft>
              <a:buSzPts val="2400"/>
              <a:buChar char="🞐"/>
            </a:pPr>
            <a:r>
              <a:rPr lang="en-US"/>
              <a:t>P1 = 0, P2 = 19, P3 = 23, P4 = 3, P5 = 3</a:t>
            </a:r>
            <a:endParaRPr/>
          </a:p>
          <a:p>
            <a:pPr indent="-285750" lvl="1" marL="742950" rtl="0" algn="just">
              <a:spcBef>
                <a:spcPts val="480"/>
              </a:spcBef>
              <a:spcAft>
                <a:spcPts val="0"/>
              </a:spcAft>
              <a:buSzPts val="2400"/>
              <a:buChar char="🞐"/>
            </a:pPr>
            <a:r>
              <a:rPr lang="en-US"/>
              <a:t>Thời gian chờ trung bình: (0 + 19 + 23 + 3 + 3)/5 = 9.6</a:t>
            </a:r>
            <a:endParaRPr/>
          </a:p>
        </p:txBody>
      </p:sp>
      <p:sp>
        <p:nvSpPr>
          <p:cNvPr id="367" name="Google Shape;367;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368" name="Google Shape;36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370" name="Google Shape;370;p26"/>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371" name="Google Shape;371;p26"/>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372" name="Google Shape;372;p26"/>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26"/>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26"/>
          <p:cNvCxnSpPr/>
          <p:nvPr/>
        </p:nvCxnSpPr>
        <p:spPr>
          <a:xfrm>
            <a:off x="39502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26"/>
          <p:cNvCxnSpPr/>
          <p:nvPr/>
        </p:nvCxnSpPr>
        <p:spPr>
          <a:xfrm>
            <a:off x="50474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26"/>
          <p:cNvCxnSpPr/>
          <p:nvPr/>
        </p:nvCxnSpPr>
        <p:spPr>
          <a:xfrm>
            <a:off x="632764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377" name="Google Shape;377;p26"/>
          <p:cNvSpPr txBox="1"/>
          <p:nvPr/>
        </p:nvSpPr>
        <p:spPr>
          <a:xfrm>
            <a:off x="210312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378" name="Google Shape;378;p26"/>
          <p:cNvSpPr txBox="1"/>
          <p:nvPr/>
        </p:nvSpPr>
        <p:spPr>
          <a:xfrm>
            <a:off x="3429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379" name="Google Shape;379;p26"/>
          <p:cNvSpPr txBox="1"/>
          <p:nvPr/>
        </p:nvSpPr>
        <p:spPr>
          <a:xfrm>
            <a:off x="42672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380" name="Google Shape;380;p26"/>
          <p:cNvSpPr txBox="1"/>
          <p:nvPr/>
        </p:nvSpPr>
        <p:spPr>
          <a:xfrm>
            <a:off x="5475729"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381" name="Google Shape;381;p26"/>
          <p:cNvSpPr txBox="1"/>
          <p:nvPr/>
        </p:nvSpPr>
        <p:spPr>
          <a:xfrm>
            <a:off x="67818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382" name="Google Shape;382;p26"/>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383" name="Google Shape;383;p26"/>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384" name="Google Shape;384;p26"/>
          <p:cNvSpPr txBox="1"/>
          <p:nvPr/>
        </p:nvSpPr>
        <p:spPr>
          <a:xfrm>
            <a:off x="37338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15</a:t>
            </a:r>
            <a:endParaRPr/>
          </a:p>
        </p:txBody>
      </p:sp>
      <p:sp>
        <p:nvSpPr>
          <p:cNvPr id="385" name="Google Shape;385;p26"/>
          <p:cNvSpPr txBox="1"/>
          <p:nvPr/>
        </p:nvSpPr>
        <p:spPr>
          <a:xfrm>
            <a:off x="48006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21</a:t>
            </a:r>
            <a:endParaRPr/>
          </a:p>
        </p:txBody>
      </p:sp>
      <p:sp>
        <p:nvSpPr>
          <p:cNvPr id="386" name="Google Shape;386;p26"/>
          <p:cNvSpPr txBox="1"/>
          <p:nvPr/>
        </p:nvSpPr>
        <p:spPr>
          <a:xfrm>
            <a:off x="60960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28</a:t>
            </a:r>
            <a:endParaRPr/>
          </a:p>
        </p:txBody>
      </p:sp>
      <p:sp>
        <p:nvSpPr>
          <p:cNvPr id="387" name="Google Shape;387;p26"/>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388" name="Google Shape;388;p26"/>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Non-Preemptive SJF</a:t>
            </a:r>
            <a:endParaRPr/>
          </a:p>
        </p:txBody>
      </p:sp>
      <p:sp>
        <p:nvSpPr>
          <p:cNvPr id="394" name="Google Shape;394;p27"/>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hoàn thành: </a:t>
            </a:r>
            <a:endParaRPr/>
          </a:p>
          <a:p>
            <a:pPr indent="-285750" lvl="1" marL="742950" rtl="0" algn="just">
              <a:spcBef>
                <a:spcPts val="480"/>
              </a:spcBef>
              <a:spcAft>
                <a:spcPts val="0"/>
              </a:spcAft>
              <a:buSzPts val="2400"/>
              <a:buChar char="🞐"/>
            </a:pPr>
            <a:r>
              <a:rPr lang="en-US"/>
              <a:t>P1 = 12, P2 = 26, P3 = 31, P4 = 6, P5 = 9</a:t>
            </a:r>
            <a:endParaRPr/>
          </a:p>
          <a:p>
            <a:pPr indent="-285750" lvl="1" marL="742950" rtl="0" algn="just">
              <a:spcBef>
                <a:spcPts val="480"/>
              </a:spcBef>
              <a:spcAft>
                <a:spcPts val="0"/>
              </a:spcAft>
              <a:buSzPts val="2400"/>
              <a:buChar char="🞐"/>
            </a:pPr>
            <a:r>
              <a:rPr lang="en-US"/>
              <a:t>Thời gian hoàn thành trung bình: (12 + 26 + 31 + 6 + 9)/5 = 16.8</a:t>
            </a:r>
            <a:endParaRPr/>
          </a:p>
        </p:txBody>
      </p:sp>
      <p:sp>
        <p:nvSpPr>
          <p:cNvPr id="395" name="Google Shape;395;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396" name="Google Shape;396;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7" name="Google Shape;397;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398" name="Google Shape;398;p27"/>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399" name="Google Shape;399;p27"/>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400" name="Google Shape;400;p27"/>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01" name="Google Shape;401;p27"/>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27"/>
          <p:cNvCxnSpPr/>
          <p:nvPr/>
        </p:nvCxnSpPr>
        <p:spPr>
          <a:xfrm>
            <a:off x="39502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27"/>
          <p:cNvCxnSpPr/>
          <p:nvPr/>
        </p:nvCxnSpPr>
        <p:spPr>
          <a:xfrm>
            <a:off x="50474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04" name="Google Shape;404;p27"/>
          <p:cNvCxnSpPr/>
          <p:nvPr/>
        </p:nvCxnSpPr>
        <p:spPr>
          <a:xfrm>
            <a:off x="632764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05" name="Google Shape;405;p27"/>
          <p:cNvSpPr txBox="1"/>
          <p:nvPr/>
        </p:nvSpPr>
        <p:spPr>
          <a:xfrm>
            <a:off x="2103120"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06" name="Google Shape;406;p27"/>
          <p:cNvSpPr txBox="1"/>
          <p:nvPr/>
        </p:nvSpPr>
        <p:spPr>
          <a:xfrm>
            <a:off x="3429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407" name="Google Shape;407;p27"/>
          <p:cNvSpPr txBox="1"/>
          <p:nvPr/>
        </p:nvSpPr>
        <p:spPr>
          <a:xfrm>
            <a:off x="42672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408" name="Google Shape;408;p27"/>
          <p:cNvSpPr txBox="1"/>
          <p:nvPr/>
        </p:nvSpPr>
        <p:spPr>
          <a:xfrm>
            <a:off x="5475729"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
        <p:nvSpPr>
          <p:cNvPr id="409" name="Google Shape;409;p27"/>
          <p:cNvSpPr txBox="1"/>
          <p:nvPr/>
        </p:nvSpPr>
        <p:spPr>
          <a:xfrm>
            <a:off x="67818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410" name="Google Shape;410;p27"/>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411" name="Google Shape;411;p27"/>
          <p:cNvSpPr txBox="1"/>
          <p:nvPr/>
        </p:nvSpPr>
        <p:spPr>
          <a:xfrm>
            <a:off x="31897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412" name="Google Shape;412;p27"/>
          <p:cNvSpPr txBox="1"/>
          <p:nvPr/>
        </p:nvSpPr>
        <p:spPr>
          <a:xfrm>
            <a:off x="37338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15</a:t>
            </a:r>
            <a:endParaRPr/>
          </a:p>
        </p:txBody>
      </p:sp>
      <p:sp>
        <p:nvSpPr>
          <p:cNvPr id="413" name="Google Shape;413;p27"/>
          <p:cNvSpPr txBox="1"/>
          <p:nvPr/>
        </p:nvSpPr>
        <p:spPr>
          <a:xfrm>
            <a:off x="48006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21</a:t>
            </a:r>
            <a:endParaRPr/>
          </a:p>
        </p:txBody>
      </p:sp>
      <p:sp>
        <p:nvSpPr>
          <p:cNvPr id="414" name="Google Shape;414;p27"/>
          <p:cNvSpPr txBox="1"/>
          <p:nvPr/>
        </p:nvSpPr>
        <p:spPr>
          <a:xfrm>
            <a:off x="609600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28</a:t>
            </a:r>
            <a:endParaRPr/>
          </a:p>
        </p:txBody>
      </p:sp>
      <p:sp>
        <p:nvSpPr>
          <p:cNvPr id="415" name="Google Shape;415;p27"/>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416" name="Google Shape;416;p27"/>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Preemptive SJF (SRTF)</a:t>
            </a:r>
            <a:endParaRPr/>
          </a:p>
        </p:txBody>
      </p:sp>
      <p:sp>
        <p:nvSpPr>
          <p:cNvPr id="422" name="Google Shape;422;p28"/>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đáp ứng: </a:t>
            </a:r>
            <a:endParaRPr/>
          </a:p>
          <a:p>
            <a:pPr indent="-285750" lvl="1" marL="742950" rtl="0" algn="just">
              <a:spcBef>
                <a:spcPts val="480"/>
              </a:spcBef>
              <a:spcAft>
                <a:spcPts val="0"/>
              </a:spcAft>
              <a:buSzPts val="2400"/>
              <a:buChar char="🞐"/>
            </a:pPr>
            <a:r>
              <a:rPr lang="en-US"/>
              <a:t>P1 = 0, P2 = 0, P3 = 13, P4 = 0, P5 = 0</a:t>
            </a:r>
            <a:endParaRPr/>
          </a:p>
          <a:p>
            <a:pPr indent="-285750" lvl="1" marL="742950" rtl="0" algn="just">
              <a:spcBef>
                <a:spcPts val="480"/>
              </a:spcBef>
              <a:spcAft>
                <a:spcPts val="0"/>
              </a:spcAft>
              <a:buSzPts val="2400"/>
              <a:buChar char="🞐"/>
            </a:pPr>
            <a:r>
              <a:rPr lang="en-US"/>
              <a:t>Thời gian chờ trung bình: (0 + 0 + 13 + 0 + 0)/5 = 2.6</a:t>
            </a:r>
            <a:endParaRPr/>
          </a:p>
        </p:txBody>
      </p:sp>
      <p:sp>
        <p:nvSpPr>
          <p:cNvPr id="423" name="Google Shape;423;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424" name="Google Shape;424;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426" name="Google Shape;426;p28"/>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427" name="Google Shape;427;p28"/>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428" name="Google Shape;428;p28"/>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29" name="Google Shape;429;p28"/>
          <p:cNvCxnSpPr/>
          <p:nvPr/>
        </p:nvCxnSpPr>
        <p:spPr>
          <a:xfrm>
            <a:off x="28529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30" name="Google Shape;430;p28"/>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31" name="Google Shape;431;p28"/>
          <p:cNvCxnSpPr/>
          <p:nvPr/>
        </p:nvCxnSpPr>
        <p:spPr>
          <a:xfrm>
            <a:off x="449884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32" name="Google Shape;432;p28"/>
          <p:cNvCxnSpPr/>
          <p:nvPr/>
        </p:nvCxnSpPr>
        <p:spPr>
          <a:xfrm>
            <a:off x="59618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33" name="Google Shape;433;p28"/>
          <p:cNvSpPr txBox="1"/>
          <p:nvPr/>
        </p:nvSpPr>
        <p:spPr>
          <a:xfrm>
            <a:off x="1161288"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34" name="Google Shape;434;p28"/>
          <p:cNvSpPr txBox="1"/>
          <p:nvPr/>
        </p:nvSpPr>
        <p:spPr>
          <a:xfrm>
            <a:off x="28986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435" name="Google Shape;435;p28"/>
          <p:cNvSpPr txBox="1"/>
          <p:nvPr/>
        </p:nvSpPr>
        <p:spPr>
          <a:xfrm>
            <a:off x="372160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436" name="Google Shape;436;p28"/>
          <p:cNvSpPr txBox="1"/>
          <p:nvPr/>
        </p:nvSpPr>
        <p:spPr>
          <a:xfrm>
            <a:off x="50017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437" name="Google Shape;437;p28"/>
          <p:cNvSpPr txBox="1"/>
          <p:nvPr/>
        </p:nvSpPr>
        <p:spPr>
          <a:xfrm>
            <a:off x="66019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38" name="Google Shape;438;p28"/>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439" name="Google Shape;439;p28"/>
          <p:cNvSpPr txBox="1"/>
          <p:nvPr/>
        </p:nvSpPr>
        <p:spPr>
          <a:xfrm>
            <a:off x="2599416"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9</a:t>
            </a:r>
            <a:endParaRPr/>
          </a:p>
        </p:txBody>
      </p:sp>
      <p:sp>
        <p:nvSpPr>
          <p:cNvPr id="440" name="Google Shape;440;p28"/>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441" name="Google Shape;441;p28"/>
          <p:cNvSpPr txBox="1"/>
          <p:nvPr/>
        </p:nvSpPr>
        <p:spPr>
          <a:xfrm>
            <a:off x="42976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18</a:t>
            </a:r>
            <a:endParaRPr/>
          </a:p>
        </p:txBody>
      </p:sp>
      <p:sp>
        <p:nvSpPr>
          <p:cNvPr id="442" name="Google Shape;442;p28"/>
          <p:cNvSpPr txBox="1"/>
          <p:nvPr/>
        </p:nvSpPr>
        <p:spPr>
          <a:xfrm>
            <a:off x="576072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26</a:t>
            </a:r>
            <a:endParaRPr/>
          </a:p>
        </p:txBody>
      </p:sp>
      <p:sp>
        <p:nvSpPr>
          <p:cNvPr id="443" name="Google Shape;443;p28"/>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444" name="Google Shape;444;p28"/>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45" name="Google Shape;445;p28"/>
          <p:cNvCxnSpPr/>
          <p:nvPr/>
        </p:nvCxnSpPr>
        <p:spPr>
          <a:xfrm>
            <a:off x="157276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46" name="Google Shape;446;p28"/>
          <p:cNvSpPr txBox="1"/>
          <p:nvPr/>
        </p:nvSpPr>
        <p:spPr>
          <a:xfrm>
            <a:off x="13609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a:t>
            </a:r>
            <a:endParaRPr/>
          </a:p>
        </p:txBody>
      </p:sp>
      <p:sp>
        <p:nvSpPr>
          <p:cNvPr id="447" name="Google Shape;447;p28"/>
          <p:cNvSpPr txBox="1"/>
          <p:nvPr/>
        </p:nvSpPr>
        <p:spPr>
          <a:xfrm>
            <a:off x="1905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Preemptive SJF (SRTF)</a:t>
            </a:r>
            <a:endParaRPr/>
          </a:p>
        </p:txBody>
      </p:sp>
      <p:sp>
        <p:nvSpPr>
          <p:cNvPr id="453" name="Google Shape;453;p29"/>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chờ: </a:t>
            </a:r>
            <a:endParaRPr/>
          </a:p>
          <a:p>
            <a:pPr indent="-285750" lvl="1" marL="742950" rtl="0" algn="just">
              <a:spcBef>
                <a:spcPts val="480"/>
              </a:spcBef>
              <a:spcAft>
                <a:spcPts val="0"/>
              </a:spcAft>
              <a:buSzPts val="2400"/>
              <a:buChar char="🞐"/>
            </a:pPr>
            <a:r>
              <a:rPr lang="en-US"/>
              <a:t>P1 = 24, P2 = 0, P3 = 13, P4 = 0, P5 = 0</a:t>
            </a:r>
            <a:endParaRPr/>
          </a:p>
          <a:p>
            <a:pPr indent="-285750" lvl="1" marL="742950" rtl="0" algn="just">
              <a:spcBef>
                <a:spcPts val="480"/>
              </a:spcBef>
              <a:spcAft>
                <a:spcPts val="0"/>
              </a:spcAft>
              <a:buSzPts val="2400"/>
              <a:buChar char="🞐"/>
            </a:pPr>
            <a:r>
              <a:rPr lang="en-US"/>
              <a:t>Thời gian chờ trung bình: (24 + 0 + 13 + 0 + 0)/5 = 7.4</a:t>
            </a:r>
            <a:endParaRPr/>
          </a:p>
        </p:txBody>
      </p:sp>
      <p:sp>
        <p:nvSpPr>
          <p:cNvPr id="454" name="Google Shape;454;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455" name="Google Shape;455;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457" name="Google Shape;457;p29"/>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458" name="Google Shape;458;p29"/>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459" name="Google Shape;459;p29"/>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29"/>
          <p:cNvCxnSpPr/>
          <p:nvPr/>
        </p:nvCxnSpPr>
        <p:spPr>
          <a:xfrm>
            <a:off x="28529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29"/>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62" name="Google Shape;462;p29"/>
          <p:cNvCxnSpPr/>
          <p:nvPr/>
        </p:nvCxnSpPr>
        <p:spPr>
          <a:xfrm>
            <a:off x="449884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63" name="Google Shape;463;p29"/>
          <p:cNvCxnSpPr/>
          <p:nvPr/>
        </p:nvCxnSpPr>
        <p:spPr>
          <a:xfrm>
            <a:off x="59618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64" name="Google Shape;464;p29"/>
          <p:cNvSpPr txBox="1"/>
          <p:nvPr/>
        </p:nvSpPr>
        <p:spPr>
          <a:xfrm>
            <a:off x="1161288"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65" name="Google Shape;465;p29"/>
          <p:cNvSpPr txBox="1"/>
          <p:nvPr/>
        </p:nvSpPr>
        <p:spPr>
          <a:xfrm>
            <a:off x="28986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466" name="Google Shape;466;p29"/>
          <p:cNvSpPr txBox="1"/>
          <p:nvPr/>
        </p:nvSpPr>
        <p:spPr>
          <a:xfrm>
            <a:off x="372160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467" name="Google Shape;467;p29"/>
          <p:cNvSpPr txBox="1"/>
          <p:nvPr/>
        </p:nvSpPr>
        <p:spPr>
          <a:xfrm>
            <a:off x="50017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468" name="Google Shape;468;p29"/>
          <p:cNvSpPr txBox="1"/>
          <p:nvPr/>
        </p:nvSpPr>
        <p:spPr>
          <a:xfrm>
            <a:off x="66019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69" name="Google Shape;469;p29"/>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470" name="Google Shape;470;p29"/>
          <p:cNvSpPr txBox="1"/>
          <p:nvPr/>
        </p:nvSpPr>
        <p:spPr>
          <a:xfrm>
            <a:off x="2599416"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9</a:t>
            </a:r>
            <a:endParaRPr/>
          </a:p>
        </p:txBody>
      </p:sp>
      <p:sp>
        <p:nvSpPr>
          <p:cNvPr id="471" name="Google Shape;471;p29"/>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472" name="Google Shape;472;p29"/>
          <p:cNvSpPr txBox="1"/>
          <p:nvPr/>
        </p:nvSpPr>
        <p:spPr>
          <a:xfrm>
            <a:off x="42976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18</a:t>
            </a:r>
            <a:endParaRPr/>
          </a:p>
        </p:txBody>
      </p:sp>
      <p:sp>
        <p:nvSpPr>
          <p:cNvPr id="473" name="Google Shape;473;p29"/>
          <p:cNvSpPr txBox="1"/>
          <p:nvPr/>
        </p:nvSpPr>
        <p:spPr>
          <a:xfrm>
            <a:off x="576072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26</a:t>
            </a:r>
            <a:endParaRPr/>
          </a:p>
        </p:txBody>
      </p:sp>
      <p:sp>
        <p:nvSpPr>
          <p:cNvPr id="474" name="Google Shape;474;p29"/>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475" name="Google Shape;475;p29"/>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29"/>
          <p:cNvCxnSpPr/>
          <p:nvPr/>
        </p:nvCxnSpPr>
        <p:spPr>
          <a:xfrm>
            <a:off x="157276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77" name="Google Shape;477;p29"/>
          <p:cNvSpPr txBox="1"/>
          <p:nvPr/>
        </p:nvSpPr>
        <p:spPr>
          <a:xfrm>
            <a:off x="13609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a:t>
            </a:r>
            <a:endParaRPr/>
          </a:p>
        </p:txBody>
      </p:sp>
      <p:sp>
        <p:nvSpPr>
          <p:cNvPr id="478" name="Google Shape;478;p29"/>
          <p:cNvSpPr txBox="1"/>
          <p:nvPr/>
        </p:nvSpPr>
        <p:spPr>
          <a:xfrm>
            <a:off x="1905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3 (tt)</a:t>
            </a:r>
            <a:endParaRPr/>
          </a:p>
        </p:txBody>
      </p:sp>
      <p:sp>
        <p:nvSpPr>
          <p:cNvPr id="76" name="Google Shape;76;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77" name="Google Shape;77;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 name="Google Shape;78;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9" name="Google Shape;79;p3"/>
          <p:cNvSpPr txBox="1"/>
          <p:nvPr/>
        </p:nvSpPr>
        <p:spPr>
          <a:xfrm>
            <a:off x="1477094" y="1250951"/>
            <a:ext cx="6285805" cy="50736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#include &lt;stdio.h&gt;</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#include &lt;unistd.h&gt;</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int main (int argc, char *argv[])</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	int pid;</a:t>
            </a:r>
            <a:endParaRPr/>
          </a:p>
          <a:p>
            <a:pPr indent="-342900" lvl="0" marL="342900" marR="0" rtl="0" algn="just">
              <a:lnSpc>
                <a:spcPct val="80000"/>
              </a:lnSpc>
              <a:spcBef>
                <a:spcPts val="788"/>
              </a:spcBef>
              <a:spcAft>
                <a:spcPts val="0"/>
              </a:spcAft>
              <a:buClr>
                <a:srgbClr val="003399"/>
              </a:buClr>
              <a:buSzPts val="2000"/>
              <a:buFont typeface="Arial"/>
              <a:buNone/>
            </a:pPr>
            <a:r>
              <a:rPr b="1" lang="en-US" sz="2000">
                <a:solidFill>
                  <a:schemeClr val="hlink"/>
                </a:solidFill>
                <a:latin typeface="Courier New"/>
                <a:ea typeface="Courier New"/>
                <a:cs typeface="Courier New"/>
                <a:sym typeface="Courier New"/>
              </a:rPr>
              <a:t>	pid = fork</a:t>
            </a:r>
            <a:r>
              <a:rPr b="1" lang="en-US" sz="2000">
                <a:solidFill>
                  <a:srgbClr val="000000"/>
                </a:solidFill>
                <a:latin typeface="Courier New"/>
                <a:ea typeface="Courier New"/>
                <a:cs typeface="Courier New"/>
                <a:sym typeface="Courier New"/>
              </a:rPr>
              <a:t>();</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	</a:t>
            </a:r>
            <a:r>
              <a:rPr b="1" lang="en-US" sz="2000">
                <a:solidFill>
                  <a:srgbClr val="00B0F0"/>
                </a:solidFill>
                <a:latin typeface="Courier New"/>
                <a:ea typeface="Courier New"/>
                <a:cs typeface="Courier New"/>
                <a:sym typeface="Courier New"/>
              </a:rPr>
              <a:t>printf(“ so 1”);</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chemeClr val="hlink"/>
                </a:solidFill>
                <a:latin typeface="Courier New"/>
                <a:ea typeface="Courier New"/>
                <a:cs typeface="Courier New"/>
                <a:sym typeface="Courier New"/>
              </a:rPr>
              <a:t>	</a:t>
            </a:r>
            <a:r>
              <a:rPr b="1" lang="en-US" sz="2000">
                <a:solidFill>
                  <a:srgbClr val="00B0F0"/>
                </a:solidFill>
                <a:latin typeface="Courier New"/>
                <a:ea typeface="Courier New"/>
                <a:cs typeface="Courier New"/>
                <a:sym typeface="Courier New"/>
              </a:rPr>
              <a:t>printf(“ so 2”);</a:t>
            </a:r>
            <a:endParaRPr b="1" sz="2000">
              <a:solidFill>
                <a:srgbClr val="000000"/>
              </a:solidFill>
              <a:latin typeface="Courier New"/>
              <a:ea typeface="Courier New"/>
              <a:cs typeface="Courier New"/>
              <a:sym typeface="Courier New"/>
            </a:endParaRPr>
          </a:p>
          <a:p>
            <a:pPr indent="-342900" lvl="0" marL="342900" marR="0" rtl="0" algn="just">
              <a:lnSpc>
                <a:spcPct val="80000"/>
              </a:lnSpc>
              <a:spcBef>
                <a:spcPts val="788"/>
              </a:spcBef>
              <a:spcAft>
                <a:spcPts val="0"/>
              </a:spcAft>
              <a:buClr>
                <a:srgbClr val="003399"/>
              </a:buClr>
              <a:buSzPts val="2000"/>
              <a:buFont typeface="Arial"/>
              <a:buNone/>
            </a:pPr>
            <a:r>
              <a:rPr b="1" lang="en-US" sz="2000">
                <a:solidFill>
                  <a:schemeClr val="hlink"/>
                </a:solidFill>
                <a:latin typeface="Courier New"/>
                <a:ea typeface="Courier New"/>
                <a:cs typeface="Courier New"/>
                <a:sym typeface="Courier New"/>
              </a:rPr>
              <a:t>	fork</a:t>
            </a:r>
            <a:r>
              <a:rPr b="1" lang="en-US" sz="2000">
                <a:solidFill>
                  <a:srgbClr val="000000"/>
                </a:solidFill>
                <a:latin typeface="Courier New"/>
                <a:ea typeface="Courier New"/>
                <a:cs typeface="Courier New"/>
                <a:sym typeface="Courier New"/>
              </a:rPr>
              <a:t>();</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B0F0"/>
                </a:solidFill>
                <a:latin typeface="Courier New"/>
                <a:ea typeface="Courier New"/>
                <a:cs typeface="Courier New"/>
                <a:sym typeface="Courier New"/>
              </a:rPr>
              <a:t>	</a:t>
            </a:r>
            <a:r>
              <a:rPr b="1" lang="en-US" sz="2000">
                <a:solidFill>
                  <a:srgbClr val="000000"/>
                </a:solidFill>
                <a:latin typeface="Courier New"/>
                <a:ea typeface="Courier New"/>
                <a:cs typeface="Courier New"/>
                <a:sym typeface="Courier New"/>
              </a:rPr>
              <a:t>if (pid &lt; 0){</a:t>
            </a:r>
            <a:endParaRPr/>
          </a:p>
          <a:p>
            <a:pPr indent="-342900" lvl="0" marL="342900" marR="0" rtl="0" algn="just">
              <a:lnSpc>
                <a:spcPct val="80000"/>
              </a:lnSpc>
              <a:spcBef>
                <a:spcPts val="788"/>
              </a:spcBef>
              <a:spcAft>
                <a:spcPts val="0"/>
              </a:spcAft>
              <a:buClr>
                <a:srgbClr val="003399"/>
              </a:buClr>
              <a:buSzPts val="2000"/>
              <a:buFont typeface="Arial"/>
              <a:buNone/>
            </a:pPr>
            <a:r>
              <a:rPr b="1" lang="en-US" sz="2000">
                <a:solidFill>
                  <a:srgbClr val="000000"/>
                </a:solidFill>
                <a:latin typeface="Courier New"/>
                <a:ea typeface="Courier New"/>
                <a:cs typeface="Courier New"/>
                <a:sym typeface="Courier New"/>
              </a:rPr>
              <a:t>		</a:t>
            </a:r>
            <a:r>
              <a:rPr b="1" lang="en-US" sz="2000">
                <a:solidFill>
                  <a:srgbClr val="00B0F0"/>
                </a:solidFill>
                <a:latin typeface="Courier New"/>
                <a:ea typeface="Courier New"/>
                <a:cs typeface="Courier New"/>
                <a:sym typeface="Courier New"/>
              </a:rPr>
              <a:t>printf(“hello”);</a:t>
            </a:r>
            <a:r>
              <a:rPr b="1" lang="en-US" sz="2000">
                <a:solidFill>
                  <a:schemeClr val="hlink"/>
                </a:solidFill>
                <a:latin typeface="Courier New"/>
                <a:ea typeface="Courier New"/>
                <a:cs typeface="Courier New"/>
                <a:sym typeface="Courier New"/>
              </a:rPr>
              <a:t> </a:t>
            </a:r>
            <a:endParaRPr/>
          </a:p>
          <a:p>
            <a:pPr indent="-342900" lvl="0" marL="342900" marR="0" rtl="0" algn="just">
              <a:lnSpc>
                <a:spcPct val="80000"/>
              </a:lnSpc>
              <a:spcBef>
                <a:spcPts val="788"/>
              </a:spcBef>
              <a:spcAft>
                <a:spcPts val="0"/>
              </a:spcAft>
              <a:buClr>
                <a:srgbClr val="003399"/>
              </a:buClr>
              <a:buSzPts val="2000"/>
              <a:buFont typeface="Arial"/>
              <a:buNone/>
            </a:pPr>
            <a:r>
              <a:rPr b="1" lang="en-US" sz="2000">
                <a:solidFill>
                  <a:schemeClr val="hlink"/>
                </a:solidFill>
                <a:latin typeface="Courier New"/>
                <a:ea typeface="Courier New"/>
                <a:cs typeface="Courier New"/>
                <a:sym typeface="Courier New"/>
              </a:rPr>
              <a:t>		fork</a:t>
            </a:r>
            <a:r>
              <a:rPr b="1" lang="en-US" sz="2000">
                <a:solidFill>
                  <a:srgbClr val="000000"/>
                </a:solidFill>
                <a:latin typeface="Courier New"/>
                <a:ea typeface="Courier New"/>
                <a:cs typeface="Courier New"/>
                <a:sym typeface="Courier New"/>
              </a:rPr>
              <a:t>();</a:t>
            </a:r>
            <a:endParaRPr b="1" sz="2000">
              <a:solidFill>
                <a:srgbClr val="00B0F0"/>
              </a:solidFill>
              <a:latin typeface="Courier New"/>
              <a:ea typeface="Courier New"/>
              <a:cs typeface="Courier New"/>
              <a:sym typeface="Courier New"/>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B0F0"/>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}else</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chemeClr val="dk1"/>
                </a:solidFill>
                <a:latin typeface="Courier New"/>
                <a:ea typeface="Courier New"/>
                <a:cs typeface="Courier New"/>
                <a:sym typeface="Courier New"/>
              </a:rPr>
              <a:t>		</a:t>
            </a:r>
            <a:r>
              <a:rPr b="1" lang="en-US" sz="2000">
                <a:solidFill>
                  <a:schemeClr val="hlink"/>
                </a:solidFill>
                <a:latin typeface="Courier New"/>
                <a:ea typeface="Courier New"/>
                <a:cs typeface="Courier New"/>
                <a:sym typeface="Courier New"/>
              </a:rPr>
              <a:t>fork</a:t>
            </a:r>
            <a:r>
              <a:rPr b="1" lang="en-US" sz="2000">
                <a:solidFill>
                  <a:srgbClr val="000000"/>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a:p>
            <a:pPr indent="0" lvl="0" marL="0" marR="0" rtl="0" algn="just">
              <a:lnSpc>
                <a:spcPct val="80000"/>
              </a:lnSpc>
              <a:spcBef>
                <a:spcPts val="788"/>
              </a:spcBef>
              <a:spcAft>
                <a:spcPts val="0"/>
              </a:spcAft>
              <a:buClr>
                <a:srgbClr val="003399"/>
              </a:buClr>
              <a:buSzPts val="2000"/>
              <a:buFont typeface="Arial"/>
              <a:buNone/>
            </a:pPr>
            <a:r>
              <a:rPr b="1" lang="en-US" sz="2000">
                <a:solidFill>
                  <a:srgbClr val="000000"/>
                </a:solidFill>
                <a:latin typeface="Courier New"/>
                <a:ea typeface="Courier New"/>
                <a:cs typeface="Courier New"/>
                <a:sym typeface="Courier New"/>
              </a:rPr>
              <a:t>	</a:t>
            </a:r>
            <a:r>
              <a:rPr b="1" lang="en-US" sz="2000">
                <a:solidFill>
                  <a:srgbClr val="00B0F0"/>
                </a:solidFill>
                <a:latin typeface="Courier New"/>
                <a:ea typeface="Courier New"/>
                <a:cs typeface="Courier New"/>
                <a:sym typeface="Courier New"/>
              </a:rPr>
              <a:t>printf(“bye”);</a:t>
            </a:r>
            <a:endParaRPr/>
          </a:p>
          <a:p>
            <a:pPr indent="-342900" lvl="0" marL="342900" marR="0" rtl="0" algn="just">
              <a:lnSpc>
                <a:spcPct val="80000"/>
              </a:lnSpc>
              <a:spcBef>
                <a:spcPts val="788"/>
              </a:spcBef>
              <a:spcAft>
                <a:spcPts val="0"/>
              </a:spcAft>
              <a:buClr>
                <a:srgbClr val="003399"/>
              </a:buClr>
              <a:buSzPts val="2000"/>
              <a:buFont typeface="Noto Sans Symbols"/>
              <a:buNone/>
            </a:pPr>
            <a:r>
              <a:rPr b="1" lang="en-US" sz="2000">
                <a:solidFill>
                  <a:srgbClr val="000000"/>
                </a:solidFill>
                <a:latin typeface="Courier New"/>
                <a:ea typeface="Courier New"/>
                <a:cs typeface="Courier New"/>
                <a:sym typeface="Courier New"/>
              </a:rPr>
              <a:t>}</a:t>
            </a:r>
            <a:endParaRPr b="1" sz="2000">
              <a:solidFill>
                <a:srgbClr val="000000"/>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Preemptive SJF (SRTF)</a:t>
            </a:r>
            <a:endParaRPr/>
          </a:p>
        </p:txBody>
      </p:sp>
      <p:sp>
        <p:nvSpPr>
          <p:cNvPr id="484" name="Google Shape;484;p30"/>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hoàn thành: </a:t>
            </a:r>
            <a:endParaRPr/>
          </a:p>
          <a:p>
            <a:pPr indent="-285750" lvl="1" marL="742950" rtl="0" algn="just">
              <a:spcBef>
                <a:spcPts val="480"/>
              </a:spcBef>
              <a:spcAft>
                <a:spcPts val="0"/>
              </a:spcAft>
              <a:buSzPts val="2400"/>
              <a:buChar char="🞐"/>
            </a:pPr>
            <a:r>
              <a:rPr lang="en-US"/>
              <a:t>P1 = 36, P2 = 7, P3 = 21, P4 = 3, P5 = 6</a:t>
            </a:r>
            <a:endParaRPr/>
          </a:p>
          <a:p>
            <a:pPr indent="-285750" lvl="1" marL="742950" rtl="0" algn="just">
              <a:spcBef>
                <a:spcPts val="480"/>
              </a:spcBef>
              <a:spcAft>
                <a:spcPts val="0"/>
              </a:spcAft>
              <a:buSzPts val="2400"/>
              <a:buChar char="🞐"/>
            </a:pPr>
            <a:r>
              <a:rPr lang="en-US"/>
              <a:t>Thời gian hoàn thành trung bình: (36 + 7 + 21 + 3 + 6)/5 = 14.6</a:t>
            </a:r>
            <a:endParaRPr/>
          </a:p>
        </p:txBody>
      </p:sp>
      <p:sp>
        <p:nvSpPr>
          <p:cNvPr id="485" name="Google Shape;485;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486" name="Google Shape;486;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488" name="Google Shape;488;p30"/>
          <p:cNvGraphicFramePr/>
          <p:nvPr/>
        </p:nvGraphicFramePr>
        <p:xfrm>
          <a:off x="2057400" y="1169840"/>
          <a:ext cx="3000000" cy="3000000"/>
        </p:xfrm>
        <a:graphic>
          <a:graphicData uri="http://schemas.openxmlformats.org/drawingml/2006/table">
            <a:tbl>
              <a:tblPr bandRow="1" firstRow="1">
                <a:noFill/>
                <a:tableStyleId>{6D95B0BA-FFFE-451A-A2A2-FC8B6C35CF62}</a:tableStyleId>
              </a:tblPr>
              <a:tblGrid>
                <a:gridCol w="1625600"/>
                <a:gridCol w="1625600"/>
                <a:gridCol w="1625600"/>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r>
            </a:tbl>
          </a:graphicData>
        </a:graphic>
      </p:graphicFrame>
      <p:sp>
        <p:nvSpPr>
          <p:cNvPr id="489" name="Google Shape;489;p30"/>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490" name="Google Shape;490;p30"/>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91" name="Google Shape;491;p30"/>
          <p:cNvCxnSpPr/>
          <p:nvPr/>
        </p:nvCxnSpPr>
        <p:spPr>
          <a:xfrm>
            <a:off x="28529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30"/>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30"/>
          <p:cNvCxnSpPr/>
          <p:nvPr/>
        </p:nvCxnSpPr>
        <p:spPr>
          <a:xfrm>
            <a:off x="449884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494" name="Google Shape;494;p30"/>
          <p:cNvCxnSpPr/>
          <p:nvPr/>
        </p:nvCxnSpPr>
        <p:spPr>
          <a:xfrm>
            <a:off x="59618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495" name="Google Shape;495;p30"/>
          <p:cNvSpPr txBox="1"/>
          <p:nvPr/>
        </p:nvSpPr>
        <p:spPr>
          <a:xfrm>
            <a:off x="1161288"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496" name="Google Shape;496;p30"/>
          <p:cNvSpPr txBox="1"/>
          <p:nvPr/>
        </p:nvSpPr>
        <p:spPr>
          <a:xfrm>
            <a:off x="289864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497" name="Google Shape;497;p30"/>
          <p:cNvSpPr txBox="1"/>
          <p:nvPr/>
        </p:nvSpPr>
        <p:spPr>
          <a:xfrm>
            <a:off x="372160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498" name="Google Shape;498;p30"/>
          <p:cNvSpPr txBox="1"/>
          <p:nvPr/>
        </p:nvSpPr>
        <p:spPr>
          <a:xfrm>
            <a:off x="50017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499" name="Google Shape;499;p30"/>
          <p:cNvSpPr txBox="1"/>
          <p:nvPr/>
        </p:nvSpPr>
        <p:spPr>
          <a:xfrm>
            <a:off x="66019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500" name="Google Shape;500;p30"/>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501" name="Google Shape;501;p30"/>
          <p:cNvSpPr txBox="1"/>
          <p:nvPr/>
        </p:nvSpPr>
        <p:spPr>
          <a:xfrm>
            <a:off x="2599416"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9</a:t>
            </a:r>
            <a:endParaRPr/>
          </a:p>
        </p:txBody>
      </p:sp>
      <p:sp>
        <p:nvSpPr>
          <p:cNvPr id="502" name="Google Shape;502;p30"/>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503" name="Google Shape;503;p30"/>
          <p:cNvSpPr txBox="1"/>
          <p:nvPr/>
        </p:nvSpPr>
        <p:spPr>
          <a:xfrm>
            <a:off x="42976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18</a:t>
            </a:r>
            <a:endParaRPr/>
          </a:p>
        </p:txBody>
      </p:sp>
      <p:sp>
        <p:nvSpPr>
          <p:cNvPr id="504" name="Google Shape;504;p30"/>
          <p:cNvSpPr txBox="1"/>
          <p:nvPr/>
        </p:nvSpPr>
        <p:spPr>
          <a:xfrm>
            <a:off x="576072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26</a:t>
            </a:r>
            <a:endParaRPr/>
          </a:p>
        </p:txBody>
      </p:sp>
      <p:sp>
        <p:nvSpPr>
          <p:cNvPr id="505" name="Google Shape;505;p30"/>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506" name="Google Shape;506;p30"/>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507" name="Google Shape;507;p30"/>
          <p:cNvCxnSpPr/>
          <p:nvPr/>
        </p:nvCxnSpPr>
        <p:spPr>
          <a:xfrm>
            <a:off x="157276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508" name="Google Shape;508;p30"/>
          <p:cNvSpPr txBox="1"/>
          <p:nvPr/>
        </p:nvSpPr>
        <p:spPr>
          <a:xfrm>
            <a:off x="1360929"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a:t>
            </a:r>
            <a:endParaRPr/>
          </a:p>
        </p:txBody>
      </p:sp>
      <p:sp>
        <p:nvSpPr>
          <p:cNvPr id="509" name="Google Shape;509;p30"/>
          <p:cNvSpPr txBox="1"/>
          <p:nvPr/>
        </p:nvSpPr>
        <p:spPr>
          <a:xfrm>
            <a:off x="1905000"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Nhận xét về giải thuật SJF</a:t>
            </a:r>
            <a:endParaRPr/>
          </a:p>
        </p:txBody>
      </p:sp>
      <p:sp>
        <p:nvSpPr>
          <p:cNvPr id="515" name="Google Shape;515;p3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Có thể xảy ra tình trạng “đói” (starvation) đối với các process có CPU-burst lớn khi có nhiều process với CPU-burst nhỏ đến hệ thống.</a:t>
            </a:r>
            <a:endParaRPr/>
          </a:p>
          <a:p>
            <a:pPr indent="-342900" lvl="0" marL="342900" rtl="0" algn="just">
              <a:spcBef>
                <a:spcPts val="520"/>
              </a:spcBef>
              <a:spcAft>
                <a:spcPts val="0"/>
              </a:spcAft>
              <a:buSzPts val="2600"/>
              <a:buChar char="■"/>
            </a:pPr>
            <a:r>
              <a:rPr lang="en-US"/>
              <a:t>Cơ chế non-preemptive không phù hợp cho hệ thống time sharing (interactive).</a:t>
            </a:r>
            <a:endParaRPr/>
          </a:p>
          <a:p>
            <a:pPr indent="-342900" lvl="0" marL="342900" rtl="0" algn="just">
              <a:spcBef>
                <a:spcPts val="520"/>
              </a:spcBef>
              <a:spcAft>
                <a:spcPts val="0"/>
              </a:spcAft>
              <a:buSzPts val="2600"/>
              <a:buChar char="■"/>
            </a:pPr>
            <a:r>
              <a:rPr lang="en-US"/>
              <a:t>Giải thuật SJF ngầm định ra độ ưu tiên theo burst time. </a:t>
            </a:r>
            <a:endParaRPr/>
          </a:p>
          <a:p>
            <a:pPr indent="-342900" lvl="0" marL="342900" rtl="0" algn="just">
              <a:spcBef>
                <a:spcPts val="520"/>
              </a:spcBef>
              <a:spcAft>
                <a:spcPts val="0"/>
              </a:spcAft>
              <a:buSzPts val="2600"/>
              <a:buChar char="■"/>
            </a:pPr>
            <a:r>
              <a:rPr lang="en-US"/>
              <a:t>Các CPU-bound process có độ ưu tiên thấp hơn so với I/O-bound process, nhưng khi một process không thực hiện I/O được thực thi thì nó độc chiếm CPU cho đến khi kết thúc.</a:t>
            </a:r>
            <a:endParaRPr/>
          </a:p>
          <a:p>
            <a:pPr indent="-177800" lvl="0" marL="342900" rtl="0" algn="just">
              <a:spcBef>
                <a:spcPts val="520"/>
              </a:spcBef>
              <a:spcAft>
                <a:spcPts val="0"/>
              </a:spcAft>
              <a:buSzPts val="2600"/>
              <a:buNone/>
            </a:pPr>
            <a:r>
              <a:t/>
            </a:r>
            <a:endParaRPr/>
          </a:p>
        </p:txBody>
      </p:sp>
      <p:sp>
        <p:nvSpPr>
          <p:cNvPr id="516" name="Google Shape;516;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17" name="Google Shape;517;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8" name="Google Shape;518;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 calcmode="lin" valueType="num">
                                      <p:cBhvr additive="base">
                                        <p:cTn dur="500"/>
                                        <p:tgtEl>
                                          <p:spTgt spid="5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anim calcmode="lin" valueType="num">
                                      <p:cBhvr additive="base">
                                        <p:cTn dur="500"/>
                                        <p:tgtEl>
                                          <p:spTgt spid="5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anim calcmode="lin" valueType="num">
                                      <p:cBhvr additive="base">
                                        <p:cTn dur="500"/>
                                        <p:tgtEl>
                                          <p:spTgt spid="5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anim calcmode="lin" valueType="num">
                                      <p:cBhvr additive="base">
                                        <p:cTn dur="500"/>
                                        <p:tgtEl>
                                          <p:spTgt spid="51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xEl>
                                              <p:pRg end="4" st="4"/>
                                            </p:txEl>
                                          </p:spTgt>
                                        </p:tgtEl>
                                        <p:attrNameLst>
                                          <p:attrName>style.visibility</p:attrName>
                                        </p:attrNameLst>
                                      </p:cBhvr>
                                      <p:to>
                                        <p:strVal val="visible"/>
                                      </p:to>
                                    </p:set>
                                    <p:anim calcmode="lin" valueType="num">
                                      <p:cBhvr additive="base">
                                        <p:cTn dur="500"/>
                                        <p:tgtEl>
                                          <p:spTgt spid="51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Nhận xét về giải thuật SJF (tt)</a:t>
            </a:r>
            <a:endParaRPr/>
          </a:p>
        </p:txBody>
      </p:sp>
      <p:sp>
        <p:nvSpPr>
          <p:cNvPr id="525" name="Google Shape;525;p3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Tương ứng với mỗi process cần có độ dài của CPU burst tiếp theo</a:t>
            </a:r>
            <a:endParaRPr/>
          </a:p>
          <a:p>
            <a:pPr indent="-342900" lvl="0" marL="342900" rtl="0" algn="just">
              <a:spcBef>
                <a:spcPts val="520"/>
              </a:spcBef>
              <a:spcAft>
                <a:spcPts val="0"/>
              </a:spcAft>
              <a:buSzPts val="2600"/>
              <a:buChar char="■"/>
            </a:pPr>
            <a:r>
              <a:rPr lang="en-US"/>
              <a:t>Hàm lựa chọn: chọn process có độ dài CPU burst nhỏ nhất</a:t>
            </a:r>
            <a:endParaRPr/>
          </a:p>
          <a:p>
            <a:pPr indent="-342900" lvl="0" marL="342900" rtl="0" algn="just">
              <a:spcBef>
                <a:spcPts val="520"/>
              </a:spcBef>
              <a:spcAft>
                <a:spcPts val="0"/>
              </a:spcAft>
              <a:buSzPts val="2600"/>
              <a:buChar char="■"/>
            </a:pPr>
            <a:r>
              <a:rPr lang="en-US"/>
              <a:t>Chứng minh được: SJF tối ưu trong việc giảm thời gian đợi trung bình</a:t>
            </a:r>
            <a:endParaRPr/>
          </a:p>
          <a:p>
            <a:pPr indent="-342900" lvl="0" marL="342900" rtl="0" algn="just">
              <a:spcBef>
                <a:spcPts val="520"/>
              </a:spcBef>
              <a:spcAft>
                <a:spcPts val="0"/>
              </a:spcAft>
              <a:buSzPts val="2600"/>
              <a:buChar char="■"/>
            </a:pPr>
            <a:r>
              <a:rPr lang="en-US"/>
              <a:t>Nhược điểm: Cần phải ước lượng thời gian cần CPU tiếp theo của process</a:t>
            </a:r>
            <a:endParaRPr/>
          </a:p>
          <a:p>
            <a:pPr indent="-342900" lvl="0" marL="342900" rtl="0" algn="just">
              <a:spcBef>
                <a:spcPts val="520"/>
              </a:spcBef>
              <a:spcAft>
                <a:spcPts val="0"/>
              </a:spcAft>
              <a:buSzPts val="2600"/>
              <a:buChar char="■"/>
            </a:pPr>
            <a:r>
              <a:rPr lang="en-US"/>
              <a:t>Giải pháp cho vấn đề này?</a:t>
            </a:r>
            <a:endParaRPr/>
          </a:p>
        </p:txBody>
      </p:sp>
      <p:sp>
        <p:nvSpPr>
          <p:cNvPr id="526" name="Google Shape;526;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27" name="Google Shape;527;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xEl>
                                              <p:pRg end="0" st="0"/>
                                            </p:txEl>
                                          </p:spTgt>
                                        </p:tgtEl>
                                        <p:attrNameLst>
                                          <p:attrName>style.visibility</p:attrName>
                                        </p:attrNameLst>
                                      </p:cBhvr>
                                      <p:to>
                                        <p:strVal val="visible"/>
                                      </p:to>
                                    </p:set>
                                    <p:anim calcmode="lin" valueType="num">
                                      <p:cBhvr additive="base">
                                        <p:cTn dur="500"/>
                                        <p:tgtEl>
                                          <p:spTgt spid="5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xEl>
                                              <p:pRg end="1" st="1"/>
                                            </p:txEl>
                                          </p:spTgt>
                                        </p:tgtEl>
                                        <p:attrNameLst>
                                          <p:attrName>style.visibility</p:attrName>
                                        </p:attrNameLst>
                                      </p:cBhvr>
                                      <p:to>
                                        <p:strVal val="visible"/>
                                      </p:to>
                                    </p:set>
                                    <p:anim calcmode="lin" valueType="num">
                                      <p:cBhvr additive="base">
                                        <p:cTn dur="500"/>
                                        <p:tgtEl>
                                          <p:spTgt spid="5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xEl>
                                              <p:pRg end="2" st="2"/>
                                            </p:txEl>
                                          </p:spTgt>
                                        </p:tgtEl>
                                        <p:attrNameLst>
                                          <p:attrName>style.visibility</p:attrName>
                                        </p:attrNameLst>
                                      </p:cBhvr>
                                      <p:to>
                                        <p:strVal val="visible"/>
                                      </p:to>
                                    </p:set>
                                    <p:anim calcmode="lin" valueType="num">
                                      <p:cBhvr additive="base">
                                        <p:cTn dur="500"/>
                                        <p:tgtEl>
                                          <p:spTgt spid="5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xEl>
                                              <p:pRg end="3" st="3"/>
                                            </p:txEl>
                                          </p:spTgt>
                                        </p:tgtEl>
                                        <p:attrNameLst>
                                          <p:attrName>style.visibility</p:attrName>
                                        </p:attrNameLst>
                                      </p:cBhvr>
                                      <p:to>
                                        <p:strVal val="visible"/>
                                      </p:to>
                                    </p:set>
                                    <p:anim calcmode="lin" valueType="num">
                                      <p:cBhvr additive="base">
                                        <p:cTn dur="500"/>
                                        <p:tgtEl>
                                          <p:spTgt spid="5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5">
                                            <p:txEl>
                                              <p:pRg end="4" st="4"/>
                                            </p:txEl>
                                          </p:spTgt>
                                        </p:tgtEl>
                                        <p:attrNameLst>
                                          <p:attrName>style.visibility</p:attrName>
                                        </p:attrNameLst>
                                      </p:cBhvr>
                                      <p:to>
                                        <p:strVal val="visible"/>
                                      </p:to>
                                    </p:set>
                                    <p:anim calcmode="lin" valueType="num">
                                      <p:cBhvr additive="base">
                                        <p:cTn dur="500"/>
                                        <p:tgtEl>
                                          <p:spTgt spid="5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Nhận xét về giải thuật SJF (tt)</a:t>
            </a:r>
            <a:endParaRPr/>
          </a:p>
        </p:txBody>
      </p:sp>
      <p:sp>
        <p:nvSpPr>
          <p:cNvPr id="535" name="Google Shape;535;p3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Thời gian sử dụng CPU chính là độ dài của CPU burst</a:t>
            </a:r>
            <a:endParaRPr/>
          </a:p>
          <a:p>
            <a:pPr indent="-285750" lvl="1" marL="742950" rtl="0" algn="just">
              <a:spcBef>
                <a:spcPts val="480"/>
              </a:spcBef>
              <a:spcAft>
                <a:spcPts val="0"/>
              </a:spcAft>
              <a:buSzPts val="2400"/>
              <a:buChar char="🞐"/>
            </a:pPr>
            <a:r>
              <a:rPr lang="en-US"/>
              <a:t>Trung bình tất cả các CPU burst đo được trong quá khứ</a:t>
            </a:r>
            <a:endParaRPr/>
          </a:p>
          <a:p>
            <a:pPr indent="-285750" lvl="1" marL="742950" rtl="0" algn="just">
              <a:spcBef>
                <a:spcPts val="480"/>
              </a:spcBef>
              <a:spcAft>
                <a:spcPts val="0"/>
              </a:spcAft>
              <a:buSzPts val="2400"/>
              <a:buChar char="🞐"/>
            </a:pPr>
            <a:r>
              <a:rPr lang="en-US"/>
              <a:t>Nhưng thông thường những CPU burst càng mới càng phản ánh đúng hành vi của process trong tương lai</a:t>
            </a:r>
            <a:endParaRPr/>
          </a:p>
          <a:p>
            <a:pPr indent="-342900" lvl="0" marL="342900" rtl="0" algn="just">
              <a:spcBef>
                <a:spcPts val="520"/>
              </a:spcBef>
              <a:spcAft>
                <a:spcPts val="0"/>
              </a:spcAft>
              <a:buSzPts val="2600"/>
              <a:buChar char="■"/>
            </a:pPr>
            <a:r>
              <a:rPr lang="en-US"/>
              <a:t>Một kỹ thuật thường dùng là sử dụng trung bình hàm mũ (exponential averaging) </a:t>
            </a:r>
            <a:endParaRPr/>
          </a:p>
          <a:p>
            <a:pPr indent="-285750" lvl="1" marL="742950" rtl="0" algn="just">
              <a:spcBef>
                <a:spcPts val="480"/>
              </a:spcBef>
              <a:spcAft>
                <a:spcPts val="0"/>
              </a:spcAft>
              <a:buSzPts val="2400"/>
              <a:buChar char="🞐"/>
            </a:pPr>
            <a:r>
              <a:rPr lang="en-US"/>
              <a:t>τn+1 = a tn + (1 - a) τn ,    0 ≤ a ≤ 1</a:t>
            </a:r>
            <a:endParaRPr/>
          </a:p>
          <a:p>
            <a:pPr indent="-285750" lvl="1" marL="742950" rtl="0" algn="just">
              <a:spcBef>
                <a:spcPts val="480"/>
              </a:spcBef>
              <a:spcAft>
                <a:spcPts val="0"/>
              </a:spcAft>
              <a:buSzPts val="2400"/>
              <a:buChar char="🞐"/>
            </a:pPr>
            <a:r>
              <a:rPr lang="en-US"/>
              <a:t>τn+1 = a tn + (1- a) a tn-1 +…+ (1- a)jaτn-j +…+ (1- a)n+1aτ0 </a:t>
            </a:r>
            <a:endParaRPr/>
          </a:p>
          <a:p>
            <a:pPr indent="-285750" lvl="1" marL="742950" rtl="0" algn="just">
              <a:spcBef>
                <a:spcPts val="480"/>
              </a:spcBef>
              <a:spcAft>
                <a:spcPts val="0"/>
              </a:spcAft>
              <a:buSzPts val="2400"/>
              <a:buChar char="🞐"/>
            </a:pPr>
            <a:r>
              <a:rPr lang="en-US"/>
              <a:t>Nếu chọn  a = ½ thì có nghĩa là trị đo được tn và trị dự đoán τn được xem quan trọng như nhau.</a:t>
            </a:r>
            <a:endParaRPr/>
          </a:p>
        </p:txBody>
      </p:sp>
      <p:sp>
        <p:nvSpPr>
          <p:cNvPr id="536" name="Google Shape;536;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37" name="Google Shape;537;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8" name="Google Shape;538;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anim calcmode="lin" valueType="num">
                                      <p:cBhvr additive="base">
                                        <p:cTn dur="500"/>
                                        <p:tgtEl>
                                          <p:spTgt spid="5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anim calcmode="lin" valueType="num">
                                      <p:cBhvr additive="base">
                                        <p:cTn dur="500"/>
                                        <p:tgtEl>
                                          <p:spTgt spid="5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2" st="2"/>
                                            </p:txEl>
                                          </p:spTgt>
                                        </p:tgtEl>
                                        <p:attrNameLst>
                                          <p:attrName>style.visibility</p:attrName>
                                        </p:attrNameLst>
                                      </p:cBhvr>
                                      <p:to>
                                        <p:strVal val="visible"/>
                                      </p:to>
                                    </p:set>
                                    <p:anim calcmode="lin" valueType="num">
                                      <p:cBhvr additive="base">
                                        <p:cTn dur="500"/>
                                        <p:tgtEl>
                                          <p:spTgt spid="5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3" st="3"/>
                                            </p:txEl>
                                          </p:spTgt>
                                        </p:tgtEl>
                                        <p:attrNameLst>
                                          <p:attrName>style.visibility</p:attrName>
                                        </p:attrNameLst>
                                      </p:cBhvr>
                                      <p:to>
                                        <p:strVal val="visible"/>
                                      </p:to>
                                    </p:set>
                                    <p:anim calcmode="lin" valueType="num">
                                      <p:cBhvr additive="base">
                                        <p:cTn dur="500"/>
                                        <p:tgtEl>
                                          <p:spTgt spid="5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4" st="4"/>
                                            </p:txEl>
                                          </p:spTgt>
                                        </p:tgtEl>
                                        <p:attrNameLst>
                                          <p:attrName>style.visibility</p:attrName>
                                        </p:attrNameLst>
                                      </p:cBhvr>
                                      <p:to>
                                        <p:strVal val="visible"/>
                                      </p:to>
                                    </p:set>
                                    <p:anim calcmode="lin" valueType="num">
                                      <p:cBhvr additive="base">
                                        <p:cTn dur="500"/>
                                        <p:tgtEl>
                                          <p:spTgt spid="5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5" st="5"/>
                                            </p:txEl>
                                          </p:spTgt>
                                        </p:tgtEl>
                                        <p:attrNameLst>
                                          <p:attrName>style.visibility</p:attrName>
                                        </p:attrNameLst>
                                      </p:cBhvr>
                                      <p:to>
                                        <p:strVal val="visible"/>
                                      </p:to>
                                    </p:set>
                                    <p:anim calcmode="lin" valueType="num">
                                      <p:cBhvr additive="base">
                                        <p:cTn dur="500"/>
                                        <p:tgtEl>
                                          <p:spTgt spid="5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xEl>
                                              <p:pRg end="6" st="6"/>
                                            </p:txEl>
                                          </p:spTgt>
                                        </p:tgtEl>
                                        <p:attrNameLst>
                                          <p:attrName>style.visibility</p:attrName>
                                        </p:attrNameLst>
                                      </p:cBhvr>
                                      <p:to>
                                        <p:strVal val="visible"/>
                                      </p:to>
                                    </p:set>
                                    <p:anim calcmode="lin" valueType="num">
                                      <p:cBhvr additive="base">
                                        <p:cTn dur="500"/>
                                        <p:tgtEl>
                                          <p:spTgt spid="53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Dự đoán thời gian sử dụng CPU</a:t>
            </a:r>
            <a:endParaRPr/>
          </a:p>
        </p:txBody>
      </p:sp>
      <p:sp>
        <p:nvSpPr>
          <p:cNvPr id="545" name="Google Shape;545;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46" name="Google Shape;546;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548" name="Google Shape;548;p34"/>
          <p:cNvPicPr preferRelativeResize="0"/>
          <p:nvPr/>
        </p:nvPicPr>
        <p:blipFill rotWithShape="1">
          <a:blip r:embed="rId3">
            <a:alphaModFix/>
          </a:blip>
          <a:srcRect b="2849" l="641" r="641" t="2280"/>
          <a:stretch/>
        </p:blipFill>
        <p:spPr>
          <a:xfrm>
            <a:off x="490538" y="1922463"/>
            <a:ext cx="5140325" cy="3705225"/>
          </a:xfrm>
          <a:prstGeom prst="rect">
            <a:avLst/>
          </a:prstGeom>
          <a:noFill/>
          <a:ln cap="flat" cmpd="dbl" w="38100">
            <a:solidFill>
              <a:srgbClr val="CC6600"/>
            </a:solidFill>
            <a:prstDash val="solid"/>
            <a:miter lim="800000"/>
            <a:headEnd len="sm" w="sm" type="none"/>
            <a:tailEnd len="sm" w="sm" type="none"/>
          </a:ln>
        </p:spPr>
      </p:pic>
      <p:cxnSp>
        <p:nvCxnSpPr>
          <p:cNvPr id="549" name="Google Shape;549;p34"/>
          <p:cNvCxnSpPr/>
          <p:nvPr/>
        </p:nvCxnSpPr>
        <p:spPr>
          <a:xfrm rot="10800000">
            <a:off x="3632200" y="2895600"/>
            <a:ext cx="2400300" cy="495300"/>
          </a:xfrm>
          <a:prstGeom prst="straightConnector1">
            <a:avLst/>
          </a:prstGeom>
          <a:noFill/>
          <a:ln cap="flat" cmpd="sng" w="25400">
            <a:solidFill>
              <a:schemeClr val="dk1"/>
            </a:solidFill>
            <a:prstDash val="solid"/>
            <a:round/>
            <a:headEnd len="med" w="med" type="none"/>
            <a:tailEnd len="med" w="med" type="triangle"/>
          </a:ln>
        </p:spPr>
      </p:cxnSp>
      <p:cxnSp>
        <p:nvCxnSpPr>
          <p:cNvPr id="550" name="Google Shape;550;p34"/>
          <p:cNvCxnSpPr/>
          <p:nvPr/>
        </p:nvCxnSpPr>
        <p:spPr>
          <a:xfrm flipH="1">
            <a:off x="4673600" y="1866900"/>
            <a:ext cx="1498600" cy="266700"/>
          </a:xfrm>
          <a:prstGeom prst="straightConnector1">
            <a:avLst/>
          </a:prstGeom>
          <a:noFill/>
          <a:ln cap="flat" cmpd="sng" w="25400">
            <a:solidFill>
              <a:schemeClr val="dk1"/>
            </a:solidFill>
            <a:prstDash val="solid"/>
            <a:round/>
            <a:headEnd len="med" w="med" type="none"/>
            <a:tailEnd len="med" w="med" type="triangle"/>
          </a:ln>
        </p:spPr>
      </p:cxnSp>
      <p:sp>
        <p:nvSpPr>
          <p:cNvPr id="551" name="Google Shape;551;p34"/>
          <p:cNvSpPr txBox="1"/>
          <p:nvPr/>
        </p:nvSpPr>
        <p:spPr>
          <a:xfrm>
            <a:off x="6305550" y="1450975"/>
            <a:ext cx="2581275" cy="831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Độ dài CPU burst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đo được</a:t>
            </a:r>
            <a:endParaRPr sz="2400">
              <a:solidFill>
                <a:schemeClr val="dk1"/>
              </a:solidFill>
              <a:latin typeface="Times New Roman"/>
              <a:ea typeface="Times New Roman"/>
              <a:cs typeface="Times New Roman"/>
              <a:sym typeface="Times New Roman"/>
            </a:endParaRPr>
          </a:p>
        </p:txBody>
      </p:sp>
      <p:sp>
        <p:nvSpPr>
          <p:cNvPr id="552" name="Google Shape;552;p34"/>
          <p:cNvSpPr txBox="1"/>
          <p:nvPr/>
        </p:nvSpPr>
        <p:spPr>
          <a:xfrm>
            <a:off x="6145213" y="3175000"/>
            <a:ext cx="2692400" cy="1200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Độ dài CPU burst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dự đoán, với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 ½ và τ</a:t>
            </a:r>
            <a:r>
              <a:rPr baseline="-25000" lang="en-US" sz="24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 10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Priority Scheduling</a:t>
            </a:r>
            <a:endParaRPr/>
          </a:p>
        </p:txBody>
      </p:sp>
      <p:sp>
        <p:nvSpPr>
          <p:cNvPr id="559" name="Google Shape;559;p3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Mỗi process sẽ được gán một độ ưu tiên</a:t>
            </a:r>
            <a:endParaRPr/>
          </a:p>
          <a:p>
            <a:pPr indent="-342900" lvl="0" marL="342900" rtl="0" algn="just">
              <a:spcBef>
                <a:spcPts val="520"/>
              </a:spcBef>
              <a:spcAft>
                <a:spcPts val="0"/>
              </a:spcAft>
              <a:buSzPts val="2600"/>
              <a:buChar char="■"/>
            </a:pPr>
            <a:r>
              <a:rPr lang="en-US"/>
              <a:t>CPU sẽ được cấp cho process có độ ưu tiên cao nhất</a:t>
            </a:r>
            <a:endParaRPr/>
          </a:p>
          <a:p>
            <a:pPr indent="-342900" lvl="0" marL="342900" rtl="0" algn="just">
              <a:spcBef>
                <a:spcPts val="520"/>
              </a:spcBef>
              <a:spcAft>
                <a:spcPts val="0"/>
              </a:spcAft>
              <a:buSzPts val="2600"/>
              <a:buChar char="■"/>
            </a:pPr>
            <a:r>
              <a:rPr lang="en-US"/>
              <a:t>Định thời sử dụng độ ưu tiên có thể:</a:t>
            </a:r>
            <a:endParaRPr/>
          </a:p>
          <a:p>
            <a:pPr indent="-285750" lvl="1" marL="742950" rtl="0" algn="just">
              <a:spcBef>
                <a:spcPts val="480"/>
              </a:spcBef>
              <a:spcAft>
                <a:spcPts val="0"/>
              </a:spcAft>
              <a:buSzPts val="2400"/>
              <a:buChar char="🞐"/>
            </a:pPr>
            <a:r>
              <a:rPr lang="en-US"/>
              <a:t>Preemptive hoặc</a:t>
            </a:r>
            <a:endParaRPr/>
          </a:p>
          <a:p>
            <a:pPr indent="-285750" lvl="1" marL="742950" rtl="0" algn="just">
              <a:spcBef>
                <a:spcPts val="480"/>
              </a:spcBef>
              <a:spcAft>
                <a:spcPts val="0"/>
              </a:spcAft>
              <a:buSzPts val="2400"/>
              <a:buChar char="🞐"/>
            </a:pPr>
            <a:r>
              <a:rPr lang="en-US"/>
              <a:t>Non-preemptive</a:t>
            </a:r>
            <a:endParaRPr/>
          </a:p>
          <a:p>
            <a:pPr indent="-177800" lvl="0" marL="342900" rtl="0" algn="just">
              <a:spcBef>
                <a:spcPts val="520"/>
              </a:spcBef>
              <a:spcAft>
                <a:spcPts val="0"/>
              </a:spcAft>
              <a:buSzPts val="2600"/>
              <a:buNone/>
            </a:pPr>
            <a:r>
              <a:t/>
            </a:r>
            <a:endParaRPr/>
          </a:p>
        </p:txBody>
      </p:sp>
      <p:sp>
        <p:nvSpPr>
          <p:cNvPr id="560" name="Google Shape;560;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61" name="Google Shape;561;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2" name="Google Shape;562;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 calcmode="lin" valueType="num">
                                      <p:cBhvr additive="base">
                                        <p:cTn dur="500"/>
                                        <p:tgtEl>
                                          <p:spTgt spid="5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anim calcmode="lin" valueType="num">
                                      <p:cBhvr additive="base">
                                        <p:cTn dur="500"/>
                                        <p:tgtEl>
                                          <p:spTgt spid="55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2" st="2"/>
                                            </p:txEl>
                                          </p:spTgt>
                                        </p:tgtEl>
                                        <p:attrNameLst>
                                          <p:attrName>style.visibility</p:attrName>
                                        </p:attrNameLst>
                                      </p:cBhvr>
                                      <p:to>
                                        <p:strVal val="visible"/>
                                      </p:to>
                                    </p:set>
                                    <p:anim calcmode="lin" valueType="num">
                                      <p:cBhvr additive="base">
                                        <p:cTn dur="500"/>
                                        <p:tgtEl>
                                          <p:spTgt spid="55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3" st="3"/>
                                            </p:txEl>
                                          </p:spTgt>
                                        </p:tgtEl>
                                        <p:attrNameLst>
                                          <p:attrName>style.visibility</p:attrName>
                                        </p:attrNameLst>
                                      </p:cBhvr>
                                      <p:to>
                                        <p:strVal val="visible"/>
                                      </p:to>
                                    </p:set>
                                    <p:anim calcmode="lin" valueType="num">
                                      <p:cBhvr additive="base">
                                        <p:cTn dur="500"/>
                                        <p:tgtEl>
                                          <p:spTgt spid="55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4" st="4"/>
                                            </p:txEl>
                                          </p:spTgt>
                                        </p:tgtEl>
                                        <p:attrNameLst>
                                          <p:attrName>style.visibility</p:attrName>
                                        </p:attrNameLst>
                                      </p:cBhvr>
                                      <p:to>
                                        <p:strVal val="visible"/>
                                      </p:to>
                                    </p:set>
                                    <p:anim calcmode="lin" valueType="num">
                                      <p:cBhvr additive="base">
                                        <p:cTn dur="500"/>
                                        <p:tgtEl>
                                          <p:spTgt spid="55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9">
                                            <p:txEl>
                                              <p:pRg end="5" st="5"/>
                                            </p:txEl>
                                          </p:spTgt>
                                        </p:tgtEl>
                                        <p:attrNameLst>
                                          <p:attrName>style.visibility</p:attrName>
                                        </p:attrNameLst>
                                      </p:cBhvr>
                                      <p:to>
                                        <p:strVal val="visible"/>
                                      </p:to>
                                    </p:set>
                                    <p:anim calcmode="lin" valueType="num">
                                      <p:cBhvr additive="base">
                                        <p:cTn dur="500"/>
                                        <p:tgtEl>
                                          <p:spTgt spid="55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Priority Scheduling (tt)</a:t>
            </a:r>
            <a:endParaRPr/>
          </a:p>
        </p:txBody>
      </p:sp>
      <p:sp>
        <p:nvSpPr>
          <p:cNvPr id="568" name="Google Shape;568;p3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SJF là một giải thuật định thời sử dụng độ ưu tiên với độ ưu tiên là thời-gian-sử-dụng-CPU-dự-đoán</a:t>
            </a:r>
            <a:endParaRPr/>
          </a:p>
          <a:p>
            <a:pPr indent="-342900" lvl="0" marL="342900" rtl="0" algn="just">
              <a:spcBef>
                <a:spcPts val="520"/>
              </a:spcBef>
              <a:spcAft>
                <a:spcPts val="0"/>
              </a:spcAft>
              <a:buSzPts val="2600"/>
              <a:buChar char="■"/>
            </a:pPr>
            <a:r>
              <a:rPr lang="en-US"/>
              <a:t>Gán độ ưu tiên còn dựa vào:</a:t>
            </a:r>
            <a:endParaRPr/>
          </a:p>
          <a:p>
            <a:pPr indent="-285750" lvl="1" marL="742950" rtl="0" algn="just">
              <a:spcBef>
                <a:spcPts val="480"/>
              </a:spcBef>
              <a:spcAft>
                <a:spcPts val="0"/>
              </a:spcAft>
              <a:buSzPts val="2400"/>
              <a:buChar char="🞐"/>
            </a:pPr>
            <a:r>
              <a:rPr lang="en-US"/>
              <a:t>Yêu cầu về bộ nhớ</a:t>
            </a:r>
            <a:endParaRPr/>
          </a:p>
          <a:p>
            <a:pPr indent="-285750" lvl="1" marL="742950" rtl="0" algn="just">
              <a:spcBef>
                <a:spcPts val="480"/>
              </a:spcBef>
              <a:spcAft>
                <a:spcPts val="0"/>
              </a:spcAft>
              <a:buSzPts val="2400"/>
              <a:buChar char="🞐"/>
            </a:pPr>
            <a:r>
              <a:rPr lang="en-US"/>
              <a:t>Số lượng file được mở</a:t>
            </a:r>
            <a:endParaRPr/>
          </a:p>
          <a:p>
            <a:pPr indent="-285750" lvl="1" marL="742950" rtl="0" algn="just">
              <a:spcBef>
                <a:spcPts val="480"/>
              </a:spcBef>
              <a:spcAft>
                <a:spcPts val="0"/>
              </a:spcAft>
              <a:buSzPts val="2400"/>
              <a:buChar char="🞐"/>
            </a:pPr>
            <a:r>
              <a:rPr lang="en-US"/>
              <a:t>Tỉ lệ thời gian dùng cho I/O trên thời gian sử dụng CPU</a:t>
            </a:r>
            <a:endParaRPr/>
          </a:p>
          <a:p>
            <a:pPr indent="-285750" lvl="1" marL="742950" rtl="0" algn="just">
              <a:spcBef>
                <a:spcPts val="480"/>
              </a:spcBef>
              <a:spcAft>
                <a:spcPts val="0"/>
              </a:spcAft>
              <a:buSzPts val="2400"/>
              <a:buChar char="🞐"/>
            </a:pPr>
            <a:r>
              <a:rPr lang="en-US"/>
              <a:t>Các yêu cầu bên ngoài ví dụ như: số tiền người dùng trả khi thực thi công việc</a:t>
            </a:r>
            <a:endParaRPr/>
          </a:p>
          <a:p>
            <a:pPr indent="-177800" lvl="0" marL="342900" rtl="0" algn="just">
              <a:spcBef>
                <a:spcPts val="520"/>
              </a:spcBef>
              <a:spcAft>
                <a:spcPts val="0"/>
              </a:spcAft>
              <a:buSzPts val="2600"/>
              <a:buNone/>
            </a:pPr>
            <a:r>
              <a:t/>
            </a:r>
            <a:endParaRPr/>
          </a:p>
        </p:txBody>
      </p:sp>
      <p:sp>
        <p:nvSpPr>
          <p:cNvPr id="569" name="Google Shape;569;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70" name="Google Shape;570;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1" name="Google Shape;571;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0" st="0"/>
                                            </p:txEl>
                                          </p:spTgt>
                                        </p:tgtEl>
                                        <p:attrNameLst>
                                          <p:attrName>style.visibility</p:attrName>
                                        </p:attrNameLst>
                                      </p:cBhvr>
                                      <p:to>
                                        <p:strVal val="visible"/>
                                      </p:to>
                                    </p:set>
                                    <p:anim calcmode="lin" valueType="num">
                                      <p:cBhvr additive="base">
                                        <p:cTn dur="500"/>
                                        <p:tgtEl>
                                          <p:spTgt spid="5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1" st="1"/>
                                            </p:txEl>
                                          </p:spTgt>
                                        </p:tgtEl>
                                        <p:attrNameLst>
                                          <p:attrName>style.visibility</p:attrName>
                                        </p:attrNameLst>
                                      </p:cBhvr>
                                      <p:to>
                                        <p:strVal val="visible"/>
                                      </p:to>
                                    </p:set>
                                    <p:anim calcmode="lin" valueType="num">
                                      <p:cBhvr additive="base">
                                        <p:cTn dur="500"/>
                                        <p:tgtEl>
                                          <p:spTgt spid="5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2" st="2"/>
                                            </p:txEl>
                                          </p:spTgt>
                                        </p:tgtEl>
                                        <p:attrNameLst>
                                          <p:attrName>style.visibility</p:attrName>
                                        </p:attrNameLst>
                                      </p:cBhvr>
                                      <p:to>
                                        <p:strVal val="visible"/>
                                      </p:to>
                                    </p:set>
                                    <p:anim calcmode="lin" valueType="num">
                                      <p:cBhvr additive="base">
                                        <p:cTn dur="500"/>
                                        <p:tgtEl>
                                          <p:spTgt spid="5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3" st="3"/>
                                            </p:txEl>
                                          </p:spTgt>
                                        </p:tgtEl>
                                        <p:attrNameLst>
                                          <p:attrName>style.visibility</p:attrName>
                                        </p:attrNameLst>
                                      </p:cBhvr>
                                      <p:to>
                                        <p:strVal val="visible"/>
                                      </p:to>
                                    </p:set>
                                    <p:anim calcmode="lin" valueType="num">
                                      <p:cBhvr additive="base">
                                        <p:cTn dur="500"/>
                                        <p:tgtEl>
                                          <p:spTgt spid="5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4" st="4"/>
                                            </p:txEl>
                                          </p:spTgt>
                                        </p:tgtEl>
                                        <p:attrNameLst>
                                          <p:attrName>style.visibility</p:attrName>
                                        </p:attrNameLst>
                                      </p:cBhvr>
                                      <p:to>
                                        <p:strVal val="visible"/>
                                      </p:to>
                                    </p:set>
                                    <p:anim calcmode="lin" valueType="num">
                                      <p:cBhvr additive="base">
                                        <p:cTn dur="500"/>
                                        <p:tgtEl>
                                          <p:spTgt spid="56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5" st="5"/>
                                            </p:txEl>
                                          </p:spTgt>
                                        </p:tgtEl>
                                        <p:attrNameLst>
                                          <p:attrName>style.visibility</p:attrName>
                                        </p:attrNameLst>
                                      </p:cBhvr>
                                      <p:to>
                                        <p:strVal val="visible"/>
                                      </p:to>
                                    </p:set>
                                    <p:anim calcmode="lin" valueType="num">
                                      <p:cBhvr additive="base">
                                        <p:cTn dur="500"/>
                                        <p:tgtEl>
                                          <p:spTgt spid="56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xEl>
                                              <p:pRg end="6" st="6"/>
                                            </p:txEl>
                                          </p:spTgt>
                                        </p:tgtEl>
                                        <p:attrNameLst>
                                          <p:attrName>style.visibility</p:attrName>
                                        </p:attrNameLst>
                                      </p:cBhvr>
                                      <p:to>
                                        <p:strVal val="visible"/>
                                      </p:to>
                                    </p:set>
                                    <p:anim calcmode="lin" valueType="num">
                                      <p:cBhvr additive="base">
                                        <p:cTn dur="500"/>
                                        <p:tgtEl>
                                          <p:spTgt spid="56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Priority Scheduling (tt)</a:t>
            </a:r>
            <a:endParaRPr/>
          </a:p>
        </p:txBody>
      </p:sp>
      <p:sp>
        <p:nvSpPr>
          <p:cNvPr id="577" name="Google Shape;577;p3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Vấn đề: trì hoãn vô hạn định – process có độ ưu tiên thấp có thể không bao giờ được thực thi</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Giải pháp: làm mới (aging) – độ ưu tiên của process sẽ tăng theo thời gian</a:t>
            </a:r>
            <a:endParaRPr/>
          </a:p>
        </p:txBody>
      </p:sp>
      <p:sp>
        <p:nvSpPr>
          <p:cNvPr id="578" name="Google Shape;578;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79" name="Google Shape;579;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 calcmode="lin" valueType="num">
                                      <p:cBhvr additive="base">
                                        <p:cTn dur="500"/>
                                        <p:tgtEl>
                                          <p:spTgt spid="5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 calcmode="lin" valueType="num">
                                      <p:cBhvr additive="base">
                                        <p:cTn dur="500"/>
                                        <p:tgtEl>
                                          <p:spTgt spid="5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 calcmode="lin" valueType="num">
                                      <p:cBhvr additive="base">
                                        <p:cTn dur="500"/>
                                        <p:tgtEl>
                                          <p:spTgt spid="57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Non-preemptive Priority Scheduling</a:t>
            </a:r>
            <a:endParaRPr/>
          </a:p>
        </p:txBody>
      </p:sp>
      <p:sp>
        <p:nvSpPr>
          <p:cNvPr id="586" name="Google Shape;586;p38"/>
          <p:cNvSpPr txBox="1"/>
          <p:nvPr>
            <p:ph idx="1" type="body"/>
          </p:nvPr>
        </p:nvSpPr>
        <p:spPr>
          <a:xfrm>
            <a:off x="251520" y="1240363"/>
            <a:ext cx="8640960" cy="4824536"/>
          </a:xfrm>
          <a:prstGeom prst="rect">
            <a:avLst/>
          </a:prstGeom>
          <a:noFill/>
          <a:ln>
            <a:noFill/>
          </a:ln>
        </p:spPr>
        <p:txBody>
          <a:bodyPr anchorCtr="0" anchor="t" bIns="45700" lIns="91425" spcFirstLastPara="1" rIns="91425" wrap="square" tIns="45700">
            <a:noAutofit/>
          </a:bodyPr>
          <a:lstStyle/>
          <a:p>
            <a:pPr indent="-177800" lvl="0" marL="342900" rtl="0" algn="just">
              <a:spcBef>
                <a:spcPts val="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Giản đồ Gantt</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Thời gian chờ, đáp ứng, hoàn thành?</a:t>
            </a:r>
            <a:endParaRPr/>
          </a:p>
        </p:txBody>
      </p:sp>
      <p:sp>
        <p:nvSpPr>
          <p:cNvPr id="587" name="Google Shape;587;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588" name="Google Shape;588;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9" name="Google Shape;589;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590" name="Google Shape;590;p38"/>
          <p:cNvGraphicFramePr/>
          <p:nvPr/>
        </p:nvGraphicFramePr>
        <p:xfrm>
          <a:off x="1360928" y="1169840"/>
          <a:ext cx="3000000" cy="3000000"/>
        </p:xfrm>
        <a:graphic>
          <a:graphicData uri="http://schemas.openxmlformats.org/drawingml/2006/table">
            <a:tbl>
              <a:tblPr bandRow="1" firstRow="1">
                <a:noFill/>
                <a:tableStyleId>{6D95B0BA-FFFE-451A-A2A2-FC8B6C35CF62}</a:tableStyleId>
              </a:tblPr>
              <a:tblGrid>
                <a:gridCol w="1606675"/>
                <a:gridCol w="1606675"/>
                <a:gridCol w="1606675"/>
                <a:gridCol w="1606675"/>
              </a:tblGrid>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Process</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Arrival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 Burst Time</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Priority</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P1</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0</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2</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7</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P3</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8</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5</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P4</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9</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4</a:t>
                      </a:r>
                      <a:endParaRPr/>
                    </a:p>
                  </a:txBody>
                  <a:tcPr marT="45725" marB="45725" marR="91450" marL="91450"/>
                </a:tc>
              </a:tr>
              <a:tr h="356425">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P5</a:t>
                      </a:r>
                      <a:endParaRPr b="1"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6</a:t>
                      </a:r>
                      <a:endParaRPr/>
                    </a:p>
                  </a:txBody>
                  <a:tcPr marT="45725" marB="45725" marR="91450" marL="91450"/>
                </a:tc>
                <a:tc>
                  <a:txBody>
                    <a:bodyPr/>
                    <a:lstStyle/>
                    <a:p>
                      <a:pPr indent="0" lvl="0" marL="0" marR="0" rtl="0" algn="ctr">
                        <a:lnSpc>
                          <a:spcPct val="107000"/>
                        </a:lnSpc>
                        <a:spcBef>
                          <a:spcPts val="0"/>
                        </a:spcBef>
                        <a:spcAft>
                          <a:spcPts val="0"/>
                        </a:spcAft>
                        <a:buNone/>
                      </a:pPr>
                      <a:r>
                        <a:rPr b="1" lang="en-US" sz="2000" u="none" cap="none" strike="noStrike">
                          <a:latin typeface="Times New Roman"/>
                          <a:ea typeface="Times New Roman"/>
                          <a:cs typeface="Times New Roman"/>
                          <a:sym typeface="Times New Roman"/>
                        </a:rPr>
                        <a:t>3</a:t>
                      </a:r>
                      <a:endParaRPr/>
                    </a:p>
                  </a:txBody>
                  <a:tcPr marT="45725" marB="45725" marR="91450" marL="91450"/>
                </a:tc>
              </a:tr>
            </a:tbl>
          </a:graphicData>
        </a:graphic>
      </p:graphicFrame>
      <p:sp>
        <p:nvSpPr>
          <p:cNvPr id="591" name="Google Shape;591;p38"/>
          <p:cNvSpPr/>
          <p:nvPr/>
        </p:nvSpPr>
        <p:spPr>
          <a:xfrm>
            <a:off x="1203960" y="4114800"/>
            <a:ext cx="6583680" cy="457200"/>
          </a:xfrm>
          <a:prstGeom prst="rect">
            <a:avLst/>
          </a:prstGeom>
          <a:solidFill>
            <a:srgbClr val="92D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cxnSp>
        <p:nvCxnSpPr>
          <p:cNvPr id="592" name="Google Shape;592;p38"/>
          <p:cNvCxnSpPr/>
          <p:nvPr/>
        </p:nvCxnSpPr>
        <p:spPr>
          <a:xfrm>
            <a:off x="1203960"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593" name="Google Shape;593;p38"/>
          <p:cNvCxnSpPr/>
          <p:nvPr/>
        </p:nvCxnSpPr>
        <p:spPr>
          <a:xfrm>
            <a:off x="577900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594" name="Google Shape;594;p38"/>
          <p:cNvCxnSpPr/>
          <p:nvPr/>
        </p:nvCxnSpPr>
        <p:spPr>
          <a:xfrm>
            <a:off x="340156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595" name="Google Shape;595;p38"/>
          <p:cNvCxnSpPr/>
          <p:nvPr/>
        </p:nvCxnSpPr>
        <p:spPr>
          <a:xfrm>
            <a:off x="4681728" y="4114800"/>
            <a:ext cx="0" cy="685800"/>
          </a:xfrm>
          <a:prstGeom prst="straightConnector1">
            <a:avLst/>
          </a:prstGeom>
          <a:noFill/>
          <a:ln cap="flat" cmpd="sng" w="9525">
            <a:solidFill>
              <a:schemeClr val="dk1"/>
            </a:solidFill>
            <a:prstDash val="solid"/>
            <a:round/>
            <a:headEnd len="med" w="med" type="none"/>
            <a:tailEnd len="med" w="med" type="none"/>
          </a:ln>
        </p:spPr>
      </p:cxnSp>
      <p:cxnSp>
        <p:nvCxnSpPr>
          <p:cNvPr id="596" name="Google Shape;596;p38"/>
          <p:cNvCxnSpPr/>
          <p:nvPr/>
        </p:nvCxnSpPr>
        <p:spPr>
          <a:xfrm>
            <a:off x="632764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597" name="Google Shape;597;p38"/>
          <p:cNvSpPr txBox="1"/>
          <p:nvPr/>
        </p:nvSpPr>
        <p:spPr>
          <a:xfrm>
            <a:off x="2075688" y="4133088"/>
            <a:ext cx="5333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P1</a:t>
            </a:r>
            <a:endParaRPr/>
          </a:p>
        </p:txBody>
      </p:sp>
      <p:sp>
        <p:nvSpPr>
          <p:cNvPr id="598" name="Google Shape;598;p38"/>
          <p:cNvSpPr txBox="1"/>
          <p:nvPr/>
        </p:nvSpPr>
        <p:spPr>
          <a:xfrm>
            <a:off x="5001768"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P5</a:t>
            </a:r>
            <a:endParaRPr/>
          </a:p>
        </p:txBody>
      </p:sp>
      <p:sp>
        <p:nvSpPr>
          <p:cNvPr id="599" name="Google Shape;599;p38"/>
          <p:cNvSpPr txBox="1"/>
          <p:nvPr/>
        </p:nvSpPr>
        <p:spPr>
          <a:xfrm>
            <a:off x="583387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P4</a:t>
            </a:r>
            <a:endParaRPr/>
          </a:p>
        </p:txBody>
      </p:sp>
      <p:sp>
        <p:nvSpPr>
          <p:cNvPr id="600" name="Google Shape;600;p38"/>
          <p:cNvSpPr txBox="1"/>
          <p:nvPr/>
        </p:nvSpPr>
        <p:spPr>
          <a:xfrm>
            <a:off x="683971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P3</a:t>
            </a:r>
            <a:endParaRPr/>
          </a:p>
        </p:txBody>
      </p:sp>
      <p:sp>
        <p:nvSpPr>
          <p:cNvPr id="601" name="Google Shape;601;p38"/>
          <p:cNvSpPr txBox="1"/>
          <p:nvPr/>
        </p:nvSpPr>
        <p:spPr>
          <a:xfrm>
            <a:off x="970024"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0</a:t>
            </a:r>
            <a:endParaRPr/>
          </a:p>
        </p:txBody>
      </p:sp>
      <p:sp>
        <p:nvSpPr>
          <p:cNvPr id="602" name="Google Shape;602;p38"/>
          <p:cNvSpPr txBox="1"/>
          <p:nvPr/>
        </p:nvSpPr>
        <p:spPr>
          <a:xfrm>
            <a:off x="557784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25</a:t>
            </a:r>
            <a:endParaRPr/>
          </a:p>
        </p:txBody>
      </p:sp>
      <p:sp>
        <p:nvSpPr>
          <p:cNvPr id="603" name="Google Shape;603;p38"/>
          <p:cNvSpPr txBox="1"/>
          <p:nvPr/>
        </p:nvSpPr>
        <p:spPr>
          <a:xfrm>
            <a:off x="318211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12</a:t>
            </a:r>
            <a:endParaRPr/>
          </a:p>
        </p:txBody>
      </p:sp>
      <p:sp>
        <p:nvSpPr>
          <p:cNvPr id="604" name="Google Shape;604;p38"/>
          <p:cNvSpPr txBox="1"/>
          <p:nvPr/>
        </p:nvSpPr>
        <p:spPr>
          <a:xfrm>
            <a:off x="448056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19</a:t>
            </a:r>
            <a:endParaRPr/>
          </a:p>
        </p:txBody>
      </p:sp>
      <p:sp>
        <p:nvSpPr>
          <p:cNvPr id="605" name="Google Shape;605;p38"/>
          <p:cNvSpPr txBox="1"/>
          <p:nvPr/>
        </p:nvSpPr>
        <p:spPr>
          <a:xfrm>
            <a:off x="6126480"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28</a:t>
            </a:r>
            <a:endParaRPr/>
          </a:p>
        </p:txBody>
      </p:sp>
      <p:sp>
        <p:nvSpPr>
          <p:cNvPr id="606" name="Google Shape;606;p38"/>
          <p:cNvSpPr txBox="1"/>
          <p:nvPr/>
        </p:nvSpPr>
        <p:spPr>
          <a:xfrm>
            <a:off x="7534022" y="4800600"/>
            <a:ext cx="4678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36</a:t>
            </a:r>
            <a:endParaRPr/>
          </a:p>
        </p:txBody>
      </p:sp>
      <p:cxnSp>
        <p:nvCxnSpPr>
          <p:cNvPr id="607" name="Google Shape;607;p38"/>
          <p:cNvCxnSpPr/>
          <p:nvPr/>
        </p:nvCxnSpPr>
        <p:spPr>
          <a:xfrm>
            <a:off x="7790688" y="4114800"/>
            <a:ext cx="0" cy="685800"/>
          </a:xfrm>
          <a:prstGeom prst="straightConnector1">
            <a:avLst/>
          </a:prstGeom>
          <a:noFill/>
          <a:ln cap="flat" cmpd="sng" w="9525">
            <a:solidFill>
              <a:schemeClr val="dk1"/>
            </a:solidFill>
            <a:prstDash val="solid"/>
            <a:round/>
            <a:headEnd len="med" w="med" type="none"/>
            <a:tailEnd len="med" w="med" type="none"/>
          </a:ln>
        </p:spPr>
      </p:cxnSp>
      <p:sp>
        <p:nvSpPr>
          <p:cNvPr id="608" name="Google Shape;608;p38"/>
          <p:cNvSpPr txBox="1"/>
          <p:nvPr/>
        </p:nvSpPr>
        <p:spPr>
          <a:xfrm>
            <a:off x="3822192" y="4133088"/>
            <a:ext cx="4678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5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615" name="Google Shape;615;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16" name="Google Shape;616;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7" name="Google Shape;617;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8" name="Google Shape;618;p3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khái niệm cơ bản về định thời</a:t>
            </a:r>
            <a:endParaRPr/>
          </a:p>
          <a:p>
            <a:pPr indent="-342900" lvl="0" marL="342900" rtl="0" algn="just">
              <a:spcBef>
                <a:spcPts val="520"/>
              </a:spcBef>
              <a:spcAft>
                <a:spcPts val="0"/>
              </a:spcAft>
              <a:buSzPts val="2600"/>
              <a:buChar char="■"/>
            </a:pPr>
            <a:r>
              <a:rPr lang="en-US"/>
              <a:t>Các bộ định thời</a:t>
            </a:r>
            <a:endParaRPr/>
          </a:p>
          <a:p>
            <a:pPr indent="-342900" lvl="0" marL="342900" rtl="0" algn="just">
              <a:spcBef>
                <a:spcPts val="520"/>
              </a:spcBef>
              <a:spcAft>
                <a:spcPts val="0"/>
              </a:spcAft>
              <a:buSzPts val="2600"/>
              <a:buChar char="■"/>
            </a:pPr>
            <a:r>
              <a:rPr lang="en-US"/>
              <a:t>Các tiêu chuẩn định thời CPU</a:t>
            </a:r>
            <a:endParaRPr/>
          </a:p>
          <a:p>
            <a:pPr indent="-342900" lvl="0" marL="342900" rtl="0" algn="just">
              <a:spcBef>
                <a:spcPts val="520"/>
              </a:spcBef>
              <a:spcAft>
                <a:spcPts val="0"/>
              </a:spcAft>
              <a:buSzPts val="2600"/>
              <a:buChar char="■"/>
            </a:pPr>
            <a:r>
              <a:rPr lang="en-US"/>
              <a:t>Các giải thuật định thời</a:t>
            </a:r>
            <a:endParaRPr/>
          </a:p>
          <a:p>
            <a:pPr indent="-285750" lvl="1" marL="742950" rtl="0" algn="just">
              <a:spcBef>
                <a:spcPts val="480"/>
              </a:spcBef>
              <a:spcAft>
                <a:spcPts val="0"/>
              </a:spcAft>
              <a:buSzPts val="2400"/>
              <a:buChar char="🞐"/>
            </a:pPr>
            <a:r>
              <a:rPr lang="en-US"/>
              <a:t>First-Come, First-Served (FCFS)</a:t>
            </a:r>
            <a:endParaRPr/>
          </a:p>
          <a:p>
            <a:pPr indent="-285750" lvl="1" marL="742950" rtl="0" algn="just">
              <a:spcBef>
                <a:spcPts val="480"/>
              </a:spcBef>
              <a:spcAft>
                <a:spcPts val="0"/>
              </a:spcAft>
              <a:buSzPts val="2400"/>
              <a:buChar char="🞐"/>
            </a:pPr>
            <a:r>
              <a:rPr lang="en-US"/>
              <a:t>Shortest Job First (SJF)</a:t>
            </a:r>
            <a:endParaRPr/>
          </a:p>
          <a:p>
            <a:pPr indent="-285750" lvl="1" marL="742950" rtl="0" algn="just">
              <a:spcBef>
                <a:spcPts val="480"/>
              </a:spcBef>
              <a:spcAft>
                <a:spcPts val="0"/>
              </a:spcAft>
              <a:buSzPts val="2400"/>
              <a:buChar char="🞐"/>
            </a:pPr>
            <a:r>
              <a:rPr lang="en-US"/>
              <a:t>Shortest Remaining Time First (SRTF)</a:t>
            </a:r>
            <a:endParaRPr/>
          </a:p>
          <a:p>
            <a:pPr indent="-285750" lvl="1" marL="742950" rtl="0" algn="just">
              <a:spcBef>
                <a:spcPts val="480"/>
              </a:spcBef>
              <a:spcAft>
                <a:spcPts val="0"/>
              </a:spcAft>
              <a:buSzPts val="2400"/>
              <a:buChar char="🞐"/>
            </a:pPr>
            <a:r>
              <a:rPr lang="en-US"/>
              <a:t>Priority Scheduling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3 (tt)</a:t>
            </a:r>
            <a:endParaRPr/>
          </a:p>
        </p:txBody>
      </p:sp>
      <p:sp>
        <p:nvSpPr>
          <p:cNvPr id="85" name="Google Shape;85;p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Process control block chứa những thông tin gì?</a:t>
            </a:r>
            <a:endParaRPr/>
          </a:p>
          <a:p>
            <a:pPr indent="-342900" lvl="0" marL="342900" rtl="0" algn="just">
              <a:spcBef>
                <a:spcPts val="520"/>
              </a:spcBef>
              <a:spcAft>
                <a:spcPts val="0"/>
              </a:spcAft>
              <a:buSzPts val="2600"/>
              <a:buChar char="■"/>
            </a:pPr>
            <a:r>
              <a:rPr lang="en-US"/>
              <a:t>Các tác vụ đối với tiến trình?</a:t>
            </a:r>
            <a:endParaRPr/>
          </a:p>
          <a:p>
            <a:pPr indent="-342900" lvl="0" marL="342900" rtl="0" algn="just">
              <a:spcBef>
                <a:spcPts val="520"/>
              </a:spcBef>
              <a:spcAft>
                <a:spcPts val="0"/>
              </a:spcAft>
              <a:buSzPts val="2600"/>
              <a:buChar char="■"/>
            </a:pPr>
            <a:r>
              <a:rPr lang="en-US"/>
              <a:t>Tại sao phải định thời, có mấy loại bộ định thời?</a:t>
            </a:r>
            <a:endParaRPr/>
          </a:p>
          <a:p>
            <a:pPr indent="-177800" lvl="0" marL="342900" rtl="0" algn="just">
              <a:spcBef>
                <a:spcPts val="520"/>
              </a:spcBef>
              <a:spcAft>
                <a:spcPts val="0"/>
              </a:spcAft>
              <a:buSzPts val="2600"/>
              <a:buNone/>
            </a:pPr>
            <a:r>
              <a:t/>
            </a:r>
            <a:endParaRPr/>
          </a:p>
        </p:txBody>
      </p:sp>
      <p:sp>
        <p:nvSpPr>
          <p:cNvPr id="86" name="Google Shape;86;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87" name="Google Shape;87;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1</a:t>
            </a:r>
            <a:endParaRPr/>
          </a:p>
        </p:txBody>
      </p:sp>
      <p:sp>
        <p:nvSpPr>
          <p:cNvPr id="625" name="Google Shape;625;p4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Sử dụng các giải thuật FCFS, SJF, SRTF, Priority để tính các giá trị thời gian đợi, thời gian đáp ứng và thời gian hoàn thành trung bình</a:t>
            </a:r>
            <a:endParaRPr/>
          </a:p>
          <a:p>
            <a:pPr indent="-177800" lvl="0" marL="342900" rtl="0" algn="just">
              <a:spcBef>
                <a:spcPts val="520"/>
              </a:spcBef>
              <a:spcAft>
                <a:spcPts val="0"/>
              </a:spcAft>
              <a:buSzPts val="2600"/>
              <a:buNone/>
            </a:pPr>
            <a:r>
              <a:t/>
            </a:r>
            <a:endParaRPr/>
          </a:p>
        </p:txBody>
      </p:sp>
      <p:sp>
        <p:nvSpPr>
          <p:cNvPr id="626" name="Google Shape;626;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27" name="Google Shape;627;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8" name="Google Shape;628;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aphicFrame>
        <p:nvGraphicFramePr>
          <p:cNvPr id="629" name="Google Shape;629;p40"/>
          <p:cNvGraphicFramePr/>
          <p:nvPr/>
        </p:nvGraphicFramePr>
        <p:xfrm>
          <a:off x="990600" y="2964388"/>
          <a:ext cx="3000000" cy="3000000"/>
        </p:xfrm>
        <a:graphic>
          <a:graphicData uri="http://schemas.openxmlformats.org/drawingml/2006/table">
            <a:tbl>
              <a:tblPr bandRow="1" firstRow="1">
                <a:noFill/>
                <a:tableStyleId>{6D95B0BA-FFFE-451A-A2A2-FC8B6C35CF62}</a:tableStyleId>
              </a:tblPr>
              <a:tblGrid>
                <a:gridCol w="1828800"/>
                <a:gridCol w="1828800"/>
                <a:gridCol w="1828800"/>
                <a:gridCol w="1828800"/>
              </a:tblGrid>
              <a:tr h="356425">
                <a:tc>
                  <a:txBody>
                    <a:bodyPr/>
                    <a:lstStyle/>
                    <a:p>
                      <a:pPr indent="0" lvl="0" marL="0" marR="0" rtl="0" algn="ctr">
                        <a:lnSpc>
                          <a:spcPct val="107000"/>
                        </a:lnSpc>
                        <a:spcBef>
                          <a:spcPts val="0"/>
                        </a:spcBef>
                        <a:spcAft>
                          <a:spcPts val="0"/>
                        </a:spcAft>
                        <a:buNone/>
                      </a:pPr>
                      <a:r>
                        <a:rPr b="1" lang="en-US" sz="2200" u="none" cap="none" strike="noStrike">
                          <a:solidFill>
                            <a:schemeClr val="dk1"/>
                          </a:solidFill>
                          <a:latin typeface="Times New Roman"/>
                          <a:ea typeface="Times New Roman"/>
                          <a:cs typeface="Times New Roman"/>
                          <a:sym typeface="Times New Roman"/>
                        </a:rPr>
                        <a:t>Process</a:t>
                      </a:r>
                      <a:endParaRPr b="1" sz="22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solidFill>
                            <a:schemeClr val="dk1"/>
                          </a:solidFill>
                          <a:latin typeface="Times New Roman"/>
                          <a:ea typeface="Times New Roman"/>
                          <a:cs typeface="Times New Roman"/>
                          <a:sym typeface="Times New Roman"/>
                        </a:rPr>
                        <a:t>Arrival Time</a:t>
                      </a:r>
                      <a:endParaRPr b="1" sz="22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solidFill>
                            <a:schemeClr val="dk1"/>
                          </a:solidFill>
                          <a:latin typeface="Times New Roman"/>
                          <a:ea typeface="Times New Roman"/>
                          <a:cs typeface="Times New Roman"/>
                          <a:sym typeface="Times New Roman"/>
                        </a:rPr>
                        <a:t> Burst Time</a:t>
                      </a:r>
                      <a:endParaRPr b="1" sz="22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solidFill>
                            <a:schemeClr val="dk1"/>
                          </a:solidFill>
                          <a:latin typeface="Times New Roman"/>
                          <a:ea typeface="Times New Roman"/>
                          <a:cs typeface="Times New Roman"/>
                          <a:sym typeface="Times New Roman"/>
                        </a:rPr>
                        <a:t>Priority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6425">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P1</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0</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6425">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P2</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5</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6425">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P3</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3</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6425">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P4</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6425">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P5</a:t>
                      </a:r>
                      <a:endParaRPr b="1" sz="22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lang="en-US" sz="2200" u="none" cap="none" strike="noStrike">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2</a:t>
            </a:r>
            <a:endParaRPr/>
          </a:p>
        </p:txBody>
      </p:sp>
      <p:sp>
        <p:nvSpPr>
          <p:cNvPr id="636" name="Google Shape;636;p4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Sử dụng các giải thuật FCFS, SJF, SRTF, Priority để tính các giá trị thời gian đợi, thời gian đáp ứng và thời gian hoàn thành trung bình</a:t>
            </a:r>
            <a:endParaRPr/>
          </a:p>
          <a:p>
            <a:pPr indent="-177800" lvl="0" marL="342900" rtl="0" algn="just">
              <a:spcBef>
                <a:spcPts val="520"/>
              </a:spcBef>
              <a:spcAft>
                <a:spcPts val="0"/>
              </a:spcAft>
              <a:buSzPts val="2600"/>
              <a:buNone/>
            </a:pPr>
            <a:r>
              <a:t/>
            </a:r>
            <a:endParaRPr/>
          </a:p>
        </p:txBody>
      </p:sp>
      <p:sp>
        <p:nvSpPr>
          <p:cNvPr id="637" name="Google Shape;637;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38" name="Google Shape;638;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9" name="Google Shape;639;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640" name="Google Shape;640;p41"/>
          <p:cNvPicPr preferRelativeResize="0"/>
          <p:nvPr/>
        </p:nvPicPr>
        <p:blipFill rotWithShape="1">
          <a:blip r:embed="rId3">
            <a:alphaModFix/>
          </a:blip>
          <a:srcRect b="0" l="0" r="0" t="0"/>
          <a:stretch/>
        </p:blipFill>
        <p:spPr>
          <a:xfrm>
            <a:off x="1762101" y="2947436"/>
            <a:ext cx="6343674" cy="327238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2"/>
          <p:cNvSpPr txBox="1"/>
          <p:nvPr>
            <p:ph type="ctrTitle"/>
          </p:nvPr>
        </p:nvSpPr>
        <p:spPr>
          <a:xfrm>
            <a:off x="609600" y="121566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THẢO LUẬN</a:t>
            </a:r>
            <a:endParaRPr/>
          </a:p>
        </p:txBody>
      </p:sp>
      <p:sp>
        <p:nvSpPr>
          <p:cNvPr id="647" name="Google Shape;647;p4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648" name="Google Shape;648;p4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49" name="Google Shape;649;p4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data.sinhvienit.net/2013/T09/img/SinhVienIT.Net---suy-nghi.jpg" id="650" name="Google Shape;650;p42"/>
          <p:cNvPicPr preferRelativeResize="0"/>
          <p:nvPr/>
        </p:nvPicPr>
        <p:blipFill rotWithShape="1">
          <a:blip r:embed="rId3">
            <a:alphaModFix/>
          </a:blip>
          <a:srcRect b="0" l="0" r="0" t="0"/>
          <a:stretch/>
        </p:blipFill>
        <p:spPr>
          <a:xfrm>
            <a:off x="3123407" y="2685690"/>
            <a:ext cx="2895600" cy="21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4</a:t>
            </a:r>
            <a:endParaRPr/>
          </a:p>
        </p:txBody>
      </p:sp>
      <p:sp>
        <p:nvSpPr>
          <p:cNvPr id="94" name="Google Shape;94;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95" name="Google Shape;95;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6" name="Google Shape;96;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Biết được các khái niệm cơ bản về định thời</a:t>
            </a:r>
            <a:endParaRPr/>
          </a:p>
          <a:p>
            <a:pPr indent="-342900" lvl="0" marL="342900" rtl="0" algn="just">
              <a:spcBef>
                <a:spcPts val="520"/>
              </a:spcBef>
              <a:spcAft>
                <a:spcPts val="0"/>
              </a:spcAft>
              <a:buSzPts val="2600"/>
              <a:buChar char="■"/>
            </a:pPr>
            <a:r>
              <a:rPr lang="en-US"/>
              <a:t>Biết được các tiêu chuẩn định thời CPU</a:t>
            </a:r>
            <a:endParaRPr/>
          </a:p>
          <a:p>
            <a:pPr indent="-342900" lvl="0" marL="342900" rtl="0" algn="just">
              <a:spcBef>
                <a:spcPts val="520"/>
              </a:spcBef>
              <a:spcAft>
                <a:spcPts val="0"/>
              </a:spcAft>
              <a:buSzPts val="2600"/>
              <a:buChar char="■"/>
            </a:pPr>
            <a:r>
              <a:rPr lang="en-US"/>
              <a:t>Hiểu được các giải thuật định thời</a:t>
            </a:r>
            <a:endParaRPr/>
          </a:p>
          <a:p>
            <a:pPr indent="-342900" lvl="0" marL="342900" rtl="0" algn="just">
              <a:spcBef>
                <a:spcPts val="520"/>
              </a:spcBef>
              <a:spcAft>
                <a:spcPts val="0"/>
              </a:spcAft>
              <a:buSzPts val="2600"/>
              <a:buChar char="■"/>
            </a:pPr>
            <a:r>
              <a:rPr lang="en-US"/>
              <a:t>Vận dụng các giải thuật định thời để làm bài tập và mô phỏng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4</a:t>
            </a:r>
            <a:endParaRPr/>
          </a:p>
        </p:txBody>
      </p:sp>
      <p:sp>
        <p:nvSpPr>
          <p:cNvPr id="103" name="Google Shape;103;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04" name="Google Shape;104;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5" name="Google Shape;105;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khái niệm cơ bản về định thời</a:t>
            </a:r>
            <a:endParaRPr/>
          </a:p>
          <a:p>
            <a:pPr indent="-342900" lvl="0" marL="342900" rtl="0" algn="just">
              <a:spcBef>
                <a:spcPts val="520"/>
              </a:spcBef>
              <a:spcAft>
                <a:spcPts val="0"/>
              </a:spcAft>
              <a:buSzPts val="2600"/>
              <a:buChar char="■"/>
            </a:pPr>
            <a:r>
              <a:rPr lang="en-US"/>
              <a:t>Các bộ định thời</a:t>
            </a:r>
            <a:endParaRPr/>
          </a:p>
          <a:p>
            <a:pPr indent="-342900" lvl="0" marL="342900" rtl="0" algn="just">
              <a:spcBef>
                <a:spcPts val="520"/>
              </a:spcBef>
              <a:spcAft>
                <a:spcPts val="0"/>
              </a:spcAft>
              <a:buSzPts val="2600"/>
              <a:buChar char="■"/>
            </a:pPr>
            <a:r>
              <a:rPr lang="en-US"/>
              <a:t>Các tiêu chuẩn định thời CPU</a:t>
            </a:r>
            <a:endParaRPr/>
          </a:p>
          <a:p>
            <a:pPr indent="-342900" lvl="0" marL="342900" rtl="0" algn="just">
              <a:spcBef>
                <a:spcPts val="520"/>
              </a:spcBef>
              <a:spcAft>
                <a:spcPts val="0"/>
              </a:spcAft>
              <a:buSzPts val="2600"/>
              <a:buChar char="■"/>
            </a:pPr>
            <a:r>
              <a:rPr lang="en-US"/>
              <a:t>Các giải thuật định thời</a:t>
            </a:r>
            <a:endParaRPr/>
          </a:p>
          <a:p>
            <a:pPr indent="-285750" lvl="1" marL="742950" rtl="0" algn="just">
              <a:spcBef>
                <a:spcPts val="480"/>
              </a:spcBef>
              <a:spcAft>
                <a:spcPts val="0"/>
              </a:spcAft>
              <a:buSzPts val="2400"/>
              <a:buChar char="🞐"/>
            </a:pPr>
            <a:r>
              <a:rPr lang="en-US"/>
              <a:t>First-Come, First-Served (FCFS)</a:t>
            </a:r>
            <a:endParaRPr/>
          </a:p>
          <a:p>
            <a:pPr indent="-285750" lvl="1" marL="742950" rtl="0" algn="just">
              <a:spcBef>
                <a:spcPts val="480"/>
              </a:spcBef>
              <a:spcAft>
                <a:spcPts val="0"/>
              </a:spcAft>
              <a:buSzPts val="2400"/>
              <a:buChar char="🞐"/>
            </a:pPr>
            <a:r>
              <a:rPr lang="en-US"/>
              <a:t>Shortest Job First (SJF)</a:t>
            </a:r>
            <a:endParaRPr/>
          </a:p>
          <a:p>
            <a:pPr indent="-285750" lvl="1" marL="742950" rtl="0" algn="just">
              <a:spcBef>
                <a:spcPts val="480"/>
              </a:spcBef>
              <a:spcAft>
                <a:spcPts val="0"/>
              </a:spcAft>
              <a:buSzPts val="2400"/>
              <a:buChar char="🞐"/>
            </a:pPr>
            <a:r>
              <a:rPr lang="en-US"/>
              <a:t>Shortest Remaining Time First (SRTF)</a:t>
            </a:r>
            <a:endParaRPr/>
          </a:p>
          <a:p>
            <a:pPr indent="-285750" lvl="1" marL="742950" rtl="0" algn="just">
              <a:spcBef>
                <a:spcPts val="480"/>
              </a:spcBef>
              <a:spcAft>
                <a:spcPts val="0"/>
              </a:spcAft>
              <a:buSzPts val="2400"/>
              <a:buChar char="🞐"/>
            </a:pPr>
            <a:r>
              <a:rPr lang="en-US"/>
              <a:t>Priority Scheduling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bản</a:t>
            </a:r>
            <a:endParaRPr/>
          </a:p>
        </p:txBody>
      </p:sp>
      <p:sp>
        <p:nvSpPr>
          <p:cNvPr id="112" name="Google Shape;112;p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Trong các hệ thống multitasking</a:t>
            </a:r>
            <a:endParaRPr/>
          </a:p>
          <a:p>
            <a:pPr indent="-285750" lvl="1" marL="742950" rtl="0" algn="just">
              <a:spcBef>
                <a:spcPts val="480"/>
              </a:spcBef>
              <a:spcAft>
                <a:spcPts val="0"/>
              </a:spcAft>
              <a:buSzPts val="2400"/>
              <a:buChar char="🞐"/>
            </a:pPr>
            <a:r>
              <a:rPr lang="en-US"/>
              <a:t>Thực thi nhiều chương trình đồng thời làm tăng hiệu suất hệ thống</a:t>
            </a:r>
            <a:endParaRPr/>
          </a:p>
          <a:p>
            <a:pPr indent="-285750" lvl="1" marL="742950" rtl="0" algn="just">
              <a:spcBef>
                <a:spcPts val="480"/>
              </a:spcBef>
              <a:spcAft>
                <a:spcPts val="0"/>
              </a:spcAft>
              <a:buSzPts val="2400"/>
              <a:buChar char="🞐"/>
            </a:pPr>
            <a:r>
              <a:rPr lang="en-US"/>
              <a:t>Tại mỗi thời điểm, chỉ có một process được thực thi</a:t>
            </a:r>
            <a:endParaRPr/>
          </a:p>
          <a:p>
            <a:pPr indent="-342900" lvl="0" marL="342900" rtl="0" algn="just">
              <a:spcBef>
                <a:spcPts val="520"/>
              </a:spcBef>
              <a:spcAft>
                <a:spcPts val="0"/>
              </a:spcAft>
              <a:buSzPts val="2600"/>
              <a:buChar char="■"/>
            </a:pPr>
            <a:r>
              <a:rPr lang="en-US"/>
              <a:t>= &gt; Cần phải giải quyết vấn đề phân chia, lựa chọn process thực thi sao cho được hiệu quả nhất </a:t>
            </a:r>
            <a:endParaRPr/>
          </a:p>
          <a:p>
            <a:pPr indent="-342900" lvl="0" marL="342900" rtl="0" algn="just">
              <a:spcBef>
                <a:spcPts val="520"/>
              </a:spcBef>
              <a:spcAft>
                <a:spcPts val="0"/>
              </a:spcAft>
              <a:buSzPts val="2600"/>
              <a:buChar char="■"/>
            </a:pPr>
            <a:r>
              <a:rPr lang="en-US"/>
              <a:t> = &gt; Chiến lược định thời CPU</a:t>
            </a:r>
            <a:endParaRPr/>
          </a:p>
          <a:p>
            <a:pPr indent="-342900" lvl="0" marL="342900" rtl="0" algn="just">
              <a:spcBef>
                <a:spcPts val="520"/>
              </a:spcBef>
              <a:spcAft>
                <a:spcPts val="0"/>
              </a:spcAft>
              <a:buSzPts val="2600"/>
              <a:buChar char="■"/>
            </a:pPr>
            <a:r>
              <a:rPr lang="en-US"/>
              <a:t>Định thời CPU</a:t>
            </a:r>
            <a:endParaRPr/>
          </a:p>
          <a:p>
            <a:pPr indent="-285750" lvl="1" marL="742950" rtl="0" algn="just">
              <a:spcBef>
                <a:spcPts val="480"/>
              </a:spcBef>
              <a:spcAft>
                <a:spcPts val="0"/>
              </a:spcAft>
              <a:buSzPts val="2400"/>
              <a:buChar char="🞐"/>
            </a:pPr>
            <a:r>
              <a:rPr lang="en-US"/>
              <a:t>Chọn một process (từ ready queue) thực thi</a:t>
            </a:r>
            <a:endParaRPr/>
          </a:p>
          <a:p>
            <a:pPr indent="-285750" lvl="1" marL="742950" rtl="0" algn="just">
              <a:spcBef>
                <a:spcPts val="480"/>
              </a:spcBef>
              <a:spcAft>
                <a:spcPts val="0"/>
              </a:spcAft>
              <a:buSzPts val="2400"/>
              <a:buChar char="🞐"/>
            </a:pPr>
            <a:r>
              <a:rPr lang="en-US"/>
              <a:t>Với một multithreaded kernel, việc định thời CPU là do OS chọn kernel thread được chiếm CPU</a:t>
            </a:r>
            <a:endParaRPr/>
          </a:p>
          <a:p>
            <a:pPr indent="-177800" lvl="0" marL="342900" rtl="0" algn="just">
              <a:spcBef>
                <a:spcPts val="520"/>
              </a:spcBef>
              <a:spcAft>
                <a:spcPts val="0"/>
              </a:spcAft>
              <a:buSzPts val="2600"/>
              <a:buNone/>
            </a:pPr>
            <a:r>
              <a:t/>
            </a:r>
            <a:endParaRPr/>
          </a:p>
        </p:txBody>
      </p:sp>
      <p:sp>
        <p:nvSpPr>
          <p:cNvPr id="113" name="Google Shape;113;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14" name="Google Shape;114;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 calcmode="lin" valueType="num">
                                      <p:cBhvr additive="base">
                                        <p:cTn dur="500"/>
                                        <p:tgtEl>
                                          <p:spTgt spid="1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 calcmode="lin" valueType="num">
                                      <p:cBhvr additive="base">
                                        <p:cTn dur="500"/>
                                        <p:tgtEl>
                                          <p:spTgt spid="1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 calcmode="lin" valueType="num">
                                      <p:cBhvr additive="base">
                                        <p:cTn dur="500"/>
                                        <p:tgtEl>
                                          <p:spTgt spid="1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 calcmode="lin" valueType="num">
                                      <p:cBhvr additive="base">
                                        <p:cTn dur="500"/>
                                        <p:tgtEl>
                                          <p:spTgt spid="1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 calcmode="lin" valueType="num">
                                      <p:cBhvr additive="base">
                                        <p:cTn dur="500"/>
                                        <p:tgtEl>
                                          <p:spTgt spid="1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 calcmode="lin" valueType="num">
                                      <p:cBhvr additive="base">
                                        <p:cTn dur="500"/>
                                        <p:tgtEl>
                                          <p:spTgt spid="1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 calcmode="lin" valueType="num">
                                      <p:cBhvr additive="base">
                                        <p:cTn dur="500"/>
                                        <p:tgtEl>
                                          <p:spTgt spid="11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 calcmode="lin" valueType="num">
                                      <p:cBhvr additive="base">
                                        <p:cTn dur="500"/>
                                        <p:tgtEl>
                                          <p:spTgt spid="11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 calcmode="lin" valueType="num">
                                      <p:cBhvr additive="base">
                                        <p:cTn dur="500"/>
                                        <p:tgtEl>
                                          <p:spTgt spid="11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bộ định thời</a:t>
            </a:r>
            <a:endParaRPr/>
          </a:p>
        </p:txBody>
      </p:sp>
      <p:sp>
        <p:nvSpPr>
          <p:cNvPr id="121" name="Google Shape;121;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22" name="Google Shape;122;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124" name="Google Shape;124;p8"/>
          <p:cNvPicPr preferRelativeResize="0"/>
          <p:nvPr/>
        </p:nvPicPr>
        <p:blipFill rotWithShape="1">
          <a:blip r:embed="rId3">
            <a:alphaModFix/>
          </a:blip>
          <a:srcRect b="0" l="0" r="0" t="0"/>
          <a:stretch/>
        </p:blipFill>
        <p:spPr>
          <a:xfrm>
            <a:off x="762000" y="1524000"/>
            <a:ext cx="7516801" cy="4634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bộ định thời (tt)</a:t>
            </a:r>
            <a:endParaRPr/>
          </a:p>
        </p:txBody>
      </p:sp>
      <p:sp>
        <p:nvSpPr>
          <p:cNvPr id="130" name="Google Shape;130;p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Long-term scheduling</a:t>
            </a:r>
            <a:endParaRPr/>
          </a:p>
          <a:p>
            <a:pPr indent="-285750" lvl="1" marL="742950" rtl="0" algn="just">
              <a:spcBef>
                <a:spcPts val="480"/>
              </a:spcBef>
              <a:spcAft>
                <a:spcPts val="0"/>
              </a:spcAft>
              <a:buSzPts val="2400"/>
              <a:buChar char="🞐"/>
            </a:pPr>
            <a:r>
              <a:rPr lang="en-US"/>
              <a:t>Xác định chương trình nào được chấp nhận nạp vào hệ thống để thực thi</a:t>
            </a:r>
            <a:endParaRPr/>
          </a:p>
          <a:p>
            <a:pPr indent="-285750" lvl="1" marL="742950" rtl="0" algn="just">
              <a:spcBef>
                <a:spcPts val="480"/>
              </a:spcBef>
              <a:spcAft>
                <a:spcPts val="0"/>
              </a:spcAft>
              <a:buSzPts val="2400"/>
              <a:buChar char="🞐"/>
            </a:pPr>
            <a:r>
              <a:rPr lang="en-US"/>
              <a:t>Điều khiển mức độ multiprogramming của hệ thống</a:t>
            </a:r>
            <a:endParaRPr/>
          </a:p>
          <a:p>
            <a:pPr indent="-285750" lvl="1" marL="742950" rtl="0" algn="just">
              <a:spcBef>
                <a:spcPts val="480"/>
              </a:spcBef>
              <a:spcAft>
                <a:spcPts val="0"/>
              </a:spcAft>
              <a:buSzPts val="2400"/>
              <a:buChar char="🞐"/>
            </a:pPr>
            <a:r>
              <a:rPr lang="en-US"/>
              <a:t>Long term scheduler thường cố gắng duy trì xen lẫn CPU-bound và I/O-bound process</a:t>
            </a:r>
            <a:endParaRPr/>
          </a:p>
          <a:p>
            <a:pPr indent="-342900" lvl="0" marL="342900" rtl="0" algn="just">
              <a:spcBef>
                <a:spcPts val="520"/>
              </a:spcBef>
              <a:spcAft>
                <a:spcPts val="0"/>
              </a:spcAft>
              <a:buSzPts val="2600"/>
              <a:buChar char="■"/>
            </a:pPr>
            <a:r>
              <a:rPr lang="en-US"/>
              <a:t>Medium-term scheduling</a:t>
            </a:r>
            <a:endParaRPr/>
          </a:p>
          <a:p>
            <a:pPr indent="-285750" lvl="1" marL="742950" rtl="0" algn="just">
              <a:spcBef>
                <a:spcPts val="480"/>
              </a:spcBef>
              <a:spcAft>
                <a:spcPts val="0"/>
              </a:spcAft>
              <a:buSzPts val="2400"/>
              <a:buChar char="🞐"/>
            </a:pPr>
            <a:r>
              <a:rPr lang="en-US"/>
              <a:t>Process nào được đưa vào (swap in), đưa ra khỏi (swap out) bộ nhớ chính</a:t>
            </a:r>
            <a:endParaRPr/>
          </a:p>
          <a:p>
            <a:pPr indent="-285750" lvl="1" marL="742950" rtl="0" algn="just">
              <a:spcBef>
                <a:spcPts val="480"/>
              </a:spcBef>
              <a:spcAft>
                <a:spcPts val="0"/>
              </a:spcAft>
              <a:buSzPts val="2400"/>
              <a:buChar char="🞐"/>
            </a:pPr>
            <a:r>
              <a:rPr lang="en-US"/>
              <a:t>Được thực hiện bởi phần quản lý bộ nhớ và được thảo luận ở phần quản lý bộ nhớ</a:t>
            </a:r>
            <a:endParaRPr/>
          </a:p>
          <a:p>
            <a:pPr indent="-177800" lvl="0" marL="342900" rtl="0" algn="just">
              <a:spcBef>
                <a:spcPts val="520"/>
              </a:spcBef>
              <a:spcAft>
                <a:spcPts val="0"/>
              </a:spcAft>
              <a:buSzPts val="2600"/>
              <a:buNone/>
            </a:pPr>
            <a:r>
              <a:t/>
            </a:r>
            <a:endParaRPr/>
          </a:p>
        </p:txBody>
      </p:sp>
      <p:sp>
        <p:nvSpPr>
          <p:cNvPr id="131" name="Google Shape;131;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10/6/2020</a:t>
            </a:r>
            <a:endParaRPr/>
          </a:p>
        </p:txBody>
      </p:sp>
      <p:sp>
        <p:nvSpPr>
          <p:cNvPr id="132" name="Google Shape;132;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 calcmode="lin" valueType="num">
                                      <p:cBhvr additive="base">
                                        <p:cTn dur="500"/>
                                        <p:tgtEl>
                                          <p:spTgt spid="1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 calcmode="lin" valueType="num">
                                      <p:cBhvr additive="base">
                                        <p:cTn dur="500"/>
                                        <p:tgtEl>
                                          <p:spTgt spid="1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 calcmode="lin" valueType="num">
                                      <p:cBhvr additive="base">
                                        <p:cTn dur="500"/>
                                        <p:tgtEl>
                                          <p:spTgt spid="1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 calcmode="lin" valueType="num">
                                      <p:cBhvr additive="base">
                                        <p:cTn dur="500"/>
                                        <p:tgtEl>
                                          <p:spTgt spid="1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 calcmode="lin" valueType="num">
                                      <p:cBhvr additive="base">
                                        <p:cTn dur="500"/>
                                        <p:tgtEl>
                                          <p:spTgt spid="1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 calcmode="lin" valueType="num">
                                      <p:cBhvr additive="base">
                                        <p:cTn dur="500"/>
                                        <p:tgtEl>
                                          <p:spTgt spid="1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 calcmode="lin" valueType="num">
                                      <p:cBhvr additive="base">
                                        <p:cTn dur="500"/>
                                        <p:tgtEl>
                                          <p:spTgt spid="1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 calcmode="lin" valueType="num">
                                      <p:cBhvr additive="base">
                                        <p:cTn dur="500"/>
                                        <p:tgtEl>
                                          <p:spTgt spid="1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