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1" roundtripDataSignature="AMtx7mjoNYbZ4vzfb5l3DuM109MupeMJ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555BB8-1E6A-4FB9-AF2B-9AB90A9848F0}">
  <a:tblStyle styleId="{D3555BB8-1E6A-4FB9-AF2B-9AB90A9848F0}"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AEB"/>
          </a:solidFill>
        </a:fill>
      </a:tcStyle>
    </a:wholeTbl>
    <a:band1H>
      <a:tcTxStyle/>
      <a:tcStyle>
        <a:fill>
          <a:solidFill>
            <a:srgbClr val="D0D3D4"/>
          </a:solidFill>
        </a:fill>
      </a:tcStyle>
    </a:band1H>
    <a:band2H>
      <a:tcTxStyle/>
    </a:band2H>
    <a:band1V>
      <a:tcTxStyle/>
      <a:tcStyle>
        <a:fill>
          <a:solidFill>
            <a:srgbClr val="D0D3D4"/>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453" name="Google Shape;45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sinh viên làm bài tập theo nhóm (khoảng 20 phút)</a:t>
            </a:r>
            <a:endParaRPr/>
          </a:p>
        </p:txBody>
      </p:sp>
      <p:sp>
        <p:nvSpPr>
          <p:cNvPr id="463" name="Google Shape;463;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sinh viên làm bài tập theo nhóm (khoảng 20 phút)</a:t>
            </a:r>
            <a:endParaRPr/>
          </a:p>
        </p:txBody>
      </p:sp>
      <p:sp>
        <p:nvSpPr>
          <p:cNvPr id="474" name="Google Shape;474;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sinh viên làm bài tập theo nhóm (khoảng 20 phút)</a:t>
            </a:r>
            <a:endParaRPr/>
          </a:p>
        </p:txBody>
      </p:sp>
      <p:sp>
        <p:nvSpPr>
          <p:cNvPr id="486" name="Google Shape;48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sinh viên làm bài tập theo nhóm (khoảng 20 phút)</a:t>
            </a:r>
            <a:endParaRPr/>
          </a:p>
        </p:txBody>
      </p:sp>
      <p:sp>
        <p:nvSpPr>
          <p:cNvPr id="498" name="Google Shape;49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sinh viên làm bài tập theo nhóm (khoảng 20 phút)</a:t>
            </a:r>
            <a:endParaRPr/>
          </a:p>
        </p:txBody>
      </p:sp>
      <p:sp>
        <p:nvSpPr>
          <p:cNvPr id="510" name="Google Shape;510;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sinh viên làm bài tập theo nhóm (khoảng 20 phút)</a:t>
            </a:r>
            <a:endParaRPr/>
          </a:p>
        </p:txBody>
      </p:sp>
      <p:sp>
        <p:nvSpPr>
          <p:cNvPr id="522" name="Google Shape;52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19" name="Shape 19"/>
        <p:cNvGrpSpPr/>
        <p:nvPr/>
      </p:nvGrpSpPr>
      <p:grpSpPr>
        <a:xfrm>
          <a:off x="0" y="0"/>
          <a:ext cx="0" cy="0"/>
          <a:chOff x="0" y="0"/>
          <a:chExt cx="0" cy="0"/>
        </a:xfrm>
      </p:grpSpPr>
      <p:pic>
        <p:nvPicPr>
          <p:cNvPr descr="OFDM" id="20" name="Google Shape;20;p36"/>
          <p:cNvPicPr preferRelativeResize="0"/>
          <p:nvPr/>
        </p:nvPicPr>
        <p:blipFill rotWithShape="1">
          <a:blip r:embed="rId2">
            <a:alphaModFix/>
          </a:blip>
          <a:srcRect b="0" l="0" r="0" t="0"/>
          <a:stretch/>
        </p:blipFill>
        <p:spPr>
          <a:xfrm>
            <a:off x="0" y="4654550"/>
            <a:ext cx="9144000" cy="1485900"/>
          </a:xfrm>
          <a:prstGeom prst="rect">
            <a:avLst/>
          </a:prstGeom>
          <a:noFill/>
          <a:ln>
            <a:noFill/>
          </a:ln>
        </p:spPr>
      </p:pic>
      <p:sp>
        <p:nvSpPr>
          <p:cNvPr id="21" name="Google Shape;21;p36"/>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p:nvPr/>
        </p:nvSpPr>
        <p:spPr>
          <a:xfrm flipH="1">
            <a:off x="0" y="4652963"/>
            <a:ext cx="9144000" cy="1560512"/>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 name="Google Shape;23;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20"/>
              </a:spcBef>
              <a:spcAft>
                <a:spcPts val="0"/>
              </a:spcAft>
              <a:buSzPts val="2600"/>
              <a:buFont typeface="Noto Sans Symbols"/>
              <a:buNone/>
              <a:defRPr/>
            </a:lvl1pPr>
            <a:lvl2pPr lvl="1" algn="just">
              <a:spcBef>
                <a:spcPts val="360"/>
              </a:spcBef>
              <a:spcAft>
                <a:spcPts val="0"/>
              </a:spcAft>
              <a:buSzPts val="1800"/>
              <a:buChar char="🞐"/>
              <a:defRPr/>
            </a:lvl2pPr>
            <a:lvl3pPr lvl="2" algn="just">
              <a:spcBef>
                <a:spcPts val="360"/>
              </a:spcBef>
              <a:spcAft>
                <a:spcPts val="0"/>
              </a:spcAft>
              <a:buSzPts val="1800"/>
              <a:buChar char="■"/>
              <a:defRPr/>
            </a:lvl3pPr>
            <a:lvl4pPr lvl="3" algn="just">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3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6"/>
          <p:cNvPicPr preferRelativeResize="0"/>
          <p:nvPr/>
        </p:nvPicPr>
        <p:blipFill rotWithShape="1">
          <a:blip r:embed="rId3">
            <a:alphaModFix/>
          </a:blip>
          <a:srcRect b="0" l="0" r="0" t="0"/>
          <a:stretch/>
        </p:blipFill>
        <p:spPr>
          <a:xfrm>
            <a:off x="-446" y="10715"/>
            <a:ext cx="1762101" cy="1762101"/>
          </a:xfrm>
          <a:prstGeom prst="rect">
            <a:avLst/>
          </a:prstGeom>
          <a:noFill/>
          <a:ln>
            <a:noFill/>
          </a:ln>
        </p:spPr>
      </p:pic>
      <p:pic>
        <p:nvPicPr>
          <p:cNvPr id="28" name="Google Shape;28;p36"/>
          <p:cNvPicPr preferRelativeResize="0"/>
          <p:nvPr/>
        </p:nvPicPr>
        <p:blipFill rotWithShape="1">
          <a:blip r:embed="rId4">
            <a:alphaModFix/>
          </a:blip>
          <a:srcRect b="0" l="0" r="0" t="0"/>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p3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393700" lvl="0" marL="457200" algn="just">
              <a:spcBef>
                <a:spcPts val="520"/>
              </a:spcBef>
              <a:spcAft>
                <a:spcPts val="0"/>
              </a:spcAft>
              <a:buSzPts val="2600"/>
              <a:buChar char="■"/>
              <a:defRPr sz="2600"/>
            </a:lvl1pPr>
            <a:lvl2pPr indent="-381000" lvl="1" marL="914400" algn="just">
              <a:spcBef>
                <a:spcPts val="480"/>
              </a:spcBef>
              <a:spcAft>
                <a:spcPts val="0"/>
              </a:spcAft>
              <a:buSzPts val="2400"/>
              <a:buChar char="🞐"/>
              <a:defRPr/>
            </a:lvl2pPr>
            <a:lvl3pPr indent="-368300" lvl="2" marL="1371600" algn="just">
              <a:spcBef>
                <a:spcPts val="440"/>
              </a:spcBef>
              <a:spcAft>
                <a:spcPts val="0"/>
              </a:spcAft>
              <a:buSzPts val="2200"/>
              <a:buChar char="■"/>
              <a:defRPr sz="2200"/>
            </a:lvl3pPr>
            <a:lvl4pPr indent="-355600" lvl="3" marL="1828800" algn="just">
              <a:spcBef>
                <a:spcPts val="400"/>
              </a:spcBef>
              <a:spcAft>
                <a:spcPts val="0"/>
              </a:spcAft>
              <a:buSzPts val="2000"/>
              <a:buChar char="🞐"/>
              <a:defRPr sz="2000"/>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3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3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3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3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40" name="Shape 40"/>
        <p:cNvGrpSpPr/>
        <p:nvPr/>
      </p:nvGrpSpPr>
      <p:grpSpPr>
        <a:xfrm>
          <a:off x="0" y="0"/>
          <a:ext cx="0" cy="0"/>
          <a:chOff x="0" y="0"/>
          <a:chExt cx="0" cy="0"/>
        </a:xfrm>
      </p:grpSpPr>
      <p:sp>
        <p:nvSpPr>
          <p:cNvPr id="41" name="Google Shape;41;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just">
              <a:spcBef>
                <a:spcPts val="400"/>
              </a:spcBef>
              <a:spcAft>
                <a:spcPts val="0"/>
              </a:spcAft>
              <a:buSzPts val="2000"/>
              <a:buNone/>
              <a:defRPr sz="2000"/>
            </a:lvl1pPr>
            <a:lvl2pPr indent="-228600" lvl="1" marL="914400" algn="just">
              <a:spcBef>
                <a:spcPts val="360"/>
              </a:spcBef>
              <a:spcAft>
                <a:spcPts val="0"/>
              </a:spcAft>
              <a:buSzPts val="1800"/>
              <a:buNone/>
              <a:defRPr sz="1800"/>
            </a:lvl2pPr>
            <a:lvl3pPr indent="-228600" lvl="2" marL="1371600" algn="just">
              <a:spcBef>
                <a:spcPts val="320"/>
              </a:spcBef>
              <a:spcAft>
                <a:spcPts val="0"/>
              </a:spcAft>
              <a:buSzPts val="1600"/>
              <a:buNone/>
              <a:defRPr sz="1600"/>
            </a:lvl3pPr>
            <a:lvl4pPr indent="-228600" lvl="3" marL="1828800" algn="just">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43" name="Google Shape;43;p3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3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6" name="Shape 46"/>
        <p:cNvGrpSpPr/>
        <p:nvPr/>
      </p:nvGrpSpPr>
      <p:grpSpPr>
        <a:xfrm>
          <a:off x="0" y="0"/>
          <a:ext cx="0" cy="0"/>
          <a:chOff x="0" y="0"/>
          <a:chExt cx="0" cy="0"/>
        </a:xfrm>
      </p:grpSpPr>
      <p:sp>
        <p:nvSpPr>
          <p:cNvPr id="47" name="Google Shape;47;p4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lvl1pPr indent="-406400" lvl="0" marL="457200" algn="just">
              <a:spcBef>
                <a:spcPts val="560"/>
              </a:spcBef>
              <a:spcAft>
                <a:spcPts val="0"/>
              </a:spcAft>
              <a:buSzPts val="2800"/>
              <a:buChar char="■"/>
              <a:defRPr sz="2800"/>
            </a:lvl1pPr>
            <a:lvl2pPr indent="-381000" lvl="1" marL="914400" algn="just">
              <a:spcBef>
                <a:spcPts val="480"/>
              </a:spcBef>
              <a:spcAft>
                <a:spcPts val="0"/>
              </a:spcAft>
              <a:buSzPts val="2400"/>
              <a:buChar char="🞐"/>
              <a:defRPr sz="2400"/>
            </a:lvl2pPr>
            <a:lvl3pPr indent="-355600" lvl="2" marL="1371600" algn="just">
              <a:spcBef>
                <a:spcPts val="400"/>
              </a:spcBef>
              <a:spcAft>
                <a:spcPts val="0"/>
              </a:spcAft>
              <a:buSzPts val="2000"/>
              <a:buChar char="■"/>
              <a:defRPr sz="2000"/>
            </a:lvl3pPr>
            <a:lvl4pPr indent="-342900" lvl="3" marL="1828800" algn="just">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9" name="Google Shape;49;p4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40"/>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lvl1pPr indent="-406400" lvl="0" marL="457200" algn="just">
              <a:spcBef>
                <a:spcPts val="560"/>
              </a:spcBef>
              <a:spcAft>
                <a:spcPts val="0"/>
              </a:spcAft>
              <a:buSzPts val="2800"/>
              <a:buChar char="■"/>
              <a:defRPr sz="2800"/>
            </a:lvl1pPr>
            <a:lvl2pPr indent="-381000" lvl="1" marL="914400" algn="just">
              <a:spcBef>
                <a:spcPts val="480"/>
              </a:spcBef>
              <a:spcAft>
                <a:spcPts val="0"/>
              </a:spcAft>
              <a:buSzPts val="2400"/>
              <a:buChar char="🞐"/>
              <a:defRPr sz="2400"/>
            </a:lvl2pPr>
            <a:lvl3pPr indent="-355600" lvl="2" marL="1371600" algn="just">
              <a:spcBef>
                <a:spcPts val="400"/>
              </a:spcBef>
              <a:spcAft>
                <a:spcPts val="0"/>
              </a:spcAft>
              <a:buSzPts val="2000"/>
              <a:buChar char="■"/>
              <a:defRPr sz="2000"/>
            </a:lvl3pPr>
            <a:lvl4pPr indent="-342900" lvl="3" marL="1828800" algn="just">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2" name="Google Shape;52;p4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OFDM" id="10" name="Google Shape;10;p35"/>
          <p:cNvPicPr preferRelativeResize="0"/>
          <p:nvPr/>
        </p:nvPicPr>
        <p:blipFill rotWithShape="1">
          <a:blip r:embed="rId1">
            <a:alphaModFix/>
          </a:blip>
          <a:srcRect b="0" l="0" r="0" t="0"/>
          <a:stretch/>
        </p:blipFill>
        <p:spPr>
          <a:xfrm>
            <a:off x="179388" y="84138"/>
            <a:ext cx="7983537" cy="1296987"/>
          </a:xfrm>
          <a:prstGeom prst="rect">
            <a:avLst/>
          </a:prstGeom>
          <a:noFill/>
          <a:ln>
            <a:noFill/>
          </a:ln>
        </p:spPr>
      </p:pic>
      <p:sp>
        <p:nvSpPr>
          <p:cNvPr id="11" name="Google Shape;11;p35"/>
          <p:cNvSpPr/>
          <p:nvPr/>
        </p:nvSpPr>
        <p:spPr>
          <a:xfrm>
            <a:off x="0" y="44450"/>
            <a:ext cx="8640763" cy="1296988"/>
          </a:xfrm>
          <a:prstGeom prst="rect">
            <a:avLst/>
          </a:prstGeom>
          <a:solidFill>
            <a:schemeClr val="l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3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3366CC"/>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9pPr>
          </a:lstStyle>
          <a:p/>
        </p:txBody>
      </p:sp>
      <p:sp>
        <p:nvSpPr>
          <p:cNvPr id="13" name="Google Shape;13;p3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3399"/>
              </a:buClr>
              <a:buSzPts val="26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381000" lvl="1" marL="914400" marR="0" rtl="0" algn="just">
              <a:spcBef>
                <a:spcPts val="480"/>
              </a:spcBef>
              <a:spcAft>
                <a:spcPts val="0"/>
              </a:spcAft>
              <a:buClr>
                <a:srgbClr val="003399"/>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68300" lvl="2" marL="1371600" marR="0" rtl="0" algn="just">
              <a:spcBef>
                <a:spcPts val="440"/>
              </a:spcBef>
              <a:spcAft>
                <a:spcPts val="0"/>
              </a:spcAft>
              <a:buClr>
                <a:srgbClr val="003399"/>
              </a:buClr>
              <a:buSzPts val="2200"/>
              <a:buFont typeface="Noto Sans Symbols"/>
              <a:buChar char="■"/>
              <a:defRPr b="0" i="0" sz="2200" u="none" cap="none" strike="noStrike">
                <a:solidFill>
                  <a:schemeClr val="dk1"/>
                </a:solidFill>
                <a:latin typeface="Times New Roman"/>
                <a:ea typeface="Times New Roman"/>
                <a:cs typeface="Times New Roman"/>
                <a:sym typeface="Times New Roman"/>
              </a:defRPr>
            </a:lvl3pPr>
            <a:lvl4pPr indent="-355600" lvl="3" marL="1828800" marR="0" rtl="0" algn="just">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3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3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3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5"/>
          <p:cNvCxnSpPr/>
          <p:nvPr/>
        </p:nvCxnSpPr>
        <p:spPr>
          <a:xfrm>
            <a:off x="144463" y="1123680"/>
            <a:ext cx="8496300" cy="0"/>
          </a:xfrm>
          <a:prstGeom prst="straightConnector1">
            <a:avLst/>
          </a:prstGeom>
          <a:noFill/>
          <a:ln cap="flat" cmpd="sng" w="9525">
            <a:solidFill>
              <a:srgbClr val="3366CC"/>
            </a:solidFill>
            <a:prstDash val="solid"/>
            <a:round/>
            <a:headEnd len="med" w="med" type="none"/>
            <a:tailEnd len="med" w="med" type="none"/>
          </a:ln>
        </p:spPr>
      </p:cxnSp>
      <p:pic>
        <p:nvPicPr>
          <p:cNvPr id="18" name="Google Shape;18;p35"/>
          <p:cNvPicPr preferRelativeResize="0"/>
          <p:nvPr/>
        </p:nvPicPr>
        <p:blipFill rotWithShape="1">
          <a:blip r:embed="rId2">
            <a:alphaModFix/>
          </a:blip>
          <a:srcRect b="0" l="0" r="0" t="0"/>
          <a:stretch/>
        </p:blipFill>
        <p:spPr>
          <a:xfrm>
            <a:off x="107504" y="1592"/>
            <a:ext cx="1116507" cy="1116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684213" y="2133600"/>
            <a:ext cx="7772400" cy="2133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HỆ ĐIỀU HÀNH</a:t>
            </a:r>
            <a:br>
              <a:rPr b="1" lang="en-US" sz="4400"/>
            </a:br>
            <a:r>
              <a:rPr b="1" lang="en-US" sz="4400"/>
              <a:t>Chương 4 (2) </a:t>
            </a:r>
            <a:br>
              <a:rPr b="1" lang="en-US" sz="4400"/>
            </a:br>
            <a:r>
              <a:rPr b="1" lang="en-US" sz="4400"/>
              <a:t>Định thời CPU</a:t>
            </a:r>
            <a:endParaRPr/>
          </a:p>
        </p:txBody>
      </p:sp>
      <p:sp>
        <p:nvSpPr>
          <p:cNvPr id="58" name="Google Shape;58;p1"/>
          <p:cNvSpPr txBox="1"/>
          <p:nvPr>
            <p:ph idx="1" type="subTitle"/>
          </p:nvPr>
        </p:nvSpPr>
        <p:spPr>
          <a:xfrm>
            <a:off x="1370013" y="4495800"/>
            <a:ext cx="6400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600"/>
              <a:buFont typeface="Noto Sans Symbols"/>
              <a:buNone/>
            </a:pPr>
            <a:r>
              <a:rPr lang="en-US"/>
              <a:t>4/7/2020</a:t>
            </a:r>
            <a:endParaRPr/>
          </a:p>
        </p:txBody>
      </p:sp>
      <p:sp>
        <p:nvSpPr>
          <p:cNvPr id="59" name="Google Shape;59;p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60" name="Google Shape;60;p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1" name="Google Shape;61;p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 (tt)</a:t>
            </a:r>
            <a:endParaRPr/>
          </a:p>
        </p:txBody>
      </p:sp>
      <p:sp>
        <p:nvSpPr>
          <p:cNvPr id="236" name="Google Shape;236;p1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237" name="Google Shape;237;p1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39" name="Google Shape;239;p10"/>
          <p:cNvSpPr txBox="1"/>
          <p:nvPr/>
        </p:nvSpPr>
        <p:spPr>
          <a:xfrm>
            <a:off x="595313" y="1328738"/>
            <a:ext cx="7916862" cy="51546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3399"/>
              </a:buClr>
              <a:buSzPts val="2400"/>
              <a:buFont typeface="Noto Sans Symbols"/>
              <a:buChar char="■"/>
            </a:pPr>
            <a:r>
              <a:rPr b="1" lang="en-US" sz="2400">
                <a:solidFill>
                  <a:schemeClr val="dk1"/>
                </a:solidFill>
                <a:latin typeface="Times New Roman"/>
                <a:ea typeface="Times New Roman"/>
                <a:cs typeface="Times New Roman"/>
                <a:sym typeface="Times New Roman"/>
              </a:rPr>
              <a:t>Quantum time và context switch:</a:t>
            </a:r>
            <a:endParaRPr/>
          </a:p>
          <a:p>
            <a:pPr indent="-190500" lvl="0" marL="342900" marR="0" rtl="0" algn="just">
              <a:lnSpc>
                <a:spcPct val="150000"/>
              </a:lnSpc>
              <a:spcBef>
                <a:spcPts val="480"/>
              </a:spcBef>
              <a:spcAft>
                <a:spcPts val="0"/>
              </a:spcAft>
              <a:buClr>
                <a:srgbClr val="003399"/>
              </a:buClr>
              <a:buSzPts val="2400"/>
              <a:buFont typeface="Noto Sans Symbols"/>
              <a:buNone/>
            </a:pPr>
            <a:r>
              <a:t/>
            </a:r>
            <a:endParaRPr b="1" sz="2400">
              <a:solidFill>
                <a:schemeClr val="dk1"/>
              </a:solidFill>
              <a:latin typeface="Times New Roman"/>
              <a:ea typeface="Times New Roman"/>
              <a:cs typeface="Times New Roman"/>
              <a:sym typeface="Times New Roman"/>
            </a:endParaRPr>
          </a:p>
        </p:txBody>
      </p:sp>
      <p:sp>
        <p:nvSpPr>
          <p:cNvPr id="240" name="Google Shape;240;p10"/>
          <p:cNvSpPr txBox="1"/>
          <p:nvPr/>
        </p:nvSpPr>
        <p:spPr>
          <a:xfrm>
            <a:off x="1177925" y="1966913"/>
            <a:ext cx="26320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Process time = 10</a:t>
            </a:r>
            <a:endParaRPr/>
          </a:p>
        </p:txBody>
      </p:sp>
      <p:sp>
        <p:nvSpPr>
          <p:cNvPr id="241" name="Google Shape;241;p10"/>
          <p:cNvSpPr txBox="1"/>
          <p:nvPr/>
        </p:nvSpPr>
        <p:spPr>
          <a:xfrm>
            <a:off x="5595938" y="1814513"/>
            <a:ext cx="145573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quantum </a:t>
            </a:r>
            <a:endParaRPr/>
          </a:p>
        </p:txBody>
      </p:sp>
      <p:sp>
        <p:nvSpPr>
          <p:cNvPr id="242" name="Google Shape;242;p10"/>
          <p:cNvSpPr txBox="1"/>
          <p:nvPr/>
        </p:nvSpPr>
        <p:spPr>
          <a:xfrm>
            <a:off x="7343775" y="1601788"/>
            <a:ext cx="1166813"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context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switch</a:t>
            </a:r>
            <a:endParaRPr/>
          </a:p>
        </p:txBody>
      </p:sp>
      <p:sp>
        <p:nvSpPr>
          <p:cNvPr id="243" name="Google Shape;243;p10"/>
          <p:cNvSpPr/>
          <p:nvPr/>
        </p:nvSpPr>
        <p:spPr>
          <a:xfrm>
            <a:off x="536575" y="5562600"/>
            <a:ext cx="457200" cy="609600"/>
          </a:xfrm>
          <a:prstGeom prst="rect">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44" name="Google Shape;244;p10"/>
          <p:cNvSpPr/>
          <p:nvPr/>
        </p:nvSpPr>
        <p:spPr>
          <a:xfrm>
            <a:off x="993775" y="5562600"/>
            <a:ext cx="457200" cy="609600"/>
          </a:xfrm>
          <a:prstGeom prst="rect">
            <a:avLst/>
          </a:prstGeom>
          <a:solidFill>
            <a:srgbClr val="C0C0C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45" name="Google Shape;245;p10"/>
          <p:cNvSpPr/>
          <p:nvPr/>
        </p:nvSpPr>
        <p:spPr>
          <a:xfrm>
            <a:off x="1450975" y="5562600"/>
            <a:ext cx="457200" cy="609600"/>
          </a:xfrm>
          <a:prstGeom prst="rect">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46" name="Google Shape;246;p10"/>
          <p:cNvSpPr/>
          <p:nvPr/>
        </p:nvSpPr>
        <p:spPr>
          <a:xfrm>
            <a:off x="1908175" y="5562600"/>
            <a:ext cx="457200" cy="609600"/>
          </a:xfrm>
          <a:prstGeom prst="rect">
            <a:avLst/>
          </a:prstGeom>
          <a:solidFill>
            <a:srgbClr val="C0C0C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47" name="Google Shape;247;p10"/>
          <p:cNvSpPr/>
          <p:nvPr/>
        </p:nvSpPr>
        <p:spPr>
          <a:xfrm>
            <a:off x="2365375" y="5562600"/>
            <a:ext cx="457200" cy="609600"/>
          </a:xfrm>
          <a:prstGeom prst="rect">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48" name="Google Shape;248;p10"/>
          <p:cNvSpPr/>
          <p:nvPr/>
        </p:nvSpPr>
        <p:spPr>
          <a:xfrm>
            <a:off x="2822575" y="5562600"/>
            <a:ext cx="457200" cy="609600"/>
          </a:xfrm>
          <a:prstGeom prst="rect">
            <a:avLst/>
          </a:prstGeom>
          <a:solidFill>
            <a:srgbClr val="C0C0C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49" name="Google Shape;249;p10"/>
          <p:cNvSpPr/>
          <p:nvPr/>
        </p:nvSpPr>
        <p:spPr>
          <a:xfrm>
            <a:off x="3279775" y="5562600"/>
            <a:ext cx="457200" cy="609600"/>
          </a:xfrm>
          <a:prstGeom prst="rect">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0" name="Google Shape;250;p10"/>
          <p:cNvSpPr/>
          <p:nvPr/>
        </p:nvSpPr>
        <p:spPr>
          <a:xfrm>
            <a:off x="3736975" y="5562600"/>
            <a:ext cx="457200" cy="609600"/>
          </a:xfrm>
          <a:prstGeom prst="rect">
            <a:avLst/>
          </a:prstGeom>
          <a:solidFill>
            <a:srgbClr val="C0C0C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1" name="Google Shape;251;p10"/>
          <p:cNvSpPr/>
          <p:nvPr/>
        </p:nvSpPr>
        <p:spPr>
          <a:xfrm>
            <a:off x="4194175" y="5562600"/>
            <a:ext cx="457200" cy="609600"/>
          </a:xfrm>
          <a:prstGeom prst="rect">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2" name="Google Shape;252;p10"/>
          <p:cNvSpPr/>
          <p:nvPr/>
        </p:nvSpPr>
        <p:spPr>
          <a:xfrm>
            <a:off x="4651375" y="5562600"/>
            <a:ext cx="457200" cy="609600"/>
          </a:xfrm>
          <a:prstGeom prst="rect">
            <a:avLst/>
          </a:prstGeom>
          <a:solidFill>
            <a:srgbClr val="C0C0C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3" name="Google Shape;253;p10"/>
          <p:cNvSpPr txBox="1"/>
          <p:nvPr/>
        </p:nvSpPr>
        <p:spPr>
          <a:xfrm>
            <a:off x="835025"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a:t>
            </a:r>
            <a:endParaRPr/>
          </a:p>
        </p:txBody>
      </p:sp>
      <p:sp>
        <p:nvSpPr>
          <p:cNvPr id="254" name="Google Shape;254;p10"/>
          <p:cNvSpPr txBox="1"/>
          <p:nvPr/>
        </p:nvSpPr>
        <p:spPr>
          <a:xfrm>
            <a:off x="1289050"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2</a:t>
            </a:r>
            <a:endParaRPr/>
          </a:p>
        </p:txBody>
      </p:sp>
      <p:sp>
        <p:nvSpPr>
          <p:cNvPr id="255" name="Google Shape;255;p10"/>
          <p:cNvSpPr txBox="1"/>
          <p:nvPr/>
        </p:nvSpPr>
        <p:spPr>
          <a:xfrm>
            <a:off x="1743075"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3</a:t>
            </a:r>
            <a:endParaRPr/>
          </a:p>
        </p:txBody>
      </p:sp>
      <p:sp>
        <p:nvSpPr>
          <p:cNvPr id="256" name="Google Shape;256;p10"/>
          <p:cNvSpPr txBox="1"/>
          <p:nvPr/>
        </p:nvSpPr>
        <p:spPr>
          <a:xfrm>
            <a:off x="2197100"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4</a:t>
            </a:r>
            <a:endParaRPr/>
          </a:p>
        </p:txBody>
      </p:sp>
      <p:sp>
        <p:nvSpPr>
          <p:cNvPr id="257" name="Google Shape;257;p10"/>
          <p:cNvSpPr txBox="1"/>
          <p:nvPr/>
        </p:nvSpPr>
        <p:spPr>
          <a:xfrm>
            <a:off x="2651125"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5</a:t>
            </a:r>
            <a:endParaRPr/>
          </a:p>
        </p:txBody>
      </p:sp>
      <p:sp>
        <p:nvSpPr>
          <p:cNvPr id="258" name="Google Shape;258;p10"/>
          <p:cNvSpPr txBox="1"/>
          <p:nvPr/>
        </p:nvSpPr>
        <p:spPr>
          <a:xfrm>
            <a:off x="3105150"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6</a:t>
            </a:r>
            <a:endParaRPr/>
          </a:p>
        </p:txBody>
      </p:sp>
      <p:sp>
        <p:nvSpPr>
          <p:cNvPr id="259" name="Google Shape;259;p10"/>
          <p:cNvSpPr txBox="1"/>
          <p:nvPr/>
        </p:nvSpPr>
        <p:spPr>
          <a:xfrm>
            <a:off x="3559175"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7</a:t>
            </a:r>
            <a:endParaRPr/>
          </a:p>
        </p:txBody>
      </p:sp>
      <p:sp>
        <p:nvSpPr>
          <p:cNvPr id="260" name="Google Shape;260;p10"/>
          <p:cNvSpPr txBox="1"/>
          <p:nvPr/>
        </p:nvSpPr>
        <p:spPr>
          <a:xfrm>
            <a:off x="4013200"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8</a:t>
            </a:r>
            <a:endParaRPr/>
          </a:p>
        </p:txBody>
      </p:sp>
      <p:sp>
        <p:nvSpPr>
          <p:cNvPr id="261" name="Google Shape;261;p10"/>
          <p:cNvSpPr txBox="1"/>
          <p:nvPr/>
        </p:nvSpPr>
        <p:spPr>
          <a:xfrm>
            <a:off x="4467225" y="61722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9</a:t>
            </a:r>
            <a:endParaRPr/>
          </a:p>
        </p:txBody>
      </p:sp>
      <p:sp>
        <p:nvSpPr>
          <p:cNvPr id="262" name="Google Shape;262;p10"/>
          <p:cNvSpPr txBox="1"/>
          <p:nvPr/>
        </p:nvSpPr>
        <p:spPr>
          <a:xfrm>
            <a:off x="4857750" y="6172200"/>
            <a:ext cx="438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10</a:t>
            </a:r>
            <a:endParaRPr/>
          </a:p>
        </p:txBody>
      </p:sp>
      <p:sp>
        <p:nvSpPr>
          <p:cNvPr id="263" name="Google Shape;263;p10"/>
          <p:cNvSpPr/>
          <p:nvPr/>
        </p:nvSpPr>
        <p:spPr>
          <a:xfrm>
            <a:off x="536575" y="4129088"/>
            <a:ext cx="2741613" cy="609600"/>
          </a:xfrm>
          <a:prstGeom prst="rect">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4" name="Google Shape;264;p10"/>
          <p:cNvSpPr/>
          <p:nvPr/>
        </p:nvSpPr>
        <p:spPr>
          <a:xfrm>
            <a:off x="3276600" y="4129088"/>
            <a:ext cx="1827213" cy="609600"/>
          </a:xfrm>
          <a:prstGeom prst="rect">
            <a:avLst/>
          </a:prstGeom>
          <a:solidFill>
            <a:srgbClr val="C0C0C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5" name="Google Shape;265;p10"/>
          <p:cNvSpPr txBox="1"/>
          <p:nvPr/>
        </p:nvSpPr>
        <p:spPr>
          <a:xfrm>
            <a:off x="4857750" y="4738688"/>
            <a:ext cx="438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10</a:t>
            </a:r>
            <a:endParaRPr/>
          </a:p>
        </p:txBody>
      </p:sp>
      <p:sp>
        <p:nvSpPr>
          <p:cNvPr id="266" name="Google Shape;266;p10"/>
          <p:cNvSpPr txBox="1"/>
          <p:nvPr/>
        </p:nvSpPr>
        <p:spPr>
          <a:xfrm>
            <a:off x="3124200" y="4724400"/>
            <a:ext cx="311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6</a:t>
            </a:r>
            <a:endParaRPr/>
          </a:p>
        </p:txBody>
      </p:sp>
      <p:sp>
        <p:nvSpPr>
          <p:cNvPr id="267" name="Google Shape;267;p10"/>
          <p:cNvSpPr/>
          <p:nvPr/>
        </p:nvSpPr>
        <p:spPr>
          <a:xfrm>
            <a:off x="536575" y="2695575"/>
            <a:ext cx="4570413" cy="609600"/>
          </a:xfrm>
          <a:prstGeom prst="rect">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8" name="Google Shape;268;p10"/>
          <p:cNvSpPr txBox="1"/>
          <p:nvPr/>
        </p:nvSpPr>
        <p:spPr>
          <a:xfrm>
            <a:off x="4857750" y="3305175"/>
            <a:ext cx="438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10</a:t>
            </a:r>
            <a:endParaRPr/>
          </a:p>
        </p:txBody>
      </p:sp>
      <p:sp>
        <p:nvSpPr>
          <p:cNvPr id="269" name="Google Shape;269;p10"/>
          <p:cNvSpPr txBox="1"/>
          <p:nvPr/>
        </p:nvSpPr>
        <p:spPr>
          <a:xfrm>
            <a:off x="6156325" y="2855913"/>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0"/>
          <p:cNvSpPr txBox="1"/>
          <p:nvPr/>
        </p:nvSpPr>
        <p:spPr>
          <a:xfrm>
            <a:off x="6062663" y="2706688"/>
            <a:ext cx="5238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12</a:t>
            </a:r>
            <a:endParaRPr/>
          </a:p>
        </p:txBody>
      </p:sp>
      <p:sp>
        <p:nvSpPr>
          <p:cNvPr id="271" name="Google Shape;271;p10"/>
          <p:cNvSpPr txBox="1"/>
          <p:nvPr/>
        </p:nvSpPr>
        <p:spPr>
          <a:xfrm>
            <a:off x="6103938" y="4191000"/>
            <a:ext cx="3540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6</a:t>
            </a:r>
            <a:endParaRPr/>
          </a:p>
        </p:txBody>
      </p:sp>
      <p:sp>
        <p:nvSpPr>
          <p:cNvPr id="272" name="Google Shape;272;p10"/>
          <p:cNvSpPr txBox="1"/>
          <p:nvPr/>
        </p:nvSpPr>
        <p:spPr>
          <a:xfrm>
            <a:off x="6122988" y="5638800"/>
            <a:ext cx="3540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1</a:t>
            </a:r>
            <a:endParaRPr/>
          </a:p>
        </p:txBody>
      </p:sp>
      <p:sp>
        <p:nvSpPr>
          <p:cNvPr id="273" name="Google Shape;273;p10"/>
          <p:cNvSpPr txBox="1"/>
          <p:nvPr/>
        </p:nvSpPr>
        <p:spPr>
          <a:xfrm>
            <a:off x="7704138" y="2684463"/>
            <a:ext cx="3540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0</a:t>
            </a:r>
            <a:endParaRPr/>
          </a:p>
        </p:txBody>
      </p:sp>
      <p:sp>
        <p:nvSpPr>
          <p:cNvPr id="274" name="Google Shape;274;p10"/>
          <p:cNvSpPr txBox="1"/>
          <p:nvPr/>
        </p:nvSpPr>
        <p:spPr>
          <a:xfrm>
            <a:off x="7696200" y="4191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1</a:t>
            </a:r>
            <a:endParaRPr/>
          </a:p>
        </p:txBody>
      </p:sp>
      <p:sp>
        <p:nvSpPr>
          <p:cNvPr id="275" name="Google Shape;275;p10"/>
          <p:cNvSpPr txBox="1"/>
          <p:nvPr/>
        </p:nvSpPr>
        <p:spPr>
          <a:xfrm>
            <a:off x="7696200" y="5638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 (tt)</a:t>
            </a:r>
            <a:endParaRPr/>
          </a:p>
        </p:txBody>
      </p:sp>
      <p:sp>
        <p:nvSpPr>
          <p:cNvPr id="282" name="Google Shape;282;p1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Thời gian hoàn thành trung bình (average turnaround time) không chắc sẽ được cải thiện khi quantum lớn</a:t>
            </a:r>
            <a:endParaRPr/>
          </a:p>
          <a:p>
            <a:pPr indent="-177800" lvl="0" marL="342900" rtl="0" algn="just">
              <a:spcBef>
                <a:spcPts val="520"/>
              </a:spcBef>
              <a:spcAft>
                <a:spcPts val="0"/>
              </a:spcAft>
              <a:buSzPts val="2600"/>
              <a:buNone/>
            </a:pPr>
            <a:r>
              <a:t/>
            </a:r>
            <a:endParaRPr/>
          </a:p>
        </p:txBody>
      </p:sp>
      <p:sp>
        <p:nvSpPr>
          <p:cNvPr id="283" name="Google Shape;283;p1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284" name="Google Shape;284;p1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1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286" name="Google Shape;286;p11"/>
          <p:cNvPicPr preferRelativeResize="0"/>
          <p:nvPr/>
        </p:nvPicPr>
        <p:blipFill rotWithShape="1">
          <a:blip r:embed="rId3">
            <a:alphaModFix/>
          </a:blip>
          <a:srcRect b="1021" l="5371" r="5178" t="768"/>
          <a:stretch/>
        </p:blipFill>
        <p:spPr>
          <a:xfrm>
            <a:off x="2235200" y="2533685"/>
            <a:ext cx="4672013" cy="3846924"/>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 (tt)</a:t>
            </a:r>
            <a:endParaRPr/>
          </a:p>
        </p:txBody>
      </p:sp>
      <p:sp>
        <p:nvSpPr>
          <p:cNvPr id="293" name="Google Shape;293;p1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Quantum time và response time</a:t>
            </a:r>
            <a:endParaRPr/>
          </a:p>
        </p:txBody>
      </p:sp>
      <p:sp>
        <p:nvSpPr>
          <p:cNvPr id="294" name="Google Shape;294;p1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295" name="Google Shape;295;p1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1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297" name="Google Shape;297;p12"/>
          <p:cNvGraphicFramePr/>
          <p:nvPr/>
        </p:nvGraphicFramePr>
        <p:xfrm>
          <a:off x="858044" y="1956246"/>
          <a:ext cx="7426325" cy="4424363"/>
        </p:xfrm>
        <a:graphic>
          <a:graphicData uri="http://schemas.openxmlformats.org/presentationml/2006/ole">
            <mc:AlternateContent>
              <mc:Choice Requires="v">
                <p:oleObj r:id="rId4" imgH="4424363" imgW="7426325" progId="Adobe.Illustrator.7" spid="_x0000_s1">
                  <p:embed/>
                </p:oleObj>
              </mc:Choice>
              <mc:Fallback>
                <p:oleObj r:id="rId5" imgH="4424363" imgW="7426325" progId="Adobe.Illustrator.7">
                  <p:embed/>
                  <p:pic>
                    <p:nvPicPr>
                      <p:cNvPr id="297" name="Google Shape;297;p12"/>
                      <p:cNvPicPr preferRelativeResize="0"/>
                      <p:nvPr/>
                    </p:nvPicPr>
                    <p:blipFill rotWithShape="1">
                      <a:blip r:embed="rId6">
                        <a:alphaModFix/>
                      </a:blip>
                      <a:srcRect b="0" l="0" r="0" t="0"/>
                      <a:stretch/>
                    </p:blipFill>
                    <p:spPr>
                      <a:xfrm>
                        <a:off x="858044" y="1956246"/>
                        <a:ext cx="7426325" cy="4424363"/>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Quantum time cho Round Robin</a:t>
            </a:r>
            <a:endParaRPr/>
          </a:p>
        </p:txBody>
      </p:sp>
      <p:sp>
        <p:nvSpPr>
          <p:cNvPr id="304" name="Google Shape;304;p1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Khi thực hiện process switch thì OS sẽ sử dụng CPU chứ không phải process của người dùng (OS overhead)</a:t>
            </a:r>
            <a:endParaRPr/>
          </a:p>
          <a:p>
            <a:pPr indent="-285750" lvl="1" marL="742950" rtl="0" algn="just">
              <a:spcBef>
                <a:spcPts val="480"/>
              </a:spcBef>
              <a:spcAft>
                <a:spcPts val="0"/>
              </a:spcAft>
              <a:buSzPts val="2400"/>
              <a:buChar char="🞐"/>
            </a:pPr>
            <a:r>
              <a:rPr lang="en-US"/>
              <a:t>Dừng thực thi, lưu tất cả thông tin, nạp thông tin của process sắp thực thi</a:t>
            </a:r>
            <a:endParaRPr/>
          </a:p>
          <a:p>
            <a:pPr indent="-342900" lvl="0" marL="342900" rtl="0" algn="just">
              <a:spcBef>
                <a:spcPts val="520"/>
              </a:spcBef>
              <a:spcAft>
                <a:spcPts val="0"/>
              </a:spcAft>
              <a:buSzPts val="2600"/>
              <a:buChar char="■"/>
            </a:pPr>
            <a:r>
              <a:rPr lang="en-US"/>
              <a:t>Performance tùy thuộc vào kích thước của quantum time (còn gọi là time slice), và hàm phụ thuộc này không đơn giản</a:t>
            </a:r>
            <a:endParaRPr/>
          </a:p>
          <a:p>
            <a:pPr indent="-342900" lvl="0" marL="342900" rtl="0" algn="just">
              <a:spcBef>
                <a:spcPts val="520"/>
              </a:spcBef>
              <a:spcAft>
                <a:spcPts val="0"/>
              </a:spcAft>
              <a:buSzPts val="2600"/>
              <a:buChar char="■"/>
            </a:pPr>
            <a:r>
              <a:rPr lang="en-US"/>
              <a:t>Time slice ngắn thì đáp ứng nhanh</a:t>
            </a:r>
            <a:endParaRPr/>
          </a:p>
          <a:p>
            <a:pPr indent="-285750" lvl="1" marL="742950" rtl="0" algn="just">
              <a:spcBef>
                <a:spcPts val="480"/>
              </a:spcBef>
              <a:spcAft>
                <a:spcPts val="0"/>
              </a:spcAft>
              <a:buSzPts val="2400"/>
              <a:buChar char="🞐"/>
            </a:pPr>
            <a:r>
              <a:rPr lang="en-US"/>
              <a:t>Vấn đề: có nhiều chuyển ngữ cảnh. Phí tổn sẽ cao.</a:t>
            </a:r>
            <a:endParaRPr/>
          </a:p>
          <a:p>
            <a:pPr indent="-342900" lvl="0" marL="342900" rtl="0" algn="just">
              <a:spcBef>
                <a:spcPts val="520"/>
              </a:spcBef>
              <a:spcAft>
                <a:spcPts val="0"/>
              </a:spcAft>
              <a:buSzPts val="2600"/>
              <a:buChar char="■"/>
            </a:pPr>
            <a:r>
              <a:rPr lang="en-US"/>
              <a:t>Time slice dài hơn thì throughput tốt hơn (do giảm phí tổn OS overhead) nhưng thời gian đáp ứng lớn</a:t>
            </a:r>
            <a:endParaRPr/>
          </a:p>
          <a:p>
            <a:pPr indent="-285750" lvl="1" marL="742950" rtl="0" algn="just">
              <a:spcBef>
                <a:spcPts val="480"/>
              </a:spcBef>
              <a:spcAft>
                <a:spcPts val="0"/>
              </a:spcAft>
              <a:buSzPts val="2400"/>
              <a:buChar char="🞐"/>
            </a:pPr>
            <a:r>
              <a:rPr lang="en-US"/>
              <a:t>Nếu time slice quá lớn, RR trở thành FCFS</a:t>
            </a:r>
            <a:endParaRPr/>
          </a:p>
          <a:p>
            <a:pPr indent="-177800" lvl="0" marL="342900" rtl="0" algn="just">
              <a:spcBef>
                <a:spcPts val="520"/>
              </a:spcBef>
              <a:spcAft>
                <a:spcPts val="0"/>
              </a:spcAft>
              <a:buSzPts val="2600"/>
              <a:buNone/>
            </a:pPr>
            <a:r>
              <a:t/>
            </a:r>
            <a:endParaRPr/>
          </a:p>
        </p:txBody>
      </p:sp>
      <p:sp>
        <p:nvSpPr>
          <p:cNvPr id="305" name="Google Shape;305;p1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306" name="Google Shape;306;p1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1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 calcmode="lin" valueType="num">
                                      <p:cBhvr additive="base">
                                        <p:cTn dur="500"/>
                                        <p:tgtEl>
                                          <p:spTgt spid="3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 calcmode="lin" valueType="num">
                                      <p:cBhvr additive="base">
                                        <p:cTn dur="500"/>
                                        <p:tgtEl>
                                          <p:spTgt spid="3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 calcmode="lin" valueType="num">
                                      <p:cBhvr additive="base">
                                        <p:cTn dur="500"/>
                                        <p:tgtEl>
                                          <p:spTgt spid="30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 calcmode="lin" valueType="num">
                                      <p:cBhvr additive="base">
                                        <p:cTn dur="500"/>
                                        <p:tgtEl>
                                          <p:spTgt spid="30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 calcmode="lin" valueType="num">
                                      <p:cBhvr additive="base">
                                        <p:cTn dur="500"/>
                                        <p:tgtEl>
                                          <p:spTgt spid="30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anim calcmode="lin" valueType="num">
                                      <p:cBhvr additive="base">
                                        <p:cTn dur="500"/>
                                        <p:tgtEl>
                                          <p:spTgt spid="30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anim calcmode="lin" valueType="num">
                                      <p:cBhvr additive="base">
                                        <p:cTn dur="500"/>
                                        <p:tgtEl>
                                          <p:spTgt spid="30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7" st="7"/>
                                            </p:txEl>
                                          </p:spTgt>
                                        </p:tgtEl>
                                        <p:attrNameLst>
                                          <p:attrName>style.visibility</p:attrName>
                                        </p:attrNameLst>
                                      </p:cBhvr>
                                      <p:to>
                                        <p:strVal val="visible"/>
                                      </p:to>
                                    </p:set>
                                    <p:anim calcmode="lin" valueType="num">
                                      <p:cBhvr additive="base">
                                        <p:cTn dur="500"/>
                                        <p:tgtEl>
                                          <p:spTgt spid="30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Quantum time cho Round Robin (tt)</a:t>
            </a:r>
            <a:endParaRPr/>
          </a:p>
        </p:txBody>
      </p:sp>
      <p:sp>
        <p:nvSpPr>
          <p:cNvPr id="314" name="Google Shape;314;p1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Quantum time và thời gian cho process switch:</a:t>
            </a:r>
            <a:endParaRPr/>
          </a:p>
          <a:p>
            <a:pPr indent="-285750" lvl="1" marL="742950" rtl="0" algn="just">
              <a:spcBef>
                <a:spcPts val="480"/>
              </a:spcBef>
              <a:spcAft>
                <a:spcPts val="0"/>
              </a:spcAft>
              <a:buSzPts val="2400"/>
              <a:buChar char="🞐"/>
            </a:pPr>
            <a:r>
              <a:rPr lang="en-US"/>
              <a:t>Nếu quantum time = 20 ms và thời gian cho process switch = 5 ms, như vậy phí tổn OS overhead chiếm 5/25 = 20%</a:t>
            </a:r>
            <a:endParaRPr/>
          </a:p>
          <a:p>
            <a:pPr indent="-285750" lvl="1" marL="742950" rtl="0" algn="just">
              <a:spcBef>
                <a:spcPts val="480"/>
              </a:spcBef>
              <a:spcAft>
                <a:spcPts val="0"/>
              </a:spcAft>
              <a:buSzPts val="2400"/>
              <a:buChar char="🞐"/>
            </a:pPr>
            <a:r>
              <a:rPr lang="en-US"/>
              <a:t>Nếu quantum = 500 ms, thì phí tổn chỉ còn 1%</a:t>
            </a:r>
            <a:endParaRPr/>
          </a:p>
          <a:p>
            <a:pPr indent="-228600" lvl="2" marL="1143000" rtl="0" algn="just">
              <a:spcBef>
                <a:spcPts val="440"/>
              </a:spcBef>
              <a:spcAft>
                <a:spcPts val="0"/>
              </a:spcAft>
              <a:buSzPts val="2200"/>
              <a:buChar char="■"/>
            </a:pPr>
            <a:r>
              <a:rPr lang="en-US"/>
              <a:t>Nhưng nếu có nhiều người sử dụng trên hệ thống và thuộc loại interactive thì sẽ thấy đáp ứng rất chậm</a:t>
            </a:r>
            <a:endParaRPr/>
          </a:p>
          <a:p>
            <a:pPr indent="-285750" lvl="1" marL="742950" rtl="0" algn="just">
              <a:spcBef>
                <a:spcPts val="480"/>
              </a:spcBef>
              <a:spcAft>
                <a:spcPts val="0"/>
              </a:spcAft>
              <a:buSzPts val="2400"/>
              <a:buChar char="🞐"/>
            </a:pPr>
            <a:r>
              <a:rPr lang="en-US"/>
              <a:t>Tùy thuộc vào tập công việc mà lựa chọn quantum time</a:t>
            </a:r>
            <a:endParaRPr/>
          </a:p>
          <a:p>
            <a:pPr indent="-285750" lvl="1" marL="742950" rtl="0" algn="just">
              <a:spcBef>
                <a:spcPts val="480"/>
              </a:spcBef>
              <a:spcAft>
                <a:spcPts val="0"/>
              </a:spcAft>
              <a:buSzPts val="2400"/>
              <a:buChar char="🞐"/>
            </a:pPr>
            <a:r>
              <a:rPr lang="en-US"/>
              <a:t>Time slice nên lớn trong tương quan so sánh với thời gian cho process switch</a:t>
            </a:r>
            <a:endParaRPr/>
          </a:p>
          <a:p>
            <a:pPr indent="-228600" lvl="2" marL="1143000" rtl="0" algn="just">
              <a:spcBef>
                <a:spcPts val="440"/>
              </a:spcBef>
              <a:spcAft>
                <a:spcPts val="0"/>
              </a:spcAft>
              <a:buSzPts val="2200"/>
              <a:buChar char="■"/>
            </a:pPr>
            <a:r>
              <a:rPr lang="en-US"/>
              <a:t>Ví dụ với 4.3 BSD UNIX, time slice là 1 giây</a:t>
            </a:r>
            <a:endParaRPr/>
          </a:p>
        </p:txBody>
      </p:sp>
      <p:sp>
        <p:nvSpPr>
          <p:cNvPr id="315" name="Google Shape;315;p1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316" name="Google Shape;316;p1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1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 calcmode="lin" valueType="num">
                                      <p:cBhvr additive="base">
                                        <p:cTn dur="500"/>
                                        <p:tgtEl>
                                          <p:spTgt spid="3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 calcmode="lin" valueType="num">
                                      <p:cBhvr additive="base">
                                        <p:cTn dur="500"/>
                                        <p:tgtEl>
                                          <p:spTgt spid="3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 calcmode="lin" valueType="num">
                                      <p:cBhvr additive="base">
                                        <p:cTn dur="500"/>
                                        <p:tgtEl>
                                          <p:spTgt spid="3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 calcmode="lin" valueType="num">
                                      <p:cBhvr additive="base">
                                        <p:cTn dur="500"/>
                                        <p:tgtEl>
                                          <p:spTgt spid="3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 calcmode="lin" valueType="num">
                                      <p:cBhvr additive="base">
                                        <p:cTn dur="500"/>
                                        <p:tgtEl>
                                          <p:spTgt spid="3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 calcmode="lin" valueType="num">
                                      <p:cBhvr additive="base">
                                        <p:cTn dur="500"/>
                                        <p:tgtEl>
                                          <p:spTgt spid="31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anim calcmode="lin" valueType="num">
                                      <p:cBhvr additive="base">
                                        <p:cTn dur="500"/>
                                        <p:tgtEl>
                                          <p:spTgt spid="31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Quantum time cho Round Robin (tt)</a:t>
            </a:r>
            <a:endParaRPr/>
          </a:p>
        </p:txBody>
      </p:sp>
      <p:sp>
        <p:nvSpPr>
          <p:cNvPr id="324" name="Google Shape;324;p1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Nếu có n process trong hàng đợi ready, và quantum time là q, như vậy mỗi process sẽ lấy 1/n thời gian CPU theo từng khối có kích thước lớn nhất là q</a:t>
            </a:r>
            <a:endParaRPr/>
          </a:p>
          <a:p>
            <a:pPr indent="-285750" lvl="1" marL="742950" rtl="0" algn="just">
              <a:spcBef>
                <a:spcPts val="480"/>
              </a:spcBef>
              <a:spcAft>
                <a:spcPts val="0"/>
              </a:spcAft>
              <a:buSzPts val="2400"/>
              <a:buChar char="🞐"/>
            </a:pPr>
            <a:r>
              <a:rPr lang="en-US"/>
              <a:t>Sẽ không có process nào chờ lâu hơn (n - 1)q đơn vị thời gian</a:t>
            </a:r>
            <a:endParaRPr/>
          </a:p>
          <a:p>
            <a:pPr indent="-342900" lvl="0" marL="342900" rtl="0" algn="just">
              <a:spcBef>
                <a:spcPts val="520"/>
              </a:spcBef>
              <a:spcAft>
                <a:spcPts val="0"/>
              </a:spcAft>
              <a:buSzPts val="2600"/>
              <a:buChar char="■"/>
            </a:pPr>
            <a:r>
              <a:rPr lang="en-US"/>
              <a:t>RR sử dụng một giả thiết ngầm là tất cả các process đều có tầm quan trọng ngang nhau</a:t>
            </a:r>
            <a:endParaRPr/>
          </a:p>
          <a:p>
            <a:pPr indent="-285750" lvl="1" marL="742950" rtl="0" algn="just">
              <a:spcBef>
                <a:spcPts val="480"/>
              </a:spcBef>
              <a:spcAft>
                <a:spcPts val="0"/>
              </a:spcAft>
              <a:buSzPts val="2400"/>
              <a:buChar char="🞐"/>
            </a:pPr>
            <a:r>
              <a:rPr lang="en-US"/>
              <a:t>Không thể sử dụng RR nếu muốn các process khác nhau có độ ưu tiên khác nhau</a:t>
            </a:r>
            <a:endParaRPr/>
          </a:p>
        </p:txBody>
      </p:sp>
      <p:sp>
        <p:nvSpPr>
          <p:cNvPr id="325" name="Google Shape;325;p1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326" name="Google Shape;326;p1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1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 calcmode="lin" valueType="num">
                                      <p:cBhvr additive="base">
                                        <p:cTn dur="500"/>
                                        <p:tgtEl>
                                          <p:spTgt spid="3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 calcmode="lin" valueType="num">
                                      <p:cBhvr additive="base">
                                        <p:cTn dur="500"/>
                                        <p:tgtEl>
                                          <p:spTgt spid="3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 calcmode="lin" valueType="num">
                                      <p:cBhvr additive="base">
                                        <p:cTn dur="500"/>
                                        <p:tgtEl>
                                          <p:spTgt spid="3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 calcmode="lin" valueType="num">
                                      <p:cBhvr additive="base">
                                        <p:cTn dur="500"/>
                                        <p:tgtEl>
                                          <p:spTgt spid="3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Nhược điểm của Round Robin</a:t>
            </a:r>
            <a:endParaRPr/>
          </a:p>
        </p:txBody>
      </p:sp>
      <p:sp>
        <p:nvSpPr>
          <p:cNvPr id="334" name="Google Shape;334;p1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Các process dạng CPU-bound vẫn còn được “ưu tiên”</a:t>
            </a:r>
            <a:endParaRPr/>
          </a:p>
          <a:p>
            <a:pPr indent="-285750" lvl="1" marL="742950" rtl="0" algn="just">
              <a:spcBef>
                <a:spcPts val="480"/>
              </a:spcBef>
              <a:spcAft>
                <a:spcPts val="0"/>
              </a:spcAft>
              <a:buSzPts val="2400"/>
              <a:buChar char="🞐"/>
            </a:pPr>
            <a:r>
              <a:rPr lang="en-US"/>
              <a:t>Ví dụ:</a:t>
            </a:r>
            <a:endParaRPr/>
          </a:p>
          <a:p>
            <a:pPr indent="-228600" lvl="2" marL="1143000" rtl="0" algn="just">
              <a:spcBef>
                <a:spcPts val="440"/>
              </a:spcBef>
              <a:spcAft>
                <a:spcPts val="0"/>
              </a:spcAft>
              <a:buSzPts val="2200"/>
              <a:buChar char="■"/>
            </a:pPr>
            <a:r>
              <a:rPr lang="en-US"/>
              <a:t>Một I/O-bound process sử dụng CPU trong thời gian ngắn hơn quantum time và bị blocked để đợi I/O.</a:t>
            </a:r>
            <a:endParaRPr/>
          </a:p>
          <a:p>
            <a:pPr indent="-228600" lvl="2" marL="1143000" rtl="0" algn="just">
              <a:spcBef>
                <a:spcPts val="440"/>
              </a:spcBef>
              <a:spcAft>
                <a:spcPts val="0"/>
              </a:spcAft>
              <a:buSzPts val="2200"/>
              <a:buChar char="■"/>
            </a:pPr>
            <a:r>
              <a:rPr lang="en-US"/>
              <a:t>Một CPU-bound process chạy hết time slice và lại quay trở về hàng đợi ready queue (ở phía trước các process đã bị blocked)</a:t>
            </a:r>
            <a:endParaRPr/>
          </a:p>
          <a:p>
            <a:pPr indent="-177800" lvl="0" marL="342900" rtl="0" algn="just">
              <a:spcBef>
                <a:spcPts val="520"/>
              </a:spcBef>
              <a:spcAft>
                <a:spcPts val="0"/>
              </a:spcAft>
              <a:buSzPts val="2600"/>
              <a:buNone/>
            </a:pPr>
            <a:r>
              <a:t/>
            </a:r>
            <a:endParaRPr/>
          </a:p>
        </p:txBody>
      </p:sp>
      <p:sp>
        <p:nvSpPr>
          <p:cNvPr id="335" name="Google Shape;335;p1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336" name="Google Shape;336;p1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1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 calcmode="lin" valueType="num">
                                      <p:cBhvr additive="base">
                                        <p:cTn dur="500"/>
                                        <p:tgtEl>
                                          <p:spTgt spid="33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 calcmode="lin" valueType="num">
                                      <p:cBhvr additive="base">
                                        <p:cTn dur="500"/>
                                        <p:tgtEl>
                                          <p:spTgt spid="33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 calcmode="lin" valueType="num">
                                      <p:cBhvr additive="base">
                                        <p:cTn dur="500"/>
                                        <p:tgtEl>
                                          <p:spTgt spid="33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 calcmode="lin" valueType="num">
                                      <p:cBhvr additive="base">
                                        <p:cTn dur="500"/>
                                        <p:tgtEl>
                                          <p:spTgt spid="33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anim calcmode="lin" valueType="num">
                                      <p:cBhvr additive="base">
                                        <p:cTn dur="500"/>
                                        <p:tgtEl>
                                          <p:spTgt spid="33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Highest Response Ratio Next</a:t>
            </a:r>
            <a:endParaRPr/>
          </a:p>
        </p:txBody>
      </p:sp>
      <p:sp>
        <p:nvSpPr>
          <p:cNvPr id="344" name="Google Shape;344;p1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Chọn process kế tiếp có giá trị RR (Response ratio) lớn nhất</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Các process ngắn được ưu tiên hơn (vì service time nhỏ)</a:t>
            </a:r>
            <a:endParaRPr/>
          </a:p>
          <a:p>
            <a:pPr indent="-177800" lvl="0" marL="342900" rtl="0" algn="just">
              <a:spcBef>
                <a:spcPts val="520"/>
              </a:spcBef>
              <a:spcAft>
                <a:spcPts val="0"/>
              </a:spcAft>
              <a:buSzPts val="2600"/>
              <a:buNone/>
            </a:pPr>
            <a:r>
              <a:t/>
            </a:r>
            <a:endParaRPr/>
          </a:p>
        </p:txBody>
      </p:sp>
      <p:sp>
        <p:nvSpPr>
          <p:cNvPr id="345" name="Google Shape;345;p1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346" name="Google Shape;346;p1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1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348" name="Google Shape;348;p17"/>
          <p:cNvPicPr preferRelativeResize="0"/>
          <p:nvPr/>
        </p:nvPicPr>
        <p:blipFill rotWithShape="1">
          <a:blip r:embed="rId3">
            <a:alphaModFix/>
          </a:blip>
          <a:srcRect b="0" l="0" r="0" t="0"/>
          <a:stretch/>
        </p:blipFill>
        <p:spPr>
          <a:xfrm>
            <a:off x="491744" y="3825044"/>
            <a:ext cx="8204200" cy="115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 calcmode="lin" valueType="num">
                                      <p:cBhvr additive="base">
                                        <p:cTn dur="500"/>
                                        <p:tgtEl>
                                          <p:spTgt spid="3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 calcmode="lin" valueType="num">
                                      <p:cBhvr additive="base">
                                        <p:cTn dur="500"/>
                                        <p:tgtEl>
                                          <p:spTgt spid="34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 calcmode="lin" valueType="num">
                                      <p:cBhvr additive="base">
                                        <p:cTn dur="500"/>
                                        <p:tgtEl>
                                          <p:spTgt spid="34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anim calcmode="lin" valueType="num">
                                      <p:cBhvr additive="base">
                                        <p:cTn dur="500"/>
                                        <p:tgtEl>
                                          <p:spTgt spid="34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Multilevel Queue Scheduling</a:t>
            </a:r>
            <a:endParaRPr/>
          </a:p>
        </p:txBody>
      </p:sp>
      <p:sp>
        <p:nvSpPr>
          <p:cNvPr id="355" name="Google Shape;355;p1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Hàng đợi ready được chia thành nhiều hàng đợi riêng biệt theo một số tiêu chuẩn như</a:t>
            </a:r>
            <a:endParaRPr/>
          </a:p>
          <a:p>
            <a:pPr indent="-285750" lvl="1" marL="742950" rtl="0" algn="just">
              <a:spcBef>
                <a:spcPts val="480"/>
              </a:spcBef>
              <a:spcAft>
                <a:spcPts val="0"/>
              </a:spcAft>
              <a:buSzPts val="2400"/>
              <a:buChar char="🞐"/>
            </a:pPr>
            <a:r>
              <a:rPr lang="en-US"/>
              <a:t>Đặc điểm và yêu cầu định thời của process </a:t>
            </a:r>
            <a:endParaRPr/>
          </a:p>
          <a:p>
            <a:pPr indent="-285750" lvl="1" marL="742950" rtl="0" algn="just">
              <a:spcBef>
                <a:spcPts val="480"/>
              </a:spcBef>
              <a:spcAft>
                <a:spcPts val="0"/>
              </a:spcAft>
              <a:buSzPts val="2400"/>
              <a:buChar char="🞐"/>
            </a:pPr>
            <a:r>
              <a:rPr lang="en-US"/>
              <a:t>Foreground (interactive) và background process,…</a:t>
            </a:r>
            <a:endParaRPr/>
          </a:p>
          <a:p>
            <a:pPr indent="-342900" lvl="0" marL="342900" rtl="0" algn="just">
              <a:spcBef>
                <a:spcPts val="520"/>
              </a:spcBef>
              <a:spcAft>
                <a:spcPts val="0"/>
              </a:spcAft>
              <a:buSzPts val="2600"/>
              <a:buChar char="■"/>
            </a:pPr>
            <a:r>
              <a:rPr lang="en-US"/>
              <a:t>Process được gán cố định vào một hàng đợi, mỗi hàng đợi sử dụng giải thuật định thời riêng</a:t>
            </a:r>
            <a:endParaRPr/>
          </a:p>
          <a:p>
            <a:pPr indent="-177800" lvl="0" marL="342900" rtl="0" algn="just">
              <a:spcBef>
                <a:spcPts val="520"/>
              </a:spcBef>
              <a:spcAft>
                <a:spcPts val="0"/>
              </a:spcAft>
              <a:buSzPts val="2600"/>
              <a:buNone/>
            </a:pPr>
            <a:r>
              <a:t/>
            </a:r>
            <a:endParaRPr/>
          </a:p>
        </p:txBody>
      </p:sp>
      <p:sp>
        <p:nvSpPr>
          <p:cNvPr id="356" name="Google Shape;356;p1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357" name="Google Shape;357;p1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8" name="Google Shape;358;p1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 calcmode="lin" valueType="num">
                                      <p:cBhvr additive="base">
                                        <p:cTn dur="500"/>
                                        <p:tgtEl>
                                          <p:spTgt spid="35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 calcmode="lin" valueType="num">
                                      <p:cBhvr additive="base">
                                        <p:cTn dur="500"/>
                                        <p:tgtEl>
                                          <p:spTgt spid="35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 calcmode="lin" valueType="num">
                                      <p:cBhvr additive="base">
                                        <p:cTn dur="500"/>
                                        <p:tgtEl>
                                          <p:spTgt spid="35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anim calcmode="lin" valueType="num">
                                      <p:cBhvr additive="base">
                                        <p:cTn dur="500"/>
                                        <p:tgtEl>
                                          <p:spTgt spid="35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anim calcmode="lin" valueType="num">
                                      <p:cBhvr additive="base">
                                        <p:cTn dur="500"/>
                                        <p:tgtEl>
                                          <p:spTgt spid="35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Multilevel Queue Scheduling (tt)</a:t>
            </a:r>
            <a:endParaRPr/>
          </a:p>
        </p:txBody>
      </p:sp>
      <p:sp>
        <p:nvSpPr>
          <p:cNvPr id="365" name="Google Shape;365;p1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điều hành cần phải định thời cho các hàng đợi.</a:t>
            </a:r>
            <a:endParaRPr/>
          </a:p>
          <a:p>
            <a:pPr indent="-285750" lvl="1" marL="742950" rtl="0" algn="just">
              <a:spcBef>
                <a:spcPts val="480"/>
              </a:spcBef>
              <a:spcAft>
                <a:spcPts val="0"/>
              </a:spcAft>
              <a:buSzPts val="2400"/>
              <a:buChar char="🞐"/>
            </a:pPr>
            <a:r>
              <a:rPr lang="en-US"/>
              <a:t>Fixed priority scheduling: phục vụ từ hàng đợi có độ ưu tiên cao đến thâp. Vấn đề: có thể có starvation.</a:t>
            </a:r>
            <a:endParaRPr/>
          </a:p>
          <a:p>
            <a:pPr indent="-285750" lvl="1" marL="742950" rtl="0" algn="just">
              <a:spcBef>
                <a:spcPts val="480"/>
              </a:spcBef>
              <a:spcAft>
                <a:spcPts val="0"/>
              </a:spcAft>
              <a:buSzPts val="2400"/>
              <a:buChar char="🞐"/>
            </a:pPr>
            <a:r>
              <a:rPr lang="en-US"/>
              <a:t>Time slice: mỗi hàng đợi được nhận một khoảng thời gian chiếm CPU và phân phối cho các process trong hàng đợi khoảng thời gian đó. Ví dụ: 80% cho hàng đợi foreground định thời bằng RR và 20% cho hàng đợi background định thời bằng giải thuật FCFS</a:t>
            </a:r>
            <a:endParaRPr/>
          </a:p>
        </p:txBody>
      </p:sp>
      <p:sp>
        <p:nvSpPr>
          <p:cNvPr id="366" name="Google Shape;366;p1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367" name="Google Shape;367;p1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1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 calcmode="lin" valueType="num">
                                      <p:cBhvr additive="base">
                                        <p:cTn dur="500"/>
                                        <p:tgtEl>
                                          <p:spTgt spid="36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 calcmode="lin" valueType="num">
                                      <p:cBhvr additive="base">
                                        <p:cTn dur="500"/>
                                        <p:tgtEl>
                                          <p:spTgt spid="36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 calcmode="lin" valueType="num">
                                      <p:cBhvr additive="base">
                                        <p:cTn dur="500"/>
                                        <p:tgtEl>
                                          <p:spTgt spid="36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4 (1)</a:t>
            </a:r>
            <a:endParaRPr/>
          </a:p>
        </p:txBody>
      </p:sp>
      <p:sp>
        <p:nvSpPr>
          <p:cNvPr id="67" name="Google Shape;67;p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Các khái niệm cơ bản về định thời</a:t>
            </a:r>
            <a:endParaRPr/>
          </a:p>
          <a:p>
            <a:pPr indent="-342900" lvl="0" marL="342900" rtl="0" algn="just">
              <a:spcBef>
                <a:spcPts val="520"/>
              </a:spcBef>
              <a:spcAft>
                <a:spcPts val="0"/>
              </a:spcAft>
              <a:buSzPts val="2600"/>
              <a:buChar char="■"/>
            </a:pPr>
            <a:r>
              <a:rPr lang="en-US"/>
              <a:t>Các bộ định thời</a:t>
            </a:r>
            <a:endParaRPr/>
          </a:p>
          <a:p>
            <a:pPr indent="-342900" lvl="0" marL="342900" rtl="0" algn="just">
              <a:spcBef>
                <a:spcPts val="520"/>
              </a:spcBef>
              <a:spcAft>
                <a:spcPts val="0"/>
              </a:spcAft>
              <a:buSzPts val="2600"/>
              <a:buChar char="■"/>
            </a:pPr>
            <a:r>
              <a:rPr lang="en-US"/>
              <a:t>Các tiêu chuẩn định thời CPU</a:t>
            </a:r>
            <a:endParaRPr/>
          </a:p>
          <a:p>
            <a:pPr indent="-342900" lvl="0" marL="342900" rtl="0" algn="just">
              <a:spcBef>
                <a:spcPts val="520"/>
              </a:spcBef>
              <a:spcAft>
                <a:spcPts val="0"/>
              </a:spcAft>
              <a:buSzPts val="2600"/>
              <a:buChar char="■"/>
            </a:pPr>
            <a:r>
              <a:rPr lang="en-US"/>
              <a:t>Các giải thuật định thời</a:t>
            </a:r>
            <a:endParaRPr/>
          </a:p>
          <a:p>
            <a:pPr indent="-285750" lvl="1" marL="742950" rtl="0" algn="just">
              <a:spcBef>
                <a:spcPts val="480"/>
              </a:spcBef>
              <a:spcAft>
                <a:spcPts val="0"/>
              </a:spcAft>
              <a:buSzPts val="2400"/>
              <a:buChar char="🞐"/>
            </a:pPr>
            <a:r>
              <a:rPr lang="en-US"/>
              <a:t>First-Come, First-Served (FCFS)</a:t>
            </a:r>
            <a:endParaRPr/>
          </a:p>
          <a:p>
            <a:pPr indent="-285750" lvl="1" marL="742950" rtl="0" algn="just">
              <a:spcBef>
                <a:spcPts val="480"/>
              </a:spcBef>
              <a:spcAft>
                <a:spcPts val="0"/>
              </a:spcAft>
              <a:buSzPts val="2400"/>
              <a:buChar char="🞐"/>
            </a:pPr>
            <a:r>
              <a:rPr lang="en-US"/>
              <a:t>Shortest Job First (SJF)</a:t>
            </a:r>
            <a:endParaRPr/>
          </a:p>
          <a:p>
            <a:pPr indent="-285750" lvl="1" marL="742950" rtl="0" algn="just">
              <a:spcBef>
                <a:spcPts val="480"/>
              </a:spcBef>
              <a:spcAft>
                <a:spcPts val="0"/>
              </a:spcAft>
              <a:buSzPts val="2400"/>
              <a:buChar char="🞐"/>
            </a:pPr>
            <a:r>
              <a:rPr lang="en-US"/>
              <a:t>Shortest Remaining Time First (SRTF)</a:t>
            </a:r>
            <a:endParaRPr/>
          </a:p>
          <a:p>
            <a:pPr indent="-285750" lvl="1" marL="742950" rtl="0" algn="just">
              <a:spcBef>
                <a:spcPts val="480"/>
              </a:spcBef>
              <a:spcAft>
                <a:spcPts val="0"/>
              </a:spcAft>
              <a:buSzPts val="2400"/>
              <a:buChar char="🞐"/>
            </a:pPr>
            <a:r>
              <a:rPr lang="en-US"/>
              <a:t>Priority Scheduling</a:t>
            </a:r>
            <a:endParaRPr/>
          </a:p>
        </p:txBody>
      </p:sp>
      <p:sp>
        <p:nvSpPr>
          <p:cNvPr id="68" name="Google Shape;68;p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69" name="Google Shape;69;p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 name="Google Shape;70;p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Multilevel Queue Scheduling (tt)</a:t>
            </a:r>
            <a:endParaRPr/>
          </a:p>
        </p:txBody>
      </p:sp>
      <p:sp>
        <p:nvSpPr>
          <p:cNvPr id="375" name="Google Shape;375;p2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376" name="Google Shape;376;p2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7" name="Google Shape;377;p2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78" name="Google Shape;378;p20"/>
          <p:cNvSpPr txBox="1"/>
          <p:nvPr/>
        </p:nvSpPr>
        <p:spPr>
          <a:xfrm>
            <a:off x="595313" y="1328738"/>
            <a:ext cx="7916862" cy="5154612"/>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3399"/>
              </a:buClr>
              <a:buSzPts val="2800"/>
              <a:buFont typeface="Noto Sans Symbols"/>
              <a:buChar char="■"/>
            </a:pPr>
            <a:r>
              <a:rPr lang="en-US" sz="2800">
                <a:solidFill>
                  <a:schemeClr val="dk1"/>
                </a:solidFill>
                <a:latin typeface="Times New Roman"/>
                <a:ea typeface="Times New Roman"/>
                <a:cs typeface="Times New Roman"/>
                <a:sym typeface="Times New Roman"/>
              </a:rPr>
              <a:t>Ví dụ phân nhóm các quá trình</a:t>
            </a:r>
            <a:endParaRPr/>
          </a:p>
        </p:txBody>
      </p:sp>
      <p:grpSp>
        <p:nvGrpSpPr>
          <p:cNvPr id="379" name="Google Shape;379;p20"/>
          <p:cNvGrpSpPr/>
          <p:nvPr/>
        </p:nvGrpSpPr>
        <p:grpSpPr>
          <a:xfrm>
            <a:off x="1362075" y="2017713"/>
            <a:ext cx="6832600" cy="4032250"/>
            <a:chOff x="615" y="962"/>
            <a:chExt cx="4498" cy="2830"/>
          </a:xfrm>
        </p:grpSpPr>
        <p:sp>
          <p:nvSpPr>
            <p:cNvPr id="380" name="Google Shape;380;p20"/>
            <p:cNvSpPr/>
            <p:nvPr/>
          </p:nvSpPr>
          <p:spPr>
            <a:xfrm>
              <a:off x="1657" y="1422"/>
              <a:ext cx="2651" cy="284"/>
            </a:xfrm>
            <a:prstGeom prst="rect">
              <a:avLst/>
            </a:prstGeom>
            <a:solidFill>
              <a:srgbClr val="E40904"/>
            </a:solidFill>
            <a:ln cap="flat" cmpd="sng" w="12700">
              <a:solidFill>
                <a:schemeClr val="dk1"/>
              </a:solidFill>
              <a:prstDash val="solid"/>
              <a:miter lim="800000"/>
              <a:headEnd len="sm" w="sm" type="none"/>
              <a:tailEnd len="sm" w="sm" type="none"/>
            </a:ln>
          </p:spPr>
          <p:txBody>
            <a:bodyPr anchorCtr="0" anchor="ctr" bIns="45100" lIns="90200" spcFirstLastPara="1" rIns="90200" wrap="square" tIns="451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System Processes</a:t>
              </a:r>
              <a:endParaRPr/>
            </a:p>
          </p:txBody>
        </p:sp>
        <p:sp>
          <p:nvSpPr>
            <p:cNvPr id="381" name="Google Shape;381;p20"/>
            <p:cNvSpPr/>
            <p:nvPr/>
          </p:nvSpPr>
          <p:spPr>
            <a:xfrm>
              <a:off x="852" y="1516"/>
              <a:ext cx="805" cy="143"/>
            </a:xfrm>
            <a:prstGeom prst="rightArrow">
              <a:avLst>
                <a:gd fmla="val 50000" name="adj1"/>
                <a:gd fmla="val 140734" name="adj2"/>
              </a:avLst>
            </a:prstGeom>
            <a:gradFill>
              <a:gsLst>
                <a:gs pos="0">
                  <a:schemeClr val="lt1"/>
                </a:gs>
                <a:gs pos="100000">
                  <a:schemeClr val="hlink"/>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82" name="Google Shape;382;p20"/>
            <p:cNvSpPr/>
            <p:nvPr/>
          </p:nvSpPr>
          <p:spPr>
            <a:xfrm>
              <a:off x="4308" y="1516"/>
              <a:ext cx="805" cy="143"/>
            </a:xfrm>
            <a:prstGeom prst="rightArrow">
              <a:avLst>
                <a:gd fmla="val 50000" name="adj1"/>
                <a:gd fmla="val 140734" name="adj2"/>
              </a:avLst>
            </a:prstGeom>
            <a:gradFill>
              <a:gsLst>
                <a:gs pos="0">
                  <a:schemeClr val="lt1"/>
                </a:gs>
                <a:gs pos="100000">
                  <a:schemeClr val="hlink"/>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83" name="Google Shape;383;p20"/>
            <p:cNvSpPr/>
            <p:nvPr/>
          </p:nvSpPr>
          <p:spPr>
            <a:xfrm>
              <a:off x="1657" y="1990"/>
              <a:ext cx="2651" cy="285"/>
            </a:xfrm>
            <a:prstGeom prst="rect">
              <a:avLst/>
            </a:prstGeom>
            <a:solidFill>
              <a:srgbClr val="FD8A87"/>
            </a:solidFill>
            <a:ln cap="flat" cmpd="sng" w="12700">
              <a:solidFill>
                <a:schemeClr val="dk1"/>
              </a:solidFill>
              <a:prstDash val="solid"/>
              <a:miter lim="800000"/>
              <a:headEnd len="sm" w="sm" type="none"/>
              <a:tailEnd len="sm" w="sm" type="none"/>
            </a:ln>
          </p:spPr>
          <p:txBody>
            <a:bodyPr anchorCtr="0" anchor="ctr" bIns="45100" lIns="90200" spcFirstLastPara="1" rIns="90200" wrap="square" tIns="451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Interactive Processes</a:t>
              </a:r>
              <a:endParaRPr/>
            </a:p>
          </p:txBody>
        </p:sp>
        <p:sp>
          <p:nvSpPr>
            <p:cNvPr id="384" name="Google Shape;384;p20"/>
            <p:cNvSpPr/>
            <p:nvPr/>
          </p:nvSpPr>
          <p:spPr>
            <a:xfrm>
              <a:off x="852" y="2085"/>
              <a:ext cx="805" cy="142"/>
            </a:xfrm>
            <a:prstGeom prst="rightArrow">
              <a:avLst>
                <a:gd fmla="val 50000" name="adj1"/>
                <a:gd fmla="val 141725" name="adj2"/>
              </a:avLst>
            </a:prstGeom>
            <a:gradFill>
              <a:gsLst>
                <a:gs pos="0">
                  <a:schemeClr val="lt1"/>
                </a:gs>
                <a:gs pos="100000">
                  <a:schemeClr val="hlink"/>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85" name="Google Shape;385;p20"/>
            <p:cNvSpPr/>
            <p:nvPr/>
          </p:nvSpPr>
          <p:spPr>
            <a:xfrm>
              <a:off x="4308" y="2085"/>
              <a:ext cx="805" cy="142"/>
            </a:xfrm>
            <a:prstGeom prst="rightArrow">
              <a:avLst>
                <a:gd fmla="val 50000" name="adj1"/>
                <a:gd fmla="val 141725" name="adj2"/>
              </a:avLst>
            </a:prstGeom>
            <a:gradFill>
              <a:gsLst>
                <a:gs pos="0">
                  <a:schemeClr val="lt1"/>
                </a:gs>
                <a:gs pos="100000">
                  <a:schemeClr val="hlink"/>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86" name="Google Shape;386;p20"/>
            <p:cNvSpPr/>
            <p:nvPr/>
          </p:nvSpPr>
          <p:spPr>
            <a:xfrm>
              <a:off x="1657" y="2464"/>
              <a:ext cx="2651" cy="284"/>
            </a:xfrm>
            <a:prstGeom prst="rect">
              <a:avLst/>
            </a:prstGeom>
            <a:solidFill>
              <a:srgbClr val="99CCFF"/>
            </a:solidFill>
            <a:ln cap="flat" cmpd="sng" w="12700">
              <a:solidFill>
                <a:schemeClr val="dk1"/>
              </a:solidFill>
              <a:prstDash val="solid"/>
              <a:miter lim="800000"/>
              <a:headEnd len="sm" w="sm" type="none"/>
              <a:tailEnd len="sm" w="sm" type="none"/>
            </a:ln>
          </p:spPr>
          <p:txBody>
            <a:bodyPr anchorCtr="0" anchor="ctr" bIns="45100" lIns="90200" spcFirstLastPara="1" rIns="90200" wrap="square" tIns="451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Batch Processes</a:t>
              </a:r>
              <a:endParaRPr/>
            </a:p>
          </p:txBody>
        </p:sp>
        <p:sp>
          <p:nvSpPr>
            <p:cNvPr id="387" name="Google Shape;387;p20"/>
            <p:cNvSpPr/>
            <p:nvPr/>
          </p:nvSpPr>
          <p:spPr>
            <a:xfrm>
              <a:off x="852" y="2559"/>
              <a:ext cx="805" cy="142"/>
            </a:xfrm>
            <a:prstGeom prst="rightArrow">
              <a:avLst>
                <a:gd fmla="val 50000" name="adj1"/>
                <a:gd fmla="val 141725" name="adj2"/>
              </a:avLst>
            </a:prstGeom>
            <a:gradFill>
              <a:gsLst>
                <a:gs pos="0">
                  <a:schemeClr val="lt1"/>
                </a:gs>
                <a:gs pos="100000">
                  <a:schemeClr val="hlink"/>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88" name="Google Shape;388;p20"/>
            <p:cNvSpPr/>
            <p:nvPr/>
          </p:nvSpPr>
          <p:spPr>
            <a:xfrm>
              <a:off x="4308" y="2559"/>
              <a:ext cx="805" cy="142"/>
            </a:xfrm>
            <a:prstGeom prst="rightArrow">
              <a:avLst>
                <a:gd fmla="val 50000" name="adj1"/>
                <a:gd fmla="val 141725" name="adj2"/>
              </a:avLst>
            </a:prstGeom>
            <a:gradFill>
              <a:gsLst>
                <a:gs pos="0">
                  <a:schemeClr val="lt1"/>
                </a:gs>
                <a:gs pos="100000">
                  <a:schemeClr val="hlink"/>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89" name="Google Shape;389;p20"/>
            <p:cNvSpPr/>
            <p:nvPr/>
          </p:nvSpPr>
          <p:spPr>
            <a:xfrm>
              <a:off x="1657" y="2985"/>
              <a:ext cx="2651" cy="285"/>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100" lIns="90200" spcFirstLastPara="1" rIns="90200" wrap="square" tIns="451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Student Processes</a:t>
              </a:r>
              <a:endParaRPr/>
            </a:p>
          </p:txBody>
        </p:sp>
        <p:sp>
          <p:nvSpPr>
            <p:cNvPr id="390" name="Google Shape;390;p20"/>
            <p:cNvSpPr/>
            <p:nvPr/>
          </p:nvSpPr>
          <p:spPr>
            <a:xfrm>
              <a:off x="852" y="3080"/>
              <a:ext cx="805" cy="142"/>
            </a:xfrm>
            <a:prstGeom prst="rightArrow">
              <a:avLst>
                <a:gd fmla="val 50000" name="adj1"/>
                <a:gd fmla="val 141725" name="adj2"/>
              </a:avLst>
            </a:prstGeom>
            <a:gradFill>
              <a:gsLst>
                <a:gs pos="0">
                  <a:schemeClr val="lt1"/>
                </a:gs>
                <a:gs pos="100000">
                  <a:schemeClr val="hlink"/>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91" name="Google Shape;391;p20"/>
            <p:cNvSpPr/>
            <p:nvPr/>
          </p:nvSpPr>
          <p:spPr>
            <a:xfrm>
              <a:off x="4308" y="3080"/>
              <a:ext cx="805" cy="142"/>
            </a:xfrm>
            <a:prstGeom prst="rightArrow">
              <a:avLst>
                <a:gd fmla="val 50000" name="adj1"/>
                <a:gd fmla="val 141725" name="adj2"/>
              </a:avLst>
            </a:prstGeom>
            <a:gradFill>
              <a:gsLst>
                <a:gs pos="0">
                  <a:schemeClr val="lt1"/>
                </a:gs>
                <a:gs pos="100000">
                  <a:schemeClr val="hlink"/>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92" name="Google Shape;392;p20"/>
            <p:cNvSpPr txBox="1"/>
            <p:nvPr/>
          </p:nvSpPr>
          <p:spPr>
            <a:xfrm>
              <a:off x="615" y="3506"/>
              <a:ext cx="1866" cy="286"/>
            </a:xfrm>
            <a:prstGeom prst="rect">
              <a:avLst/>
            </a:prstGeom>
            <a:noFill/>
            <a:ln>
              <a:noFill/>
            </a:ln>
          </p:spPr>
          <p:txBody>
            <a:bodyPr anchorCtr="0" anchor="t" bIns="45100" lIns="90200" spcFirstLastPara="1" rIns="90200" wrap="square" tIns="451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Độ ưu tiên thấp nhất</a:t>
              </a:r>
              <a:endParaRPr/>
            </a:p>
          </p:txBody>
        </p:sp>
        <p:sp>
          <p:nvSpPr>
            <p:cNvPr id="393" name="Google Shape;393;p20"/>
            <p:cNvSpPr txBox="1"/>
            <p:nvPr/>
          </p:nvSpPr>
          <p:spPr>
            <a:xfrm>
              <a:off x="615" y="962"/>
              <a:ext cx="1640" cy="290"/>
            </a:xfrm>
            <a:prstGeom prst="rect">
              <a:avLst/>
            </a:prstGeom>
            <a:noFill/>
            <a:ln>
              <a:noFill/>
            </a:ln>
          </p:spPr>
          <p:txBody>
            <a:bodyPr anchorCtr="0" anchor="t" bIns="45100" lIns="90200" spcFirstLastPara="1" rIns="90200" wrap="square" tIns="451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Độ ưu tiên cao nhất</a:t>
              </a:r>
              <a:endParaRPr sz="24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Multilevel Feedback Queue</a:t>
            </a:r>
            <a:endParaRPr/>
          </a:p>
        </p:txBody>
      </p:sp>
      <p:sp>
        <p:nvSpPr>
          <p:cNvPr id="399" name="Google Shape;399;p2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Vấn đề của multilevel queue</a:t>
            </a:r>
            <a:endParaRPr/>
          </a:p>
          <a:p>
            <a:pPr indent="-285750" lvl="1" marL="742950" rtl="0" algn="just">
              <a:spcBef>
                <a:spcPts val="480"/>
              </a:spcBef>
              <a:spcAft>
                <a:spcPts val="0"/>
              </a:spcAft>
              <a:buSzPts val="2400"/>
              <a:buChar char="🞐"/>
            </a:pPr>
            <a:r>
              <a:rPr lang="en-US"/>
              <a:t>Process không thể chuyển từ hàng đợi này sang hàng đợi khác </a:t>
            </a:r>
            <a:endParaRPr/>
          </a:p>
          <a:p>
            <a:pPr indent="0" lvl="0" marL="0" rtl="0" algn="just">
              <a:spcBef>
                <a:spcPts val="520"/>
              </a:spcBef>
              <a:spcAft>
                <a:spcPts val="0"/>
              </a:spcAft>
              <a:buSzPts val="2600"/>
              <a:buNone/>
            </a:pPr>
            <a:r>
              <a:rPr lang="en-US"/>
              <a:t>	=&gt;  </a:t>
            </a:r>
            <a:r>
              <a:rPr lang="en-US" sz="2400"/>
              <a:t>Khắc phục bằng cơ chế feedback: cho phép process 	di chuyển một cách thích hợp giữa các hàng đợi khác 	nhau.</a:t>
            </a:r>
            <a:endParaRPr sz="2400"/>
          </a:p>
        </p:txBody>
      </p:sp>
      <p:sp>
        <p:nvSpPr>
          <p:cNvPr id="400" name="Google Shape;400;p2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01" name="Google Shape;401;p2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2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Multilevel Feedback Queue (tt)</a:t>
            </a:r>
            <a:endParaRPr/>
          </a:p>
        </p:txBody>
      </p:sp>
      <p:sp>
        <p:nvSpPr>
          <p:cNvPr id="408" name="Google Shape;408;p2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Multilevel Feedback Queue</a:t>
            </a:r>
            <a:endParaRPr/>
          </a:p>
          <a:p>
            <a:pPr indent="-285750" lvl="1" marL="742950" rtl="0" algn="just">
              <a:spcBef>
                <a:spcPts val="480"/>
              </a:spcBef>
              <a:spcAft>
                <a:spcPts val="0"/>
              </a:spcAft>
              <a:buSzPts val="2400"/>
              <a:buChar char="🞐"/>
            </a:pPr>
            <a:r>
              <a:rPr lang="en-US"/>
              <a:t>Phân loại processes dựa trên các đặc tính về CPU-burst</a:t>
            </a:r>
            <a:endParaRPr/>
          </a:p>
          <a:p>
            <a:pPr indent="-285750" lvl="1" marL="742950" rtl="0" algn="just">
              <a:spcBef>
                <a:spcPts val="480"/>
              </a:spcBef>
              <a:spcAft>
                <a:spcPts val="0"/>
              </a:spcAft>
              <a:buSzPts val="2400"/>
              <a:buChar char="🞐"/>
            </a:pPr>
            <a:r>
              <a:rPr lang="en-US"/>
              <a:t>Sử dụng decision mode preemptive</a:t>
            </a:r>
            <a:endParaRPr/>
          </a:p>
          <a:p>
            <a:pPr indent="-285750" lvl="1" marL="742950" rtl="0" algn="just">
              <a:spcBef>
                <a:spcPts val="480"/>
              </a:spcBef>
              <a:spcAft>
                <a:spcPts val="0"/>
              </a:spcAft>
              <a:buSzPts val="2400"/>
              <a:buChar char="🞐"/>
            </a:pPr>
            <a:r>
              <a:rPr lang="en-US"/>
              <a:t>Sau một khoảng thời gian nào đó, các I/O-bound process và interactive process sẽ ở các hàng đợi có độ ưu tiên cao hơn còn CPU-bound process sẽ ở các queue có độ ưu tiên thấp hơn</a:t>
            </a:r>
            <a:endParaRPr/>
          </a:p>
          <a:p>
            <a:pPr indent="-285750" lvl="1" marL="742950" rtl="0" algn="just">
              <a:spcBef>
                <a:spcPts val="480"/>
              </a:spcBef>
              <a:spcAft>
                <a:spcPts val="0"/>
              </a:spcAft>
              <a:buSzPts val="2400"/>
              <a:buChar char="🞐"/>
            </a:pPr>
            <a:r>
              <a:rPr lang="en-US"/>
              <a:t>Một process đã chờ quá lâu ở một hàng đợi có độ ưu tiên thấp có thể được chuyển đến hàng đợi có độ ưu tiên cao hơn (cơ chế niên hạn, aging)</a:t>
            </a:r>
            <a:endParaRPr/>
          </a:p>
        </p:txBody>
      </p:sp>
      <p:sp>
        <p:nvSpPr>
          <p:cNvPr id="409" name="Google Shape;409;p2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10" name="Google Shape;410;p2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1" name="Google Shape;411;p2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Multilevel Feedback Queue (tt)</a:t>
            </a:r>
            <a:endParaRPr/>
          </a:p>
        </p:txBody>
      </p:sp>
      <p:sp>
        <p:nvSpPr>
          <p:cNvPr id="418" name="Google Shape;418;p2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Ví dụ: Có 3 hàng đợi</a:t>
            </a:r>
            <a:endParaRPr/>
          </a:p>
          <a:p>
            <a:pPr indent="-285750" lvl="1" marL="742950" rtl="0" algn="just">
              <a:spcBef>
                <a:spcPts val="480"/>
              </a:spcBef>
              <a:spcAft>
                <a:spcPts val="0"/>
              </a:spcAft>
              <a:buSzPts val="2400"/>
              <a:buChar char="🞐"/>
            </a:pPr>
            <a:r>
              <a:rPr lang="en-US"/>
              <a:t>Q0, dùng RR với quantum 8 ms</a:t>
            </a:r>
            <a:endParaRPr/>
          </a:p>
          <a:p>
            <a:pPr indent="-285750" lvl="1" marL="742950" rtl="0" algn="just">
              <a:spcBef>
                <a:spcPts val="480"/>
              </a:spcBef>
              <a:spcAft>
                <a:spcPts val="0"/>
              </a:spcAft>
              <a:buSzPts val="2400"/>
              <a:buChar char="🞐"/>
            </a:pPr>
            <a:r>
              <a:rPr lang="en-US"/>
              <a:t>Q1, dùng RR với quantum 16 ms</a:t>
            </a:r>
            <a:endParaRPr/>
          </a:p>
          <a:p>
            <a:pPr indent="-285750" lvl="1" marL="742950" rtl="0" algn="just">
              <a:spcBef>
                <a:spcPts val="480"/>
              </a:spcBef>
              <a:spcAft>
                <a:spcPts val="0"/>
              </a:spcAft>
              <a:buSzPts val="2400"/>
              <a:buChar char="🞐"/>
            </a:pPr>
            <a:r>
              <a:rPr lang="en-US"/>
              <a:t>Q2, dùng FCFS</a:t>
            </a:r>
            <a:endParaRPr/>
          </a:p>
        </p:txBody>
      </p:sp>
      <p:sp>
        <p:nvSpPr>
          <p:cNvPr id="419" name="Google Shape;419;p2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20" name="Google Shape;420;p2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1" name="Google Shape;421;p2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422" name="Google Shape;422;p23"/>
          <p:cNvPicPr preferRelativeResize="0"/>
          <p:nvPr/>
        </p:nvPicPr>
        <p:blipFill rotWithShape="1">
          <a:blip r:embed="rId3">
            <a:alphaModFix/>
          </a:blip>
          <a:srcRect b="9755" l="610" r="1016" t="10027"/>
          <a:stretch/>
        </p:blipFill>
        <p:spPr>
          <a:xfrm>
            <a:off x="2512219" y="3429000"/>
            <a:ext cx="4117975" cy="2519362"/>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Multilevel Feedback Queue (tt)</a:t>
            </a:r>
            <a:endParaRPr/>
          </a:p>
        </p:txBody>
      </p:sp>
      <p:sp>
        <p:nvSpPr>
          <p:cNvPr id="428" name="Google Shape;428;p2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Định thời dùng multilevel feedback queue đòi hỏi phải giải quyết các vấn đề sau</a:t>
            </a:r>
            <a:endParaRPr/>
          </a:p>
          <a:p>
            <a:pPr indent="-285750" lvl="1" marL="742950" rtl="0" algn="just">
              <a:spcBef>
                <a:spcPts val="480"/>
              </a:spcBef>
              <a:spcAft>
                <a:spcPts val="0"/>
              </a:spcAft>
              <a:buSzPts val="2400"/>
              <a:buChar char="🞐"/>
            </a:pPr>
            <a:r>
              <a:rPr lang="en-US"/>
              <a:t>Số lượng hàng đợi bao nhiêu là thích hợp?</a:t>
            </a:r>
            <a:endParaRPr/>
          </a:p>
          <a:p>
            <a:pPr indent="-285750" lvl="1" marL="742950" rtl="0" algn="just">
              <a:spcBef>
                <a:spcPts val="480"/>
              </a:spcBef>
              <a:spcAft>
                <a:spcPts val="0"/>
              </a:spcAft>
              <a:buSzPts val="2400"/>
              <a:buChar char="🞐"/>
            </a:pPr>
            <a:r>
              <a:rPr lang="en-US"/>
              <a:t>Dùng giải thuật định thời nào ở mỗi hàng đợi?</a:t>
            </a:r>
            <a:endParaRPr/>
          </a:p>
          <a:p>
            <a:pPr indent="-285750" lvl="1" marL="742950" rtl="0" algn="just">
              <a:spcBef>
                <a:spcPts val="480"/>
              </a:spcBef>
              <a:spcAft>
                <a:spcPts val="0"/>
              </a:spcAft>
              <a:buSzPts val="2400"/>
              <a:buChar char="🞐"/>
            </a:pPr>
            <a:r>
              <a:rPr lang="en-US"/>
              <a:t>Làm sao để xác định thời điểm cần chuyển một process đến hàng đợi cao hơn hoặc thấp hơn?</a:t>
            </a:r>
            <a:endParaRPr/>
          </a:p>
          <a:p>
            <a:pPr indent="-285750" lvl="1" marL="742950" rtl="0" algn="just">
              <a:spcBef>
                <a:spcPts val="480"/>
              </a:spcBef>
              <a:spcAft>
                <a:spcPts val="0"/>
              </a:spcAft>
              <a:buSzPts val="2400"/>
              <a:buChar char="🞐"/>
            </a:pPr>
            <a:r>
              <a:rPr lang="en-US"/>
              <a:t>Khi process yêu cầu được xử lý thì đưa vào hàng đợi nào là hợp lý nhất?</a:t>
            </a:r>
            <a:endParaRPr/>
          </a:p>
        </p:txBody>
      </p:sp>
      <p:sp>
        <p:nvSpPr>
          <p:cNvPr id="429" name="Google Shape;429;p2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30" name="Google Shape;430;p2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2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 sánh các giải thuật</a:t>
            </a:r>
            <a:endParaRPr/>
          </a:p>
        </p:txBody>
      </p:sp>
      <p:sp>
        <p:nvSpPr>
          <p:cNvPr id="437" name="Google Shape;437;p2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Giải thuật định thời nào là tốt nhất?</a:t>
            </a:r>
            <a:endParaRPr/>
          </a:p>
          <a:p>
            <a:pPr indent="-342900" lvl="0" marL="342900" rtl="0" algn="just">
              <a:spcBef>
                <a:spcPts val="520"/>
              </a:spcBef>
              <a:spcAft>
                <a:spcPts val="0"/>
              </a:spcAft>
              <a:buSzPts val="2600"/>
              <a:buChar char="■"/>
            </a:pPr>
            <a:r>
              <a:rPr lang="en-US"/>
              <a:t>Câu trả lời phụ thuộc các yếu tố sau:</a:t>
            </a:r>
            <a:endParaRPr/>
          </a:p>
          <a:p>
            <a:pPr indent="-285750" lvl="1" marL="742950" rtl="0" algn="just">
              <a:spcBef>
                <a:spcPts val="480"/>
              </a:spcBef>
              <a:spcAft>
                <a:spcPts val="0"/>
              </a:spcAft>
              <a:buSzPts val="2400"/>
              <a:buChar char="🞐"/>
            </a:pPr>
            <a:r>
              <a:rPr lang="en-US"/>
              <a:t>Tần suất tải việc (System workload)</a:t>
            </a:r>
            <a:endParaRPr/>
          </a:p>
          <a:p>
            <a:pPr indent="-285750" lvl="1" marL="742950" rtl="0" algn="just">
              <a:spcBef>
                <a:spcPts val="480"/>
              </a:spcBef>
              <a:spcAft>
                <a:spcPts val="0"/>
              </a:spcAft>
              <a:buSzPts val="2400"/>
              <a:buChar char="🞐"/>
            </a:pPr>
            <a:r>
              <a:rPr lang="en-US"/>
              <a:t>Sự hỗ trợ của phần cứng đối với dispatcher</a:t>
            </a:r>
            <a:endParaRPr/>
          </a:p>
          <a:p>
            <a:pPr indent="-285750" lvl="1" marL="742950" rtl="0" algn="just">
              <a:spcBef>
                <a:spcPts val="480"/>
              </a:spcBef>
              <a:spcAft>
                <a:spcPts val="0"/>
              </a:spcAft>
              <a:buSzPts val="2400"/>
              <a:buChar char="🞐"/>
            </a:pPr>
            <a:r>
              <a:rPr lang="en-US"/>
              <a:t>Sự tương quan về trọng số của các tiêu chuẩn định thời như response time, hiệu suất CPU, throughput,…</a:t>
            </a:r>
            <a:endParaRPr/>
          </a:p>
          <a:p>
            <a:pPr indent="-285750" lvl="1" marL="742950" rtl="0" algn="just">
              <a:spcBef>
                <a:spcPts val="480"/>
              </a:spcBef>
              <a:spcAft>
                <a:spcPts val="0"/>
              </a:spcAft>
              <a:buSzPts val="2400"/>
              <a:buChar char="🞐"/>
            </a:pPr>
            <a:r>
              <a:rPr lang="en-US"/>
              <a:t>Phương pháp định lượng so sánh</a:t>
            </a:r>
            <a:endParaRPr/>
          </a:p>
          <a:p>
            <a:pPr indent="-177800" lvl="0" marL="342900" rtl="0" algn="just">
              <a:spcBef>
                <a:spcPts val="520"/>
              </a:spcBef>
              <a:spcAft>
                <a:spcPts val="0"/>
              </a:spcAft>
              <a:buSzPts val="2600"/>
              <a:buNone/>
            </a:pPr>
            <a:r>
              <a:t/>
            </a:r>
            <a:endParaRPr/>
          </a:p>
        </p:txBody>
      </p:sp>
      <p:sp>
        <p:nvSpPr>
          <p:cNvPr id="438" name="Google Shape;438;p2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39" name="Google Shape;439;p2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0" name="Google Shape;440;p2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anim calcmode="lin" valueType="num">
                                      <p:cBhvr additive="base">
                                        <p:cTn dur="500"/>
                                        <p:tgtEl>
                                          <p:spTgt spid="43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xEl>
                                              <p:pRg end="1" st="1"/>
                                            </p:txEl>
                                          </p:spTgt>
                                        </p:tgtEl>
                                        <p:attrNameLst>
                                          <p:attrName>style.visibility</p:attrName>
                                        </p:attrNameLst>
                                      </p:cBhvr>
                                      <p:to>
                                        <p:strVal val="visible"/>
                                      </p:to>
                                    </p:set>
                                    <p:anim calcmode="lin" valueType="num">
                                      <p:cBhvr additive="base">
                                        <p:cTn dur="500"/>
                                        <p:tgtEl>
                                          <p:spTgt spid="43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xEl>
                                              <p:pRg end="2" st="2"/>
                                            </p:txEl>
                                          </p:spTgt>
                                        </p:tgtEl>
                                        <p:attrNameLst>
                                          <p:attrName>style.visibility</p:attrName>
                                        </p:attrNameLst>
                                      </p:cBhvr>
                                      <p:to>
                                        <p:strVal val="visible"/>
                                      </p:to>
                                    </p:set>
                                    <p:anim calcmode="lin" valueType="num">
                                      <p:cBhvr additive="base">
                                        <p:cTn dur="500"/>
                                        <p:tgtEl>
                                          <p:spTgt spid="43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xEl>
                                              <p:pRg end="3" st="3"/>
                                            </p:txEl>
                                          </p:spTgt>
                                        </p:tgtEl>
                                        <p:attrNameLst>
                                          <p:attrName>style.visibility</p:attrName>
                                        </p:attrNameLst>
                                      </p:cBhvr>
                                      <p:to>
                                        <p:strVal val="visible"/>
                                      </p:to>
                                    </p:set>
                                    <p:anim calcmode="lin" valueType="num">
                                      <p:cBhvr additive="base">
                                        <p:cTn dur="500"/>
                                        <p:tgtEl>
                                          <p:spTgt spid="43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xEl>
                                              <p:pRg end="4" st="4"/>
                                            </p:txEl>
                                          </p:spTgt>
                                        </p:tgtEl>
                                        <p:attrNameLst>
                                          <p:attrName>style.visibility</p:attrName>
                                        </p:attrNameLst>
                                      </p:cBhvr>
                                      <p:to>
                                        <p:strVal val="visible"/>
                                      </p:to>
                                    </p:set>
                                    <p:anim calcmode="lin" valueType="num">
                                      <p:cBhvr additive="base">
                                        <p:cTn dur="500"/>
                                        <p:tgtEl>
                                          <p:spTgt spid="43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xEl>
                                              <p:pRg end="5" st="5"/>
                                            </p:txEl>
                                          </p:spTgt>
                                        </p:tgtEl>
                                        <p:attrNameLst>
                                          <p:attrName>style.visibility</p:attrName>
                                        </p:attrNameLst>
                                      </p:cBhvr>
                                      <p:to>
                                        <p:strVal val="visible"/>
                                      </p:to>
                                    </p:set>
                                    <p:anim calcmode="lin" valueType="num">
                                      <p:cBhvr additive="base">
                                        <p:cTn dur="500"/>
                                        <p:tgtEl>
                                          <p:spTgt spid="43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xEl>
                                              <p:pRg end="6" st="6"/>
                                            </p:txEl>
                                          </p:spTgt>
                                        </p:tgtEl>
                                        <p:attrNameLst>
                                          <p:attrName>style.visibility</p:attrName>
                                        </p:attrNameLst>
                                      </p:cBhvr>
                                      <p:to>
                                        <p:strVal val="visible"/>
                                      </p:to>
                                    </p:set>
                                    <p:anim calcmode="lin" valueType="num">
                                      <p:cBhvr additive="base">
                                        <p:cTn dur="500"/>
                                        <p:tgtEl>
                                          <p:spTgt spid="43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Tóm tắt lại nội dung buổi học</a:t>
            </a:r>
            <a:endParaRPr/>
          </a:p>
        </p:txBody>
      </p:sp>
      <p:sp>
        <p:nvSpPr>
          <p:cNvPr id="446" name="Google Shape;446;p2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47" name="Google Shape;447;p2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48" name="Google Shape;448;p2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9" name="Google Shape;449;p2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Các giải thuật định thời</a:t>
            </a:r>
            <a:endParaRPr/>
          </a:p>
          <a:p>
            <a:pPr indent="-285750" lvl="1" marL="742950" rtl="0" algn="just">
              <a:spcBef>
                <a:spcPts val="480"/>
              </a:spcBef>
              <a:spcAft>
                <a:spcPts val="0"/>
              </a:spcAft>
              <a:buSzPts val="2400"/>
              <a:buChar char="🞐"/>
            </a:pPr>
            <a:r>
              <a:rPr lang="en-US">
                <a:solidFill>
                  <a:srgbClr val="BAC2C9"/>
                </a:solidFill>
              </a:rPr>
              <a:t>First-Come, First-Served (FCFS)</a:t>
            </a:r>
            <a:endParaRPr/>
          </a:p>
          <a:p>
            <a:pPr indent="-285750" lvl="1" marL="742950" rtl="0" algn="just">
              <a:spcBef>
                <a:spcPts val="480"/>
              </a:spcBef>
              <a:spcAft>
                <a:spcPts val="0"/>
              </a:spcAft>
              <a:buSzPts val="2400"/>
              <a:buChar char="🞐"/>
            </a:pPr>
            <a:r>
              <a:rPr lang="en-US">
                <a:solidFill>
                  <a:srgbClr val="BAC2C9"/>
                </a:solidFill>
              </a:rPr>
              <a:t>Shortest Job First (SJF)</a:t>
            </a:r>
            <a:endParaRPr/>
          </a:p>
          <a:p>
            <a:pPr indent="-285750" lvl="1" marL="742950" rtl="0" algn="just">
              <a:spcBef>
                <a:spcPts val="480"/>
              </a:spcBef>
              <a:spcAft>
                <a:spcPts val="0"/>
              </a:spcAft>
              <a:buSzPts val="2400"/>
              <a:buChar char="🞐"/>
            </a:pPr>
            <a:r>
              <a:rPr lang="en-US">
                <a:solidFill>
                  <a:srgbClr val="BAC2C9"/>
                </a:solidFill>
              </a:rPr>
              <a:t>Shortest Remaining Time First (SRTF)</a:t>
            </a:r>
            <a:endParaRPr/>
          </a:p>
          <a:p>
            <a:pPr indent="-285750" lvl="1" marL="742950" rtl="0" algn="just">
              <a:spcBef>
                <a:spcPts val="480"/>
              </a:spcBef>
              <a:spcAft>
                <a:spcPts val="0"/>
              </a:spcAft>
              <a:buSzPts val="2400"/>
              <a:buChar char="🞐"/>
            </a:pPr>
            <a:r>
              <a:rPr lang="en-US">
                <a:solidFill>
                  <a:srgbClr val="BAC2C9"/>
                </a:solidFill>
              </a:rPr>
              <a:t>Priority Scheduling</a:t>
            </a:r>
            <a:endParaRPr/>
          </a:p>
          <a:p>
            <a:pPr indent="-285750" lvl="1" marL="742950" rtl="0" algn="just">
              <a:spcBef>
                <a:spcPts val="480"/>
              </a:spcBef>
              <a:spcAft>
                <a:spcPts val="0"/>
              </a:spcAft>
              <a:buSzPts val="2400"/>
              <a:buChar char="🞐"/>
            </a:pPr>
            <a:r>
              <a:rPr lang="en-US"/>
              <a:t>Round-Robin (RR)</a:t>
            </a:r>
            <a:endParaRPr/>
          </a:p>
          <a:p>
            <a:pPr indent="-285750" lvl="1" marL="742950" rtl="0" algn="just">
              <a:spcBef>
                <a:spcPts val="480"/>
              </a:spcBef>
              <a:spcAft>
                <a:spcPts val="0"/>
              </a:spcAft>
              <a:buSzPts val="2400"/>
              <a:buChar char="🞐"/>
            </a:pPr>
            <a:r>
              <a:rPr lang="en-US"/>
              <a:t>Highest Response Ratio Next (HRRN)</a:t>
            </a:r>
            <a:endParaRPr/>
          </a:p>
          <a:p>
            <a:pPr indent="-285750" lvl="1" marL="742950" rtl="0" algn="just">
              <a:spcBef>
                <a:spcPts val="480"/>
              </a:spcBef>
              <a:spcAft>
                <a:spcPts val="0"/>
              </a:spcAft>
              <a:buSzPts val="2400"/>
              <a:buChar char="🞐"/>
            </a:pPr>
            <a:r>
              <a:rPr lang="en-US"/>
              <a:t>Multilevel Queue </a:t>
            </a:r>
            <a:endParaRPr/>
          </a:p>
          <a:p>
            <a:pPr indent="-285750" lvl="1" marL="742950" rtl="0" algn="just">
              <a:spcBef>
                <a:spcPts val="480"/>
              </a:spcBef>
              <a:spcAft>
                <a:spcPts val="0"/>
              </a:spcAft>
              <a:buSzPts val="2400"/>
              <a:buChar char="🞐"/>
            </a:pPr>
            <a:r>
              <a:rPr lang="en-US"/>
              <a:t>Multilevel Feedback Queue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4</a:t>
            </a:r>
            <a:endParaRPr/>
          </a:p>
        </p:txBody>
      </p:sp>
      <p:sp>
        <p:nvSpPr>
          <p:cNvPr id="456" name="Google Shape;456;p27"/>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Tại sao phải định thời? Nêu các bộ định thời và mô tả về chúng?</a:t>
            </a:r>
            <a:endParaRPr/>
          </a:p>
          <a:p>
            <a:pPr indent="-342900" lvl="0" marL="342900" rtl="0" algn="just">
              <a:spcBef>
                <a:spcPts val="520"/>
              </a:spcBef>
              <a:spcAft>
                <a:spcPts val="0"/>
              </a:spcAft>
              <a:buSzPts val="2600"/>
              <a:buChar char="■"/>
            </a:pPr>
            <a:r>
              <a:rPr lang="en-US"/>
              <a:t>Các tiêu chuẩn định thời CPU?</a:t>
            </a:r>
            <a:endParaRPr/>
          </a:p>
          <a:p>
            <a:pPr indent="-342900" lvl="0" marL="342900" rtl="0" algn="just">
              <a:spcBef>
                <a:spcPts val="520"/>
              </a:spcBef>
              <a:spcAft>
                <a:spcPts val="0"/>
              </a:spcAft>
              <a:buSzPts val="2600"/>
              <a:buChar char="■"/>
            </a:pPr>
            <a:r>
              <a:rPr lang="en-US"/>
              <a:t>Có bao nhiêu giải thuật định thời? Kể tên?</a:t>
            </a:r>
            <a:endParaRPr/>
          </a:p>
          <a:p>
            <a:pPr indent="-342900" lvl="0" marL="342900" rtl="0" algn="just">
              <a:spcBef>
                <a:spcPts val="520"/>
              </a:spcBef>
              <a:spcAft>
                <a:spcPts val="0"/>
              </a:spcAft>
              <a:buSzPts val="2600"/>
              <a:buChar char="■"/>
            </a:pPr>
            <a:r>
              <a:rPr lang="en-US"/>
              <a:t>Mô tả và nêu ưu điểm, nhược điểm của từng giải thuật định thời? FCFS, SJF, SRTF, RR, Priority Scheduling, HRRN, MQ, MFQ.</a:t>
            </a:r>
            <a:endParaRPr/>
          </a:p>
          <a:p>
            <a:pPr indent="-190500" lvl="0" marL="342900" rtl="0" algn="just">
              <a:spcBef>
                <a:spcPts val="480"/>
              </a:spcBef>
              <a:spcAft>
                <a:spcPts val="0"/>
              </a:spcAft>
              <a:buSzPts val="2400"/>
              <a:buNone/>
            </a:pPr>
            <a:r>
              <a:t/>
            </a:r>
            <a:endParaRPr sz="2400"/>
          </a:p>
          <a:p>
            <a:pPr indent="-190500" lvl="0" marL="342900" rtl="0" algn="just">
              <a:spcBef>
                <a:spcPts val="480"/>
              </a:spcBef>
              <a:spcAft>
                <a:spcPts val="0"/>
              </a:spcAft>
              <a:buSzPts val="2400"/>
              <a:buNone/>
            </a:pPr>
            <a:r>
              <a:t/>
            </a:r>
            <a:endParaRPr sz="2400"/>
          </a:p>
          <a:p>
            <a:pPr indent="-190500" lvl="0" marL="342900" rtl="0" algn="just">
              <a:spcBef>
                <a:spcPts val="480"/>
              </a:spcBef>
              <a:spcAft>
                <a:spcPts val="0"/>
              </a:spcAft>
              <a:buSzPts val="2400"/>
              <a:buNone/>
            </a:pPr>
            <a:r>
              <a:t/>
            </a:r>
            <a:endParaRPr sz="2400"/>
          </a:p>
        </p:txBody>
      </p:sp>
      <p:sp>
        <p:nvSpPr>
          <p:cNvPr id="457" name="Google Shape;457;p2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58" name="Google Shape;458;p2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59" name="Google Shape;459;p2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1</a:t>
            </a:r>
            <a:endParaRPr/>
          </a:p>
        </p:txBody>
      </p:sp>
      <p:sp>
        <p:nvSpPr>
          <p:cNvPr id="466" name="Google Shape;466;p28"/>
          <p:cNvSpPr txBox="1"/>
          <p:nvPr>
            <p:ph idx="1" type="body"/>
          </p:nvPr>
        </p:nvSpPr>
        <p:spPr>
          <a:xfrm>
            <a:off x="251520" y="1298331"/>
            <a:ext cx="8640960" cy="4824536"/>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lang="en-US" sz="2400"/>
              <a:t>Sử dụng các giải thuật FCFS, SJF, SRTF, Priority -Pre, RR (10) để tính các giá trị thời gian đợi, thời gian đáp ứng và thời gian hoàn thành trung bình và vẽ giản đồ Gantt:</a:t>
            </a:r>
            <a:endParaRPr/>
          </a:p>
          <a:p>
            <a:pPr indent="0" lvl="0" marL="0" rtl="0" algn="just">
              <a:spcBef>
                <a:spcPts val="480"/>
              </a:spcBef>
              <a:spcAft>
                <a:spcPts val="0"/>
              </a:spcAft>
              <a:buSzPts val="2400"/>
              <a:buNone/>
            </a:pPr>
            <a:r>
              <a:t/>
            </a:r>
            <a:endParaRPr sz="2400"/>
          </a:p>
          <a:p>
            <a:pPr indent="0" lvl="0" marL="0" rtl="0" algn="just">
              <a:spcBef>
                <a:spcPts val="480"/>
              </a:spcBef>
              <a:spcAft>
                <a:spcPts val="0"/>
              </a:spcAft>
              <a:buSzPts val="2400"/>
              <a:buNone/>
            </a:pPr>
            <a:r>
              <a:t/>
            </a:r>
            <a:endParaRPr sz="2400"/>
          </a:p>
          <a:p>
            <a:pPr indent="0" lvl="0" marL="0" rtl="0" algn="just">
              <a:spcBef>
                <a:spcPts val="480"/>
              </a:spcBef>
              <a:spcAft>
                <a:spcPts val="0"/>
              </a:spcAft>
              <a:buSzPts val="2400"/>
              <a:buNone/>
            </a:pPr>
            <a:r>
              <a:t/>
            </a:r>
            <a:endParaRPr sz="2400"/>
          </a:p>
          <a:p>
            <a:pPr indent="0" lvl="0" marL="0" rtl="0" algn="just">
              <a:spcBef>
                <a:spcPts val="480"/>
              </a:spcBef>
              <a:spcAft>
                <a:spcPts val="0"/>
              </a:spcAft>
              <a:buSzPts val="2400"/>
              <a:buNone/>
            </a:pPr>
            <a:r>
              <a:t/>
            </a:r>
            <a:endParaRPr sz="2400"/>
          </a:p>
          <a:p>
            <a:pPr indent="0" lvl="0" marL="0" rtl="0" algn="just">
              <a:spcBef>
                <a:spcPts val="480"/>
              </a:spcBef>
              <a:spcAft>
                <a:spcPts val="0"/>
              </a:spcAft>
              <a:buSzPts val="2400"/>
              <a:buNone/>
            </a:pPr>
            <a:r>
              <a:t/>
            </a:r>
            <a:endParaRPr sz="2400"/>
          </a:p>
          <a:p>
            <a:pPr indent="0" lvl="0" marL="0" rtl="0" algn="just">
              <a:spcBef>
                <a:spcPts val="480"/>
              </a:spcBef>
              <a:spcAft>
                <a:spcPts val="0"/>
              </a:spcAft>
              <a:buSzPts val="2400"/>
              <a:buNone/>
            </a:pPr>
            <a:r>
              <a:t/>
            </a:r>
            <a:endParaRPr sz="2400"/>
          </a:p>
          <a:p>
            <a:pPr indent="0" lvl="0" marL="0" rtl="0" algn="just">
              <a:spcBef>
                <a:spcPts val="480"/>
              </a:spcBef>
              <a:spcAft>
                <a:spcPts val="0"/>
              </a:spcAft>
              <a:buSzPts val="2400"/>
              <a:buNone/>
            </a:pPr>
            <a:r>
              <a:t/>
            </a:r>
            <a:endParaRPr sz="2400"/>
          </a:p>
          <a:p>
            <a:pPr indent="0" lvl="0" marL="0" rtl="0" algn="just">
              <a:spcBef>
                <a:spcPts val="480"/>
              </a:spcBef>
              <a:spcAft>
                <a:spcPts val="0"/>
              </a:spcAft>
              <a:buSzPts val="2400"/>
              <a:buNone/>
            </a:pPr>
            <a:r>
              <a:t/>
            </a:r>
            <a:endParaRPr sz="2400"/>
          </a:p>
          <a:p>
            <a:pPr indent="0" lvl="0" marL="0" rtl="0" algn="just">
              <a:spcBef>
                <a:spcPts val="480"/>
              </a:spcBef>
              <a:spcAft>
                <a:spcPts val="0"/>
              </a:spcAft>
              <a:buSzPts val="2400"/>
              <a:buNone/>
            </a:pPr>
            <a:r>
              <a:rPr lang="en-US" sz="2400"/>
              <a:t>Với RR, điều gì sẽ xảy ra khi P5 vào tại thời điểm P1 vừa hết quantum time?</a:t>
            </a:r>
            <a:endParaRPr sz="2400"/>
          </a:p>
          <a:p>
            <a:pPr indent="0" lvl="0" marL="0" rtl="0" algn="just">
              <a:spcBef>
                <a:spcPts val="600"/>
              </a:spcBef>
              <a:spcAft>
                <a:spcPts val="0"/>
              </a:spcAft>
              <a:buSzPts val="3000"/>
              <a:buNone/>
            </a:pPr>
            <a:r>
              <a:t/>
            </a:r>
            <a:endParaRPr sz="3000"/>
          </a:p>
          <a:p>
            <a:pPr indent="-190500" lvl="0" marL="342900" rtl="0" algn="just">
              <a:spcBef>
                <a:spcPts val="480"/>
              </a:spcBef>
              <a:spcAft>
                <a:spcPts val="0"/>
              </a:spcAft>
              <a:buSzPts val="2400"/>
              <a:buNone/>
            </a:pPr>
            <a:r>
              <a:t/>
            </a:r>
            <a:endParaRPr sz="2400"/>
          </a:p>
          <a:p>
            <a:pPr indent="-190500" lvl="0" marL="342900" rtl="0" algn="just">
              <a:spcBef>
                <a:spcPts val="480"/>
              </a:spcBef>
              <a:spcAft>
                <a:spcPts val="0"/>
              </a:spcAft>
              <a:buSzPts val="2400"/>
              <a:buNone/>
            </a:pPr>
            <a:r>
              <a:t/>
            </a:r>
            <a:endParaRPr sz="2400"/>
          </a:p>
          <a:p>
            <a:pPr indent="-190500" lvl="0" marL="342900" rtl="0" algn="just">
              <a:spcBef>
                <a:spcPts val="480"/>
              </a:spcBef>
              <a:spcAft>
                <a:spcPts val="0"/>
              </a:spcAft>
              <a:buSzPts val="2400"/>
              <a:buNone/>
            </a:pPr>
            <a:r>
              <a:t/>
            </a:r>
            <a:endParaRPr sz="2400"/>
          </a:p>
        </p:txBody>
      </p:sp>
      <p:sp>
        <p:nvSpPr>
          <p:cNvPr id="467" name="Google Shape;467;p2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68" name="Google Shape;468;p2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69" name="Google Shape;469;p2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70" name="Google Shape;470;p28"/>
          <p:cNvGraphicFramePr/>
          <p:nvPr/>
        </p:nvGraphicFramePr>
        <p:xfrm>
          <a:off x="1179911" y="2438400"/>
          <a:ext cx="3000000" cy="3000000"/>
        </p:xfrm>
        <a:graphic>
          <a:graphicData uri="http://schemas.openxmlformats.org/drawingml/2006/table">
            <a:tbl>
              <a:tblPr bandRow="1" firstRow="1">
                <a:noFill/>
                <a:tableStyleId>{D3555BB8-1E6A-4FB9-AF2B-9AB90A9848F0}</a:tableStyleId>
              </a:tblPr>
              <a:tblGrid>
                <a:gridCol w="1715250"/>
                <a:gridCol w="1715250"/>
                <a:gridCol w="1715250"/>
                <a:gridCol w="1522950"/>
              </a:tblGrid>
              <a:tr h="509375">
                <a:tc>
                  <a:txBody>
                    <a:bodyPr/>
                    <a:lstStyle/>
                    <a:p>
                      <a:pPr indent="0" lvl="0" marL="0" marR="0" rtl="0" algn="ctr">
                        <a:spcBef>
                          <a:spcPts val="0"/>
                        </a:spcBef>
                        <a:spcAft>
                          <a:spcPts val="0"/>
                        </a:spcAft>
                        <a:buNone/>
                      </a:pPr>
                      <a:r>
                        <a:rPr b="1" lang="en-US" sz="2400" u="none" cap="none" strike="noStrike">
                          <a:solidFill>
                            <a:schemeClr val="dk1"/>
                          </a:solidFill>
                        </a:rPr>
                        <a:t>Process</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Arrival</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Burst</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Priority</a:t>
                      </a:r>
                      <a:endParaRPr/>
                    </a:p>
                  </a:txBody>
                  <a:tcPr marT="45725" marB="45725" marR="91450" marL="91450"/>
                </a:tc>
              </a:tr>
              <a:tr h="509375">
                <a:tc>
                  <a:txBody>
                    <a:bodyPr/>
                    <a:lstStyle/>
                    <a:p>
                      <a:pPr indent="0" lvl="0" marL="0" marR="0" rtl="0" algn="ctr">
                        <a:spcBef>
                          <a:spcPts val="0"/>
                        </a:spcBef>
                        <a:spcAft>
                          <a:spcPts val="0"/>
                        </a:spcAft>
                        <a:buNone/>
                      </a:pPr>
                      <a:r>
                        <a:rPr b="1" lang="en-US" sz="2400" u="none" cap="none" strike="noStrike">
                          <a:solidFill>
                            <a:schemeClr val="dk1"/>
                          </a:solidFill>
                        </a:rPr>
                        <a:t>P1</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0</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20</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20</a:t>
                      </a:r>
                      <a:endParaRPr/>
                    </a:p>
                  </a:txBody>
                  <a:tcPr marT="45725" marB="45725" marR="91450" marL="91450"/>
                </a:tc>
              </a:tr>
              <a:tr h="509375">
                <a:tc>
                  <a:txBody>
                    <a:bodyPr/>
                    <a:lstStyle/>
                    <a:p>
                      <a:pPr indent="0" lvl="0" marL="0" marR="0" rtl="0" algn="ctr">
                        <a:spcBef>
                          <a:spcPts val="0"/>
                        </a:spcBef>
                        <a:spcAft>
                          <a:spcPts val="0"/>
                        </a:spcAft>
                        <a:buNone/>
                      </a:pPr>
                      <a:r>
                        <a:rPr b="1" lang="en-US" sz="2400" u="none" cap="none" strike="noStrike">
                          <a:solidFill>
                            <a:schemeClr val="dk1"/>
                          </a:solidFill>
                        </a:rPr>
                        <a:t>P2</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25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25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30</a:t>
                      </a:r>
                      <a:endParaRPr/>
                    </a:p>
                  </a:txBody>
                  <a:tcPr marT="45725" marB="45725" marR="91450" marL="91450"/>
                </a:tc>
              </a:tr>
              <a:tr h="509375">
                <a:tc>
                  <a:txBody>
                    <a:bodyPr/>
                    <a:lstStyle/>
                    <a:p>
                      <a:pPr indent="0" lvl="0" marL="0" marR="0" rtl="0" algn="ctr">
                        <a:spcBef>
                          <a:spcPts val="0"/>
                        </a:spcBef>
                        <a:spcAft>
                          <a:spcPts val="0"/>
                        </a:spcAft>
                        <a:buNone/>
                      </a:pPr>
                      <a:r>
                        <a:rPr b="1" lang="en-US" sz="2400" u="none" cap="none" strike="noStrike">
                          <a:solidFill>
                            <a:schemeClr val="dk1"/>
                          </a:solidFill>
                        </a:rPr>
                        <a:t>P3</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20</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25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15</a:t>
                      </a:r>
                      <a:endParaRPr/>
                    </a:p>
                  </a:txBody>
                  <a:tcPr marT="45725" marB="45725" marR="91450" marL="91450"/>
                </a:tc>
              </a:tr>
              <a:tr h="509375">
                <a:tc>
                  <a:txBody>
                    <a:bodyPr/>
                    <a:lstStyle/>
                    <a:p>
                      <a:pPr indent="0" lvl="0" marL="0" marR="0" rtl="0" algn="ctr">
                        <a:spcBef>
                          <a:spcPts val="0"/>
                        </a:spcBef>
                        <a:spcAft>
                          <a:spcPts val="0"/>
                        </a:spcAft>
                        <a:buNone/>
                      </a:pPr>
                      <a:r>
                        <a:rPr b="1" lang="en-US" sz="2400" u="none" cap="none" strike="noStrike">
                          <a:solidFill>
                            <a:schemeClr val="dk1"/>
                          </a:solidFill>
                        </a:rPr>
                        <a:t>P4</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35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15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35</a:t>
                      </a:r>
                      <a:endParaRPr/>
                    </a:p>
                  </a:txBody>
                  <a:tcPr marT="45725" marB="45725" marR="91450" marL="91450"/>
                </a:tc>
              </a:tr>
              <a:tr h="509375">
                <a:tc>
                  <a:txBody>
                    <a:bodyPr/>
                    <a:lstStyle/>
                    <a:p>
                      <a:pPr indent="0" lvl="0" marL="0" marR="0" rtl="0" algn="ctr">
                        <a:spcBef>
                          <a:spcPts val="0"/>
                        </a:spcBef>
                        <a:spcAft>
                          <a:spcPts val="0"/>
                        </a:spcAft>
                        <a:buNone/>
                      </a:pPr>
                      <a:r>
                        <a:rPr b="1" lang="en-US" sz="2400" u="none" cap="none" strike="noStrike">
                          <a:solidFill>
                            <a:schemeClr val="dk1"/>
                          </a:solidFill>
                        </a:rPr>
                        <a:t>P5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35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5</a:t>
                      </a:r>
                      <a:endParaRPr/>
                    </a:p>
                  </a:txBody>
                  <a:tcPr marT="45725" marB="45725" marR="91450" marL="91450"/>
                </a:tc>
              </a:tr>
              <a:tr h="509375">
                <a:tc>
                  <a:txBody>
                    <a:bodyPr/>
                    <a:lstStyle/>
                    <a:p>
                      <a:pPr indent="0" lvl="0" marL="0" marR="0" rtl="0" algn="ctr">
                        <a:spcBef>
                          <a:spcPts val="0"/>
                        </a:spcBef>
                        <a:spcAft>
                          <a:spcPts val="0"/>
                        </a:spcAft>
                        <a:buNone/>
                      </a:pPr>
                      <a:r>
                        <a:rPr b="1" lang="en-US" sz="2400" u="none" cap="none" strike="noStrike">
                          <a:solidFill>
                            <a:schemeClr val="dk1"/>
                          </a:solidFill>
                        </a:rPr>
                        <a:t>P6</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15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50</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10</a:t>
                      </a:r>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2</a:t>
            </a:r>
            <a:endParaRPr/>
          </a:p>
        </p:txBody>
      </p:sp>
      <p:sp>
        <p:nvSpPr>
          <p:cNvPr id="477" name="Google Shape;477;p29"/>
          <p:cNvSpPr txBox="1"/>
          <p:nvPr>
            <p:ph idx="1" type="body"/>
          </p:nvPr>
        </p:nvSpPr>
        <p:spPr>
          <a:xfrm>
            <a:off x="251520" y="1268065"/>
            <a:ext cx="8640960" cy="525656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00"/>
              <a:buNone/>
            </a:pPr>
            <a:r>
              <a:rPr lang="en-US" sz="2200"/>
              <a:t>Cho 5 tiến trình với thời gian vào và thời gian cần CPU tương ứng như bảng sau:</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rPr lang="en-US" sz="2200"/>
              <a:t>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200"/>
              </a:spcBef>
              <a:spcAft>
                <a:spcPts val="0"/>
              </a:spcAft>
              <a:buSzPts val="1000"/>
              <a:buNone/>
            </a:pPr>
            <a:r>
              <a:t/>
            </a:r>
            <a:endParaRPr sz="10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rPr lang="en-US" sz="2200"/>
              <a:t>Vẽ giản đồ Gantt và tính thời gian đợi trung bình, thời gian đáp ứng trung bình và thời gian lưu lại trong hệ thống (turnaround time) trung bình cho các giải thuật?</a:t>
            </a:r>
            <a:endParaRPr/>
          </a:p>
          <a:p>
            <a:pPr indent="-457200" lvl="0" marL="457200" rtl="0" algn="just">
              <a:spcBef>
                <a:spcPts val="440"/>
              </a:spcBef>
              <a:spcAft>
                <a:spcPts val="0"/>
              </a:spcAft>
              <a:buSzPts val="2200"/>
              <a:buFont typeface="Times New Roman"/>
              <a:buAutoNum type="alphaLcPeriod"/>
            </a:pPr>
            <a:r>
              <a:rPr lang="en-US" sz="2200"/>
              <a:t>FCFS				 </a:t>
            </a:r>
            <a:endParaRPr/>
          </a:p>
          <a:p>
            <a:pPr indent="-457200" lvl="0" marL="457200" rtl="0" algn="just">
              <a:spcBef>
                <a:spcPts val="440"/>
              </a:spcBef>
              <a:spcAft>
                <a:spcPts val="0"/>
              </a:spcAft>
              <a:buSzPts val="2200"/>
              <a:buFont typeface="Times New Roman"/>
              <a:buAutoNum type="alphaLcPeriod"/>
            </a:pPr>
            <a:r>
              <a:rPr lang="en-US" sz="2200"/>
              <a:t>SJF preemptive	 		</a:t>
            </a:r>
            <a:endParaRPr/>
          </a:p>
          <a:p>
            <a:pPr indent="-457200" lvl="0" marL="457200" rtl="0" algn="just">
              <a:spcBef>
                <a:spcPts val="440"/>
              </a:spcBef>
              <a:spcAft>
                <a:spcPts val="0"/>
              </a:spcAft>
              <a:buSzPts val="2200"/>
              <a:buFont typeface="Times New Roman"/>
              <a:buAutoNum type="alphaLcPeriod"/>
            </a:pPr>
            <a:r>
              <a:rPr lang="en-US" sz="2200"/>
              <a:t>RR với quantum time = 10 	</a:t>
            </a:r>
            <a:endParaRPr/>
          </a:p>
          <a:p>
            <a:pPr indent="-203200" lvl="0" marL="342900" rtl="0" algn="just">
              <a:spcBef>
                <a:spcPts val="440"/>
              </a:spcBef>
              <a:spcAft>
                <a:spcPts val="0"/>
              </a:spcAft>
              <a:buSzPts val="2200"/>
              <a:buNone/>
            </a:pPr>
            <a:r>
              <a:t/>
            </a:r>
            <a:endParaRPr sz="2200"/>
          </a:p>
        </p:txBody>
      </p:sp>
      <p:sp>
        <p:nvSpPr>
          <p:cNvPr id="478" name="Google Shape;478;p2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79" name="Google Shape;479;p2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80" name="Google Shape;480;p2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482" name="Google Shape;482;p29"/>
          <p:cNvGraphicFramePr/>
          <p:nvPr/>
        </p:nvGraphicFramePr>
        <p:xfrm>
          <a:off x="2418556" y="1737360"/>
          <a:ext cx="3000000" cy="3000000"/>
        </p:xfrm>
        <a:graphic>
          <a:graphicData uri="http://schemas.openxmlformats.org/drawingml/2006/table">
            <a:tbl>
              <a:tblPr bandRow="1" firstRow="1">
                <a:noFill/>
                <a:tableStyleId>{D3555BB8-1E6A-4FB9-AF2B-9AB90A9848F0}</a:tableStyleId>
              </a:tblPr>
              <a:tblGrid>
                <a:gridCol w="1727200"/>
                <a:gridCol w="1727200"/>
                <a:gridCol w="1727200"/>
              </a:tblGrid>
              <a:tr h="167650">
                <a:tc>
                  <a:txBody>
                    <a:bodyPr/>
                    <a:lstStyle/>
                    <a:p>
                      <a:pPr indent="0" lvl="0" marL="0" marR="0" rtl="0" algn="ctr">
                        <a:spcBef>
                          <a:spcPts val="0"/>
                        </a:spcBef>
                        <a:spcAft>
                          <a:spcPts val="0"/>
                        </a:spcAft>
                        <a:buNone/>
                      </a:pPr>
                      <a:r>
                        <a:rPr b="1" lang="en-US" sz="2000" u="none" cap="none" strike="noStrike">
                          <a:solidFill>
                            <a:schemeClr val="dk1"/>
                          </a:solidFill>
                        </a:rPr>
                        <a:t>Process</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rPr>
                        <a:t>Arrival</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rPr>
                        <a:t>Burst</a:t>
                      </a:r>
                      <a:endParaRPr/>
                    </a:p>
                  </a:txBody>
                  <a:tcPr marT="45725" marB="45725" marR="91450" marL="91450"/>
                </a:tc>
              </a:tr>
              <a:tr h="330200">
                <a:tc>
                  <a:txBody>
                    <a:bodyPr/>
                    <a:lstStyle/>
                    <a:p>
                      <a:pPr indent="0" lvl="0" marL="0" marR="0" rtl="0" algn="ctr">
                        <a:spcBef>
                          <a:spcPts val="0"/>
                        </a:spcBef>
                        <a:spcAft>
                          <a:spcPts val="0"/>
                        </a:spcAft>
                        <a:buNone/>
                      </a:pPr>
                      <a:r>
                        <a:rPr b="1" lang="en-US" sz="2000" u="none" cap="none" strike="noStrike">
                          <a:solidFill>
                            <a:schemeClr val="dk1"/>
                          </a:solidFill>
                        </a:rPr>
                        <a:t>P1</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10</a:t>
                      </a:r>
                      <a:endParaRPr/>
                    </a:p>
                  </a:txBody>
                  <a:tcPr marT="45725" marB="45725" marR="91450" marL="91450"/>
                </a:tc>
              </a:tr>
              <a:tr h="330200">
                <a:tc>
                  <a:txBody>
                    <a:bodyPr/>
                    <a:lstStyle/>
                    <a:p>
                      <a:pPr indent="0" lvl="0" marL="0" marR="0" rtl="0" algn="ctr">
                        <a:spcBef>
                          <a:spcPts val="0"/>
                        </a:spcBef>
                        <a:spcAft>
                          <a:spcPts val="0"/>
                        </a:spcAft>
                        <a:buNone/>
                      </a:pPr>
                      <a:r>
                        <a:rPr b="1" lang="en-US" sz="2000" u="none" cap="none" strike="noStrike">
                          <a:solidFill>
                            <a:schemeClr val="dk1"/>
                          </a:solidFill>
                        </a:rPr>
                        <a:t>P2</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29</a:t>
                      </a:r>
                      <a:endParaRPr/>
                    </a:p>
                  </a:txBody>
                  <a:tcPr marT="45725" marB="45725" marR="91450" marL="91450"/>
                </a:tc>
              </a:tr>
              <a:tr h="330200">
                <a:tc>
                  <a:txBody>
                    <a:bodyPr/>
                    <a:lstStyle/>
                    <a:p>
                      <a:pPr indent="0" lvl="0" marL="0" marR="0" rtl="0" algn="ctr">
                        <a:spcBef>
                          <a:spcPts val="0"/>
                        </a:spcBef>
                        <a:spcAft>
                          <a:spcPts val="0"/>
                        </a:spcAft>
                        <a:buNone/>
                      </a:pPr>
                      <a:r>
                        <a:rPr b="1" lang="en-US" sz="2000" u="none" cap="none" strike="noStrike">
                          <a:solidFill>
                            <a:schemeClr val="dk1"/>
                          </a:solidFill>
                        </a:rPr>
                        <a:t>P3</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tc>
              </a:tr>
              <a:tr h="330200">
                <a:tc>
                  <a:txBody>
                    <a:bodyPr/>
                    <a:lstStyle/>
                    <a:p>
                      <a:pPr indent="0" lvl="0" marL="0" marR="0" rtl="0" algn="ctr">
                        <a:spcBef>
                          <a:spcPts val="0"/>
                        </a:spcBef>
                        <a:spcAft>
                          <a:spcPts val="0"/>
                        </a:spcAft>
                        <a:buNone/>
                      </a:pPr>
                      <a:r>
                        <a:rPr b="1" lang="en-US" sz="2000" u="none" cap="none" strike="noStrike">
                          <a:solidFill>
                            <a:schemeClr val="dk1"/>
                          </a:solidFill>
                        </a:rPr>
                        <a:t>P4</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tc>
              </a:tr>
              <a:tr h="330200">
                <a:tc>
                  <a:txBody>
                    <a:bodyPr/>
                    <a:lstStyle/>
                    <a:p>
                      <a:pPr indent="0" lvl="0" marL="0" marR="0" rtl="0" algn="ctr">
                        <a:spcBef>
                          <a:spcPts val="0"/>
                        </a:spcBef>
                        <a:spcAft>
                          <a:spcPts val="0"/>
                        </a:spcAft>
                        <a:buNone/>
                      </a:pPr>
                      <a:r>
                        <a:rPr b="1" lang="en-US" sz="2000" u="none" cap="none" strike="noStrike">
                          <a:solidFill>
                            <a:schemeClr val="dk1"/>
                          </a:solidFill>
                        </a:rPr>
                        <a:t>P5</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12</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 chương 4 (2)</a:t>
            </a:r>
            <a:endParaRPr/>
          </a:p>
        </p:txBody>
      </p:sp>
      <p:sp>
        <p:nvSpPr>
          <p:cNvPr id="76" name="Google Shape;76;p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77" name="Google Shape;77;p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8" name="Google Shape;78;p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 name="Google Shape;79;p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Các giải thuật định thời</a:t>
            </a:r>
            <a:endParaRPr/>
          </a:p>
          <a:p>
            <a:pPr indent="-285750" lvl="1" marL="742950" rtl="0" algn="just">
              <a:spcBef>
                <a:spcPts val="480"/>
              </a:spcBef>
              <a:spcAft>
                <a:spcPts val="0"/>
              </a:spcAft>
              <a:buSzPts val="2400"/>
              <a:buChar char="🞐"/>
            </a:pPr>
            <a:r>
              <a:rPr lang="en-US">
                <a:solidFill>
                  <a:srgbClr val="BAC2C9"/>
                </a:solidFill>
              </a:rPr>
              <a:t>First-Come, First-Served (FCFS)</a:t>
            </a:r>
            <a:endParaRPr/>
          </a:p>
          <a:p>
            <a:pPr indent="-285750" lvl="1" marL="742950" rtl="0" algn="just">
              <a:spcBef>
                <a:spcPts val="480"/>
              </a:spcBef>
              <a:spcAft>
                <a:spcPts val="0"/>
              </a:spcAft>
              <a:buSzPts val="2400"/>
              <a:buChar char="🞐"/>
            </a:pPr>
            <a:r>
              <a:rPr lang="en-US">
                <a:solidFill>
                  <a:srgbClr val="BAC2C9"/>
                </a:solidFill>
              </a:rPr>
              <a:t>Shortest Job First (SJF)</a:t>
            </a:r>
            <a:endParaRPr/>
          </a:p>
          <a:p>
            <a:pPr indent="-285750" lvl="1" marL="742950" rtl="0" algn="just">
              <a:spcBef>
                <a:spcPts val="480"/>
              </a:spcBef>
              <a:spcAft>
                <a:spcPts val="0"/>
              </a:spcAft>
              <a:buSzPts val="2400"/>
              <a:buChar char="🞐"/>
            </a:pPr>
            <a:r>
              <a:rPr lang="en-US">
                <a:solidFill>
                  <a:srgbClr val="BAC2C9"/>
                </a:solidFill>
              </a:rPr>
              <a:t>Shortest Remaining Time First (SRTF)</a:t>
            </a:r>
            <a:endParaRPr/>
          </a:p>
          <a:p>
            <a:pPr indent="-285750" lvl="1" marL="742950" rtl="0" algn="just">
              <a:spcBef>
                <a:spcPts val="480"/>
              </a:spcBef>
              <a:spcAft>
                <a:spcPts val="0"/>
              </a:spcAft>
              <a:buSzPts val="2400"/>
              <a:buChar char="🞐"/>
            </a:pPr>
            <a:r>
              <a:rPr lang="en-US">
                <a:solidFill>
                  <a:srgbClr val="BAC2C9"/>
                </a:solidFill>
              </a:rPr>
              <a:t>Priority Scheduling</a:t>
            </a:r>
            <a:endParaRPr/>
          </a:p>
          <a:p>
            <a:pPr indent="-285750" lvl="1" marL="742950" rtl="0" algn="just">
              <a:spcBef>
                <a:spcPts val="480"/>
              </a:spcBef>
              <a:spcAft>
                <a:spcPts val="0"/>
              </a:spcAft>
              <a:buSzPts val="2400"/>
              <a:buChar char="🞐"/>
            </a:pPr>
            <a:r>
              <a:rPr lang="en-US"/>
              <a:t>Round-Robin (RR)</a:t>
            </a:r>
            <a:endParaRPr/>
          </a:p>
          <a:p>
            <a:pPr indent="-285750" lvl="1" marL="742950" rtl="0" algn="just">
              <a:spcBef>
                <a:spcPts val="480"/>
              </a:spcBef>
              <a:spcAft>
                <a:spcPts val="0"/>
              </a:spcAft>
              <a:buSzPts val="2400"/>
              <a:buChar char="🞐"/>
            </a:pPr>
            <a:r>
              <a:rPr lang="en-US"/>
              <a:t>Highest Response Ratio Next (HRRN)</a:t>
            </a:r>
            <a:endParaRPr/>
          </a:p>
          <a:p>
            <a:pPr indent="-285750" lvl="1" marL="742950" rtl="0" algn="just">
              <a:spcBef>
                <a:spcPts val="480"/>
              </a:spcBef>
              <a:spcAft>
                <a:spcPts val="0"/>
              </a:spcAft>
              <a:buSzPts val="2400"/>
              <a:buChar char="🞐"/>
            </a:pPr>
            <a:r>
              <a:rPr lang="en-US"/>
              <a:t>Multilevel Queue </a:t>
            </a:r>
            <a:endParaRPr/>
          </a:p>
          <a:p>
            <a:pPr indent="-285750" lvl="1" marL="742950" rtl="0" algn="just">
              <a:spcBef>
                <a:spcPts val="480"/>
              </a:spcBef>
              <a:spcAft>
                <a:spcPts val="0"/>
              </a:spcAft>
              <a:buSzPts val="2400"/>
              <a:buChar char="🞐"/>
            </a:pPr>
            <a:r>
              <a:rPr lang="en-US"/>
              <a:t>Multilevel Feedback Queue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3</a:t>
            </a:r>
            <a:endParaRPr/>
          </a:p>
        </p:txBody>
      </p:sp>
      <p:sp>
        <p:nvSpPr>
          <p:cNvPr id="489" name="Google Shape;489;p30"/>
          <p:cNvSpPr txBox="1"/>
          <p:nvPr>
            <p:ph idx="1" type="body"/>
          </p:nvPr>
        </p:nvSpPr>
        <p:spPr>
          <a:xfrm>
            <a:off x="251520" y="1268065"/>
            <a:ext cx="8640960" cy="525656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00"/>
              <a:buNone/>
            </a:pPr>
            <a:r>
              <a:rPr lang="en-US" sz="2200"/>
              <a:t>Xét tập các tiến trình sau (với thời gian yêu cầu CPU và độ ưu tiên kèm theo)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300"/>
              </a:spcBef>
              <a:spcAft>
                <a:spcPts val="0"/>
              </a:spcAft>
              <a:buSzPts val="1500"/>
              <a:buNone/>
            </a:pPr>
            <a:r>
              <a:t/>
            </a:r>
            <a:endParaRPr sz="1500"/>
          </a:p>
          <a:p>
            <a:pPr indent="0" lvl="0" marL="0" rtl="0" algn="just">
              <a:spcBef>
                <a:spcPts val="200"/>
              </a:spcBef>
              <a:spcAft>
                <a:spcPts val="0"/>
              </a:spcAft>
              <a:buSzPts val="1000"/>
              <a:buNone/>
            </a:pPr>
            <a:r>
              <a:t/>
            </a:r>
            <a:endParaRPr sz="10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rPr lang="en-US" sz="2200"/>
              <a:t>Vẽ giản đồ Gantt và tính thời gian đợi trung bình và thời gian lưu lại trong hệ thống trung bình (turnaround time) cho các giải thuật?</a:t>
            </a:r>
            <a:endParaRPr/>
          </a:p>
          <a:p>
            <a:pPr indent="-457200" lvl="0" marL="457200" rtl="0" algn="just">
              <a:spcBef>
                <a:spcPts val="440"/>
              </a:spcBef>
              <a:spcAft>
                <a:spcPts val="0"/>
              </a:spcAft>
              <a:buSzPts val="2200"/>
              <a:buFont typeface="Times New Roman"/>
              <a:buAutoNum type="alphaLcPeriod"/>
            </a:pPr>
            <a:r>
              <a:rPr lang="en-US" sz="2200"/>
              <a:t>SJF Preemptive						</a:t>
            </a:r>
            <a:endParaRPr/>
          </a:p>
          <a:p>
            <a:pPr indent="-457200" lvl="0" marL="457200" rtl="0" algn="just">
              <a:spcBef>
                <a:spcPts val="440"/>
              </a:spcBef>
              <a:spcAft>
                <a:spcPts val="0"/>
              </a:spcAft>
              <a:buSzPts val="2200"/>
              <a:buFont typeface="Times New Roman"/>
              <a:buAutoNum type="alphaLcPeriod"/>
            </a:pPr>
            <a:r>
              <a:rPr lang="en-US" sz="2200"/>
              <a:t>RR với quantum time = 2 					</a:t>
            </a:r>
            <a:endParaRPr sz="2200"/>
          </a:p>
          <a:p>
            <a:pPr indent="-457200" lvl="0" marL="457200" rtl="0" algn="just">
              <a:spcBef>
                <a:spcPts val="440"/>
              </a:spcBef>
              <a:spcAft>
                <a:spcPts val="0"/>
              </a:spcAft>
              <a:buSzPts val="2200"/>
              <a:buFont typeface="Times New Roman"/>
              <a:buAutoNum type="alphaLcPeriod"/>
            </a:pPr>
            <a:r>
              <a:rPr lang="en-US" sz="2200"/>
              <a:t>Điều phối theo độ ưu tiên độc quyền (độ ưu tiên 1 &gt; 2 &gt; ...)</a:t>
            </a:r>
            <a:endParaRPr/>
          </a:p>
          <a:p>
            <a:pPr indent="-203200" lvl="0" marL="342900" rtl="0" algn="just">
              <a:spcBef>
                <a:spcPts val="440"/>
              </a:spcBef>
              <a:spcAft>
                <a:spcPts val="0"/>
              </a:spcAft>
              <a:buSzPts val="2200"/>
              <a:buNone/>
            </a:pPr>
            <a:r>
              <a:t/>
            </a:r>
            <a:endParaRPr sz="2200"/>
          </a:p>
        </p:txBody>
      </p:sp>
      <p:sp>
        <p:nvSpPr>
          <p:cNvPr id="490" name="Google Shape;490;p3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491" name="Google Shape;491;p3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92" name="Google Shape;492;p3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3" name="Google Shape;493;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494" name="Google Shape;494;p30"/>
          <p:cNvGraphicFramePr/>
          <p:nvPr/>
        </p:nvGraphicFramePr>
        <p:xfrm>
          <a:off x="1828800" y="1676400"/>
          <a:ext cx="3000000" cy="3000000"/>
        </p:xfrm>
        <a:graphic>
          <a:graphicData uri="http://schemas.openxmlformats.org/drawingml/2006/table">
            <a:tbl>
              <a:tblPr bandRow="1" firstRow="1">
                <a:noFill/>
                <a:tableStyleId>{D3555BB8-1E6A-4FB9-AF2B-9AB90A9848F0}</a:tableStyleId>
              </a:tblPr>
              <a:tblGrid>
                <a:gridCol w="1524000"/>
                <a:gridCol w="1524000"/>
                <a:gridCol w="1524000"/>
                <a:gridCol w="1524000"/>
              </a:tblGrid>
              <a:tr h="370850">
                <a:tc>
                  <a:txBody>
                    <a:bodyPr/>
                    <a:lstStyle/>
                    <a:p>
                      <a:pPr indent="0" lvl="0" marL="0" marR="0" rtl="0" algn="ctr">
                        <a:spcBef>
                          <a:spcPts val="0"/>
                        </a:spcBef>
                        <a:spcAft>
                          <a:spcPts val="0"/>
                        </a:spcAft>
                        <a:buNone/>
                      </a:pPr>
                      <a:r>
                        <a:rPr b="1" lang="en-US" sz="2400" u="none" cap="none" strike="noStrike">
                          <a:solidFill>
                            <a:schemeClr val="dk1"/>
                          </a:solidFill>
                        </a:rPr>
                        <a:t>Process</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Arrival</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Burst</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Priority</a:t>
                      </a:r>
                      <a:endParaRPr/>
                    </a:p>
                  </a:txBody>
                  <a:tcPr marT="45725" marB="45725" marR="91450" marL="91450"/>
                </a:tc>
              </a:tr>
              <a:tr h="370850">
                <a:tc>
                  <a:txBody>
                    <a:bodyPr/>
                    <a:lstStyle/>
                    <a:p>
                      <a:pPr indent="0" lvl="0" marL="0" marR="0" rtl="0" algn="ctr">
                        <a:spcBef>
                          <a:spcPts val="0"/>
                        </a:spcBef>
                        <a:spcAft>
                          <a:spcPts val="0"/>
                        </a:spcAft>
                        <a:buNone/>
                      </a:pPr>
                      <a:r>
                        <a:rPr b="1" lang="en-US" sz="2400" u="none" cap="none" strike="noStrike">
                          <a:solidFill>
                            <a:schemeClr val="dk1"/>
                          </a:solidFill>
                        </a:rPr>
                        <a:t>P1</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0</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10</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3</a:t>
                      </a:r>
                      <a:endParaRPr/>
                    </a:p>
                  </a:txBody>
                  <a:tcPr marT="0" marB="0" marR="68575" marL="68575"/>
                </a:tc>
              </a:tr>
              <a:tr h="370850">
                <a:tc>
                  <a:txBody>
                    <a:bodyPr/>
                    <a:lstStyle/>
                    <a:p>
                      <a:pPr indent="0" lvl="0" marL="0" marR="0" rtl="0" algn="ctr">
                        <a:spcBef>
                          <a:spcPts val="0"/>
                        </a:spcBef>
                        <a:spcAft>
                          <a:spcPts val="0"/>
                        </a:spcAft>
                        <a:buNone/>
                      </a:pPr>
                      <a:r>
                        <a:rPr b="1" lang="en-US" sz="2400" u="none" cap="none" strike="noStrike">
                          <a:solidFill>
                            <a:schemeClr val="dk1"/>
                          </a:solidFill>
                        </a:rPr>
                        <a:t>P2</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1</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3</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2</a:t>
                      </a:r>
                      <a:endParaRPr/>
                    </a:p>
                  </a:txBody>
                  <a:tcPr marT="0" marB="0" marR="68575" marL="68575"/>
                </a:tc>
              </a:tr>
              <a:tr h="370850">
                <a:tc>
                  <a:txBody>
                    <a:bodyPr/>
                    <a:lstStyle/>
                    <a:p>
                      <a:pPr indent="0" lvl="0" marL="0" marR="0" rtl="0" algn="ctr">
                        <a:spcBef>
                          <a:spcPts val="0"/>
                        </a:spcBef>
                        <a:spcAft>
                          <a:spcPts val="0"/>
                        </a:spcAft>
                        <a:buNone/>
                      </a:pPr>
                      <a:r>
                        <a:rPr b="1" lang="en-US" sz="2400" u="none" cap="none" strike="noStrike">
                          <a:solidFill>
                            <a:schemeClr val="dk1"/>
                          </a:solidFill>
                        </a:rPr>
                        <a:t>P3</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2</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2</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1</a:t>
                      </a:r>
                      <a:endParaRPr/>
                    </a:p>
                  </a:txBody>
                  <a:tcPr marT="0" marB="0" marR="68575" marL="68575"/>
                </a:tc>
              </a:tr>
              <a:tr h="370850">
                <a:tc>
                  <a:txBody>
                    <a:bodyPr/>
                    <a:lstStyle/>
                    <a:p>
                      <a:pPr indent="0" lvl="0" marL="0" marR="0" rtl="0" algn="ctr">
                        <a:spcBef>
                          <a:spcPts val="0"/>
                        </a:spcBef>
                        <a:spcAft>
                          <a:spcPts val="0"/>
                        </a:spcAft>
                        <a:buNone/>
                      </a:pPr>
                      <a:r>
                        <a:rPr b="1" lang="en-US" sz="2400" u="none" cap="none" strike="noStrike">
                          <a:solidFill>
                            <a:schemeClr val="dk1"/>
                          </a:solidFill>
                        </a:rPr>
                        <a:t>P4</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3</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1</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2</a:t>
                      </a:r>
                      <a:endParaRPr/>
                    </a:p>
                  </a:txBody>
                  <a:tcPr marT="0" marB="0" marR="68575" marL="68575"/>
                </a:tc>
              </a:tr>
              <a:tr h="370850">
                <a:tc>
                  <a:txBody>
                    <a:bodyPr/>
                    <a:lstStyle/>
                    <a:p>
                      <a:pPr indent="0" lvl="0" marL="0" marR="0" rtl="0" algn="ctr">
                        <a:spcBef>
                          <a:spcPts val="0"/>
                        </a:spcBef>
                        <a:spcAft>
                          <a:spcPts val="0"/>
                        </a:spcAft>
                        <a:buNone/>
                      </a:pPr>
                      <a:r>
                        <a:rPr b="1" lang="en-US" sz="2400" u="none" cap="none" strike="noStrike">
                          <a:solidFill>
                            <a:schemeClr val="dk1"/>
                          </a:solidFill>
                        </a:rPr>
                        <a:t>P5</a:t>
                      </a:r>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4</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5</a:t>
                      </a:r>
                      <a:endParaRPr/>
                    </a:p>
                  </a:txBody>
                  <a:tcPr marT="0" marB="0" marR="68575" marL="68575"/>
                </a:tc>
                <a:tc>
                  <a:txBody>
                    <a:bodyPr/>
                    <a:lstStyle/>
                    <a:p>
                      <a:pPr indent="0" lvl="0" marL="0" marR="0" rtl="0" algn="ctr">
                        <a:spcBef>
                          <a:spcPts val="0"/>
                        </a:spcBef>
                        <a:spcAft>
                          <a:spcPts val="0"/>
                        </a:spcAft>
                        <a:buNone/>
                      </a:pPr>
                      <a:r>
                        <a:rPr b="1" lang="en-US" sz="2400" u="none" cap="none" strike="noStrike">
                          <a:solidFill>
                            <a:schemeClr val="dk1"/>
                          </a:solidFill>
                          <a:latin typeface="Times New Roman"/>
                          <a:ea typeface="Times New Roman"/>
                          <a:cs typeface="Times New Roman"/>
                          <a:sym typeface="Times New Roman"/>
                        </a:rPr>
                        <a:t>4</a:t>
                      </a:r>
                      <a:endParaRPr/>
                    </a:p>
                  </a:txBody>
                  <a:tcPr marT="0" marB="0" marR="68575" marL="6857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4</a:t>
            </a:r>
            <a:endParaRPr/>
          </a:p>
        </p:txBody>
      </p:sp>
      <p:sp>
        <p:nvSpPr>
          <p:cNvPr id="501" name="Google Shape;501;p31"/>
          <p:cNvSpPr txBox="1"/>
          <p:nvPr>
            <p:ph idx="1" type="body"/>
          </p:nvPr>
        </p:nvSpPr>
        <p:spPr>
          <a:xfrm>
            <a:off x="251520" y="1268065"/>
            <a:ext cx="8640960" cy="525656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00"/>
              <a:buNone/>
            </a:pPr>
            <a:r>
              <a:rPr lang="en-US" sz="2200"/>
              <a:t>Vẽ giản đồ Gantt và tính thời gian đợi trung bình và thời gian lưu lại trong hệ thống (turnaround time) trung bình cho các giải thuật:</a:t>
            </a:r>
            <a:endParaRPr/>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0" lvl="0" marL="0" rtl="0" algn="just">
              <a:spcBef>
                <a:spcPts val="440"/>
              </a:spcBef>
              <a:spcAft>
                <a:spcPts val="0"/>
              </a:spcAft>
              <a:buSzPts val="2200"/>
              <a:buNone/>
            </a:pPr>
            <a:r>
              <a:t/>
            </a:r>
            <a:endParaRPr sz="2200"/>
          </a:p>
          <a:p>
            <a:pPr indent="-317500" lvl="0" marL="457200" rtl="0" algn="just">
              <a:spcBef>
                <a:spcPts val="440"/>
              </a:spcBef>
              <a:spcAft>
                <a:spcPts val="0"/>
              </a:spcAft>
              <a:buSzPts val="2200"/>
              <a:buFont typeface="Times New Roman"/>
              <a:buNone/>
            </a:pPr>
            <a:r>
              <a:t/>
            </a:r>
            <a:endParaRPr sz="2200"/>
          </a:p>
          <a:p>
            <a:pPr indent="-457200" lvl="0" marL="457200" rtl="0" algn="just">
              <a:spcBef>
                <a:spcPts val="440"/>
              </a:spcBef>
              <a:spcAft>
                <a:spcPts val="0"/>
              </a:spcAft>
              <a:buSzPts val="2200"/>
              <a:buFont typeface="Times New Roman"/>
              <a:buAutoNum type="alphaLcPeriod"/>
            </a:pPr>
            <a:r>
              <a:rPr lang="en-US" sz="2200"/>
              <a:t>FCFS, SJF </a:t>
            </a:r>
            <a:endParaRPr sz="2200"/>
          </a:p>
          <a:p>
            <a:pPr indent="-457200" lvl="0" marL="457200" rtl="0" algn="just">
              <a:spcBef>
                <a:spcPts val="440"/>
              </a:spcBef>
              <a:spcAft>
                <a:spcPts val="0"/>
              </a:spcAft>
              <a:buSzPts val="2200"/>
              <a:buFont typeface="Times New Roman"/>
              <a:buAutoNum type="alphaLcPeriod"/>
            </a:pPr>
            <a:r>
              <a:rPr lang="en-US" sz="2200"/>
              <a:t>RR với quantum time = 10 </a:t>
            </a:r>
            <a:endParaRPr/>
          </a:p>
          <a:p>
            <a:pPr indent="-203200" lvl="0" marL="342900" rtl="0" algn="just">
              <a:spcBef>
                <a:spcPts val="440"/>
              </a:spcBef>
              <a:spcAft>
                <a:spcPts val="0"/>
              </a:spcAft>
              <a:buSzPts val="2200"/>
              <a:buNone/>
            </a:pPr>
            <a:r>
              <a:t/>
            </a:r>
            <a:endParaRPr sz="2200"/>
          </a:p>
        </p:txBody>
      </p:sp>
      <p:sp>
        <p:nvSpPr>
          <p:cNvPr id="502" name="Google Shape;502;p3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503" name="Google Shape;503;p3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04" name="Google Shape;504;p3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506" name="Google Shape;506;p31"/>
          <p:cNvGraphicFramePr/>
          <p:nvPr/>
        </p:nvGraphicFramePr>
        <p:xfrm>
          <a:off x="1523207" y="2362200"/>
          <a:ext cx="3000000" cy="3000000"/>
        </p:xfrm>
        <a:graphic>
          <a:graphicData uri="http://schemas.openxmlformats.org/drawingml/2006/table">
            <a:tbl>
              <a:tblPr bandRow="1" firstRow="1">
                <a:noFill/>
                <a:tableStyleId>{D3555BB8-1E6A-4FB9-AF2B-9AB90A9848F0}</a:tableStyleId>
              </a:tblPr>
              <a:tblGrid>
                <a:gridCol w="2032000"/>
                <a:gridCol w="2032000"/>
                <a:gridCol w="2032000"/>
              </a:tblGrid>
              <a:tr h="370850">
                <a:tc>
                  <a:txBody>
                    <a:bodyPr/>
                    <a:lstStyle/>
                    <a:p>
                      <a:pPr indent="0" lvl="0" marL="0" marR="0" rtl="0" algn="ctr">
                        <a:spcBef>
                          <a:spcPts val="0"/>
                        </a:spcBef>
                        <a:spcAft>
                          <a:spcPts val="0"/>
                        </a:spcAft>
                        <a:buNone/>
                      </a:pPr>
                      <a:r>
                        <a:rPr lang="en-US" sz="2200" u="none" cap="none" strike="noStrike">
                          <a:solidFill>
                            <a:schemeClr val="dk1"/>
                          </a:solidFill>
                        </a:rPr>
                        <a:t>Process</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Burst Time</a:t>
                      </a:r>
                      <a:endParaRPr b="1" sz="22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Arrival Time</a:t>
                      </a:r>
                      <a:endParaRPr/>
                    </a:p>
                  </a:txBody>
                  <a:tcPr marT="45725" marB="45725" marR="91450" marL="91450"/>
                </a:tc>
              </a:tr>
              <a:tr h="370850">
                <a:tc>
                  <a:txBody>
                    <a:bodyPr/>
                    <a:lstStyle/>
                    <a:p>
                      <a:pPr indent="0" lvl="0" marL="0" marR="0" rtl="0" algn="ctr">
                        <a:spcBef>
                          <a:spcPts val="0"/>
                        </a:spcBef>
                        <a:spcAft>
                          <a:spcPts val="0"/>
                        </a:spcAft>
                        <a:buNone/>
                      </a:pPr>
                      <a:r>
                        <a:rPr b="1" lang="en-US" sz="2200" u="none" cap="none" strike="noStrike">
                          <a:solidFill>
                            <a:schemeClr val="dk1"/>
                          </a:solidFill>
                        </a:rPr>
                        <a:t>P1</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5</a:t>
                      </a:r>
                      <a:endParaRPr/>
                    </a:p>
                  </a:txBody>
                  <a:tcPr marT="45725" marB="45725" marR="91450" marL="91450"/>
                </a:tc>
              </a:tr>
              <a:tr h="401325">
                <a:tc>
                  <a:txBody>
                    <a:bodyPr/>
                    <a:lstStyle/>
                    <a:p>
                      <a:pPr indent="0" lvl="0" marL="0" marR="0" rtl="0" algn="ctr">
                        <a:spcBef>
                          <a:spcPts val="0"/>
                        </a:spcBef>
                        <a:spcAft>
                          <a:spcPts val="0"/>
                        </a:spcAft>
                        <a:buNone/>
                      </a:pPr>
                      <a:r>
                        <a:rPr b="1" lang="en-US" sz="2200" u="none" cap="none" strike="noStrike">
                          <a:solidFill>
                            <a:schemeClr val="dk1"/>
                          </a:solidFill>
                        </a:rPr>
                        <a:t>P2</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29</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2</a:t>
                      </a:r>
                      <a:endParaRPr/>
                    </a:p>
                  </a:txBody>
                  <a:tcPr marT="45725" marB="45725" marR="91450" marL="91450"/>
                </a:tc>
              </a:tr>
              <a:tr h="370850">
                <a:tc>
                  <a:txBody>
                    <a:bodyPr/>
                    <a:lstStyle/>
                    <a:p>
                      <a:pPr indent="0" lvl="0" marL="0" marR="0" rtl="0" algn="ctr">
                        <a:spcBef>
                          <a:spcPts val="0"/>
                        </a:spcBef>
                        <a:spcAft>
                          <a:spcPts val="0"/>
                        </a:spcAft>
                        <a:buNone/>
                      </a:pPr>
                      <a:r>
                        <a:rPr b="1" lang="en-US" sz="2200" u="none" cap="none" strike="noStrike">
                          <a:solidFill>
                            <a:schemeClr val="dk1"/>
                          </a:solidFill>
                        </a:rPr>
                        <a:t>P3</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3</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0</a:t>
                      </a:r>
                      <a:endParaRPr/>
                    </a:p>
                  </a:txBody>
                  <a:tcPr marT="45725" marB="45725" marR="91450" marL="91450"/>
                </a:tc>
              </a:tr>
              <a:tr h="370850">
                <a:tc>
                  <a:txBody>
                    <a:bodyPr/>
                    <a:lstStyle/>
                    <a:p>
                      <a:pPr indent="0" lvl="0" marL="0" marR="0" rtl="0" algn="ctr">
                        <a:spcBef>
                          <a:spcPts val="0"/>
                        </a:spcBef>
                        <a:spcAft>
                          <a:spcPts val="0"/>
                        </a:spcAft>
                        <a:buNone/>
                      </a:pPr>
                      <a:r>
                        <a:rPr b="1" lang="en-US" sz="2200" u="none" cap="none" strike="noStrike">
                          <a:solidFill>
                            <a:schemeClr val="dk1"/>
                          </a:solidFill>
                        </a:rPr>
                        <a:t>P4</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7</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1</a:t>
                      </a:r>
                      <a:endParaRPr/>
                    </a:p>
                  </a:txBody>
                  <a:tcPr marT="45725" marB="45725" marR="91450" marL="91450"/>
                </a:tc>
              </a:tr>
              <a:tr h="370850">
                <a:tc>
                  <a:txBody>
                    <a:bodyPr/>
                    <a:lstStyle/>
                    <a:p>
                      <a:pPr indent="0" lvl="0" marL="0" marR="0" rtl="0" algn="ctr">
                        <a:spcBef>
                          <a:spcPts val="0"/>
                        </a:spcBef>
                        <a:spcAft>
                          <a:spcPts val="0"/>
                        </a:spcAft>
                        <a:buNone/>
                      </a:pPr>
                      <a:r>
                        <a:rPr b="1" lang="en-US" sz="2200" u="none" cap="none" strike="noStrike">
                          <a:solidFill>
                            <a:schemeClr val="dk1"/>
                          </a:solidFill>
                        </a:rPr>
                        <a:t>P5</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12</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solidFill>
                            <a:schemeClr val="dk1"/>
                          </a:solidFill>
                        </a:rPr>
                        <a:t>7</a:t>
                      </a:r>
                      <a:endParaRPr/>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5</a:t>
            </a:r>
            <a:endParaRPr/>
          </a:p>
        </p:txBody>
      </p:sp>
      <p:sp>
        <p:nvSpPr>
          <p:cNvPr id="513" name="Google Shape;513;p32"/>
          <p:cNvSpPr txBox="1"/>
          <p:nvPr>
            <p:ph idx="1" type="body"/>
          </p:nvPr>
        </p:nvSpPr>
        <p:spPr>
          <a:xfrm>
            <a:off x="251520" y="1268065"/>
            <a:ext cx="8640960" cy="525656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600"/>
              <a:buNone/>
            </a:pPr>
            <a:r>
              <a:rPr lang="en-US"/>
              <a:t>Cho 4 tiến trình và thời gian vào (Arrival Time) tương ứng:</a:t>
            </a:r>
            <a:endParaRPr/>
          </a:p>
          <a:p>
            <a:pPr indent="0" lvl="0" marL="0" rtl="0" algn="just">
              <a:spcBef>
                <a:spcPts val="520"/>
              </a:spcBef>
              <a:spcAft>
                <a:spcPts val="0"/>
              </a:spcAft>
              <a:buSzPts val="2600"/>
              <a:buNone/>
            </a:pPr>
            <a:r>
              <a:t/>
            </a:r>
            <a:endParaRPr/>
          </a:p>
          <a:p>
            <a:pPr indent="0" lvl="0" marL="0" rtl="0" algn="just">
              <a:spcBef>
                <a:spcPts val="520"/>
              </a:spcBef>
              <a:spcAft>
                <a:spcPts val="0"/>
              </a:spcAft>
              <a:buSzPts val="2600"/>
              <a:buNone/>
            </a:pPr>
            <a:r>
              <a:t/>
            </a:r>
            <a:endParaRPr/>
          </a:p>
          <a:p>
            <a:pPr indent="0" lvl="0" marL="0" rtl="0" algn="just">
              <a:spcBef>
                <a:spcPts val="520"/>
              </a:spcBef>
              <a:spcAft>
                <a:spcPts val="0"/>
              </a:spcAft>
              <a:buSzPts val="2600"/>
              <a:buNone/>
            </a:pPr>
            <a:r>
              <a:t/>
            </a:r>
            <a:endParaRPr/>
          </a:p>
          <a:p>
            <a:pPr indent="0" lvl="0" marL="0" rtl="0" algn="just">
              <a:spcBef>
                <a:spcPts val="520"/>
              </a:spcBef>
              <a:spcAft>
                <a:spcPts val="0"/>
              </a:spcAft>
              <a:buSzPts val="2600"/>
              <a:buNone/>
            </a:pPr>
            <a:r>
              <a:t/>
            </a:r>
            <a:endParaRPr/>
          </a:p>
          <a:p>
            <a:pPr indent="0" lvl="0" marL="0" rtl="0" algn="just">
              <a:spcBef>
                <a:spcPts val="520"/>
              </a:spcBef>
              <a:spcAft>
                <a:spcPts val="0"/>
              </a:spcAft>
              <a:buSzPts val="2600"/>
              <a:buNone/>
            </a:pPr>
            <a:r>
              <a:t/>
            </a:r>
            <a:endParaRPr/>
          </a:p>
          <a:p>
            <a:pPr indent="0" lvl="0" marL="0" rtl="0" algn="just">
              <a:spcBef>
                <a:spcPts val="520"/>
              </a:spcBef>
              <a:spcAft>
                <a:spcPts val="0"/>
              </a:spcAft>
              <a:buSzPts val="2600"/>
              <a:buNone/>
            </a:pPr>
            <a:r>
              <a:rPr lang="en-US"/>
              <a:t>Vẽ sơ đồ Gantt và tính thời gian chờ trung bình (average wait time) và thời gian xoay vòng (average turnaround time) trung bình cho các giải thuật định thời </a:t>
            </a:r>
            <a:endParaRPr/>
          </a:p>
          <a:p>
            <a:pPr indent="-514350" lvl="0" marL="514350" rtl="0" algn="just">
              <a:spcBef>
                <a:spcPts val="520"/>
              </a:spcBef>
              <a:spcAft>
                <a:spcPts val="0"/>
              </a:spcAft>
              <a:buSzPts val="2600"/>
              <a:buFont typeface="Times New Roman"/>
              <a:buAutoNum type="alphaLcPeriod"/>
            </a:pPr>
            <a:r>
              <a:rPr lang="en-US"/>
              <a:t>Shortest Remaining Time First (SRTF) </a:t>
            </a:r>
            <a:endParaRPr/>
          </a:p>
          <a:p>
            <a:pPr indent="-514350" lvl="0" marL="514350" rtl="0" algn="just">
              <a:spcBef>
                <a:spcPts val="520"/>
              </a:spcBef>
              <a:spcAft>
                <a:spcPts val="0"/>
              </a:spcAft>
              <a:buSzPts val="2600"/>
              <a:buFont typeface="Times New Roman"/>
              <a:buAutoNum type="alphaLcPeriod"/>
            </a:pPr>
            <a:r>
              <a:rPr lang="en-US"/>
              <a:t>Round Robin (RR) với quantum = 4</a:t>
            </a:r>
            <a:endParaRPr/>
          </a:p>
        </p:txBody>
      </p:sp>
      <p:sp>
        <p:nvSpPr>
          <p:cNvPr id="514" name="Google Shape;514;p3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515" name="Google Shape;515;p3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16" name="Google Shape;516;p3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7" name="Google Shape;517;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518" name="Google Shape;518;p32"/>
          <p:cNvGraphicFramePr/>
          <p:nvPr/>
        </p:nvGraphicFramePr>
        <p:xfrm>
          <a:off x="1066799" y="1752601"/>
          <a:ext cx="3000000" cy="3000000"/>
        </p:xfrm>
        <a:graphic>
          <a:graphicData uri="http://schemas.openxmlformats.org/drawingml/2006/table">
            <a:tbl>
              <a:tblPr bandRow="1" firstRow="1">
                <a:noFill/>
                <a:tableStyleId>{D3555BB8-1E6A-4FB9-AF2B-9AB90A9848F0}</a:tableStyleId>
              </a:tblPr>
              <a:tblGrid>
                <a:gridCol w="2413000"/>
                <a:gridCol w="2413000"/>
                <a:gridCol w="2413000"/>
              </a:tblGrid>
              <a:tr h="626400">
                <a:tc>
                  <a:txBody>
                    <a:bodyPr/>
                    <a:lstStyle/>
                    <a:p>
                      <a:pPr indent="0" lvl="0" marL="0" marR="0" rtl="0" algn="ctr">
                        <a:spcBef>
                          <a:spcPts val="0"/>
                        </a:spcBef>
                        <a:spcAft>
                          <a:spcPts val="0"/>
                        </a:spcAft>
                        <a:buNone/>
                      </a:pPr>
                      <a:r>
                        <a:rPr lang="en-US" sz="2300" u="none" cap="none" strike="noStrike">
                          <a:solidFill>
                            <a:schemeClr val="dk1"/>
                          </a:solidFill>
                        </a:rPr>
                        <a:t>Process</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Arrival Time</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CPU Burst Time</a:t>
                      </a:r>
                      <a:endParaRPr/>
                    </a:p>
                  </a:txBody>
                  <a:tcPr marT="45725" marB="45725" marR="91450" marL="91450"/>
                </a:tc>
              </a:tr>
              <a:tr h="414900">
                <a:tc>
                  <a:txBody>
                    <a:bodyPr/>
                    <a:lstStyle/>
                    <a:p>
                      <a:pPr indent="0" lvl="0" marL="0" marR="0" rtl="0" algn="ctr">
                        <a:spcBef>
                          <a:spcPts val="0"/>
                        </a:spcBef>
                        <a:spcAft>
                          <a:spcPts val="0"/>
                        </a:spcAft>
                        <a:buNone/>
                      </a:pPr>
                      <a:r>
                        <a:rPr b="1" lang="en-US" sz="2300" u="none" cap="none" strike="noStrike">
                          <a:solidFill>
                            <a:schemeClr val="dk1"/>
                          </a:solidFill>
                        </a:rPr>
                        <a:t>P1</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0</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12</a:t>
                      </a:r>
                      <a:endParaRPr/>
                    </a:p>
                  </a:txBody>
                  <a:tcPr marT="45725" marB="45725" marR="91450" marL="91450"/>
                </a:tc>
              </a:tr>
              <a:tr h="414900">
                <a:tc>
                  <a:txBody>
                    <a:bodyPr/>
                    <a:lstStyle/>
                    <a:p>
                      <a:pPr indent="0" lvl="0" marL="0" marR="0" rtl="0" algn="ctr">
                        <a:spcBef>
                          <a:spcPts val="0"/>
                        </a:spcBef>
                        <a:spcAft>
                          <a:spcPts val="0"/>
                        </a:spcAft>
                        <a:buNone/>
                      </a:pPr>
                      <a:r>
                        <a:rPr b="1" lang="en-US" sz="2300" u="none" cap="none" strike="noStrike">
                          <a:solidFill>
                            <a:schemeClr val="dk1"/>
                          </a:solidFill>
                        </a:rPr>
                        <a:t>P2</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2</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7</a:t>
                      </a:r>
                      <a:endParaRPr/>
                    </a:p>
                  </a:txBody>
                  <a:tcPr marT="45725" marB="45725" marR="91450" marL="91450"/>
                </a:tc>
              </a:tr>
              <a:tr h="414900">
                <a:tc>
                  <a:txBody>
                    <a:bodyPr/>
                    <a:lstStyle/>
                    <a:p>
                      <a:pPr indent="0" lvl="0" marL="0" marR="0" rtl="0" algn="ctr">
                        <a:spcBef>
                          <a:spcPts val="0"/>
                        </a:spcBef>
                        <a:spcAft>
                          <a:spcPts val="0"/>
                        </a:spcAft>
                        <a:buNone/>
                      </a:pPr>
                      <a:r>
                        <a:rPr b="1" lang="en-US" sz="2300" u="none" cap="none" strike="noStrike">
                          <a:solidFill>
                            <a:schemeClr val="dk1"/>
                          </a:solidFill>
                        </a:rPr>
                        <a:t>P3</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3</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5</a:t>
                      </a:r>
                      <a:endParaRPr/>
                    </a:p>
                  </a:txBody>
                  <a:tcPr marT="45725" marB="45725" marR="91450" marL="91450"/>
                </a:tc>
              </a:tr>
              <a:tr h="414900">
                <a:tc>
                  <a:txBody>
                    <a:bodyPr/>
                    <a:lstStyle/>
                    <a:p>
                      <a:pPr indent="0" lvl="0" marL="0" marR="0" rtl="0" algn="ctr">
                        <a:spcBef>
                          <a:spcPts val="0"/>
                        </a:spcBef>
                        <a:spcAft>
                          <a:spcPts val="0"/>
                        </a:spcAft>
                        <a:buNone/>
                      </a:pPr>
                      <a:r>
                        <a:rPr b="1" lang="en-US" sz="2300" u="none" cap="none" strike="noStrike">
                          <a:solidFill>
                            <a:schemeClr val="dk1"/>
                          </a:solidFill>
                        </a:rPr>
                        <a:t>P4</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5</a:t>
                      </a:r>
                      <a:endParaRPr/>
                    </a:p>
                  </a:txBody>
                  <a:tcPr marT="45725" marB="45725" marR="91450" marL="91450"/>
                </a:tc>
                <a:tc>
                  <a:txBody>
                    <a:bodyPr/>
                    <a:lstStyle/>
                    <a:p>
                      <a:pPr indent="0" lvl="0" marL="0" marR="0" rtl="0" algn="ctr">
                        <a:spcBef>
                          <a:spcPts val="0"/>
                        </a:spcBef>
                        <a:spcAft>
                          <a:spcPts val="0"/>
                        </a:spcAft>
                        <a:buNone/>
                      </a:pPr>
                      <a:r>
                        <a:rPr b="1" lang="en-US" sz="2300" u="none" cap="none" strike="noStrike">
                          <a:solidFill>
                            <a:schemeClr val="dk1"/>
                          </a:solidFill>
                        </a:rPr>
                        <a:t>9</a:t>
                      </a:r>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6</a:t>
            </a:r>
            <a:endParaRPr/>
          </a:p>
        </p:txBody>
      </p:sp>
      <p:sp>
        <p:nvSpPr>
          <p:cNvPr id="525" name="Google Shape;525;p33"/>
          <p:cNvSpPr txBox="1"/>
          <p:nvPr>
            <p:ph idx="1" type="body"/>
          </p:nvPr>
        </p:nvSpPr>
        <p:spPr>
          <a:xfrm>
            <a:off x="251520" y="1268065"/>
            <a:ext cx="8640960" cy="525656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100"/>
              <a:buNone/>
            </a:pPr>
            <a:r>
              <a:rPr lang="en-US" sz="2100"/>
              <a:t>Cho 5 tiến trình P1, P2, P3, P4, P5 với thời gian vào Ready List và thời gian cần CPU tương tứng như bảng sau:</a:t>
            </a:r>
            <a:endParaRPr/>
          </a:p>
          <a:p>
            <a:pPr indent="0" lvl="0" marL="0" rtl="0" algn="just">
              <a:spcBef>
                <a:spcPts val="420"/>
              </a:spcBef>
              <a:spcAft>
                <a:spcPts val="0"/>
              </a:spcAft>
              <a:buSzPts val="2100"/>
              <a:buNone/>
            </a:pPr>
            <a:r>
              <a:t/>
            </a:r>
            <a:endParaRPr sz="2100"/>
          </a:p>
          <a:p>
            <a:pPr indent="0" lvl="0" marL="0" rtl="0" algn="just">
              <a:spcBef>
                <a:spcPts val="420"/>
              </a:spcBef>
              <a:spcAft>
                <a:spcPts val="0"/>
              </a:spcAft>
              <a:buSzPts val="2100"/>
              <a:buNone/>
            </a:pPr>
            <a:r>
              <a:t/>
            </a:r>
            <a:endParaRPr sz="2100"/>
          </a:p>
          <a:p>
            <a:pPr indent="0" lvl="0" marL="0" rtl="0" algn="just">
              <a:spcBef>
                <a:spcPts val="420"/>
              </a:spcBef>
              <a:spcAft>
                <a:spcPts val="0"/>
              </a:spcAft>
              <a:buSzPts val="2100"/>
              <a:buNone/>
            </a:pPr>
            <a:r>
              <a:t/>
            </a:r>
            <a:endParaRPr sz="2100"/>
          </a:p>
          <a:p>
            <a:pPr indent="0" lvl="0" marL="0" rtl="0" algn="just">
              <a:spcBef>
                <a:spcPts val="420"/>
              </a:spcBef>
              <a:spcAft>
                <a:spcPts val="0"/>
              </a:spcAft>
              <a:buSzPts val="2100"/>
              <a:buNone/>
            </a:pPr>
            <a:r>
              <a:t/>
            </a:r>
            <a:endParaRPr sz="2100"/>
          </a:p>
          <a:p>
            <a:pPr indent="0" lvl="0" marL="0" rtl="0" algn="just">
              <a:spcBef>
                <a:spcPts val="420"/>
              </a:spcBef>
              <a:spcAft>
                <a:spcPts val="0"/>
              </a:spcAft>
              <a:buSzPts val="2100"/>
              <a:buNone/>
            </a:pPr>
            <a:r>
              <a:t/>
            </a:r>
            <a:endParaRPr sz="2100"/>
          </a:p>
          <a:p>
            <a:pPr indent="0" lvl="0" marL="0" rtl="0" algn="just">
              <a:spcBef>
                <a:spcPts val="420"/>
              </a:spcBef>
              <a:spcAft>
                <a:spcPts val="0"/>
              </a:spcAft>
              <a:buSzPts val="2100"/>
              <a:buNone/>
            </a:pPr>
            <a:r>
              <a:t/>
            </a:r>
            <a:endParaRPr sz="2100"/>
          </a:p>
          <a:p>
            <a:pPr indent="0" lvl="0" marL="0" rtl="0" algn="just">
              <a:spcBef>
                <a:spcPts val="420"/>
              </a:spcBef>
              <a:spcAft>
                <a:spcPts val="0"/>
              </a:spcAft>
              <a:buSzPts val="2100"/>
              <a:buNone/>
            </a:pPr>
            <a:r>
              <a:rPr lang="en-US" sz="2100"/>
              <a:t>Vẽ sơ đồ Gantt và tính thời gian chờ trung bình, thời gian đáp ứng trung bình và thời gian lưu lại trong hệ thống (turnaround time) trung bình cho các giải thuật:</a:t>
            </a:r>
            <a:endParaRPr/>
          </a:p>
          <a:p>
            <a:pPr indent="-514350" lvl="0" marL="514350" rtl="0" algn="just">
              <a:spcBef>
                <a:spcPts val="420"/>
              </a:spcBef>
              <a:spcAft>
                <a:spcPts val="0"/>
              </a:spcAft>
              <a:buSzPts val="2100"/>
              <a:buFont typeface="Times New Roman"/>
              <a:buAutoNum type="alphaLcPeriod"/>
            </a:pPr>
            <a:r>
              <a:rPr lang="en-US" sz="2100"/>
              <a:t>FCFS				 </a:t>
            </a:r>
            <a:endParaRPr/>
          </a:p>
          <a:p>
            <a:pPr indent="-514350" lvl="0" marL="514350" rtl="0" algn="just">
              <a:spcBef>
                <a:spcPts val="420"/>
              </a:spcBef>
              <a:spcAft>
                <a:spcPts val="0"/>
              </a:spcAft>
              <a:buSzPts val="2100"/>
              <a:buFont typeface="Times New Roman"/>
              <a:buAutoNum type="alphaLcPeriod"/>
            </a:pPr>
            <a:r>
              <a:rPr lang="en-US" sz="2100"/>
              <a:t>SJF preemptive</a:t>
            </a:r>
            <a:endParaRPr/>
          </a:p>
          <a:p>
            <a:pPr indent="-514350" lvl="0" marL="514350" rtl="0" algn="just">
              <a:spcBef>
                <a:spcPts val="420"/>
              </a:spcBef>
              <a:spcAft>
                <a:spcPts val="0"/>
              </a:spcAft>
              <a:buSzPts val="2100"/>
              <a:buFont typeface="Times New Roman"/>
              <a:buAutoNum type="alphaLcPeriod"/>
            </a:pPr>
            <a:r>
              <a:rPr lang="en-US" sz="2100"/>
              <a:t>RR với quantum time = 6 	</a:t>
            </a:r>
            <a:endParaRPr/>
          </a:p>
        </p:txBody>
      </p:sp>
      <p:sp>
        <p:nvSpPr>
          <p:cNvPr id="526" name="Google Shape;526;p3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527" name="Google Shape;527;p3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28" name="Google Shape;528;p3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9" name="Google Shape;529;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530" name="Google Shape;530;p33"/>
          <p:cNvGraphicFramePr/>
          <p:nvPr/>
        </p:nvGraphicFramePr>
        <p:xfrm>
          <a:off x="1362869" y="1981200"/>
          <a:ext cx="3000000" cy="3000000"/>
        </p:xfrm>
        <a:graphic>
          <a:graphicData uri="http://schemas.openxmlformats.org/drawingml/2006/table">
            <a:tbl>
              <a:tblPr bandRow="1" firstRow="1">
                <a:noFill/>
                <a:tableStyleId>{D3555BB8-1E6A-4FB9-AF2B-9AB90A9848F0}</a:tableStyleId>
              </a:tblPr>
              <a:tblGrid>
                <a:gridCol w="2184675"/>
                <a:gridCol w="2184675"/>
                <a:gridCol w="2184675"/>
              </a:tblGrid>
              <a:tr h="317500">
                <a:tc>
                  <a:txBody>
                    <a:bodyPr/>
                    <a:lstStyle/>
                    <a:p>
                      <a:pPr indent="0" lvl="0" marL="0" marR="0" rtl="0" algn="ctr">
                        <a:spcBef>
                          <a:spcPts val="0"/>
                        </a:spcBef>
                        <a:spcAft>
                          <a:spcPts val="0"/>
                        </a:spcAft>
                        <a:buNone/>
                      </a:pPr>
                      <a:r>
                        <a:rPr lang="en-US" sz="1900" u="none" cap="none" strike="noStrike">
                          <a:solidFill>
                            <a:schemeClr val="dk1"/>
                          </a:solidFill>
                        </a:rPr>
                        <a:t>Process</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Arrival Time</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CPU Burst Time</a:t>
                      </a:r>
                      <a:endParaRPr/>
                    </a:p>
                  </a:txBody>
                  <a:tcPr marT="45725" marB="45725" marR="91450" marL="91450"/>
                </a:tc>
              </a:tr>
              <a:tr h="317500">
                <a:tc>
                  <a:txBody>
                    <a:bodyPr/>
                    <a:lstStyle/>
                    <a:p>
                      <a:pPr indent="0" lvl="0" marL="0" marR="0" rtl="0" algn="ctr">
                        <a:spcBef>
                          <a:spcPts val="0"/>
                        </a:spcBef>
                        <a:spcAft>
                          <a:spcPts val="0"/>
                        </a:spcAft>
                        <a:buNone/>
                      </a:pPr>
                      <a:r>
                        <a:rPr b="1" lang="en-US" sz="1900" u="none" cap="none" strike="noStrike">
                          <a:solidFill>
                            <a:schemeClr val="dk1"/>
                          </a:solidFill>
                        </a:rPr>
                        <a:t>P1</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0</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8</a:t>
                      </a:r>
                      <a:endParaRPr/>
                    </a:p>
                  </a:txBody>
                  <a:tcPr marT="45725" marB="45725" marR="91450" marL="91450"/>
                </a:tc>
              </a:tr>
              <a:tr h="317500">
                <a:tc>
                  <a:txBody>
                    <a:bodyPr/>
                    <a:lstStyle/>
                    <a:p>
                      <a:pPr indent="0" lvl="0" marL="0" marR="0" rtl="0" algn="ctr">
                        <a:spcBef>
                          <a:spcPts val="0"/>
                        </a:spcBef>
                        <a:spcAft>
                          <a:spcPts val="0"/>
                        </a:spcAft>
                        <a:buNone/>
                      </a:pPr>
                      <a:r>
                        <a:rPr b="1" lang="en-US" sz="1900" u="none" cap="none" strike="noStrike">
                          <a:solidFill>
                            <a:schemeClr val="dk1"/>
                          </a:solidFill>
                        </a:rPr>
                        <a:t>P2</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2</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19</a:t>
                      </a:r>
                      <a:endParaRPr/>
                    </a:p>
                  </a:txBody>
                  <a:tcPr marT="45725" marB="45725" marR="91450" marL="91450"/>
                </a:tc>
              </a:tr>
              <a:tr h="317500">
                <a:tc>
                  <a:txBody>
                    <a:bodyPr/>
                    <a:lstStyle/>
                    <a:p>
                      <a:pPr indent="0" lvl="0" marL="0" marR="0" rtl="0" algn="ctr">
                        <a:spcBef>
                          <a:spcPts val="0"/>
                        </a:spcBef>
                        <a:spcAft>
                          <a:spcPts val="0"/>
                        </a:spcAft>
                        <a:buNone/>
                      </a:pPr>
                      <a:r>
                        <a:rPr b="1" lang="en-US" sz="1900" u="none" cap="none" strike="noStrike">
                          <a:solidFill>
                            <a:schemeClr val="dk1"/>
                          </a:solidFill>
                        </a:rPr>
                        <a:t>P3</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4</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3</a:t>
                      </a:r>
                      <a:endParaRPr/>
                    </a:p>
                  </a:txBody>
                  <a:tcPr marT="45725" marB="45725" marR="91450" marL="91450"/>
                </a:tc>
              </a:tr>
              <a:tr h="317500">
                <a:tc>
                  <a:txBody>
                    <a:bodyPr/>
                    <a:lstStyle/>
                    <a:p>
                      <a:pPr indent="0" lvl="0" marL="0" marR="0" rtl="0" algn="ctr">
                        <a:spcBef>
                          <a:spcPts val="0"/>
                        </a:spcBef>
                        <a:spcAft>
                          <a:spcPts val="0"/>
                        </a:spcAft>
                        <a:buNone/>
                      </a:pPr>
                      <a:r>
                        <a:rPr b="1" lang="en-US" sz="1900" u="none" cap="none" strike="noStrike">
                          <a:solidFill>
                            <a:schemeClr val="dk1"/>
                          </a:solidFill>
                        </a:rPr>
                        <a:t>P4</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5</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6</a:t>
                      </a:r>
                      <a:endParaRPr/>
                    </a:p>
                  </a:txBody>
                  <a:tcPr marT="45725" marB="45725" marR="91450" marL="91450"/>
                </a:tc>
              </a:tr>
              <a:tr h="317500">
                <a:tc>
                  <a:txBody>
                    <a:bodyPr/>
                    <a:lstStyle/>
                    <a:p>
                      <a:pPr indent="0" lvl="0" marL="0" marR="0" rtl="0" algn="ctr">
                        <a:spcBef>
                          <a:spcPts val="0"/>
                        </a:spcBef>
                        <a:spcAft>
                          <a:spcPts val="0"/>
                        </a:spcAft>
                        <a:buNone/>
                      </a:pPr>
                      <a:r>
                        <a:rPr b="1" lang="en-US" sz="1900" u="none" cap="none" strike="noStrike">
                          <a:solidFill>
                            <a:schemeClr val="dk1"/>
                          </a:solidFill>
                        </a:rPr>
                        <a:t>P5</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7</a:t>
                      </a:r>
                      <a:endParaRPr/>
                    </a:p>
                  </a:txBody>
                  <a:tcPr marT="45725" marB="45725" marR="91450" marL="91450"/>
                </a:tc>
                <a:tc>
                  <a:txBody>
                    <a:bodyPr/>
                    <a:lstStyle/>
                    <a:p>
                      <a:pPr indent="0" lvl="0" marL="0" marR="0" rtl="0" algn="ctr">
                        <a:spcBef>
                          <a:spcPts val="0"/>
                        </a:spcBef>
                        <a:spcAft>
                          <a:spcPts val="0"/>
                        </a:spcAft>
                        <a:buNone/>
                      </a:pPr>
                      <a:r>
                        <a:rPr b="1" lang="en-US" sz="1900" u="none" cap="none" strike="noStrike">
                          <a:solidFill>
                            <a:schemeClr val="dk1"/>
                          </a:solidFill>
                        </a:rPr>
                        <a:t>12</a:t>
                      </a:r>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4"/>
          <p:cNvSpPr txBox="1"/>
          <p:nvPr>
            <p:ph type="ctrTitle"/>
          </p:nvPr>
        </p:nvSpPr>
        <p:spPr>
          <a:xfrm>
            <a:off x="609600" y="121566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THẢO LUẬN</a:t>
            </a:r>
            <a:endParaRPr/>
          </a:p>
        </p:txBody>
      </p:sp>
      <p:sp>
        <p:nvSpPr>
          <p:cNvPr id="537" name="Google Shape;537;p3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538" name="Google Shape;538;p3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39" name="Google Shape;539;p3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data.sinhvienit.net/2013/T09/img/SinhVienIT.Net---suy-nghi.jpg" id="540" name="Google Shape;540;p34"/>
          <p:cNvPicPr preferRelativeResize="0"/>
          <p:nvPr/>
        </p:nvPicPr>
        <p:blipFill rotWithShape="1">
          <a:blip r:embed="rId3">
            <a:alphaModFix/>
          </a:blip>
          <a:srcRect b="0" l="0" r="0" t="0"/>
          <a:stretch/>
        </p:blipFill>
        <p:spPr>
          <a:xfrm>
            <a:off x="3123407" y="2685690"/>
            <a:ext cx="2895600" cy="21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a:t>
            </a:r>
            <a:endParaRPr/>
          </a:p>
        </p:txBody>
      </p:sp>
      <p:sp>
        <p:nvSpPr>
          <p:cNvPr id="85" name="Google Shape;85;p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Mỗi process nhận được một đơn vị nhỏ thời gian CPU (time slice, quantum time), thông thường từ 10-100 msec để thực thi</a:t>
            </a:r>
            <a:endParaRPr/>
          </a:p>
          <a:p>
            <a:pPr indent="-342900" lvl="0" marL="342900" rtl="0" algn="just">
              <a:spcBef>
                <a:spcPts val="520"/>
              </a:spcBef>
              <a:spcAft>
                <a:spcPts val="0"/>
              </a:spcAft>
              <a:buSzPts val="2600"/>
              <a:buChar char="■"/>
            </a:pPr>
            <a:r>
              <a:rPr lang="en-US"/>
              <a:t>Sau khoảng thời gian đó, process bị đoạt quyền và trở về cuối hàng đợi ready</a:t>
            </a:r>
            <a:endParaRPr/>
          </a:p>
          <a:p>
            <a:pPr indent="-342900" lvl="0" marL="342900" rtl="0" algn="just">
              <a:spcBef>
                <a:spcPts val="520"/>
              </a:spcBef>
              <a:spcAft>
                <a:spcPts val="0"/>
              </a:spcAft>
              <a:buSzPts val="2600"/>
              <a:buChar char="■"/>
            </a:pPr>
            <a:r>
              <a:rPr lang="en-US"/>
              <a:t>Nếu có n process trong hàng đợi ready và quantum time = q thì không có process nào phải chờ đợi quá (n -1)q đơn vị thời gian</a:t>
            </a:r>
            <a:endParaRPr/>
          </a:p>
          <a:p>
            <a:pPr indent="-177800" lvl="0" marL="342900" rtl="0" algn="just">
              <a:spcBef>
                <a:spcPts val="520"/>
              </a:spcBef>
              <a:spcAft>
                <a:spcPts val="0"/>
              </a:spcAft>
              <a:buSzPts val="2600"/>
              <a:buNone/>
            </a:pPr>
            <a:r>
              <a:t/>
            </a:r>
            <a:endParaRPr/>
          </a:p>
        </p:txBody>
      </p:sp>
      <p:sp>
        <p:nvSpPr>
          <p:cNvPr id="86" name="Google Shape;86;p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87" name="Google Shape;87;p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 calcmode="lin" valueType="num">
                                      <p:cBhvr additive="base">
                                        <p:cTn dur="500"/>
                                        <p:tgtEl>
                                          <p:spTgt spid="8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 calcmode="lin" valueType="num">
                                      <p:cBhvr additive="base">
                                        <p:cTn dur="500"/>
                                        <p:tgtEl>
                                          <p:spTgt spid="8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 calcmode="lin" valueType="num">
                                      <p:cBhvr additive="base">
                                        <p:cTn dur="500"/>
                                        <p:tgtEl>
                                          <p:spTgt spid="8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 calcmode="lin" valueType="num">
                                      <p:cBhvr additive="base">
                                        <p:cTn dur="500"/>
                                        <p:tgtEl>
                                          <p:spTgt spid="8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 (tt)</a:t>
            </a:r>
            <a:endParaRPr/>
          </a:p>
        </p:txBody>
      </p:sp>
      <p:sp>
        <p:nvSpPr>
          <p:cNvPr id="94" name="Google Shape;94;p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Hiệu suất:</a:t>
            </a:r>
            <a:endParaRPr/>
          </a:p>
          <a:p>
            <a:pPr indent="-285750" lvl="1" marL="742950" rtl="0" algn="just">
              <a:spcBef>
                <a:spcPts val="480"/>
              </a:spcBef>
              <a:spcAft>
                <a:spcPts val="0"/>
              </a:spcAft>
              <a:buSzPts val="2400"/>
              <a:buChar char="🞐"/>
            </a:pPr>
            <a:r>
              <a:rPr lang="en-US"/>
              <a:t>Nếu q lớn: RR =&gt; FCFS</a:t>
            </a:r>
            <a:endParaRPr/>
          </a:p>
          <a:p>
            <a:pPr indent="-285750" lvl="1" marL="742950" rtl="0" algn="just">
              <a:spcBef>
                <a:spcPts val="480"/>
              </a:spcBef>
              <a:spcAft>
                <a:spcPts val="0"/>
              </a:spcAft>
              <a:buSzPts val="2400"/>
              <a:buChar char="🞐"/>
            </a:pPr>
            <a:r>
              <a:rPr lang="en-US"/>
              <a:t>Nếu q nhỏ: q không được quá nhỏ bởi vì phải tốn chi phí chuyển ngữ cảnh</a:t>
            </a:r>
            <a:endParaRPr/>
          </a:p>
          <a:p>
            <a:pPr indent="-285750" lvl="1" marL="742950" rtl="0" algn="just">
              <a:spcBef>
                <a:spcPts val="480"/>
              </a:spcBef>
              <a:spcAft>
                <a:spcPts val="0"/>
              </a:spcAft>
              <a:buSzPts val="2400"/>
              <a:buChar char="🞐"/>
            </a:pPr>
            <a:r>
              <a:rPr lang="en-US"/>
              <a:t>Thời gian chờ đợi trung bình của giải thuật RR thường khá lớn nhưng thời gian đáp ứng nhỏ</a:t>
            </a:r>
            <a:endParaRPr/>
          </a:p>
        </p:txBody>
      </p:sp>
      <p:sp>
        <p:nvSpPr>
          <p:cNvPr id="95" name="Google Shape;95;p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96" name="Google Shape;96;p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 (tt)</a:t>
            </a:r>
            <a:endParaRPr/>
          </a:p>
        </p:txBody>
      </p:sp>
      <p:sp>
        <p:nvSpPr>
          <p:cNvPr id="103" name="Google Shape;103;p6"/>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 (quantum time = 4)</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0" lvl="0" marL="0" rtl="0" algn="just">
              <a:spcBef>
                <a:spcPts val="520"/>
              </a:spcBef>
              <a:spcAft>
                <a:spcPts val="0"/>
              </a:spcAft>
              <a:buSzPts val="2600"/>
              <a:buNone/>
            </a:pPr>
            <a:r>
              <a:t/>
            </a:r>
            <a:endParaRPr/>
          </a:p>
        </p:txBody>
      </p:sp>
      <p:sp>
        <p:nvSpPr>
          <p:cNvPr id="104" name="Google Shape;104;p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105" name="Google Shape;105;p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6"/>
          <p:cNvSpPr txBox="1"/>
          <p:nvPr>
            <p:ph idx="11" type="ftr"/>
          </p:nvPr>
        </p:nvSpPr>
        <p:spPr>
          <a:xfrm>
            <a:off x="2753496" y="653675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107" name="Google Shape;107;p6"/>
          <p:cNvGraphicFramePr/>
          <p:nvPr/>
        </p:nvGraphicFramePr>
        <p:xfrm>
          <a:off x="2057400" y="1169840"/>
          <a:ext cx="3000000" cy="3000000"/>
        </p:xfrm>
        <a:graphic>
          <a:graphicData uri="http://schemas.openxmlformats.org/drawingml/2006/table">
            <a:tbl>
              <a:tblPr bandRow="1" firstRow="1">
                <a:noFill/>
                <a:tableStyleId>{D3555BB8-1E6A-4FB9-AF2B-9AB90A9848F0}</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108" name="Google Shape;108;p6"/>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109" name="Google Shape;109;p6"/>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10" name="Google Shape;110;p6"/>
          <p:cNvCxnSpPr/>
          <p:nvPr/>
        </p:nvCxnSpPr>
        <p:spPr>
          <a:xfrm>
            <a:off x="267004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11" name="Google Shape;111;p6"/>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12" name="Google Shape;112;p6"/>
          <p:cNvCxnSpPr/>
          <p:nvPr/>
        </p:nvCxnSpPr>
        <p:spPr>
          <a:xfrm>
            <a:off x="46817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6"/>
          <p:cNvCxnSpPr/>
          <p:nvPr/>
        </p:nvCxnSpPr>
        <p:spPr>
          <a:xfrm>
            <a:off x="596188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114" name="Google Shape;114;p6"/>
          <p:cNvSpPr txBox="1"/>
          <p:nvPr/>
        </p:nvSpPr>
        <p:spPr>
          <a:xfrm>
            <a:off x="1371600"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115" name="Google Shape;115;p6"/>
          <p:cNvSpPr txBox="1"/>
          <p:nvPr/>
        </p:nvSpPr>
        <p:spPr>
          <a:xfrm>
            <a:off x="281635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116" name="Google Shape;116;p6"/>
          <p:cNvSpPr txBox="1"/>
          <p:nvPr/>
        </p:nvSpPr>
        <p:spPr>
          <a:xfrm>
            <a:off x="354787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117" name="Google Shape;117;p6"/>
          <p:cNvSpPr txBox="1"/>
          <p:nvPr/>
        </p:nvSpPr>
        <p:spPr>
          <a:xfrm>
            <a:off x="537667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118" name="Google Shape;118;p6"/>
          <p:cNvSpPr txBox="1"/>
          <p:nvPr/>
        </p:nvSpPr>
        <p:spPr>
          <a:xfrm>
            <a:off x="609904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119" name="Google Shape;119;p6"/>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120" name="Google Shape;120;p6"/>
          <p:cNvSpPr txBox="1"/>
          <p:nvPr/>
        </p:nvSpPr>
        <p:spPr>
          <a:xfrm>
            <a:off x="246888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8</a:t>
            </a:r>
            <a:endParaRPr/>
          </a:p>
        </p:txBody>
      </p:sp>
      <p:sp>
        <p:nvSpPr>
          <p:cNvPr id="121" name="Google Shape;121;p6"/>
          <p:cNvSpPr txBox="1"/>
          <p:nvPr/>
        </p:nvSpPr>
        <p:spPr>
          <a:xfrm>
            <a:off x="318211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122" name="Google Shape;122;p6"/>
          <p:cNvSpPr txBox="1"/>
          <p:nvPr/>
        </p:nvSpPr>
        <p:spPr>
          <a:xfrm>
            <a:off x="448056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19</a:t>
            </a:r>
            <a:endParaRPr/>
          </a:p>
        </p:txBody>
      </p:sp>
      <p:sp>
        <p:nvSpPr>
          <p:cNvPr id="123" name="Google Shape;123;p6"/>
          <p:cNvSpPr txBox="1"/>
          <p:nvPr/>
        </p:nvSpPr>
        <p:spPr>
          <a:xfrm>
            <a:off x="574243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26</a:t>
            </a:r>
            <a:endParaRPr/>
          </a:p>
        </p:txBody>
      </p:sp>
      <p:sp>
        <p:nvSpPr>
          <p:cNvPr id="124" name="Google Shape;124;p6"/>
          <p:cNvSpPr txBox="1"/>
          <p:nvPr/>
        </p:nvSpPr>
        <p:spPr>
          <a:xfrm>
            <a:off x="7562088"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125" name="Google Shape;125;p6"/>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26" name="Google Shape;126;p6"/>
          <p:cNvCxnSpPr/>
          <p:nvPr/>
        </p:nvCxnSpPr>
        <p:spPr>
          <a:xfrm>
            <a:off x="193852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127" name="Google Shape;127;p6"/>
          <p:cNvSpPr txBox="1"/>
          <p:nvPr/>
        </p:nvSpPr>
        <p:spPr>
          <a:xfrm>
            <a:off x="171907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4</a:t>
            </a:r>
            <a:endParaRPr/>
          </a:p>
        </p:txBody>
      </p:sp>
      <p:sp>
        <p:nvSpPr>
          <p:cNvPr id="128" name="Google Shape;128;p6"/>
          <p:cNvSpPr txBox="1"/>
          <p:nvPr/>
        </p:nvSpPr>
        <p:spPr>
          <a:xfrm>
            <a:off x="208483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cxnSp>
        <p:nvCxnSpPr>
          <p:cNvPr id="129" name="Google Shape;129;p6"/>
          <p:cNvCxnSpPr/>
          <p:nvPr/>
        </p:nvCxnSpPr>
        <p:spPr>
          <a:xfrm>
            <a:off x="413308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6"/>
          <p:cNvSpPr txBox="1"/>
          <p:nvPr/>
        </p:nvSpPr>
        <p:spPr>
          <a:xfrm>
            <a:off x="391363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16</a:t>
            </a:r>
            <a:endParaRPr/>
          </a:p>
        </p:txBody>
      </p:sp>
      <p:cxnSp>
        <p:nvCxnSpPr>
          <p:cNvPr id="131" name="Google Shape;131;p6"/>
          <p:cNvCxnSpPr/>
          <p:nvPr/>
        </p:nvCxnSpPr>
        <p:spPr>
          <a:xfrm>
            <a:off x="523036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132" name="Google Shape;132;p6"/>
          <p:cNvSpPr txBox="1"/>
          <p:nvPr/>
        </p:nvSpPr>
        <p:spPr>
          <a:xfrm>
            <a:off x="50185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22</a:t>
            </a:r>
            <a:endParaRPr/>
          </a:p>
        </p:txBody>
      </p:sp>
      <p:sp>
        <p:nvSpPr>
          <p:cNvPr id="133" name="Google Shape;133;p6"/>
          <p:cNvSpPr txBox="1"/>
          <p:nvPr/>
        </p:nvSpPr>
        <p:spPr>
          <a:xfrm>
            <a:off x="64663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30</a:t>
            </a:r>
            <a:endParaRPr/>
          </a:p>
        </p:txBody>
      </p:sp>
      <p:sp>
        <p:nvSpPr>
          <p:cNvPr id="134" name="Google Shape;134;p6"/>
          <p:cNvSpPr txBox="1"/>
          <p:nvPr/>
        </p:nvSpPr>
        <p:spPr>
          <a:xfrm>
            <a:off x="720547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34</a:t>
            </a:r>
            <a:endParaRPr/>
          </a:p>
        </p:txBody>
      </p:sp>
      <p:cxnSp>
        <p:nvCxnSpPr>
          <p:cNvPr id="135" name="Google Shape;135;p6"/>
          <p:cNvCxnSpPr/>
          <p:nvPr/>
        </p:nvCxnSpPr>
        <p:spPr>
          <a:xfrm>
            <a:off x="669340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6"/>
          <p:cNvCxnSpPr/>
          <p:nvPr/>
        </p:nvCxnSpPr>
        <p:spPr>
          <a:xfrm>
            <a:off x="742492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137" name="Google Shape;137;p6"/>
          <p:cNvSpPr txBox="1"/>
          <p:nvPr/>
        </p:nvSpPr>
        <p:spPr>
          <a:xfrm>
            <a:off x="418795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
        <p:nvSpPr>
          <p:cNvPr id="138" name="Google Shape;138;p6"/>
          <p:cNvSpPr txBox="1"/>
          <p:nvPr/>
        </p:nvSpPr>
        <p:spPr>
          <a:xfrm>
            <a:off x="472744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139" name="Google Shape;139;p6"/>
          <p:cNvSpPr txBox="1"/>
          <p:nvPr/>
        </p:nvSpPr>
        <p:spPr>
          <a:xfrm>
            <a:off x="683971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140" name="Google Shape;140;p6"/>
          <p:cNvSpPr txBox="1"/>
          <p:nvPr/>
        </p:nvSpPr>
        <p:spPr>
          <a:xfrm>
            <a:off x="7380729"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141" name="Google Shape;141;p6"/>
          <p:cNvSpPr txBox="1"/>
          <p:nvPr/>
        </p:nvSpPr>
        <p:spPr>
          <a:xfrm>
            <a:off x="1747768"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P2</a:t>
            </a:r>
            <a:endParaRPr/>
          </a:p>
        </p:txBody>
      </p:sp>
      <p:sp>
        <p:nvSpPr>
          <p:cNvPr id="142" name="Google Shape;142;p6"/>
          <p:cNvSpPr txBox="1"/>
          <p:nvPr/>
        </p:nvSpPr>
        <p:spPr>
          <a:xfrm>
            <a:off x="1758621" y="553212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P1</a:t>
            </a:r>
            <a:endParaRPr/>
          </a:p>
        </p:txBody>
      </p:sp>
      <p:sp>
        <p:nvSpPr>
          <p:cNvPr id="143" name="Google Shape;143;p6"/>
          <p:cNvSpPr txBox="1"/>
          <p:nvPr/>
        </p:nvSpPr>
        <p:spPr>
          <a:xfrm>
            <a:off x="2468880"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P1</a:t>
            </a:r>
            <a:endParaRPr/>
          </a:p>
        </p:txBody>
      </p:sp>
      <p:sp>
        <p:nvSpPr>
          <p:cNvPr id="144" name="Google Shape;144;p6"/>
          <p:cNvSpPr txBox="1"/>
          <p:nvPr/>
        </p:nvSpPr>
        <p:spPr>
          <a:xfrm>
            <a:off x="2467278" y="553212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P3</a:t>
            </a:r>
            <a:endParaRPr/>
          </a:p>
        </p:txBody>
      </p:sp>
      <p:sp>
        <p:nvSpPr>
          <p:cNvPr id="145" name="Google Shape;145;p6"/>
          <p:cNvSpPr txBox="1"/>
          <p:nvPr/>
        </p:nvSpPr>
        <p:spPr>
          <a:xfrm>
            <a:off x="2467278" y="585216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P2</a:t>
            </a:r>
            <a:endParaRPr/>
          </a:p>
        </p:txBody>
      </p:sp>
      <p:sp>
        <p:nvSpPr>
          <p:cNvPr id="146" name="Google Shape;146;p6"/>
          <p:cNvSpPr txBox="1"/>
          <p:nvPr/>
        </p:nvSpPr>
        <p:spPr>
          <a:xfrm>
            <a:off x="3200400"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P3</a:t>
            </a:r>
            <a:endParaRPr/>
          </a:p>
        </p:txBody>
      </p:sp>
      <p:sp>
        <p:nvSpPr>
          <p:cNvPr id="147" name="Google Shape;147;p6"/>
          <p:cNvSpPr txBox="1"/>
          <p:nvPr/>
        </p:nvSpPr>
        <p:spPr>
          <a:xfrm>
            <a:off x="3200400" y="553212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P2</a:t>
            </a:r>
            <a:endParaRPr/>
          </a:p>
        </p:txBody>
      </p:sp>
      <p:sp>
        <p:nvSpPr>
          <p:cNvPr id="148" name="Google Shape;148;p6"/>
          <p:cNvSpPr txBox="1"/>
          <p:nvPr/>
        </p:nvSpPr>
        <p:spPr>
          <a:xfrm>
            <a:off x="3200400" y="585216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P4</a:t>
            </a:r>
            <a:endParaRPr/>
          </a:p>
        </p:txBody>
      </p:sp>
      <p:sp>
        <p:nvSpPr>
          <p:cNvPr id="149" name="Google Shape;149;p6"/>
          <p:cNvSpPr txBox="1"/>
          <p:nvPr/>
        </p:nvSpPr>
        <p:spPr>
          <a:xfrm>
            <a:off x="3200400" y="616862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P5</a:t>
            </a:r>
            <a:endParaRPr/>
          </a:p>
        </p:txBody>
      </p:sp>
      <p:sp>
        <p:nvSpPr>
          <p:cNvPr id="150" name="Google Shape;150;p6"/>
          <p:cNvSpPr txBox="1"/>
          <p:nvPr/>
        </p:nvSpPr>
        <p:spPr>
          <a:xfrm>
            <a:off x="3200400" y="648866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P1</a:t>
            </a:r>
            <a:endParaRPr/>
          </a:p>
        </p:txBody>
      </p:sp>
      <p:sp>
        <p:nvSpPr>
          <p:cNvPr id="151" name="Google Shape;151;p6"/>
          <p:cNvSpPr txBox="1"/>
          <p:nvPr/>
        </p:nvSpPr>
        <p:spPr>
          <a:xfrm>
            <a:off x="3931920"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P2</a:t>
            </a:r>
            <a:endParaRPr/>
          </a:p>
        </p:txBody>
      </p:sp>
      <p:sp>
        <p:nvSpPr>
          <p:cNvPr id="152" name="Google Shape;152;p6"/>
          <p:cNvSpPr txBox="1"/>
          <p:nvPr/>
        </p:nvSpPr>
        <p:spPr>
          <a:xfrm>
            <a:off x="3931920" y="553212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P4</a:t>
            </a:r>
            <a:endParaRPr/>
          </a:p>
        </p:txBody>
      </p:sp>
      <p:sp>
        <p:nvSpPr>
          <p:cNvPr id="153" name="Google Shape;153;p6"/>
          <p:cNvSpPr txBox="1"/>
          <p:nvPr/>
        </p:nvSpPr>
        <p:spPr>
          <a:xfrm>
            <a:off x="3931920" y="585216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P5</a:t>
            </a:r>
            <a:endParaRPr/>
          </a:p>
        </p:txBody>
      </p:sp>
      <p:sp>
        <p:nvSpPr>
          <p:cNvPr id="154" name="Google Shape;154;p6"/>
          <p:cNvSpPr txBox="1"/>
          <p:nvPr/>
        </p:nvSpPr>
        <p:spPr>
          <a:xfrm>
            <a:off x="3931920" y="617220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P1</a:t>
            </a:r>
            <a:endParaRPr/>
          </a:p>
        </p:txBody>
      </p:sp>
      <p:sp>
        <p:nvSpPr>
          <p:cNvPr id="155" name="Google Shape;155;p6"/>
          <p:cNvSpPr txBox="1"/>
          <p:nvPr/>
        </p:nvSpPr>
        <p:spPr>
          <a:xfrm>
            <a:off x="3931920" y="649224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P3</a:t>
            </a:r>
            <a:endParaRPr/>
          </a:p>
        </p:txBody>
      </p:sp>
      <p:sp>
        <p:nvSpPr>
          <p:cNvPr id="156" name="Google Shape;156;p6"/>
          <p:cNvSpPr txBox="1"/>
          <p:nvPr/>
        </p:nvSpPr>
        <p:spPr>
          <a:xfrm>
            <a:off x="4526280"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P4</a:t>
            </a:r>
            <a:endParaRPr/>
          </a:p>
        </p:txBody>
      </p:sp>
      <p:sp>
        <p:nvSpPr>
          <p:cNvPr id="157" name="Google Shape;157;p6"/>
          <p:cNvSpPr txBox="1"/>
          <p:nvPr/>
        </p:nvSpPr>
        <p:spPr>
          <a:xfrm>
            <a:off x="4526280" y="554378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P5</a:t>
            </a:r>
            <a:endParaRPr/>
          </a:p>
        </p:txBody>
      </p:sp>
      <p:sp>
        <p:nvSpPr>
          <p:cNvPr id="158" name="Google Shape;158;p6"/>
          <p:cNvSpPr txBox="1"/>
          <p:nvPr/>
        </p:nvSpPr>
        <p:spPr>
          <a:xfrm>
            <a:off x="4526280" y="586382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P1</a:t>
            </a:r>
            <a:endParaRPr/>
          </a:p>
        </p:txBody>
      </p:sp>
      <p:sp>
        <p:nvSpPr>
          <p:cNvPr id="159" name="Google Shape;159;p6"/>
          <p:cNvSpPr txBox="1"/>
          <p:nvPr/>
        </p:nvSpPr>
        <p:spPr>
          <a:xfrm>
            <a:off x="4526280" y="618386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P3</a:t>
            </a:r>
            <a:endParaRPr/>
          </a:p>
        </p:txBody>
      </p:sp>
      <p:sp>
        <p:nvSpPr>
          <p:cNvPr id="160" name="Google Shape;160;p6"/>
          <p:cNvSpPr txBox="1"/>
          <p:nvPr/>
        </p:nvSpPr>
        <p:spPr>
          <a:xfrm>
            <a:off x="5058078"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P5</a:t>
            </a:r>
            <a:endParaRPr/>
          </a:p>
        </p:txBody>
      </p:sp>
      <p:sp>
        <p:nvSpPr>
          <p:cNvPr id="161" name="Google Shape;161;p6"/>
          <p:cNvSpPr txBox="1"/>
          <p:nvPr/>
        </p:nvSpPr>
        <p:spPr>
          <a:xfrm>
            <a:off x="5058078" y="555902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P1</a:t>
            </a:r>
            <a:endParaRPr/>
          </a:p>
        </p:txBody>
      </p:sp>
      <p:sp>
        <p:nvSpPr>
          <p:cNvPr id="162" name="Google Shape;162;p6"/>
          <p:cNvSpPr txBox="1"/>
          <p:nvPr/>
        </p:nvSpPr>
        <p:spPr>
          <a:xfrm>
            <a:off x="5058078" y="587906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P3</a:t>
            </a:r>
            <a:endParaRPr/>
          </a:p>
        </p:txBody>
      </p:sp>
      <p:sp>
        <p:nvSpPr>
          <p:cNvPr id="163" name="Google Shape;163;p6"/>
          <p:cNvSpPr txBox="1"/>
          <p:nvPr/>
        </p:nvSpPr>
        <p:spPr>
          <a:xfrm>
            <a:off x="5760720"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P1</a:t>
            </a:r>
            <a:endParaRPr/>
          </a:p>
        </p:txBody>
      </p:sp>
      <p:sp>
        <p:nvSpPr>
          <p:cNvPr id="164" name="Google Shape;164;p6"/>
          <p:cNvSpPr txBox="1"/>
          <p:nvPr/>
        </p:nvSpPr>
        <p:spPr>
          <a:xfrm>
            <a:off x="5760720" y="555902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P3</a:t>
            </a:r>
            <a:endParaRPr/>
          </a:p>
        </p:txBody>
      </p:sp>
      <p:sp>
        <p:nvSpPr>
          <p:cNvPr id="165" name="Google Shape;165;p6"/>
          <p:cNvSpPr txBox="1"/>
          <p:nvPr/>
        </p:nvSpPr>
        <p:spPr>
          <a:xfrm>
            <a:off x="5760720" y="5879068"/>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P5</a:t>
            </a:r>
            <a:endParaRPr/>
          </a:p>
        </p:txBody>
      </p:sp>
      <p:sp>
        <p:nvSpPr>
          <p:cNvPr id="166" name="Google Shape;166;p6"/>
          <p:cNvSpPr txBox="1"/>
          <p:nvPr/>
        </p:nvSpPr>
        <p:spPr>
          <a:xfrm>
            <a:off x="6492240"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P3</a:t>
            </a:r>
            <a:endParaRPr/>
          </a:p>
        </p:txBody>
      </p:sp>
      <p:sp>
        <p:nvSpPr>
          <p:cNvPr id="167" name="Google Shape;167;p6"/>
          <p:cNvSpPr txBox="1"/>
          <p:nvPr/>
        </p:nvSpPr>
        <p:spPr>
          <a:xfrm>
            <a:off x="6492240" y="553212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P5</a:t>
            </a:r>
            <a:endParaRPr/>
          </a:p>
        </p:txBody>
      </p:sp>
      <p:sp>
        <p:nvSpPr>
          <p:cNvPr id="168" name="Google Shape;168;p6"/>
          <p:cNvSpPr txBox="1"/>
          <p:nvPr/>
        </p:nvSpPr>
        <p:spPr>
          <a:xfrm>
            <a:off x="7239000" y="5212080"/>
            <a:ext cx="4283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 (tt)</a:t>
            </a:r>
            <a:endParaRPr/>
          </a:p>
        </p:txBody>
      </p:sp>
      <p:sp>
        <p:nvSpPr>
          <p:cNvPr id="174" name="Google Shape;174;p7"/>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 (quantum time = 4)</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đáp ứng: </a:t>
            </a:r>
            <a:endParaRPr/>
          </a:p>
          <a:p>
            <a:pPr indent="-285750" lvl="1" marL="742950" rtl="0" algn="just">
              <a:spcBef>
                <a:spcPts val="480"/>
              </a:spcBef>
              <a:spcAft>
                <a:spcPts val="0"/>
              </a:spcAft>
              <a:buSzPts val="2400"/>
              <a:buChar char="🞐"/>
            </a:pPr>
            <a:r>
              <a:rPr lang="en-US"/>
              <a:t>P1 = 0, P2 = 2, P3 = 7, P4 = 10, P5 = 10</a:t>
            </a:r>
            <a:endParaRPr/>
          </a:p>
          <a:p>
            <a:pPr indent="-285750" lvl="1" marL="742950" rtl="0" algn="just">
              <a:spcBef>
                <a:spcPts val="480"/>
              </a:spcBef>
              <a:spcAft>
                <a:spcPts val="0"/>
              </a:spcAft>
              <a:buSzPts val="2400"/>
              <a:buChar char="🞐"/>
            </a:pPr>
            <a:r>
              <a:rPr lang="en-US"/>
              <a:t>Thời gian đáp ứng trung bình: 5.8</a:t>
            </a:r>
            <a:endParaRPr/>
          </a:p>
        </p:txBody>
      </p:sp>
      <p:sp>
        <p:nvSpPr>
          <p:cNvPr id="175" name="Google Shape;175;p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176" name="Google Shape;176;p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178" name="Google Shape;178;p7"/>
          <p:cNvGraphicFramePr/>
          <p:nvPr/>
        </p:nvGraphicFramePr>
        <p:xfrm>
          <a:off x="2057400" y="1169840"/>
          <a:ext cx="3000000" cy="3000000"/>
        </p:xfrm>
        <a:graphic>
          <a:graphicData uri="http://schemas.openxmlformats.org/drawingml/2006/table">
            <a:tbl>
              <a:tblPr bandRow="1" firstRow="1">
                <a:noFill/>
                <a:tableStyleId>{D3555BB8-1E6A-4FB9-AF2B-9AB90A9848F0}</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179" name="Google Shape;179;p7"/>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180" name="Google Shape;180;p7"/>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7"/>
          <p:cNvCxnSpPr/>
          <p:nvPr/>
        </p:nvCxnSpPr>
        <p:spPr>
          <a:xfrm>
            <a:off x="267004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7"/>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83" name="Google Shape;183;p7"/>
          <p:cNvCxnSpPr/>
          <p:nvPr/>
        </p:nvCxnSpPr>
        <p:spPr>
          <a:xfrm>
            <a:off x="46817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84" name="Google Shape;184;p7"/>
          <p:cNvCxnSpPr/>
          <p:nvPr/>
        </p:nvCxnSpPr>
        <p:spPr>
          <a:xfrm>
            <a:off x="596188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185" name="Google Shape;185;p7"/>
          <p:cNvSpPr txBox="1"/>
          <p:nvPr/>
        </p:nvSpPr>
        <p:spPr>
          <a:xfrm>
            <a:off x="1371600"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186" name="Google Shape;186;p7"/>
          <p:cNvSpPr txBox="1"/>
          <p:nvPr/>
        </p:nvSpPr>
        <p:spPr>
          <a:xfrm>
            <a:off x="281635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187" name="Google Shape;187;p7"/>
          <p:cNvSpPr txBox="1"/>
          <p:nvPr/>
        </p:nvSpPr>
        <p:spPr>
          <a:xfrm>
            <a:off x="354787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188" name="Google Shape;188;p7"/>
          <p:cNvSpPr txBox="1"/>
          <p:nvPr/>
        </p:nvSpPr>
        <p:spPr>
          <a:xfrm>
            <a:off x="537667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189" name="Google Shape;189;p7"/>
          <p:cNvSpPr txBox="1"/>
          <p:nvPr/>
        </p:nvSpPr>
        <p:spPr>
          <a:xfrm>
            <a:off x="609904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190" name="Google Shape;190;p7"/>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191" name="Google Shape;191;p7"/>
          <p:cNvSpPr txBox="1"/>
          <p:nvPr/>
        </p:nvSpPr>
        <p:spPr>
          <a:xfrm>
            <a:off x="246888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8</a:t>
            </a:r>
            <a:endParaRPr/>
          </a:p>
        </p:txBody>
      </p:sp>
      <p:sp>
        <p:nvSpPr>
          <p:cNvPr id="192" name="Google Shape;192;p7"/>
          <p:cNvSpPr txBox="1"/>
          <p:nvPr/>
        </p:nvSpPr>
        <p:spPr>
          <a:xfrm>
            <a:off x="318211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193" name="Google Shape;193;p7"/>
          <p:cNvSpPr txBox="1"/>
          <p:nvPr/>
        </p:nvSpPr>
        <p:spPr>
          <a:xfrm>
            <a:off x="448056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19</a:t>
            </a:r>
            <a:endParaRPr/>
          </a:p>
        </p:txBody>
      </p:sp>
      <p:sp>
        <p:nvSpPr>
          <p:cNvPr id="194" name="Google Shape;194;p7"/>
          <p:cNvSpPr txBox="1"/>
          <p:nvPr/>
        </p:nvSpPr>
        <p:spPr>
          <a:xfrm>
            <a:off x="574243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26</a:t>
            </a:r>
            <a:endParaRPr/>
          </a:p>
        </p:txBody>
      </p:sp>
      <p:sp>
        <p:nvSpPr>
          <p:cNvPr id="195" name="Google Shape;195;p7"/>
          <p:cNvSpPr txBox="1"/>
          <p:nvPr/>
        </p:nvSpPr>
        <p:spPr>
          <a:xfrm>
            <a:off x="7562088"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196" name="Google Shape;196;p7"/>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7"/>
          <p:cNvCxnSpPr/>
          <p:nvPr/>
        </p:nvCxnSpPr>
        <p:spPr>
          <a:xfrm>
            <a:off x="193852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198" name="Google Shape;198;p7"/>
          <p:cNvSpPr txBox="1"/>
          <p:nvPr/>
        </p:nvSpPr>
        <p:spPr>
          <a:xfrm>
            <a:off x="171907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4</a:t>
            </a:r>
            <a:endParaRPr/>
          </a:p>
        </p:txBody>
      </p:sp>
      <p:sp>
        <p:nvSpPr>
          <p:cNvPr id="199" name="Google Shape;199;p7"/>
          <p:cNvSpPr txBox="1"/>
          <p:nvPr/>
        </p:nvSpPr>
        <p:spPr>
          <a:xfrm>
            <a:off x="208483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cxnSp>
        <p:nvCxnSpPr>
          <p:cNvPr id="200" name="Google Shape;200;p7"/>
          <p:cNvCxnSpPr/>
          <p:nvPr/>
        </p:nvCxnSpPr>
        <p:spPr>
          <a:xfrm>
            <a:off x="413308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201" name="Google Shape;201;p7"/>
          <p:cNvSpPr txBox="1"/>
          <p:nvPr/>
        </p:nvSpPr>
        <p:spPr>
          <a:xfrm>
            <a:off x="391363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16</a:t>
            </a:r>
            <a:endParaRPr/>
          </a:p>
        </p:txBody>
      </p:sp>
      <p:cxnSp>
        <p:nvCxnSpPr>
          <p:cNvPr id="202" name="Google Shape;202;p7"/>
          <p:cNvCxnSpPr/>
          <p:nvPr/>
        </p:nvCxnSpPr>
        <p:spPr>
          <a:xfrm>
            <a:off x="523036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203" name="Google Shape;203;p7"/>
          <p:cNvSpPr txBox="1"/>
          <p:nvPr/>
        </p:nvSpPr>
        <p:spPr>
          <a:xfrm>
            <a:off x="50185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22</a:t>
            </a:r>
            <a:endParaRPr/>
          </a:p>
        </p:txBody>
      </p:sp>
      <p:sp>
        <p:nvSpPr>
          <p:cNvPr id="204" name="Google Shape;204;p7"/>
          <p:cNvSpPr txBox="1"/>
          <p:nvPr/>
        </p:nvSpPr>
        <p:spPr>
          <a:xfrm>
            <a:off x="64663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30</a:t>
            </a:r>
            <a:endParaRPr/>
          </a:p>
        </p:txBody>
      </p:sp>
      <p:sp>
        <p:nvSpPr>
          <p:cNvPr id="205" name="Google Shape;205;p7"/>
          <p:cNvSpPr txBox="1"/>
          <p:nvPr/>
        </p:nvSpPr>
        <p:spPr>
          <a:xfrm>
            <a:off x="720547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34</a:t>
            </a:r>
            <a:endParaRPr/>
          </a:p>
        </p:txBody>
      </p:sp>
      <p:cxnSp>
        <p:nvCxnSpPr>
          <p:cNvPr id="206" name="Google Shape;206;p7"/>
          <p:cNvCxnSpPr/>
          <p:nvPr/>
        </p:nvCxnSpPr>
        <p:spPr>
          <a:xfrm>
            <a:off x="669340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7"/>
          <p:cNvCxnSpPr/>
          <p:nvPr/>
        </p:nvCxnSpPr>
        <p:spPr>
          <a:xfrm>
            <a:off x="742492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208" name="Google Shape;208;p7"/>
          <p:cNvSpPr txBox="1"/>
          <p:nvPr/>
        </p:nvSpPr>
        <p:spPr>
          <a:xfrm>
            <a:off x="418795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
        <p:nvSpPr>
          <p:cNvPr id="209" name="Google Shape;209;p7"/>
          <p:cNvSpPr txBox="1"/>
          <p:nvPr/>
        </p:nvSpPr>
        <p:spPr>
          <a:xfrm>
            <a:off x="472744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210" name="Google Shape;210;p7"/>
          <p:cNvSpPr txBox="1"/>
          <p:nvPr/>
        </p:nvSpPr>
        <p:spPr>
          <a:xfrm>
            <a:off x="683971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211" name="Google Shape;211;p7"/>
          <p:cNvSpPr txBox="1"/>
          <p:nvPr/>
        </p:nvSpPr>
        <p:spPr>
          <a:xfrm>
            <a:off x="7380729"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 (tt)</a:t>
            </a:r>
            <a:endParaRPr/>
          </a:p>
        </p:txBody>
      </p:sp>
      <p:sp>
        <p:nvSpPr>
          <p:cNvPr id="217" name="Google Shape;217;p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Thời gian chờ:</a:t>
            </a:r>
            <a:endParaRPr/>
          </a:p>
          <a:p>
            <a:pPr indent="-285750" lvl="1" marL="742950" rtl="0" algn="just">
              <a:spcBef>
                <a:spcPts val="480"/>
              </a:spcBef>
              <a:spcAft>
                <a:spcPts val="0"/>
              </a:spcAft>
              <a:buSzPts val="2400"/>
              <a:buChar char="🞐"/>
            </a:pPr>
            <a:r>
              <a:rPr lang="en-US"/>
              <a:t>P1 = 4 + 14, P2 = 2 + 8, P3 = 7 + 14, P4 = 10, P5 = 10 + 8</a:t>
            </a:r>
            <a:endParaRPr/>
          </a:p>
          <a:p>
            <a:pPr indent="-285750" lvl="1" marL="742950" rtl="0" algn="just">
              <a:spcBef>
                <a:spcPts val="480"/>
              </a:spcBef>
              <a:spcAft>
                <a:spcPts val="0"/>
              </a:spcAft>
              <a:buSzPts val="2400"/>
              <a:buChar char="🞐"/>
            </a:pPr>
            <a:r>
              <a:rPr lang="en-US"/>
              <a:t>Thời gian chờ trung bình: 15.4</a:t>
            </a:r>
            <a:endParaRPr/>
          </a:p>
          <a:p>
            <a:pPr indent="-342900" lvl="0" marL="342900" rtl="0" algn="just">
              <a:spcBef>
                <a:spcPts val="520"/>
              </a:spcBef>
              <a:spcAft>
                <a:spcPts val="0"/>
              </a:spcAft>
              <a:buSzPts val="2600"/>
              <a:buChar char="■"/>
            </a:pPr>
            <a:r>
              <a:rPr lang="en-US"/>
              <a:t>Thời gian hoàn thành:</a:t>
            </a:r>
            <a:endParaRPr/>
          </a:p>
          <a:p>
            <a:pPr indent="-285750" lvl="1" marL="742950" rtl="0" algn="just">
              <a:spcBef>
                <a:spcPts val="480"/>
              </a:spcBef>
              <a:spcAft>
                <a:spcPts val="0"/>
              </a:spcAft>
              <a:buSzPts val="2400"/>
              <a:buChar char="🞐"/>
            </a:pPr>
            <a:r>
              <a:rPr lang="en-US"/>
              <a:t>P1 = 30, P2 = 17, P3 = 29, P4 = 13, P5 = 24</a:t>
            </a:r>
            <a:endParaRPr/>
          </a:p>
          <a:p>
            <a:pPr indent="-285750" lvl="1" marL="742950" rtl="0" algn="just">
              <a:spcBef>
                <a:spcPts val="480"/>
              </a:spcBef>
              <a:spcAft>
                <a:spcPts val="0"/>
              </a:spcAft>
              <a:buSzPts val="2400"/>
              <a:buChar char="🞐"/>
            </a:pPr>
            <a:r>
              <a:rPr lang="en-US"/>
              <a:t>Thời gian hoàn thành trung bình: 22.6</a:t>
            </a:r>
            <a:endParaRPr/>
          </a:p>
          <a:p>
            <a:pPr indent="-342900" lvl="0" marL="342900" rtl="0" algn="just">
              <a:spcBef>
                <a:spcPts val="520"/>
              </a:spcBef>
              <a:spcAft>
                <a:spcPts val="0"/>
              </a:spcAft>
              <a:buSzPts val="2600"/>
              <a:buChar char="■"/>
            </a:pPr>
            <a:r>
              <a:rPr lang="en-US"/>
              <a:t>Nhận xét:</a:t>
            </a:r>
            <a:endParaRPr/>
          </a:p>
          <a:p>
            <a:pPr indent="-285750" lvl="1" marL="742950" rtl="0" algn="just">
              <a:spcBef>
                <a:spcPts val="520"/>
              </a:spcBef>
              <a:spcAft>
                <a:spcPts val="0"/>
              </a:spcAft>
              <a:buSzPts val="2600"/>
              <a:buChar char="🞐"/>
            </a:pPr>
            <a:r>
              <a:rPr lang="en-US" sz="2600"/>
              <a:t> Thời gian hoàn thành trung bình lớn hơn SJF, nhưng đáp ứng tốt hơn. </a:t>
            </a:r>
            <a:endParaRPr sz="2600"/>
          </a:p>
          <a:p>
            <a:pPr indent="-177800" lvl="0" marL="342900" rtl="0" algn="just">
              <a:spcBef>
                <a:spcPts val="520"/>
              </a:spcBef>
              <a:spcAft>
                <a:spcPts val="0"/>
              </a:spcAft>
              <a:buSzPts val="2600"/>
              <a:buNone/>
            </a:pPr>
            <a:r>
              <a:t/>
            </a:r>
            <a:endParaRPr/>
          </a:p>
        </p:txBody>
      </p:sp>
      <p:sp>
        <p:nvSpPr>
          <p:cNvPr id="218" name="Google Shape;218;p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219" name="Google Shape;219;p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 calcmode="lin" valueType="num">
                                      <p:cBhvr additive="base">
                                        <p:cTn dur="500"/>
                                        <p:tgtEl>
                                          <p:spTgt spid="21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 calcmode="lin" valueType="num">
                                      <p:cBhvr additive="base">
                                        <p:cTn dur="500"/>
                                        <p:tgtEl>
                                          <p:spTgt spid="21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 calcmode="lin" valueType="num">
                                      <p:cBhvr additive="base">
                                        <p:cTn dur="500"/>
                                        <p:tgtEl>
                                          <p:spTgt spid="21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 calcmode="lin" valueType="num">
                                      <p:cBhvr additive="base">
                                        <p:cTn dur="500"/>
                                        <p:tgtEl>
                                          <p:spTgt spid="21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 calcmode="lin" valueType="num">
                                      <p:cBhvr additive="base">
                                        <p:cTn dur="500"/>
                                        <p:tgtEl>
                                          <p:spTgt spid="21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 calcmode="lin" valueType="num">
                                      <p:cBhvr additive="base">
                                        <p:cTn dur="500"/>
                                        <p:tgtEl>
                                          <p:spTgt spid="21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 calcmode="lin" valueType="num">
                                      <p:cBhvr additive="base">
                                        <p:cTn dur="500"/>
                                        <p:tgtEl>
                                          <p:spTgt spid="21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 calcmode="lin" valueType="num">
                                      <p:cBhvr additive="base">
                                        <p:cTn dur="500"/>
                                        <p:tgtEl>
                                          <p:spTgt spid="21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anim calcmode="lin" valueType="num">
                                      <p:cBhvr additive="base">
                                        <p:cTn dur="500"/>
                                        <p:tgtEl>
                                          <p:spTgt spid="21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Round Robin (RR) (tt)</a:t>
            </a:r>
            <a:endParaRPr/>
          </a:p>
        </p:txBody>
      </p:sp>
      <p:sp>
        <p:nvSpPr>
          <p:cNvPr id="226" name="Google Shape;226;p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Quantum time = 1:</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285750" lvl="1" marL="742950" rtl="0" algn="just">
              <a:spcBef>
                <a:spcPts val="480"/>
              </a:spcBef>
              <a:spcAft>
                <a:spcPts val="0"/>
              </a:spcAft>
              <a:buSzPts val="2400"/>
              <a:buChar char="🞐"/>
            </a:pPr>
            <a:r>
              <a:rPr lang="en-US"/>
              <a:t>Thời gian turn-around trung bình cao hơn so với SJF nhưng có thời gian đáp ứng trung bình tốt hơn</a:t>
            </a:r>
            <a:endParaRPr/>
          </a:p>
          <a:p>
            <a:pPr indent="-285750" lvl="1" marL="742950" rtl="0" algn="just">
              <a:spcBef>
                <a:spcPts val="480"/>
              </a:spcBef>
              <a:spcAft>
                <a:spcPts val="0"/>
              </a:spcAft>
              <a:buSzPts val="2400"/>
              <a:buChar char="🞐"/>
            </a:pPr>
            <a:r>
              <a:rPr lang="en-US"/>
              <a:t>Ưu tiên CPU-bound process</a:t>
            </a:r>
            <a:endParaRPr/>
          </a:p>
          <a:p>
            <a:pPr indent="-228600" lvl="2" marL="1143000" rtl="0" algn="just">
              <a:spcBef>
                <a:spcPts val="440"/>
              </a:spcBef>
              <a:spcAft>
                <a:spcPts val="0"/>
              </a:spcAft>
              <a:buSzPts val="2200"/>
              <a:buChar char="■"/>
            </a:pPr>
            <a:r>
              <a:rPr lang="en-US"/>
              <a:t>I/O-bound</a:t>
            </a:r>
            <a:endParaRPr/>
          </a:p>
          <a:p>
            <a:pPr indent="-228600" lvl="2" marL="1143000" rtl="0" algn="just">
              <a:spcBef>
                <a:spcPts val="440"/>
              </a:spcBef>
              <a:spcAft>
                <a:spcPts val="0"/>
              </a:spcAft>
              <a:buSzPts val="2200"/>
              <a:buChar char="■"/>
            </a:pPr>
            <a:r>
              <a:rPr lang="en-US"/>
              <a:t>CPU-bound</a:t>
            </a:r>
            <a:endParaRPr/>
          </a:p>
        </p:txBody>
      </p:sp>
      <p:sp>
        <p:nvSpPr>
          <p:cNvPr id="227" name="Google Shape;227;p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4/7/2020</a:t>
            </a:r>
            <a:endParaRPr/>
          </a:p>
        </p:txBody>
      </p:sp>
      <p:sp>
        <p:nvSpPr>
          <p:cNvPr id="228" name="Google Shape;228;p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230" name="Google Shape;230;p9"/>
          <p:cNvGraphicFramePr/>
          <p:nvPr/>
        </p:nvGraphicFramePr>
        <p:xfrm>
          <a:off x="998538" y="1878769"/>
          <a:ext cx="7145337" cy="1946275"/>
        </p:xfrm>
        <a:graphic>
          <a:graphicData uri="http://schemas.openxmlformats.org/presentationml/2006/ole">
            <mc:AlternateContent>
              <mc:Choice Requires="v">
                <p:oleObj r:id="rId4" imgH="1946275" imgW="7145337" progId="Adobe.Illustrator.7" spid="_x0000_s1">
                  <p:embed/>
                </p:oleObj>
              </mc:Choice>
              <mc:Fallback>
                <p:oleObj r:id="rId5" imgH="1946275" imgW="7145337" progId="Adobe.Illustrator.7">
                  <p:embed/>
                  <p:pic>
                    <p:nvPicPr>
                      <p:cNvPr id="230" name="Google Shape;230;p9"/>
                      <p:cNvPicPr preferRelativeResize="0"/>
                      <p:nvPr/>
                    </p:nvPicPr>
                    <p:blipFill rotWithShape="1">
                      <a:blip r:embed="rId6">
                        <a:alphaModFix/>
                      </a:blip>
                      <a:srcRect b="0" l="0" r="0" t="0"/>
                      <a:stretch/>
                    </p:blipFill>
                    <p:spPr>
                      <a:xfrm>
                        <a:off x="998538" y="1878769"/>
                        <a:ext cx="7145337" cy="1946275"/>
                      </a:xfrm>
                      <a:prstGeom prst="rect">
                        <a:avLst/>
                      </a:prstGeom>
                      <a:no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2017-02-19T14:22:18Z</dcterms:created>
  <dc:creator>Phan Đình Duy</dc:creator>
</cp:coreProperties>
</file>