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62" r:id="rId2"/>
    <p:sldId id="300" r:id="rId3"/>
    <p:sldId id="338" r:id="rId4"/>
    <p:sldId id="339" r:id="rId5"/>
    <p:sldId id="302" r:id="rId6"/>
    <p:sldId id="303" r:id="rId7"/>
    <p:sldId id="304" r:id="rId8"/>
    <p:sldId id="340" r:id="rId9"/>
    <p:sldId id="341" r:id="rId10"/>
    <p:sldId id="305" r:id="rId11"/>
    <p:sldId id="308" r:id="rId12"/>
    <p:sldId id="342" r:id="rId13"/>
    <p:sldId id="343" r:id="rId14"/>
    <p:sldId id="344" r:id="rId15"/>
    <p:sldId id="346" r:id="rId16"/>
    <p:sldId id="347" r:id="rId17"/>
    <p:sldId id="348" r:id="rId18"/>
    <p:sldId id="349" r:id="rId19"/>
    <p:sldId id="345" r:id="rId20"/>
    <p:sldId id="350" r:id="rId21"/>
    <p:sldId id="351" r:id="rId22"/>
    <p:sldId id="356" r:id="rId23"/>
    <p:sldId id="357" r:id="rId24"/>
    <p:sldId id="358" r:id="rId25"/>
    <p:sldId id="359" r:id="rId26"/>
    <p:sldId id="360" r:id="rId27"/>
    <p:sldId id="361" r:id="rId28"/>
    <p:sldId id="362" r:id="rId29"/>
    <p:sldId id="364" r:id="rId30"/>
    <p:sldId id="363" r:id="rId31"/>
    <p:sldId id="366" r:id="rId32"/>
    <p:sldId id="367"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54" r:id="rId49"/>
    <p:sldId id="355" r:id="rId50"/>
    <p:sldId id="301" r:id="rId51"/>
    <p:sldId id="365" r:id="rId52"/>
    <p:sldId id="336" r:id="rId53"/>
    <p:sldId id="337" r:id="rId54"/>
    <p:sldId id="384" r:id="rId55"/>
    <p:sldId id="399"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7" id="{01E33B1B-E197-463B-A531-467BFB591BCB}">
          <p14:sldIdLst>
            <p14:sldId id="262"/>
            <p14:sldId id="300"/>
            <p14:sldId id="338"/>
            <p14:sldId id="339"/>
            <p14:sldId id="302"/>
            <p14:sldId id="303"/>
            <p14:sldId id="304"/>
            <p14:sldId id="340"/>
            <p14:sldId id="341"/>
            <p14:sldId id="305"/>
            <p14:sldId id="308"/>
            <p14:sldId id="342"/>
            <p14:sldId id="343"/>
            <p14:sldId id="344"/>
            <p14:sldId id="346"/>
            <p14:sldId id="347"/>
            <p14:sldId id="348"/>
            <p14:sldId id="349"/>
            <p14:sldId id="345"/>
            <p14:sldId id="350"/>
            <p14:sldId id="351"/>
            <p14:sldId id="356"/>
            <p14:sldId id="357"/>
            <p14:sldId id="358"/>
            <p14:sldId id="359"/>
            <p14:sldId id="360"/>
            <p14:sldId id="361"/>
            <p14:sldId id="362"/>
            <p14:sldId id="364"/>
            <p14:sldId id="363"/>
            <p14:sldId id="366"/>
            <p14:sldId id="367"/>
            <p14:sldId id="369"/>
            <p14:sldId id="370"/>
            <p14:sldId id="371"/>
            <p14:sldId id="372"/>
            <p14:sldId id="373"/>
            <p14:sldId id="374"/>
            <p14:sldId id="375"/>
            <p14:sldId id="376"/>
            <p14:sldId id="377"/>
            <p14:sldId id="378"/>
            <p14:sldId id="379"/>
            <p14:sldId id="380"/>
            <p14:sldId id="381"/>
            <p14:sldId id="382"/>
            <p14:sldId id="383"/>
            <p14:sldId id="354"/>
            <p14:sldId id="355"/>
            <p14:sldId id="301"/>
            <p14:sldId id="365"/>
            <p14:sldId id="336"/>
            <p14:sldId id="337"/>
            <p14:sldId id="384"/>
            <p14:sldId id="3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8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2020/6/13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2020/6/13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126864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51</a:t>
            </a:fld>
            <a:endParaRPr kumimoji="1" lang="ja-JP" altLang="en-US"/>
          </a:p>
        </p:txBody>
      </p:sp>
    </p:spTree>
    <p:extLst>
      <p:ext uri="{BB962C8B-B14F-4D97-AF65-F5344CB8AC3E}">
        <p14:creationId xmlns:p14="http://schemas.microsoft.com/office/powerpoint/2010/main" val="428605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53</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54</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55</a:t>
            </a:fld>
            <a:endParaRPr kumimoji="1" lang="ja-JP" altLang="en-US"/>
          </a:p>
        </p:txBody>
      </p:sp>
    </p:spTree>
    <p:extLst>
      <p:ext uri="{BB962C8B-B14F-4D97-AF65-F5344CB8AC3E}">
        <p14:creationId xmlns:p14="http://schemas.microsoft.com/office/powerpoint/2010/main" val="3329372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75008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959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110074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69904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126864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8663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59776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93785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6/13/2020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6/13/2020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6/13/2020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6/13/2020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6/13/2020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7  – Quản lý bộ nhớ</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D4DEF622-EC56-4F72-9A22-FF5131E03B61}" type="datetime1">
              <a:rPr lang="en-US" altLang="ja-JP" smtClean="0"/>
              <a:t>6/13/2020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6/13/2020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Địa chỉ bộ nhớ</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6/13/2020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8" name="Content Placeholder 7"/>
          <p:cNvSpPr>
            <a:spLocks noGrp="1"/>
          </p:cNvSpPr>
          <p:nvPr>
            <p:ph idx="1"/>
          </p:nvPr>
        </p:nvSpPr>
        <p:spPr>
          <a:xfrm>
            <a:off x="251520" y="1412776"/>
            <a:ext cx="8640960" cy="4454624"/>
          </a:xfrm>
        </p:spPr>
        <p:txBody>
          <a:bodyPr/>
          <a:lstStyle/>
          <a:p>
            <a:r>
              <a:rPr lang="vi-VN" sz="2400"/>
              <a:t>Địa chỉ vật lý (physical address) (địa chỉ thực) là một vị trí thực trong bộ nhớ chính</a:t>
            </a:r>
          </a:p>
          <a:p>
            <a:r>
              <a:rPr lang="vi-VN" sz="2400"/>
              <a:t>Địa chỉ luận lý (logical address) là một vị trí nhớ được diễn tả trong một chương trình (còn gọi là địa chỉ ảo virtual address).</a:t>
            </a:r>
          </a:p>
          <a:p>
            <a:pPr lvl="1"/>
            <a:r>
              <a:rPr lang="vi-VN"/>
              <a:t>Các trình biên dịch (compiler) tạo ra mã lệnh chương trình mà trong đó mọi tham chiếu bộ nhớ đều là địa chỉ luận lý</a:t>
            </a:r>
          </a:p>
          <a:p>
            <a:pPr lvl="1"/>
            <a:r>
              <a:rPr lang="vi-VN"/>
              <a:t>Địa chỉ tương đối (relative address) (địa chỉ khả tái định vị, relocatable address) là một kiểu địa chỉ luận lý trong đó các địa chỉ được biểu diễn tương đối so với một vị trí xác định nào đó trong chương trình.</a:t>
            </a:r>
          </a:p>
          <a:p>
            <a:pPr lvl="2"/>
            <a:r>
              <a:rPr lang="vi-VN"/>
              <a:t>Ví dụ: 12 byte so với vị trí bắt đầu chương trình,…</a:t>
            </a:r>
          </a:p>
          <a:p>
            <a:pPr lvl="1"/>
            <a:r>
              <a:rPr lang="vi-VN"/>
              <a:t>Địa chỉ tuyệt đối (absolute address): địa chỉ tương đương với địa chỉ thực.</a:t>
            </a:r>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Nạp chương trình vào bộ nhớ</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Bộ linker: kết hợp các object module thành một file nhị phân khả thực thi gọi là load module.</a:t>
            </a:r>
          </a:p>
          <a:p>
            <a:pPr>
              <a:spcBef>
                <a:spcPts val="400"/>
              </a:spcBef>
            </a:pPr>
            <a:r>
              <a:rPr lang="vi-VN" altLang="en-US"/>
              <a:t>Bộ loader: nạp load module vào bộ nhớ chính</a:t>
            </a:r>
          </a:p>
          <a:p>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2927041"/>
            <a:ext cx="6775474" cy="359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540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Cơ chế thực hiện linking</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Content Placeholder 1"/>
          <p:cNvSpPr txBox="1">
            <a:spLocks/>
          </p:cNvSpPr>
          <p:nvPr/>
        </p:nvSpPr>
        <p:spPr bwMode="auto">
          <a:xfrm>
            <a:off x="419100" y="1524000"/>
            <a:ext cx="85740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FontTx/>
              <a:buNone/>
            </a:pPr>
            <a:endParaRPr lang="vi-VN" altLang="en-US" sz="2200">
              <a:latin typeface="Times New Roman" panose="02020603050405020304" pitchFamily="18" charset="0"/>
              <a:cs typeface="Times New Roman" panose="02020603050405020304" pitchFamily="18" charset="0"/>
            </a:endParaRPr>
          </a:p>
          <a:p>
            <a:pPr lvl="2">
              <a:spcBef>
                <a:spcPts val="400"/>
              </a:spcBef>
            </a:pPr>
            <a:endParaRPr lang="en-US" altLang="en-US" sz="2000" b="1">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1077913" y="1697037"/>
            <a:ext cx="13652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0" name="Text Box 6"/>
          <p:cNvSpPr txBox="1">
            <a:spLocks noChangeArrowheads="1"/>
          </p:cNvSpPr>
          <p:nvPr/>
        </p:nvSpPr>
        <p:spPr bwMode="auto">
          <a:xfrm>
            <a:off x="1100138" y="170497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A</a:t>
            </a:r>
          </a:p>
        </p:txBody>
      </p:sp>
      <p:sp>
        <p:nvSpPr>
          <p:cNvPr id="11" name="Text Box 7"/>
          <p:cNvSpPr txBox="1">
            <a:spLocks noChangeArrowheads="1"/>
          </p:cNvSpPr>
          <p:nvPr/>
        </p:nvSpPr>
        <p:spPr bwMode="auto">
          <a:xfrm>
            <a:off x="1100138" y="2179637"/>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CALL B</a:t>
            </a:r>
          </a:p>
        </p:txBody>
      </p:sp>
      <p:sp>
        <p:nvSpPr>
          <p:cNvPr id="12" name="Text Box 8"/>
          <p:cNvSpPr txBox="1">
            <a:spLocks noChangeArrowheads="1"/>
          </p:cNvSpPr>
          <p:nvPr/>
        </p:nvSpPr>
        <p:spPr bwMode="auto">
          <a:xfrm>
            <a:off x="1100138" y="279241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13" name="AutoShape 9"/>
          <p:cNvSpPr>
            <a:spLocks/>
          </p:cNvSpPr>
          <p:nvPr/>
        </p:nvSpPr>
        <p:spPr bwMode="auto">
          <a:xfrm>
            <a:off x="2581275" y="1697037"/>
            <a:ext cx="88900" cy="1377950"/>
          </a:xfrm>
          <a:prstGeom prst="rightBrace">
            <a:avLst>
              <a:gd name="adj1" fmla="val 1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4" name="Text Box 10"/>
          <p:cNvSpPr txBox="1">
            <a:spLocks noChangeArrowheads="1"/>
          </p:cNvSpPr>
          <p:nvPr/>
        </p:nvSpPr>
        <p:spPr bwMode="auto">
          <a:xfrm>
            <a:off x="2663825" y="2212975"/>
            <a:ext cx="871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L</a:t>
            </a:r>
          </a:p>
        </p:txBody>
      </p:sp>
      <p:sp>
        <p:nvSpPr>
          <p:cNvPr id="15" name="Rectangle 12"/>
          <p:cNvSpPr>
            <a:spLocks noChangeArrowheads="1"/>
          </p:cNvSpPr>
          <p:nvPr/>
        </p:nvSpPr>
        <p:spPr bwMode="auto">
          <a:xfrm>
            <a:off x="1077913" y="3262312"/>
            <a:ext cx="13652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6" name="Text Box 13"/>
          <p:cNvSpPr txBox="1">
            <a:spLocks noChangeArrowheads="1"/>
          </p:cNvSpPr>
          <p:nvPr/>
        </p:nvSpPr>
        <p:spPr bwMode="auto">
          <a:xfrm>
            <a:off x="1100138" y="3270250"/>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B</a:t>
            </a:r>
          </a:p>
        </p:txBody>
      </p:sp>
      <p:sp>
        <p:nvSpPr>
          <p:cNvPr id="17" name="Text Box 14"/>
          <p:cNvSpPr txBox="1">
            <a:spLocks noChangeArrowheads="1"/>
          </p:cNvSpPr>
          <p:nvPr/>
        </p:nvSpPr>
        <p:spPr bwMode="auto">
          <a:xfrm>
            <a:off x="1100138" y="3744912"/>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CALL C</a:t>
            </a:r>
          </a:p>
        </p:txBody>
      </p:sp>
      <p:sp>
        <p:nvSpPr>
          <p:cNvPr id="18" name="Text Box 15"/>
          <p:cNvSpPr txBox="1">
            <a:spLocks noChangeArrowheads="1"/>
          </p:cNvSpPr>
          <p:nvPr/>
        </p:nvSpPr>
        <p:spPr bwMode="auto">
          <a:xfrm>
            <a:off x="1100138" y="4357687"/>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19" name="AutoShape 16"/>
          <p:cNvSpPr>
            <a:spLocks/>
          </p:cNvSpPr>
          <p:nvPr/>
        </p:nvSpPr>
        <p:spPr bwMode="auto">
          <a:xfrm>
            <a:off x="2581275" y="3262312"/>
            <a:ext cx="88900" cy="1377950"/>
          </a:xfrm>
          <a:prstGeom prst="rightBrace">
            <a:avLst>
              <a:gd name="adj1" fmla="val 1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0" name="Text Box 17"/>
          <p:cNvSpPr txBox="1">
            <a:spLocks noChangeArrowheads="1"/>
          </p:cNvSpPr>
          <p:nvPr/>
        </p:nvSpPr>
        <p:spPr bwMode="auto">
          <a:xfrm>
            <a:off x="2674938" y="3789362"/>
            <a:ext cx="911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M</a:t>
            </a:r>
          </a:p>
        </p:txBody>
      </p:sp>
      <p:sp>
        <p:nvSpPr>
          <p:cNvPr id="21" name="Rectangle 19"/>
          <p:cNvSpPr>
            <a:spLocks noChangeArrowheads="1"/>
          </p:cNvSpPr>
          <p:nvPr/>
        </p:nvSpPr>
        <p:spPr bwMode="auto">
          <a:xfrm>
            <a:off x="1077913" y="4778375"/>
            <a:ext cx="13652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2" name="Text Box 20"/>
          <p:cNvSpPr txBox="1">
            <a:spLocks noChangeArrowheads="1"/>
          </p:cNvSpPr>
          <p:nvPr/>
        </p:nvSpPr>
        <p:spPr bwMode="auto">
          <a:xfrm>
            <a:off x="1100138" y="4786312"/>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C</a:t>
            </a:r>
          </a:p>
        </p:txBody>
      </p:sp>
      <p:sp>
        <p:nvSpPr>
          <p:cNvPr id="23" name="Text Box 21"/>
          <p:cNvSpPr txBox="1">
            <a:spLocks noChangeArrowheads="1"/>
          </p:cNvSpPr>
          <p:nvPr/>
        </p:nvSpPr>
        <p:spPr bwMode="auto">
          <a:xfrm>
            <a:off x="1100138" y="52609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zh-TW" sz="1400" b="1">
              <a:latin typeface="Arial" panose="020B0604020202020204" pitchFamily="34" charset="0"/>
              <a:ea typeface="標楷體" pitchFamily="65" charset="-128"/>
            </a:endParaRPr>
          </a:p>
        </p:txBody>
      </p:sp>
      <p:sp>
        <p:nvSpPr>
          <p:cNvPr id="24" name="Text Box 22"/>
          <p:cNvSpPr txBox="1">
            <a:spLocks noChangeArrowheads="1"/>
          </p:cNvSpPr>
          <p:nvPr/>
        </p:nvSpPr>
        <p:spPr bwMode="auto">
          <a:xfrm>
            <a:off x="1100138" y="5873750"/>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25" name="AutoShape 23"/>
          <p:cNvSpPr>
            <a:spLocks/>
          </p:cNvSpPr>
          <p:nvPr/>
        </p:nvSpPr>
        <p:spPr bwMode="auto">
          <a:xfrm>
            <a:off x="2581275" y="4778375"/>
            <a:ext cx="88900" cy="1377950"/>
          </a:xfrm>
          <a:prstGeom prst="rightBrace">
            <a:avLst>
              <a:gd name="adj1" fmla="val 1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6" name="Text Box 24"/>
          <p:cNvSpPr txBox="1">
            <a:spLocks noChangeArrowheads="1"/>
          </p:cNvSpPr>
          <p:nvPr/>
        </p:nvSpPr>
        <p:spPr bwMode="auto">
          <a:xfrm>
            <a:off x="2674938" y="5305425"/>
            <a:ext cx="89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N</a:t>
            </a:r>
          </a:p>
        </p:txBody>
      </p:sp>
      <p:grpSp>
        <p:nvGrpSpPr>
          <p:cNvPr id="27" name="Group 25"/>
          <p:cNvGrpSpPr>
            <a:grpSpLocks/>
          </p:cNvGrpSpPr>
          <p:nvPr/>
        </p:nvGrpSpPr>
        <p:grpSpPr bwMode="auto">
          <a:xfrm>
            <a:off x="6486525" y="1622425"/>
            <a:ext cx="587375" cy="1530350"/>
            <a:chOff x="3800" y="1212"/>
            <a:chExt cx="370" cy="964"/>
          </a:xfrm>
        </p:grpSpPr>
        <p:sp>
          <p:nvSpPr>
            <p:cNvPr id="28" name="Text Box 26"/>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29" name="Text Box 27"/>
            <p:cNvSpPr txBox="1">
              <a:spLocks noChangeArrowheads="1"/>
            </p:cNvSpPr>
            <p:nvPr/>
          </p:nvSpPr>
          <p:spPr bwMode="auto">
            <a:xfrm>
              <a:off x="3800" y="198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sp>
        <p:nvSpPr>
          <p:cNvPr id="30" name="Rectangle 28"/>
          <p:cNvSpPr>
            <a:spLocks noChangeArrowheads="1"/>
          </p:cNvSpPr>
          <p:nvPr/>
        </p:nvSpPr>
        <p:spPr bwMode="auto">
          <a:xfrm>
            <a:off x="7043738" y="1697037"/>
            <a:ext cx="13017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1" name="Text Box 29"/>
          <p:cNvSpPr txBox="1">
            <a:spLocks noChangeArrowheads="1"/>
          </p:cNvSpPr>
          <p:nvPr/>
        </p:nvSpPr>
        <p:spPr bwMode="auto">
          <a:xfrm>
            <a:off x="7064375" y="170497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A</a:t>
            </a:r>
          </a:p>
        </p:txBody>
      </p:sp>
      <p:sp>
        <p:nvSpPr>
          <p:cNvPr id="32" name="Text Box 30"/>
          <p:cNvSpPr txBox="1">
            <a:spLocks noChangeArrowheads="1"/>
          </p:cNvSpPr>
          <p:nvPr/>
        </p:nvSpPr>
        <p:spPr bwMode="auto">
          <a:xfrm>
            <a:off x="7064375" y="2179637"/>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JMP “L”</a:t>
            </a:r>
          </a:p>
        </p:txBody>
      </p:sp>
      <p:sp>
        <p:nvSpPr>
          <p:cNvPr id="33" name="Text Box 31"/>
          <p:cNvSpPr txBox="1">
            <a:spLocks noChangeArrowheads="1"/>
          </p:cNvSpPr>
          <p:nvPr/>
        </p:nvSpPr>
        <p:spPr bwMode="auto">
          <a:xfrm>
            <a:off x="7064375" y="279241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34" name="Rectangle 32"/>
          <p:cNvSpPr>
            <a:spLocks noChangeArrowheads="1"/>
          </p:cNvSpPr>
          <p:nvPr/>
        </p:nvSpPr>
        <p:spPr bwMode="auto">
          <a:xfrm>
            <a:off x="7043738" y="3100387"/>
            <a:ext cx="13017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5" name="Text Box 33"/>
          <p:cNvSpPr txBox="1">
            <a:spLocks noChangeArrowheads="1"/>
          </p:cNvSpPr>
          <p:nvPr/>
        </p:nvSpPr>
        <p:spPr bwMode="auto">
          <a:xfrm>
            <a:off x="7064375" y="310832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B</a:t>
            </a:r>
          </a:p>
        </p:txBody>
      </p:sp>
      <p:sp>
        <p:nvSpPr>
          <p:cNvPr id="36" name="Text Box 34"/>
          <p:cNvSpPr txBox="1">
            <a:spLocks noChangeArrowheads="1"/>
          </p:cNvSpPr>
          <p:nvPr/>
        </p:nvSpPr>
        <p:spPr bwMode="auto">
          <a:xfrm>
            <a:off x="7064375" y="3582987"/>
            <a:ext cx="1135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JMP “L+M”</a:t>
            </a:r>
          </a:p>
        </p:txBody>
      </p:sp>
      <p:sp>
        <p:nvSpPr>
          <p:cNvPr id="37" name="Text Box 35"/>
          <p:cNvSpPr txBox="1">
            <a:spLocks noChangeArrowheads="1"/>
          </p:cNvSpPr>
          <p:nvPr/>
        </p:nvSpPr>
        <p:spPr bwMode="auto">
          <a:xfrm>
            <a:off x="7064375" y="41957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38" name="Rectangle 36"/>
          <p:cNvSpPr>
            <a:spLocks noChangeArrowheads="1"/>
          </p:cNvSpPr>
          <p:nvPr/>
        </p:nvSpPr>
        <p:spPr bwMode="auto">
          <a:xfrm>
            <a:off x="7043738" y="4502150"/>
            <a:ext cx="13017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9" name="Text Box 37"/>
          <p:cNvSpPr txBox="1">
            <a:spLocks noChangeArrowheads="1"/>
          </p:cNvSpPr>
          <p:nvPr/>
        </p:nvSpPr>
        <p:spPr bwMode="auto">
          <a:xfrm>
            <a:off x="7064375" y="4510087"/>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C</a:t>
            </a:r>
          </a:p>
        </p:txBody>
      </p:sp>
      <p:sp>
        <p:nvSpPr>
          <p:cNvPr id="40" name="Text Box 38"/>
          <p:cNvSpPr txBox="1">
            <a:spLocks noChangeArrowheads="1"/>
          </p:cNvSpPr>
          <p:nvPr/>
        </p:nvSpPr>
        <p:spPr bwMode="auto">
          <a:xfrm>
            <a:off x="7064375" y="5597525"/>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41" name="Text Box 39"/>
          <p:cNvSpPr txBox="1">
            <a:spLocks noChangeArrowheads="1"/>
          </p:cNvSpPr>
          <p:nvPr/>
        </p:nvSpPr>
        <p:spPr bwMode="auto">
          <a:xfrm>
            <a:off x="6746875" y="307657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a:t>
            </a:r>
          </a:p>
        </p:txBody>
      </p:sp>
      <p:sp>
        <p:nvSpPr>
          <p:cNvPr id="42" name="Text Box 40"/>
          <p:cNvSpPr txBox="1">
            <a:spLocks noChangeArrowheads="1"/>
          </p:cNvSpPr>
          <p:nvPr/>
        </p:nvSpPr>
        <p:spPr bwMode="auto">
          <a:xfrm>
            <a:off x="6148388" y="4194175"/>
            <a:ext cx="931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sp>
        <p:nvSpPr>
          <p:cNvPr id="43" name="Text Box 41"/>
          <p:cNvSpPr txBox="1">
            <a:spLocks noChangeArrowheads="1"/>
          </p:cNvSpPr>
          <p:nvPr/>
        </p:nvSpPr>
        <p:spPr bwMode="auto">
          <a:xfrm>
            <a:off x="6430963" y="4508500"/>
            <a:ext cx="636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a:t>
            </a:r>
          </a:p>
        </p:txBody>
      </p:sp>
      <p:sp>
        <p:nvSpPr>
          <p:cNvPr id="44" name="Text Box 42"/>
          <p:cNvSpPr txBox="1">
            <a:spLocks noChangeArrowheads="1"/>
          </p:cNvSpPr>
          <p:nvPr/>
        </p:nvSpPr>
        <p:spPr bwMode="auto">
          <a:xfrm>
            <a:off x="5815013" y="5586412"/>
            <a:ext cx="125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N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sp>
        <p:nvSpPr>
          <p:cNvPr id="45" name="Freeform 43"/>
          <p:cNvSpPr>
            <a:spLocks/>
          </p:cNvSpPr>
          <p:nvPr/>
        </p:nvSpPr>
        <p:spPr bwMode="auto">
          <a:xfrm>
            <a:off x="8153400" y="2311400"/>
            <a:ext cx="876300" cy="950912"/>
          </a:xfrm>
          <a:custGeom>
            <a:avLst/>
            <a:gdLst>
              <a:gd name="T0" fmla="*/ 0 w 703"/>
              <a:gd name="T1" fmla="*/ 0 h 237"/>
              <a:gd name="T2" fmla="*/ 2147483646 w 703"/>
              <a:gd name="T3" fmla="*/ 0 h 237"/>
              <a:gd name="T4" fmla="*/ 2147483646 w 703"/>
              <a:gd name="T5" fmla="*/ 2147483646 h 237"/>
              <a:gd name="T6" fmla="*/ 2147483646 w 703"/>
              <a:gd name="T7" fmla="*/ 2147483646 h 237"/>
              <a:gd name="T8" fmla="*/ 0 60000 65536"/>
              <a:gd name="T9" fmla="*/ 0 60000 65536"/>
              <a:gd name="T10" fmla="*/ 0 60000 65536"/>
              <a:gd name="T11" fmla="*/ 0 60000 65536"/>
              <a:gd name="T12" fmla="*/ 0 w 703"/>
              <a:gd name="T13" fmla="*/ 0 h 237"/>
              <a:gd name="T14" fmla="*/ 703 w 703"/>
              <a:gd name="T15" fmla="*/ 237 h 237"/>
            </a:gdLst>
            <a:ahLst/>
            <a:cxnLst>
              <a:cxn ang="T8">
                <a:pos x="T0" y="T1"/>
              </a:cxn>
              <a:cxn ang="T9">
                <a:pos x="T2" y="T3"/>
              </a:cxn>
              <a:cxn ang="T10">
                <a:pos x="T4" y="T5"/>
              </a:cxn>
              <a:cxn ang="T11">
                <a:pos x="T6" y="T7"/>
              </a:cxn>
            </a:cxnLst>
            <a:rect l="T12" t="T13" r="T14" b="T15"/>
            <a:pathLst>
              <a:path w="703" h="237">
                <a:moveTo>
                  <a:pt x="0" y="0"/>
                </a:moveTo>
                <a:lnTo>
                  <a:pt x="703" y="0"/>
                </a:lnTo>
                <a:lnTo>
                  <a:pt x="703" y="237"/>
                </a:lnTo>
                <a:lnTo>
                  <a:pt x="174" y="2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44"/>
          <p:cNvSpPr>
            <a:spLocks/>
          </p:cNvSpPr>
          <p:nvPr/>
        </p:nvSpPr>
        <p:spPr bwMode="auto">
          <a:xfrm>
            <a:off x="8153400" y="3725862"/>
            <a:ext cx="889000" cy="912813"/>
          </a:xfrm>
          <a:custGeom>
            <a:avLst/>
            <a:gdLst>
              <a:gd name="T0" fmla="*/ 0 w 703"/>
              <a:gd name="T1" fmla="*/ 0 h 237"/>
              <a:gd name="T2" fmla="*/ 2147483646 w 703"/>
              <a:gd name="T3" fmla="*/ 0 h 237"/>
              <a:gd name="T4" fmla="*/ 2147483646 w 703"/>
              <a:gd name="T5" fmla="*/ 2147483646 h 237"/>
              <a:gd name="T6" fmla="*/ 2147483646 w 703"/>
              <a:gd name="T7" fmla="*/ 2147483646 h 237"/>
              <a:gd name="T8" fmla="*/ 0 60000 65536"/>
              <a:gd name="T9" fmla="*/ 0 60000 65536"/>
              <a:gd name="T10" fmla="*/ 0 60000 65536"/>
              <a:gd name="T11" fmla="*/ 0 60000 65536"/>
              <a:gd name="T12" fmla="*/ 0 w 703"/>
              <a:gd name="T13" fmla="*/ 0 h 237"/>
              <a:gd name="T14" fmla="*/ 703 w 703"/>
              <a:gd name="T15" fmla="*/ 237 h 237"/>
            </a:gdLst>
            <a:ahLst/>
            <a:cxnLst>
              <a:cxn ang="T8">
                <a:pos x="T0" y="T1"/>
              </a:cxn>
              <a:cxn ang="T9">
                <a:pos x="T2" y="T3"/>
              </a:cxn>
              <a:cxn ang="T10">
                <a:pos x="T4" y="T5"/>
              </a:cxn>
              <a:cxn ang="T11">
                <a:pos x="T6" y="T7"/>
              </a:cxn>
            </a:cxnLst>
            <a:rect l="T12" t="T13" r="T14" b="T15"/>
            <a:pathLst>
              <a:path w="703" h="237">
                <a:moveTo>
                  <a:pt x="0" y="0"/>
                </a:moveTo>
                <a:lnTo>
                  <a:pt x="703" y="0"/>
                </a:lnTo>
                <a:lnTo>
                  <a:pt x="703" y="237"/>
                </a:lnTo>
                <a:lnTo>
                  <a:pt x="174" y="2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Text Box 45"/>
          <p:cNvSpPr txBox="1">
            <a:spLocks noChangeArrowheads="1"/>
          </p:cNvSpPr>
          <p:nvPr/>
        </p:nvSpPr>
        <p:spPr bwMode="auto">
          <a:xfrm>
            <a:off x="3906838" y="1755775"/>
            <a:ext cx="186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b="1">
                <a:latin typeface="Arial" panose="020B0604020202020204" pitchFamily="34" charset="0"/>
                <a:ea typeface="標楷體" pitchFamily="65" charset="-128"/>
              </a:rPr>
              <a:t>relocatable</a:t>
            </a:r>
          </a:p>
          <a:p>
            <a:pPr eaLnBrk="1" hangingPunct="1">
              <a:spcBef>
                <a:spcPct val="0"/>
              </a:spcBef>
              <a:buClrTx/>
              <a:buSzTx/>
              <a:buFontTx/>
              <a:buNone/>
            </a:pPr>
            <a:r>
              <a:rPr lang="en-US" altLang="zh-TW" b="1">
                <a:latin typeface="Arial" panose="020B0604020202020204" pitchFamily="34" charset="0"/>
                <a:ea typeface="標楷體" pitchFamily="65" charset="-128"/>
              </a:rPr>
              <a:t>object modules</a:t>
            </a:r>
          </a:p>
        </p:txBody>
      </p:sp>
      <p:sp>
        <p:nvSpPr>
          <p:cNvPr id="48" name="Line 46"/>
          <p:cNvSpPr>
            <a:spLocks noChangeShapeType="1"/>
          </p:cNvSpPr>
          <p:nvPr/>
        </p:nvSpPr>
        <p:spPr bwMode="auto">
          <a:xfrm flipH="1">
            <a:off x="2835275" y="2087562"/>
            <a:ext cx="1033463" cy="1270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7"/>
          <p:cNvSpPr>
            <a:spLocks noChangeShapeType="1"/>
          </p:cNvSpPr>
          <p:nvPr/>
        </p:nvSpPr>
        <p:spPr bwMode="auto">
          <a:xfrm flipH="1">
            <a:off x="2863850" y="2411412"/>
            <a:ext cx="1517650" cy="1014413"/>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8"/>
          <p:cNvSpPr>
            <a:spLocks noChangeShapeType="1"/>
          </p:cNvSpPr>
          <p:nvPr/>
        </p:nvSpPr>
        <p:spPr bwMode="auto">
          <a:xfrm flipH="1">
            <a:off x="2836863" y="2438400"/>
            <a:ext cx="1895475" cy="2630487"/>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49"/>
          <p:cNvSpPr txBox="1">
            <a:spLocks noChangeArrowheads="1"/>
          </p:cNvSpPr>
          <p:nvPr/>
        </p:nvSpPr>
        <p:spPr bwMode="auto">
          <a:xfrm>
            <a:off x="4421188" y="3609975"/>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b="1">
                <a:latin typeface="Arial" panose="020B0604020202020204" pitchFamily="34" charset="0"/>
                <a:ea typeface="標楷體" pitchFamily="65" charset="-128"/>
              </a:rPr>
              <a:t>load module</a:t>
            </a:r>
          </a:p>
        </p:txBody>
      </p:sp>
      <p:sp>
        <p:nvSpPr>
          <p:cNvPr id="52" name="AutoShape 50"/>
          <p:cNvSpPr>
            <a:spLocks/>
          </p:cNvSpPr>
          <p:nvPr/>
        </p:nvSpPr>
        <p:spPr bwMode="auto">
          <a:xfrm>
            <a:off x="5999163" y="2017712"/>
            <a:ext cx="201612" cy="3573463"/>
          </a:xfrm>
          <a:prstGeom prst="leftBrace">
            <a:avLst>
              <a:gd name="adj1" fmla="val 14770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grpSp>
        <p:nvGrpSpPr>
          <p:cNvPr id="53" name="Group 51"/>
          <p:cNvGrpSpPr>
            <a:grpSpLocks/>
          </p:cNvGrpSpPr>
          <p:nvPr/>
        </p:nvGrpSpPr>
        <p:grpSpPr bwMode="auto">
          <a:xfrm>
            <a:off x="520700" y="1620837"/>
            <a:ext cx="587375" cy="1530350"/>
            <a:chOff x="3800" y="1212"/>
            <a:chExt cx="370" cy="964"/>
          </a:xfrm>
        </p:grpSpPr>
        <p:sp>
          <p:nvSpPr>
            <p:cNvPr id="54" name="Text Box 52"/>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55" name="Text Box 53"/>
            <p:cNvSpPr txBox="1">
              <a:spLocks noChangeArrowheads="1"/>
            </p:cNvSpPr>
            <p:nvPr/>
          </p:nvSpPr>
          <p:spPr bwMode="auto">
            <a:xfrm>
              <a:off x="3800" y="198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grpSp>
        <p:nvGrpSpPr>
          <p:cNvPr id="56" name="Group 54"/>
          <p:cNvGrpSpPr>
            <a:grpSpLocks/>
          </p:cNvGrpSpPr>
          <p:nvPr/>
        </p:nvGrpSpPr>
        <p:grpSpPr bwMode="auto">
          <a:xfrm>
            <a:off x="476250" y="3190875"/>
            <a:ext cx="627063" cy="1530350"/>
            <a:chOff x="3800" y="1212"/>
            <a:chExt cx="395" cy="964"/>
          </a:xfrm>
        </p:grpSpPr>
        <p:sp>
          <p:nvSpPr>
            <p:cNvPr id="57" name="Text Box 55"/>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58" name="Text Box 56"/>
            <p:cNvSpPr txBox="1">
              <a:spLocks noChangeArrowheads="1"/>
            </p:cNvSpPr>
            <p:nvPr/>
          </p:nvSpPr>
          <p:spPr bwMode="auto">
            <a:xfrm>
              <a:off x="3800" y="1984"/>
              <a:ext cx="3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grpSp>
        <p:nvGrpSpPr>
          <p:cNvPr id="59" name="Group 57"/>
          <p:cNvGrpSpPr>
            <a:grpSpLocks/>
          </p:cNvGrpSpPr>
          <p:nvPr/>
        </p:nvGrpSpPr>
        <p:grpSpPr bwMode="auto">
          <a:xfrm>
            <a:off x="498475" y="4718050"/>
            <a:ext cx="608013" cy="1530350"/>
            <a:chOff x="3800" y="1212"/>
            <a:chExt cx="383" cy="964"/>
          </a:xfrm>
        </p:grpSpPr>
        <p:sp>
          <p:nvSpPr>
            <p:cNvPr id="60" name="Text Box 58"/>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61" name="Text Box 59"/>
            <p:cNvSpPr txBox="1">
              <a:spLocks noChangeArrowheads="1"/>
            </p:cNvSpPr>
            <p:nvPr/>
          </p:nvSpPr>
          <p:spPr bwMode="auto">
            <a:xfrm>
              <a:off x="3800" y="1984"/>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N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spTree>
    <p:extLst>
      <p:ext uri="{BB962C8B-B14F-4D97-AF65-F5344CB8AC3E}">
        <p14:creationId xmlns:p14="http://schemas.microsoft.com/office/powerpoint/2010/main" val="222243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p:cNvSpPr>
          <p:nvPr/>
        </p:nvSpPr>
        <p:spPr bwMode="auto">
          <a:xfrm>
            <a:off x="0" y="-6350"/>
            <a:ext cx="5291138" cy="420688"/>
          </a:xfrm>
          <a:prstGeom prst="rect">
            <a:avLst/>
          </a:prstGeom>
          <a:solidFill>
            <a:srgbClr val="FFFF00"/>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spcBef>
                <a:spcPts val="500"/>
              </a:spcBef>
              <a:buSzPct val="7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Các bước nạp chương trình vào bộ nhớ</a:t>
            </a:r>
            <a:endParaRPr lang="en-US" altLang="en-US">
              <a:solidFill>
                <a:srgbClr val="000000"/>
              </a:solidFill>
              <a:latin typeface="VNI-Helve" pitchFamily="2" charset="0"/>
              <a:sym typeface="VNI-Helve" pitchFamily="2" charset="0"/>
            </a:endParaRPr>
          </a:p>
        </p:txBody>
      </p:sp>
      <p:grpSp>
        <p:nvGrpSpPr>
          <p:cNvPr id="11266" name="Group 2"/>
          <p:cNvGrpSpPr>
            <a:grpSpLocks/>
          </p:cNvGrpSpPr>
          <p:nvPr/>
        </p:nvGrpSpPr>
        <p:grpSpPr bwMode="auto">
          <a:xfrm>
            <a:off x="2338388" y="2641600"/>
            <a:ext cx="1873250" cy="1119188"/>
            <a:chOff x="-1" y="0"/>
            <a:chExt cx="1872210" cy="1120476"/>
          </a:xfrm>
        </p:grpSpPr>
        <p:sp>
          <p:nvSpPr>
            <p:cNvPr id="44088" name="Rectangle 3"/>
            <p:cNvSpPr>
              <a:spLocks/>
            </p:cNvSpPr>
            <p:nvPr/>
          </p:nvSpPr>
          <p:spPr bwMode="auto">
            <a:xfrm>
              <a:off x="-1" y="0"/>
              <a:ext cx="1872210" cy="1120476"/>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9" name="Rectangle 4"/>
            <p:cNvSpPr>
              <a:spLocks/>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ABBOTT.OBJ</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(idunno)</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whosonfirst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11269" name="Group 5"/>
          <p:cNvGrpSpPr>
            <a:grpSpLocks/>
          </p:cNvGrpSpPr>
          <p:nvPr/>
        </p:nvGrpSpPr>
        <p:grpSpPr bwMode="auto">
          <a:xfrm>
            <a:off x="4818063" y="2641600"/>
            <a:ext cx="1873250" cy="1119188"/>
            <a:chOff x="-1" y="0"/>
            <a:chExt cx="1872210" cy="1120476"/>
          </a:xfrm>
        </p:grpSpPr>
        <p:sp>
          <p:nvSpPr>
            <p:cNvPr id="44086" name="Rectangle 6"/>
            <p:cNvSpPr>
              <a:spLocks/>
            </p:cNvSpPr>
            <p:nvPr/>
          </p:nvSpPr>
          <p:spPr bwMode="auto">
            <a:xfrm>
              <a:off x="-1" y="0"/>
              <a:ext cx="1872210" cy="1120476"/>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7" name="Rectangle 7"/>
            <p:cNvSpPr>
              <a:spLocks/>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COSTELLO.OBJ</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whosonfirst: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44037" name="Group 8"/>
          <p:cNvGrpSpPr>
            <a:grpSpLocks/>
          </p:cNvGrpSpPr>
          <p:nvPr/>
        </p:nvGrpSpPr>
        <p:grpSpPr bwMode="auto">
          <a:xfrm>
            <a:off x="2338388" y="292100"/>
            <a:ext cx="1873250" cy="1412875"/>
            <a:chOff x="-1" y="0"/>
            <a:chExt cx="1872210" cy="1413215"/>
          </a:xfrm>
        </p:grpSpPr>
        <p:sp>
          <p:nvSpPr>
            <p:cNvPr id="44084" name="Rectangle 9"/>
            <p:cNvSpPr>
              <a:spLocks/>
            </p:cNvSpPr>
            <p:nvPr/>
          </p:nvSpPr>
          <p:spPr bwMode="auto">
            <a:xfrm>
              <a:off x="-1" y="0"/>
              <a:ext cx="1872210" cy="141321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5" name="Rectangle 10"/>
            <p:cNvSpPr>
              <a:spLocks/>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ABBOTT.C</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 idunno;</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whosonfirst(idunno);</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44038" name="Group 11"/>
          <p:cNvGrpSpPr>
            <a:grpSpLocks/>
          </p:cNvGrpSpPr>
          <p:nvPr/>
        </p:nvGrpSpPr>
        <p:grpSpPr bwMode="auto">
          <a:xfrm>
            <a:off x="4800600" y="292100"/>
            <a:ext cx="1873250" cy="1412875"/>
            <a:chOff x="-1" y="0"/>
            <a:chExt cx="1872210" cy="1413215"/>
          </a:xfrm>
        </p:grpSpPr>
        <p:sp>
          <p:nvSpPr>
            <p:cNvPr id="44082" name="Rectangle 12"/>
            <p:cNvSpPr>
              <a:spLocks/>
            </p:cNvSpPr>
            <p:nvPr/>
          </p:nvSpPr>
          <p:spPr bwMode="auto">
            <a:xfrm>
              <a:off x="-1" y="0"/>
              <a:ext cx="1872210" cy="141321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3" name="Rectangle 13"/>
            <p:cNvSpPr>
              <a:spLocks/>
            </p:cNvSpPr>
            <p:nvPr/>
          </p:nvSpPr>
          <p:spPr bwMode="auto">
            <a:xfrm>
              <a:off x="-1" y="0"/>
              <a:ext cx="1872210" cy="130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COSTELLO.C</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 whosonfirst (int x)</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11278" name="Group 14"/>
          <p:cNvGrpSpPr>
            <a:grpSpLocks/>
          </p:cNvGrpSpPr>
          <p:nvPr/>
        </p:nvGrpSpPr>
        <p:grpSpPr bwMode="auto">
          <a:xfrm>
            <a:off x="2627313" y="1992313"/>
            <a:ext cx="1295400" cy="360362"/>
            <a:chOff x="-1" y="-1"/>
            <a:chExt cx="1296146" cy="360560"/>
          </a:xfrm>
        </p:grpSpPr>
        <p:sp>
          <p:nvSpPr>
            <p:cNvPr id="44080" name="AutoShape 15"/>
            <p:cNvSpPr>
              <a:spLocks/>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81" name="Rectangle 16"/>
            <p:cNvSpPr>
              <a:spLocks/>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Compiler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1" name="Group 17"/>
          <p:cNvGrpSpPr>
            <a:grpSpLocks/>
          </p:cNvGrpSpPr>
          <p:nvPr/>
        </p:nvGrpSpPr>
        <p:grpSpPr bwMode="auto">
          <a:xfrm>
            <a:off x="4808538" y="5160963"/>
            <a:ext cx="1190625" cy="549275"/>
            <a:chOff x="-1" y="0"/>
            <a:chExt cx="1190922" cy="549238"/>
          </a:xfrm>
        </p:grpSpPr>
        <p:sp>
          <p:nvSpPr>
            <p:cNvPr id="44078" name="AutoShape 18"/>
            <p:cNvSpPr>
              <a:spLocks/>
            </p:cNvSpPr>
            <p:nvPr/>
          </p:nvSpPr>
          <p:spPr bwMode="auto">
            <a:xfrm>
              <a:off x="-1" y="0"/>
              <a:ext cx="1190922" cy="549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9" name="Rectangle 19"/>
            <p:cNvSpPr>
              <a:spLocks/>
            </p:cNvSpPr>
            <p:nvPr/>
          </p:nvSpPr>
          <p:spPr bwMode="auto">
            <a:xfrm>
              <a:off x="198486" y="4615"/>
              <a:ext cx="793948" cy="540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Loader/ locator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4" name="Group 20"/>
          <p:cNvGrpSpPr>
            <a:grpSpLocks/>
          </p:cNvGrpSpPr>
          <p:nvPr/>
        </p:nvGrpSpPr>
        <p:grpSpPr bwMode="auto">
          <a:xfrm>
            <a:off x="5089525" y="1992313"/>
            <a:ext cx="1295400" cy="360362"/>
            <a:chOff x="-1" y="-1"/>
            <a:chExt cx="1296146" cy="360560"/>
          </a:xfrm>
        </p:grpSpPr>
        <p:sp>
          <p:nvSpPr>
            <p:cNvPr id="44076" name="AutoShape 21"/>
            <p:cNvSpPr>
              <a:spLocks/>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7" name="Rectangle 22"/>
            <p:cNvSpPr>
              <a:spLocks/>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Compiler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7" name="Group 23"/>
          <p:cNvGrpSpPr>
            <a:grpSpLocks/>
          </p:cNvGrpSpPr>
          <p:nvPr/>
        </p:nvGrpSpPr>
        <p:grpSpPr bwMode="auto">
          <a:xfrm>
            <a:off x="3860800" y="4106863"/>
            <a:ext cx="1296988" cy="360362"/>
            <a:chOff x="-1" y="-1"/>
            <a:chExt cx="1296146" cy="360560"/>
          </a:xfrm>
        </p:grpSpPr>
        <p:sp>
          <p:nvSpPr>
            <p:cNvPr id="44074" name="AutoShape 24"/>
            <p:cNvSpPr>
              <a:spLocks/>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5" name="Rectangle 25"/>
            <p:cNvSpPr>
              <a:spLocks/>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Linker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11290" name="Line 26"/>
          <p:cNvSpPr>
            <a:spLocks noChangeShapeType="1"/>
          </p:cNvSpPr>
          <p:nvPr/>
        </p:nvSpPr>
        <p:spPr bwMode="auto">
          <a:xfrm>
            <a:off x="5722938" y="1704975"/>
            <a:ext cx="0" cy="2873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1" name="Line 27"/>
          <p:cNvSpPr>
            <a:spLocks noChangeShapeType="1"/>
          </p:cNvSpPr>
          <p:nvPr/>
        </p:nvSpPr>
        <p:spPr bwMode="auto">
          <a:xfrm>
            <a:off x="3275013" y="1704975"/>
            <a:ext cx="0" cy="2873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2" name="Line 28"/>
          <p:cNvSpPr>
            <a:spLocks noChangeShapeType="1"/>
          </p:cNvSpPr>
          <p:nvPr/>
        </p:nvSpPr>
        <p:spPr bwMode="auto">
          <a:xfrm>
            <a:off x="5722938" y="2352675"/>
            <a:ext cx="0" cy="2889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3" name="Line 29"/>
          <p:cNvSpPr>
            <a:spLocks noChangeShapeType="1"/>
          </p:cNvSpPr>
          <p:nvPr/>
        </p:nvSpPr>
        <p:spPr bwMode="auto">
          <a:xfrm>
            <a:off x="3275013" y="2344738"/>
            <a:ext cx="0" cy="2889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4" name="Line 30"/>
          <p:cNvSpPr>
            <a:spLocks noChangeShapeType="1"/>
          </p:cNvSpPr>
          <p:nvPr/>
        </p:nvSpPr>
        <p:spPr bwMode="auto">
          <a:xfrm flipH="1">
            <a:off x="4508500" y="3783013"/>
            <a:ext cx="1246188" cy="3238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5" name="Line 31"/>
          <p:cNvSpPr>
            <a:spLocks noChangeShapeType="1"/>
          </p:cNvSpPr>
          <p:nvPr/>
        </p:nvSpPr>
        <p:spPr bwMode="auto">
          <a:xfrm>
            <a:off x="3257550" y="3783013"/>
            <a:ext cx="1250950" cy="3238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6" name="Line 32"/>
          <p:cNvSpPr>
            <a:spLocks noChangeShapeType="1"/>
          </p:cNvSpPr>
          <p:nvPr/>
        </p:nvSpPr>
        <p:spPr bwMode="auto">
          <a:xfrm flipH="1">
            <a:off x="3476625" y="4467225"/>
            <a:ext cx="1014413" cy="3333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7" name="Line 33"/>
          <p:cNvSpPr>
            <a:spLocks noChangeShapeType="1"/>
          </p:cNvSpPr>
          <p:nvPr/>
        </p:nvSpPr>
        <p:spPr bwMode="auto">
          <a:xfrm>
            <a:off x="4344988" y="5160963"/>
            <a:ext cx="463550" cy="27463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8" name="Line 34"/>
          <p:cNvSpPr>
            <a:spLocks noChangeShapeType="1"/>
          </p:cNvSpPr>
          <p:nvPr/>
        </p:nvSpPr>
        <p:spPr bwMode="auto">
          <a:xfrm>
            <a:off x="5999163" y="5435600"/>
            <a:ext cx="866775" cy="4746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4052" name="Rectangle 35"/>
          <p:cNvSpPr>
            <a:spLocks/>
          </p:cNvSpPr>
          <p:nvPr/>
        </p:nvSpPr>
        <p:spPr bwMode="auto">
          <a:xfrm>
            <a:off x="6865938" y="582613"/>
            <a:ext cx="188118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“SOURCE</a:t>
            </a:r>
          </a:p>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CODE”</a:t>
            </a:r>
            <a:endParaRPr lang="en-US" altLang="en-US">
              <a:solidFill>
                <a:srgbClr val="000000"/>
              </a:solidFill>
              <a:latin typeface="VNI-Helve" pitchFamily="2" charset="0"/>
              <a:sym typeface="VNI-Helve" pitchFamily="2" charset="0"/>
            </a:endParaRPr>
          </a:p>
        </p:txBody>
      </p:sp>
      <p:sp>
        <p:nvSpPr>
          <p:cNvPr id="11300" name="Rectangle 36"/>
          <p:cNvSpPr>
            <a:spLocks/>
          </p:cNvSpPr>
          <p:nvPr/>
        </p:nvSpPr>
        <p:spPr bwMode="auto">
          <a:xfrm>
            <a:off x="6865938" y="2786063"/>
            <a:ext cx="1881187"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“OBJECT</a:t>
            </a:r>
          </a:p>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CODE”</a:t>
            </a:r>
            <a:endParaRPr lang="en-US" altLang="en-US">
              <a:solidFill>
                <a:srgbClr val="000000"/>
              </a:solidFill>
              <a:latin typeface="VNI-Helve" pitchFamily="2" charset="0"/>
              <a:sym typeface="VNI-Helve" pitchFamily="2" charset="0"/>
            </a:endParaRPr>
          </a:p>
        </p:txBody>
      </p:sp>
      <p:grpSp>
        <p:nvGrpSpPr>
          <p:cNvPr id="11301" name="Group 37"/>
          <p:cNvGrpSpPr>
            <a:grpSpLocks/>
          </p:cNvGrpSpPr>
          <p:nvPr/>
        </p:nvGrpSpPr>
        <p:grpSpPr bwMode="auto">
          <a:xfrm>
            <a:off x="6072188" y="4021138"/>
            <a:ext cx="2954337" cy="2781300"/>
            <a:chOff x="-1" y="-1"/>
            <a:chExt cx="2953987" cy="2780929"/>
          </a:xfrm>
        </p:grpSpPr>
        <p:grpSp>
          <p:nvGrpSpPr>
            <p:cNvPr id="44065" name="Group 38"/>
            <p:cNvGrpSpPr>
              <a:grpSpLocks/>
            </p:cNvGrpSpPr>
            <p:nvPr/>
          </p:nvGrpSpPr>
          <p:grpSpPr bwMode="auto">
            <a:xfrm>
              <a:off x="793744" y="-1"/>
              <a:ext cx="2160242" cy="2780929"/>
              <a:chOff x="-1" y="-1"/>
              <a:chExt cx="2160242" cy="2780930"/>
            </a:xfrm>
          </p:grpSpPr>
          <p:grpSp>
            <p:nvGrpSpPr>
              <p:cNvPr id="44068" name="Group 39"/>
              <p:cNvGrpSpPr>
                <a:grpSpLocks/>
              </p:cNvGrpSpPr>
              <p:nvPr/>
            </p:nvGrpSpPr>
            <p:grpSpPr bwMode="auto">
              <a:xfrm>
                <a:off x="-1" y="-1"/>
                <a:ext cx="2160242" cy="2780930"/>
                <a:chOff x="-1" y="-1"/>
                <a:chExt cx="2160242" cy="2780930"/>
              </a:xfrm>
            </p:grpSpPr>
            <p:sp>
              <p:nvSpPr>
                <p:cNvPr id="44072" name="Rectangle 40"/>
                <p:cNvSpPr>
                  <a:spLocks/>
                </p:cNvSpPr>
                <p:nvPr/>
              </p:nvSpPr>
              <p:spPr bwMode="auto">
                <a:xfrm>
                  <a:off x="-1" y="-1"/>
                  <a:ext cx="2160242" cy="2780930"/>
                </a:xfrm>
                <a:prstGeom prst="rect">
                  <a:avLst/>
                </a:prstGeom>
                <a:solidFill>
                  <a:srgbClr val="CCEED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endParaRPr lang="en-US" altLang="en-US" sz="28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73" name="Rectangle 41"/>
                <p:cNvSpPr>
                  <a:spLocks/>
                </p:cNvSpPr>
                <p:nvPr/>
              </p:nvSpPr>
              <p:spPr bwMode="auto">
                <a:xfrm>
                  <a:off x="-1" y="-1"/>
                  <a:ext cx="2160242" cy="42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Memory</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44069" name="Group 42"/>
              <p:cNvGrpSpPr>
                <a:grpSpLocks/>
              </p:cNvGrpSpPr>
              <p:nvPr/>
            </p:nvGrpSpPr>
            <p:grpSpPr bwMode="auto">
              <a:xfrm>
                <a:off x="192874" y="576063"/>
                <a:ext cx="1735700" cy="2041650"/>
                <a:chOff x="0" y="-1"/>
                <a:chExt cx="1735700" cy="2041650"/>
              </a:xfrm>
            </p:grpSpPr>
            <p:sp>
              <p:nvSpPr>
                <p:cNvPr id="44070" name="Rectangle 43"/>
                <p:cNvSpPr>
                  <a:spLocks/>
                </p:cNvSpPr>
                <p:nvPr/>
              </p:nvSpPr>
              <p:spPr bwMode="auto">
                <a:xfrm>
                  <a:off x="0" y="-1"/>
                  <a:ext cx="1735700" cy="204165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71" name="Rectangle 44"/>
                <p:cNvSpPr>
                  <a:spLocks/>
                </p:cNvSpPr>
                <p:nvPr/>
              </p:nvSpPr>
              <p:spPr bwMode="auto">
                <a:xfrm>
                  <a:off x="0" y="-1"/>
                  <a:ext cx="1735700" cy="191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HAHAHA.EXE</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22388</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21547</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R5</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(value of idunno)</a:t>
                  </a:r>
                  <a:r>
                    <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sp>
          <p:nvSpPr>
            <p:cNvPr id="44066" name="Rectangle 45"/>
            <p:cNvSpPr>
              <a:spLocks/>
            </p:cNvSpPr>
            <p:nvPr/>
          </p:nvSpPr>
          <p:spPr bwMode="auto">
            <a:xfrm>
              <a:off x="1656" y="1877886"/>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21547</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7" name="Rectangle 46"/>
            <p:cNvSpPr>
              <a:spLocks/>
            </p:cNvSpPr>
            <p:nvPr/>
          </p:nvSpPr>
          <p:spPr bwMode="auto">
            <a:xfrm>
              <a:off x="-1" y="2309934"/>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22388</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311" name="Group 47"/>
          <p:cNvGrpSpPr>
            <a:grpSpLocks/>
          </p:cNvGrpSpPr>
          <p:nvPr/>
        </p:nvGrpSpPr>
        <p:grpSpPr bwMode="auto">
          <a:xfrm>
            <a:off x="1831975" y="4800600"/>
            <a:ext cx="2513013" cy="2041525"/>
            <a:chOff x="-1" y="-1"/>
            <a:chExt cx="2513036" cy="2041650"/>
          </a:xfrm>
        </p:grpSpPr>
        <p:grpSp>
          <p:nvGrpSpPr>
            <p:cNvPr id="44059" name="Group 48"/>
            <p:cNvGrpSpPr>
              <a:grpSpLocks/>
            </p:cNvGrpSpPr>
            <p:nvPr/>
          </p:nvGrpSpPr>
          <p:grpSpPr bwMode="auto">
            <a:xfrm>
              <a:off x="777335" y="-1"/>
              <a:ext cx="1735700" cy="2041650"/>
              <a:chOff x="0" y="-1"/>
              <a:chExt cx="1735700" cy="2041650"/>
            </a:xfrm>
          </p:grpSpPr>
          <p:sp>
            <p:nvSpPr>
              <p:cNvPr id="44063" name="Rectangle 49"/>
              <p:cNvSpPr>
                <a:spLocks/>
              </p:cNvSpPr>
              <p:nvPr/>
            </p:nvSpPr>
            <p:spPr bwMode="auto">
              <a:xfrm>
                <a:off x="0" y="-1"/>
                <a:ext cx="1735700" cy="204165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4" name="Rectangle 50"/>
              <p:cNvSpPr>
                <a:spLocks/>
              </p:cNvSpPr>
              <p:nvPr/>
            </p:nvSpPr>
            <p:spPr bwMode="auto">
              <a:xfrm>
                <a:off x="0" y="-1"/>
                <a:ext cx="1735700" cy="191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HAHAHA.EXE</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2388</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1547</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R5</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(value of idunno</a:t>
                </a:r>
                <a:r>
                  <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sp>
          <p:nvSpPr>
            <p:cNvPr id="44060" name="Rectangle 51"/>
            <p:cNvSpPr>
              <a:spLocks/>
            </p:cNvSpPr>
            <p:nvPr/>
          </p:nvSpPr>
          <p:spPr bwMode="auto">
            <a:xfrm>
              <a:off x="1656" y="1282218"/>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1547</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1" name="Rectangle 52"/>
            <p:cNvSpPr>
              <a:spLocks/>
            </p:cNvSpPr>
            <p:nvPr/>
          </p:nvSpPr>
          <p:spPr bwMode="auto">
            <a:xfrm>
              <a:off x="-1" y="1714266"/>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2388</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2" name="AutoShape 53"/>
            <p:cNvSpPr>
              <a:spLocks/>
            </p:cNvSpPr>
            <p:nvPr/>
          </p:nvSpPr>
          <p:spPr bwMode="auto">
            <a:xfrm>
              <a:off x="1628903" y="666014"/>
              <a:ext cx="508307" cy="626853"/>
            </a:xfrm>
            <a:custGeom>
              <a:avLst/>
              <a:gdLst>
                <a:gd name="T0" fmla="*/ 2147483646 w 20689"/>
                <a:gd name="T1" fmla="*/ 2147483646 h 19981"/>
                <a:gd name="T2" fmla="*/ 2147483646 w 20689"/>
                <a:gd name="T3" fmla="*/ 2147483646 h 19981"/>
                <a:gd name="T4" fmla="*/ 2147483646 w 20689"/>
                <a:gd name="T5" fmla="*/ 2147483646 h 19981"/>
                <a:gd name="T6" fmla="*/ 2147483646 w 20689"/>
                <a:gd name="T7" fmla="*/ 2147483646 h 19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89" h="19981">
                  <a:moveTo>
                    <a:pt x="5982" y="5928"/>
                  </a:moveTo>
                  <a:cubicBezTo>
                    <a:pt x="13791" y="2154"/>
                    <a:pt x="21600" y="-1619"/>
                    <a:pt x="20603" y="723"/>
                  </a:cubicBezTo>
                  <a:cubicBezTo>
                    <a:pt x="19606" y="3065"/>
                    <a:pt x="9803" y="11523"/>
                    <a:pt x="0" y="19981"/>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11318" name="Rectangle 54"/>
          <p:cNvSpPr>
            <a:spLocks/>
          </p:cNvSpPr>
          <p:nvPr/>
        </p:nvSpPr>
        <p:spPr bwMode="auto">
          <a:xfrm>
            <a:off x="0" y="1555750"/>
            <a:ext cx="2338388" cy="15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Khi m</a:t>
            </a:r>
            <a:r>
              <a:rPr lang="en-US" altLang="en-US" sz="2000">
                <a:solidFill>
                  <a:srgbClr val="0000CC"/>
                </a:solidFill>
                <a:latin typeface="VNI-Helve" pitchFamily="2" charset="0"/>
                <a:sym typeface="VNI-Helve" pitchFamily="2" charset="0"/>
              </a:rPr>
              <a:t>ỗ</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file đư</a:t>
            </a:r>
            <a:r>
              <a:rPr lang="en-US" altLang="en-US" sz="2000">
                <a:solidFill>
                  <a:srgbClr val="0000CC"/>
                </a:solidFill>
                <a:latin typeface="VNI-Helve" pitchFamily="2" charset="0"/>
                <a:sym typeface="VNI-Helve" pitchFamily="2" charset="0"/>
              </a:rPr>
              <a:t>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biên d</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 các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chưa bi</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vì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các c</a:t>
            </a:r>
            <a:r>
              <a:rPr lang="en-US" altLang="en-US" sz="2000">
                <a:solidFill>
                  <a:srgbClr val="0000CC"/>
                </a:solidFill>
                <a:latin typeface="VNI-Helve" pitchFamily="2" charset="0"/>
                <a:sym typeface="VNI-Helve" pitchFamily="2" charset="0"/>
              </a:rPr>
              <a:t>ờ</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đư</a:t>
            </a:r>
            <a:r>
              <a:rPr lang="en-US" altLang="en-US" sz="2000">
                <a:solidFill>
                  <a:srgbClr val="0000CC"/>
                </a:solidFill>
                <a:latin typeface="VNI-Helve" pitchFamily="2" charset="0"/>
                <a:sym typeface="VNI-Helve" pitchFamily="2" charset="0"/>
              </a:rPr>
              <a:t>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dùng đ</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đánh d</a:t>
            </a:r>
            <a:r>
              <a:rPr lang="en-US" altLang="en-US" sz="2000">
                <a:solidFill>
                  <a:srgbClr val="0000CC"/>
                </a:solidFill>
                <a:latin typeface="VNI-Helve" pitchFamily="2" charset="0"/>
                <a:sym typeface="VNI-Helve" pitchFamily="2" charset="0"/>
              </a:rPr>
              <a:t>ấ</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endParaRPr lang="en-US" altLang="en-US">
              <a:solidFill>
                <a:srgbClr val="000000"/>
              </a:solidFill>
              <a:latin typeface="VNI-Helve" pitchFamily="2" charset="0"/>
              <a:sym typeface="VNI-Helve" pitchFamily="2" charset="0"/>
            </a:endParaRPr>
          </a:p>
        </p:txBody>
      </p:sp>
      <p:sp>
        <p:nvSpPr>
          <p:cNvPr id="11319" name="Rectangle 55"/>
          <p:cNvSpPr>
            <a:spLocks/>
          </p:cNvSpPr>
          <p:nvPr/>
        </p:nvSpPr>
        <p:spPr bwMode="auto">
          <a:xfrm>
            <a:off x="0" y="4029075"/>
            <a:ext cx="2338388" cy="15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Trình linker k</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n</a:t>
            </a:r>
            <a:r>
              <a:rPr lang="en-US" altLang="en-US" sz="2000">
                <a:solidFill>
                  <a:srgbClr val="0000CC"/>
                </a:solidFill>
                <a:latin typeface="VNI-Helve" pitchFamily="2" charset="0"/>
                <a:sym typeface="VNI-Helve" pitchFamily="2" charset="0"/>
              </a:rPr>
              <a:t>ố</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các files, vì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nó có th</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thay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các ch</a:t>
            </a:r>
            <a:r>
              <a:rPr lang="en-US" altLang="en-US" sz="2000">
                <a:solidFill>
                  <a:srgbClr val="0000CC"/>
                </a:solidFill>
                <a:latin typeface="VNI-Helve" pitchFamily="2" charset="0"/>
                <a:sym typeface="VNI-Helve" pitchFamily="2" charset="0"/>
              </a:rPr>
              <a:t>ỗ</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đánh d</a:t>
            </a:r>
            <a:r>
              <a:rPr lang="en-US" altLang="en-US" sz="2000">
                <a:solidFill>
                  <a:srgbClr val="0000CC"/>
                </a:solidFill>
                <a:latin typeface="VNI-Helve" pitchFamily="2" charset="0"/>
                <a:sym typeface="VNI-Helve" pitchFamily="2" charset="0"/>
              </a:rPr>
              <a:t>ấ</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 v</a:t>
            </a:r>
            <a:r>
              <a:rPr lang="en-US" altLang="en-US" sz="2000">
                <a:solidFill>
                  <a:srgbClr val="0000CC"/>
                </a:solidFill>
                <a:latin typeface="VNI-Helve" pitchFamily="2" charset="0"/>
                <a:sym typeface="VNI-Helve" pitchFamily="2" charset="0"/>
              </a:rPr>
              <a:t>ớ</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t>
            </a:r>
            <a:r>
              <a:rPr lang="en-US" altLang="en-US" sz="2000">
                <a:solidFill>
                  <a:srgbClr val="0000CC"/>
                </a:solidFill>
                <a:latin typeface="VNI-Helve" pitchFamily="2" charset="0"/>
                <a:sym typeface="VNI-Helve" pitchFamily="2" charset="0"/>
              </a:rPr>
              <a:t>ậ</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endParaRPr lang="en-US" altLang="en-US">
              <a:solidFill>
                <a:srgbClr val="000000"/>
              </a:solidFill>
              <a:latin typeface="VNI-Helve" pitchFamily="2" charset="0"/>
              <a:sym typeface="VNI-Helve" pitchFamily="2" charset="0"/>
            </a:endParaRPr>
          </a:p>
        </p:txBody>
      </p:sp>
      <p:sp>
        <p:nvSpPr>
          <p:cNvPr id="11320" name="Rectangle 56"/>
          <p:cNvSpPr>
            <a:spLocks/>
          </p:cNvSpPr>
          <p:nvPr/>
        </p:nvSpPr>
        <p:spPr bwMode="auto">
          <a:xfrm>
            <a:off x="4467225" y="5827713"/>
            <a:ext cx="197802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Ph</a:t>
            </a:r>
            <a:r>
              <a:rPr lang="en-US" altLang="en-US" sz="2000">
                <a:solidFill>
                  <a:srgbClr val="0000CC"/>
                </a:solidFill>
                <a:latin typeface="VNI-Helve" pitchFamily="2" charset="0"/>
                <a:sym typeface="VNI-Helve" pitchFamily="2" charset="0"/>
              </a:rPr>
              <a:t>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xác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b</a:t>
            </a:r>
            <a:r>
              <a:rPr lang="en-US" altLang="en-US" sz="2000">
                <a:solidFill>
                  <a:srgbClr val="0000CC"/>
                </a:solidFill>
                <a:latin typeface="VNI-Helve" pitchFamily="2" charset="0"/>
                <a:sym typeface="VNI-Helve" pitchFamily="2" charset="0"/>
              </a:rPr>
              <a:t>ộ</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nh</a:t>
            </a:r>
            <a:r>
              <a:rPr lang="en-US" altLang="en-US" sz="2000">
                <a:solidFill>
                  <a:srgbClr val="0000CC"/>
                </a:solidFill>
                <a:latin typeface="VNI-Helve" pitchFamily="2" charset="0"/>
                <a:sym typeface="VNI-Helve" pitchFamily="2" charset="0"/>
              </a:rPr>
              <a:t>ớ</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b</a:t>
            </a:r>
            <a:r>
              <a:rPr lang="en-US" altLang="en-US" sz="2000">
                <a:solidFill>
                  <a:srgbClr val="0000CC"/>
                </a:solidFill>
                <a:latin typeface="VNI-Helve" pitchFamily="2" charset="0"/>
                <a:sym typeface="VNI-Helve" pitchFamily="2" charset="0"/>
              </a:rPr>
              <a:t>ắ</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đ</a:t>
            </a:r>
            <a:r>
              <a:rPr lang="en-US" altLang="en-US" sz="2000">
                <a:solidFill>
                  <a:srgbClr val="0000CC"/>
                </a:solidFill>
                <a:latin typeface="VNI-Helve" pitchFamily="2" charset="0"/>
                <a:sym typeface="VNI-Helve" pitchFamily="2" charset="0"/>
              </a:rPr>
              <a:t>ầ</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 đ</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t>
            </a:r>
            <a:r>
              <a:rPr lang="en-US" altLang="en-US" sz="2000">
                <a:solidFill>
                  <a:srgbClr val="0000CC"/>
                </a:solidFill>
                <a:latin typeface="VNI-Helve" pitchFamily="2" charset="0"/>
                <a:sym typeface="VNI-Helve" pitchFamily="2" charset="0"/>
              </a:rPr>
              <a:t>ự</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thi</a:t>
            </a:r>
            <a:endParaRPr lang="en-US" altLang="en-US">
              <a:solidFill>
                <a:srgbClr val="000000"/>
              </a:solidFill>
              <a:latin typeface="VNI-Helve" pitchFamily="2" charset="0"/>
              <a:sym typeface="VNI-Helve" pitchFamily="2" charset="0"/>
            </a:endParaRPr>
          </a:p>
        </p:txBody>
      </p:sp>
    </p:spTree>
    <p:extLst>
      <p:ext uri="{BB962C8B-B14F-4D97-AF65-F5344CB8AC3E}">
        <p14:creationId xmlns:p14="http://schemas.microsoft.com/office/powerpoint/2010/main" val="5768534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9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127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29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128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31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1293"/>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11292"/>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1269"/>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1266"/>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1130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295"/>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11294"/>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11287"/>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113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296"/>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1131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1297"/>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499"/>
                                          </p:stCondLst>
                                        </p:cTn>
                                        <p:tgtEl>
                                          <p:spTgt spid="11281"/>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1132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11298"/>
                                        </p:tgtEl>
                                        <p:attrNameLst>
                                          <p:attrName>style.visibility</p:attrName>
                                        </p:attrNameLst>
                                      </p:cBhvr>
                                      <p:to>
                                        <p:strVal val="visible"/>
                                      </p:to>
                                    </p:se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1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0" grpId="0" autoUpdateAnimBg="0"/>
      <p:bldP spid="11318" grpId="0" autoUpdateAnimBg="0"/>
      <p:bldP spid="11319" grpId="0" autoUpdateAnimBg="0"/>
      <p:bldP spid="113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a:t>
            </a:r>
          </a:p>
        </p:txBody>
      </p:sp>
      <p:sp>
        <p:nvSpPr>
          <p:cNvPr id="3" name="Content Placeholder 2"/>
          <p:cNvSpPr>
            <a:spLocks noGrp="1"/>
          </p:cNvSpPr>
          <p:nvPr>
            <p:ph idx="1"/>
          </p:nvPr>
        </p:nvSpPr>
        <p:spPr/>
        <p:txBody>
          <a:bodyPr/>
          <a:lstStyle/>
          <a:p>
            <a:pPr>
              <a:spcBef>
                <a:spcPts val="400"/>
              </a:spcBef>
            </a:pPr>
            <a:r>
              <a:rPr lang="en-US" altLang="en-US" sz="2400">
                <a:solidFill>
                  <a:srgbClr val="0070C0"/>
                </a:solidFill>
              </a:rPr>
              <a:t>Chuyển đổi địa chỉ: </a:t>
            </a:r>
            <a:r>
              <a:rPr lang="en-US" altLang="en-US" sz="2400"/>
              <a:t>quá trình ánh xạ một địa chỉ từ không gian địa chỉ này sang không gian địa chỉ khác.</a:t>
            </a:r>
            <a:endParaRPr lang="vi-VN" altLang="en-US" sz="2400"/>
          </a:p>
          <a:p>
            <a:pPr>
              <a:spcBef>
                <a:spcPts val="400"/>
              </a:spcBef>
            </a:pPr>
            <a:r>
              <a:rPr lang="en-US" altLang="en-US" sz="2400">
                <a:solidFill>
                  <a:srgbClr val="0070C0"/>
                </a:solidFill>
              </a:rPr>
              <a:t>Biểu diễn địa chỉ nhớ</a:t>
            </a:r>
            <a:endParaRPr lang="vi-VN" altLang="en-US" sz="2400"/>
          </a:p>
          <a:p>
            <a:pPr lvl="1">
              <a:spcBef>
                <a:spcPts val="400"/>
              </a:spcBef>
            </a:pPr>
            <a:r>
              <a:rPr lang="en-US" altLang="en-US" sz="2200"/>
              <a:t>Trong source code: symbolic (các biến, hằng, pointer,…)</a:t>
            </a:r>
            <a:endParaRPr lang="vi-VN" altLang="en-US" sz="2200"/>
          </a:p>
          <a:p>
            <a:pPr lvl="1">
              <a:spcBef>
                <a:spcPts val="400"/>
              </a:spcBef>
            </a:pPr>
            <a:r>
              <a:rPr lang="en-US" altLang="en-US" sz="2200"/>
              <a:t>Trong thời điểm biên dịch: thường là địa chỉ khả tái định vị</a:t>
            </a:r>
            <a:endParaRPr lang="vi-VN" altLang="en-US" sz="2200"/>
          </a:p>
          <a:p>
            <a:pPr lvl="2">
              <a:spcBef>
                <a:spcPts val="400"/>
              </a:spcBef>
            </a:pPr>
            <a:r>
              <a:rPr lang="vi-VN" altLang="en-US" sz="2200"/>
              <a:t>Ví dụ: </a:t>
            </a:r>
            <a:r>
              <a:rPr lang="en-US" altLang="en-US" sz="2200"/>
              <a:t>a ở vị trí </a:t>
            </a:r>
            <a:r>
              <a:rPr lang="vi-VN" altLang="en-US" sz="2200"/>
              <a:t>12 byte so với vị trí bắt đầu </a:t>
            </a:r>
            <a:r>
              <a:rPr lang="en-US" altLang="en-US" sz="2200"/>
              <a:t>module</a:t>
            </a:r>
            <a:endParaRPr lang="vi-VN" altLang="en-US" sz="2200"/>
          </a:p>
          <a:p>
            <a:pPr lvl="1">
              <a:spcBef>
                <a:spcPts val="400"/>
              </a:spcBef>
            </a:pPr>
            <a:r>
              <a:rPr lang="en-US" altLang="en-US" sz="2200"/>
              <a:t>Thời điểm linking/loading: có thể là địa chỉ thực. </a:t>
            </a:r>
          </a:p>
          <a:p>
            <a:pPr lvl="2">
              <a:spcBef>
                <a:spcPts val="400"/>
              </a:spcBef>
            </a:pPr>
            <a:r>
              <a:rPr lang="vi-VN" altLang="en-US" sz="2200"/>
              <a:t>Ví dụ: </a:t>
            </a:r>
            <a:r>
              <a:rPr lang="en-US" altLang="en-US" sz="2200"/>
              <a:t>dữ liệu nằm tại địa chỉ bộ nhớ thực 2030</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4"/>
          <p:cNvSpPr>
            <a:spLocks noChangeArrowheads="1"/>
          </p:cNvSpPr>
          <p:nvPr/>
        </p:nvSpPr>
        <p:spPr bwMode="auto">
          <a:xfrm>
            <a:off x="4191000" y="4762500"/>
            <a:ext cx="757238" cy="966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8" name="Text Box 5"/>
          <p:cNvSpPr txBox="1">
            <a:spLocks noChangeArrowheads="1"/>
          </p:cNvSpPr>
          <p:nvPr/>
        </p:nvSpPr>
        <p:spPr bwMode="auto">
          <a:xfrm>
            <a:off x="3703638" y="4635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0</a:t>
            </a:r>
          </a:p>
        </p:txBody>
      </p:sp>
      <p:sp>
        <p:nvSpPr>
          <p:cNvPr id="9" name="Text Box 6"/>
          <p:cNvSpPr txBox="1">
            <a:spLocks noChangeArrowheads="1"/>
          </p:cNvSpPr>
          <p:nvPr/>
        </p:nvSpPr>
        <p:spPr bwMode="auto">
          <a:xfrm>
            <a:off x="3592513" y="5518150"/>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250</a:t>
            </a:r>
          </a:p>
        </p:txBody>
      </p:sp>
      <p:sp>
        <p:nvSpPr>
          <p:cNvPr id="10" name="Line 7"/>
          <p:cNvSpPr>
            <a:spLocks noChangeShapeType="1"/>
          </p:cNvSpPr>
          <p:nvPr/>
        </p:nvSpPr>
        <p:spPr bwMode="auto">
          <a:xfrm>
            <a:off x="5113338" y="5297488"/>
            <a:ext cx="1489075"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8"/>
          <p:cNvSpPr>
            <a:spLocks noChangeArrowheads="1"/>
          </p:cNvSpPr>
          <p:nvPr/>
        </p:nvSpPr>
        <p:spPr bwMode="auto">
          <a:xfrm>
            <a:off x="6708775" y="4557713"/>
            <a:ext cx="758825" cy="1393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2" name="Rectangle 9" descr="Light downward diagonal"/>
          <p:cNvSpPr>
            <a:spLocks noChangeArrowheads="1"/>
          </p:cNvSpPr>
          <p:nvPr/>
        </p:nvSpPr>
        <p:spPr bwMode="auto">
          <a:xfrm>
            <a:off x="6708775" y="4767263"/>
            <a:ext cx="757238" cy="908050"/>
          </a:xfrm>
          <a:prstGeom prst="rect">
            <a:avLst/>
          </a:prstGeom>
          <a:pattFill prst="ltDnDiag">
            <a:fgClr>
              <a:schemeClr val="tx1"/>
            </a:fgClr>
            <a:bgClr>
              <a:srgbClr val="FFFFFF"/>
            </a:bgClr>
          </a:pattFill>
          <a:ln w="12700">
            <a:pattFill prst="sphere">
              <a:fgClr>
                <a:schemeClr val="tx1"/>
              </a:fgClr>
              <a:bgClr>
                <a:schemeClr val="bg1"/>
              </a:bgClr>
            </a:patt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3" name="Text Box 10"/>
          <p:cNvSpPr txBox="1">
            <a:spLocks noChangeArrowheads="1"/>
          </p:cNvSpPr>
          <p:nvPr/>
        </p:nvSpPr>
        <p:spPr bwMode="auto">
          <a:xfrm>
            <a:off x="7451725" y="4614863"/>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2000</a:t>
            </a:r>
          </a:p>
        </p:txBody>
      </p:sp>
      <p:sp>
        <p:nvSpPr>
          <p:cNvPr id="14" name="Text Box 11"/>
          <p:cNvSpPr txBox="1">
            <a:spLocks noChangeArrowheads="1"/>
          </p:cNvSpPr>
          <p:nvPr/>
        </p:nvSpPr>
        <p:spPr bwMode="auto">
          <a:xfrm>
            <a:off x="7466013" y="5468938"/>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2250</a:t>
            </a:r>
          </a:p>
        </p:txBody>
      </p:sp>
      <p:sp>
        <p:nvSpPr>
          <p:cNvPr id="15" name="Text Box 12"/>
          <p:cNvSpPr txBox="1">
            <a:spLocks noChangeArrowheads="1"/>
          </p:cNvSpPr>
          <p:nvPr/>
        </p:nvSpPr>
        <p:spPr bwMode="auto">
          <a:xfrm>
            <a:off x="3519488" y="5813425"/>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relocatable address</a:t>
            </a:r>
          </a:p>
        </p:txBody>
      </p:sp>
      <p:sp>
        <p:nvSpPr>
          <p:cNvPr id="16" name="Text Box 13"/>
          <p:cNvSpPr txBox="1">
            <a:spLocks noChangeArrowheads="1"/>
          </p:cNvSpPr>
          <p:nvPr/>
        </p:nvSpPr>
        <p:spPr bwMode="auto">
          <a:xfrm>
            <a:off x="6164263" y="6034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physical memory</a:t>
            </a:r>
          </a:p>
        </p:txBody>
      </p:sp>
      <p:sp>
        <p:nvSpPr>
          <p:cNvPr id="17" name="Rectangle 14"/>
          <p:cNvSpPr>
            <a:spLocks noChangeArrowheads="1"/>
          </p:cNvSpPr>
          <p:nvPr/>
        </p:nvSpPr>
        <p:spPr bwMode="auto">
          <a:xfrm>
            <a:off x="1422400" y="4762500"/>
            <a:ext cx="1108075" cy="966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8" name="Line 15"/>
          <p:cNvSpPr>
            <a:spLocks noChangeShapeType="1"/>
          </p:cNvSpPr>
          <p:nvPr/>
        </p:nvSpPr>
        <p:spPr bwMode="auto">
          <a:xfrm>
            <a:off x="2613025" y="5297488"/>
            <a:ext cx="1489075"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6"/>
          <p:cNvSpPr txBox="1">
            <a:spLocks noChangeArrowheads="1"/>
          </p:cNvSpPr>
          <p:nvPr/>
        </p:nvSpPr>
        <p:spPr bwMode="auto">
          <a:xfrm>
            <a:off x="1033463" y="5813425"/>
            <a:ext cx="194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symbolic address</a:t>
            </a:r>
          </a:p>
        </p:txBody>
      </p:sp>
      <p:sp>
        <p:nvSpPr>
          <p:cNvPr id="20" name="Text Box 17"/>
          <p:cNvSpPr txBox="1">
            <a:spLocks noChangeArrowheads="1"/>
          </p:cNvSpPr>
          <p:nvPr/>
        </p:nvSpPr>
        <p:spPr bwMode="auto">
          <a:xfrm>
            <a:off x="1460500" y="4814888"/>
            <a:ext cx="10017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lnSpc>
                <a:spcPct val="80000"/>
              </a:lnSpc>
              <a:spcBef>
                <a:spcPct val="50000"/>
              </a:spcBef>
              <a:buClrTx/>
              <a:buSzTx/>
              <a:buFontTx/>
              <a:buNone/>
            </a:pPr>
            <a:r>
              <a:rPr lang="en-US" altLang="zh-TW" sz="1600" b="1">
                <a:latin typeface="Arial" panose="020B0604020202020204" pitchFamily="34" charset="0"/>
                <a:ea typeface="標楷體" pitchFamily="65" charset="-128"/>
              </a:rPr>
              <a:t>int  i;</a:t>
            </a:r>
            <a:br>
              <a:rPr lang="en-US" altLang="zh-TW" sz="1600" b="1">
                <a:latin typeface="Arial" panose="020B0604020202020204" pitchFamily="34" charset="0"/>
                <a:ea typeface="標楷體" pitchFamily="65" charset="-128"/>
              </a:rPr>
            </a:br>
            <a:r>
              <a:rPr lang="en-US" altLang="zh-TW" sz="1600" b="1">
                <a:latin typeface="Arial" panose="020B0604020202020204" pitchFamily="34" charset="0"/>
                <a:ea typeface="標楷體" pitchFamily="65" charset="-128"/>
              </a:rPr>
              <a:t>goto p1;</a:t>
            </a:r>
          </a:p>
        </p:txBody>
      </p:sp>
      <p:sp>
        <p:nvSpPr>
          <p:cNvPr id="21" name="Text Box 18"/>
          <p:cNvSpPr txBox="1">
            <a:spLocks noChangeArrowheads="1"/>
          </p:cNvSpPr>
          <p:nvPr/>
        </p:nvSpPr>
        <p:spPr bwMode="auto">
          <a:xfrm>
            <a:off x="993775" y="52879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600">
                <a:latin typeface="Arial" panose="020B0604020202020204" pitchFamily="34" charset="0"/>
                <a:ea typeface="標楷體" pitchFamily="65" charset="-128"/>
              </a:rPr>
              <a:t>p1</a:t>
            </a:r>
          </a:p>
        </p:txBody>
      </p:sp>
    </p:spTree>
    <p:extLst>
      <p:ext uri="{BB962C8B-B14F-4D97-AF65-F5344CB8AC3E}">
        <p14:creationId xmlns:p14="http://schemas.microsoft.com/office/powerpoint/2010/main" val="144827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(tt)</a:t>
            </a:r>
          </a:p>
        </p:txBody>
      </p:sp>
      <p:sp>
        <p:nvSpPr>
          <p:cNvPr id="3" name="Content Placeholder 2"/>
          <p:cNvSpPr>
            <a:spLocks noGrp="1"/>
          </p:cNvSpPr>
          <p:nvPr>
            <p:ph idx="1"/>
          </p:nvPr>
        </p:nvSpPr>
        <p:spPr/>
        <p:txBody>
          <a:bodyPr/>
          <a:lstStyle/>
          <a:p>
            <a:pPr>
              <a:spcBef>
                <a:spcPts val="1000"/>
              </a:spcBef>
            </a:pPr>
            <a:r>
              <a:rPr lang="en-US" altLang="en-US" sz="2400"/>
              <a:t>Địa chỉ lệnh và dữ liệu được chuyển đổi thành địa chỉ thực có thể xảy ra tại ba thời điểm khác nhau.</a:t>
            </a:r>
            <a:endParaRPr lang="vi-VN" altLang="en-US" sz="2400"/>
          </a:p>
          <a:p>
            <a:pPr lvl="1">
              <a:spcBef>
                <a:spcPts val="1000"/>
              </a:spcBef>
            </a:pPr>
            <a:r>
              <a:rPr lang="en-US" altLang="en-US" sz="2200"/>
              <a:t>Compile time: nếu biết trước địa chỉ bộ nhớ của chương trình thì có thể kết gán địa chỉ tuyệt đối lúc biên dịch</a:t>
            </a:r>
          </a:p>
          <a:p>
            <a:pPr lvl="2">
              <a:spcBef>
                <a:spcPts val="1000"/>
              </a:spcBef>
            </a:pPr>
            <a:r>
              <a:rPr lang="vi-VN" altLang="en-US" sz="2200"/>
              <a:t>Ví dụ: </a:t>
            </a:r>
            <a:r>
              <a:rPr lang="en-US" altLang="en-US" sz="2200"/>
              <a:t>chương trình .COM của MS-DOS</a:t>
            </a:r>
          </a:p>
          <a:p>
            <a:pPr lvl="2">
              <a:spcBef>
                <a:spcPts val="1000"/>
              </a:spcBef>
            </a:pPr>
            <a:r>
              <a:rPr lang="en-US" altLang="en-US" sz="2200"/>
              <a:t>Khuyết điểm: phải biên dịch lại nếu thay đổi địa chỉ nạp chương trình</a:t>
            </a:r>
            <a:endParaRPr lang="vi-VN" altLang="en-US" sz="2200"/>
          </a:p>
          <a:p>
            <a:pPr lvl="1">
              <a:spcBef>
                <a:spcPts val="1000"/>
              </a:spcBef>
            </a:pPr>
            <a:r>
              <a:rPr lang="en-US" altLang="en-US" sz="2200"/>
              <a:t>Load time: vào thời điểm loading, loader phải chuyển đổi địa chỉ khả tái định vị thành địa chỉ thực dựa trên một địa chỉ nền</a:t>
            </a:r>
            <a:endParaRPr lang="vi-VN" altLang="en-US" sz="2200"/>
          </a:p>
          <a:p>
            <a:pPr lvl="2">
              <a:spcBef>
                <a:spcPts val="1000"/>
              </a:spcBef>
            </a:pPr>
            <a:r>
              <a:rPr lang="en-US" altLang="en-US" sz="2200"/>
              <a:t>Địa chỉ thực được tính toán vào thời điểm nạp chương trình     =&gt; phải tiến hành reload nếu địa chỉ nền thay đổi</a:t>
            </a:r>
            <a:endParaRPr lang="vi-VN" altLang="en-US" sz="22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6140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Sinh địa chỉ tuyệt đối vào thời điểm dịch</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a:spLocks/>
          </p:cNvSpPr>
          <p:nvPr/>
        </p:nvSpPr>
        <p:spPr bwMode="auto">
          <a:xfrm>
            <a:off x="690563" y="2125663"/>
            <a:ext cx="1398587" cy="3230562"/>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 name="Rectangle 4"/>
          <p:cNvSpPr>
            <a:spLocks/>
          </p:cNvSpPr>
          <p:nvPr/>
        </p:nvSpPr>
        <p:spPr bwMode="auto">
          <a:xfrm>
            <a:off x="784225" y="1379538"/>
            <a:ext cx="115887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Symbolic</a:t>
            </a:r>
            <a:br>
              <a:rPr kumimoji="0" lang="en-US" altLang="en-US">
                <a:solidFill>
                  <a:srgbClr val="000000"/>
                </a:solidFill>
                <a:latin typeface="VNI-Helve" pitchFamily="2" charset="0"/>
                <a:sym typeface="VNI-Helve" pitchFamily="2" charset="0"/>
              </a:rPr>
            </a:br>
            <a:r>
              <a:rPr kumimoji="0" lang="en-US" altLang="en-US">
                <a:solidFill>
                  <a:srgbClr val="000000"/>
                </a:solidFill>
                <a:latin typeface="VNI-Helve" pitchFamily="2" charset="0"/>
                <a:sym typeface="VNI-Helve" pitchFamily="2" charset="0"/>
              </a:rPr>
              <a:t>addresses</a:t>
            </a:r>
          </a:p>
        </p:txBody>
      </p:sp>
      <p:sp>
        <p:nvSpPr>
          <p:cNvPr id="8" name="Rectangle 5"/>
          <p:cNvSpPr>
            <a:spLocks/>
          </p:cNvSpPr>
          <p:nvPr/>
        </p:nvSpPr>
        <p:spPr bwMode="auto">
          <a:xfrm>
            <a:off x="685800" y="2130425"/>
            <a:ext cx="10318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PROGRAM</a:t>
            </a:r>
            <a:endParaRPr kumimoji="0" lang="en-US" altLang="en-US">
              <a:solidFill>
                <a:srgbClr val="000000"/>
              </a:solidFill>
              <a:latin typeface="VNI-Helve" pitchFamily="2" charset="0"/>
              <a:sym typeface="VNI-Helve" pitchFamily="2" charset="0"/>
            </a:endParaRPr>
          </a:p>
        </p:txBody>
      </p:sp>
      <p:sp>
        <p:nvSpPr>
          <p:cNvPr id="9" name="Rectangle 6"/>
          <p:cNvSpPr>
            <a:spLocks/>
          </p:cNvSpPr>
          <p:nvPr/>
        </p:nvSpPr>
        <p:spPr bwMode="auto">
          <a:xfrm>
            <a:off x="685800" y="2693988"/>
            <a:ext cx="7429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i</a:t>
            </a:r>
            <a:endParaRPr kumimoji="0" lang="en-US" altLang="en-US">
              <a:solidFill>
                <a:srgbClr val="000000"/>
              </a:solidFill>
              <a:latin typeface="VNI-Helve" pitchFamily="2" charset="0"/>
              <a:sym typeface="VNI-Helve" pitchFamily="2" charset="0"/>
            </a:endParaRPr>
          </a:p>
        </p:txBody>
      </p:sp>
      <p:sp>
        <p:nvSpPr>
          <p:cNvPr id="10" name="Rectangle 7"/>
          <p:cNvSpPr>
            <a:spLocks/>
          </p:cNvSpPr>
          <p:nvPr/>
        </p:nvSpPr>
        <p:spPr bwMode="auto">
          <a:xfrm>
            <a:off x="685800" y="3546475"/>
            <a:ext cx="75565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j</a:t>
            </a:r>
            <a:endParaRPr kumimoji="0" lang="en-US" altLang="en-US">
              <a:solidFill>
                <a:srgbClr val="000000"/>
              </a:solidFill>
              <a:latin typeface="VNI-Helve" pitchFamily="2" charset="0"/>
              <a:sym typeface="VNI-Helve" pitchFamily="2" charset="0"/>
            </a:endParaRPr>
          </a:p>
        </p:txBody>
      </p:sp>
      <p:sp>
        <p:nvSpPr>
          <p:cNvPr id="11" name="Line 10"/>
          <p:cNvSpPr>
            <a:spLocks noChangeShapeType="1"/>
          </p:cNvSpPr>
          <p:nvPr/>
        </p:nvSpPr>
        <p:spPr bwMode="auto">
          <a:xfrm>
            <a:off x="690563" y="4041775"/>
            <a:ext cx="1387475"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9"/>
          <p:cNvSpPr>
            <a:spLocks/>
          </p:cNvSpPr>
          <p:nvPr/>
        </p:nvSpPr>
        <p:spPr bwMode="auto">
          <a:xfrm>
            <a:off x="685800" y="4059238"/>
            <a:ext cx="57150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DATA</a:t>
            </a:r>
            <a:endParaRPr kumimoji="0" lang="en-US" altLang="en-US">
              <a:solidFill>
                <a:srgbClr val="000000"/>
              </a:solidFill>
              <a:latin typeface="VNI-Helve" pitchFamily="2" charset="0"/>
              <a:sym typeface="VNI-Helve" pitchFamily="2" charset="0"/>
            </a:endParaRPr>
          </a:p>
        </p:txBody>
      </p:sp>
      <p:sp>
        <p:nvSpPr>
          <p:cNvPr id="13" name="Rectangle 10"/>
          <p:cNvSpPr>
            <a:spLocks/>
          </p:cNvSpPr>
          <p:nvPr/>
        </p:nvSpPr>
        <p:spPr bwMode="auto">
          <a:xfrm>
            <a:off x="374650" y="3044825"/>
            <a:ext cx="1603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i</a:t>
            </a:r>
            <a:endParaRPr kumimoji="0" lang="en-US" altLang="en-US">
              <a:solidFill>
                <a:srgbClr val="000000"/>
              </a:solidFill>
              <a:latin typeface="VNI-Helve" pitchFamily="2" charset="0"/>
              <a:sym typeface="VNI-Helve" pitchFamily="2" charset="0"/>
            </a:endParaRPr>
          </a:p>
        </p:txBody>
      </p:sp>
      <p:sp>
        <p:nvSpPr>
          <p:cNvPr id="14" name="Rectangle 11"/>
          <p:cNvSpPr>
            <a:spLocks/>
          </p:cNvSpPr>
          <p:nvPr/>
        </p:nvSpPr>
        <p:spPr bwMode="auto">
          <a:xfrm>
            <a:off x="374650" y="4603750"/>
            <a:ext cx="1603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j</a:t>
            </a:r>
            <a:endParaRPr kumimoji="0" lang="en-US" altLang="en-US">
              <a:solidFill>
                <a:srgbClr val="000000"/>
              </a:solidFill>
              <a:latin typeface="VNI-Helve" pitchFamily="2" charset="0"/>
              <a:sym typeface="VNI-Helve" pitchFamily="2" charset="0"/>
            </a:endParaRPr>
          </a:p>
        </p:txBody>
      </p:sp>
      <p:sp>
        <p:nvSpPr>
          <p:cNvPr id="15" name="AutoShape 14"/>
          <p:cNvSpPr>
            <a:spLocks/>
          </p:cNvSpPr>
          <p:nvPr/>
        </p:nvSpPr>
        <p:spPr bwMode="auto">
          <a:xfrm>
            <a:off x="1666875" y="2851150"/>
            <a:ext cx="654050" cy="37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6" name="AutoShape 15"/>
          <p:cNvSpPr>
            <a:spLocks/>
          </p:cNvSpPr>
          <p:nvPr/>
        </p:nvSpPr>
        <p:spPr bwMode="auto">
          <a:xfrm>
            <a:off x="1666875" y="3752850"/>
            <a:ext cx="630238" cy="10271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7" name="Rectangle 14"/>
          <p:cNvSpPr>
            <a:spLocks/>
          </p:cNvSpPr>
          <p:nvPr/>
        </p:nvSpPr>
        <p:spPr bwMode="auto">
          <a:xfrm>
            <a:off x="650875" y="5348288"/>
            <a:ext cx="13874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Source code</a:t>
            </a:r>
          </a:p>
        </p:txBody>
      </p:sp>
      <p:sp>
        <p:nvSpPr>
          <p:cNvPr id="18" name="Rectangle 15"/>
          <p:cNvSpPr>
            <a:spLocks/>
          </p:cNvSpPr>
          <p:nvPr/>
        </p:nvSpPr>
        <p:spPr bwMode="auto">
          <a:xfrm>
            <a:off x="3683000" y="2160588"/>
            <a:ext cx="1344613" cy="3230562"/>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9" name="Rectangle 16"/>
          <p:cNvSpPr>
            <a:spLocks/>
          </p:cNvSpPr>
          <p:nvPr/>
        </p:nvSpPr>
        <p:spPr bwMode="auto">
          <a:xfrm>
            <a:off x="3222625" y="1419225"/>
            <a:ext cx="232886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Absolute</a:t>
            </a:r>
          </a:p>
          <a:p>
            <a:pPr>
              <a:spcBef>
                <a:spcPct val="0"/>
              </a:spcBef>
              <a:buClrTx/>
              <a:buSzTx/>
              <a:buFontTx/>
              <a:buNone/>
            </a:pPr>
            <a:r>
              <a:rPr kumimoji="0" lang="en-US" altLang="en-US">
                <a:solidFill>
                  <a:srgbClr val="000000"/>
                </a:solidFill>
                <a:latin typeface="VNI-Helve" pitchFamily="2" charset="0"/>
                <a:sym typeface="VNI-Helve" pitchFamily="2" charset="0"/>
              </a:rPr>
              <a:t>addresses</a:t>
            </a:r>
          </a:p>
        </p:txBody>
      </p:sp>
      <p:sp>
        <p:nvSpPr>
          <p:cNvPr id="20" name="Rectangle 17"/>
          <p:cNvSpPr>
            <a:spLocks/>
          </p:cNvSpPr>
          <p:nvPr/>
        </p:nvSpPr>
        <p:spPr bwMode="auto">
          <a:xfrm>
            <a:off x="3089275" y="208121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21" name="Rectangle 18"/>
          <p:cNvSpPr>
            <a:spLocks/>
          </p:cNvSpPr>
          <p:nvPr/>
        </p:nvSpPr>
        <p:spPr bwMode="auto">
          <a:xfrm>
            <a:off x="3633788" y="2755900"/>
            <a:ext cx="10890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a:t>
            </a:r>
            <a:r>
              <a:rPr kumimoji="0" lang="en-US" altLang="en-US" sz="1400" b="1">
                <a:solidFill>
                  <a:srgbClr val="FF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22" name="Rectangle 19"/>
          <p:cNvSpPr>
            <a:spLocks/>
          </p:cNvSpPr>
          <p:nvPr/>
        </p:nvSpPr>
        <p:spPr bwMode="auto">
          <a:xfrm>
            <a:off x="3633788" y="3608388"/>
            <a:ext cx="11017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a:t>
            </a:r>
            <a:r>
              <a:rPr kumimoji="0" lang="en-US" altLang="en-US" sz="1400" b="1">
                <a:solidFill>
                  <a:srgbClr val="FF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23" name="Line 22"/>
          <p:cNvSpPr>
            <a:spLocks noChangeShapeType="1"/>
          </p:cNvSpPr>
          <p:nvPr/>
        </p:nvSpPr>
        <p:spPr bwMode="auto">
          <a:xfrm>
            <a:off x="3683000" y="4076700"/>
            <a:ext cx="1366838"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4" name="Rectangle 21"/>
          <p:cNvSpPr>
            <a:spLocks/>
          </p:cNvSpPr>
          <p:nvPr/>
        </p:nvSpPr>
        <p:spPr bwMode="auto">
          <a:xfrm>
            <a:off x="3089275" y="3106738"/>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25" name="Rectangle 22"/>
          <p:cNvSpPr>
            <a:spLocks/>
          </p:cNvSpPr>
          <p:nvPr/>
        </p:nvSpPr>
        <p:spPr bwMode="auto">
          <a:xfrm>
            <a:off x="3089275" y="463232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26" name="AutoShape 25"/>
          <p:cNvSpPr>
            <a:spLocks/>
          </p:cNvSpPr>
          <p:nvPr/>
        </p:nvSpPr>
        <p:spPr bwMode="auto">
          <a:xfrm>
            <a:off x="4762500" y="2897188"/>
            <a:ext cx="428625" cy="3762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AutoShape 26"/>
          <p:cNvSpPr>
            <a:spLocks/>
          </p:cNvSpPr>
          <p:nvPr/>
        </p:nvSpPr>
        <p:spPr bwMode="auto">
          <a:xfrm>
            <a:off x="4751388" y="3754438"/>
            <a:ext cx="428625" cy="1027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8" name="Rectangle 25"/>
          <p:cNvSpPr>
            <a:spLocks/>
          </p:cNvSpPr>
          <p:nvPr/>
        </p:nvSpPr>
        <p:spPr bwMode="auto">
          <a:xfrm>
            <a:off x="3194050" y="5383213"/>
            <a:ext cx="23018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Absolute load module</a:t>
            </a:r>
          </a:p>
        </p:txBody>
      </p:sp>
      <p:sp>
        <p:nvSpPr>
          <p:cNvPr id="29" name="AutoShape 28"/>
          <p:cNvSpPr>
            <a:spLocks/>
          </p:cNvSpPr>
          <p:nvPr/>
        </p:nvSpPr>
        <p:spPr bwMode="auto">
          <a:xfrm>
            <a:off x="2419350" y="3417888"/>
            <a:ext cx="917575" cy="312737"/>
          </a:xfrm>
          <a:prstGeom prst="chevron">
            <a:avLst>
              <a:gd name="adj" fmla="val 73350"/>
            </a:avLst>
          </a:prstGeom>
          <a:solidFill>
            <a:srgbClr val="00CC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0" name="Rectangle 27"/>
          <p:cNvSpPr>
            <a:spLocks/>
          </p:cNvSpPr>
          <p:nvPr/>
        </p:nvSpPr>
        <p:spPr bwMode="auto">
          <a:xfrm>
            <a:off x="2347913" y="3838575"/>
            <a:ext cx="94138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NI-Helve" pitchFamily="2" charset="0"/>
                <a:sym typeface="VNI-Helve" pitchFamily="2" charset="0"/>
              </a:rPr>
              <a:t>Compile</a:t>
            </a:r>
            <a:endParaRPr kumimoji="0" lang="en-US" altLang="en-US">
              <a:solidFill>
                <a:srgbClr val="000000"/>
              </a:solidFill>
              <a:latin typeface="VNI-Helve" pitchFamily="2" charset="0"/>
              <a:sym typeface="VNI-Helve" pitchFamily="2" charset="0"/>
            </a:endParaRPr>
          </a:p>
        </p:txBody>
      </p:sp>
      <p:sp>
        <p:nvSpPr>
          <p:cNvPr id="31" name="AutoShape 30"/>
          <p:cNvSpPr>
            <a:spLocks/>
          </p:cNvSpPr>
          <p:nvPr/>
        </p:nvSpPr>
        <p:spPr bwMode="auto">
          <a:xfrm>
            <a:off x="5454650" y="3417888"/>
            <a:ext cx="1073150" cy="312737"/>
          </a:xfrm>
          <a:prstGeom prst="chevron">
            <a:avLst>
              <a:gd name="adj" fmla="val 85787"/>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2" name="Rectangle 29"/>
          <p:cNvSpPr>
            <a:spLocks/>
          </p:cNvSpPr>
          <p:nvPr/>
        </p:nvSpPr>
        <p:spPr bwMode="auto">
          <a:xfrm>
            <a:off x="5397500" y="3835400"/>
            <a:ext cx="10953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Link/Load</a:t>
            </a:r>
          </a:p>
        </p:txBody>
      </p:sp>
      <p:sp>
        <p:nvSpPr>
          <p:cNvPr id="33" name="Rectangle 30"/>
          <p:cNvSpPr>
            <a:spLocks/>
          </p:cNvSpPr>
          <p:nvPr/>
        </p:nvSpPr>
        <p:spPr bwMode="auto">
          <a:xfrm>
            <a:off x="6961188" y="2165350"/>
            <a:ext cx="1585912" cy="3230563"/>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4" name="Rectangle 31"/>
          <p:cNvSpPr>
            <a:spLocks/>
          </p:cNvSpPr>
          <p:nvPr/>
        </p:nvSpPr>
        <p:spPr bwMode="auto">
          <a:xfrm>
            <a:off x="6651625" y="1446213"/>
            <a:ext cx="2268538"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 memory addresses</a:t>
            </a:r>
          </a:p>
        </p:txBody>
      </p:sp>
      <p:sp>
        <p:nvSpPr>
          <p:cNvPr id="35" name="Rectangle 32"/>
          <p:cNvSpPr>
            <a:spLocks/>
          </p:cNvSpPr>
          <p:nvPr/>
        </p:nvSpPr>
        <p:spPr bwMode="auto">
          <a:xfrm>
            <a:off x="6367463" y="208597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36" name="Rectangle 33"/>
          <p:cNvSpPr>
            <a:spLocks/>
          </p:cNvSpPr>
          <p:nvPr/>
        </p:nvSpPr>
        <p:spPr bwMode="auto">
          <a:xfrm>
            <a:off x="6956425" y="2749550"/>
            <a:ext cx="10890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1424</a:t>
            </a:r>
            <a:endParaRPr kumimoji="0" lang="en-US" altLang="en-US">
              <a:solidFill>
                <a:srgbClr val="000000"/>
              </a:solidFill>
              <a:latin typeface="VNI-Helve" pitchFamily="2" charset="0"/>
              <a:sym typeface="VNI-Helve" pitchFamily="2" charset="0"/>
            </a:endParaRPr>
          </a:p>
        </p:txBody>
      </p:sp>
      <p:sp>
        <p:nvSpPr>
          <p:cNvPr id="37" name="Rectangle 34"/>
          <p:cNvSpPr>
            <a:spLocks/>
          </p:cNvSpPr>
          <p:nvPr/>
        </p:nvSpPr>
        <p:spPr bwMode="auto">
          <a:xfrm>
            <a:off x="6956425" y="3613150"/>
            <a:ext cx="11017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2224</a:t>
            </a:r>
            <a:endParaRPr kumimoji="0" lang="en-US" altLang="en-US">
              <a:solidFill>
                <a:srgbClr val="000000"/>
              </a:solidFill>
              <a:latin typeface="VNI-Helve" pitchFamily="2" charset="0"/>
              <a:sym typeface="VNI-Helve" pitchFamily="2" charset="0"/>
            </a:endParaRPr>
          </a:p>
        </p:txBody>
      </p:sp>
      <p:sp>
        <p:nvSpPr>
          <p:cNvPr id="38" name="Line 37"/>
          <p:cNvSpPr>
            <a:spLocks noChangeShapeType="1"/>
          </p:cNvSpPr>
          <p:nvPr/>
        </p:nvSpPr>
        <p:spPr bwMode="auto">
          <a:xfrm>
            <a:off x="6961188" y="4103688"/>
            <a:ext cx="15875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9" name="Rectangle 36"/>
          <p:cNvSpPr>
            <a:spLocks/>
          </p:cNvSpPr>
          <p:nvPr/>
        </p:nvSpPr>
        <p:spPr bwMode="auto">
          <a:xfrm>
            <a:off x="6367463" y="3111500"/>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40" name="Rectangle 37"/>
          <p:cNvSpPr>
            <a:spLocks/>
          </p:cNvSpPr>
          <p:nvPr/>
        </p:nvSpPr>
        <p:spPr bwMode="auto">
          <a:xfrm>
            <a:off x="6367463" y="462597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41" name="AutoShape 40"/>
          <p:cNvSpPr>
            <a:spLocks/>
          </p:cNvSpPr>
          <p:nvPr/>
        </p:nvSpPr>
        <p:spPr bwMode="auto">
          <a:xfrm>
            <a:off x="8129588" y="2913063"/>
            <a:ext cx="561975" cy="3762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2" name="AutoShape 41"/>
          <p:cNvSpPr>
            <a:spLocks/>
          </p:cNvSpPr>
          <p:nvPr/>
        </p:nvSpPr>
        <p:spPr bwMode="auto">
          <a:xfrm>
            <a:off x="8164513" y="3770313"/>
            <a:ext cx="530225" cy="1027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Rectangle 40"/>
          <p:cNvSpPr>
            <a:spLocks/>
          </p:cNvSpPr>
          <p:nvPr/>
        </p:nvSpPr>
        <p:spPr bwMode="auto">
          <a:xfrm>
            <a:off x="6905625" y="5387975"/>
            <a:ext cx="16779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Process image </a:t>
            </a:r>
          </a:p>
        </p:txBody>
      </p:sp>
    </p:spTree>
    <p:extLst>
      <p:ext uri="{BB962C8B-B14F-4D97-AF65-F5344CB8AC3E}">
        <p14:creationId xmlns:p14="http://schemas.microsoft.com/office/powerpoint/2010/main" val="259587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Sinh địa chỉ tuyệt đối vào thời điểm nạp</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40"/>
          <p:cNvSpPr>
            <a:spLocks/>
          </p:cNvSpPr>
          <p:nvPr/>
        </p:nvSpPr>
        <p:spPr bwMode="auto">
          <a:xfrm>
            <a:off x="3876675" y="2400300"/>
            <a:ext cx="1377950" cy="32289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 name="Rectangle 41"/>
          <p:cNvSpPr>
            <a:spLocks/>
          </p:cNvSpPr>
          <p:nvPr/>
        </p:nvSpPr>
        <p:spPr bwMode="auto">
          <a:xfrm>
            <a:off x="3814763" y="1381125"/>
            <a:ext cx="143668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 </a:t>
            </a:r>
          </a:p>
          <a:p>
            <a:pPr>
              <a:spcBef>
                <a:spcPct val="0"/>
              </a:spcBef>
              <a:buClrTx/>
              <a:buSzTx/>
              <a:buFontTx/>
              <a:buNone/>
            </a:pPr>
            <a:r>
              <a:rPr kumimoji="0" lang="en-US" altLang="en-US">
                <a:solidFill>
                  <a:srgbClr val="000000"/>
                </a:solidFill>
                <a:latin typeface="VNI-Helve" pitchFamily="2" charset="0"/>
                <a:sym typeface="VNI-Helve" pitchFamily="2" charset="0"/>
              </a:rPr>
              <a:t>(relocatable)</a:t>
            </a:r>
          </a:p>
          <a:p>
            <a:pPr>
              <a:spcBef>
                <a:spcPct val="0"/>
              </a:spcBef>
              <a:buClrTx/>
              <a:buSzTx/>
              <a:buFontTx/>
              <a:buNone/>
            </a:pPr>
            <a:r>
              <a:rPr kumimoji="0" lang="en-US" altLang="en-US">
                <a:solidFill>
                  <a:srgbClr val="000000"/>
                </a:solidFill>
                <a:latin typeface="VNI-Helve" pitchFamily="2" charset="0"/>
                <a:sym typeface="VNI-Helve" pitchFamily="2" charset="0"/>
              </a:rPr>
              <a:t>addresses</a:t>
            </a:r>
          </a:p>
        </p:txBody>
      </p:sp>
      <p:sp>
        <p:nvSpPr>
          <p:cNvPr id="8" name="Rectangle 42"/>
          <p:cNvSpPr>
            <a:spLocks/>
          </p:cNvSpPr>
          <p:nvPr/>
        </p:nvSpPr>
        <p:spPr bwMode="auto">
          <a:xfrm>
            <a:off x="3605213" y="2432050"/>
            <a:ext cx="2016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9" name="Rectangle 43"/>
          <p:cNvSpPr>
            <a:spLocks/>
          </p:cNvSpPr>
          <p:nvPr/>
        </p:nvSpPr>
        <p:spPr bwMode="auto">
          <a:xfrm>
            <a:off x="3871913" y="2994025"/>
            <a:ext cx="989012"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400</a:t>
            </a:r>
            <a:endParaRPr kumimoji="0" lang="en-US" altLang="en-US">
              <a:solidFill>
                <a:srgbClr val="000000"/>
              </a:solidFill>
              <a:latin typeface="VNI-Helve" pitchFamily="2" charset="0"/>
              <a:sym typeface="VNI-Helve" pitchFamily="2" charset="0"/>
            </a:endParaRPr>
          </a:p>
        </p:txBody>
      </p:sp>
      <p:sp>
        <p:nvSpPr>
          <p:cNvPr id="10" name="Rectangle 44"/>
          <p:cNvSpPr>
            <a:spLocks/>
          </p:cNvSpPr>
          <p:nvPr/>
        </p:nvSpPr>
        <p:spPr bwMode="auto">
          <a:xfrm>
            <a:off x="3871913" y="3848100"/>
            <a:ext cx="11017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1200</a:t>
            </a:r>
            <a:endParaRPr kumimoji="0" lang="en-US" altLang="en-US">
              <a:solidFill>
                <a:srgbClr val="000000"/>
              </a:solidFill>
              <a:latin typeface="VNI-Helve" pitchFamily="2" charset="0"/>
              <a:sym typeface="VNI-Helve" pitchFamily="2" charset="0"/>
            </a:endParaRPr>
          </a:p>
        </p:txBody>
      </p:sp>
      <p:sp>
        <p:nvSpPr>
          <p:cNvPr id="11" name="Line 10"/>
          <p:cNvSpPr>
            <a:spLocks noChangeShapeType="1"/>
          </p:cNvSpPr>
          <p:nvPr/>
        </p:nvSpPr>
        <p:spPr bwMode="auto">
          <a:xfrm>
            <a:off x="3876675" y="4314825"/>
            <a:ext cx="1387475"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46"/>
          <p:cNvSpPr>
            <a:spLocks/>
          </p:cNvSpPr>
          <p:nvPr/>
        </p:nvSpPr>
        <p:spPr bwMode="auto">
          <a:xfrm>
            <a:off x="3416300" y="3346450"/>
            <a:ext cx="4000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400</a:t>
            </a:r>
            <a:endParaRPr kumimoji="0" lang="en-US" altLang="en-US">
              <a:solidFill>
                <a:srgbClr val="000000"/>
              </a:solidFill>
              <a:latin typeface="VNI-Helve" pitchFamily="2" charset="0"/>
              <a:sym typeface="VNI-Helve" pitchFamily="2" charset="0"/>
            </a:endParaRPr>
          </a:p>
        </p:txBody>
      </p:sp>
      <p:sp>
        <p:nvSpPr>
          <p:cNvPr id="13" name="Rectangle 47"/>
          <p:cNvSpPr>
            <a:spLocks/>
          </p:cNvSpPr>
          <p:nvPr/>
        </p:nvSpPr>
        <p:spPr bwMode="auto">
          <a:xfrm>
            <a:off x="3327400" y="487045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1200</a:t>
            </a:r>
            <a:endParaRPr kumimoji="0" lang="en-US" altLang="en-US">
              <a:solidFill>
                <a:srgbClr val="000000"/>
              </a:solidFill>
              <a:latin typeface="VNI-Helve" pitchFamily="2" charset="0"/>
              <a:sym typeface="VNI-Helve" pitchFamily="2" charset="0"/>
            </a:endParaRPr>
          </a:p>
        </p:txBody>
      </p:sp>
      <p:sp>
        <p:nvSpPr>
          <p:cNvPr id="14" name="AutoShape 13"/>
          <p:cNvSpPr>
            <a:spLocks/>
          </p:cNvSpPr>
          <p:nvPr/>
        </p:nvSpPr>
        <p:spPr bwMode="auto">
          <a:xfrm>
            <a:off x="4989513" y="3136900"/>
            <a:ext cx="422275"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5" name="AutoShape 14"/>
          <p:cNvSpPr>
            <a:spLocks/>
          </p:cNvSpPr>
          <p:nvPr/>
        </p:nvSpPr>
        <p:spPr bwMode="auto">
          <a:xfrm>
            <a:off x="4989513" y="4003675"/>
            <a:ext cx="422275" cy="10287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6" name="Rectangle 50"/>
          <p:cNvSpPr>
            <a:spLocks/>
          </p:cNvSpPr>
          <p:nvPr/>
        </p:nvSpPr>
        <p:spPr bwMode="auto">
          <a:xfrm>
            <a:off x="3754438" y="5600700"/>
            <a:ext cx="15605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a:t>
            </a:r>
          </a:p>
          <a:p>
            <a:pPr>
              <a:spcBef>
                <a:spcPct val="0"/>
              </a:spcBef>
              <a:buClrTx/>
              <a:buSzTx/>
              <a:buFontTx/>
              <a:buNone/>
            </a:pPr>
            <a:r>
              <a:rPr kumimoji="0" lang="en-US" altLang="en-US">
                <a:solidFill>
                  <a:srgbClr val="000000"/>
                </a:solidFill>
                <a:latin typeface="VNI-Helve" pitchFamily="2" charset="0"/>
                <a:sym typeface="VNI-Helve" pitchFamily="2" charset="0"/>
              </a:rPr>
              <a:t>load module</a:t>
            </a:r>
          </a:p>
        </p:txBody>
      </p:sp>
      <p:sp>
        <p:nvSpPr>
          <p:cNvPr id="17" name="Rectangle 51"/>
          <p:cNvSpPr>
            <a:spLocks/>
          </p:cNvSpPr>
          <p:nvPr/>
        </p:nvSpPr>
        <p:spPr bwMode="auto">
          <a:xfrm>
            <a:off x="711200" y="2384425"/>
            <a:ext cx="1298575" cy="3232150"/>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8" name="Rectangle 52"/>
          <p:cNvSpPr>
            <a:spLocks/>
          </p:cNvSpPr>
          <p:nvPr/>
        </p:nvSpPr>
        <p:spPr bwMode="auto">
          <a:xfrm>
            <a:off x="733425" y="1628775"/>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Symbolic</a:t>
            </a:r>
            <a:br>
              <a:rPr kumimoji="0" lang="en-US" altLang="en-US">
                <a:solidFill>
                  <a:srgbClr val="000000"/>
                </a:solidFill>
                <a:latin typeface="VNI-Helve" pitchFamily="2" charset="0"/>
                <a:sym typeface="VNI-Helve" pitchFamily="2" charset="0"/>
              </a:rPr>
            </a:br>
            <a:r>
              <a:rPr kumimoji="0" lang="en-US" altLang="en-US">
                <a:solidFill>
                  <a:srgbClr val="000000"/>
                </a:solidFill>
                <a:latin typeface="VNI-Helve" pitchFamily="2" charset="0"/>
                <a:sym typeface="VNI-Helve" pitchFamily="2" charset="0"/>
              </a:rPr>
              <a:t>addresses</a:t>
            </a:r>
          </a:p>
        </p:txBody>
      </p:sp>
      <p:sp>
        <p:nvSpPr>
          <p:cNvPr id="19" name="Rectangle 53"/>
          <p:cNvSpPr>
            <a:spLocks/>
          </p:cNvSpPr>
          <p:nvPr/>
        </p:nvSpPr>
        <p:spPr bwMode="auto">
          <a:xfrm>
            <a:off x="708025" y="2390775"/>
            <a:ext cx="10318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PROGRAM</a:t>
            </a:r>
            <a:endParaRPr kumimoji="0" lang="en-US" altLang="en-US">
              <a:solidFill>
                <a:srgbClr val="000000"/>
              </a:solidFill>
              <a:latin typeface="VNI-Helve" pitchFamily="2" charset="0"/>
              <a:sym typeface="VNI-Helve" pitchFamily="2" charset="0"/>
            </a:endParaRPr>
          </a:p>
        </p:txBody>
      </p:sp>
      <p:sp>
        <p:nvSpPr>
          <p:cNvPr id="20" name="Rectangle 54"/>
          <p:cNvSpPr>
            <a:spLocks/>
          </p:cNvSpPr>
          <p:nvPr/>
        </p:nvSpPr>
        <p:spPr bwMode="auto">
          <a:xfrm>
            <a:off x="708025" y="2952750"/>
            <a:ext cx="7429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i</a:t>
            </a:r>
            <a:endParaRPr kumimoji="0" lang="en-US" altLang="en-US">
              <a:solidFill>
                <a:srgbClr val="000000"/>
              </a:solidFill>
              <a:latin typeface="VNI-Helve" pitchFamily="2" charset="0"/>
              <a:sym typeface="VNI-Helve" pitchFamily="2" charset="0"/>
            </a:endParaRPr>
          </a:p>
        </p:txBody>
      </p:sp>
      <p:sp>
        <p:nvSpPr>
          <p:cNvPr id="21" name="Rectangle 55"/>
          <p:cNvSpPr>
            <a:spLocks/>
          </p:cNvSpPr>
          <p:nvPr/>
        </p:nvSpPr>
        <p:spPr bwMode="auto">
          <a:xfrm>
            <a:off x="708025" y="3806825"/>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j</a:t>
            </a:r>
            <a:endParaRPr kumimoji="0" lang="en-US" altLang="en-US">
              <a:solidFill>
                <a:srgbClr val="000000"/>
              </a:solidFill>
              <a:latin typeface="VNI-Helve" pitchFamily="2" charset="0"/>
              <a:sym typeface="VNI-Helve" pitchFamily="2" charset="0"/>
            </a:endParaRPr>
          </a:p>
        </p:txBody>
      </p:sp>
      <p:sp>
        <p:nvSpPr>
          <p:cNvPr id="22" name="Line 21"/>
          <p:cNvSpPr>
            <a:spLocks noChangeShapeType="1"/>
          </p:cNvSpPr>
          <p:nvPr/>
        </p:nvSpPr>
        <p:spPr bwMode="auto">
          <a:xfrm>
            <a:off x="712788" y="4302125"/>
            <a:ext cx="1298575"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57"/>
          <p:cNvSpPr>
            <a:spLocks/>
          </p:cNvSpPr>
          <p:nvPr/>
        </p:nvSpPr>
        <p:spPr bwMode="auto">
          <a:xfrm>
            <a:off x="708025" y="4318000"/>
            <a:ext cx="5715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DATA</a:t>
            </a:r>
            <a:endParaRPr kumimoji="0" lang="en-US" altLang="en-US">
              <a:solidFill>
                <a:srgbClr val="000000"/>
              </a:solidFill>
              <a:latin typeface="VNI-Helve" pitchFamily="2" charset="0"/>
              <a:sym typeface="VNI-Helve" pitchFamily="2" charset="0"/>
            </a:endParaRPr>
          </a:p>
        </p:txBody>
      </p:sp>
      <p:sp>
        <p:nvSpPr>
          <p:cNvPr id="24" name="AutoShape 25"/>
          <p:cNvSpPr>
            <a:spLocks/>
          </p:cNvSpPr>
          <p:nvPr/>
        </p:nvSpPr>
        <p:spPr bwMode="auto">
          <a:xfrm>
            <a:off x="1689100" y="3111500"/>
            <a:ext cx="479425"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5" name="AutoShape 26"/>
          <p:cNvSpPr>
            <a:spLocks/>
          </p:cNvSpPr>
          <p:nvPr/>
        </p:nvSpPr>
        <p:spPr bwMode="auto">
          <a:xfrm>
            <a:off x="1689100" y="4013200"/>
            <a:ext cx="479425" cy="10255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6" name="Rectangle 62"/>
          <p:cNvSpPr>
            <a:spLocks/>
          </p:cNvSpPr>
          <p:nvPr/>
        </p:nvSpPr>
        <p:spPr bwMode="auto">
          <a:xfrm>
            <a:off x="606425" y="5607050"/>
            <a:ext cx="13874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Source code</a:t>
            </a:r>
          </a:p>
        </p:txBody>
      </p:sp>
      <p:sp>
        <p:nvSpPr>
          <p:cNvPr id="27" name="AutoShape 28"/>
          <p:cNvSpPr>
            <a:spLocks/>
          </p:cNvSpPr>
          <p:nvPr/>
        </p:nvSpPr>
        <p:spPr bwMode="auto">
          <a:xfrm>
            <a:off x="2332038" y="3619500"/>
            <a:ext cx="1227137" cy="311150"/>
          </a:xfrm>
          <a:prstGeom prst="chevron">
            <a:avLst>
              <a:gd name="adj" fmla="val 98597"/>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28" name="Rectangle 64"/>
          <p:cNvSpPr>
            <a:spLocks/>
          </p:cNvSpPr>
          <p:nvPr/>
        </p:nvSpPr>
        <p:spPr bwMode="auto">
          <a:xfrm>
            <a:off x="2355850" y="3937000"/>
            <a:ext cx="9413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Compile</a:t>
            </a:r>
          </a:p>
        </p:txBody>
      </p:sp>
      <p:sp>
        <p:nvSpPr>
          <p:cNvPr id="29" name="AutoShape 30"/>
          <p:cNvSpPr>
            <a:spLocks/>
          </p:cNvSpPr>
          <p:nvPr/>
        </p:nvSpPr>
        <p:spPr bwMode="auto">
          <a:xfrm>
            <a:off x="5492750" y="3622675"/>
            <a:ext cx="1227138" cy="311150"/>
          </a:xfrm>
          <a:prstGeom prst="chevron">
            <a:avLst>
              <a:gd name="adj" fmla="val 98597"/>
            </a:avLst>
          </a:prstGeom>
          <a:solidFill>
            <a:srgbClr val="00CC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0" name="Rectangle 66"/>
          <p:cNvSpPr>
            <a:spLocks/>
          </p:cNvSpPr>
          <p:nvPr/>
        </p:nvSpPr>
        <p:spPr bwMode="auto">
          <a:xfrm>
            <a:off x="5519738" y="3937000"/>
            <a:ext cx="1095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NI-Helve" pitchFamily="2" charset="0"/>
                <a:sym typeface="VNI-Helve" pitchFamily="2" charset="0"/>
              </a:rPr>
              <a:t>Link/Load</a:t>
            </a:r>
            <a:endParaRPr kumimoji="0" lang="en-US" altLang="en-US">
              <a:solidFill>
                <a:srgbClr val="000000"/>
              </a:solidFill>
              <a:latin typeface="VNI-Helve" pitchFamily="2" charset="0"/>
              <a:sym typeface="VNI-Helve" pitchFamily="2" charset="0"/>
            </a:endParaRPr>
          </a:p>
        </p:txBody>
      </p:sp>
      <p:sp>
        <p:nvSpPr>
          <p:cNvPr id="31" name="Rectangle 67"/>
          <p:cNvSpPr>
            <a:spLocks/>
          </p:cNvSpPr>
          <p:nvPr/>
        </p:nvSpPr>
        <p:spPr bwMode="auto">
          <a:xfrm>
            <a:off x="6978650" y="2419350"/>
            <a:ext cx="1250950" cy="3232150"/>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2" name="Rectangle 68"/>
          <p:cNvSpPr>
            <a:spLocks/>
          </p:cNvSpPr>
          <p:nvPr/>
        </p:nvSpPr>
        <p:spPr bwMode="auto">
          <a:xfrm>
            <a:off x="6454775" y="1685925"/>
            <a:ext cx="231775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 memory addresses</a:t>
            </a:r>
          </a:p>
        </p:txBody>
      </p:sp>
      <p:sp>
        <p:nvSpPr>
          <p:cNvPr id="33" name="Rectangle 69"/>
          <p:cNvSpPr>
            <a:spLocks/>
          </p:cNvSpPr>
          <p:nvPr/>
        </p:nvSpPr>
        <p:spPr bwMode="auto">
          <a:xfrm>
            <a:off x="6462713" y="245110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34" name="Rectangle 70"/>
          <p:cNvSpPr>
            <a:spLocks/>
          </p:cNvSpPr>
          <p:nvPr/>
        </p:nvSpPr>
        <p:spPr bwMode="auto">
          <a:xfrm>
            <a:off x="6973888" y="3016250"/>
            <a:ext cx="1089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a:t>
            </a:r>
            <a:r>
              <a:rPr kumimoji="0" lang="en-US" altLang="en-US" sz="1400" b="1">
                <a:solidFill>
                  <a:srgbClr val="FF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35" name="Rectangle 71"/>
          <p:cNvSpPr>
            <a:spLocks/>
          </p:cNvSpPr>
          <p:nvPr/>
        </p:nvSpPr>
        <p:spPr bwMode="auto">
          <a:xfrm>
            <a:off x="6973888" y="3867150"/>
            <a:ext cx="11017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a:t>
            </a:r>
            <a:r>
              <a:rPr kumimoji="0" lang="en-US" altLang="en-US" sz="1400" b="1">
                <a:solidFill>
                  <a:srgbClr val="FF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36" name="Line 37"/>
          <p:cNvSpPr>
            <a:spLocks noChangeShapeType="1"/>
          </p:cNvSpPr>
          <p:nvPr/>
        </p:nvSpPr>
        <p:spPr bwMode="auto">
          <a:xfrm>
            <a:off x="6977063" y="4333875"/>
            <a:ext cx="1250950" cy="3175"/>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Rectangle 73"/>
          <p:cNvSpPr>
            <a:spLocks/>
          </p:cNvSpPr>
          <p:nvPr/>
        </p:nvSpPr>
        <p:spPr bwMode="auto">
          <a:xfrm>
            <a:off x="6462713" y="336550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38" name="Rectangle 74"/>
          <p:cNvSpPr>
            <a:spLocks/>
          </p:cNvSpPr>
          <p:nvPr/>
        </p:nvSpPr>
        <p:spPr bwMode="auto">
          <a:xfrm>
            <a:off x="6462713" y="4879975"/>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39" name="AutoShape 40"/>
          <p:cNvSpPr>
            <a:spLocks/>
          </p:cNvSpPr>
          <p:nvPr/>
        </p:nvSpPr>
        <p:spPr bwMode="auto">
          <a:xfrm>
            <a:off x="8089900" y="3146425"/>
            <a:ext cx="457200"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5" y="0"/>
                </a:moveTo>
                <a:lnTo>
                  <a:pt x="21600" y="0"/>
                </a:lnTo>
                <a:lnTo>
                  <a:pt x="21600" y="21600"/>
                </a:lnTo>
                <a:lnTo>
                  <a:pt x="0" y="21235"/>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0" name="AutoShape 41"/>
          <p:cNvSpPr>
            <a:spLocks/>
          </p:cNvSpPr>
          <p:nvPr/>
        </p:nvSpPr>
        <p:spPr bwMode="auto">
          <a:xfrm>
            <a:off x="8078788" y="4003675"/>
            <a:ext cx="503237" cy="1031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22" y="0"/>
                </a:moveTo>
                <a:lnTo>
                  <a:pt x="21600" y="0"/>
                </a:lnTo>
                <a:lnTo>
                  <a:pt x="21600" y="21500"/>
                </a:lnTo>
                <a:lnTo>
                  <a:pt x="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1" name="Rectangle 77"/>
          <p:cNvSpPr>
            <a:spLocks/>
          </p:cNvSpPr>
          <p:nvPr/>
        </p:nvSpPr>
        <p:spPr bwMode="auto">
          <a:xfrm>
            <a:off x="6756400" y="5619750"/>
            <a:ext cx="167798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Process image </a:t>
            </a:r>
          </a:p>
        </p:txBody>
      </p:sp>
    </p:spTree>
    <p:extLst>
      <p:ext uri="{BB962C8B-B14F-4D97-AF65-F5344CB8AC3E}">
        <p14:creationId xmlns:p14="http://schemas.microsoft.com/office/powerpoint/2010/main" val="396180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(tt)</a:t>
            </a:r>
          </a:p>
        </p:txBody>
      </p:sp>
      <p:sp>
        <p:nvSpPr>
          <p:cNvPr id="3" name="Content Placeholder 2"/>
          <p:cNvSpPr>
            <a:spLocks noGrp="1"/>
          </p:cNvSpPr>
          <p:nvPr>
            <p:ph sz="half" idx="1"/>
          </p:nvPr>
        </p:nvSpPr>
        <p:spPr>
          <a:xfrm>
            <a:off x="-76200" y="1371601"/>
            <a:ext cx="5443537" cy="4783138"/>
          </a:xfrm>
        </p:spPr>
        <p:txBody>
          <a:bodyPr/>
          <a:lstStyle/>
          <a:p>
            <a:pPr lvl="1">
              <a:spcBef>
                <a:spcPts val="1000"/>
              </a:spcBef>
            </a:pPr>
            <a:r>
              <a:rPr lang="en-US" altLang="en-US" sz="2200">
                <a:solidFill>
                  <a:srgbClr val="00B0F0"/>
                </a:solidFill>
              </a:rPr>
              <a:t>Excution time: </a:t>
            </a:r>
            <a:r>
              <a:rPr lang="en-US" altLang="en-US" sz="2200"/>
              <a:t>khi trong quá trình thực thi, process có thể được di chuyển từ segment này sang segment khác trong bộ nhớ thì quá trình chuyển đổi địa chỉ được trì hoãn đến thời điểm thực thi</a:t>
            </a:r>
          </a:p>
          <a:p>
            <a:pPr lvl="2">
              <a:spcBef>
                <a:spcPts val="1000"/>
              </a:spcBef>
            </a:pPr>
            <a:r>
              <a:rPr lang="en-US" altLang="en-US" sz="2200"/>
              <a:t>Cần sự hỗ trợ của phần cứng cho việc ánh xạ địa chỉ</a:t>
            </a:r>
          </a:p>
          <a:p>
            <a:pPr lvl="3">
              <a:spcBef>
                <a:spcPts val="1000"/>
              </a:spcBef>
              <a:buClr>
                <a:srgbClr val="009900"/>
              </a:buClr>
              <a:buFont typeface="Webdings" panose="05030102010509060703" pitchFamily="18" charset="2"/>
              <a:buChar char="4"/>
            </a:pPr>
            <a:r>
              <a:rPr lang="en-US" altLang="en-US" sz="2200"/>
              <a:t>Ví dụ: Trường hợp địa chỉ luận lý là relocatable thì có thể dùng thanh ghi base và limit,..</a:t>
            </a:r>
          </a:p>
          <a:p>
            <a:pPr lvl="2">
              <a:spcBef>
                <a:spcPts val="1000"/>
              </a:spcBef>
            </a:pPr>
            <a:r>
              <a:rPr lang="en-US" altLang="en-US" sz="2200"/>
              <a:t>Sử dụng trong đa số các OS đa dụng trong đó có các cơ chế swapping, paging, segmentation</a:t>
            </a:r>
            <a:endParaRPr lang="en-US" altLang="en-US" b="1"/>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a:spLocks/>
          </p:cNvSpPr>
          <p:nvPr/>
        </p:nvSpPr>
        <p:spPr bwMode="auto">
          <a:xfrm>
            <a:off x="6589713" y="2281238"/>
            <a:ext cx="1841500" cy="3230562"/>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 name="Rectangle 4"/>
          <p:cNvSpPr>
            <a:spLocks/>
          </p:cNvSpPr>
          <p:nvPr/>
        </p:nvSpPr>
        <p:spPr bwMode="auto">
          <a:xfrm>
            <a:off x="6416675" y="1524000"/>
            <a:ext cx="23272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 (relocatable)</a:t>
            </a:r>
          </a:p>
          <a:p>
            <a:pPr>
              <a:spcBef>
                <a:spcPct val="0"/>
              </a:spcBef>
              <a:buClrTx/>
              <a:buSzTx/>
              <a:buFontTx/>
              <a:buNone/>
            </a:pPr>
            <a:r>
              <a:rPr kumimoji="0" lang="en-US" altLang="en-US">
                <a:solidFill>
                  <a:srgbClr val="000000"/>
                </a:solidFill>
                <a:latin typeface="VNI-Helve" pitchFamily="2" charset="0"/>
                <a:sym typeface="VNI-Helve" pitchFamily="2" charset="0"/>
              </a:rPr>
              <a:t>addresses</a:t>
            </a:r>
          </a:p>
        </p:txBody>
      </p:sp>
      <p:sp>
        <p:nvSpPr>
          <p:cNvPr id="10" name="Rectangle 5"/>
          <p:cNvSpPr>
            <a:spLocks/>
          </p:cNvSpPr>
          <p:nvPr/>
        </p:nvSpPr>
        <p:spPr bwMode="auto">
          <a:xfrm>
            <a:off x="6284913" y="2201863"/>
            <a:ext cx="20161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11" name="Rectangle 6"/>
          <p:cNvSpPr>
            <a:spLocks/>
          </p:cNvSpPr>
          <p:nvPr/>
        </p:nvSpPr>
        <p:spPr bwMode="auto">
          <a:xfrm>
            <a:off x="6584950" y="2876550"/>
            <a:ext cx="989013"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400</a:t>
            </a:r>
            <a:endParaRPr kumimoji="0" lang="en-US" altLang="en-US">
              <a:solidFill>
                <a:srgbClr val="000000"/>
              </a:solidFill>
              <a:latin typeface="VNI-Helve" pitchFamily="2" charset="0"/>
              <a:sym typeface="VNI-Helve" pitchFamily="2" charset="0"/>
            </a:endParaRPr>
          </a:p>
        </p:txBody>
      </p:sp>
      <p:sp>
        <p:nvSpPr>
          <p:cNvPr id="12" name="Rectangle 7"/>
          <p:cNvSpPr>
            <a:spLocks/>
          </p:cNvSpPr>
          <p:nvPr/>
        </p:nvSpPr>
        <p:spPr bwMode="auto">
          <a:xfrm>
            <a:off x="6584950" y="3729038"/>
            <a:ext cx="11017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1200</a:t>
            </a:r>
            <a:endParaRPr kumimoji="0" lang="en-US" altLang="en-US">
              <a:solidFill>
                <a:srgbClr val="000000"/>
              </a:solidFill>
              <a:latin typeface="VNI-Helve" pitchFamily="2" charset="0"/>
              <a:sym typeface="VNI-Helve" pitchFamily="2" charset="0"/>
            </a:endParaRPr>
          </a:p>
        </p:txBody>
      </p:sp>
      <p:sp>
        <p:nvSpPr>
          <p:cNvPr id="13" name="Line 10"/>
          <p:cNvSpPr>
            <a:spLocks noChangeShapeType="1"/>
          </p:cNvSpPr>
          <p:nvPr/>
        </p:nvSpPr>
        <p:spPr bwMode="auto">
          <a:xfrm>
            <a:off x="6589713" y="4197350"/>
            <a:ext cx="18415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Rectangle 9"/>
          <p:cNvSpPr>
            <a:spLocks/>
          </p:cNvSpPr>
          <p:nvPr/>
        </p:nvSpPr>
        <p:spPr bwMode="auto">
          <a:xfrm>
            <a:off x="6084888" y="3227388"/>
            <a:ext cx="4000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400</a:t>
            </a:r>
            <a:endParaRPr kumimoji="0" lang="en-US" altLang="en-US">
              <a:solidFill>
                <a:srgbClr val="000000"/>
              </a:solidFill>
              <a:latin typeface="VNI-Helve" pitchFamily="2" charset="0"/>
              <a:sym typeface="VNI-Helve" pitchFamily="2" charset="0"/>
            </a:endParaRPr>
          </a:p>
        </p:txBody>
      </p:sp>
      <p:sp>
        <p:nvSpPr>
          <p:cNvPr id="15" name="Rectangle 10"/>
          <p:cNvSpPr>
            <a:spLocks/>
          </p:cNvSpPr>
          <p:nvPr/>
        </p:nvSpPr>
        <p:spPr bwMode="auto">
          <a:xfrm>
            <a:off x="5995988" y="483076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1200</a:t>
            </a:r>
            <a:endParaRPr kumimoji="0" lang="en-US" altLang="en-US">
              <a:solidFill>
                <a:srgbClr val="000000"/>
              </a:solidFill>
              <a:latin typeface="VNI-Helve" pitchFamily="2" charset="0"/>
              <a:sym typeface="VNI-Helve" pitchFamily="2" charset="0"/>
            </a:endParaRPr>
          </a:p>
        </p:txBody>
      </p:sp>
      <p:sp>
        <p:nvSpPr>
          <p:cNvPr id="16" name="AutoShape 13"/>
          <p:cNvSpPr>
            <a:spLocks/>
          </p:cNvSpPr>
          <p:nvPr/>
        </p:nvSpPr>
        <p:spPr bwMode="auto">
          <a:xfrm>
            <a:off x="7967663" y="3006725"/>
            <a:ext cx="1023937" cy="37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7" name="AutoShape 14"/>
          <p:cNvSpPr>
            <a:spLocks/>
          </p:cNvSpPr>
          <p:nvPr/>
        </p:nvSpPr>
        <p:spPr bwMode="auto">
          <a:xfrm>
            <a:off x="7967663" y="3908425"/>
            <a:ext cx="1023937" cy="10271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Rectangle 13"/>
          <p:cNvSpPr>
            <a:spLocks/>
          </p:cNvSpPr>
          <p:nvPr/>
        </p:nvSpPr>
        <p:spPr bwMode="auto">
          <a:xfrm>
            <a:off x="5995988" y="551021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MAX</a:t>
            </a:r>
            <a:endParaRPr kumimoji="0" lang="en-US" altLang="en-US">
              <a:solidFill>
                <a:srgbClr val="000000"/>
              </a:solidFill>
              <a:latin typeface="VNI-Helve" pitchFamily="2" charset="0"/>
              <a:sym typeface="VNI-Helve" pitchFamily="2" charset="0"/>
            </a:endParaRPr>
          </a:p>
        </p:txBody>
      </p:sp>
      <p:sp>
        <p:nvSpPr>
          <p:cNvPr id="19" name="Rectangle 14"/>
          <p:cNvSpPr>
            <a:spLocks/>
          </p:cNvSpPr>
          <p:nvPr/>
        </p:nvSpPr>
        <p:spPr bwMode="auto">
          <a:xfrm>
            <a:off x="6432550" y="5507038"/>
            <a:ext cx="6524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solidFill>
                  <a:srgbClr val="000000"/>
                </a:solidFill>
                <a:latin typeface="VNI-Helve" pitchFamily="2" charset="0"/>
                <a:sym typeface="VNI-Helve" pitchFamily="2" charset="0"/>
              </a:rPr>
              <a:t>= 2000</a:t>
            </a:r>
            <a:endParaRPr kumimoji="0" lang="en-US" altLang="en-US">
              <a:solidFill>
                <a:srgbClr val="000000"/>
              </a:solidFill>
              <a:latin typeface="VNI-Helve" pitchFamily="2" charset="0"/>
              <a:sym typeface="VNI-Helve" pitchFamily="2" charset="0"/>
            </a:endParaRPr>
          </a:p>
        </p:txBody>
      </p:sp>
    </p:spTree>
    <p:extLst>
      <p:ext uri="{BB962C8B-B14F-4D97-AF65-F5344CB8AC3E}">
        <p14:creationId xmlns:p14="http://schemas.microsoft.com/office/powerpoint/2010/main" val="25979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linking</a:t>
            </a:r>
          </a:p>
        </p:txBody>
      </p:sp>
      <p:sp>
        <p:nvSpPr>
          <p:cNvPr id="3" name="Content Placeholder 2"/>
          <p:cNvSpPr>
            <a:spLocks noGrp="1"/>
          </p:cNvSpPr>
          <p:nvPr>
            <p:ph idx="1"/>
          </p:nvPr>
        </p:nvSpPr>
        <p:spPr/>
        <p:txBody>
          <a:bodyPr/>
          <a:lstStyle/>
          <a:p>
            <a:pPr>
              <a:spcBef>
                <a:spcPts val="400"/>
              </a:spcBef>
            </a:pPr>
            <a:r>
              <a:rPr lang="vi-VN" altLang="en-US" sz="2400"/>
              <a:t>Quá trình link đến một module ngoài (external module) được thực hiện sau khi đã tạo xong load module (i.e. file có thể thực thi, executable)</a:t>
            </a:r>
          </a:p>
          <a:p>
            <a:pPr lvl="1">
              <a:spcBef>
                <a:spcPts val="1000"/>
              </a:spcBef>
            </a:pPr>
            <a:r>
              <a:rPr lang="vi-VN" altLang="en-US" sz="2200"/>
              <a:t>Ví dụ trong Windows: module ngoài là các file .DLL còn trong Unix, các module ngoài là các file .so (shared library)</a:t>
            </a:r>
          </a:p>
          <a:p>
            <a:pPr>
              <a:spcBef>
                <a:spcPts val="400"/>
              </a:spcBef>
            </a:pPr>
            <a:r>
              <a:rPr lang="vi-VN" altLang="en-US" sz="2400"/>
              <a:t>Load module chứa các stub tham chiếu (refer) đến routine của external module.</a:t>
            </a:r>
          </a:p>
          <a:p>
            <a:pPr lvl="1">
              <a:spcBef>
                <a:spcPts val="1000"/>
              </a:spcBef>
            </a:pPr>
            <a:r>
              <a:rPr lang="vi-VN" altLang="en-US" sz="2200"/>
              <a:t>Lúc thực thi, khi stub được thực thi lần đầu (do process gọi routine lần đầu), stub nạp routine vào bộ nhớ, tự thay thế bằng địa chỉ của routine và routine được thực thi.</a:t>
            </a:r>
          </a:p>
          <a:p>
            <a:pPr lvl="1">
              <a:spcBef>
                <a:spcPts val="1000"/>
              </a:spcBef>
            </a:pPr>
            <a:r>
              <a:rPr lang="vi-VN" altLang="en-US" sz="2200"/>
              <a:t>Các lần gọi routine sau sẽ xảy ra bình thường</a:t>
            </a:r>
          </a:p>
          <a:p>
            <a:pPr>
              <a:spcBef>
                <a:spcPts val="400"/>
              </a:spcBef>
            </a:pPr>
            <a:r>
              <a:rPr lang="vi-VN" altLang="en-US" sz="2400"/>
              <a:t>Stub cần sự hỗ trợ của OS (như kiểm tra xem routine đã được nạp vào bộ nhớ chưa).</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4439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sz="3200"/>
              <a:t>Nêu điều kiện để thực hiện giải thuật Banker?</a:t>
            </a:r>
          </a:p>
          <a:p>
            <a:pPr>
              <a:defRPr/>
            </a:pPr>
            <a:r>
              <a:rPr lang="en-US" sz="3200"/>
              <a:t>Nêu các bước của giải thuật Banker?</a:t>
            </a:r>
          </a:p>
          <a:p>
            <a:pPr>
              <a:defRPr/>
            </a:pPr>
            <a:r>
              <a:rPr lang="en-US" sz="3200"/>
              <a:t>Nêu các bước của giải thuật yêu cầu tài nguyên?</a:t>
            </a:r>
          </a:p>
          <a:p>
            <a:pPr>
              <a:defRPr/>
            </a:pPr>
            <a:r>
              <a:rPr lang="en-US" sz="3200"/>
              <a:t>Nêu các bước giải thuật phát hiện deadlock?</a:t>
            </a:r>
          </a:p>
          <a:p>
            <a:pPr>
              <a:defRPr/>
            </a:pPr>
            <a:r>
              <a:rPr lang="en-US" sz="3200"/>
              <a:t>Khi deadlock xảy ra, hệ điều hành làm gì để phục hồi?</a:t>
            </a:r>
          </a:p>
          <a:p>
            <a:pPr>
              <a:defRPr/>
            </a:pPr>
            <a:r>
              <a:rPr lang="en-US" sz="3200"/>
              <a:t>Dựa trên yếu tổ nào để chấm dứt tiến trình bị deadlock?</a:t>
            </a: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điểm của dynamic linking</a:t>
            </a:r>
          </a:p>
        </p:txBody>
      </p:sp>
      <p:sp>
        <p:nvSpPr>
          <p:cNvPr id="3" name="Content Placeholder 2"/>
          <p:cNvSpPr>
            <a:spLocks noGrp="1"/>
          </p:cNvSpPr>
          <p:nvPr>
            <p:ph idx="1"/>
          </p:nvPr>
        </p:nvSpPr>
        <p:spPr/>
        <p:txBody>
          <a:bodyPr/>
          <a:lstStyle/>
          <a:p>
            <a:pPr algn="just"/>
            <a:r>
              <a:rPr lang="vi-VN"/>
              <a:t>T</a:t>
            </a:r>
            <a:r>
              <a:rPr lang="vi-VN" sz="2600"/>
              <a:t>hông thường, external module là một thư viện cung cấp các tiện ích của OS. Các chương trình thực thi có thể dùng các phiên bản khác nhau của external module mà không cần sửa đổi, biên dịch lại.</a:t>
            </a:r>
          </a:p>
          <a:p>
            <a:pPr algn="just"/>
            <a:r>
              <a:rPr lang="vi-VN" sz="2600"/>
              <a:t>Chia sẻ mã (code sharing): một external module chỉ cần nạp vào bộ nhớ một lần. Các process cần dùng external module này thì cùng chia sẻ đoạn mã của external module ⇒ tiết kiệm không gian nhớ và đĩa.</a:t>
            </a:r>
          </a:p>
          <a:p>
            <a:pPr algn="just"/>
            <a:r>
              <a:rPr lang="vi-VN" sz="2600"/>
              <a:t>Phương pháp dynamic linking cần sự hỗ trợ của OS trong việc kiểm tra xem một thủ tục nào đó có thể được chia sẻ giữa các process hay là phần mã của riêng một process (bởi vì chỉ có OS mới có quyền thực hiện việc kiểm tra này).</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478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loading</a:t>
            </a:r>
          </a:p>
        </p:txBody>
      </p:sp>
      <p:sp>
        <p:nvSpPr>
          <p:cNvPr id="3" name="Content Placeholder 2"/>
          <p:cNvSpPr>
            <a:spLocks noGrp="1"/>
          </p:cNvSpPr>
          <p:nvPr>
            <p:ph idx="1"/>
          </p:nvPr>
        </p:nvSpPr>
        <p:spPr/>
        <p:txBody>
          <a:bodyPr/>
          <a:lstStyle/>
          <a:p>
            <a:pPr algn="just"/>
            <a:r>
              <a:rPr lang="vi-VN" altLang="en-US" sz="2200"/>
              <a:t>Cơ chế: chỉ khi nào cần được gọi đến thì một thủ tục mới được nạp vào bộ nhớ chính ⇒ tăng độ hiệu dụng của bộ nhớ bởi vì các thủ tục không được gọi đến sẽ không chiếm chỗ trong bộ nhớ</a:t>
            </a:r>
          </a:p>
          <a:p>
            <a:pPr algn="just"/>
            <a:r>
              <a:rPr lang="vi-VN" altLang="en-US" sz="2200"/>
              <a:t>Rất hiệu quả trong trường hợp tồn tại khối lượng lớn mã chương trình có tần suất sử dụng thấp, không được sử dụng thường xuyên (ví dụ các thủ tục xử lý lỗi) </a:t>
            </a:r>
          </a:p>
          <a:p>
            <a:pPr algn="just"/>
            <a:r>
              <a:rPr lang="vi-VN" altLang="en-US" sz="2200"/>
              <a:t>Hỗ trợ từ hệ điều hành</a:t>
            </a:r>
          </a:p>
          <a:p>
            <a:pPr lvl="1" algn="just"/>
            <a:r>
              <a:rPr lang="vi-VN" altLang="en-US" sz="2200"/>
              <a:t>Thông thường, user chịu trách nhiệm thiết kế và hiện thực các chương trình có dynamic loading.</a:t>
            </a:r>
          </a:p>
          <a:p>
            <a:pPr lvl="1" algn="just"/>
            <a:r>
              <a:rPr lang="vi-VN" altLang="en-US" sz="2200"/>
              <a:t>Hệ điều hành chủ yếu cung cấp một số thủ tục thư viện hỗ trợ, tạo điều kiện dễ dàng hơn cho lập trình viên.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172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quản lý bộ nhớ</a:t>
            </a:r>
          </a:p>
        </p:txBody>
      </p:sp>
      <p:sp>
        <p:nvSpPr>
          <p:cNvPr id="3" name="Content Placeholder 2"/>
          <p:cNvSpPr>
            <a:spLocks noGrp="1"/>
          </p:cNvSpPr>
          <p:nvPr>
            <p:ph idx="1"/>
          </p:nvPr>
        </p:nvSpPr>
        <p:spPr/>
        <p:txBody>
          <a:bodyPr/>
          <a:lstStyle/>
          <a:p>
            <a:pPr algn="just">
              <a:defRPr/>
            </a:pPr>
            <a:r>
              <a:rPr lang="vi-VN" altLang="en-US" sz="2200"/>
              <a:t>Trong chương này, mô hình quản lý bộ nhớ là một mô hình đơn giản, </a:t>
            </a:r>
            <a:r>
              <a:rPr lang="vi-VN" altLang="en-US" sz="2200">
                <a:solidFill>
                  <a:srgbClr val="FF0000"/>
                </a:solidFill>
              </a:rPr>
              <a:t>không có bộ nhớ ảo</a:t>
            </a:r>
            <a:r>
              <a:rPr lang="vi-VN" altLang="en-US" sz="2200"/>
              <a:t>.</a:t>
            </a:r>
          </a:p>
          <a:p>
            <a:pPr algn="just">
              <a:defRPr/>
            </a:pPr>
            <a:r>
              <a:rPr lang="vi-VN" altLang="en-US" sz="2200"/>
              <a:t>Một process phải được nạp hoàn toàn vào bộ nhớ thì mới được thực thi</a:t>
            </a:r>
            <a:r>
              <a:rPr lang="en-US" altLang="en-US" sz="2200"/>
              <a:t>.</a:t>
            </a:r>
            <a:r>
              <a:rPr lang="vi-VN" altLang="en-US" sz="2200"/>
              <a:t> </a:t>
            </a:r>
            <a:endParaRPr lang="en-US" altLang="en-US" sz="2200"/>
          </a:p>
          <a:p>
            <a:pPr algn="just">
              <a:defRPr/>
            </a:pPr>
            <a:r>
              <a:rPr lang="vi-VN" altLang="en-US" sz="2200"/>
              <a:t>Các cơ chế quản lý bộ nhớ sau đây rất ít (hầu như không còn) được dùng trong các hệ thống hiện đại</a:t>
            </a:r>
          </a:p>
          <a:p>
            <a:pPr lvl="1" algn="just">
              <a:defRPr/>
            </a:pPr>
            <a:r>
              <a:rPr lang="vi-VN" altLang="en-US" sz="2200"/>
              <a:t>Phân chia cố định (fixed partitioning)</a:t>
            </a:r>
          </a:p>
          <a:p>
            <a:pPr lvl="1" algn="just">
              <a:defRPr/>
            </a:pPr>
            <a:r>
              <a:rPr lang="vi-VN" altLang="en-US" sz="2200"/>
              <a:t>Phân chia động (dynamic partitioning)</a:t>
            </a:r>
          </a:p>
          <a:p>
            <a:pPr lvl="1" algn="just">
              <a:defRPr/>
            </a:pPr>
            <a:r>
              <a:rPr lang="vi-VN" altLang="en-US" sz="2200"/>
              <a:t>Phân trang đơn giản (simple paging)</a:t>
            </a:r>
          </a:p>
          <a:p>
            <a:pPr lvl="1" algn="just">
              <a:defRPr/>
            </a:pPr>
            <a:r>
              <a:rPr lang="vi-VN" altLang="en-US" sz="2200"/>
              <a:t>Phân đoạn đơn giản (simple segmentation)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9215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quản lý bộ nhớ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descr="image.png"/>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822325" y="1163637"/>
            <a:ext cx="3144838" cy="531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1300" y="990600"/>
            <a:ext cx="29749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68900" y="3806825"/>
            <a:ext cx="3178175"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72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mảnh (fragmentation)</a:t>
            </a:r>
          </a:p>
        </p:txBody>
      </p:sp>
      <p:sp>
        <p:nvSpPr>
          <p:cNvPr id="3" name="Content Placeholder 2"/>
          <p:cNvSpPr>
            <a:spLocks noGrp="1"/>
          </p:cNvSpPr>
          <p:nvPr>
            <p:ph idx="1"/>
          </p:nvPr>
        </p:nvSpPr>
        <p:spPr/>
        <p:txBody>
          <a:bodyPr/>
          <a:lstStyle/>
          <a:p>
            <a:pPr algn="just">
              <a:defRPr/>
            </a:pPr>
            <a:r>
              <a:rPr lang="vi-VN" altLang="en-US" sz="2200"/>
              <a:t>Phân mảnh ngoại (external fragmentation)</a:t>
            </a:r>
          </a:p>
          <a:p>
            <a:pPr lvl="1" algn="just">
              <a:defRPr/>
            </a:pPr>
            <a:r>
              <a:rPr lang="vi-VN" altLang="en-US" sz="2200"/>
              <a:t>Kích thước không gian nhớ còn trống đủ để thỏa mãn một yêu cầu cấp phát, tuy nhiên không gian nhớ này không liên tục ⇒ có thể dùng cơ chế kết khối (compaction) để gom lại thành vùng nhớ liên tục.</a:t>
            </a:r>
          </a:p>
          <a:p>
            <a:pPr algn="just">
              <a:defRPr/>
            </a:pPr>
            <a:r>
              <a:rPr lang="vi-VN" altLang="en-US" sz="2200"/>
              <a:t>Phân mảnh nội (internal fragmentation)</a:t>
            </a:r>
          </a:p>
          <a:p>
            <a:pPr lvl="1" algn="just">
              <a:defRPr/>
            </a:pPr>
            <a:r>
              <a:rPr lang="vi-VN" altLang="en-US" sz="2200"/>
              <a:t>Kích thước vùng nhớ được cấp phát có thể hơi lớn hơn vùng nhớ yêu cầu.</a:t>
            </a:r>
          </a:p>
          <a:p>
            <a:pPr lvl="2" algn="just">
              <a:defRPr/>
            </a:pPr>
            <a:r>
              <a:rPr lang="vi-VN" altLang="en-US" sz="2200"/>
              <a:t>Ví dụ: cấp một khoảng trống 18,464 bytes cho một  process yêu cầu 18,462 bytes.</a:t>
            </a:r>
          </a:p>
          <a:p>
            <a:pPr lvl="1" algn="just">
              <a:defRPr/>
            </a:pPr>
            <a:r>
              <a:rPr lang="vi-VN" altLang="en-US" sz="2200"/>
              <a:t>Hiện tượng phân mảnh nội thường xảy ra khi bộ nhớ thực được chia thành các khối kích thước cố định (fixed-sized block) và các process được cấp phát theo đơn vị khối. Ví dụ: cơ chế phân trang (paging).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135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mảnh nội</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a:spLocks noChangeArrowheads="1"/>
          </p:cNvSpPr>
          <p:nvPr/>
        </p:nvSpPr>
        <p:spPr bwMode="auto">
          <a:xfrm>
            <a:off x="2832100" y="1273175"/>
            <a:ext cx="2328863" cy="912813"/>
          </a:xfrm>
          <a:prstGeom prst="rect">
            <a:avLst/>
          </a:prstGeom>
          <a:solidFill>
            <a:srgbClr val="DDDDDD"/>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mj-lt"/>
              </a:rPr>
              <a:t>operating</a:t>
            </a:r>
          </a:p>
          <a:p>
            <a:pPr>
              <a:spcBef>
                <a:spcPct val="0"/>
              </a:spcBef>
              <a:buClrTx/>
              <a:buSzTx/>
              <a:buFontTx/>
              <a:buNone/>
            </a:pPr>
            <a:r>
              <a:rPr kumimoji="0" lang="en-US" altLang="en-US" sz="2400">
                <a:latin typeface="+mj-lt"/>
              </a:rPr>
              <a:t>system</a:t>
            </a:r>
          </a:p>
        </p:txBody>
      </p:sp>
      <p:sp>
        <p:nvSpPr>
          <p:cNvPr id="7" name="Rectangle 4"/>
          <p:cNvSpPr>
            <a:spLocks noChangeArrowheads="1"/>
          </p:cNvSpPr>
          <p:nvPr/>
        </p:nvSpPr>
        <p:spPr bwMode="auto">
          <a:xfrm>
            <a:off x="2832100" y="2187575"/>
            <a:ext cx="2328863" cy="1206500"/>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mj-lt"/>
              </a:rPr>
              <a:t>(used)</a:t>
            </a:r>
          </a:p>
        </p:txBody>
      </p:sp>
      <p:sp>
        <p:nvSpPr>
          <p:cNvPr id="8" name="Rectangle 5"/>
          <p:cNvSpPr>
            <a:spLocks noChangeArrowheads="1"/>
          </p:cNvSpPr>
          <p:nvPr/>
        </p:nvSpPr>
        <p:spPr bwMode="auto">
          <a:xfrm>
            <a:off x="2827338" y="3387725"/>
            <a:ext cx="2328862" cy="1085850"/>
          </a:xfrm>
          <a:prstGeom prst="rect">
            <a:avLst/>
          </a:prstGeom>
          <a:solidFill>
            <a:srgbClr val="969696"/>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de-DE" altLang="en-US" sz="2400">
              <a:latin typeface="Verdana" panose="020B0604030504040204" pitchFamily="34" charset="0"/>
            </a:endParaRPr>
          </a:p>
        </p:txBody>
      </p:sp>
      <p:sp>
        <p:nvSpPr>
          <p:cNvPr id="9" name="Text Box 6"/>
          <p:cNvSpPr txBox="1">
            <a:spLocks noChangeArrowheads="1"/>
          </p:cNvSpPr>
          <p:nvPr/>
        </p:nvSpPr>
        <p:spPr bwMode="auto">
          <a:xfrm>
            <a:off x="5480050" y="1227138"/>
            <a:ext cx="288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latin typeface="+mj-lt"/>
                <a:ea typeface="標楷體" pitchFamily="65" charset="-128"/>
              </a:rPr>
              <a:t>Yêu cầu kế tiếp là 18,462 bytes !!!</a:t>
            </a:r>
          </a:p>
        </p:txBody>
      </p:sp>
      <p:sp>
        <p:nvSpPr>
          <p:cNvPr id="10" name="AutoShape 7"/>
          <p:cNvSpPr>
            <a:spLocks/>
          </p:cNvSpPr>
          <p:nvPr/>
        </p:nvSpPr>
        <p:spPr bwMode="auto">
          <a:xfrm flipH="1">
            <a:off x="2560638" y="3390900"/>
            <a:ext cx="209550" cy="1087438"/>
          </a:xfrm>
          <a:prstGeom prst="rightBrace">
            <a:avLst>
              <a:gd name="adj1" fmla="val 43245"/>
              <a:gd name="adj2" fmla="val 50000"/>
            </a:avLst>
          </a:pr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1" name="Text Box 8"/>
          <p:cNvSpPr txBox="1">
            <a:spLocks noChangeArrowheads="1"/>
          </p:cNvSpPr>
          <p:nvPr/>
        </p:nvSpPr>
        <p:spPr bwMode="auto">
          <a:xfrm>
            <a:off x="334963" y="3444875"/>
            <a:ext cx="21018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latin typeface="+mj-lt"/>
                <a:ea typeface="標楷體" pitchFamily="65" charset="-128"/>
              </a:rPr>
              <a:t>hole kích thước</a:t>
            </a:r>
          </a:p>
          <a:p>
            <a:pPr eaLnBrk="1" hangingPunct="1">
              <a:spcBef>
                <a:spcPct val="0"/>
              </a:spcBef>
              <a:buClrTx/>
              <a:buSzTx/>
              <a:buFontTx/>
              <a:buNone/>
            </a:pPr>
            <a:r>
              <a:rPr lang="en-US" altLang="en-US" sz="2400">
                <a:latin typeface="+mj-lt"/>
                <a:ea typeface="標楷體" pitchFamily="65" charset="-128"/>
              </a:rPr>
              <a:t>18,464 bytes</a:t>
            </a:r>
          </a:p>
        </p:txBody>
      </p:sp>
      <p:sp>
        <p:nvSpPr>
          <p:cNvPr id="12" name="Text Box 9"/>
          <p:cNvSpPr txBox="1">
            <a:spLocks noChangeArrowheads="1"/>
          </p:cNvSpPr>
          <p:nvPr/>
        </p:nvSpPr>
        <p:spPr bwMode="auto">
          <a:xfrm>
            <a:off x="5656263" y="3681413"/>
            <a:ext cx="3025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latin typeface="+mj-lt"/>
                <a:ea typeface="標楷體" pitchFamily="65" charset="-128"/>
              </a:rPr>
              <a:t>Cần quản lý khoảng trống 2 bytes !?!</a:t>
            </a:r>
          </a:p>
        </p:txBody>
      </p:sp>
      <p:graphicFrame>
        <p:nvGraphicFramePr>
          <p:cNvPr id="13" name="Object 10"/>
          <p:cNvGraphicFramePr>
            <a:graphicFrameLocks noChangeAspect="1"/>
          </p:cNvGraphicFramePr>
          <p:nvPr>
            <p:extLst>
              <p:ext uri="{D42A27DB-BD31-4B8C-83A1-F6EECF244321}">
                <p14:modId xmlns:p14="http://schemas.microsoft.com/office/powerpoint/2010/main" val="3958943952"/>
              </p:ext>
            </p:extLst>
          </p:nvPr>
        </p:nvGraphicFramePr>
        <p:xfrm>
          <a:off x="6424613" y="2081213"/>
          <a:ext cx="1098550" cy="1420812"/>
        </p:xfrm>
        <a:graphic>
          <a:graphicData uri="http://schemas.openxmlformats.org/presentationml/2006/ole">
            <mc:AlternateContent xmlns:mc="http://schemas.openxmlformats.org/markup-compatibility/2006">
              <mc:Choice xmlns:v="urn:schemas-microsoft-com:vml" Requires="v">
                <p:oleObj spid="_x0000_s1056" name="Clip" r:id="rId3" imgW="1857375" imgH="3995738" progId="MS_ClipArt_Gallery.2">
                  <p:embed/>
                </p:oleObj>
              </mc:Choice>
              <mc:Fallback>
                <p:oleObj name="Clip" r:id="rId3" imgW="1857375" imgH="3995738" progId="MS_ClipArt_Gallery.2">
                  <p:embed/>
                  <p:pic>
                    <p:nvPicPr>
                      <p:cNvPr id="7578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613" y="2081213"/>
                        <a:ext cx="1098550" cy="142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1"/>
          <p:cNvSpPr txBox="1">
            <a:spLocks noChangeArrowheads="1"/>
          </p:cNvSpPr>
          <p:nvPr/>
        </p:nvSpPr>
        <p:spPr bwMode="auto">
          <a:xfrm>
            <a:off x="1951038" y="4972050"/>
            <a:ext cx="67341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600">
                <a:latin typeface="+mj-lt"/>
                <a:ea typeface="標楷體" pitchFamily="65" charset="-128"/>
              </a:rPr>
              <a:t>OS sẽ cấp phát hẳn khối18,464 bytes cho process </a:t>
            </a:r>
            <a:r>
              <a:rPr lang="en-US" altLang="en-US" sz="2600">
                <a:latin typeface="+mj-lt"/>
                <a:ea typeface="標楷體" pitchFamily="65" charset="-128"/>
                <a:sym typeface="Symbol" panose="05050102010706020507" pitchFamily="18" charset="2"/>
              </a:rPr>
              <a:t> dư ra 2 bytes không dùng!</a:t>
            </a:r>
          </a:p>
        </p:txBody>
      </p:sp>
      <p:graphicFrame>
        <p:nvGraphicFramePr>
          <p:cNvPr id="15" name="Object 12"/>
          <p:cNvGraphicFramePr>
            <a:graphicFrameLocks noChangeAspect="1"/>
          </p:cNvGraphicFramePr>
          <p:nvPr>
            <p:extLst>
              <p:ext uri="{D42A27DB-BD31-4B8C-83A1-F6EECF244321}">
                <p14:modId xmlns:p14="http://schemas.microsoft.com/office/powerpoint/2010/main" val="2072288571"/>
              </p:ext>
            </p:extLst>
          </p:nvPr>
        </p:nvGraphicFramePr>
        <p:xfrm>
          <a:off x="862013" y="4495800"/>
          <a:ext cx="952500" cy="1905000"/>
        </p:xfrm>
        <a:graphic>
          <a:graphicData uri="http://schemas.openxmlformats.org/presentationml/2006/ole">
            <mc:AlternateContent xmlns:mc="http://schemas.openxmlformats.org/markup-compatibility/2006">
              <mc:Choice xmlns:v="urn:schemas-microsoft-com:vml" Requires="v">
                <p:oleObj spid="_x0000_s1057" name="Clip" r:id="rId5" imgW="1296063" imgH="3934305" progId="MS_ClipArt_Gallery.2">
                  <p:embed/>
                </p:oleObj>
              </mc:Choice>
              <mc:Fallback>
                <p:oleObj name="Clip" r:id="rId5" imgW="1296063" imgH="3934305" progId="MS_ClipArt_Gallery.2">
                  <p:embed/>
                  <p:pic>
                    <p:nvPicPr>
                      <p:cNvPr id="7578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013" y="4495800"/>
                        <a:ext cx="9525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8531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p>
        </p:txBody>
      </p:sp>
      <p:sp>
        <p:nvSpPr>
          <p:cNvPr id="3" name="Content Placeholder 2"/>
          <p:cNvSpPr>
            <a:spLocks noGrp="1"/>
          </p:cNvSpPr>
          <p:nvPr>
            <p:ph idx="1"/>
          </p:nvPr>
        </p:nvSpPr>
        <p:spPr>
          <a:xfrm>
            <a:off x="251520" y="1412776"/>
            <a:ext cx="5387280" cy="4824536"/>
          </a:xfrm>
        </p:spPr>
        <p:txBody>
          <a:bodyPr/>
          <a:lstStyle/>
          <a:p>
            <a:pPr algn="just">
              <a:defRPr/>
            </a:pPr>
            <a:r>
              <a:rPr lang="vi-VN" altLang="en-US" sz="2200"/>
              <a:t>Khi khởi động hệ thống, bộ nhớ chính được chia thành nhiều phần rời nhau gọi là các partition có kích thước bằng nhau hoặc khác nhau</a:t>
            </a:r>
          </a:p>
          <a:p>
            <a:pPr algn="just">
              <a:defRPr/>
            </a:pPr>
            <a:r>
              <a:rPr lang="vi-VN" altLang="en-US" sz="2200"/>
              <a:t>Process nào có kích thước nhỏ hơn hoặc bằng kích thước partition thì có thể được nạp vào partition đó.</a:t>
            </a:r>
          </a:p>
          <a:p>
            <a:pPr algn="just">
              <a:defRPr/>
            </a:pPr>
            <a:r>
              <a:rPr lang="vi-VN" altLang="en-US" sz="2200"/>
              <a:t>Nếu chương trình có kích thước lớn hơn partition thì phải dùng cơ chế overlay.</a:t>
            </a:r>
          </a:p>
          <a:p>
            <a:pPr algn="just">
              <a:defRPr/>
            </a:pPr>
            <a:r>
              <a:rPr lang="vi-VN" altLang="en-US" sz="2200"/>
              <a:t>Nhận xét</a:t>
            </a:r>
          </a:p>
          <a:p>
            <a:pPr lvl="1" algn="just">
              <a:defRPr/>
            </a:pPr>
            <a:r>
              <a:rPr lang="vi-VN" altLang="en-US" sz="2200"/>
              <a:t>Không hiệu quả do bị phân mảnh nội: một chương trình dù lớn hay nhỏ đều được cấp phát trọn một partition.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descr="image.png"/>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5834063" y="1233488"/>
            <a:ext cx="3144837" cy="531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7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a:t>
            </a:r>
          </a:p>
        </p:txBody>
      </p:sp>
      <p:sp>
        <p:nvSpPr>
          <p:cNvPr id="3" name="Content Placeholder 2"/>
          <p:cNvSpPr>
            <a:spLocks noGrp="1"/>
          </p:cNvSpPr>
          <p:nvPr>
            <p:ph idx="1"/>
          </p:nvPr>
        </p:nvSpPr>
        <p:spPr>
          <a:xfrm>
            <a:off x="251520" y="1195264"/>
            <a:ext cx="5387280" cy="4824536"/>
          </a:xfrm>
        </p:spPr>
        <p:txBody>
          <a:bodyPr/>
          <a:lstStyle/>
          <a:p>
            <a:pPr algn="just">
              <a:defRPr/>
            </a:pPr>
            <a:r>
              <a:rPr lang="vi-VN" altLang="en-US" sz="2000"/>
              <a:t>Partition có kích thước bằng nhau</a:t>
            </a:r>
          </a:p>
          <a:p>
            <a:pPr lvl="1" algn="just">
              <a:defRPr/>
            </a:pPr>
            <a:r>
              <a:rPr lang="vi-VN" altLang="en-US" sz="2000"/>
              <a:t>Nếu còn partition trống ⇒ process mới sẽ được nạp vào partition đó</a:t>
            </a:r>
          </a:p>
          <a:p>
            <a:pPr lvl="1" algn="just">
              <a:defRPr/>
            </a:pPr>
            <a:r>
              <a:rPr lang="vi-VN" altLang="en-US" sz="2000"/>
              <a:t>Nếu không còn partition trống, nhưng trong đó có process đang bị blocked  ⇒  swap process đó ra bộ nhớ phụ nhường chỗ cho process mới.</a:t>
            </a:r>
          </a:p>
          <a:p>
            <a:pPr algn="just">
              <a:defRPr/>
            </a:pPr>
            <a:r>
              <a:rPr lang="vi-VN" altLang="en-US" sz="2000"/>
              <a:t>Partition có kích thước không bằng nhau: giải pháp 1</a:t>
            </a:r>
          </a:p>
          <a:p>
            <a:pPr lvl="1" algn="just">
              <a:defRPr/>
            </a:pPr>
            <a:r>
              <a:rPr lang="vi-VN" altLang="en-US" sz="2000"/>
              <a:t>Gán mỗi process vào partition nhỏ nhất phù hợp với nó</a:t>
            </a:r>
          </a:p>
          <a:p>
            <a:pPr lvl="1" algn="just">
              <a:defRPr/>
            </a:pPr>
            <a:r>
              <a:rPr lang="vi-VN" altLang="en-US" sz="2000"/>
              <a:t>Có hàng đợi cho mỗi partition </a:t>
            </a:r>
          </a:p>
          <a:p>
            <a:pPr lvl="1" algn="just">
              <a:defRPr/>
            </a:pPr>
            <a:r>
              <a:rPr lang="vi-VN" altLang="en-US" sz="2000"/>
              <a:t>Giảm thiểu phân mảnh nội</a:t>
            </a:r>
          </a:p>
          <a:p>
            <a:pPr lvl="1" algn="just">
              <a:defRPr/>
            </a:pPr>
            <a:r>
              <a:rPr lang="vi-VN" altLang="en-US" sz="2000"/>
              <a:t>Vấn đề: có thể có một số hàng đợi trống không (vì không có process với kích thước tương ứng) và hàng đợi dày đặc</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9600" y="1731963"/>
            <a:ext cx="3275013" cy="418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3539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 (tt)</a:t>
            </a:r>
          </a:p>
        </p:txBody>
      </p:sp>
      <p:sp>
        <p:nvSpPr>
          <p:cNvPr id="3" name="Content Placeholder 2"/>
          <p:cNvSpPr>
            <a:spLocks noGrp="1"/>
          </p:cNvSpPr>
          <p:nvPr>
            <p:ph idx="1"/>
          </p:nvPr>
        </p:nvSpPr>
        <p:spPr>
          <a:xfrm>
            <a:off x="288827" y="1533402"/>
            <a:ext cx="4320480" cy="4824536"/>
          </a:xfrm>
        </p:spPr>
        <p:txBody>
          <a:bodyPr/>
          <a:lstStyle/>
          <a:p>
            <a:pPr algn="just">
              <a:defRPr/>
            </a:pPr>
            <a:r>
              <a:rPr lang="vi-VN" altLang="en-US" sz="2400"/>
              <a:t>Partition có kích thước không bằng nhau: giải pháp 2</a:t>
            </a:r>
          </a:p>
          <a:p>
            <a:pPr lvl="1" algn="just">
              <a:defRPr/>
            </a:pPr>
            <a:r>
              <a:rPr lang="vi-VN" altLang="en-US"/>
              <a:t>Chỉ có một hàng đợi chung cho mọi partition </a:t>
            </a:r>
          </a:p>
          <a:p>
            <a:pPr lvl="1" algn="just">
              <a:defRPr/>
            </a:pPr>
            <a:r>
              <a:rPr lang="vi-VN" altLang="en-US"/>
              <a:t>Khi cần nạp một process vào bộ nhớ chính ⇒ chọn partition nhỏ nhất còn trống</a:t>
            </a:r>
          </a:p>
          <a:p>
            <a:pPr algn="just">
              <a:defRPr/>
            </a:pPr>
            <a:endParaRPr lang="vi-VN" alt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4"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1738" y="1233488"/>
            <a:ext cx="3857625"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795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p>
        </p:txBody>
      </p:sp>
      <p:sp>
        <p:nvSpPr>
          <p:cNvPr id="3" name="Content Placeholder 2"/>
          <p:cNvSpPr>
            <a:spLocks noGrp="1"/>
          </p:cNvSpPr>
          <p:nvPr>
            <p:ph idx="1"/>
          </p:nvPr>
        </p:nvSpPr>
        <p:spPr>
          <a:xfrm>
            <a:off x="251520" y="1412775"/>
            <a:ext cx="8640960" cy="2146647"/>
          </a:xfrm>
        </p:spPr>
        <p:txBody>
          <a:bodyPr/>
          <a:lstStyle/>
          <a:p>
            <a:pPr algn="just">
              <a:defRPr/>
            </a:pPr>
            <a:r>
              <a:rPr lang="vi-VN" altLang="en-US" sz="2500"/>
              <a:t>Số lượng partition không cố định và partition có thể có kích thước khác nhau</a:t>
            </a:r>
          </a:p>
          <a:p>
            <a:pPr algn="just">
              <a:defRPr/>
            </a:pPr>
            <a:r>
              <a:rPr lang="vi-VN" altLang="en-US" sz="2500"/>
              <a:t>Mỗi process được cấp phát chính xác dung lượng bộ nhớ cần thiết</a:t>
            </a:r>
          </a:p>
          <a:p>
            <a:pPr algn="just">
              <a:defRPr/>
            </a:pPr>
            <a:r>
              <a:rPr lang="vi-VN" altLang="en-US" sz="2500"/>
              <a:t>Gây ra hiện tượng phân mảnh ngoại</a:t>
            </a:r>
          </a:p>
          <a:p>
            <a:endParaRPr lang="en-US" sz="25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4" descr="image.png"/>
          <p:cNvPicPr>
            <a:picLocks noChangeAspect="1"/>
          </p:cNvPicPr>
          <p:nvPr/>
        </p:nvPicPr>
        <p:blipFill>
          <a:blip r:embed="rId2">
            <a:extLst>
              <a:ext uri="{28A0092B-C50C-407E-A947-70E740481C1C}">
                <a14:useLocalDpi xmlns:a14="http://schemas.microsoft.com/office/drawing/2010/main" val="0"/>
              </a:ext>
            </a:extLst>
          </a:blip>
          <a:srcRect b="6528"/>
          <a:stretch>
            <a:fillRect/>
          </a:stretch>
        </p:blipFill>
        <p:spPr bwMode="auto">
          <a:xfrm>
            <a:off x="790216" y="3559423"/>
            <a:ext cx="7321550" cy="323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713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defRPr/>
            </a:pPr>
            <a:r>
              <a:rPr lang="en-US" altLang="en-US" sz="2600"/>
              <a:t>Vẽ đồ thị tài nguyên cho hệ thống này?</a:t>
            </a:r>
          </a:p>
          <a:p>
            <a:pPr lvl="1">
              <a:lnSpc>
                <a:spcPct val="150000"/>
              </a:lnSpc>
              <a:defRPr/>
            </a:pPr>
            <a:r>
              <a:rPr lang="en-US" altLang="en-US" sz="2600"/>
              <a:t>Deadlock?</a:t>
            </a:r>
          </a:p>
          <a:p>
            <a:pPr lvl="1">
              <a:lnSpc>
                <a:spcPct val="150000"/>
              </a:lnSpc>
              <a:defRPr/>
            </a:pPr>
            <a:r>
              <a:rPr lang="en-US" altLang="en-US" sz="2600"/>
              <a:t>Chuỗi an toàn? (nếu có)</a:t>
            </a:r>
            <a:endParaRPr lang="vi-VN" altLang="en-US"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3209281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a:t>
            </a:r>
          </a:p>
        </p:txBody>
      </p:sp>
      <p:sp>
        <p:nvSpPr>
          <p:cNvPr id="3" name="Content Placeholder 2"/>
          <p:cNvSpPr>
            <a:spLocks noGrp="1"/>
          </p:cNvSpPr>
          <p:nvPr>
            <p:ph idx="1"/>
          </p:nvPr>
        </p:nvSpPr>
        <p:spPr>
          <a:xfrm>
            <a:off x="288827" y="1533402"/>
            <a:ext cx="4320480" cy="4824536"/>
          </a:xfrm>
        </p:spPr>
        <p:txBody>
          <a:bodyPr/>
          <a:lstStyle/>
          <a:p>
            <a:pPr algn="just">
              <a:defRPr/>
            </a:pPr>
            <a:r>
              <a:rPr lang="vi-VN" altLang="en-US" sz="2000"/>
              <a:t>Dùng để quyết định cấp phát khối bộ nhớ trống nào cho một process</a:t>
            </a:r>
          </a:p>
          <a:p>
            <a:pPr algn="just">
              <a:defRPr/>
            </a:pPr>
            <a:r>
              <a:rPr lang="vi-VN" altLang="en-US" sz="2000"/>
              <a:t>Mục tiêu: giảm chi phí  compaction</a:t>
            </a:r>
          </a:p>
          <a:p>
            <a:pPr algn="just">
              <a:defRPr/>
            </a:pPr>
            <a:r>
              <a:rPr lang="vi-VN" altLang="en-US" sz="2000"/>
              <a:t>Các chiến lược placement</a:t>
            </a:r>
          </a:p>
          <a:p>
            <a:pPr lvl="1" algn="just">
              <a:defRPr/>
            </a:pPr>
            <a:r>
              <a:rPr lang="vi-VN" altLang="en-US" sz="2000"/>
              <a:t>Best-fit: chọn khối nhớ trống nhỏ nhất </a:t>
            </a:r>
          </a:p>
          <a:p>
            <a:pPr lvl="1" algn="just">
              <a:defRPr/>
            </a:pPr>
            <a:r>
              <a:rPr lang="vi-VN" altLang="en-US" sz="2000"/>
              <a:t>First-fit: chọn khối nhớ trống phù hợp đầu tiên kể từ đầu bộ nhớ</a:t>
            </a:r>
          </a:p>
          <a:p>
            <a:pPr lvl="1" algn="just">
              <a:defRPr/>
            </a:pPr>
            <a:r>
              <a:rPr lang="vi-VN" altLang="en-US" sz="2000"/>
              <a:t>Next-fit: chọn khối nhớ trống phù hợp đầu tiên kể từ vị trí cấp phát cuối cùng</a:t>
            </a:r>
          </a:p>
          <a:p>
            <a:pPr lvl="1" algn="just">
              <a:defRPr/>
            </a:pPr>
            <a:r>
              <a:rPr lang="vi-VN" altLang="en-US" sz="2000"/>
              <a:t>Worst-fit: chọn khối nhớ trống lớn nhất</a:t>
            </a:r>
            <a:endParaRPr lang="vi-VN"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b="2586"/>
          <a:stretch>
            <a:fillRect/>
          </a:stretch>
        </p:blipFill>
        <p:spPr bwMode="auto">
          <a:xfrm>
            <a:off x="5257800" y="1303338"/>
            <a:ext cx="3781425"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7000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Cơ chế phân trang</a:t>
            </a:r>
          </a:p>
        </p:txBody>
      </p:sp>
      <p:sp>
        <p:nvSpPr>
          <p:cNvPr id="3" name="コンテンツ プレースホルダー 2"/>
          <p:cNvSpPr>
            <a:spLocks noGrp="1"/>
          </p:cNvSpPr>
          <p:nvPr>
            <p:ph idx="1"/>
          </p:nvPr>
        </p:nvSpPr>
        <p:spPr>
          <a:xfrm>
            <a:off x="251520" y="1371599"/>
            <a:ext cx="8640960" cy="5029201"/>
          </a:xfrm>
        </p:spPr>
        <p:txBody>
          <a:bodyPr/>
          <a:lstStyle/>
          <a:p>
            <a:pPr algn="just"/>
            <a:r>
              <a:rPr lang="vi-VN" altLang="en-US" sz="2200">
                <a:ea typeface="Tahoma" panose="020B0604030504040204" pitchFamily="34" charset="0"/>
              </a:rPr>
              <a:t>Bộ nhớ vật lý </a:t>
            </a:r>
            <a:r>
              <a:rPr lang="vi-VN" altLang="en-US" sz="2200">
                <a:ea typeface="Tahoma" panose="020B0604030504040204" pitchFamily="34" charset="0"/>
                <a:sym typeface="Wingdings 3" panose="05040102010807070707" pitchFamily="18" charset="2"/>
              </a:rPr>
              <a:t></a:t>
            </a:r>
            <a:r>
              <a:rPr lang="en-US" altLang="en-US" sz="2200">
                <a:ea typeface="Tahoma" panose="020B0604030504040204" pitchFamily="34" charset="0"/>
                <a:sym typeface="Wingdings 3" panose="05040102010807070707" pitchFamily="18" charset="2"/>
              </a:rPr>
              <a:t> </a:t>
            </a:r>
            <a:r>
              <a:rPr lang="vi-VN" altLang="en-US" sz="2200">
                <a:ea typeface="Tahoma" panose="020B0604030504040204" pitchFamily="34" charset="0"/>
              </a:rPr>
              <a:t>khung trang (frame).</a:t>
            </a:r>
          </a:p>
          <a:p>
            <a:pPr lvl="1" algn="just"/>
            <a:r>
              <a:rPr lang="vi-VN" altLang="en-US" sz="2200">
                <a:ea typeface="Tahoma" panose="020B0604030504040204" pitchFamily="34" charset="0"/>
              </a:rPr>
              <a:t>Kích thước của frame là lũy thừa của 2, từ khoảng 512 byte đến 16MB.</a:t>
            </a:r>
          </a:p>
          <a:p>
            <a:pPr algn="just"/>
            <a:r>
              <a:rPr lang="vi-VN" altLang="en-US" sz="2200">
                <a:ea typeface="Tahoma" panose="020B0604030504040204" pitchFamily="34" charset="0"/>
              </a:rPr>
              <a:t>Bộ nhớ luận lý (logical memory) hay không gian địa chỉ luận lý là tập mọi địa chỉ luận lý mà một chương trình bất kỳ có thể sinh ra </a:t>
            </a:r>
            <a:r>
              <a:rPr lang="vi-VN" altLang="en-US" sz="2200">
                <a:ea typeface="Tahoma" panose="020B0604030504040204" pitchFamily="34" charset="0"/>
                <a:sym typeface="Wingdings 3" panose="05040102010807070707" pitchFamily="18" charset="2"/>
              </a:rPr>
              <a:t></a:t>
            </a:r>
            <a:r>
              <a:rPr lang="vi-VN" altLang="en-US" sz="2200">
                <a:ea typeface="Tahoma" panose="020B0604030504040204" pitchFamily="34" charset="0"/>
              </a:rPr>
              <a:t> page.</a:t>
            </a:r>
          </a:p>
          <a:p>
            <a:pPr lvl="1" algn="just"/>
            <a:r>
              <a:rPr lang="vi-VN" altLang="en-US" sz="2200">
                <a:ea typeface="Tahoma" panose="020B0604030504040204" pitchFamily="34" charset="0"/>
              </a:rPr>
              <a:t>Ví dụ</a:t>
            </a:r>
          </a:p>
          <a:p>
            <a:pPr lvl="1" algn="just"/>
            <a:r>
              <a:rPr lang="vi-VN" altLang="en-US" sz="2200">
                <a:ea typeface="Tahoma" panose="020B0604030504040204" pitchFamily="34" charset="0"/>
              </a:rPr>
              <a:t>MOV REG,1000   //1000 là một địa chỉ luận lý</a:t>
            </a:r>
          </a:p>
          <a:p>
            <a:pPr algn="just"/>
            <a:r>
              <a:rPr lang="vi-VN" altLang="en-US" sz="2200">
                <a:ea typeface="Tahoma" panose="020B0604030504040204" pitchFamily="34" charset="0"/>
              </a:rPr>
              <a:t>Bảng phân trang (page table) để ánh xạ địa chỉ luận lý thành địa chỉ thực</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3631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Cơ chế phân trang</a:t>
            </a:r>
            <a:r>
              <a:rPr lang="en-US" altLang="ja-JP"/>
              <a:t> (tt)</a:t>
            </a: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pic>
        <p:nvPicPr>
          <p:cNvPr id="8" name="Picture 4"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0263" y="1343025"/>
            <a:ext cx="7083425"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5"/>
          <p:cNvSpPr>
            <a:spLocks noChangeArrowheads="1"/>
          </p:cNvSpPr>
          <p:nvPr/>
        </p:nvSpPr>
        <p:spPr bwMode="auto">
          <a:xfrm>
            <a:off x="871538" y="1365250"/>
            <a:ext cx="7804150" cy="521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lstStyle>
            <a:lvl1pPr marL="295275" indent="-295275"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1100"/>
              </a:spcBef>
              <a:buClrTx/>
              <a:buSzPct val="60000"/>
              <a:buFontTx/>
              <a:buBlip>
                <a:blip r:embed="rId3"/>
              </a:buBlip>
            </a:pPr>
            <a:endParaRPr kumimoji="0"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 name="Rectangle 6"/>
          <p:cNvSpPr>
            <a:spLocks/>
          </p:cNvSpPr>
          <p:nvPr/>
        </p:nvSpPr>
        <p:spPr bwMode="auto">
          <a:xfrm>
            <a:off x="1071563" y="3533775"/>
            <a:ext cx="1606550"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1" name="Rectangle 7"/>
          <p:cNvSpPr>
            <a:spLocks/>
          </p:cNvSpPr>
          <p:nvPr/>
        </p:nvSpPr>
        <p:spPr bwMode="auto">
          <a:xfrm>
            <a:off x="1068388" y="4019550"/>
            <a:ext cx="1606550"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2" name="Rectangle 8"/>
          <p:cNvSpPr>
            <a:spLocks/>
          </p:cNvSpPr>
          <p:nvPr/>
        </p:nvSpPr>
        <p:spPr bwMode="auto">
          <a:xfrm>
            <a:off x="1066800" y="4505325"/>
            <a:ext cx="1616075"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3" name="Rectangle 9"/>
          <p:cNvSpPr>
            <a:spLocks/>
          </p:cNvSpPr>
          <p:nvPr/>
        </p:nvSpPr>
        <p:spPr bwMode="auto">
          <a:xfrm>
            <a:off x="1071563" y="4991100"/>
            <a:ext cx="1609725"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4" name="Rectangle 10"/>
          <p:cNvSpPr>
            <a:spLocks/>
          </p:cNvSpPr>
          <p:nvPr/>
        </p:nvSpPr>
        <p:spPr bwMode="auto">
          <a:xfrm>
            <a:off x="1014413" y="5603875"/>
            <a:ext cx="1638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FF"/>
                </a:solidFill>
                <a:latin typeface="VNI-Helve" pitchFamily="2" charset="0"/>
                <a:sym typeface="VNI-Helve" pitchFamily="2" charset="0"/>
              </a:rPr>
              <a:t>logical memory</a:t>
            </a:r>
            <a:endParaRPr kumimoji="0" lang="en-US" altLang="en-US">
              <a:solidFill>
                <a:srgbClr val="000000"/>
              </a:solidFill>
              <a:latin typeface="VNI-Helve" pitchFamily="2" charset="0"/>
              <a:sym typeface="VNI-Helve" pitchFamily="2" charset="0"/>
            </a:endParaRPr>
          </a:p>
        </p:txBody>
      </p:sp>
      <p:grpSp>
        <p:nvGrpSpPr>
          <p:cNvPr id="15" name="Group 11"/>
          <p:cNvGrpSpPr>
            <a:grpSpLocks/>
          </p:cNvGrpSpPr>
          <p:nvPr/>
        </p:nvGrpSpPr>
        <p:grpSpPr bwMode="auto">
          <a:xfrm>
            <a:off x="4143375" y="3752850"/>
            <a:ext cx="671513" cy="393700"/>
            <a:chOff x="0" y="0"/>
            <a:chExt cx="669925" cy="393700"/>
          </a:xfrm>
        </p:grpSpPr>
        <p:sp>
          <p:nvSpPr>
            <p:cNvPr id="16" name="Rectangle 54"/>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7" name="Rectangle 55"/>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grpSp>
      <p:grpSp>
        <p:nvGrpSpPr>
          <p:cNvPr id="18" name="Group 12"/>
          <p:cNvGrpSpPr>
            <a:grpSpLocks/>
          </p:cNvGrpSpPr>
          <p:nvPr/>
        </p:nvGrpSpPr>
        <p:grpSpPr bwMode="auto">
          <a:xfrm>
            <a:off x="4140200" y="4149725"/>
            <a:ext cx="671513" cy="393700"/>
            <a:chOff x="0" y="0"/>
            <a:chExt cx="669925" cy="393700"/>
          </a:xfrm>
        </p:grpSpPr>
        <p:sp>
          <p:nvSpPr>
            <p:cNvPr id="19" name="Rectangle 52"/>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0" name="Rectangle 53"/>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21" name="Group 13"/>
          <p:cNvGrpSpPr>
            <a:grpSpLocks/>
          </p:cNvGrpSpPr>
          <p:nvPr/>
        </p:nvGrpSpPr>
        <p:grpSpPr bwMode="auto">
          <a:xfrm>
            <a:off x="4137025" y="4546600"/>
            <a:ext cx="671513" cy="393700"/>
            <a:chOff x="0" y="0"/>
            <a:chExt cx="669925" cy="393700"/>
          </a:xfrm>
        </p:grpSpPr>
        <p:sp>
          <p:nvSpPr>
            <p:cNvPr id="22" name="Rectangle 50"/>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3" name="Rectangle 51"/>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24" name="Group 14"/>
          <p:cNvGrpSpPr>
            <a:grpSpLocks/>
          </p:cNvGrpSpPr>
          <p:nvPr/>
        </p:nvGrpSpPr>
        <p:grpSpPr bwMode="auto">
          <a:xfrm>
            <a:off x="4133850" y="4943475"/>
            <a:ext cx="671513" cy="393700"/>
            <a:chOff x="0" y="0"/>
            <a:chExt cx="669925" cy="393700"/>
          </a:xfrm>
        </p:grpSpPr>
        <p:sp>
          <p:nvSpPr>
            <p:cNvPr id="25" name="Rectangle 48"/>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6" name="Rectangle 49"/>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5</a:t>
              </a:r>
            </a:p>
          </p:txBody>
        </p:sp>
      </p:grpSp>
      <p:sp>
        <p:nvSpPr>
          <p:cNvPr id="27" name="Rectangle 15"/>
          <p:cNvSpPr>
            <a:spLocks/>
          </p:cNvSpPr>
          <p:nvPr/>
        </p:nvSpPr>
        <p:spPr bwMode="auto">
          <a:xfrm>
            <a:off x="3722688" y="3771900"/>
            <a:ext cx="228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28" name="Rectangle 16"/>
          <p:cNvSpPr>
            <a:spLocks/>
          </p:cNvSpPr>
          <p:nvPr/>
        </p:nvSpPr>
        <p:spPr bwMode="auto">
          <a:xfrm>
            <a:off x="3719513" y="4181475"/>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29" name="Rectangle 17"/>
          <p:cNvSpPr>
            <a:spLocks/>
          </p:cNvSpPr>
          <p:nvPr/>
        </p:nvSpPr>
        <p:spPr bwMode="auto">
          <a:xfrm>
            <a:off x="3725863" y="458787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30" name="Rectangle 18"/>
          <p:cNvSpPr>
            <a:spLocks/>
          </p:cNvSpPr>
          <p:nvPr/>
        </p:nvSpPr>
        <p:spPr bwMode="auto">
          <a:xfrm>
            <a:off x="3735388" y="4997450"/>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sp>
        <p:nvSpPr>
          <p:cNvPr id="31" name="Rectangle 19"/>
          <p:cNvSpPr>
            <a:spLocks/>
          </p:cNvSpPr>
          <p:nvPr/>
        </p:nvSpPr>
        <p:spPr bwMode="auto">
          <a:xfrm>
            <a:off x="3903663" y="5578475"/>
            <a:ext cx="11715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table</a:t>
            </a:r>
          </a:p>
        </p:txBody>
      </p:sp>
      <p:sp>
        <p:nvSpPr>
          <p:cNvPr id="32" name="Rectangle 20"/>
          <p:cNvSpPr>
            <a:spLocks/>
          </p:cNvSpPr>
          <p:nvPr/>
        </p:nvSpPr>
        <p:spPr bwMode="auto">
          <a:xfrm>
            <a:off x="6777038" y="3375025"/>
            <a:ext cx="1609725" cy="485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33" name="Group 21"/>
          <p:cNvGrpSpPr>
            <a:grpSpLocks/>
          </p:cNvGrpSpPr>
          <p:nvPr/>
        </p:nvGrpSpPr>
        <p:grpSpPr bwMode="auto">
          <a:xfrm>
            <a:off x="6773863" y="3860800"/>
            <a:ext cx="1609725" cy="485775"/>
            <a:chOff x="0" y="0"/>
            <a:chExt cx="1608138" cy="485775"/>
          </a:xfrm>
        </p:grpSpPr>
        <p:sp>
          <p:nvSpPr>
            <p:cNvPr id="34" name="Rectangle 46"/>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5" name="Rectangle 47"/>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0</a:t>
              </a:r>
            </a:p>
          </p:txBody>
        </p:sp>
      </p:grpSp>
      <p:sp>
        <p:nvSpPr>
          <p:cNvPr id="36" name="Rectangle 22"/>
          <p:cNvSpPr>
            <a:spLocks/>
          </p:cNvSpPr>
          <p:nvPr/>
        </p:nvSpPr>
        <p:spPr bwMode="auto">
          <a:xfrm>
            <a:off x="6783388" y="4346575"/>
            <a:ext cx="1606550" cy="485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37" name="Group 23"/>
          <p:cNvGrpSpPr>
            <a:grpSpLocks/>
          </p:cNvGrpSpPr>
          <p:nvPr/>
        </p:nvGrpSpPr>
        <p:grpSpPr bwMode="auto">
          <a:xfrm>
            <a:off x="6778625" y="4832350"/>
            <a:ext cx="1608138" cy="485775"/>
            <a:chOff x="0" y="0"/>
            <a:chExt cx="1608138" cy="485775"/>
          </a:xfrm>
        </p:grpSpPr>
        <p:sp>
          <p:nvSpPr>
            <p:cNvPr id="38" name="Rectangle 44"/>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9" name="Rectangle 45"/>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2</a:t>
              </a:r>
            </a:p>
          </p:txBody>
        </p:sp>
      </p:grpSp>
      <p:sp>
        <p:nvSpPr>
          <p:cNvPr id="40" name="Rectangle 24"/>
          <p:cNvSpPr>
            <a:spLocks/>
          </p:cNvSpPr>
          <p:nvPr/>
        </p:nvSpPr>
        <p:spPr bwMode="auto">
          <a:xfrm>
            <a:off x="6643688" y="6410325"/>
            <a:ext cx="18192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FF"/>
                </a:solidFill>
                <a:latin typeface="VNI-Helve" pitchFamily="2" charset="0"/>
                <a:sym typeface="VNI-Helve" pitchFamily="2" charset="0"/>
              </a:rPr>
              <a:t>physical memory</a:t>
            </a:r>
            <a:endParaRPr kumimoji="0" lang="en-US" altLang="en-US">
              <a:solidFill>
                <a:srgbClr val="000000"/>
              </a:solidFill>
              <a:latin typeface="VNI-Helve" pitchFamily="2" charset="0"/>
              <a:sym typeface="VNI-Helve" pitchFamily="2" charset="0"/>
            </a:endParaRPr>
          </a:p>
        </p:txBody>
      </p:sp>
      <p:sp>
        <p:nvSpPr>
          <p:cNvPr id="41" name="Rectangle 25"/>
          <p:cNvSpPr>
            <a:spLocks/>
          </p:cNvSpPr>
          <p:nvPr/>
        </p:nvSpPr>
        <p:spPr bwMode="auto">
          <a:xfrm>
            <a:off x="5989638" y="2867025"/>
            <a:ext cx="7937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frame</a:t>
            </a:r>
          </a:p>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number</a:t>
            </a:r>
            <a:endParaRPr kumimoji="0" lang="en-US" altLang="en-US">
              <a:solidFill>
                <a:srgbClr val="000000"/>
              </a:solidFill>
              <a:latin typeface="VNI-Helve" pitchFamily="2" charset="0"/>
              <a:sym typeface="VNI-Helve" pitchFamily="2" charset="0"/>
            </a:endParaRPr>
          </a:p>
        </p:txBody>
      </p:sp>
      <p:sp>
        <p:nvSpPr>
          <p:cNvPr id="42" name="Rectangle 26"/>
          <p:cNvSpPr>
            <a:spLocks/>
          </p:cNvSpPr>
          <p:nvPr/>
        </p:nvSpPr>
        <p:spPr bwMode="auto">
          <a:xfrm>
            <a:off x="6288088" y="3441700"/>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43" name="Rectangle 27"/>
          <p:cNvSpPr>
            <a:spLocks/>
          </p:cNvSpPr>
          <p:nvPr/>
        </p:nvSpPr>
        <p:spPr bwMode="auto">
          <a:xfrm>
            <a:off x="6294438" y="3927475"/>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44" name="Rectangle 28"/>
          <p:cNvSpPr>
            <a:spLocks/>
          </p:cNvSpPr>
          <p:nvPr/>
        </p:nvSpPr>
        <p:spPr bwMode="auto">
          <a:xfrm>
            <a:off x="6291263" y="4419600"/>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45" name="Rectangle 29"/>
          <p:cNvSpPr>
            <a:spLocks/>
          </p:cNvSpPr>
          <p:nvPr/>
        </p:nvSpPr>
        <p:spPr bwMode="auto">
          <a:xfrm>
            <a:off x="6288088" y="493077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nvGrpSpPr>
          <p:cNvPr id="46" name="Group 30"/>
          <p:cNvGrpSpPr>
            <a:grpSpLocks/>
          </p:cNvGrpSpPr>
          <p:nvPr/>
        </p:nvGrpSpPr>
        <p:grpSpPr bwMode="auto">
          <a:xfrm>
            <a:off x="6773863" y="5314950"/>
            <a:ext cx="1609725" cy="485775"/>
            <a:chOff x="0" y="0"/>
            <a:chExt cx="1608138" cy="485775"/>
          </a:xfrm>
        </p:grpSpPr>
        <p:sp>
          <p:nvSpPr>
            <p:cNvPr id="47" name="Rectangle 42"/>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8" name="Rectangle 43"/>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1</a:t>
              </a:r>
            </a:p>
          </p:txBody>
        </p:sp>
      </p:grpSp>
      <p:sp>
        <p:nvSpPr>
          <p:cNvPr id="49" name="Rectangle 31"/>
          <p:cNvSpPr>
            <a:spLocks/>
          </p:cNvSpPr>
          <p:nvPr/>
        </p:nvSpPr>
        <p:spPr bwMode="auto">
          <a:xfrm>
            <a:off x="6284913" y="5381625"/>
            <a:ext cx="228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sp>
        <p:nvSpPr>
          <p:cNvPr id="50" name="Rectangle 32"/>
          <p:cNvSpPr>
            <a:spLocks/>
          </p:cNvSpPr>
          <p:nvPr/>
        </p:nvSpPr>
        <p:spPr bwMode="auto">
          <a:xfrm>
            <a:off x="6291263" y="5867400"/>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5</a:t>
            </a:r>
          </a:p>
        </p:txBody>
      </p:sp>
      <p:grpSp>
        <p:nvGrpSpPr>
          <p:cNvPr id="51" name="Group 33"/>
          <p:cNvGrpSpPr>
            <a:grpSpLocks/>
          </p:cNvGrpSpPr>
          <p:nvPr/>
        </p:nvGrpSpPr>
        <p:grpSpPr bwMode="auto">
          <a:xfrm>
            <a:off x="6775450" y="5807075"/>
            <a:ext cx="1608138" cy="485775"/>
            <a:chOff x="0" y="0"/>
            <a:chExt cx="1608138" cy="485775"/>
          </a:xfrm>
        </p:grpSpPr>
        <p:sp>
          <p:nvSpPr>
            <p:cNvPr id="52" name="Rectangle 40"/>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3" name="Rectangle 41"/>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3</a:t>
              </a:r>
            </a:p>
          </p:txBody>
        </p:sp>
      </p:grpSp>
      <p:sp>
        <p:nvSpPr>
          <p:cNvPr id="54" name="Line 50"/>
          <p:cNvSpPr>
            <a:spLocks noChangeShapeType="1"/>
          </p:cNvSpPr>
          <p:nvPr/>
        </p:nvSpPr>
        <p:spPr bwMode="auto">
          <a:xfrm>
            <a:off x="4706938" y="3971925"/>
            <a:ext cx="1609725" cy="130175"/>
          </a:xfrm>
          <a:prstGeom prst="line">
            <a:avLst/>
          </a:prstGeom>
          <a:noFill/>
          <a:ln w="15875">
            <a:solidFill>
              <a:srgbClr val="00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 name="Rectangle 35"/>
          <p:cNvSpPr>
            <a:spLocks/>
          </p:cNvSpPr>
          <p:nvPr/>
        </p:nvSpPr>
        <p:spPr bwMode="auto">
          <a:xfrm>
            <a:off x="366713" y="2933700"/>
            <a:ext cx="7905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page</a:t>
            </a:r>
          </a:p>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number</a:t>
            </a:r>
            <a:endParaRPr kumimoji="0" lang="en-US" altLang="en-US">
              <a:solidFill>
                <a:srgbClr val="000000"/>
              </a:solidFill>
              <a:latin typeface="VNI-Helve" pitchFamily="2" charset="0"/>
              <a:sym typeface="VNI-Helve" pitchFamily="2" charset="0"/>
            </a:endParaRPr>
          </a:p>
        </p:txBody>
      </p:sp>
      <p:sp>
        <p:nvSpPr>
          <p:cNvPr id="56" name="Rectangle 36"/>
          <p:cNvSpPr>
            <a:spLocks/>
          </p:cNvSpPr>
          <p:nvPr/>
        </p:nvSpPr>
        <p:spPr bwMode="auto">
          <a:xfrm>
            <a:off x="671513" y="357822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57" name="Rectangle 37"/>
          <p:cNvSpPr>
            <a:spLocks/>
          </p:cNvSpPr>
          <p:nvPr/>
        </p:nvSpPr>
        <p:spPr bwMode="auto">
          <a:xfrm>
            <a:off x="668338" y="4064000"/>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58" name="Rectangle 38"/>
          <p:cNvSpPr>
            <a:spLocks/>
          </p:cNvSpPr>
          <p:nvPr/>
        </p:nvSpPr>
        <p:spPr bwMode="auto">
          <a:xfrm>
            <a:off x="665163" y="455612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59" name="Rectangle 39"/>
          <p:cNvSpPr>
            <a:spLocks/>
          </p:cNvSpPr>
          <p:nvPr/>
        </p:nvSpPr>
        <p:spPr bwMode="auto">
          <a:xfrm>
            <a:off x="661988" y="5070475"/>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spTree>
    <p:extLst>
      <p:ext uri="{BB962C8B-B14F-4D97-AF65-F5344CB8AC3E}">
        <p14:creationId xmlns:p14="http://schemas.microsoft.com/office/powerpoint/2010/main" val="421201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Chuyển đổi địa chỉ trong paging</a:t>
            </a:r>
          </a:p>
        </p:txBody>
      </p:sp>
      <p:sp>
        <p:nvSpPr>
          <p:cNvPr id="3" name="コンテンツ プレースホルダー 2"/>
          <p:cNvSpPr>
            <a:spLocks noGrp="1"/>
          </p:cNvSpPr>
          <p:nvPr>
            <p:ph idx="1"/>
          </p:nvPr>
        </p:nvSpPr>
        <p:spPr>
          <a:xfrm>
            <a:off x="251520" y="1371599"/>
            <a:ext cx="8640960" cy="5029201"/>
          </a:xfrm>
        </p:spPr>
        <p:txBody>
          <a:bodyPr/>
          <a:lstStyle/>
          <a:p>
            <a:pPr algn="just">
              <a:defRPr/>
            </a:pPr>
            <a:r>
              <a:rPr lang="vi-VN" altLang="en-US" sz="2200"/>
              <a:t>Địa chỉ luận lý gồm có:</a:t>
            </a:r>
          </a:p>
          <a:p>
            <a:pPr lvl="1" algn="just">
              <a:defRPr/>
            </a:pPr>
            <a:r>
              <a:rPr lang="vi-VN" altLang="en-US" sz="2200"/>
              <a:t>Số hiệu trang (Page number) p</a:t>
            </a:r>
          </a:p>
          <a:p>
            <a:pPr lvl="1" algn="just">
              <a:defRPr/>
            </a:pPr>
            <a:r>
              <a:rPr lang="vi-VN" altLang="en-US" sz="2200"/>
              <a:t>Địa chỉ tương đối trong trang (Page offset) d</a:t>
            </a:r>
          </a:p>
          <a:p>
            <a:pPr algn="just">
              <a:defRPr/>
            </a:pPr>
            <a:r>
              <a:rPr lang="vi-VN" altLang="en-US" sz="2200"/>
              <a:t>Nếu kích thước của không gian địa chỉ ảo là 2</a:t>
            </a:r>
            <a:r>
              <a:rPr lang="vi-VN" altLang="en-US" sz="2200" baseline="30000"/>
              <a:t>m</a:t>
            </a:r>
            <a:r>
              <a:rPr lang="vi-VN" altLang="en-US" sz="2200"/>
              <a:t>, và kích thước của trang là 2</a:t>
            </a:r>
            <a:r>
              <a:rPr lang="vi-VN" altLang="en-US" sz="2200" baseline="30000"/>
              <a:t>n</a:t>
            </a:r>
            <a:r>
              <a:rPr lang="vi-VN" altLang="en-US" sz="2200"/>
              <a:t> (đơn vị là byte hay word tùy theo kiến trúc máy) thì</a:t>
            </a:r>
            <a:endParaRPr lang="vi-VN"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grpSp>
        <p:nvGrpSpPr>
          <p:cNvPr id="7" name="Group 4"/>
          <p:cNvGrpSpPr>
            <a:grpSpLocks/>
          </p:cNvGrpSpPr>
          <p:nvPr/>
        </p:nvGrpSpPr>
        <p:grpSpPr bwMode="auto">
          <a:xfrm>
            <a:off x="2319338" y="4152900"/>
            <a:ext cx="2266950" cy="542925"/>
            <a:chOff x="0" y="0"/>
            <a:chExt cx="2266950" cy="542925"/>
          </a:xfrm>
        </p:grpSpPr>
        <p:sp>
          <p:nvSpPr>
            <p:cNvPr id="8" name="Rectangle 12"/>
            <p:cNvSpPr>
              <a:spLocks/>
            </p:cNvSpPr>
            <p:nvPr/>
          </p:nvSpPr>
          <p:spPr bwMode="auto">
            <a:xfrm>
              <a:off x="0" y="0"/>
              <a:ext cx="2266950" cy="542925"/>
            </a:xfrm>
            <a:prstGeom prst="rect">
              <a:avLst/>
            </a:prstGeom>
            <a:solidFill>
              <a:srgbClr val="E8E8E8"/>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9" name="Rectangle 13"/>
            <p:cNvSpPr>
              <a:spLocks/>
            </p:cNvSpPr>
            <p:nvPr/>
          </p:nvSpPr>
          <p:spPr bwMode="auto">
            <a:xfrm>
              <a:off x="0" y="86042"/>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grpSp>
      <p:grpSp>
        <p:nvGrpSpPr>
          <p:cNvPr id="10" name="Group 5"/>
          <p:cNvGrpSpPr>
            <a:grpSpLocks/>
          </p:cNvGrpSpPr>
          <p:nvPr/>
        </p:nvGrpSpPr>
        <p:grpSpPr bwMode="auto">
          <a:xfrm>
            <a:off x="4583113" y="4149725"/>
            <a:ext cx="2266950" cy="542925"/>
            <a:chOff x="0" y="0"/>
            <a:chExt cx="2266950" cy="542925"/>
          </a:xfrm>
        </p:grpSpPr>
        <p:sp>
          <p:nvSpPr>
            <p:cNvPr id="11" name="Rectangle 10"/>
            <p:cNvSpPr>
              <a:spLocks/>
            </p:cNvSpPr>
            <p:nvPr/>
          </p:nvSpPr>
          <p:spPr bwMode="auto">
            <a:xfrm>
              <a:off x="0" y="0"/>
              <a:ext cx="2266950" cy="542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12" name="Rectangle 11"/>
            <p:cNvSpPr>
              <a:spLocks/>
            </p:cNvSpPr>
            <p:nvPr/>
          </p:nvSpPr>
          <p:spPr bwMode="auto">
            <a:xfrm>
              <a:off x="0" y="86042"/>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13" name="Rectangle 6"/>
          <p:cNvSpPr>
            <a:spLocks/>
          </p:cNvSpPr>
          <p:nvPr/>
        </p:nvSpPr>
        <p:spPr bwMode="auto">
          <a:xfrm>
            <a:off x="2659063" y="3733800"/>
            <a:ext cx="14509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number</a:t>
            </a:r>
          </a:p>
        </p:txBody>
      </p:sp>
      <p:sp>
        <p:nvSpPr>
          <p:cNvPr id="14" name="Rectangle 7"/>
          <p:cNvSpPr>
            <a:spLocks/>
          </p:cNvSpPr>
          <p:nvPr/>
        </p:nvSpPr>
        <p:spPr bwMode="auto">
          <a:xfrm>
            <a:off x="5062538" y="3736975"/>
            <a:ext cx="12319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offset</a:t>
            </a:r>
          </a:p>
        </p:txBody>
      </p:sp>
      <p:sp>
        <p:nvSpPr>
          <p:cNvPr id="15" name="Rectangle 8"/>
          <p:cNvSpPr>
            <a:spLocks/>
          </p:cNvSpPr>
          <p:nvPr/>
        </p:nvSpPr>
        <p:spPr bwMode="auto">
          <a:xfrm>
            <a:off x="2230438" y="4765675"/>
            <a:ext cx="229711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m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bits</a:t>
            </a:r>
          </a:p>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(định vị từ 0 ÷ 2</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m </a:t>
            </a:r>
            <a:r>
              <a:rPr kumimoji="0" lang="en-US" altLang="en-US" baseline="30000">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1)</a:t>
            </a:r>
            <a:endParaRPr kumimoji="0" lang="en-US" altLang="en-US" sz="2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p:txBody>
      </p:sp>
      <p:sp>
        <p:nvSpPr>
          <p:cNvPr id="16" name="Rectangle 9"/>
          <p:cNvSpPr>
            <a:spLocks/>
          </p:cNvSpPr>
          <p:nvPr/>
        </p:nvSpPr>
        <p:spPr bwMode="auto">
          <a:xfrm>
            <a:off x="4575175" y="4756150"/>
            <a:ext cx="20129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bits</a:t>
            </a:r>
          </a:p>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(định vị từ 0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Symbol" panose="05050102010706020507" pitchFamily="18" charset="2"/>
              </a:rPr>
              <a:t>÷</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2</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 1)</a:t>
            </a:r>
            <a:endParaRPr kumimoji="0" lang="en-US" altLang="en-US" sz="2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p:txBody>
      </p:sp>
      <p:sp>
        <p:nvSpPr>
          <p:cNvPr id="17" name="TextBox 1"/>
          <p:cNvSpPr txBox="1">
            <a:spLocks noChangeArrowheads="1"/>
          </p:cNvSpPr>
          <p:nvPr/>
        </p:nvSpPr>
        <p:spPr bwMode="auto">
          <a:xfrm>
            <a:off x="1174750" y="5835650"/>
            <a:ext cx="71802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300">
                <a:latin typeface="Times New Roman" panose="02020603050405020304" pitchFamily="18" charset="0"/>
                <a:cs typeface="Times New Roman" panose="02020603050405020304" pitchFamily="18" charset="0"/>
              </a:rPr>
              <a:t>Bảng trang sẽ có tổng cộng </a:t>
            </a:r>
            <a:r>
              <a:rPr kumimoji="0" lang="pt-BR" altLang="en-US" sz="2300">
                <a:latin typeface="Times New Roman" panose="02020603050405020304" pitchFamily="18" charset="0"/>
                <a:cs typeface="Times New Roman" panose="02020603050405020304" pitchFamily="18" charset="0"/>
              </a:rPr>
              <a:t>2</a:t>
            </a:r>
            <a:r>
              <a:rPr kumimoji="0" lang="pt-BR" altLang="en-US" sz="2300" baseline="30000">
                <a:latin typeface="Times New Roman" panose="02020603050405020304" pitchFamily="18" charset="0"/>
                <a:cs typeface="Times New Roman" panose="02020603050405020304" pitchFamily="18" charset="0"/>
              </a:rPr>
              <a:t>m</a:t>
            </a:r>
            <a:r>
              <a:rPr kumimoji="0" lang="pt-BR" altLang="en-US" sz="2300">
                <a:latin typeface="Times New Roman" panose="02020603050405020304" pitchFamily="18" charset="0"/>
                <a:cs typeface="Times New Roman" panose="02020603050405020304" pitchFamily="18" charset="0"/>
              </a:rPr>
              <a:t>/2</a:t>
            </a:r>
            <a:r>
              <a:rPr kumimoji="0" lang="pt-BR" altLang="en-US" sz="2300" baseline="30000">
                <a:latin typeface="Times New Roman" panose="02020603050405020304" pitchFamily="18" charset="0"/>
                <a:cs typeface="Times New Roman" panose="02020603050405020304" pitchFamily="18" charset="0"/>
              </a:rPr>
              <a:t>n</a:t>
            </a:r>
            <a:r>
              <a:rPr kumimoji="0" lang="pt-BR" altLang="en-US" sz="2300">
                <a:latin typeface="Times New Roman" panose="02020603050405020304" pitchFamily="18" charset="0"/>
                <a:cs typeface="Times New Roman" panose="02020603050405020304" pitchFamily="18" charset="0"/>
              </a:rPr>
              <a:t> = 2</a:t>
            </a:r>
            <a:r>
              <a:rPr kumimoji="0" lang="pt-BR" altLang="en-US" sz="2300" baseline="30000">
                <a:latin typeface="Times New Roman" panose="02020603050405020304" pitchFamily="18" charset="0"/>
                <a:cs typeface="Times New Roman" panose="02020603050405020304" pitchFamily="18" charset="0"/>
              </a:rPr>
              <a:t>m - n </a:t>
            </a:r>
            <a:r>
              <a:rPr kumimoji="0" lang="pt-BR" altLang="en-US" sz="2300">
                <a:latin typeface="Times New Roman" panose="02020603050405020304" pitchFamily="18" charset="0"/>
                <a:cs typeface="Times New Roman" panose="02020603050405020304" pitchFamily="18" charset="0"/>
              </a:rPr>
              <a:t>mục (entry)</a:t>
            </a:r>
          </a:p>
        </p:txBody>
      </p:sp>
    </p:spTree>
    <p:extLst>
      <p:ext uri="{BB962C8B-B14F-4D97-AF65-F5344CB8AC3E}">
        <p14:creationId xmlns:p14="http://schemas.microsoft.com/office/powerpoint/2010/main" val="11327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Chuyển đổi địa chỉ trong paging</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grpSp>
        <p:nvGrpSpPr>
          <p:cNvPr id="59" name="Group 14"/>
          <p:cNvGrpSpPr>
            <a:grpSpLocks/>
          </p:cNvGrpSpPr>
          <p:nvPr/>
        </p:nvGrpSpPr>
        <p:grpSpPr bwMode="auto">
          <a:xfrm>
            <a:off x="457200" y="2746375"/>
            <a:ext cx="1031875" cy="798512"/>
            <a:chOff x="0" y="0"/>
            <a:chExt cx="1030288" cy="798513"/>
          </a:xfrm>
        </p:grpSpPr>
        <p:sp>
          <p:nvSpPr>
            <p:cNvPr id="60" name="Rectangle 59"/>
            <p:cNvSpPr>
              <a:spLocks/>
            </p:cNvSpPr>
            <p:nvPr/>
          </p:nvSpPr>
          <p:spPr bwMode="auto">
            <a:xfrm>
              <a:off x="0" y="0"/>
              <a:ext cx="1030288" cy="798513"/>
            </a:xfrm>
            <a:prstGeom prst="rect">
              <a:avLst/>
            </a:prstGeom>
            <a:solidFill>
              <a:srgbClr val="DDDDDD"/>
            </a:solidFill>
            <a:ln w="19050" cap="flat" cmpd="sng">
              <a:solidFill>
                <a:srgbClr val="000000"/>
              </a:solidFill>
              <a:prstDash val="solid"/>
              <a:round/>
              <a:headEnd type="none" w="med" len="med"/>
              <a:tailEnd type="none" w="med" len="med"/>
            </a:ln>
            <a:effectLst>
              <a:outerShdw blurRad="63500" dist="71842" dir="18900000" algn="ctr" rotWithShape="0">
                <a:srgbClr val="808080">
                  <a:alpha val="50000"/>
                </a:srgbClr>
              </a:outerShdw>
            </a:effectLst>
          </p:spPr>
          <p:txBody>
            <a:bodyPr lIns="0" tIns="0" rIns="0" bIns="0" anchor="ctr"/>
            <a:lstStyle>
              <a:defPPr>
                <a:defRPr lang="en-US"/>
              </a:defPPr>
              <a:lvl1pPr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1pPr>
              <a:lvl2pPr indent="4572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2pPr>
              <a:lvl3pPr indent="9144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3pPr>
              <a:lvl4pPr indent="13716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4pPr>
              <a:lvl5pPr indent="18288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5pPr>
              <a:lvl6pPr marL="22860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6pPr>
              <a:lvl7pPr marL="27432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7pPr>
              <a:lvl8pPr marL="32004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8pPr>
              <a:lvl9pPr marL="36576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9pPr>
            </a:lstStyle>
            <a:p>
              <a:pPr algn="l">
                <a:defRPr/>
              </a:pPr>
              <a:endParaRPr lang="en-US"/>
            </a:p>
          </p:txBody>
        </p:sp>
        <p:sp>
          <p:nvSpPr>
            <p:cNvPr id="61" name="Rectangle 53"/>
            <p:cNvSpPr>
              <a:spLocks/>
            </p:cNvSpPr>
            <p:nvPr/>
          </p:nvSpPr>
          <p:spPr bwMode="auto">
            <a:xfrm>
              <a:off x="0" y="213836"/>
              <a:ext cx="586790"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CPU</a:t>
              </a:r>
            </a:p>
          </p:txBody>
        </p:sp>
      </p:grpSp>
      <p:grpSp>
        <p:nvGrpSpPr>
          <p:cNvPr id="62" name="Group 15"/>
          <p:cNvGrpSpPr>
            <a:grpSpLocks/>
          </p:cNvGrpSpPr>
          <p:nvPr/>
        </p:nvGrpSpPr>
        <p:grpSpPr bwMode="auto">
          <a:xfrm>
            <a:off x="2157413" y="2959100"/>
            <a:ext cx="660400" cy="368300"/>
            <a:chOff x="0" y="0"/>
            <a:chExt cx="658813" cy="370841"/>
          </a:xfrm>
        </p:grpSpPr>
        <p:sp>
          <p:nvSpPr>
            <p:cNvPr id="63" name="Rectangle 50"/>
            <p:cNvSpPr>
              <a:spLocks/>
            </p:cNvSpPr>
            <p:nvPr/>
          </p:nvSpPr>
          <p:spPr bwMode="auto">
            <a:xfrm>
              <a:off x="0" y="25082"/>
              <a:ext cx="658813" cy="320676"/>
            </a:xfrm>
            <a:prstGeom prst="rect">
              <a:avLst/>
            </a:prstGeom>
            <a:solidFill>
              <a:srgbClr val="DDDDDD"/>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64" name="Rectangle 51"/>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grpSp>
      <p:grpSp>
        <p:nvGrpSpPr>
          <p:cNvPr id="65" name="Group 16"/>
          <p:cNvGrpSpPr>
            <a:grpSpLocks/>
          </p:cNvGrpSpPr>
          <p:nvPr/>
        </p:nvGrpSpPr>
        <p:grpSpPr bwMode="auto">
          <a:xfrm>
            <a:off x="2820988" y="2955925"/>
            <a:ext cx="660400" cy="368300"/>
            <a:chOff x="0" y="0"/>
            <a:chExt cx="658813" cy="370841"/>
          </a:xfrm>
        </p:grpSpPr>
        <p:sp>
          <p:nvSpPr>
            <p:cNvPr id="66" name="Rectangle 48"/>
            <p:cNvSpPr>
              <a:spLocks/>
            </p:cNvSpPr>
            <p:nvPr/>
          </p:nvSpPr>
          <p:spPr bwMode="auto">
            <a:xfrm>
              <a:off x="0" y="25082"/>
              <a:ext cx="658813" cy="320676"/>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67" name="Rectangle 49"/>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68" name="AutoShape 14"/>
          <p:cNvSpPr>
            <a:spLocks/>
          </p:cNvSpPr>
          <p:nvPr/>
        </p:nvSpPr>
        <p:spPr bwMode="auto">
          <a:xfrm>
            <a:off x="1498600" y="3143250"/>
            <a:ext cx="650875" cy="0"/>
          </a:xfrm>
          <a:custGeom>
            <a:avLst/>
            <a:gdLst>
              <a:gd name="T0" fmla="*/ 2147483646 w 21600"/>
              <a:gd name="T1" fmla="*/ 0 h 21600"/>
              <a:gd name="T2" fmla="*/ 2147483646 w 21600"/>
              <a:gd name="T3" fmla="*/ 0 h 21600"/>
              <a:gd name="T4" fmla="*/ 2147483646 w 21600"/>
              <a:gd name="T5" fmla="*/ 0 h 21600"/>
              <a:gd name="T6" fmla="*/ 2147483646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200" y="14400"/>
                  <a:pt x="14400" y="7200"/>
                  <a:pt x="21600" y="0"/>
                </a:cubicBez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9" name="Group 18"/>
          <p:cNvGrpSpPr>
            <a:grpSpLocks/>
          </p:cNvGrpSpPr>
          <p:nvPr/>
        </p:nvGrpSpPr>
        <p:grpSpPr bwMode="auto">
          <a:xfrm>
            <a:off x="5056188" y="2959100"/>
            <a:ext cx="658812" cy="368300"/>
            <a:chOff x="0" y="0"/>
            <a:chExt cx="658813" cy="370841"/>
          </a:xfrm>
        </p:grpSpPr>
        <p:sp>
          <p:nvSpPr>
            <p:cNvPr id="70" name="Rectangle 46"/>
            <p:cNvSpPr>
              <a:spLocks/>
            </p:cNvSpPr>
            <p:nvPr/>
          </p:nvSpPr>
          <p:spPr bwMode="auto">
            <a:xfrm>
              <a:off x="0" y="25082"/>
              <a:ext cx="658813" cy="320676"/>
            </a:xfrm>
            <a:prstGeom prst="rect">
              <a:avLst/>
            </a:prstGeom>
            <a:solidFill>
              <a:srgbClr val="DDDDDD"/>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71" name="Rectangle 47"/>
            <p:cNvSpPr>
              <a:spLocks/>
            </p:cNvSpPr>
            <p:nvPr/>
          </p:nvSpPr>
          <p:spPr bwMode="auto">
            <a:xfrm>
              <a:off x="0" y="0"/>
              <a:ext cx="167653"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f</a:t>
              </a:r>
              <a:endParaRPr kumimoji="0" lang="en-US" altLang="en-US">
                <a:solidFill>
                  <a:srgbClr val="000000"/>
                </a:solidFill>
                <a:latin typeface="VNI-Helve" pitchFamily="2" charset="0"/>
                <a:sym typeface="VNI-Helve" pitchFamily="2" charset="0"/>
              </a:endParaRPr>
            </a:p>
          </p:txBody>
        </p:sp>
      </p:grpSp>
      <p:grpSp>
        <p:nvGrpSpPr>
          <p:cNvPr id="72" name="Group 19"/>
          <p:cNvGrpSpPr>
            <a:grpSpLocks/>
          </p:cNvGrpSpPr>
          <p:nvPr/>
        </p:nvGrpSpPr>
        <p:grpSpPr bwMode="auto">
          <a:xfrm>
            <a:off x="5718175" y="2955925"/>
            <a:ext cx="660400" cy="368300"/>
            <a:chOff x="0" y="0"/>
            <a:chExt cx="658813" cy="370841"/>
          </a:xfrm>
        </p:grpSpPr>
        <p:sp>
          <p:nvSpPr>
            <p:cNvPr id="73" name="Rectangle 44"/>
            <p:cNvSpPr>
              <a:spLocks/>
            </p:cNvSpPr>
            <p:nvPr/>
          </p:nvSpPr>
          <p:spPr bwMode="auto">
            <a:xfrm>
              <a:off x="0" y="25082"/>
              <a:ext cx="658813" cy="320676"/>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74" name="Rectangle 45"/>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75" name="AutoShape 21"/>
          <p:cNvSpPr>
            <a:spLocks/>
          </p:cNvSpPr>
          <p:nvPr/>
        </p:nvSpPr>
        <p:spPr bwMode="auto">
          <a:xfrm>
            <a:off x="3151188" y="2774950"/>
            <a:ext cx="2895600" cy="1952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0" y="0"/>
                </a:lnTo>
                <a:lnTo>
                  <a:pt x="21600" y="0"/>
                </a:lnTo>
                <a:lnTo>
                  <a:pt x="21600" y="2160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 name="Rectangle 21"/>
          <p:cNvSpPr>
            <a:spLocks/>
          </p:cNvSpPr>
          <p:nvPr/>
        </p:nvSpPr>
        <p:spPr bwMode="auto">
          <a:xfrm>
            <a:off x="3983038" y="3768725"/>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7" name="Rectangle 22"/>
          <p:cNvSpPr>
            <a:spLocks/>
          </p:cNvSpPr>
          <p:nvPr/>
        </p:nvSpPr>
        <p:spPr bwMode="auto">
          <a:xfrm>
            <a:off x="3979863" y="4165600"/>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78" name="Group 23"/>
          <p:cNvGrpSpPr>
            <a:grpSpLocks/>
          </p:cNvGrpSpPr>
          <p:nvPr/>
        </p:nvGrpSpPr>
        <p:grpSpPr bwMode="auto">
          <a:xfrm>
            <a:off x="3976688" y="4562475"/>
            <a:ext cx="982662" cy="404812"/>
            <a:chOff x="0" y="0"/>
            <a:chExt cx="982663" cy="404813"/>
          </a:xfrm>
        </p:grpSpPr>
        <p:sp>
          <p:nvSpPr>
            <p:cNvPr id="79" name="Rectangle 42"/>
            <p:cNvSpPr>
              <a:spLocks/>
            </p:cNvSpPr>
            <p:nvPr/>
          </p:nvSpPr>
          <p:spPr bwMode="auto">
            <a:xfrm>
              <a:off x="0" y="0"/>
              <a:ext cx="982663" cy="404813"/>
            </a:xfrm>
            <a:prstGeom prst="rect">
              <a:avLst/>
            </a:prstGeom>
            <a:solidFill>
              <a:srgbClr val="DDDDDD"/>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80" name="Rectangle 43"/>
            <p:cNvSpPr>
              <a:spLocks/>
            </p:cNvSpPr>
            <p:nvPr/>
          </p:nvSpPr>
          <p:spPr bwMode="auto">
            <a:xfrm>
              <a:off x="0" y="16986"/>
              <a:ext cx="167653"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f</a:t>
              </a:r>
              <a:endParaRPr kumimoji="0" lang="en-US" altLang="en-US">
                <a:solidFill>
                  <a:srgbClr val="000000"/>
                </a:solidFill>
                <a:latin typeface="VNI-Helve" pitchFamily="2" charset="0"/>
                <a:sym typeface="VNI-Helve" pitchFamily="2" charset="0"/>
              </a:endParaRPr>
            </a:p>
          </p:txBody>
        </p:sp>
      </p:grpSp>
      <p:sp>
        <p:nvSpPr>
          <p:cNvPr id="81" name="Rectangle 24"/>
          <p:cNvSpPr>
            <a:spLocks/>
          </p:cNvSpPr>
          <p:nvPr/>
        </p:nvSpPr>
        <p:spPr bwMode="auto">
          <a:xfrm>
            <a:off x="3973513" y="4959350"/>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2" name="Rectangle 25"/>
          <p:cNvSpPr>
            <a:spLocks/>
          </p:cNvSpPr>
          <p:nvPr/>
        </p:nvSpPr>
        <p:spPr bwMode="auto">
          <a:xfrm>
            <a:off x="3970338" y="5356225"/>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3" name="AutoShape 29"/>
          <p:cNvSpPr>
            <a:spLocks/>
          </p:cNvSpPr>
          <p:nvPr/>
        </p:nvSpPr>
        <p:spPr bwMode="auto">
          <a:xfrm>
            <a:off x="2487613" y="3309937"/>
            <a:ext cx="1479550" cy="14541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160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 name="AutoShape 30"/>
          <p:cNvSpPr>
            <a:spLocks/>
          </p:cNvSpPr>
          <p:nvPr/>
        </p:nvSpPr>
        <p:spPr bwMode="auto">
          <a:xfrm>
            <a:off x="4967288" y="3309937"/>
            <a:ext cx="417512" cy="14541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21600" y="21600"/>
                </a:lnTo>
                <a:lnTo>
                  <a:pt x="21600" y="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 name="AutoShape 31"/>
          <p:cNvSpPr>
            <a:spLocks/>
          </p:cNvSpPr>
          <p:nvPr/>
        </p:nvSpPr>
        <p:spPr bwMode="auto">
          <a:xfrm>
            <a:off x="3757613" y="3767137"/>
            <a:ext cx="193675" cy="7985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6"/>
                  <a:pt x="10800" y="1800"/>
                </a:cubicBezTo>
                <a:lnTo>
                  <a:pt x="10800" y="9322"/>
                </a:lnTo>
                <a:cubicBezTo>
                  <a:pt x="10800" y="10316"/>
                  <a:pt x="5965" y="11122"/>
                  <a:pt x="0" y="11122"/>
                </a:cubicBezTo>
                <a:cubicBezTo>
                  <a:pt x="5965" y="11122"/>
                  <a:pt x="10800" y="11928"/>
                  <a:pt x="10800" y="12922"/>
                </a:cubicBezTo>
                <a:lnTo>
                  <a:pt x="10800" y="19800"/>
                </a:lnTo>
                <a:cubicBezTo>
                  <a:pt x="10800" y="20794"/>
                  <a:pt x="15635" y="21600"/>
                  <a:pt x="21600" y="21600"/>
                </a:cubicBezTo>
              </a:path>
            </a:pathLst>
          </a:custGeom>
          <a:noFill/>
          <a:ln w="158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6" name="Rectangle 29"/>
          <p:cNvSpPr>
            <a:spLocks/>
          </p:cNvSpPr>
          <p:nvPr/>
        </p:nvSpPr>
        <p:spPr bwMode="auto">
          <a:xfrm>
            <a:off x="3336925" y="3925887"/>
            <a:ext cx="2301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sp>
        <p:nvSpPr>
          <p:cNvPr id="87" name="Rectangle 30"/>
          <p:cNvSpPr>
            <a:spLocks/>
          </p:cNvSpPr>
          <p:nvPr/>
        </p:nvSpPr>
        <p:spPr bwMode="auto">
          <a:xfrm>
            <a:off x="3848100" y="5802312"/>
            <a:ext cx="11715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table</a:t>
            </a:r>
          </a:p>
        </p:txBody>
      </p:sp>
      <p:sp>
        <p:nvSpPr>
          <p:cNvPr id="88" name="Rectangle 87"/>
          <p:cNvSpPr>
            <a:spLocks/>
          </p:cNvSpPr>
          <p:nvPr/>
        </p:nvSpPr>
        <p:spPr bwMode="auto">
          <a:xfrm>
            <a:off x="7162800" y="1608137"/>
            <a:ext cx="1423988" cy="3517900"/>
          </a:xfrm>
          <a:prstGeom prst="rect">
            <a:avLst/>
          </a:prstGeom>
          <a:solidFill>
            <a:srgbClr val="E8E8E8"/>
          </a:solidFill>
          <a:ln w="12700" cap="flat" cmpd="sng">
            <a:solidFill>
              <a:srgbClr val="000000"/>
            </a:solidFill>
            <a:prstDash val="solid"/>
            <a:round/>
            <a:headEnd type="none" w="med" len="med"/>
            <a:tailEnd type="none" w="med" len="med"/>
          </a:ln>
          <a:effectLst>
            <a:outerShdw blurRad="63500" dist="71842" dir="18900000" algn="ctr" rotWithShape="0">
              <a:srgbClr val="808080">
                <a:alpha val="50000"/>
              </a:srgbClr>
            </a:outerShdw>
          </a:effectLst>
        </p:spPr>
        <p:txBody>
          <a:bodyPr lIns="0" tIns="0" rIns="0" bIns="0" anchor="ctr"/>
          <a:lstStyle>
            <a:defPPr>
              <a:defRPr lang="en-US"/>
            </a:defPPr>
            <a:lvl1pPr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1pPr>
            <a:lvl2pPr indent="4572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2pPr>
            <a:lvl3pPr indent="9144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3pPr>
            <a:lvl4pPr indent="13716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4pPr>
            <a:lvl5pPr indent="18288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5pPr>
            <a:lvl6pPr marL="22860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6pPr>
            <a:lvl7pPr marL="27432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7pPr>
            <a:lvl8pPr marL="32004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8pPr>
            <a:lvl9pPr marL="36576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9pPr>
          </a:lstStyle>
          <a:p>
            <a:pPr algn="l">
              <a:defRPr/>
            </a:pPr>
            <a:endParaRPr lang="en-US"/>
          </a:p>
        </p:txBody>
      </p:sp>
      <p:sp>
        <p:nvSpPr>
          <p:cNvPr id="89" name="Line 35"/>
          <p:cNvSpPr>
            <a:spLocks noChangeShapeType="1"/>
          </p:cNvSpPr>
          <p:nvPr/>
        </p:nvSpPr>
        <p:spPr bwMode="auto">
          <a:xfrm>
            <a:off x="6388100" y="3119437"/>
            <a:ext cx="763588" cy="0"/>
          </a:xfrm>
          <a:prstGeom prst="line">
            <a:avLst/>
          </a:prstGeom>
          <a:noFill/>
          <a:ln w="158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0" name="Rectangle 33"/>
          <p:cNvSpPr>
            <a:spLocks/>
          </p:cNvSpPr>
          <p:nvPr/>
        </p:nvSpPr>
        <p:spPr bwMode="auto">
          <a:xfrm>
            <a:off x="2290763" y="2179637"/>
            <a:ext cx="979487"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logical</a:t>
            </a:r>
          </a:p>
          <a:p>
            <a:pPr>
              <a:spcBef>
                <a:spcPct val="0"/>
              </a:spcBef>
              <a:buClrTx/>
              <a:buSzTx/>
              <a:buFontTx/>
              <a:buNone/>
            </a:pPr>
            <a:r>
              <a:rPr kumimoji="0" lang="en-US" altLang="en-US">
                <a:solidFill>
                  <a:srgbClr val="000000"/>
                </a:solidFill>
                <a:latin typeface="VNI-Helve" pitchFamily="2" charset="0"/>
                <a:sym typeface="VNI-Helve" pitchFamily="2" charset="0"/>
              </a:rPr>
              <a:t>address </a:t>
            </a:r>
          </a:p>
        </p:txBody>
      </p:sp>
      <p:sp>
        <p:nvSpPr>
          <p:cNvPr id="91" name="Rectangle 34"/>
          <p:cNvSpPr>
            <a:spLocks/>
          </p:cNvSpPr>
          <p:nvPr/>
        </p:nvSpPr>
        <p:spPr bwMode="auto">
          <a:xfrm>
            <a:off x="4984750" y="2205037"/>
            <a:ext cx="106045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a:t>
            </a:r>
          </a:p>
          <a:p>
            <a:pPr>
              <a:spcBef>
                <a:spcPct val="0"/>
              </a:spcBef>
              <a:buClrTx/>
              <a:buSzTx/>
              <a:buFontTx/>
              <a:buNone/>
            </a:pPr>
            <a:r>
              <a:rPr kumimoji="0" lang="en-US" altLang="en-US">
                <a:solidFill>
                  <a:srgbClr val="000000"/>
                </a:solidFill>
                <a:latin typeface="VNI-Helve" pitchFamily="2" charset="0"/>
                <a:sym typeface="VNI-Helve" pitchFamily="2" charset="0"/>
              </a:rPr>
              <a:t>address </a:t>
            </a:r>
          </a:p>
        </p:txBody>
      </p:sp>
      <p:sp>
        <p:nvSpPr>
          <p:cNvPr id="92" name="Rectangle 35"/>
          <p:cNvSpPr>
            <a:spLocks/>
          </p:cNvSpPr>
          <p:nvPr/>
        </p:nvSpPr>
        <p:spPr bwMode="auto">
          <a:xfrm>
            <a:off x="7159625" y="2439987"/>
            <a:ext cx="1433513" cy="334963"/>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3" name="Rectangle 36"/>
          <p:cNvSpPr>
            <a:spLocks/>
          </p:cNvSpPr>
          <p:nvPr/>
        </p:nvSpPr>
        <p:spPr bwMode="auto">
          <a:xfrm>
            <a:off x="7159625" y="3562350"/>
            <a:ext cx="1431925" cy="323850"/>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4" name="Rectangle 37"/>
          <p:cNvSpPr>
            <a:spLocks/>
          </p:cNvSpPr>
          <p:nvPr/>
        </p:nvSpPr>
        <p:spPr bwMode="auto">
          <a:xfrm>
            <a:off x="7192963" y="5191125"/>
            <a:ext cx="1227137"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a:t>
            </a:r>
          </a:p>
          <a:p>
            <a:pPr>
              <a:spcBef>
                <a:spcPct val="0"/>
              </a:spcBef>
              <a:buClrTx/>
              <a:buSzTx/>
              <a:buFontTx/>
              <a:buNone/>
            </a:pPr>
            <a:r>
              <a:rPr kumimoji="0" lang="en-US" altLang="en-US">
                <a:solidFill>
                  <a:srgbClr val="000000"/>
                </a:solidFill>
                <a:latin typeface="VNI-Helve" pitchFamily="2" charset="0"/>
                <a:sym typeface="VNI-Helve" pitchFamily="2" charset="0"/>
              </a:rPr>
              <a:t>memory</a:t>
            </a:r>
          </a:p>
        </p:txBody>
      </p:sp>
      <p:sp>
        <p:nvSpPr>
          <p:cNvPr id="95" name="Rectangle 38"/>
          <p:cNvSpPr>
            <a:spLocks/>
          </p:cNvSpPr>
          <p:nvPr/>
        </p:nvSpPr>
        <p:spPr bwMode="auto">
          <a:xfrm>
            <a:off x="6029325" y="2419350"/>
            <a:ext cx="7747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solidFill>
                  <a:srgbClr val="000000"/>
                </a:solidFill>
                <a:latin typeface="VNI-Helve" pitchFamily="2" charset="0"/>
                <a:sym typeface="VNI-Helve" pitchFamily="2" charset="0"/>
              </a:rPr>
              <a:t>f </a:t>
            </a:r>
            <a:r>
              <a:rPr kumimoji="0" lang="en-US" altLang="en-US" sz="1400">
                <a:solidFill>
                  <a:srgbClr val="000000"/>
                </a:solidFill>
                <a:latin typeface="VNI-Helve" pitchFamily="2" charset="0"/>
                <a:sym typeface="VNI-Helve" pitchFamily="2" charset="0"/>
              </a:rPr>
              <a:t>00…00</a:t>
            </a:r>
            <a:endParaRPr kumimoji="0" lang="en-US" altLang="en-US">
              <a:solidFill>
                <a:srgbClr val="000000"/>
              </a:solidFill>
              <a:latin typeface="VNI-Helve" pitchFamily="2" charset="0"/>
              <a:sym typeface="VNI-Helve" pitchFamily="2" charset="0"/>
            </a:endParaRPr>
          </a:p>
        </p:txBody>
      </p:sp>
      <p:sp>
        <p:nvSpPr>
          <p:cNvPr id="96" name="Rectangle 39"/>
          <p:cNvSpPr>
            <a:spLocks/>
          </p:cNvSpPr>
          <p:nvPr/>
        </p:nvSpPr>
        <p:spPr bwMode="auto">
          <a:xfrm>
            <a:off x="6046788" y="3571875"/>
            <a:ext cx="749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solidFill>
                  <a:srgbClr val="000000"/>
                </a:solidFill>
                <a:latin typeface="VNI-Helve" pitchFamily="2" charset="0"/>
                <a:sym typeface="VNI-Helve" pitchFamily="2" charset="0"/>
              </a:rPr>
              <a:t>f </a:t>
            </a:r>
            <a:r>
              <a:rPr kumimoji="0" lang="en-US" altLang="en-US" sz="1400">
                <a:solidFill>
                  <a:srgbClr val="000000"/>
                </a:solidFill>
                <a:latin typeface="VNI-Helve" pitchFamily="2" charset="0"/>
                <a:sym typeface="VNI-Helve" pitchFamily="2" charset="0"/>
              </a:rPr>
              <a:t>11…11</a:t>
            </a:r>
            <a:endParaRPr kumimoji="0" lang="en-US" altLang="en-US">
              <a:solidFill>
                <a:srgbClr val="000000"/>
              </a:solidFill>
              <a:latin typeface="VNI-Helve" pitchFamily="2" charset="0"/>
              <a:sym typeface="VNI-Helve" pitchFamily="2" charset="0"/>
            </a:endParaRPr>
          </a:p>
        </p:txBody>
      </p:sp>
      <p:sp>
        <p:nvSpPr>
          <p:cNvPr id="97" name="AutoShape 43"/>
          <p:cNvSpPr>
            <a:spLocks/>
          </p:cNvSpPr>
          <p:nvPr/>
        </p:nvSpPr>
        <p:spPr bwMode="auto">
          <a:xfrm>
            <a:off x="6981825" y="1617662"/>
            <a:ext cx="87313" cy="800100"/>
          </a:xfrm>
          <a:custGeom>
            <a:avLst/>
            <a:gdLst>
              <a:gd name="T0" fmla="*/ 769873529 w 21600"/>
              <a:gd name="T1" fmla="*/ 2147483646 h 21600"/>
              <a:gd name="T2" fmla="*/ 769873529 w 21600"/>
              <a:gd name="T3" fmla="*/ 2147483646 h 21600"/>
              <a:gd name="T4" fmla="*/ 769873529 w 21600"/>
              <a:gd name="T5" fmla="*/ 2147483646 h 21600"/>
              <a:gd name="T6" fmla="*/ 769873529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98" name="Rectangle 41"/>
          <p:cNvSpPr>
            <a:spLocks/>
          </p:cNvSpPr>
          <p:nvPr/>
        </p:nvSpPr>
        <p:spPr bwMode="auto">
          <a:xfrm>
            <a:off x="6096000" y="1831975"/>
            <a:ext cx="836613"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i="1">
                <a:solidFill>
                  <a:srgbClr val="000000"/>
                </a:solidFill>
                <a:latin typeface="VNI-Helve" pitchFamily="2" charset="0"/>
                <a:sym typeface="VNI-Helve" pitchFamily="2" charset="0"/>
              </a:rPr>
              <a:t>f</a:t>
            </a:r>
            <a:r>
              <a:rPr kumimoji="0" lang="en-US" altLang="en-US" sz="1600">
                <a:solidFill>
                  <a:srgbClr val="000000"/>
                </a:solidFill>
                <a:latin typeface="VNI-Helve" pitchFamily="2" charset="0"/>
                <a:sym typeface="VNI-Helve" pitchFamily="2" charset="0"/>
              </a:rPr>
              <a:t> frames</a:t>
            </a:r>
            <a:endParaRPr kumimoji="0" lang="en-US" altLang="en-US">
              <a:solidFill>
                <a:srgbClr val="000000"/>
              </a:solidFill>
              <a:latin typeface="VNI-Helve" pitchFamily="2" charset="0"/>
              <a:sym typeface="VNI-Helve" pitchFamily="2" charset="0"/>
            </a:endParaRPr>
          </a:p>
        </p:txBody>
      </p:sp>
    </p:spTree>
    <p:extLst>
      <p:ext uri="{BB962C8B-B14F-4D97-AF65-F5344CB8AC3E}">
        <p14:creationId xmlns:p14="http://schemas.microsoft.com/office/powerpoint/2010/main" val="3380852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trong paging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txBox="1">
            <a:spLocks noChangeArrowheads="1"/>
          </p:cNvSpPr>
          <p:nvPr/>
        </p:nvSpPr>
        <p:spPr>
          <a:xfrm>
            <a:off x="806450" y="1233488"/>
            <a:ext cx="1327150" cy="442912"/>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1" hangingPunct="1">
              <a:spcBef>
                <a:spcPct val="20000"/>
              </a:spcBef>
              <a:buClr>
                <a:srgbClr val="003399"/>
              </a:buClr>
              <a:buFont typeface="Wingdings" pitchFamily="2" charset="2"/>
              <a:buChar char="n"/>
              <a:defRPr/>
            </a:pPr>
            <a:r>
              <a:rPr lang="en-US" altLang="en-US" sz="2400" dirty="0" err="1">
                <a:latin typeface="Times New Roman" pitchFamily="18" charset="0"/>
                <a:ea typeface="+mn-ea"/>
                <a:cs typeface="Times New Roman" pitchFamily="18" charset="0"/>
              </a:rPr>
              <a:t>Ví</a:t>
            </a:r>
            <a:r>
              <a:rPr lang="en-US" altLang="en-US" sz="2400" dirty="0">
                <a:latin typeface="Times New Roman" pitchFamily="18" charset="0"/>
                <a:ea typeface="+mn-ea"/>
                <a:cs typeface="Times New Roman" pitchFamily="18" charset="0"/>
              </a:rPr>
              <a:t> </a:t>
            </a:r>
            <a:r>
              <a:rPr lang="en-US" altLang="en-US" sz="2400" dirty="0" err="1">
                <a:latin typeface="Times New Roman" pitchFamily="18" charset="0"/>
                <a:ea typeface="+mn-ea"/>
                <a:cs typeface="Times New Roman" pitchFamily="18" charset="0"/>
              </a:rPr>
              <a:t>dụ</a:t>
            </a:r>
            <a:r>
              <a:rPr lang="en-US" altLang="en-US" sz="2400" dirty="0">
                <a:latin typeface="Times New Roman" pitchFamily="18" charset="0"/>
                <a:ea typeface="+mn-ea"/>
                <a:cs typeface="Times New Roman" pitchFamily="18" charset="0"/>
              </a:rPr>
              <a:t>:</a:t>
            </a:r>
            <a:endParaRPr lang="vi-VN" altLang="en-US" sz="2400" dirty="0">
              <a:latin typeface="Times New Roman" pitchFamily="18" charset="0"/>
              <a:ea typeface="+mn-ea"/>
              <a:cs typeface="Times New Roman" pitchFamily="18" charset="0"/>
            </a:endParaRPr>
          </a:p>
        </p:txBody>
      </p:sp>
      <p:pic>
        <p:nvPicPr>
          <p:cNvPr id="7" name="Picture 14"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811338"/>
            <a:ext cx="7804150"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48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phân trang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4422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type="none" w="lg" len="lg"/>
              </a14:hiddenLine>
            </a:ext>
          </a:extLst>
        </p:spPr>
      </p:pic>
    </p:spTree>
    <p:extLst>
      <p:ext uri="{BB962C8B-B14F-4D97-AF65-F5344CB8AC3E}">
        <p14:creationId xmlns:p14="http://schemas.microsoft.com/office/powerpoint/2010/main" val="2311456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(paging hardware)</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6/13/2020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8" name="Content Placeholder 7"/>
          <p:cNvSpPr>
            <a:spLocks noGrp="1"/>
          </p:cNvSpPr>
          <p:nvPr>
            <p:ph idx="1"/>
          </p:nvPr>
        </p:nvSpPr>
        <p:spPr/>
        <p:txBody>
          <a:bodyPr/>
          <a:lstStyle/>
          <a:p>
            <a:pPr algn="just">
              <a:defRPr/>
            </a:pPr>
            <a:r>
              <a:rPr lang="vi-VN" altLang="en-US" sz="2400"/>
              <a:t>Bảng phân trang thường được lưu giữ trong bộ nhớ chính</a:t>
            </a:r>
          </a:p>
          <a:p>
            <a:pPr lvl="1" algn="just">
              <a:defRPr/>
            </a:pPr>
            <a:r>
              <a:rPr lang="vi-VN" altLang="en-US"/>
              <a:t>Mỗi process được hệ điều hành cấp một bảng phân trang</a:t>
            </a:r>
          </a:p>
          <a:p>
            <a:pPr lvl="1" algn="just">
              <a:defRPr/>
            </a:pPr>
            <a:r>
              <a:rPr lang="vi-VN" altLang="en-US"/>
              <a:t>Thanh ghi page-table base (PTBR) trỏ đến bảng phân trang</a:t>
            </a:r>
          </a:p>
          <a:p>
            <a:pPr lvl="1" algn="just">
              <a:defRPr/>
            </a:pPr>
            <a:r>
              <a:rPr lang="vi-VN" altLang="en-US"/>
              <a:t>Thanh ghi page-table length (PTLR) biểu thị kích thước của bảng phân trang (có thể được dùng trong cơ chế bảo vệ bộ nhớ)</a:t>
            </a:r>
          </a:p>
          <a:p>
            <a:pPr algn="just">
              <a:defRPr/>
            </a:pPr>
            <a:r>
              <a:rPr lang="vi-VN" altLang="en-US" sz="2400"/>
              <a:t>Thường dùng một bộ phận cache phần cứng có tốc độ truy xuất và tìm kiếm cao, gọi là thanh ghi kết hợp (associative register) hoặc translation look-aside buffers (TLBs)</a:t>
            </a:r>
            <a:endParaRPr lang="vi-VN" altLang="en-US" sz="2400" dirty="0"/>
          </a:p>
        </p:txBody>
      </p:sp>
    </p:spTree>
    <p:extLst>
      <p:ext uri="{BB962C8B-B14F-4D97-AF65-F5344CB8AC3E}">
        <p14:creationId xmlns:p14="http://schemas.microsoft.com/office/powerpoint/2010/main" val="31128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Dùng thanh ghi Page-Table Base Register (PTBR)</a:t>
            </a:r>
          </a:p>
        </p:txBody>
      </p:sp>
      <p:pic>
        <p:nvPicPr>
          <p:cNvPr id="9" name="Picture 4" descr="hinh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6332" y="2117886"/>
            <a:ext cx="6889750" cy="4262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8915918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Dùng </a:t>
            </a:r>
            <a:r>
              <a:rPr lang="en-US" altLang="en-US"/>
              <a:t>TLB</a:t>
            </a:r>
            <a:endParaRPr lang="vi-VN" altLang="en-US"/>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l="748" t="5719" r="301" b="5063"/>
          <a:stretch>
            <a:fillRect/>
          </a:stretch>
        </p:blipFill>
        <p:spPr bwMode="auto">
          <a:xfrm>
            <a:off x="2061467" y="2058935"/>
            <a:ext cx="5992813" cy="4321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5197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sz="2400"/>
              <a:t>Tìm Need?</a:t>
            </a:r>
          </a:p>
          <a:p>
            <a:pPr>
              <a:defRPr/>
            </a:pPr>
            <a:r>
              <a:rPr lang="en-US" altLang="en-US" sz="2400"/>
              <a:t>Hệ thống có an toàn không?</a:t>
            </a:r>
          </a:p>
          <a:p>
            <a:pPr>
              <a:defRPr/>
            </a:pPr>
            <a:r>
              <a:rPr lang="en-US" altLang="en-US" sz="2400"/>
              <a:t>Nếu P1 yêu cầu (0,4,2,0) thì có thể cấp phát cho nó ngay không?</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pic>
        <p:nvPicPr>
          <p:cNvPr id="7"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2860799"/>
            <a:ext cx="6138863" cy="333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87522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access time (EAT)</a:t>
            </a:r>
          </a:p>
        </p:txBody>
      </p:sp>
      <p:sp>
        <p:nvSpPr>
          <p:cNvPr id="3" name="Content Placeholder 2"/>
          <p:cNvSpPr>
            <a:spLocks noGrp="1"/>
          </p:cNvSpPr>
          <p:nvPr>
            <p:ph idx="1"/>
          </p:nvPr>
        </p:nvSpPr>
        <p:spPr/>
        <p:txBody>
          <a:bodyPr/>
          <a:lstStyle/>
          <a:p>
            <a:pPr algn="just">
              <a:defRPr/>
            </a:pPr>
            <a:r>
              <a:rPr lang="vi-VN" altLang="en-US" sz="2000"/>
              <a:t>Tính thời gian truy xuất hiệu dụng (effective access time, EAT)</a:t>
            </a:r>
          </a:p>
          <a:p>
            <a:pPr algn="just">
              <a:defRPr/>
            </a:pPr>
            <a:r>
              <a:rPr lang="vi-VN" altLang="en-US" sz="2000"/>
              <a:t>Thời gian tìm kiếm trong TLB (associative lookup): </a:t>
            </a:r>
            <a:r>
              <a:rPr lang="el-GR" altLang="en-US" sz="2000"/>
              <a:t>ε</a:t>
            </a:r>
          </a:p>
          <a:p>
            <a:pPr algn="just">
              <a:defRPr/>
            </a:pPr>
            <a:r>
              <a:rPr lang="vi-VN" altLang="en-US" sz="2000"/>
              <a:t>Thời gian một chu kỳ truy xuất bộ nhớ: x</a:t>
            </a:r>
          </a:p>
          <a:p>
            <a:pPr algn="just">
              <a:defRPr/>
            </a:pPr>
            <a:r>
              <a:rPr lang="vi-VN" altLang="en-US" sz="2000"/>
              <a:t>Hit ratio: tỉ số giữa số lần chỉ số trang được tìm thấy (hit) trong TLB và số lần truy xuất khởi nguồn từ CPU</a:t>
            </a:r>
          </a:p>
          <a:p>
            <a:pPr lvl="1" algn="just">
              <a:defRPr/>
            </a:pPr>
            <a:r>
              <a:rPr lang="vi-VN" altLang="en-US" sz="2000"/>
              <a:t>Kí hiệu hit ratio: </a:t>
            </a:r>
            <a:r>
              <a:rPr lang="el-GR" altLang="en-US" sz="2000"/>
              <a:t>α</a:t>
            </a:r>
          </a:p>
          <a:p>
            <a:pPr algn="just">
              <a:defRPr/>
            </a:pPr>
            <a:r>
              <a:rPr lang="vi-VN" altLang="en-US" sz="2000"/>
              <a:t>Thời gian cần thiết để có được chỉ số frame</a:t>
            </a:r>
          </a:p>
          <a:p>
            <a:pPr lvl="1" algn="just">
              <a:defRPr/>
            </a:pPr>
            <a:r>
              <a:rPr lang="vi-VN" altLang="en-US" sz="2000"/>
              <a:t>Khi chỉ số trang có trong TLB (hit)		</a:t>
            </a:r>
            <a:r>
              <a:rPr lang="el-GR" altLang="en-US" sz="2000"/>
              <a:t>ε +       </a:t>
            </a:r>
            <a:r>
              <a:rPr lang="vi-VN" altLang="en-US" sz="2000"/>
              <a:t>x</a:t>
            </a:r>
          </a:p>
          <a:p>
            <a:pPr lvl="1" algn="just">
              <a:defRPr/>
            </a:pPr>
            <a:r>
              <a:rPr lang="vi-VN" altLang="en-US" sz="2000"/>
              <a:t>Khi chỉ số trang không có trong TLB (miss)	</a:t>
            </a:r>
            <a:r>
              <a:rPr lang="el-GR" altLang="en-US" sz="2000"/>
              <a:t>ε + </a:t>
            </a:r>
            <a:r>
              <a:rPr lang="vi-VN" altLang="en-US" sz="2000"/>
              <a:t>x + x</a:t>
            </a:r>
          </a:p>
          <a:p>
            <a:pPr algn="just">
              <a:defRPr/>
            </a:pPr>
            <a:r>
              <a:rPr lang="vi-VN" altLang="en-US" sz="2000"/>
              <a:t>Thời gian truy xuất hiệu dụng</a:t>
            </a:r>
          </a:p>
          <a:p>
            <a:pPr marL="0" indent="0" algn="just">
              <a:buFont typeface="Monotype Sorts" charset="2"/>
              <a:buNone/>
              <a:defRPr/>
            </a:pPr>
            <a:r>
              <a:rPr lang="vi-VN" altLang="en-US" sz="2000"/>
              <a:t>		EAT = (</a:t>
            </a:r>
            <a:r>
              <a:rPr lang="el-GR" altLang="en-US" sz="2000"/>
              <a:t>ε + </a:t>
            </a:r>
            <a:r>
              <a:rPr lang="vi-VN" altLang="en-US" sz="2000"/>
              <a:t>x)</a:t>
            </a:r>
            <a:r>
              <a:rPr lang="el-GR" altLang="en-US" sz="2000"/>
              <a:t>α + (ε + 2</a:t>
            </a:r>
            <a:r>
              <a:rPr lang="vi-VN" altLang="en-US" sz="2000"/>
              <a:t>x)(1 – </a:t>
            </a:r>
            <a:r>
              <a:rPr lang="el-GR" altLang="en-US" sz="2000"/>
              <a:t>α)</a:t>
            </a:r>
          </a:p>
          <a:p>
            <a:pPr marL="0" indent="0" algn="just">
              <a:buFont typeface="Monotype Sorts" charset="2"/>
              <a:buNone/>
              <a:defRPr/>
            </a:pPr>
            <a:r>
              <a:rPr lang="el-GR" altLang="en-US" sz="2000"/>
              <a:t>			  = (2 – α)</a:t>
            </a:r>
            <a:r>
              <a:rPr lang="vi-VN" altLang="en-US" sz="2000"/>
              <a:t>x + </a:t>
            </a:r>
            <a:r>
              <a:rPr lang="el-GR" altLang="en-US" sz="2000"/>
              <a:t>ε</a:t>
            </a:r>
            <a:endParaRPr lang="el-GR"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124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access time (EAT) (tt)</a:t>
            </a:r>
          </a:p>
        </p:txBody>
      </p:sp>
      <p:sp>
        <p:nvSpPr>
          <p:cNvPr id="3" name="Content Placeholder 2"/>
          <p:cNvSpPr>
            <a:spLocks noGrp="1"/>
          </p:cNvSpPr>
          <p:nvPr>
            <p:ph sz="half" idx="1"/>
          </p:nvPr>
        </p:nvSpPr>
        <p:spPr/>
        <p:txBody>
          <a:bodyPr/>
          <a:lstStyle/>
          <a:p>
            <a:pPr algn="just">
              <a:defRPr/>
            </a:pPr>
            <a:r>
              <a:rPr lang="vi-VN" altLang="en-US" sz="2000"/>
              <a:t>Ví dụ 1: đơn vị thời gian nano giây</a:t>
            </a:r>
          </a:p>
          <a:p>
            <a:pPr lvl="1" algn="just">
              <a:defRPr/>
            </a:pPr>
            <a:r>
              <a:rPr lang="vi-VN" altLang="en-US" sz="2000"/>
              <a:t>Associative lookup = 20</a:t>
            </a:r>
          </a:p>
          <a:p>
            <a:pPr lvl="1" algn="just">
              <a:defRPr/>
            </a:pPr>
            <a:r>
              <a:rPr lang="vi-VN" altLang="en-US" sz="2000"/>
              <a:t>Memory access = 100</a:t>
            </a:r>
          </a:p>
          <a:p>
            <a:pPr lvl="1" algn="just">
              <a:defRPr/>
            </a:pPr>
            <a:r>
              <a:rPr lang="vi-VN" altLang="en-US" sz="2000"/>
              <a:t>Hit ratio = 0.8</a:t>
            </a:r>
          </a:p>
          <a:p>
            <a:pPr lvl="1" algn="just">
              <a:defRPr/>
            </a:pPr>
            <a:r>
              <a:rPr lang="vi-VN" altLang="en-US" sz="2000"/>
              <a:t>EAT = (100 + 20) × 0.8 + (200 + 20) × 0.2</a:t>
            </a:r>
            <a:br>
              <a:rPr lang="vi-VN" altLang="en-US" sz="2000"/>
            </a:br>
            <a:r>
              <a:rPr lang="vi-VN" altLang="en-US" sz="2000"/>
              <a:t>        = 1.2 × 100 + 20 </a:t>
            </a:r>
          </a:p>
          <a:p>
            <a:pPr marL="0" indent="0" algn="just">
              <a:buFont typeface="Monotype Sorts" charset="2"/>
              <a:buNone/>
              <a:defRPr/>
            </a:pPr>
            <a:r>
              <a:rPr lang="vi-VN" altLang="en-US" sz="2000"/>
              <a:t>           </a:t>
            </a:r>
            <a:r>
              <a:rPr lang="en-US" altLang="en-US" sz="2000"/>
              <a:t>	      </a:t>
            </a:r>
            <a:r>
              <a:rPr lang="vi-VN" altLang="en-US" sz="2000"/>
              <a:t>= 140</a:t>
            </a:r>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Content Placeholder 5"/>
          <p:cNvSpPr>
            <a:spLocks noGrp="1"/>
          </p:cNvSpPr>
          <p:nvPr>
            <p:ph sz="half" idx="13"/>
          </p:nvPr>
        </p:nvSpPr>
        <p:spPr/>
        <p:txBody>
          <a:bodyPr/>
          <a:lstStyle/>
          <a:p>
            <a:pPr algn="just">
              <a:defRPr/>
            </a:pPr>
            <a:r>
              <a:rPr lang="vi-VN" altLang="en-US" sz="2000"/>
              <a:t>Ví dụ </a:t>
            </a:r>
            <a:r>
              <a:rPr lang="en-US" altLang="en-US" sz="2000"/>
              <a:t>2</a:t>
            </a:r>
            <a:r>
              <a:rPr lang="vi-VN" altLang="en-US" sz="2000"/>
              <a:t>: đơn vị thời gian nano giây</a:t>
            </a:r>
          </a:p>
          <a:p>
            <a:pPr lvl="1" algn="just">
              <a:defRPr/>
            </a:pPr>
            <a:r>
              <a:rPr lang="vi-VN" altLang="en-US" sz="2000"/>
              <a:t>Associative lookup = 20</a:t>
            </a:r>
          </a:p>
          <a:p>
            <a:pPr lvl="1" algn="just">
              <a:defRPr/>
            </a:pPr>
            <a:r>
              <a:rPr lang="vi-VN" altLang="en-US" sz="2000"/>
              <a:t>Memory access = 100</a:t>
            </a:r>
          </a:p>
          <a:p>
            <a:pPr lvl="1" algn="just">
              <a:defRPr/>
            </a:pPr>
            <a:r>
              <a:rPr lang="vi-VN" altLang="en-US" sz="2000"/>
              <a:t>Hit ratio = 0.</a:t>
            </a:r>
            <a:r>
              <a:rPr lang="en-US" altLang="en-US" sz="2000"/>
              <a:t>9</a:t>
            </a:r>
            <a:r>
              <a:rPr lang="vi-VN" altLang="en-US" sz="2000"/>
              <a:t>8</a:t>
            </a:r>
          </a:p>
          <a:p>
            <a:pPr lvl="1" algn="just">
              <a:defRPr/>
            </a:pPr>
            <a:r>
              <a:rPr lang="vi-VN" altLang="en-US" sz="2000"/>
              <a:t>EAT = (100 + 20) × 0.</a:t>
            </a:r>
            <a:r>
              <a:rPr lang="en-US" altLang="en-US" sz="2000"/>
              <a:t>9</a:t>
            </a:r>
            <a:r>
              <a:rPr lang="vi-VN" altLang="en-US" sz="2000"/>
              <a:t>8 + (200 + 20) × 0.</a:t>
            </a:r>
            <a:r>
              <a:rPr lang="en-US" altLang="en-US" sz="2000"/>
              <a:t>0</a:t>
            </a:r>
            <a:r>
              <a:rPr lang="vi-VN" altLang="en-US" sz="2000"/>
              <a:t>2</a:t>
            </a:r>
            <a:br>
              <a:rPr lang="vi-VN" altLang="en-US" sz="2000"/>
            </a:br>
            <a:r>
              <a:rPr lang="vi-VN" altLang="en-US" sz="2000"/>
              <a:t>        = 1.</a:t>
            </a:r>
            <a:r>
              <a:rPr lang="en-US" altLang="en-US" sz="2000"/>
              <a:t>0</a:t>
            </a:r>
            <a:r>
              <a:rPr lang="vi-VN" altLang="en-US" sz="2000"/>
              <a:t>2 × 100 + 20 </a:t>
            </a:r>
          </a:p>
          <a:p>
            <a:pPr marL="0" indent="0" algn="just">
              <a:buFont typeface="Monotype Sorts" charset="2"/>
              <a:buNone/>
              <a:defRPr/>
            </a:pPr>
            <a:r>
              <a:rPr lang="vi-VN" altLang="en-US" sz="2000"/>
              <a:t>           </a:t>
            </a:r>
            <a:r>
              <a:rPr lang="en-US" altLang="en-US" sz="2000"/>
              <a:t>	      </a:t>
            </a:r>
            <a:r>
              <a:rPr lang="vi-VN" altLang="en-US" sz="2000"/>
              <a:t>= 1</a:t>
            </a:r>
            <a:r>
              <a:rPr lang="en-US" altLang="en-US" sz="2000"/>
              <a:t>22</a:t>
            </a:r>
            <a:endParaRPr lang="vi-VN" altLang="en-US" sz="2000"/>
          </a:p>
          <a:p>
            <a:endParaRPr lang="en-US"/>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8926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 calcmode="lin" valueType="num">
                                      <p:cBhvr additive="base">
                                        <p:cTn id="4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additive="base">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a:t>
            </a:r>
          </a:p>
        </p:txBody>
      </p:sp>
      <p:sp>
        <p:nvSpPr>
          <p:cNvPr id="3" name="Content Placeholder 2"/>
          <p:cNvSpPr>
            <a:spLocks noGrp="1"/>
          </p:cNvSpPr>
          <p:nvPr>
            <p:ph idx="1"/>
          </p:nvPr>
        </p:nvSpPr>
        <p:spPr/>
        <p:txBody>
          <a:bodyPr/>
          <a:lstStyle/>
          <a:p>
            <a:pPr>
              <a:spcBef>
                <a:spcPts val="400"/>
              </a:spcBef>
            </a:pPr>
            <a:r>
              <a:rPr lang="vi-VN" altLang="en-US" sz="2400"/>
              <a:t>Các hệ thống hiện đại đều hỗ trợ không gian địa chỉ ảo rất lớn (2</a:t>
            </a:r>
            <a:r>
              <a:rPr lang="vi-VN" altLang="en-US" sz="2400" baseline="30000"/>
              <a:t>32</a:t>
            </a:r>
            <a:r>
              <a:rPr lang="vi-VN" altLang="en-US" sz="2400"/>
              <a:t> đến 2</a:t>
            </a:r>
            <a:r>
              <a:rPr lang="vi-VN" altLang="en-US" sz="2400" baseline="30000"/>
              <a:t>64</a:t>
            </a:r>
            <a:r>
              <a:rPr lang="vi-VN" altLang="en-US" sz="2400"/>
              <a:t>), ở đây giả sử là 2</a:t>
            </a:r>
            <a:r>
              <a:rPr lang="vi-VN" altLang="en-US" sz="2400" baseline="30000"/>
              <a:t>32</a:t>
            </a:r>
          </a:p>
          <a:p>
            <a:pPr lvl="1">
              <a:spcBef>
                <a:spcPts val="400"/>
              </a:spcBef>
            </a:pPr>
            <a:r>
              <a:rPr lang="vi-VN" altLang="en-US"/>
              <a:t>Giả sử kích thước  trang nhớ là 4KB (= 2</a:t>
            </a:r>
            <a:r>
              <a:rPr lang="vi-VN" altLang="en-US" baseline="30000"/>
              <a:t>12</a:t>
            </a:r>
            <a:r>
              <a:rPr lang="vi-VN" altLang="en-US"/>
              <a:t>)                                 ⇒ bảng phân trang sẽ có 2</a:t>
            </a:r>
            <a:r>
              <a:rPr lang="vi-VN" altLang="en-US" baseline="30000"/>
              <a:t>32</a:t>
            </a:r>
            <a:r>
              <a:rPr lang="vi-VN" altLang="en-US"/>
              <a:t>/2</a:t>
            </a:r>
            <a:r>
              <a:rPr lang="vi-VN" altLang="en-US" baseline="30000"/>
              <a:t>12</a:t>
            </a:r>
            <a:r>
              <a:rPr lang="vi-VN" altLang="en-US"/>
              <a:t> = 2</a:t>
            </a:r>
            <a:r>
              <a:rPr lang="vi-VN" altLang="en-US" baseline="30000"/>
              <a:t>20</a:t>
            </a:r>
            <a:r>
              <a:rPr lang="vi-VN" altLang="en-US"/>
              <a:t> = 1M mục.  </a:t>
            </a:r>
          </a:p>
          <a:p>
            <a:pPr lvl="1">
              <a:spcBef>
                <a:spcPts val="400"/>
              </a:spcBef>
            </a:pPr>
            <a:r>
              <a:rPr lang="vi-VN" altLang="en-US"/>
              <a:t>Giả sử mỗi mục gồm 4 byte thì mỗi process cần 4MB cho bảng phân trang </a:t>
            </a:r>
          </a:p>
          <a:p>
            <a:pPr lvl="2">
              <a:spcBef>
                <a:spcPts val="400"/>
              </a:spcBef>
            </a:pPr>
            <a:r>
              <a:rPr lang="vi-VN" altLang="en-US" sz="2400"/>
              <a:t>Ví dụ: Phân trang 2 cấp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4"/>
          <p:cNvSpPr>
            <a:spLocks noChangeArrowheads="1"/>
          </p:cNvSpPr>
          <p:nvPr/>
        </p:nvSpPr>
        <p:spPr bwMode="auto">
          <a:xfrm>
            <a:off x="3349625" y="4978400"/>
            <a:ext cx="2266950" cy="542925"/>
          </a:xfrm>
          <a:prstGeom prst="rect">
            <a:avLst/>
          </a:prstGeom>
          <a:solidFill>
            <a:srgbClr val="E8E8E8"/>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latin typeface="Verdana" panose="020B0604030504040204" pitchFamily="34" charset="0"/>
              </a:rPr>
              <a:t>P2</a:t>
            </a:r>
          </a:p>
        </p:txBody>
      </p:sp>
      <p:sp>
        <p:nvSpPr>
          <p:cNvPr id="8" name="Rectangle 5"/>
          <p:cNvSpPr>
            <a:spLocks noChangeArrowheads="1"/>
          </p:cNvSpPr>
          <p:nvPr/>
        </p:nvSpPr>
        <p:spPr bwMode="auto">
          <a:xfrm>
            <a:off x="5613400" y="4975225"/>
            <a:ext cx="2266950" cy="542925"/>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latin typeface="Verdana" panose="020B0604030504040204" pitchFamily="34" charset="0"/>
              </a:rPr>
              <a:t>d</a:t>
            </a:r>
          </a:p>
        </p:txBody>
      </p:sp>
      <p:sp>
        <p:nvSpPr>
          <p:cNvPr id="9" name="Rectangle 6"/>
          <p:cNvSpPr>
            <a:spLocks noChangeArrowheads="1"/>
          </p:cNvSpPr>
          <p:nvPr/>
        </p:nvSpPr>
        <p:spPr bwMode="auto">
          <a:xfrm>
            <a:off x="2716213" y="4406900"/>
            <a:ext cx="13484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t>Số trang</a:t>
            </a:r>
          </a:p>
        </p:txBody>
      </p:sp>
      <p:sp>
        <p:nvSpPr>
          <p:cNvPr id="10" name="Rectangle 7"/>
          <p:cNvSpPr>
            <a:spLocks noChangeArrowheads="1"/>
          </p:cNvSpPr>
          <p:nvPr/>
        </p:nvSpPr>
        <p:spPr bwMode="auto">
          <a:xfrm>
            <a:off x="5856288" y="4486275"/>
            <a:ext cx="1893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t>Độ dời trang</a:t>
            </a:r>
          </a:p>
        </p:txBody>
      </p:sp>
      <p:sp>
        <p:nvSpPr>
          <p:cNvPr id="11" name="Rectangle 10"/>
          <p:cNvSpPr>
            <a:spLocks noChangeArrowheads="1"/>
          </p:cNvSpPr>
          <p:nvPr/>
        </p:nvSpPr>
        <p:spPr bwMode="auto">
          <a:xfrm>
            <a:off x="1076325" y="4978400"/>
            <a:ext cx="2266950" cy="542925"/>
          </a:xfrm>
          <a:prstGeom prst="rect">
            <a:avLst/>
          </a:prstGeom>
          <a:solidFill>
            <a:srgbClr val="E8E8E8"/>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latin typeface="Verdana" panose="020B0604030504040204" pitchFamily="34" charset="0"/>
              </a:rPr>
              <a:t>P1</a:t>
            </a:r>
          </a:p>
        </p:txBody>
      </p:sp>
      <p:sp>
        <p:nvSpPr>
          <p:cNvPr id="12" name="Rectangle 11"/>
          <p:cNvSpPr>
            <a:spLocks noChangeArrowheads="1"/>
          </p:cNvSpPr>
          <p:nvPr/>
        </p:nvSpPr>
        <p:spPr bwMode="auto">
          <a:xfrm>
            <a:off x="1724025" y="55626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latin typeface="VNI-Times" pitchFamily="2" charset="0"/>
              </a:rPr>
              <a:t>10 bit</a:t>
            </a:r>
          </a:p>
        </p:txBody>
      </p:sp>
      <p:sp>
        <p:nvSpPr>
          <p:cNvPr id="13" name="Rectangle 12"/>
          <p:cNvSpPr>
            <a:spLocks noChangeArrowheads="1"/>
          </p:cNvSpPr>
          <p:nvPr/>
        </p:nvSpPr>
        <p:spPr bwMode="auto">
          <a:xfrm>
            <a:off x="3921125" y="55499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latin typeface="VNI-Times" pitchFamily="2" charset="0"/>
              </a:rPr>
              <a:t>10 bit</a:t>
            </a:r>
          </a:p>
        </p:txBody>
      </p:sp>
      <p:sp>
        <p:nvSpPr>
          <p:cNvPr id="14" name="Rectangle 13"/>
          <p:cNvSpPr>
            <a:spLocks noChangeArrowheads="1"/>
          </p:cNvSpPr>
          <p:nvPr/>
        </p:nvSpPr>
        <p:spPr bwMode="auto">
          <a:xfrm>
            <a:off x="6497638" y="5537200"/>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latin typeface="VNI-Times" pitchFamily="2" charset="0"/>
              </a:rPr>
              <a:t>12</a:t>
            </a:r>
          </a:p>
        </p:txBody>
      </p:sp>
    </p:spTree>
    <p:extLst>
      <p:ext uri="{BB962C8B-B14F-4D97-AF65-F5344CB8AC3E}">
        <p14:creationId xmlns:p14="http://schemas.microsoft.com/office/powerpoint/2010/main" val="189367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l="12523" t="937" r="12373" b="1125"/>
          <a:stretch>
            <a:fillRect/>
          </a:stretch>
        </p:blipFill>
        <p:spPr bwMode="auto">
          <a:xfrm>
            <a:off x="2162969" y="1501422"/>
            <a:ext cx="4816475" cy="50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021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15" descr="hinh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7197725"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251520" y="1541997"/>
            <a:ext cx="8435280" cy="1477328"/>
          </a:xfrm>
          <a:prstGeom prst="rect">
            <a:avLst/>
          </a:prstGeom>
          <a:noFill/>
        </p:spPr>
        <p:txBody>
          <a:bodyPr wrap="square" rtlCol="0">
            <a:spAutoFit/>
          </a:bodyPr>
          <a:lstStyle/>
          <a:p>
            <a:pPr algn="just">
              <a:defRPr/>
            </a:pPr>
            <a:r>
              <a:rPr lang="vi-VN" altLang="en-US" sz="2400"/>
              <a:t>Bảng trang nghịch đảo</a:t>
            </a:r>
            <a:r>
              <a:rPr lang="en-US" altLang="en-US" sz="2400"/>
              <a:t> (IBM system/38, IBM RISC, IBM RT)</a:t>
            </a:r>
            <a:r>
              <a:rPr lang="vi-VN" altLang="en-US" sz="2400"/>
              <a:t>: sử dụng cho tất cả các Process</a:t>
            </a:r>
          </a:p>
          <a:p>
            <a:pPr algn="just">
              <a:defRPr/>
            </a:pPr>
            <a:r>
              <a:rPr lang="vi-VN" altLang="en-US" sz="2400"/>
              <a:t>	&lt;IDP,p,d&gt;</a:t>
            </a:r>
          </a:p>
          <a:p>
            <a:endParaRPr lang="en-US"/>
          </a:p>
        </p:txBody>
      </p:sp>
    </p:spTree>
    <p:extLst>
      <p:ext uri="{BB962C8B-B14F-4D97-AF65-F5344CB8AC3E}">
        <p14:creationId xmlns:p14="http://schemas.microsoft.com/office/powerpoint/2010/main" val="4235568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bộ nhớ</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pPr algn="just"/>
            <a:r>
              <a:rPr lang="vi-VN" altLang="en-US" sz="2600"/>
              <a:t>Việc bảo vệ bộ nhớ được hiện thực bằng cách gắn với frame các bit bảo vệ (protection bits) được giữ trong bảng phân trang. Các bit này biểu thị các thuộc tính sau</a:t>
            </a:r>
          </a:p>
          <a:p>
            <a:pPr lvl="1" algn="just"/>
            <a:r>
              <a:rPr lang="vi-VN" altLang="en-US" sz="2600"/>
              <a:t>read-only, read-write, execute-only</a:t>
            </a:r>
          </a:p>
          <a:p>
            <a:pPr algn="just"/>
            <a:r>
              <a:rPr lang="vi-VN" altLang="en-US" sz="2600"/>
              <a:t>Ngoài ra, còn có một </a:t>
            </a:r>
            <a:r>
              <a:rPr lang="vi-VN" altLang="en-US" sz="2600">
                <a:solidFill>
                  <a:srgbClr val="0070C0"/>
                </a:solidFill>
              </a:rPr>
              <a:t>valid/invalid bit </a:t>
            </a:r>
            <a:r>
              <a:rPr lang="vi-VN" altLang="en-US" sz="2600"/>
              <a:t>gắn với mỗi mục trong bảng phân trang</a:t>
            </a:r>
          </a:p>
          <a:p>
            <a:pPr lvl="1" algn="just"/>
            <a:r>
              <a:rPr lang="vi-VN" altLang="en-US" sz="2600">
                <a:solidFill>
                  <a:srgbClr val="0070C0"/>
                </a:solidFill>
              </a:rPr>
              <a:t>“valid”: </a:t>
            </a:r>
            <a:r>
              <a:rPr lang="vi-VN" altLang="en-US" sz="2600"/>
              <a:t>cho biết là trang của process, do đó là một trang hợp lệ.</a:t>
            </a:r>
          </a:p>
          <a:p>
            <a:pPr lvl="1" algn="just"/>
            <a:r>
              <a:rPr lang="vi-VN" altLang="en-US" sz="2600">
                <a:solidFill>
                  <a:srgbClr val="0070C0"/>
                </a:solidFill>
              </a:rPr>
              <a:t>“invalid”: </a:t>
            </a:r>
            <a:r>
              <a:rPr lang="vi-VN" altLang="en-US" sz="2600"/>
              <a:t>cho biết là trang không của process, do đó là một trang bất hợp lệ.</a:t>
            </a:r>
          </a:p>
          <a:p>
            <a:endParaRPr lang="en-US"/>
          </a:p>
        </p:txBody>
      </p:sp>
    </p:spTree>
    <p:extLst>
      <p:ext uri="{BB962C8B-B14F-4D97-AF65-F5344CB8AC3E}">
        <p14:creationId xmlns:p14="http://schemas.microsoft.com/office/powerpoint/2010/main" val="422095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bằng valid/invalid bit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Rectangle 58"/>
          <p:cNvSpPr>
            <a:spLocks/>
          </p:cNvSpPr>
          <p:nvPr/>
        </p:nvSpPr>
        <p:spPr bwMode="auto">
          <a:xfrm>
            <a:off x="1495425" y="13382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 name="Rectangle 59"/>
          <p:cNvSpPr>
            <a:spLocks/>
          </p:cNvSpPr>
          <p:nvPr/>
        </p:nvSpPr>
        <p:spPr bwMode="auto">
          <a:xfrm>
            <a:off x="795338" y="1217613"/>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mj-lt"/>
                <a:ea typeface="Yu Gothic" panose="020B0400000000000000" pitchFamily="34" charset="-128"/>
                <a:sym typeface="VNI-Helve" pitchFamily="2" charset="0"/>
              </a:rPr>
              <a:t>00000</a:t>
            </a:r>
            <a:endParaRPr kumimoji="0" lang="en-US" altLang="en-US">
              <a:solidFill>
                <a:srgbClr val="000000"/>
              </a:solidFill>
              <a:latin typeface="+mj-lt"/>
              <a:ea typeface="Yu Gothic" panose="020B0400000000000000" pitchFamily="34" charset="-128"/>
              <a:sym typeface="VNI-Helve" pitchFamily="2" charset="0"/>
            </a:endParaRPr>
          </a:p>
        </p:txBody>
      </p:sp>
      <p:sp>
        <p:nvSpPr>
          <p:cNvPr id="8" name="Rectangle 60"/>
          <p:cNvSpPr>
            <a:spLocks/>
          </p:cNvSpPr>
          <p:nvPr/>
        </p:nvSpPr>
        <p:spPr bwMode="auto">
          <a:xfrm>
            <a:off x="804863" y="3698875"/>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mj-lt"/>
                <a:sym typeface="VNI-Helve" pitchFamily="2" charset="0"/>
              </a:rPr>
              <a:t>10468</a:t>
            </a:r>
            <a:endParaRPr kumimoji="0" lang="en-US" altLang="en-US">
              <a:solidFill>
                <a:srgbClr val="000000"/>
              </a:solidFill>
              <a:latin typeface="+mj-lt"/>
              <a:sym typeface="VNI-Helve" pitchFamily="2" charset="0"/>
            </a:endParaRPr>
          </a:p>
        </p:txBody>
      </p:sp>
      <p:sp>
        <p:nvSpPr>
          <p:cNvPr id="9" name="Rectangle 61"/>
          <p:cNvSpPr>
            <a:spLocks/>
          </p:cNvSpPr>
          <p:nvPr/>
        </p:nvSpPr>
        <p:spPr bwMode="auto">
          <a:xfrm>
            <a:off x="1495425" y="18081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0" name="Rectangle 62"/>
          <p:cNvSpPr>
            <a:spLocks/>
          </p:cNvSpPr>
          <p:nvPr/>
        </p:nvSpPr>
        <p:spPr bwMode="auto">
          <a:xfrm>
            <a:off x="1495425" y="22780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1" name="Rectangle 63"/>
          <p:cNvSpPr>
            <a:spLocks/>
          </p:cNvSpPr>
          <p:nvPr/>
        </p:nvSpPr>
        <p:spPr bwMode="auto">
          <a:xfrm>
            <a:off x="1495425" y="27479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2" name="Rectangle 64"/>
          <p:cNvSpPr>
            <a:spLocks/>
          </p:cNvSpPr>
          <p:nvPr/>
        </p:nvSpPr>
        <p:spPr bwMode="auto">
          <a:xfrm>
            <a:off x="1495425" y="32178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3" name="Rectangle 65"/>
          <p:cNvSpPr>
            <a:spLocks/>
          </p:cNvSpPr>
          <p:nvPr/>
        </p:nvSpPr>
        <p:spPr bwMode="auto">
          <a:xfrm>
            <a:off x="1495425" y="36877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4" name="Rectangle 66"/>
          <p:cNvSpPr>
            <a:spLocks/>
          </p:cNvSpPr>
          <p:nvPr/>
        </p:nvSpPr>
        <p:spPr bwMode="auto">
          <a:xfrm>
            <a:off x="1495425" y="41576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5" name="Rectangle 67"/>
          <p:cNvSpPr>
            <a:spLocks/>
          </p:cNvSpPr>
          <p:nvPr/>
        </p:nvSpPr>
        <p:spPr bwMode="auto">
          <a:xfrm>
            <a:off x="806450" y="3968750"/>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mj-lt"/>
                <a:sym typeface="VNI-Helve" pitchFamily="2" charset="0"/>
              </a:rPr>
              <a:t>12287</a:t>
            </a:r>
            <a:endParaRPr kumimoji="0" lang="en-US" altLang="en-US">
              <a:solidFill>
                <a:srgbClr val="000000"/>
              </a:solidFill>
              <a:latin typeface="+mj-lt"/>
              <a:sym typeface="VNI-Helve" pitchFamily="2" charset="0"/>
            </a:endParaRPr>
          </a:p>
        </p:txBody>
      </p:sp>
      <p:pic>
        <p:nvPicPr>
          <p:cNvPr id="16" name="tab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885950"/>
            <a:ext cx="798513"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9"/>
          <p:cNvSpPr>
            <a:spLocks/>
          </p:cNvSpPr>
          <p:nvPr/>
        </p:nvSpPr>
        <p:spPr bwMode="auto">
          <a:xfrm>
            <a:off x="4519613" y="1203325"/>
            <a:ext cx="705321"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mj-lt"/>
                <a:sym typeface="VNI-Helve" pitchFamily="2" charset="0"/>
              </a:rPr>
              <a:t>frame</a:t>
            </a:r>
          </a:p>
          <a:p>
            <a:pPr>
              <a:spcBef>
                <a:spcPct val="0"/>
              </a:spcBef>
              <a:buClrTx/>
              <a:buSzTx/>
              <a:buFontTx/>
              <a:buNone/>
            </a:pPr>
            <a:r>
              <a:rPr kumimoji="0" lang="en-US" altLang="en-US">
                <a:solidFill>
                  <a:srgbClr val="000000"/>
                </a:solidFill>
                <a:latin typeface="+mj-lt"/>
                <a:sym typeface="VNI-Helve" pitchFamily="2" charset="0"/>
              </a:rPr>
              <a:t>number</a:t>
            </a:r>
          </a:p>
        </p:txBody>
      </p:sp>
      <p:sp>
        <p:nvSpPr>
          <p:cNvPr id="18" name="Rectangle 70"/>
          <p:cNvSpPr>
            <a:spLocks/>
          </p:cNvSpPr>
          <p:nvPr/>
        </p:nvSpPr>
        <p:spPr bwMode="auto">
          <a:xfrm>
            <a:off x="5430838" y="1203325"/>
            <a:ext cx="94256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mj-lt"/>
                <a:sym typeface="VNI-Helve" pitchFamily="2" charset="0"/>
              </a:rPr>
              <a:t>valid/</a:t>
            </a:r>
          </a:p>
          <a:p>
            <a:pPr>
              <a:spcBef>
                <a:spcPct val="0"/>
              </a:spcBef>
              <a:buClrTx/>
              <a:buSzTx/>
              <a:buFontTx/>
              <a:buNone/>
            </a:pPr>
            <a:r>
              <a:rPr kumimoji="0" lang="en-US" altLang="en-US">
                <a:solidFill>
                  <a:srgbClr val="FF0000"/>
                </a:solidFill>
                <a:latin typeface="+mj-lt"/>
                <a:sym typeface="VNI-Helve" pitchFamily="2" charset="0"/>
              </a:rPr>
              <a:t>invalid bit</a:t>
            </a:r>
            <a:endParaRPr kumimoji="0" lang="en-US" altLang="en-US">
              <a:solidFill>
                <a:srgbClr val="000000"/>
              </a:solidFill>
              <a:latin typeface="+mj-lt"/>
              <a:sym typeface="VNI-Helve" pitchFamily="2" charset="0"/>
            </a:endParaRPr>
          </a:p>
        </p:txBody>
      </p:sp>
      <p:sp>
        <p:nvSpPr>
          <p:cNvPr id="19" name="Rectangle 71"/>
          <p:cNvSpPr>
            <a:spLocks/>
          </p:cNvSpPr>
          <p:nvPr/>
        </p:nvSpPr>
        <p:spPr bwMode="auto">
          <a:xfrm>
            <a:off x="4391025" y="19145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20" name="Rectangle 72"/>
          <p:cNvSpPr>
            <a:spLocks/>
          </p:cNvSpPr>
          <p:nvPr/>
        </p:nvSpPr>
        <p:spPr bwMode="auto">
          <a:xfrm>
            <a:off x="4391025" y="23082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21" name="Rectangle 73"/>
          <p:cNvSpPr>
            <a:spLocks/>
          </p:cNvSpPr>
          <p:nvPr/>
        </p:nvSpPr>
        <p:spPr bwMode="auto">
          <a:xfrm>
            <a:off x="4378325" y="27019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22" name="Rectangle 74"/>
          <p:cNvSpPr>
            <a:spLocks/>
          </p:cNvSpPr>
          <p:nvPr/>
        </p:nvSpPr>
        <p:spPr bwMode="auto">
          <a:xfrm>
            <a:off x="4365625" y="30956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sp>
        <p:nvSpPr>
          <p:cNvPr id="23" name="Rectangle 75"/>
          <p:cNvSpPr>
            <a:spLocks/>
          </p:cNvSpPr>
          <p:nvPr/>
        </p:nvSpPr>
        <p:spPr bwMode="auto">
          <a:xfrm>
            <a:off x="4365625" y="34893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sp>
        <p:nvSpPr>
          <p:cNvPr id="24" name="Rectangle 76"/>
          <p:cNvSpPr>
            <a:spLocks/>
          </p:cNvSpPr>
          <p:nvPr/>
        </p:nvSpPr>
        <p:spPr bwMode="auto">
          <a:xfrm>
            <a:off x="4352925" y="38830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5</a:t>
            </a:r>
            <a:endParaRPr kumimoji="0" lang="en-US" altLang="en-US">
              <a:solidFill>
                <a:srgbClr val="000000"/>
              </a:solidFill>
              <a:latin typeface="VNI-Helve" pitchFamily="2" charset="0"/>
              <a:sym typeface="VNI-Helve" pitchFamily="2" charset="0"/>
            </a:endParaRPr>
          </a:p>
        </p:txBody>
      </p:sp>
      <p:sp>
        <p:nvSpPr>
          <p:cNvPr id="25" name="Rectangle 77"/>
          <p:cNvSpPr>
            <a:spLocks/>
          </p:cNvSpPr>
          <p:nvPr/>
        </p:nvSpPr>
        <p:spPr bwMode="auto">
          <a:xfrm>
            <a:off x="4340225" y="42767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6</a:t>
            </a:r>
            <a:endParaRPr kumimoji="0" lang="en-US" altLang="en-US">
              <a:solidFill>
                <a:srgbClr val="000000"/>
              </a:solidFill>
              <a:latin typeface="VNI-Helve" pitchFamily="2" charset="0"/>
              <a:sym typeface="VNI-Helve" pitchFamily="2" charset="0"/>
            </a:endParaRPr>
          </a:p>
        </p:txBody>
      </p:sp>
      <p:sp>
        <p:nvSpPr>
          <p:cNvPr id="26" name="Rectangle 78"/>
          <p:cNvSpPr>
            <a:spLocks/>
          </p:cNvSpPr>
          <p:nvPr/>
        </p:nvSpPr>
        <p:spPr bwMode="auto">
          <a:xfrm>
            <a:off x="4352925" y="4692650"/>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7</a:t>
            </a:r>
            <a:endParaRPr kumimoji="0" lang="en-US" altLang="en-US">
              <a:solidFill>
                <a:srgbClr val="000000"/>
              </a:solidFill>
              <a:latin typeface="VNI-Helve" pitchFamily="2" charset="0"/>
              <a:sym typeface="VNI-Helve" pitchFamily="2" charset="0"/>
            </a:endParaRPr>
          </a:p>
        </p:txBody>
      </p:sp>
      <p:sp>
        <p:nvSpPr>
          <p:cNvPr id="27" name="Rectangle 79"/>
          <p:cNvSpPr>
            <a:spLocks/>
          </p:cNvSpPr>
          <p:nvPr/>
        </p:nvSpPr>
        <p:spPr bwMode="auto">
          <a:xfrm>
            <a:off x="1495425" y="46402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pic>
        <p:nvPicPr>
          <p:cNvPr id="28"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7000" y="1263650"/>
            <a:ext cx="1284288"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173"/>
          <p:cNvSpPr>
            <a:spLocks/>
          </p:cNvSpPr>
          <p:nvPr/>
        </p:nvSpPr>
        <p:spPr bwMode="auto">
          <a:xfrm>
            <a:off x="2960688" y="3146425"/>
            <a:ext cx="1096962" cy="231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200" y="0"/>
                </a:moveTo>
                <a:lnTo>
                  <a:pt x="0" y="0"/>
                </a:lnTo>
                <a:lnTo>
                  <a:pt x="5400" y="10800"/>
                </a:lnTo>
                <a:lnTo>
                  <a:pt x="0" y="21600"/>
                </a:lnTo>
                <a:lnTo>
                  <a:pt x="16200" y="21600"/>
                </a:lnTo>
                <a:lnTo>
                  <a:pt x="21600" y="10800"/>
                </a:lnTo>
                <a:lnTo>
                  <a:pt x="16200" y="0"/>
                </a:lnTo>
                <a:close/>
              </a:path>
            </a:pathLst>
          </a:custGeom>
          <a:solidFill>
            <a:srgbClr val="DDDDDD"/>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0" name="AutoShape 174"/>
          <p:cNvSpPr>
            <a:spLocks/>
          </p:cNvSpPr>
          <p:nvPr/>
        </p:nvSpPr>
        <p:spPr bwMode="auto">
          <a:xfrm>
            <a:off x="6240463" y="3146425"/>
            <a:ext cx="1096962" cy="231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200" y="0"/>
                </a:moveTo>
                <a:lnTo>
                  <a:pt x="0" y="0"/>
                </a:lnTo>
                <a:lnTo>
                  <a:pt x="5400" y="10800"/>
                </a:lnTo>
                <a:lnTo>
                  <a:pt x="0" y="21600"/>
                </a:lnTo>
                <a:lnTo>
                  <a:pt x="16200" y="21600"/>
                </a:lnTo>
                <a:lnTo>
                  <a:pt x="21600" y="10800"/>
                </a:lnTo>
                <a:lnTo>
                  <a:pt x="16200" y="0"/>
                </a:lnTo>
                <a:close/>
              </a:path>
            </a:pathLst>
          </a:custGeom>
          <a:solidFill>
            <a:srgbClr val="DDDDDD"/>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1" name="Rectangle 83"/>
          <p:cNvSpPr>
            <a:spLocks/>
          </p:cNvSpPr>
          <p:nvPr/>
        </p:nvSpPr>
        <p:spPr bwMode="auto">
          <a:xfrm>
            <a:off x="722313" y="4860925"/>
            <a:ext cx="57708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mj-lt"/>
                <a:sym typeface="VNI-Helve" pitchFamily="2" charset="0"/>
              </a:rPr>
              <a:t>16383</a:t>
            </a:r>
          </a:p>
        </p:txBody>
      </p:sp>
      <p:sp>
        <p:nvSpPr>
          <p:cNvPr id="32" name="Rectangle 84"/>
          <p:cNvSpPr>
            <a:spLocks/>
          </p:cNvSpPr>
          <p:nvPr/>
        </p:nvSpPr>
        <p:spPr bwMode="auto">
          <a:xfrm>
            <a:off x="290513" y="1928813"/>
            <a:ext cx="532197"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mj-lt"/>
                <a:sym typeface="VNI-Helve" pitchFamily="2" charset="0"/>
              </a:rPr>
              <a:t>14 bit</a:t>
            </a:r>
          </a:p>
        </p:txBody>
      </p:sp>
      <p:sp>
        <p:nvSpPr>
          <p:cNvPr id="33" name="Text Box 3"/>
          <p:cNvSpPr txBox="1">
            <a:spLocks noChangeArrowheads="1"/>
          </p:cNvSpPr>
          <p:nvPr/>
        </p:nvSpPr>
        <p:spPr bwMode="auto">
          <a:xfrm>
            <a:off x="482600" y="5262563"/>
            <a:ext cx="7150100" cy="15327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280988" indent="-280988">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Mỗi trang nhớ có kích thước 2K = 2048</a:t>
            </a:r>
          </a:p>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Process có kích thước10468 </a:t>
            </a:r>
            <a:r>
              <a:rPr lang="en-US" altLang="zh-TW">
                <a:latin typeface="+mj-lt"/>
                <a:ea typeface="標楷體" pitchFamily="65" charset="-128"/>
                <a:sym typeface="Symbol" panose="05050102010706020507" pitchFamily="18" charset="2"/>
              </a:rPr>
              <a:t> phân mảnh nội ở frame 9 (chứa page 5), </a:t>
            </a:r>
            <a:r>
              <a:rPr lang="en-US" altLang="zh-TW">
                <a:latin typeface="+mj-lt"/>
                <a:ea typeface="標楷體" pitchFamily="65" charset="-128"/>
              </a:rPr>
              <a:t>các địa chỉ ảo &gt; 12287 là các địa chỉ invalid.</a:t>
            </a:r>
          </a:p>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Dùng PTLR  để kiểm tra truy xuất đến bảng phân trang có nằm trong bảng hay không.</a:t>
            </a:r>
          </a:p>
        </p:txBody>
      </p:sp>
    </p:spTree>
    <p:extLst>
      <p:ext uri="{BB962C8B-B14F-4D97-AF65-F5344CB8AC3E}">
        <p14:creationId xmlns:p14="http://schemas.microsoft.com/office/powerpoint/2010/main" val="137106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additive="base">
                                        <p:cTn id="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anim calcmode="lin" valueType="num">
                                      <p:cBhvr additive="base">
                                        <p:cTn id="13" dur="500" fill="hold"/>
                                        <p:tgtEl>
                                          <p:spTgt spid="3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anim calcmode="lin" valueType="num">
                                      <p:cBhvr additive="base">
                                        <p:cTn id="19" dur="500" fill="hold"/>
                                        <p:tgtEl>
                                          <p:spTgt spid="3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sẻ các trang nhớ</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4"/>
          <p:cNvSpPr>
            <a:spLocks/>
          </p:cNvSpPr>
          <p:nvPr/>
        </p:nvSpPr>
        <p:spPr bwMode="auto">
          <a:xfrm>
            <a:off x="735013" y="1219200"/>
            <a:ext cx="1117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1</a:t>
            </a:r>
            <a:endParaRPr kumimoji="0" lang="en-US" altLang="en-US">
              <a:solidFill>
                <a:srgbClr val="000000"/>
              </a:solidFill>
              <a:latin typeface="VNI-Helve" pitchFamily="2" charset="0"/>
              <a:sym typeface="VNI-Helve" pitchFamily="2" charset="0"/>
            </a:endParaRPr>
          </a:p>
        </p:txBody>
      </p:sp>
      <p:grpSp>
        <p:nvGrpSpPr>
          <p:cNvPr id="7" name="Group 5"/>
          <p:cNvGrpSpPr>
            <a:grpSpLocks/>
          </p:cNvGrpSpPr>
          <p:nvPr/>
        </p:nvGrpSpPr>
        <p:grpSpPr bwMode="auto">
          <a:xfrm>
            <a:off x="738188" y="1636713"/>
            <a:ext cx="1098550" cy="485775"/>
            <a:chOff x="-1" y="0"/>
            <a:chExt cx="1095377" cy="485775"/>
          </a:xfrm>
        </p:grpSpPr>
        <p:sp>
          <p:nvSpPr>
            <p:cNvPr id="8" name="Rectangle 91"/>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9" name="Rectangle 92"/>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10" name="Group 6"/>
          <p:cNvGrpSpPr>
            <a:grpSpLocks/>
          </p:cNvGrpSpPr>
          <p:nvPr/>
        </p:nvGrpSpPr>
        <p:grpSpPr bwMode="auto">
          <a:xfrm>
            <a:off x="738188" y="2119313"/>
            <a:ext cx="1098550" cy="485775"/>
            <a:chOff x="-1" y="0"/>
            <a:chExt cx="1095377" cy="485775"/>
          </a:xfrm>
        </p:grpSpPr>
        <p:sp>
          <p:nvSpPr>
            <p:cNvPr id="11" name="Rectangle 89"/>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2" name="Rectangle 90"/>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13" name="Group 7"/>
          <p:cNvGrpSpPr>
            <a:grpSpLocks/>
          </p:cNvGrpSpPr>
          <p:nvPr/>
        </p:nvGrpSpPr>
        <p:grpSpPr bwMode="auto">
          <a:xfrm>
            <a:off x="738188" y="2601913"/>
            <a:ext cx="1098550" cy="485775"/>
            <a:chOff x="-1" y="0"/>
            <a:chExt cx="1095377" cy="485775"/>
          </a:xfrm>
        </p:grpSpPr>
        <p:sp>
          <p:nvSpPr>
            <p:cNvPr id="14" name="Rectangle 87"/>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5" name="Rectangle 88"/>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3</a:t>
              </a:r>
              <a:endParaRPr kumimoji="0" lang="en-US" altLang="en-US">
                <a:solidFill>
                  <a:srgbClr val="000000"/>
                </a:solidFill>
                <a:latin typeface="VNI-Helve" pitchFamily="2" charset="0"/>
                <a:sym typeface="VNI-Helve" pitchFamily="2" charset="0"/>
              </a:endParaRPr>
            </a:p>
          </p:txBody>
        </p:sp>
      </p:grpSp>
      <p:grpSp>
        <p:nvGrpSpPr>
          <p:cNvPr id="16" name="Group 8"/>
          <p:cNvGrpSpPr>
            <a:grpSpLocks/>
          </p:cNvGrpSpPr>
          <p:nvPr/>
        </p:nvGrpSpPr>
        <p:grpSpPr bwMode="auto">
          <a:xfrm>
            <a:off x="738188" y="3084513"/>
            <a:ext cx="1098550" cy="485775"/>
            <a:chOff x="-1" y="0"/>
            <a:chExt cx="1095377" cy="485775"/>
          </a:xfrm>
        </p:grpSpPr>
        <p:sp>
          <p:nvSpPr>
            <p:cNvPr id="17" name="Rectangle 85" descr="pattern.png"/>
            <p:cNvSpPr>
              <a:spLocks/>
            </p:cNvSpPr>
            <p:nvPr/>
          </p:nvSpPr>
          <p:spPr bwMode="auto">
            <a:xfrm>
              <a:off x="-1" y="0"/>
              <a:ext cx="1095377" cy="485775"/>
            </a:xfrm>
            <a:prstGeom prst="rect">
              <a:avLst/>
            </a:prstGeom>
            <a:blipFill dpi="0" rotWithShape="0">
              <a:blip r:embed="rId2"/>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8" name="Rectangle 86"/>
            <p:cNvSpPr>
              <a:spLocks/>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1</a:t>
              </a:r>
              <a:endParaRPr kumimoji="0" lang="en-US" altLang="en-US">
                <a:solidFill>
                  <a:srgbClr val="000000"/>
                </a:solidFill>
                <a:latin typeface="VNI-Helve" pitchFamily="2" charset="0"/>
                <a:sym typeface="VNI-Helve" pitchFamily="2" charset="0"/>
              </a:endParaRPr>
            </a:p>
          </p:txBody>
        </p:sp>
      </p:grpSp>
      <p:grpSp>
        <p:nvGrpSpPr>
          <p:cNvPr id="19" name="Group 9"/>
          <p:cNvGrpSpPr>
            <a:grpSpLocks/>
          </p:cNvGrpSpPr>
          <p:nvPr/>
        </p:nvGrpSpPr>
        <p:grpSpPr bwMode="auto">
          <a:xfrm>
            <a:off x="728663" y="4222750"/>
            <a:ext cx="1095375" cy="485775"/>
            <a:chOff x="-1" y="0"/>
            <a:chExt cx="1095377" cy="485775"/>
          </a:xfrm>
        </p:grpSpPr>
        <p:sp>
          <p:nvSpPr>
            <p:cNvPr id="20" name="Rectangle 83"/>
            <p:cNvSpPr>
              <a:spLocks/>
            </p:cNvSpPr>
            <p:nvPr/>
          </p:nvSpPr>
          <p:spPr bwMode="auto">
            <a:xfrm>
              <a:off x="-1" y="0"/>
              <a:ext cx="1095377" cy="485775"/>
            </a:xfrm>
            <a:prstGeom prst="rect">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1" name="Rectangle 84"/>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22" name="Group 10"/>
          <p:cNvGrpSpPr>
            <a:grpSpLocks/>
          </p:cNvGrpSpPr>
          <p:nvPr/>
        </p:nvGrpSpPr>
        <p:grpSpPr bwMode="auto">
          <a:xfrm>
            <a:off x="728663" y="4692650"/>
            <a:ext cx="1095375" cy="485775"/>
            <a:chOff x="-1" y="0"/>
            <a:chExt cx="1095377" cy="485775"/>
          </a:xfrm>
        </p:grpSpPr>
        <p:sp>
          <p:nvSpPr>
            <p:cNvPr id="23" name="Rectangle 81"/>
            <p:cNvSpPr>
              <a:spLocks/>
            </p:cNvSpPr>
            <p:nvPr/>
          </p:nvSpPr>
          <p:spPr bwMode="auto">
            <a:xfrm>
              <a:off x="-1" y="0"/>
              <a:ext cx="1095377" cy="485775"/>
            </a:xfrm>
            <a:prstGeom prst="rect">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4" name="Rectangle 82"/>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25" name="Group 11"/>
          <p:cNvGrpSpPr>
            <a:grpSpLocks/>
          </p:cNvGrpSpPr>
          <p:nvPr/>
        </p:nvGrpSpPr>
        <p:grpSpPr bwMode="auto">
          <a:xfrm>
            <a:off x="728663" y="5162550"/>
            <a:ext cx="1095375" cy="485775"/>
            <a:chOff x="-1" y="0"/>
            <a:chExt cx="1095377" cy="485775"/>
          </a:xfrm>
        </p:grpSpPr>
        <p:sp>
          <p:nvSpPr>
            <p:cNvPr id="26" name="Rectangle 79"/>
            <p:cNvSpPr>
              <a:spLocks/>
            </p:cNvSpPr>
            <p:nvPr/>
          </p:nvSpPr>
          <p:spPr bwMode="auto">
            <a:xfrm>
              <a:off x="-1" y="0"/>
              <a:ext cx="1095377" cy="485775"/>
            </a:xfrm>
            <a:prstGeom prst="rect">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7" name="Rectangle 80"/>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28" name="Group 12"/>
          <p:cNvGrpSpPr>
            <a:grpSpLocks/>
          </p:cNvGrpSpPr>
          <p:nvPr/>
        </p:nvGrpSpPr>
        <p:grpSpPr bwMode="auto">
          <a:xfrm>
            <a:off x="728663" y="5632450"/>
            <a:ext cx="1095375" cy="485775"/>
            <a:chOff x="-1" y="0"/>
            <a:chExt cx="1095377" cy="485775"/>
          </a:xfrm>
        </p:grpSpPr>
        <p:sp>
          <p:nvSpPr>
            <p:cNvPr id="29" name="Rectangle 77" descr="pattern.png"/>
            <p:cNvSpPr>
              <a:spLocks/>
            </p:cNvSpPr>
            <p:nvPr/>
          </p:nvSpPr>
          <p:spPr bwMode="auto">
            <a:xfrm>
              <a:off x="-1" y="0"/>
              <a:ext cx="1095377" cy="485775"/>
            </a:xfrm>
            <a:prstGeom prst="rect">
              <a:avLst/>
            </a:prstGeom>
            <a:blipFill dpi="0" rotWithShape="0">
              <a:blip r:embed="rId3"/>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30" name="Rectangle 78"/>
            <p:cNvSpPr>
              <a:spLocks/>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3</a:t>
              </a:r>
              <a:endParaRPr kumimoji="0" lang="en-US" altLang="en-US">
                <a:solidFill>
                  <a:srgbClr val="000000"/>
                </a:solidFill>
                <a:latin typeface="VNI-Helve" pitchFamily="2" charset="0"/>
                <a:sym typeface="VNI-Helve" pitchFamily="2" charset="0"/>
              </a:endParaRPr>
            </a:p>
          </p:txBody>
        </p:sp>
      </p:grpSp>
      <p:sp>
        <p:nvSpPr>
          <p:cNvPr id="31" name="Rectangle 13"/>
          <p:cNvSpPr>
            <a:spLocks/>
          </p:cNvSpPr>
          <p:nvPr/>
        </p:nvSpPr>
        <p:spPr bwMode="auto">
          <a:xfrm>
            <a:off x="779463" y="6169025"/>
            <a:ext cx="1120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3</a:t>
            </a:r>
            <a:endParaRPr kumimoji="0" lang="en-US" altLang="en-US">
              <a:solidFill>
                <a:srgbClr val="000000"/>
              </a:solidFill>
              <a:latin typeface="VNI-Helve" pitchFamily="2" charset="0"/>
              <a:sym typeface="VNI-Helve" pitchFamily="2" charset="0"/>
            </a:endParaRPr>
          </a:p>
        </p:txBody>
      </p:sp>
      <p:grpSp>
        <p:nvGrpSpPr>
          <p:cNvPr id="32" name="Group 14"/>
          <p:cNvGrpSpPr>
            <a:grpSpLocks/>
          </p:cNvGrpSpPr>
          <p:nvPr/>
        </p:nvGrpSpPr>
        <p:grpSpPr bwMode="auto">
          <a:xfrm>
            <a:off x="2459038" y="4443413"/>
            <a:ext cx="438150" cy="371475"/>
            <a:chOff x="0" y="-1"/>
            <a:chExt cx="436563" cy="370841"/>
          </a:xfrm>
        </p:grpSpPr>
        <p:sp>
          <p:nvSpPr>
            <p:cNvPr id="33" name="Rectangle 75"/>
            <p:cNvSpPr>
              <a:spLocks/>
            </p:cNvSpPr>
            <p:nvPr/>
          </p:nvSpPr>
          <p:spPr bwMode="auto">
            <a:xfrm>
              <a:off x="0" y="2063"/>
              <a:ext cx="436563" cy="366714"/>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4" name="Rectangle 76"/>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35" name="Group 15"/>
          <p:cNvGrpSpPr>
            <a:grpSpLocks/>
          </p:cNvGrpSpPr>
          <p:nvPr/>
        </p:nvGrpSpPr>
        <p:grpSpPr bwMode="auto">
          <a:xfrm>
            <a:off x="2459038" y="4808538"/>
            <a:ext cx="438150" cy="371475"/>
            <a:chOff x="0" y="-1"/>
            <a:chExt cx="436563" cy="370841"/>
          </a:xfrm>
        </p:grpSpPr>
        <p:sp>
          <p:nvSpPr>
            <p:cNvPr id="36" name="Rectangle 73"/>
            <p:cNvSpPr>
              <a:spLocks/>
            </p:cNvSpPr>
            <p:nvPr/>
          </p:nvSpPr>
          <p:spPr bwMode="auto">
            <a:xfrm>
              <a:off x="0" y="2063"/>
              <a:ext cx="436563" cy="366714"/>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7" name="Rectangle 74"/>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38" name="Group 16"/>
          <p:cNvGrpSpPr>
            <a:grpSpLocks/>
          </p:cNvGrpSpPr>
          <p:nvPr/>
        </p:nvGrpSpPr>
        <p:grpSpPr bwMode="auto">
          <a:xfrm>
            <a:off x="2459038" y="5175250"/>
            <a:ext cx="438150" cy="371475"/>
            <a:chOff x="0" y="-1"/>
            <a:chExt cx="436563" cy="370841"/>
          </a:xfrm>
        </p:grpSpPr>
        <p:sp>
          <p:nvSpPr>
            <p:cNvPr id="39" name="Rectangle 71"/>
            <p:cNvSpPr>
              <a:spLocks/>
            </p:cNvSpPr>
            <p:nvPr/>
          </p:nvSpPr>
          <p:spPr bwMode="auto">
            <a:xfrm>
              <a:off x="0" y="2063"/>
              <a:ext cx="436563" cy="366714"/>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0" name="Rectangle 72"/>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p>
          </p:txBody>
        </p:sp>
      </p:grpSp>
      <p:grpSp>
        <p:nvGrpSpPr>
          <p:cNvPr id="41" name="Group 17"/>
          <p:cNvGrpSpPr>
            <a:grpSpLocks/>
          </p:cNvGrpSpPr>
          <p:nvPr/>
        </p:nvGrpSpPr>
        <p:grpSpPr bwMode="auto">
          <a:xfrm>
            <a:off x="2459038" y="5540375"/>
            <a:ext cx="438150" cy="371475"/>
            <a:chOff x="0" y="-1"/>
            <a:chExt cx="436563" cy="370841"/>
          </a:xfrm>
        </p:grpSpPr>
        <p:sp>
          <p:nvSpPr>
            <p:cNvPr id="42" name="Rectangle 69" descr="pattern.png"/>
            <p:cNvSpPr>
              <a:spLocks/>
            </p:cNvSpPr>
            <p:nvPr/>
          </p:nvSpPr>
          <p:spPr bwMode="auto">
            <a:xfrm>
              <a:off x="0" y="2063"/>
              <a:ext cx="436563" cy="366714"/>
            </a:xfrm>
            <a:prstGeom prst="rect">
              <a:avLst/>
            </a:prstGeom>
            <a:blipFill dpi="0" rotWithShape="0">
              <a:blip r:embed="rId3"/>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3" name="Rectangle 70"/>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grpSp>
      <p:sp>
        <p:nvSpPr>
          <p:cNvPr id="44" name="Rectangle 18"/>
          <p:cNvSpPr>
            <a:spLocks/>
          </p:cNvSpPr>
          <p:nvPr/>
        </p:nvSpPr>
        <p:spPr bwMode="auto">
          <a:xfrm>
            <a:off x="2087563" y="444500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45" name="Rectangle 19"/>
          <p:cNvSpPr>
            <a:spLocks/>
          </p:cNvSpPr>
          <p:nvPr/>
        </p:nvSpPr>
        <p:spPr bwMode="auto">
          <a:xfrm>
            <a:off x="2087563" y="4849813"/>
            <a:ext cx="2286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46" name="Rectangle 20"/>
          <p:cNvSpPr>
            <a:spLocks/>
          </p:cNvSpPr>
          <p:nvPr/>
        </p:nvSpPr>
        <p:spPr bwMode="auto">
          <a:xfrm>
            <a:off x="2087563" y="521652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47" name="Rectangle 21"/>
          <p:cNvSpPr>
            <a:spLocks/>
          </p:cNvSpPr>
          <p:nvPr/>
        </p:nvSpPr>
        <p:spPr bwMode="auto">
          <a:xfrm>
            <a:off x="2087563" y="558165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nvGrpSpPr>
          <p:cNvPr id="48" name="Group 22"/>
          <p:cNvGrpSpPr>
            <a:grpSpLocks/>
          </p:cNvGrpSpPr>
          <p:nvPr/>
        </p:nvGrpSpPr>
        <p:grpSpPr bwMode="auto">
          <a:xfrm>
            <a:off x="2401888" y="1800225"/>
            <a:ext cx="438150" cy="369888"/>
            <a:chOff x="0" y="0"/>
            <a:chExt cx="436563" cy="370841"/>
          </a:xfrm>
        </p:grpSpPr>
        <p:sp>
          <p:nvSpPr>
            <p:cNvPr id="49" name="Rectangle 67"/>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0" name="Rectangle 68"/>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51" name="Group 23"/>
          <p:cNvGrpSpPr>
            <a:grpSpLocks/>
          </p:cNvGrpSpPr>
          <p:nvPr/>
        </p:nvGrpSpPr>
        <p:grpSpPr bwMode="auto">
          <a:xfrm>
            <a:off x="2401888" y="2165350"/>
            <a:ext cx="438150" cy="369888"/>
            <a:chOff x="0" y="0"/>
            <a:chExt cx="436563" cy="370841"/>
          </a:xfrm>
        </p:grpSpPr>
        <p:sp>
          <p:nvSpPr>
            <p:cNvPr id="52" name="Rectangle 65"/>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3" name="Rectangle 66"/>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54" name="Group 24"/>
          <p:cNvGrpSpPr>
            <a:grpSpLocks/>
          </p:cNvGrpSpPr>
          <p:nvPr/>
        </p:nvGrpSpPr>
        <p:grpSpPr bwMode="auto">
          <a:xfrm>
            <a:off x="2401888" y="2532063"/>
            <a:ext cx="438150" cy="369887"/>
            <a:chOff x="0" y="0"/>
            <a:chExt cx="436563" cy="370841"/>
          </a:xfrm>
        </p:grpSpPr>
        <p:sp>
          <p:nvSpPr>
            <p:cNvPr id="55" name="Rectangle 63"/>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6" name="Rectangle 64"/>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p>
          </p:txBody>
        </p:sp>
      </p:grpSp>
      <p:grpSp>
        <p:nvGrpSpPr>
          <p:cNvPr id="57" name="Group 25"/>
          <p:cNvGrpSpPr>
            <a:grpSpLocks/>
          </p:cNvGrpSpPr>
          <p:nvPr/>
        </p:nvGrpSpPr>
        <p:grpSpPr bwMode="auto">
          <a:xfrm>
            <a:off x="2401888" y="2897188"/>
            <a:ext cx="438150" cy="369887"/>
            <a:chOff x="0" y="0"/>
            <a:chExt cx="436563" cy="370841"/>
          </a:xfrm>
        </p:grpSpPr>
        <p:sp>
          <p:nvSpPr>
            <p:cNvPr id="58" name="Rectangle 61" descr="pattern.png"/>
            <p:cNvSpPr>
              <a:spLocks/>
            </p:cNvSpPr>
            <p:nvPr/>
          </p:nvSpPr>
          <p:spPr bwMode="auto">
            <a:xfrm>
              <a:off x="0" y="1269"/>
              <a:ext cx="436563" cy="368302"/>
            </a:xfrm>
            <a:prstGeom prst="rect">
              <a:avLst/>
            </a:prstGeom>
            <a:blipFill dpi="0" rotWithShape="0">
              <a:blip r:embed="rId2"/>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9" name="Rectangle 62"/>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grpSp>
      <p:sp>
        <p:nvSpPr>
          <p:cNvPr id="60" name="Rectangle 26"/>
          <p:cNvSpPr>
            <a:spLocks/>
          </p:cNvSpPr>
          <p:nvPr/>
        </p:nvSpPr>
        <p:spPr bwMode="auto">
          <a:xfrm>
            <a:off x="2030413" y="180022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61" name="Rectangle 27"/>
          <p:cNvSpPr>
            <a:spLocks/>
          </p:cNvSpPr>
          <p:nvPr/>
        </p:nvSpPr>
        <p:spPr bwMode="auto">
          <a:xfrm>
            <a:off x="2030413" y="2205038"/>
            <a:ext cx="2286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62" name="Rectangle 28"/>
          <p:cNvSpPr>
            <a:spLocks/>
          </p:cNvSpPr>
          <p:nvPr/>
        </p:nvSpPr>
        <p:spPr bwMode="auto">
          <a:xfrm>
            <a:off x="2030413" y="257175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63" name="Rectangle 29"/>
          <p:cNvSpPr>
            <a:spLocks/>
          </p:cNvSpPr>
          <p:nvPr/>
        </p:nvSpPr>
        <p:spPr bwMode="auto">
          <a:xfrm>
            <a:off x="2030413" y="293687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sp>
        <p:nvSpPr>
          <p:cNvPr id="64" name="Rectangle 30"/>
          <p:cNvSpPr>
            <a:spLocks/>
          </p:cNvSpPr>
          <p:nvPr/>
        </p:nvSpPr>
        <p:spPr bwMode="auto">
          <a:xfrm>
            <a:off x="3576638" y="2511425"/>
            <a:ext cx="1120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2</a:t>
            </a:r>
            <a:endParaRPr kumimoji="0" lang="en-US" altLang="en-US">
              <a:solidFill>
                <a:srgbClr val="000000"/>
              </a:solidFill>
              <a:latin typeface="VNI-Helve" pitchFamily="2" charset="0"/>
              <a:sym typeface="VNI-Helve" pitchFamily="2" charset="0"/>
            </a:endParaRPr>
          </a:p>
        </p:txBody>
      </p:sp>
      <p:grpSp>
        <p:nvGrpSpPr>
          <p:cNvPr id="65" name="Group 31"/>
          <p:cNvGrpSpPr>
            <a:grpSpLocks/>
          </p:cNvGrpSpPr>
          <p:nvPr/>
        </p:nvGrpSpPr>
        <p:grpSpPr bwMode="auto">
          <a:xfrm>
            <a:off x="3659188" y="2928938"/>
            <a:ext cx="1095375" cy="485775"/>
            <a:chOff x="-1" y="0"/>
            <a:chExt cx="1095377" cy="485775"/>
          </a:xfrm>
        </p:grpSpPr>
        <p:sp>
          <p:nvSpPr>
            <p:cNvPr id="66" name="Rectangle 59"/>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67" name="Rectangle 60"/>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68" name="Group 32"/>
          <p:cNvGrpSpPr>
            <a:grpSpLocks/>
          </p:cNvGrpSpPr>
          <p:nvPr/>
        </p:nvGrpSpPr>
        <p:grpSpPr bwMode="auto">
          <a:xfrm>
            <a:off x="3659188" y="3411538"/>
            <a:ext cx="1095375" cy="485775"/>
            <a:chOff x="-1" y="0"/>
            <a:chExt cx="1095377" cy="485775"/>
          </a:xfrm>
        </p:grpSpPr>
        <p:sp>
          <p:nvSpPr>
            <p:cNvPr id="69" name="Rectangle 57"/>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0" name="Rectangle 58"/>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71" name="Group 33"/>
          <p:cNvGrpSpPr>
            <a:grpSpLocks/>
          </p:cNvGrpSpPr>
          <p:nvPr/>
        </p:nvGrpSpPr>
        <p:grpSpPr bwMode="auto">
          <a:xfrm>
            <a:off x="3659188" y="3894138"/>
            <a:ext cx="1095375" cy="485775"/>
            <a:chOff x="-1" y="0"/>
            <a:chExt cx="1095377" cy="485775"/>
          </a:xfrm>
        </p:grpSpPr>
        <p:sp>
          <p:nvSpPr>
            <p:cNvPr id="72" name="Rectangle 55"/>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3" name="Rectangle 56"/>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3</a:t>
              </a:r>
              <a:endParaRPr kumimoji="0" lang="en-US" altLang="en-US">
                <a:solidFill>
                  <a:srgbClr val="000000"/>
                </a:solidFill>
                <a:latin typeface="VNI-Helve" pitchFamily="2" charset="0"/>
                <a:sym typeface="VNI-Helve" pitchFamily="2" charset="0"/>
              </a:endParaRPr>
            </a:p>
          </p:txBody>
        </p:sp>
      </p:grpSp>
      <p:grpSp>
        <p:nvGrpSpPr>
          <p:cNvPr id="74" name="Group 34"/>
          <p:cNvGrpSpPr>
            <a:grpSpLocks/>
          </p:cNvGrpSpPr>
          <p:nvPr/>
        </p:nvGrpSpPr>
        <p:grpSpPr bwMode="auto">
          <a:xfrm>
            <a:off x="3659188" y="4376738"/>
            <a:ext cx="1095375" cy="485775"/>
            <a:chOff x="-1" y="0"/>
            <a:chExt cx="1095377" cy="485775"/>
          </a:xfrm>
        </p:grpSpPr>
        <p:sp>
          <p:nvSpPr>
            <p:cNvPr id="75" name="Rectangle 53" descr="pattern.png"/>
            <p:cNvSpPr>
              <a:spLocks/>
            </p:cNvSpPr>
            <p:nvPr/>
          </p:nvSpPr>
          <p:spPr bwMode="auto">
            <a:xfrm>
              <a:off x="-1" y="0"/>
              <a:ext cx="1095377" cy="485775"/>
            </a:xfrm>
            <a:prstGeom prst="rect">
              <a:avLst/>
            </a:prstGeom>
            <a:blipFill dpi="0" rotWithShape="0">
              <a:blip r:embed="rId4"/>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6" name="Rectangle 54"/>
            <p:cNvSpPr>
              <a:spLocks/>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2</a:t>
              </a:r>
              <a:endParaRPr kumimoji="0" lang="en-US" altLang="en-US">
                <a:solidFill>
                  <a:srgbClr val="000000"/>
                </a:solidFill>
                <a:latin typeface="VNI-Helve" pitchFamily="2" charset="0"/>
                <a:sym typeface="VNI-Helve" pitchFamily="2" charset="0"/>
              </a:endParaRPr>
            </a:p>
          </p:txBody>
        </p:sp>
      </p:grpSp>
      <p:grpSp>
        <p:nvGrpSpPr>
          <p:cNvPr id="77" name="Group 35"/>
          <p:cNvGrpSpPr>
            <a:grpSpLocks/>
          </p:cNvGrpSpPr>
          <p:nvPr/>
        </p:nvGrpSpPr>
        <p:grpSpPr bwMode="auto">
          <a:xfrm>
            <a:off x="5295900" y="3054350"/>
            <a:ext cx="436563" cy="369888"/>
            <a:chOff x="0" y="0"/>
            <a:chExt cx="436563" cy="370841"/>
          </a:xfrm>
        </p:grpSpPr>
        <p:sp>
          <p:nvSpPr>
            <p:cNvPr id="78" name="Rectangle 51"/>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9" name="Rectangle 52"/>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80" name="Group 36"/>
          <p:cNvGrpSpPr>
            <a:grpSpLocks/>
          </p:cNvGrpSpPr>
          <p:nvPr/>
        </p:nvGrpSpPr>
        <p:grpSpPr bwMode="auto">
          <a:xfrm>
            <a:off x="5295900" y="3432175"/>
            <a:ext cx="436563" cy="369888"/>
            <a:chOff x="0" y="0"/>
            <a:chExt cx="436563" cy="370841"/>
          </a:xfrm>
        </p:grpSpPr>
        <p:sp>
          <p:nvSpPr>
            <p:cNvPr id="81" name="Rectangle 49"/>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2" name="Rectangle 50"/>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83" name="Group 37"/>
          <p:cNvGrpSpPr>
            <a:grpSpLocks/>
          </p:cNvGrpSpPr>
          <p:nvPr/>
        </p:nvGrpSpPr>
        <p:grpSpPr bwMode="auto">
          <a:xfrm>
            <a:off x="5295900" y="3798888"/>
            <a:ext cx="436563" cy="369887"/>
            <a:chOff x="0" y="0"/>
            <a:chExt cx="436563" cy="370841"/>
          </a:xfrm>
        </p:grpSpPr>
        <p:sp>
          <p:nvSpPr>
            <p:cNvPr id="84" name="Rectangle 47"/>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5" name="Rectangle 48"/>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p>
          </p:txBody>
        </p:sp>
      </p:grpSp>
      <p:grpSp>
        <p:nvGrpSpPr>
          <p:cNvPr id="86" name="Group 38"/>
          <p:cNvGrpSpPr>
            <a:grpSpLocks/>
          </p:cNvGrpSpPr>
          <p:nvPr/>
        </p:nvGrpSpPr>
        <p:grpSpPr bwMode="auto">
          <a:xfrm>
            <a:off x="5295900" y="4164013"/>
            <a:ext cx="436563" cy="369887"/>
            <a:chOff x="0" y="0"/>
            <a:chExt cx="436563" cy="370841"/>
          </a:xfrm>
        </p:grpSpPr>
        <p:sp>
          <p:nvSpPr>
            <p:cNvPr id="87" name="Rectangle 45" descr="pattern.png"/>
            <p:cNvSpPr>
              <a:spLocks/>
            </p:cNvSpPr>
            <p:nvPr/>
          </p:nvSpPr>
          <p:spPr bwMode="auto">
            <a:xfrm>
              <a:off x="0" y="1269"/>
              <a:ext cx="436563" cy="368302"/>
            </a:xfrm>
            <a:prstGeom prst="rect">
              <a:avLst/>
            </a:prstGeom>
            <a:blipFill dpi="0" rotWithShape="0">
              <a:blip r:embed="rId4"/>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8" name="Rectangle 46"/>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7</a:t>
              </a:r>
            </a:p>
          </p:txBody>
        </p:sp>
      </p:grpSp>
      <p:sp>
        <p:nvSpPr>
          <p:cNvPr id="89" name="Rectangle 39"/>
          <p:cNvSpPr>
            <a:spLocks/>
          </p:cNvSpPr>
          <p:nvPr/>
        </p:nvSpPr>
        <p:spPr bwMode="auto">
          <a:xfrm>
            <a:off x="4922838" y="3054350"/>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90" name="Rectangle 40"/>
          <p:cNvSpPr>
            <a:spLocks/>
          </p:cNvSpPr>
          <p:nvPr/>
        </p:nvSpPr>
        <p:spPr bwMode="auto">
          <a:xfrm>
            <a:off x="4922838" y="3459163"/>
            <a:ext cx="2317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91" name="Rectangle 41"/>
          <p:cNvSpPr>
            <a:spLocks/>
          </p:cNvSpPr>
          <p:nvPr/>
        </p:nvSpPr>
        <p:spPr bwMode="auto">
          <a:xfrm>
            <a:off x="4922838" y="3825875"/>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92" name="Rectangle 42"/>
          <p:cNvSpPr>
            <a:spLocks/>
          </p:cNvSpPr>
          <p:nvPr/>
        </p:nvSpPr>
        <p:spPr bwMode="auto">
          <a:xfrm>
            <a:off x="4922838" y="4191000"/>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pic>
        <p:nvPicPr>
          <p:cNvPr id="93" name="table"/>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78613" y="1320800"/>
            <a:ext cx="1666875"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44"/>
          <p:cNvSpPr>
            <a:spLocks/>
          </p:cNvSpPr>
          <p:nvPr/>
        </p:nvSpPr>
        <p:spPr bwMode="auto">
          <a:xfrm>
            <a:off x="7034213" y="6310313"/>
            <a:ext cx="13811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Bộ nhớ thực</a:t>
            </a:r>
          </a:p>
        </p:txBody>
      </p:sp>
    </p:spTree>
    <p:extLst>
      <p:ext uri="{BB962C8B-B14F-4D97-AF65-F5344CB8AC3E}">
        <p14:creationId xmlns:p14="http://schemas.microsoft.com/office/powerpoint/2010/main" val="3172900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hoán vị (swapping)</a:t>
            </a:r>
          </a:p>
        </p:txBody>
      </p:sp>
      <p:sp>
        <p:nvSpPr>
          <p:cNvPr id="3" name="Content Placeholder 2"/>
          <p:cNvSpPr>
            <a:spLocks noGrp="1"/>
          </p:cNvSpPr>
          <p:nvPr>
            <p:ph idx="1"/>
          </p:nvPr>
        </p:nvSpPr>
        <p:spPr/>
        <p:txBody>
          <a:bodyPr/>
          <a:lstStyle/>
          <a:p>
            <a:pPr algn="just">
              <a:defRPr/>
            </a:pPr>
            <a:r>
              <a:rPr lang="vi-VN" altLang="en-US" sz="2400"/>
              <a:t>Một process có thể tạm thời bị swap ra khỏi bộ nhớ chính và lưu trên một hệ thống lưu trữ phụ. Sau đó, process có thể được nạp lại vào bộ nhớ để tiếp tục quá trình thực thi.</a:t>
            </a:r>
          </a:p>
          <a:p>
            <a:pPr algn="just">
              <a:defRPr/>
            </a:pPr>
            <a:r>
              <a:rPr lang="vi-VN" altLang="en-US" sz="2400"/>
              <a:t>Swapping policy: hai ví dụ</a:t>
            </a:r>
          </a:p>
          <a:p>
            <a:pPr lvl="1" algn="just">
              <a:defRPr/>
            </a:pPr>
            <a:r>
              <a:rPr lang="vi-VN" altLang="en-US"/>
              <a:t>Round-robin: swap out P1 (vừa tiêu thụ hết quantum của nó), swap in P2 , thực thi P3 ,…</a:t>
            </a:r>
          </a:p>
          <a:p>
            <a:pPr lvl="1" algn="just">
              <a:defRPr/>
            </a:pPr>
            <a:r>
              <a:rPr lang="vi-VN" altLang="en-US"/>
              <a:t>Roll out, roll in: dùng trong cơ chế định thời theo độ ưu tiên (priority-based scheduling)</a:t>
            </a:r>
          </a:p>
          <a:p>
            <a:pPr lvl="2" algn="just">
              <a:defRPr/>
            </a:pPr>
            <a:r>
              <a:rPr lang="vi-VN" altLang="en-US" sz="2400"/>
              <a:t>Process có độ ưu tiên thấp hơn sẽ bị swap out nhường chỗ cho process có độ ưu tiên cao hơn mới đến được nạp vào bộ nhớ để thực thi</a:t>
            </a:r>
          </a:p>
          <a:p>
            <a:pPr algn="just">
              <a:defRPr/>
            </a:pPr>
            <a:r>
              <a:rPr lang="vi-VN" altLang="en-US" sz="2400"/>
              <a:t>Hiện nay, ít hệ thống sử dụng cơ chế swapping trên</a:t>
            </a:r>
            <a:r>
              <a:rPr lang="en-US" altLang="en-US" sz="2400"/>
              <a:t>.</a:t>
            </a:r>
            <a:endParaRPr lang="vi-VN" altLang="en-US" sz="24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6/13/2020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1660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cơ chế hoán vị</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6/13/2020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descr="image.png"/>
          <p:cNvPicPr>
            <a:picLocks noChangeAspect="1"/>
          </p:cNvPicPr>
          <p:nvPr/>
        </p:nvPicPr>
        <p:blipFill>
          <a:blip r:embed="rId2">
            <a:extLst>
              <a:ext uri="{28A0092B-C50C-407E-A947-70E740481C1C}">
                <a14:useLocalDpi xmlns:a14="http://schemas.microsoft.com/office/drawing/2010/main" val="0"/>
              </a:ext>
            </a:extLst>
          </a:blip>
          <a:srcRect l="674" t="3656" r="674" b="3844"/>
          <a:stretch>
            <a:fillRect/>
          </a:stretch>
        </p:blipFill>
        <p:spPr bwMode="auto">
          <a:xfrm>
            <a:off x="887413" y="1236662"/>
            <a:ext cx="7378700" cy="5333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159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7</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t>Hiểu được các khái niệm cơ sở về bộ nhớ</a:t>
            </a:r>
          </a:p>
          <a:p>
            <a:pPr>
              <a:lnSpc>
                <a:spcPct val="150000"/>
              </a:lnSpc>
              <a:defRPr/>
            </a:pPr>
            <a:r>
              <a:rPr lang="en-US"/>
              <a:t>Hiểu được các kiểu địa chỉ nhớ và cách chuyển đổi giữa các kiểu này</a:t>
            </a:r>
          </a:p>
          <a:p>
            <a:pPr>
              <a:lnSpc>
                <a:spcPct val="150000"/>
              </a:lnSpc>
              <a:defRPr/>
            </a:pPr>
            <a:r>
              <a:rPr lang="en-US"/>
              <a:t>Hiểu được các cơ chế và mô hình quản lý bộ nhớ</a:t>
            </a:r>
            <a:endParaRPr 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vi-VN" altLang="en-US"/>
              <a:t>Khái niệm cơ sở</a:t>
            </a:r>
          </a:p>
          <a:p>
            <a:pPr>
              <a:lnSpc>
                <a:spcPct val="150000"/>
              </a:lnSpc>
              <a:defRPr/>
            </a:pPr>
            <a:r>
              <a:rPr lang="vi-VN" altLang="en-US"/>
              <a:t>Các kiểu địa chỉ nhớ</a:t>
            </a:r>
          </a:p>
          <a:p>
            <a:pPr>
              <a:lnSpc>
                <a:spcPct val="150000"/>
              </a:lnSpc>
              <a:defRPr/>
            </a:pPr>
            <a:r>
              <a:rPr lang="vi-VN" altLang="en-US"/>
              <a:t>Chuyển đổi địa chỉ nhớ</a:t>
            </a:r>
          </a:p>
          <a:p>
            <a:pPr>
              <a:lnSpc>
                <a:spcPct val="150000"/>
              </a:lnSpc>
              <a:defRPr/>
            </a:pPr>
            <a:r>
              <a:rPr lang="vi-VN" altLang="en-US"/>
              <a:t>Mô hình quản lý bộ nhớ</a:t>
            </a:r>
            <a:endParaRPr lang="en-US" altLang="en-US"/>
          </a:p>
          <a:p>
            <a:pPr>
              <a:lnSpc>
                <a:spcPct val="150000"/>
              </a:lnSpc>
              <a:defRPr/>
            </a:pPr>
            <a:r>
              <a:rPr lang="en-US" altLang="en-US"/>
              <a:t>Cơ chế phân trang</a:t>
            </a:r>
          </a:p>
          <a:p>
            <a:pPr>
              <a:lnSpc>
                <a:spcPct val="150000"/>
              </a:lnSpc>
              <a:defRPr/>
            </a:pPr>
            <a:r>
              <a:rPr lang="en-US" altLang="en-US"/>
              <a:t>C</a:t>
            </a:r>
            <a:r>
              <a:rPr lang="vi-VN" altLang="en-US"/>
              <a:t>ơ</a:t>
            </a:r>
            <a:r>
              <a:rPr lang="en-US" altLang="en-US"/>
              <a:t> chế </a:t>
            </a:r>
            <a:r>
              <a:rPr lang="vi-VN" altLang="en-US"/>
              <a:t>swapping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7" name="Content Placeholder 6"/>
          <p:cNvSpPr>
            <a:spLocks noGrp="1"/>
          </p:cNvSpPr>
          <p:nvPr>
            <p:ph idx="1"/>
          </p:nvPr>
        </p:nvSpPr>
        <p:spPr/>
        <p:txBody>
          <a:bodyPr/>
          <a:lstStyle/>
          <a:p>
            <a:pPr marL="0" indent="0">
              <a:lnSpc>
                <a:spcPct val="150000"/>
              </a:lnSpc>
              <a:buFont typeface="Monotype Sorts" charset="2"/>
              <a:buNone/>
            </a:pPr>
            <a:r>
              <a:rPr lang="en-US" altLang="en-US"/>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a:t>
            </a:r>
            <a:r>
              <a:rPr lang="en-US" altLang="en-US">
                <a:solidFill>
                  <a:srgbClr val="00B0F0"/>
                </a:solidFill>
              </a:rPr>
              <a:t>First fit</a:t>
            </a:r>
            <a:r>
              <a:rPr lang="en-US" altLang="en-US"/>
              <a:t>, </a:t>
            </a:r>
            <a:r>
              <a:rPr lang="en-US" altLang="en-US">
                <a:solidFill>
                  <a:srgbClr val="7030A0"/>
                </a:solidFill>
              </a:rPr>
              <a:t>Best fit</a:t>
            </a:r>
            <a:r>
              <a:rPr lang="en-US" altLang="en-US"/>
              <a:t>, </a:t>
            </a:r>
            <a:r>
              <a:rPr lang="en-US" altLang="en-US">
                <a:solidFill>
                  <a:srgbClr val="00B050"/>
                </a:solidFill>
              </a:rPr>
              <a:t>Next fit, </a:t>
            </a:r>
            <a:r>
              <a:rPr lang="en-US" altLang="en-US">
                <a:solidFill>
                  <a:srgbClr val="C00000"/>
                </a:solidFill>
              </a:rPr>
              <a:t>Worst fit</a:t>
            </a:r>
            <a:r>
              <a:rPr lang="en-US" altLang="en-US"/>
              <a:t>? Thuật toán nào cho phép sử dụng bộ nhớ hiệu quả nhất trong trường hợp trên</a:t>
            </a:r>
          </a:p>
        </p:txBody>
      </p:sp>
    </p:spTree>
    <p:extLst>
      <p:ext uri="{BB962C8B-B14F-4D97-AF65-F5344CB8AC3E}">
        <p14:creationId xmlns:p14="http://schemas.microsoft.com/office/powerpoint/2010/main" val="1860217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7" name="Content Placeholder 6"/>
          <p:cNvSpPr>
            <a:spLocks noGrp="1"/>
          </p:cNvSpPr>
          <p:nvPr>
            <p:ph idx="1"/>
          </p:nvPr>
        </p:nvSpPr>
        <p:spPr/>
        <p:txBody>
          <a:bodyPr/>
          <a:lstStyle/>
          <a:p>
            <a:pPr marL="0" indent="0">
              <a:buNone/>
            </a:pPr>
            <a:r>
              <a:rPr lang="en-US"/>
              <a:t>Xét một không gian địa chỉ có 12 trang, mỗi trang có kích thước 2K, ánh xạ vào bộ nhớ vật lý có 32 khung trang.</a:t>
            </a:r>
          </a:p>
          <a:p>
            <a:pPr marL="514350" indent="-514350">
              <a:buFont typeface="+mj-lt"/>
              <a:buAutoNum type="alphaLcPeriod"/>
            </a:pPr>
            <a:r>
              <a:rPr lang="en-US"/>
              <a:t>Địa chỉ logic gồm bao nhiêu bit?</a:t>
            </a:r>
          </a:p>
          <a:p>
            <a:pPr marL="514350" indent="-514350">
              <a:buFont typeface="+mj-lt"/>
              <a:buAutoNum type="alphaLcPeriod"/>
            </a:pPr>
            <a:r>
              <a:rPr lang="en-US"/>
              <a:t>Địa chỉ physic gồm bao nhiêu bit?</a:t>
            </a:r>
          </a:p>
        </p:txBody>
      </p:sp>
    </p:spTree>
    <p:extLst>
      <p:ext uri="{BB962C8B-B14F-4D97-AF65-F5344CB8AC3E}">
        <p14:creationId xmlns:p14="http://schemas.microsoft.com/office/powerpoint/2010/main" val="264029890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sp>
        <p:nvSpPr>
          <p:cNvPr id="9" name="Content Placeholder 8"/>
          <p:cNvSpPr>
            <a:spLocks noGrp="1"/>
          </p:cNvSpPr>
          <p:nvPr>
            <p:ph idx="1"/>
          </p:nvPr>
        </p:nvSpPr>
        <p:spPr/>
        <p:txBody>
          <a:bodyPr/>
          <a:lstStyle/>
          <a:p>
            <a:pPr marL="0" indent="0" algn="just">
              <a:buNone/>
            </a:pPr>
            <a:r>
              <a:rPr lang="en-US"/>
              <a:t>Xét một hệ thống sử dụng kỹ thuật phân trang, với bảng trang được lưu trữ trong bộ nhớ chính.</a:t>
            </a:r>
          </a:p>
          <a:p>
            <a:pPr marL="514350" indent="-514350" algn="just">
              <a:buFont typeface="+mj-lt"/>
              <a:buAutoNum type="alphaLcPeriod"/>
            </a:pPr>
            <a:r>
              <a:rPr lang="en-US"/>
              <a:t>Nếu thời gian cho một lần truy xuất bộ nhớ bình thường là 200ns thì mất bao nhiêu thời gian cho một thao tác truy xuất bộ nhớ trong hệ thống này?</a:t>
            </a:r>
          </a:p>
          <a:p>
            <a:pPr marL="514350" indent="-514350" algn="just">
              <a:buFont typeface="+mj-lt"/>
              <a:buAutoNum type="alphaLcPeriod"/>
            </a:pPr>
            <a:r>
              <a:rPr lang="en-US"/>
              <a:t>Nếu sử dụng TLBs với hit-ratio là 75%, thời gian để tìm trong TLBs xem như bằng 0, tính thời gian truy xuất bộ nhớ trong hệ thống</a:t>
            </a:r>
          </a:p>
        </p:txBody>
      </p:sp>
    </p:spTree>
    <p:extLst>
      <p:ext uri="{BB962C8B-B14F-4D97-AF65-F5344CB8AC3E}">
        <p14:creationId xmlns:p14="http://schemas.microsoft.com/office/powerpoint/2010/main" val="2491867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sp>
        <p:nvSpPr>
          <p:cNvPr id="9" name="Content Placeholder 8"/>
          <p:cNvSpPr>
            <a:spLocks noGrp="1"/>
          </p:cNvSpPr>
          <p:nvPr>
            <p:ph idx="1"/>
          </p:nvPr>
        </p:nvSpPr>
        <p:spPr/>
        <p:txBody>
          <a:bodyPr/>
          <a:lstStyle/>
          <a:p>
            <a:pPr marL="0" indent="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Tree>
    <p:extLst>
      <p:ext uri="{BB962C8B-B14F-4D97-AF65-F5344CB8AC3E}">
        <p14:creationId xmlns:p14="http://schemas.microsoft.com/office/powerpoint/2010/main" val="397865661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55</a:t>
            </a:fld>
            <a:endParaRPr kumimoji="1" lang="ja-JP" altLang="en-US"/>
          </a:p>
        </p:txBody>
      </p:sp>
      <p:sp>
        <p:nvSpPr>
          <p:cNvPr id="9" name="Content Placeholder 8"/>
          <p:cNvSpPr>
            <a:spLocks noGrp="1"/>
          </p:cNvSpPr>
          <p:nvPr>
            <p:ph idx="1"/>
          </p:nvPr>
        </p:nvSpPr>
        <p:spPr/>
        <p:txBody>
          <a:bodyPr/>
          <a:lstStyle/>
          <a:p>
            <a:pPr marL="0" indent="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Tree>
    <p:extLst>
      <p:ext uri="{BB962C8B-B14F-4D97-AF65-F5344CB8AC3E}">
        <p14:creationId xmlns:p14="http://schemas.microsoft.com/office/powerpoint/2010/main" val="1285812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7</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vi-VN" altLang="en-US" sz="2600"/>
              <a:t>Khái niệm cơ sở</a:t>
            </a:r>
          </a:p>
          <a:p>
            <a:pPr>
              <a:lnSpc>
                <a:spcPct val="150000"/>
              </a:lnSpc>
              <a:defRPr/>
            </a:pPr>
            <a:r>
              <a:rPr lang="vi-VN" altLang="en-US" sz="2600"/>
              <a:t>Các kiểu địa chỉ nhớ</a:t>
            </a:r>
          </a:p>
          <a:p>
            <a:pPr>
              <a:lnSpc>
                <a:spcPct val="150000"/>
              </a:lnSpc>
              <a:defRPr/>
            </a:pPr>
            <a:r>
              <a:rPr lang="vi-VN" altLang="en-US" sz="2600"/>
              <a:t>Chuyển đổi địa chỉ nhớ</a:t>
            </a:r>
          </a:p>
          <a:p>
            <a:pPr>
              <a:lnSpc>
                <a:spcPct val="150000"/>
              </a:lnSpc>
              <a:defRPr/>
            </a:pPr>
            <a:r>
              <a:rPr lang="vi-VN" altLang="en-US" sz="2600"/>
              <a:t>Mô hình quản lý bộ nhớ</a:t>
            </a:r>
            <a:endParaRPr lang="en-US" altLang="en-US" sz="2600"/>
          </a:p>
          <a:p>
            <a:pPr>
              <a:lnSpc>
                <a:spcPct val="150000"/>
              </a:lnSpc>
              <a:defRPr/>
            </a:pPr>
            <a:r>
              <a:rPr lang="en-US" altLang="en-US" sz="2600"/>
              <a:t>Cơ chế phân trang</a:t>
            </a:r>
          </a:p>
          <a:p>
            <a:pPr>
              <a:lnSpc>
                <a:spcPct val="150000"/>
              </a:lnSpc>
              <a:defRPr/>
            </a:pPr>
            <a:r>
              <a:rPr lang="en-US" altLang="en-US" sz="2600"/>
              <a:t>C</a:t>
            </a:r>
            <a:r>
              <a:rPr lang="vi-VN" altLang="en-US" sz="2600"/>
              <a:t>ơ</a:t>
            </a:r>
            <a:r>
              <a:rPr lang="en-US" altLang="en-US" sz="2600"/>
              <a:t> chế </a:t>
            </a:r>
            <a:r>
              <a:rPr lang="vi-VN" altLang="en-US" sz="2600"/>
              <a:t>swapping</a:t>
            </a:r>
          </a:p>
          <a:p>
            <a:pPr>
              <a:lnSpc>
                <a:spcPct val="150000"/>
              </a:lnSpc>
              <a:defRPr/>
            </a:pPr>
            <a:endParaRPr lang="vi-VN" altLang="en-US" sz="26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Chương trình phải được mang vào trong bộ nhớ và đặt nó trong một tiến trình để được xử lý</a:t>
            </a:r>
            <a:r>
              <a:rPr lang="en-US" altLang="ja-JP" sz="2400"/>
              <a:t>.</a:t>
            </a:r>
            <a:r>
              <a:rPr lang="vi-VN" altLang="ja-JP" sz="2400"/>
              <a:t> </a:t>
            </a:r>
          </a:p>
          <a:p>
            <a:r>
              <a:rPr lang="vi-VN" altLang="ja-JP" sz="2400"/>
              <a:t>Input Queue – Một tập hợp của những tiến trình trên đĩa mà đang chờ để được mang vào trong bộ nhớ để thực thi.</a:t>
            </a:r>
          </a:p>
          <a:p>
            <a:r>
              <a:rPr lang="vi-VN" altLang="ja-JP" sz="2400"/>
              <a:t>User programs trải qua nhiều bước trước khi được xử lý.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 (tt)</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Quản lý bộ nhớ là công việc của hệ điều hành với sự hỗ trợ của phần cứng nhằm phân phối, sắp xếp các process trong bộ nhớ sao cho hiệu quả.</a:t>
            </a:r>
          </a:p>
          <a:p>
            <a:r>
              <a:rPr lang="vi-VN" altLang="ja-JP" sz="2400"/>
              <a:t>Mục tiêu cần đạt được là nạp càng nhiều process vào bộ nhớ càng tốt (gia tăng mức độ đa chương)</a:t>
            </a:r>
          </a:p>
          <a:p>
            <a:r>
              <a:rPr lang="vi-VN" altLang="ja-JP" sz="2400"/>
              <a:t>Trong hầu hết các hệ thống, kernel sẽ chiếm một phần cố định của bộ nhớ; phần còn lại phân phối cho các process.</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40251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 (tt)</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600"/>
              <a:t>Các yêu cầu đối với việc quản lý bộ nhớ</a:t>
            </a:r>
          </a:p>
          <a:p>
            <a:pPr lvl="1"/>
            <a:r>
              <a:rPr lang="vi-VN" altLang="ja-JP"/>
              <a:t>Cấp phát bộ nhớ cho các process</a:t>
            </a:r>
          </a:p>
          <a:p>
            <a:pPr lvl="1"/>
            <a:r>
              <a:rPr lang="vi-VN" altLang="ja-JP"/>
              <a:t>Tái định vị (relocation): khi swapping,…</a:t>
            </a:r>
          </a:p>
          <a:p>
            <a:pPr lvl="1"/>
            <a:r>
              <a:rPr lang="vi-VN" altLang="ja-JP"/>
              <a:t>Bảo vệ: phải kiểm tra truy xuất bộ nhớ có hợp lệ không</a:t>
            </a:r>
          </a:p>
          <a:p>
            <a:pPr lvl="1"/>
            <a:r>
              <a:rPr lang="vi-VN" altLang="ja-JP"/>
              <a:t>Chia sẻ: cho phép các process chia sẻ vùng nhớ chung</a:t>
            </a:r>
          </a:p>
          <a:p>
            <a:pPr lvl="1"/>
            <a:r>
              <a:rPr lang="vi-VN" altLang="ja-JP"/>
              <a:t>Kết gán địa chỉ nhớ luận lý của user vào địa chỉ thực</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12479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346</TotalTime>
  <Words>4823</Words>
  <Application>Microsoft Office PowerPoint</Application>
  <PresentationFormat>On-screen Show (4:3)</PresentationFormat>
  <Paragraphs>714</Paragraphs>
  <Slides>55</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7" baseType="lpstr">
      <vt:lpstr>Arial</vt:lpstr>
      <vt:lpstr>Calibri</vt:lpstr>
      <vt:lpstr>Helvetica</vt:lpstr>
      <vt:lpstr>Monotype Sorts</vt:lpstr>
      <vt:lpstr>Times New Roman</vt:lpstr>
      <vt:lpstr>Verdana</vt:lpstr>
      <vt:lpstr>VNI-Helve</vt:lpstr>
      <vt:lpstr>VNI-Times</vt:lpstr>
      <vt:lpstr>Webdings</vt:lpstr>
      <vt:lpstr>Wingdings</vt:lpstr>
      <vt:lpstr>dsp</vt:lpstr>
      <vt:lpstr>Clip</vt:lpstr>
      <vt:lpstr>HỆ ĐIỀU HÀNH Chương 7  – Quản lý bộ nhớ </vt:lpstr>
      <vt:lpstr>Câu hỏi ôn tập chương 6</vt:lpstr>
      <vt:lpstr>Câu hỏi ôn tập chương 6 (tt)</vt:lpstr>
      <vt:lpstr>Câu hỏi ôn tập chương 6 (tt)</vt:lpstr>
      <vt:lpstr>Mục tiêu chương 7</vt:lpstr>
      <vt:lpstr>Nội dung chương 7</vt:lpstr>
      <vt:lpstr>Khái niệm cơ sở</vt:lpstr>
      <vt:lpstr>Khái niệm cơ sở (tt)</vt:lpstr>
      <vt:lpstr>Khái niệm cơ sở (tt)</vt:lpstr>
      <vt:lpstr>Địa chỉ bộ nhớ</vt:lpstr>
      <vt:lpstr>Nạp chương trình vào bộ nhớ</vt:lpstr>
      <vt:lpstr>Cơ chế thực hiện linking</vt:lpstr>
      <vt:lpstr>PowerPoint Presentation</vt:lpstr>
      <vt:lpstr>Chuyển đổi địa chỉ</vt:lpstr>
      <vt:lpstr>Chuyển đổi địa chỉ (tt)</vt:lpstr>
      <vt:lpstr>Sinh địa chỉ tuyệt đối vào thời điểm dịch</vt:lpstr>
      <vt:lpstr>Sinh địa chỉ tuyệt đối vào thời điểm nạp</vt:lpstr>
      <vt:lpstr>Chuyển đổi địa chỉ (tt)</vt:lpstr>
      <vt:lpstr>Dynamic linking</vt:lpstr>
      <vt:lpstr>Ưu điểm của dynamic linking</vt:lpstr>
      <vt:lpstr>Dynamic loading</vt:lpstr>
      <vt:lpstr>Mô hình quản lý bộ nhớ</vt:lpstr>
      <vt:lpstr>Mô hình quản lý bộ nhớ (tt)</vt:lpstr>
      <vt:lpstr>Phân mảnh (fragmentation)</vt:lpstr>
      <vt:lpstr>Phân mảnh nội</vt:lpstr>
      <vt:lpstr>Fixed partitioning</vt:lpstr>
      <vt:lpstr>Chiến lược placement</vt:lpstr>
      <vt:lpstr>Chiến lược placement (tt)</vt:lpstr>
      <vt:lpstr>Dynamic partitioning</vt:lpstr>
      <vt:lpstr>Chiến lược placement</vt:lpstr>
      <vt:lpstr>Cơ chế phân trang</vt:lpstr>
      <vt:lpstr>Cơ chế phân trang (tt)</vt:lpstr>
      <vt:lpstr>Chuyển đổi địa chỉ trong paging</vt:lpstr>
      <vt:lpstr>Chuyển đổi địa chỉ trong paging</vt:lpstr>
      <vt:lpstr>Chuyển đổi địa chỉ trong paging (tt)</vt:lpstr>
      <vt:lpstr>Cơ chế phân trang (tt)</vt:lpstr>
      <vt:lpstr>Cài đặt bảng trang (paging hardware)</vt:lpstr>
      <vt:lpstr>Cài đặt bảng trang (tt)</vt:lpstr>
      <vt:lpstr>Cài đặt bảng trang (tt)</vt:lpstr>
      <vt:lpstr>Effective access time (EAT)</vt:lpstr>
      <vt:lpstr>Effective access time (EAT) (tt)</vt:lpstr>
      <vt:lpstr>Tổ chức bảng trang</vt:lpstr>
      <vt:lpstr>Tổ chức bảng trang (tt)</vt:lpstr>
      <vt:lpstr>Tổ chức bảng trang (tt)</vt:lpstr>
      <vt:lpstr>Bảo vệ bộ nhớ</vt:lpstr>
      <vt:lpstr>Bảo vệ bằng valid/invalid bit</vt:lpstr>
      <vt:lpstr>Chia sẻ các trang nhớ</vt:lpstr>
      <vt:lpstr>Cơ chế hoán vị (swapping)</vt:lpstr>
      <vt:lpstr>Minh họa cơ chế hoán vị</vt:lpstr>
      <vt:lpstr>Tóm tắt lại nội dung buổi học</vt:lpstr>
      <vt:lpstr>Bài tập 1</vt:lpstr>
      <vt:lpstr>Bài tập 2</vt:lpstr>
      <vt:lpstr>Bài tập 3</vt:lpstr>
      <vt:lpstr>Bài tập 4</vt:lpstr>
      <vt:lpstr>Bài tập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70</cp:revision>
  <dcterms:created xsi:type="dcterms:W3CDTF">2017-02-19T14:22:18Z</dcterms:created>
  <dcterms:modified xsi:type="dcterms:W3CDTF">2020-06-13T06:06:37Z</dcterms:modified>
</cp:coreProperties>
</file>