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1" roundtripDataSignature="AMtx7mi/Br7Lgyzq/UHJGX0K/qOZ2FII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Thêm phần cấu trúc bộ nhớ ảo gồm: Stack, Heap, Data segment, Code segment khi biên dịch tạo ra</a:t>
            </a:r>
            <a:endParaRPr/>
          </a:p>
          <a:p>
            <a:pPr indent="0" lvl="0" marL="0" rtl="0" algn="l">
              <a:spcBef>
                <a:spcPts val="0"/>
              </a:spcBef>
              <a:spcAft>
                <a:spcPts val="0"/>
              </a:spcAft>
              <a:buNone/>
            </a:pPr>
            <a:r>
              <a:rPr lang="en-US"/>
              <a:t>Bộ nhớ ảo nằm ở đâu và cấu trúc như thế nào?</a:t>
            </a:r>
            <a:endParaRPr/>
          </a:p>
        </p:txBody>
      </p:sp>
      <p:sp>
        <p:nvSpPr>
          <p:cNvPr id="56" name="Google Shape;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66" name="Google Shape;6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76" name="Google Shape;7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86" name="Google Shape;8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96" name="Google Shape;9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107" name="Google Shape;10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117" name="Google Shape;11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2.jp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19" name="Shape 19"/>
        <p:cNvGrpSpPr/>
        <p:nvPr/>
      </p:nvGrpSpPr>
      <p:grpSpPr>
        <a:xfrm>
          <a:off x="0" y="0"/>
          <a:ext cx="0" cy="0"/>
          <a:chOff x="0" y="0"/>
          <a:chExt cx="0" cy="0"/>
        </a:xfrm>
      </p:grpSpPr>
      <p:pic>
        <p:nvPicPr>
          <p:cNvPr descr="OFDM" id="20" name="Google Shape;20;p37"/>
          <p:cNvPicPr preferRelativeResize="0"/>
          <p:nvPr/>
        </p:nvPicPr>
        <p:blipFill rotWithShape="1">
          <a:blip r:embed="rId2">
            <a:alphaModFix/>
          </a:blip>
          <a:srcRect b="0" l="0" r="0" t="0"/>
          <a:stretch/>
        </p:blipFill>
        <p:spPr>
          <a:xfrm>
            <a:off x="0" y="4654550"/>
            <a:ext cx="9144000" cy="1485900"/>
          </a:xfrm>
          <a:prstGeom prst="rect">
            <a:avLst/>
          </a:prstGeom>
          <a:noFill/>
          <a:ln>
            <a:noFill/>
          </a:ln>
        </p:spPr>
      </p:pic>
      <p:sp>
        <p:nvSpPr>
          <p:cNvPr id="21" name="Google Shape;21;p37"/>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p:nvPr/>
        </p:nvSpPr>
        <p:spPr>
          <a:xfrm flipH="1">
            <a:off x="0" y="4652963"/>
            <a:ext cx="9144000" cy="1560512"/>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 name="Google Shape;23;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8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3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7"/>
          <p:cNvPicPr preferRelativeResize="0"/>
          <p:nvPr/>
        </p:nvPicPr>
        <p:blipFill rotWithShape="1">
          <a:blip r:embed="rId3">
            <a:alphaModFix/>
          </a:blip>
          <a:srcRect b="0" l="0" r="0" t="0"/>
          <a:stretch/>
        </p:blipFill>
        <p:spPr>
          <a:xfrm>
            <a:off x="-446" y="10715"/>
            <a:ext cx="1762101" cy="1762101"/>
          </a:xfrm>
          <a:prstGeom prst="rect">
            <a:avLst/>
          </a:prstGeom>
          <a:noFill/>
          <a:ln>
            <a:noFill/>
          </a:ln>
        </p:spPr>
      </p:pic>
      <p:pic>
        <p:nvPicPr>
          <p:cNvPr id="28" name="Google Shape;28;p37"/>
          <p:cNvPicPr preferRelativeResize="0"/>
          <p:nvPr/>
        </p:nvPicPr>
        <p:blipFill rotWithShape="1">
          <a:blip r:embed="rId4">
            <a:alphaModFix/>
          </a:blip>
          <a:srcRect b="0" l="0" r="0" t="0"/>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p3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a:lvl1pPr>
            <a:lvl2pPr indent="-381000" lvl="1" marL="914400" algn="l">
              <a:spcBef>
                <a:spcPts val="480"/>
              </a:spcBef>
              <a:spcAft>
                <a:spcPts val="0"/>
              </a:spcAft>
              <a:buSzPts val="24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3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3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3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3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0" name="Shape 40"/>
        <p:cNvGrpSpPr/>
        <p:nvPr/>
      </p:nvGrpSpPr>
      <p:grpSpPr>
        <a:xfrm>
          <a:off x="0" y="0"/>
          <a:ext cx="0" cy="0"/>
          <a:chOff x="0" y="0"/>
          <a:chExt cx="0" cy="0"/>
        </a:xfrm>
      </p:grpSpPr>
      <p:sp>
        <p:nvSpPr>
          <p:cNvPr id="41" name="Google Shape;41;p4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0"/>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4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0"/>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6" name="Google Shape;46;p4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47" name="Shape 47"/>
        <p:cNvGrpSpPr/>
        <p:nvPr/>
      </p:nvGrpSpPr>
      <p:grpSpPr>
        <a:xfrm>
          <a:off x="0" y="0"/>
          <a:ext cx="0" cy="0"/>
          <a:chOff x="0" y="0"/>
          <a:chExt cx="0" cy="0"/>
        </a:xfrm>
      </p:grpSpPr>
      <p:sp>
        <p:nvSpPr>
          <p:cNvPr id="48" name="Google Shape;48;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50" name="Google Shape;50;p4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4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OFDM" id="10" name="Google Shape;10;p36"/>
          <p:cNvPicPr preferRelativeResize="0"/>
          <p:nvPr/>
        </p:nvPicPr>
        <p:blipFill rotWithShape="1">
          <a:blip r:embed="rId1">
            <a:alphaModFix/>
          </a:blip>
          <a:srcRect b="0" l="0" r="0" t="0"/>
          <a:stretch/>
        </p:blipFill>
        <p:spPr>
          <a:xfrm>
            <a:off x="179388" y="84138"/>
            <a:ext cx="7983537" cy="1296987"/>
          </a:xfrm>
          <a:prstGeom prst="rect">
            <a:avLst/>
          </a:prstGeom>
          <a:noFill/>
          <a:ln>
            <a:noFill/>
          </a:ln>
        </p:spPr>
      </p:pic>
      <p:sp>
        <p:nvSpPr>
          <p:cNvPr id="11" name="Google Shape;11;p36"/>
          <p:cNvSpPr/>
          <p:nvPr/>
        </p:nvSpPr>
        <p:spPr>
          <a:xfrm>
            <a:off x="0" y="44450"/>
            <a:ext cx="8640763" cy="1296988"/>
          </a:xfrm>
          <a:prstGeom prst="rect">
            <a:avLst/>
          </a:prstGeom>
          <a:solidFill>
            <a:schemeClr val="l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3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3366CC"/>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9pPr>
          </a:lstStyle>
          <a:p/>
        </p:txBody>
      </p:sp>
      <p:sp>
        <p:nvSpPr>
          <p:cNvPr id="13" name="Google Shape;13;p3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rgbClr val="003399"/>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3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3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3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6"/>
          <p:cNvCxnSpPr/>
          <p:nvPr/>
        </p:nvCxnSpPr>
        <p:spPr>
          <a:xfrm>
            <a:off x="144463" y="1123680"/>
            <a:ext cx="8496300" cy="0"/>
          </a:xfrm>
          <a:prstGeom prst="straightConnector1">
            <a:avLst/>
          </a:prstGeom>
          <a:noFill/>
          <a:ln cap="flat" cmpd="sng" w="9525">
            <a:solidFill>
              <a:srgbClr val="3366CC"/>
            </a:solidFill>
            <a:prstDash val="solid"/>
            <a:round/>
            <a:headEnd len="med" w="med" type="none"/>
            <a:tailEnd len="med" w="med" type="none"/>
          </a:ln>
        </p:spPr>
      </p:cxnSp>
      <p:pic>
        <p:nvPicPr>
          <p:cNvPr id="18" name="Google Shape;18;p36"/>
          <p:cNvPicPr preferRelativeResize="0"/>
          <p:nvPr/>
        </p:nvPicPr>
        <p:blipFill rotWithShape="1">
          <a:blip r:embed="rId2">
            <a:alphaModFix/>
          </a:blip>
          <a:srcRect b="0" l="0" r="0" t="0"/>
          <a:stretch/>
        </p:blipFill>
        <p:spPr>
          <a:xfrm>
            <a:off x="107504" y="1592"/>
            <a:ext cx="1116507" cy="1116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HỆ ĐIỀU HÀNH</a:t>
            </a:r>
            <a:br>
              <a:rPr b="1" lang="en-US" sz="4400"/>
            </a:br>
            <a:r>
              <a:rPr b="1" lang="en-US" sz="4400"/>
              <a:t>Chương 8  – Bộ nhớ ảo</a:t>
            </a:r>
            <a:br>
              <a:rPr b="1" lang="en-US" sz="4400"/>
            </a:br>
            <a:endParaRPr/>
          </a:p>
        </p:txBody>
      </p:sp>
      <p:sp>
        <p:nvSpPr>
          <p:cNvPr id="59" name="Google Shape;5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Font typeface="Noto Sans Symbols"/>
              <a:buNone/>
            </a:pPr>
            <a:r>
              <a:rPr lang="en-US"/>
              <a:t> 6/16/2020</a:t>
            </a:r>
            <a:endParaRPr/>
          </a:p>
        </p:txBody>
      </p:sp>
      <p:sp>
        <p:nvSpPr>
          <p:cNvPr id="60" name="Google Shape;60;p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61" name="Google Shape;61;p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2" name="Google Shape;62;p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Tổng quan bộ nhớ ảo</a:t>
            </a:r>
            <a:endParaRPr/>
          </a:p>
        </p:txBody>
      </p:sp>
      <p:sp>
        <p:nvSpPr>
          <p:cNvPr id="148" name="Google Shape;148;p10"/>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Nhận xét: không phải tất cả các phần của một process cần thiết phải được nạp vào bộ nhớ chính tại cùng một thời điểm </a:t>
            </a:r>
            <a:endParaRPr/>
          </a:p>
          <a:p>
            <a:pPr indent="-342900" lvl="0" marL="342900" rtl="0" algn="just">
              <a:spcBef>
                <a:spcPts val="480"/>
              </a:spcBef>
              <a:spcAft>
                <a:spcPts val="0"/>
              </a:spcAft>
              <a:buSzPts val="2400"/>
              <a:buChar char="■"/>
            </a:pPr>
            <a:r>
              <a:rPr lang="en-US" sz="2400"/>
              <a:t>Ví dụ:</a:t>
            </a:r>
            <a:endParaRPr/>
          </a:p>
          <a:p>
            <a:pPr indent="-285750" lvl="1" marL="742950" rtl="0" algn="just">
              <a:spcBef>
                <a:spcPts val="480"/>
              </a:spcBef>
              <a:spcAft>
                <a:spcPts val="0"/>
              </a:spcAft>
              <a:buSzPts val="2400"/>
              <a:buChar char="🞐"/>
            </a:pPr>
            <a:r>
              <a:rPr lang="en-US"/>
              <a:t>Đoạn mã điều khiển các lỗi hiếm khi xảy ra </a:t>
            </a:r>
            <a:endParaRPr/>
          </a:p>
          <a:p>
            <a:pPr indent="-285750" lvl="1" marL="742950" rtl="0" algn="just">
              <a:spcBef>
                <a:spcPts val="480"/>
              </a:spcBef>
              <a:spcAft>
                <a:spcPts val="0"/>
              </a:spcAft>
              <a:buSzPts val="2400"/>
              <a:buChar char="🞐"/>
            </a:pPr>
            <a:r>
              <a:rPr lang="en-US"/>
              <a:t>Các arrays, list, tables được cấp phát bộ nhớ (cấp phát tĩnh) nhiều hơn yêu cầu thực sự</a:t>
            </a:r>
            <a:endParaRPr/>
          </a:p>
          <a:p>
            <a:pPr indent="-285750" lvl="1" marL="742950" rtl="0" algn="just">
              <a:spcBef>
                <a:spcPts val="480"/>
              </a:spcBef>
              <a:spcAft>
                <a:spcPts val="0"/>
              </a:spcAft>
              <a:buSzPts val="2400"/>
              <a:buChar char="🞐"/>
            </a:pPr>
            <a:r>
              <a:rPr lang="en-US"/>
              <a:t>Một số tính năng ít khi được dùng của một chương trình</a:t>
            </a:r>
            <a:endParaRPr/>
          </a:p>
          <a:p>
            <a:pPr indent="-285750" lvl="1" marL="742950" rtl="0" algn="just">
              <a:spcBef>
                <a:spcPts val="480"/>
              </a:spcBef>
              <a:spcAft>
                <a:spcPts val="0"/>
              </a:spcAft>
              <a:buSzPts val="2400"/>
              <a:buChar char="🞐"/>
            </a:pPr>
            <a:r>
              <a:rPr lang="en-US"/>
              <a:t>Cả chương trình thì cũng có đoạn code chưa cần dùng</a:t>
            </a:r>
            <a:endParaRPr/>
          </a:p>
          <a:p>
            <a:pPr indent="-342900" lvl="0" marL="342900" rtl="0" algn="just">
              <a:spcBef>
                <a:spcPts val="480"/>
              </a:spcBef>
              <a:spcAft>
                <a:spcPts val="0"/>
              </a:spcAft>
              <a:buSzPts val="2400"/>
              <a:buChar char="■"/>
            </a:pPr>
            <a:r>
              <a:rPr lang="en-US" sz="2400"/>
              <a:t>Bộ nhớ ảo (virtual memory): Bộ nhớ ảo là một kỹ thuật cho phép xử lý một tiến trình không được nạp toàn bộ vào bộ nhớ vật lý</a:t>
            </a:r>
            <a:endParaRPr/>
          </a:p>
        </p:txBody>
      </p:sp>
      <p:sp>
        <p:nvSpPr>
          <p:cNvPr id="149" name="Google Shape;149;p1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50" name="Google Shape;150;p1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51" name="Google Shape;151;p1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 calcmode="lin" valueType="num">
                                      <p:cBhvr additive="base">
                                        <p:cTn dur="500"/>
                                        <p:tgtEl>
                                          <p:spTgt spid="1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 calcmode="lin" valueType="num">
                                      <p:cBhvr additive="base">
                                        <p:cTn dur="500"/>
                                        <p:tgtEl>
                                          <p:spTgt spid="1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 calcmode="lin" valueType="num">
                                      <p:cBhvr additive="base">
                                        <p:cTn dur="500"/>
                                        <p:tgtEl>
                                          <p:spTgt spid="1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 calcmode="lin" valueType="num">
                                      <p:cBhvr additive="base">
                                        <p:cTn dur="500"/>
                                        <p:tgtEl>
                                          <p:spTgt spid="1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 calcmode="lin" valueType="num">
                                      <p:cBhvr additive="base">
                                        <p:cTn dur="500"/>
                                        <p:tgtEl>
                                          <p:spTgt spid="1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 calcmode="lin" valueType="num">
                                      <p:cBhvr additive="base">
                                        <p:cTn dur="500"/>
                                        <p:tgtEl>
                                          <p:spTgt spid="14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 calcmode="lin" valueType="num">
                                      <p:cBhvr additive="base">
                                        <p:cTn dur="500"/>
                                        <p:tgtEl>
                                          <p:spTgt spid="14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Tổng quan bộ nhớ ảo</a:t>
            </a:r>
            <a:endParaRPr/>
          </a:p>
        </p:txBody>
      </p:sp>
      <p:sp>
        <p:nvSpPr>
          <p:cNvPr id="157" name="Google Shape;157;p11"/>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Ưu điểm của bộ nhớ ảo</a:t>
            </a:r>
            <a:endParaRPr/>
          </a:p>
          <a:p>
            <a:pPr indent="-285750" lvl="1" marL="742950" rtl="0" algn="just">
              <a:spcBef>
                <a:spcPts val="500"/>
              </a:spcBef>
              <a:spcAft>
                <a:spcPts val="0"/>
              </a:spcAft>
              <a:buSzPts val="2500"/>
              <a:buChar char="🞐"/>
            </a:pPr>
            <a:r>
              <a:rPr lang="en-US" sz="2500"/>
              <a:t>Số lượng process trong bộ nhớ nhiều hơn</a:t>
            </a:r>
            <a:endParaRPr/>
          </a:p>
          <a:p>
            <a:pPr indent="-285750" lvl="1" marL="742950" rtl="0" algn="just">
              <a:spcBef>
                <a:spcPts val="500"/>
              </a:spcBef>
              <a:spcAft>
                <a:spcPts val="0"/>
              </a:spcAft>
              <a:buSzPts val="2500"/>
              <a:buChar char="🞐"/>
            </a:pPr>
            <a:r>
              <a:rPr lang="en-US" sz="2500"/>
              <a:t>Một process có thể thực thi ngay cả khi kích thước của nó lớn hơn bộ nhớ thực</a:t>
            </a:r>
            <a:endParaRPr/>
          </a:p>
          <a:p>
            <a:pPr indent="-285750" lvl="1" marL="742950" rtl="0" algn="just">
              <a:spcBef>
                <a:spcPts val="500"/>
              </a:spcBef>
              <a:spcAft>
                <a:spcPts val="0"/>
              </a:spcAft>
              <a:buSzPts val="2500"/>
              <a:buChar char="🞐"/>
            </a:pPr>
            <a:r>
              <a:rPr lang="en-US" sz="2500"/>
              <a:t>Giảm nhẹ công việc của lập trình viên</a:t>
            </a:r>
            <a:endParaRPr/>
          </a:p>
          <a:p>
            <a:pPr indent="-342900" lvl="0" marL="342900" rtl="0" algn="just">
              <a:spcBef>
                <a:spcPts val="500"/>
              </a:spcBef>
              <a:spcAft>
                <a:spcPts val="0"/>
              </a:spcAft>
              <a:buSzPts val="2500"/>
              <a:buChar char="■"/>
            </a:pPr>
            <a:r>
              <a:rPr lang="en-US" sz="2500"/>
              <a:t>Không gian tráo đổi giữa bộ nhớ chính và bộ nhớ phụ (swap space)</a:t>
            </a:r>
            <a:endParaRPr/>
          </a:p>
          <a:p>
            <a:pPr indent="-342900" lvl="0" marL="342900" rtl="0" algn="just">
              <a:spcBef>
                <a:spcPts val="500"/>
              </a:spcBef>
              <a:spcAft>
                <a:spcPts val="0"/>
              </a:spcAft>
              <a:buSzPts val="2500"/>
              <a:buChar char="■"/>
            </a:pPr>
            <a:r>
              <a:rPr lang="en-US" sz="2500"/>
              <a:t>Ví dụ:</a:t>
            </a:r>
            <a:endParaRPr/>
          </a:p>
          <a:p>
            <a:pPr indent="-285750" lvl="1" marL="742950" rtl="0" algn="just">
              <a:spcBef>
                <a:spcPts val="500"/>
              </a:spcBef>
              <a:spcAft>
                <a:spcPts val="0"/>
              </a:spcAft>
              <a:buSzPts val="2500"/>
              <a:buChar char="🞐"/>
            </a:pPr>
            <a:r>
              <a:rPr lang="en-US" sz="2500"/>
              <a:t>swap partition trong Linux</a:t>
            </a:r>
            <a:endParaRPr/>
          </a:p>
          <a:p>
            <a:pPr indent="-285750" lvl="1" marL="742950" rtl="0" algn="just">
              <a:spcBef>
                <a:spcPts val="500"/>
              </a:spcBef>
              <a:spcAft>
                <a:spcPts val="0"/>
              </a:spcAft>
              <a:buSzPts val="2500"/>
              <a:buChar char="🞐"/>
            </a:pPr>
            <a:r>
              <a:rPr lang="en-US" sz="2500"/>
              <a:t>file pagefile.sys trong Windows </a:t>
            </a:r>
            <a:endParaRPr sz="2500"/>
          </a:p>
        </p:txBody>
      </p:sp>
      <p:sp>
        <p:nvSpPr>
          <p:cNvPr id="158" name="Google Shape;158;p1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59" name="Google Shape;159;p1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60" name="Google Shape;160;p1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 calcmode="lin" valueType="num">
                                      <p:cBhvr additive="base">
                                        <p:cTn dur="500"/>
                                        <p:tgtEl>
                                          <p:spTgt spid="15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 calcmode="lin" valueType="num">
                                      <p:cBhvr additive="base">
                                        <p:cTn dur="500"/>
                                        <p:tgtEl>
                                          <p:spTgt spid="15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 calcmode="lin" valueType="num">
                                      <p:cBhvr additive="base">
                                        <p:cTn dur="500"/>
                                        <p:tgtEl>
                                          <p:spTgt spid="15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 calcmode="lin" valueType="num">
                                      <p:cBhvr additive="base">
                                        <p:cTn dur="500"/>
                                        <p:tgtEl>
                                          <p:spTgt spid="15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 calcmode="lin" valueType="num">
                                      <p:cBhvr additive="base">
                                        <p:cTn dur="500"/>
                                        <p:tgtEl>
                                          <p:spTgt spid="15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 calcmode="lin" valueType="num">
                                      <p:cBhvr additive="base">
                                        <p:cTn dur="500"/>
                                        <p:tgtEl>
                                          <p:spTgt spid="15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 calcmode="lin" valueType="num">
                                      <p:cBhvr additive="base">
                                        <p:cTn dur="500"/>
                                        <p:tgtEl>
                                          <p:spTgt spid="15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 calcmode="lin" valueType="num">
                                      <p:cBhvr additive="base">
                                        <p:cTn dur="500"/>
                                        <p:tgtEl>
                                          <p:spTgt spid="15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Cài đặt bộ nhớ ảo</a:t>
            </a:r>
            <a:endParaRPr/>
          </a:p>
        </p:txBody>
      </p:sp>
      <p:sp>
        <p:nvSpPr>
          <p:cNvPr id="166" name="Google Shape;166;p12"/>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Có hai kỹ thuật:</a:t>
            </a:r>
            <a:endParaRPr/>
          </a:p>
          <a:p>
            <a:pPr indent="-285750" lvl="1" marL="742950" rtl="0" algn="just">
              <a:spcBef>
                <a:spcPts val="800"/>
              </a:spcBef>
              <a:spcAft>
                <a:spcPts val="0"/>
              </a:spcAft>
              <a:buSzPts val="2400"/>
              <a:buChar char="🞐"/>
            </a:pPr>
            <a:r>
              <a:rPr lang="en-US"/>
              <a:t>Phân trang theo yêu cầu (Demand Paging)</a:t>
            </a:r>
            <a:endParaRPr/>
          </a:p>
          <a:p>
            <a:pPr indent="-285750" lvl="1" marL="742950" rtl="0" algn="just">
              <a:spcBef>
                <a:spcPts val="800"/>
              </a:spcBef>
              <a:spcAft>
                <a:spcPts val="0"/>
              </a:spcAft>
              <a:buSzPts val="2400"/>
              <a:buChar char="🞐"/>
            </a:pPr>
            <a:r>
              <a:rPr lang="en-US"/>
              <a:t>Phân đoạn theo yêu cầu (Demand Segmentation)</a:t>
            </a:r>
            <a:endParaRPr/>
          </a:p>
          <a:p>
            <a:pPr indent="-342900" lvl="0" marL="342900" rtl="0" algn="just">
              <a:spcBef>
                <a:spcPts val="800"/>
              </a:spcBef>
              <a:spcAft>
                <a:spcPts val="0"/>
              </a:spcAft>
              <a:buSzPts val="2400"/>
              <a:buChar char="■"/>
            </a:pPr>
            <a:r>
              <a:rPr lang="en-US" sz="2400"/>
              <a:t>Phần cứng memory management phải hỗ trợ paging và/hoặc segmentation </a:t>
            </a:r>
            <a:endParaRPr/>
          </a:p>
          <a:p>
            <a:pPr indent="-342900" lvl="0" marL="342900" rtl="0" algn="just">
              <a:spcBef>
                <a:spcPts val="800"/>
              </a:spcBef>
              <a:spcAft>
                <a:spcPts val="0"/>
              </a:spcAft>
              <a:buSzPts val="2400"/>
              <a:buChar char="■"/>
            </a:pPr>
            <a:r>
              <a:rPr lang="en-US" sz="2400"/>
              <a:t>OS phải quản lý sự di chuyển của trang/đoạn giữa bộ nhớ chính và bộ nhớ thứ cấp</a:t>
            </a:r>
            <a:endParaRPr/>
          </a:p>
          <a:p>
            <a:pPr indent="-342900" lvl="0" marL="342900" rtl="0" algn="just">
              <a:spcBef>
                <a:spcPts val="800"/>
              </a:spcBef>
              <a:spcAft>
                <a:spcPts val="0"/>
              </a:spcAft>
              <a:buSzPts val="2400"/>
              <a:buChar char="■"/>
            </a:pPr>
            <a:r>
              <a:rPr lang="en-US" sz="2400"/>
              <a:t>Trong chương này,</a:t>
            </a:r>
            <a:endParaRPr/>
          </a:p>
          <a:p>
            <a:pPr indent="-285750" lvl="1" marL="742950" rtl="0" algn="just">
              <a:spcBef>
                <a:spcPts val="800"/>
              </a:spcBef>
              <a:spcAft>
                <a:spcPts val="0"/>
              </a:spcAft>
              <a:buSzPts val="2400"/>
              <a:buChar char="🞐"/>
            </a:pPr>
            <a:r>
              <a:rPr lang="en-US"/>
              <a:t>Chỉ quan tâm đến paging</a:t>
            </a:r>
            <a:endParaRPr/>
          </a:p>
          <a:p>
            <a:pPr indent="-285750" lvl="1" marL="742950" rtl="0" algn="just">
              <a:spcBef>
                <a:spcPts val="800"/>
              </a:spcBef>
              <a:spcAft>
                <a:spcPts val="0"/>
              </a:spcAft>
              <a:buSzPts val="2400"/>
              <a:buChar char="🞐"/>
            </a:pPr>
            <a:r>
              <a:rPr lang="en-US"/>
              <a:t>Phần cứng hỗ trợ hiện thực bộ nhớ ảo</a:t>
            </a:r>
            <a:endParaRPr/>
          </a:p>
          <a:p>
            <a:pPr indent="-285750" lvl="1" marL="742950" rtl="0" algn="just">
              <a:spcBef>
                <a:spcPts val="800"/>
              </a:spcBef>
              <a:spcAft>
                <a:spcPts val="0"/>
              </a:spcAft>
              <a:buSzPts val="2400"/>
              <a:buChar char="🞐"/>
            </a:pPr>
            <a:r>
              <a:rPr lang="en-US"/>
              <a:t>Các giải thuật của hệ điều hành</a:t>
            </a:r>
            <a:endParaRPr/>
          </a:p>
        </p:txBody>
      </p:sp>
      <p:sp>
        <p:nvSpPr>
          <p:cNvPr id="167" name="Google Shape;167;p1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68" name="Google Shape;168;p1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69" name="Google Shape;169;p1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 calcmode="lin" valueType="num">
                                      <p:cBhvr additive="base">
                                        <p:cTn dur="500"/>
                                        <p:tgtEl>
                                          <p:spTgt spid="1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 calcmode="lin" valueType="num">
                                      <p:cBhvr additive="base">
                                        <p:cTn dur="500"/>
                                        <p:tgtEl>
                                          <p:spTgt spid="1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 calcmode="lin" valueType="num">
                                      <p:cBhvr additive="base">
                                        <p:cTn dur="500"/>
                                        <p:tgtEl>
                                          <p:spTgt spid="16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 calcmode="lin" valueType="num">
                                      <p:cBhvr additive="base">
                                        <p:cTn dur="500"/>
                                        <p:tgtEl>
                                          <p:spTgt spid="1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 calcmode="lin" valueType="num">
                                      <p:cBhvr additive="base">
                                        <p:cTn dur="500"/>
                                        <p:tgtEl>
                                          <p:spTgt spid="16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 calcmode="lin" valueType="num">
                                      <p:cBhvr additive="base">
                                        <p:cTn dur="500"/>
                                        <p:tgtEl>
                                          <p:spTgt spid="16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 calcmode="lin" valueType="num">
                                      <p:cBhvr additive="base">
                                        <p:cTn dur="500"/>
                                        <p:tgtEl>
                                          <p:spTgt spid="16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 calcmode="lin" valueType="num">
                                      <p:cBhvr additive="base">
                                        <p:cTn dur="500"/>
                                        <p:tgtEl>
                                          <p:spTgt spid="16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anim calcmode="lin" valueType="num">
                                      <p:cBhvr additive="base">
                                        <p:cTn dur="500"/>
                                        <p:tgtEl>
                                          <p:spTgt spid="16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trang theo yêu cầu</a:t>
            </a:r>
            <a:endParaRPr/>
          </a:p>
        </p:txBody>
      </p:sp>
      <p:sp>
        <p:nvSpPr>
          <p:cNvPr id="175" name="Google Shape;175;p13"/>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300"/>
              <a:buChar char="■"/>
            </a:pPr>
            <a:r>
              <a:rPr lang="en-US" sz="2300"/>
              <a:t>Demand paging: các trang của quá trình chỉ được nạp vào bộ nhớ chính khi được yêu cầu.</a:t>
            </a:r>
            <a:endParaRPr/>
          </a:p>
          <a:p>
            <a:pPr indent="-342900" lvl="0" marL="342900" rtl="0" algn="just">
              <a:spcBef>
                <a:spcPts val="400"/>
              </a:spcBef>
              <a:spcAft>
                <a:spcPts val="0"/>
              </a:spcAft>
              <a:buSzPts val="2300"/>
              <a:buChar char="■"/>
            </a:pPr>
            <a:r>
              <a:rPr lang="en-US" sz="2300"/>
              <a:t>Khi có một tham chiếu đến một trang mà không có trong bộ nhớ chính (valid bit) thì phần cứng sẽ gây ra một ngắt (gọi là page-fault trap) kích khởi page-fault service routine (PFSR) của hệ điều hành.    </a:t>
            </a:r>
            <a:endParaRPr/>
          </a:p>
          <a:p>
            <a:pPr indent="-342900" lvl="0" marL="342900" rtl="0" algn="just">
              <a:spcBef>
                <a:spcPts val="400"/>
              </a:spcBef>
              <a:spcAft>
                <a:spcPts val="0"/>
              </a:spcAft>
              <a:buSzPts val="2300"/>
              <a:buChar char="■"/>
            </a:pPr>
            <a:r>
              <a:rPr lang="en-US" sz="2300"/>
              <a:t> PFSR:</a:t>
            </a:r>
            <a:endParaRPr/>
          </a:p>
          <a:p>
            <a:pPr indent="-285750" lvl="1" marL="742950" rtl="0" algn="just">
              <a:spcBef>
                <a:spcPts val="400"/>
              </a:spcBef>
              <a:spcAft>
                <a:spcPts val="0"/>
              </a:spcAft>
              <a:buSzPts val="2300"/>
              <a:buChar char="🞐"/>
            </a:pPr>
            <a:r>
              <a:rPr lang="en-US" sz="2300"/>
              <a:t>Chuyển process về trạng thái blocked </a:t>
            </a:r>
            <a:endParaRPr/>
          </a:p>
          <a:p>
            <a:pPr indent="-285750" lvl="1" marL="742950" rtl="0" algn="just">
              <a:spcBef>
                <a:spcPts val="400"/>
              </a:spcBef>
              <a:spcAft>
                <a:spcPts val="0"/>
              </a:spcAft>
              <a:buSzPts val="2300"/>
              <a:buChar char="🞐"/>
            </a:pPr>
            <a:r>
              <a:rPr lang="en-US" sz="2300"/>
              <a:t>Phát ra một yêu cầu đọc đĩa để nạp trang được tham chiếu vào một frame trống; trong khi đợi I/O, một process khác được cấp CPU để thực thi</a:t>
            </a:r>
            <a:endParaRPr/>
          </a:p>
          <a:p>
            <a:pPr indent="-285750" lvl="1" marL="742950" rtl="0" algn="just">
              <a:spcBef>
                <a:spcPts val="400"/>
              </a:spcBef>
              <a:spcAft>
                <a:spcPts val="0"/>
              </a:spcAft>
              <a:buSzPts val="2300"/>
              <a:buChar char="🞐"/>
            </a:pPr>
            <a:r>
              <a:rPr lang="en-US" sz="2300"/>
              <a:t>Sau khi I/O hoàn tất, đĩa gây ra một ngắt đến hệ điều hành; PFSR cập nhật page table và chuyển process về trạng thái ready.</a:t>
            </a:r>
            <a:endParaRPr sz="2300"/>
          </a:p>
        </p:txBody>
      </p:sp>
      <p:sp>
        <p:nvSpPr>
          <p:cNvPr id="176" name="Google Shape;176;p1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77" name="Google Shape;177;p1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78" name="Google Shape;178;p1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 calcmode="lin" valueType="num">
                                      <p:cBhvr additive="base">
                                        <p:cTn dur="500"/>
                                        <p:tgtEl>
                                          <p:spTgt spid="17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 calcmode="lin" valueType="num">
                                      <p:cBhvr additive="base">
                                        <p:cTn dur="500"/>
                                        <p:tgtEl>
                                          <p:spTgt spid="17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 calcmode="lin" valueType="num">
                                      <p:cBhvr additive="base">
                                        <p:cTn dur="500"/>
                                        <p:tgtEl>
                                          <p:spTgt spid="17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 calcmode="lin" valueType="num">
                                      <p:cBhvr additive="base">
                                        <p:cTn dur="500"/>
                                        <p:tgtEl>
                                          <p:spTgt spid="17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 calcmode="lin" valueType="num">
                                      <p:cBhvr additive="base">
                                        <p:cTn dur="500"/>
                                        <p:tgtEl>
                                          <p:spTgt spid="17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 calcmode="lin" valueType="num">
                                      <p:cBhvr additive="base">
                                        <p:cTn dur="500"/>
                                        <p:tgtEl>
                                          <p:spTgt spid="17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Lỗi trang và các bước xử lý</a:t>
            </a:r>
            <a:endParaRPr/>
          </a:p>
        </p:txBody>
      </p:sp>
      <p:sp>
        <p:nvSpPr>
          <p:cNvPr id="184" name="Google Shape;184;p1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85" name="Google Shape;185;p1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187" name="Google Shape;187;p14"/>
          <p:cNvPicPr preferRelativeResize="0"/>
          <p:nvPr/>
        </p:nvPicPr>
        <p:blipFill rotWithShape="1">
          <a:blip r:embed="rId3">
            <a:alphaModFix/>
          </a:blip>
          <a:srcRect b="993" l="5911" r="5910" t="1288"/>
          <a:stretch/>
        </p:blipFill>
        <p:spPr>
          <a:xfrm>
            <a:off x="1095375" y="1311275"/>
            <a:ext cx="6981825" cy="5235603"/>
          </a:xfrm>
          <a:prstGeom prst="rect">
            <a:avLst/>
          </a:prstGeom>
          <a:noFill/>
          <a:ln cap="flat" cmpd="sng" w="57150">
            <a:solidFill>
              <a:srgbClr val="000000"/>
            </a:solidFill>
            <a:prstDash val="solid"/>
            <a:miter lim="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Thay thế trang nhớ</a:t>
            </a:r>
            <a:endParaRPr/>
          </a:p>
        </p:txBody>
      </p:sp>
      <p:sp>
        <p:nvSpPr>
          <p:cNvPr id="194" name="Google Shape;194;p1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6/16/2020</a:t>
            </a:r>
            <a:endParaRPr sz="1200"/>
          </a:p>
        </p:txBody>
      </p:sp>
      <p:sp>
        <p:nvSpPr>
          <p:cNvPr id="195" name="Google Shape;195;p1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96" name="Google Shape;196;p1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solidFill>
                  <a:srgbClr val="0070C0"/>
                </a:solidFill>
              </a:rPr>
              <a:t>Bước 2 của PFSR </a:t>
            </a:r>
            <a:r>
              <a:rPr lang="en-US" sz="2200"/>
              <a:t>giả sử phải </a:t>
            </a:r>
            <a:r>
              <a:rPr lang="en-US" sz="2200">
                <a:solidFill>
                  <a:srgbClr val="0070C0"/>
                </a:solidFill>
              </a:rPr>
              <a:t>thay trang </a:t>
            </a:r>
            <a:r>
              <a:rPr lang="en-US" sz="2200"/>
              <a:t>vì không tìm được frame trống, PFSR được bổ sung như sau:</a:t>
            </a:r>
            <a:endParaRPr sz="2200"/>
          </a:p>
          <a:p>
            <a:pPr indent="-285750" lvl="1" marL="742950" rtl="0" algn="just">
              <a:spcBef>
                <a:spcPts val="440"/>
              </a:spcBef>
              <a:spcAft>
                <a:spcPts val="0"/>
              </a:spcAft>
              <a:buSzPts val="2200"/>
              <a:buChar char="🞐"/>
            </a:pPr>
            <a:r>
              <a:rPr lang="en-US" sz="2200"/>
              <a:t>Xác định vị trí trên đĩa của trang đang cần</a:t>
            </a:r>
            <a:endParaRPr/>
          </a:p>
          <a:p>
            <a:pPr indent="-285750" lvl="1" marL="742950" rtl="0" algn="just">
              <a:spcBef>
                <a:spcPts val="440"/>
              </a:spcBef>
              <a:spcAft>
                <a:spcPts val="0"/>
              </a:spcAft>
              <a:buSzPts val="2200"/>
              <a:buChar char="🞐"/>
            </a:pPr>
            <a:r>
              <a:rPr lang="en-US" sz="2200"/>
              <a:t>Tìm một frame trống:</a:t>
            </a:r>
            <a:endParaRPr/>
          </a:p>
          <a:p>
            <a:pPr indent="-228600" lvl="2" marL="1143000" rtl="0" algn="just">
              <a:spcBef>
                <a:spcPts val="440"/>
              </a:spcBef>
              <a:spcAft>
                <a:spcPts val="0"/>
              </a:spcAft>
              <a:buSzPts val="2200"/>
              <a:buChar char="■"/>
            </a:pPr>
            <a:r>
              <a:rPr lang="en-US" sz="2200"/>
              <a:t>Nếu có frame trống thì dùng nó</a:t>
            </a:r>
            <a:endParaRPr/>
          </a:p>
          <a:p>
            <a:pPr indent="-228600" lvl="2" marL="1143000" rtl="0" algn="just">
              <a:spcBef>
                <a:spcPts val="440"/>
              </a:spcBef>
              <a:spcAft>
                <a:spcPts val="0"/>
              </a:spcAft>
              <a:buSzPts val="2200"/>
              <a:buChar char="■"/>
            </a:pPr>
            <a:r>
              <a:rPr lang="en-US" sz="2200"/>
              <a:t>Nếu không có frame trống thì dùng một giải thuật thay trang để chọn một trang hy sinh </a:t>
            </a:r>
            <a:r>
              <a:rPr lang="en-US" sz="2200">
                <a:solidFill>
                  <a:srgbClr val="0070C0"/>
                </a:solidFill>
              </a:rPr>
              <a:t>(victim page)</a:t>
            </a:r>
            <a:endParaRPr/>
          </a:p>
          <a:p>
            <a:pPr indent="-228600" lvl="2" marL="1143000" rtl="0" algn="just">
              <a:spcBef>
                <a:spcPts val="440"/>
              </a:spcBef>
              <a:spcAft>
                <a:spcPts val="0"/>
              </a:spcAft>
              <a:buSzPts val="2200"/>
              <a:buChar char="■"/>
            </a:pPr>
            <a:r>
              <a:rPr lang="en-US" sz="2200"/>
              <a:t>Ghi victim page lên đĩa; cập nhật page table và frame table tương ứng</a:t>
            </a:r>
            <a:endParaRPr/>
          </a:p>
          <a:p>
            <a:pPr indent="-285750" lvl="1" marL="742950" rtl="0" algn="just">
              <a:spcBef>
                <a:spcPts val="440"/>
              </a:spcBef>
              <a:spcAft>
                <a:spcPts val="0"/>
              </a:spcAft>
              <a:buSzPts val="2200"/>
              <a:buChar char="🞐"/>
            </a:pPr>
            <a:r>
              <a:rPr lang="en-US" sz="2200"/>
              <a:t>Đọc trang đang cần vào frame trống (đã có được từ bước 2); cập nhật page table và frame table tương ứng.</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 calcmode="lin" valueType="num">
                                      <p:cBhvr additive="base">
                                        <p:cTn dur="500"/>
                                        <p:tgtEl>
                                          <p:spTgt spid="19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 calcmode="lin" valueType="num">
                                      <p:cBhvr additive="base">
                                        <p:cTn dur="500"/>
                                        <p:tgtEl>
                                          <p:spTgt spid="19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 calcmode="lin" valueType="num">
                                      <p:cBhvr additive="base">
                                        <p:cTn dur="500"/>
                                        <p:tgtEl>
                                          <p:spTgt spid="19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 calcmode="lin" valueType="num">
                                      <p:cBhvr additive="base">
                                        <p:cTn dur="500"/>
                                        <p:tgtEl>
                                          <p:spTgt spid="19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 calcmode="lin" valueType="num">
                                      <p:cBhvr additive="base">
                                        <p:cTn dur="500"/>
                                        <p:tgtEl>
                                          <p:spTgt spid="19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 calcmode="lin" valueType="num">
                                      <p:cBhvr additive="base">
                                        <p:cTn dur="500"/>
                                        <p:tgtEl>
                                          <p:spTgt spid="19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 calcmode="lin" valueType="num">
                                      <p:cBhvr additive="base">
                                        <p:cTn dur="500"/>
                                        <p:tgtEl>
                                          <p:spTgt spid="19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Thay thế trang nhớ (tt)</a:t>
            </a:r>
            <a:endParaRPr/>
          </a:p>
        </p:txBody>
      </p:sp>
      <p:sp>
        <p:nvSpPr>
          <p:cNvPr id="203" name="Google Shape;203;p1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04" name="Google Shape;204;p1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206" name="Google Shape;206;p16"/>
          <p:cNvPicPr preferRelativeResize="0"/>
          <p:nvPr/>
        </p:nvPicPr>
        <p:blipFill rotWithShape="1">
          <a:blip r:embed="rId3">
            <a:alphaModFix/>
          </a:blip>
          <a:srcRect b="1549" l="1754" r="887" t="1352"/>
          <a:stretch/>
        </p:blipFill>
        <p:spPr>
          <a:xfrm>
            <a:off x="1730267" y="1337730"/>
            <a:ext cx="6558177" cy="4905375"/>
          </a:xfrm>
          <a:prstGeom prst="rect">
            <a:avLst/>
          </a:prstGeom>
          <a:noFill/>
          <a:ln cap="flat" cmpd="sng" w="57150">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Thay thế trang nhớ (tt)</a:t>
            </a:r>
            <a:endParaRPr/>
          </a:p>
        </p:txBody>
      </p:sp>
      <p:sp>
        <p:nvSpPr>
          <p:cNvPr id="213" name="Google Shape;213;p17"/>
          <p:cNvSpPr txBox="1"/>
          <p:nvPr>
            <p:ph idx="1" type="body"/>
          </p:nvPr>
        </p:nvSpPr>
        <p:spPr>
          <a:xfrm>
            <a:off x="468313" y="1350591"/>
            <a:ext cx="4038600" cy="4804148"/>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00"/>
              <a:buFont typeface="Arial"/>
              <a:buNone/>
            </a:pPr>
            <a:r>
              <a:rPr lang="en-US" sz="2000"/>
              <a:t>Hai vấn đề chủ yếu:</a:t>
            </a:r>
            <a:endParaRPr/>
          </a:p>
          <a:p>
            <a:pPr indent="-342900" lvl="0" marL="342900" rtl="0" algn="just">
              <a:spcBef>
                <a:spcPts val="600"/>
              </a:spcBef>
              <a:spcAft>
                <a:spcPts val="0"/>
              </a:spcAft>
              <a:buSzPts val="2000"/>
              <a:buChar char="■"/>
            </a:pPr>
            <a:r>
              <a:rPr lang="en-US" sz="2000"/>
              <a:t>Frame-allocation algorithm</a:t>
            </a:r>
            <a:endParaRPr/>
          </a:p>
          <a:p>
            <a:pPr indent="-285750" lvl="1" marL="742950" rtl="0" algn="just">
              <a:spcBef>
                <a:spcPts val="600"/>
              </a:spcBef>
              <a:spcAft>
                <a:spcPts val="0"/>
              </a:spcAft>
              <a:buSzPts val="2000"/>
              <a:buChar char="🞐"/>
            </a:pPr>
            <a:r>
              <a:rPr lang="en-US" sz="2000"/>
              <a:t>Cấp phát cho process bao nhiêu frame của bộ nhớ thực?</a:t>
            </a:r>
            <a:endParaRPr/>
          </a:p>
          <a:p>
            <a:pPr indent="-342900" lvl="0" marL="342900" rtl="0" algn="just">
              <a:spcBef>
                <a:spcPts val="600"/>
              </a:spcBef>
              <a:spcAft>
                <a:spcPts val="0"/>
              </a:spcAft>
              <a:buSzPts val="2000"/>
              <a:buChar char="■"/>
            </a:pPr>
            <a:r>
              <a:rPr lang="en-US" sz="2000"/>
              <a:t>Page-replacement algorithm</a:t>
            </a:r>
            <a:endParaRPr/>
          </a:p>
          <a:p>
            <a:pPr indent="-285750" lvl="1" marL="742950" rtl="0" algn="just">
              <a:spcBef>
                <a:spcPts val="600"/>
              </a:spcBef>
              <a:spcAft>
                <a:spcPts val="0"/>
              </a:spcAft>
              <a:buSzPts val="2000"/>
              <a:buChar char="🞐"/>
            </a:pPr>
            <a:r>
              <a:rPr lang="en-US" sz="2000"/>
              <a:t>Chọn frame của process sẽ được thay thế trang nhớ</a:t>
            </a:r>
            <a:endParaRPr/>
          </a:p>
          <a:p>
            <a:pPr indent="-285750" lvl="1" marL="742950" rtl="0" algn="just">
              <a:spcBef>
                <a:spcPts val="600"/>
              </a:spcBef>
              <a:spcAft>
                <a:spcPts val="0"/>
              </a:spcAft>
              <a:buSzPts val="2000"/>
              <a:buChar char="🞐"/>
            </a:pPr>
            <a:r>
              <a:rPr lang="en-US" sz="2000"/>
              <a:t>Mục tiêu: số lượng page-fault nhỏ nhất</a:t>
            </a:r>
            <a:endParaRPr/>
          </a:p>
          <a:p>
            <a:pPr indent="-285750" lvl="1" marL="742950" rtl="0" algn="just">
              <a:spcBef>
                <a:spcPts val="600"/>
              </a:spcBef>
              <a:spcAft>
                <a:spcPts val="0"/>
              </a:spcAft>
              <a:buSzPts val="2000"/>
              <a:buChar char="🞐"/>
            </a:pPr>
            <a:r>
              <a:rPr lang="en-US" sz="2000"/>
              <a:t>Được đánh giá bằng cách thực thi giải thuật đối với một chuỗi tham chiếu bộ nhớ (memory reference string) và xác định số lần xảy ra page fault</a:t>
            </a:r>
            <a:endParaRPr/>
          </a:p>
          <a:p>
            <a:pPr indent="-165100" lvl="0" marL="342900" rtl="0" algn="l">
              <a:spcBef>
                <a:spcPts val="560"/>
              </a:spcBef>
              <a:spcAft>
                <a:spcPts val="0"/>
              </a:spcAft>
              <a:buSzPts val="2800"/>
              <a:buNone/>
            </a:pPr>
            <a:r>
              <a:t/>
            </a:r>
            <a:endParaRPr/>
          </a:p>
        </p:txBody>
      </p:sp>
      <p:sp>
        <p:nvSpPr>
          <p:cNvPr id="214" name="Google Shape;214;p1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15" name="Google Shape;215;p1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7"/>
          <p:cNvSpPr txBox="1"/>
          <p:nvPr>
            <p:ph idx="2" type="body"/>
          </p:nvPr>
        </p:nvSpPr>
        <p:spPr>
          <a:xfrm>
            <a:off x="4709864" y="1350592"/>
            <a:ext cx="4038600" cy="480417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00"/>
              <a:buFont typeface="Arial"/>
              <a:buNone/>
            </a:pPr>
            <a:r>
              <a:rPr lang="en-US" sz="2000" u="sng"/>
              <a:t>Ví dụ</a:t>
            </a:r>
            <a:endParaRPr/>
          </a:p>
          <a:p>
            <a:pPr indent="0" lvl="0" marL="0" rtl="0" algn="just">
              <a:spcBef>
                <a:spcPts val="600"/>
              </a:spcBef>
              <a:spcAft>
                <a:spcPts val="0"/>
              </a:spcAft>
              <a:buSzPts val="2000"/>
              <a:buFont typeface="Arial"/>
              <a:buNone/>
            </a:pPr>
            <a:r>
              <a:rPr lang="en-US" sz="2000"/>
              <a:t>Thứ tự tham chiếu các địa chỉ  nhớ, với page size = 100:</a:t>
            </a:r>
            <a:endParaRPr/>
          </a:p>
          <a:p>
            <a:pPr indent="0" lvl="0" marL="0" rtl="0" algn="just">
              <a:spcBef>
                <a:spcPts val="600"/>
              </a:spcBef>
              <a:spcAft>
                <a:spcPts val="0"/>
              </a:spcAft>
              <a:buSzPts val="2000"/>
              <a:buFont typeface="Arial"/>
              <a:buNone/>
            </a:pPr>
            <a:r>
              <a:rPr lang="en-US" sz="2000"/>
              <a:t>0100, 0432, 0101, 0612, 0102, 0103, 0104, 0101, 0611, 0102, 0103, 0104, 0101, 0610, 0102, 0103, 0104, 0101, 0609, 0102, 0105</a:t>
            </a:r>
            <a:endParaRPr/>
          </a:p>
          <a:p>
            <a:pPr indent="0" lvl="0" marL="0" rtl="0" algn="just">
              <a:spcBef>
                <a:spcPts val="600"/>
              </a:spcBef>
              <a:spcAft>
                <a:spcPts val="0"/>
              </a:spcAft>
              <a:buSzPts val="2000"/>
              <a:buFont typeface="Arial"/>
              <a:buNone/>
            </a:pPr>
            <a:r>
              <a:rPr lang="en-US" sz="2000"/>
              <a:t>các trang nhớ sau được tham chiếu lần lượt = chuỗi tham chiếu bộ nhớ (trang nhớ)</a:t>
            </a:r>
            <a:endParaRPr/>
          </a:p>
          <a:p>
            <a:pPr indent="0" lvl="0" marL="0" rtl="0" algn="just">
              <a:spcBef>
                <a:spcPts val="600"/>
              </a:spcBef>
              <a:spcAft>
                <a:spcPts val="0"/>
              </a:spcAft>
              <a:buSzPts val="2000"/>
              <a:buFont typeface="Arial"/>
              <a:buNone/>
            </a:pPr>
            <a:r>
              <a:rPr lang="en-US" sz="2000"/>
              <a:t>1, 4, 1, 6, 1,</a:t>
            </a:r>
            <a:endParaRPr/>
          </a:p>
          <a:p>
            <a:pPr indent="0" lvl="0" marL="0" rtl="0" algn="just">
              <a:spcBef>
                <a:spcPts val="600"/>
              </a:spcBef>
              <a:spcAft>
                <a:spcPts val="0"/>
              </a:spcAft>
              <a:buSzPts val="2000"/>
              <a:buFont typeface="Arial"/>
              <a:buNone/>
            </a:pPr>
            <a:r>
              <a:rPr lang="en-US" sz="2000"/>
              <a:t>1, 1, 1, 6, 1,</a:t>
            </a:r>
            <a:endParaRPr/>
          </a:p>
          <a:p>
            <a:pPr indent="0" lvl="0" marL="0" rtl="0" algn="just">
              <a:spcBef>
                <a:spcPts val="600"/>
              </a:spcBef>
              <a:spcAft>
                <a:spcPts val="0"/>
              </a:spcAft>
              <a:buSzPts val="2000"/>
              <a:buFont typeface="Arial"/>
              <a:buNone/>
            </a:pPr>
            <a:r>
              <a:rPr lang="en-US" sz="2000"/>
              <a:t>1, 1, 1, 6, 1,</a:t>
            </a:r>
            <a:endParaRPr/>
          </a:p>
          <a:p>
            <a:pPr indent="0" lvl="0" marL="0" rtl="0" algn="just">
              <a:spcBef>
                <a:spcPts val="600"/>
              </a:spcBef>
              <a:spcAft>
                <a:spcPts val="0"/>
              </a:spcAft>
              <a:buSzPts val="2000"/>
              <a:buFont typeface="Arial"/>
              <a:buNone/>
            </a:pPr>
            <a:r>
              <a:rPr lang="en-US" sz="2000"/>
              <a:t>1, 1, 1, 6, 1,</a:t>
            </a:r>
            <a:endParaRPr/>
          </a:p>
          <a:p>
            <a:pPr indent="0" lvl="0" marL="0" rtl="0" algn="just">
              <a:spcBef>
                <a:spcPts val="600"/>
              </a:spcBef>
              <a:spcAft>
                <a:spcPts val="0"/>
              </a:spcAft>
              <a:buSzPts val="2000"/>
              <a:buFont typeface="Arial"/>
              <a:buNone/>
            </a:pPr>
            <a:r>
              <a:rPr lang="en-US" sz="2000"/>
              <a:t>1</a:t>
            </a:r>
            <a:endParaRPr/>
          </a:p>
          <a:p>
            <a:pPr indent="0" lvl="0" marL="0" rtl="0" algn="l">
              <a:spcBef>
                <a:spcPts val="400"/>
              </a:spcBef>
              <a:spcAft>
                <a:spcPts val="0"/>
              </a:spcAft>
              <a:buSzPts val="2000"/>
              <a:buNone/>
            </a:pPr>
            <a:r>
              <a:t/>
            </a:r>
            <a:endParaRPr sz="2000"/>
          </a:p>
        </p:txBody>
      </p:sp>
      <p:sp>
        <p:nvSpPr>
          <p:cNvPr id="217" name="Google Shape;217;p1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 calcmode="lin" valueType="num">
                                      <p:cBhvr additive="base">
                                        <p:cTn dur="500"/>
                                        <p:tgtEl>
                                          <p:spTgt spid="2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 calcmode="lin" valueType="num">
                                      <p:cBhvr additive="base">
                                        <p:cTn dur="500"/>
                                        <p:tgtEl>
                                          <p:spTgt spid="2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 calcmode="lin" valueType="num">
                                      <p:cBhvr additive="base">
                                        <p:cTn dur="500"/>
                                        <p:tgtEl>
                                          <p:spTgt spid="2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 calcmode="lin" valueType="num">
                                      <p:cBhvr additive="base">
                                        <p:cTn dur="500"/>
                                        <p:tgtEl>
                                          <p:spTgt spid="21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 calcmode="lin" valueType="num">
                                      <p:cBhvr additive="base">
                                        <p:cTn dur="500"/>
                                        <p:tgtEl>
                                          <p:spTgt spid="21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 calcmode="lin" valueType="num">
                                      <p:cBhvr additive="base">
                                        <p:cTn dur="500"/>
                                        <p:tgtEl>
                                          <p:spTgt spid="21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anim calcmode="lin" valueType="num">
                                      <p:cBhvr additive="base">
                                        <p:cTn dur="500"/>
                                        <p:tgtEl>
                                          <p:spTgt spid="21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anim calcmode="lin" valueType="num">
                                      <p:cBhvr additive="base">
                                        <p:cTn dur="500"/>
                                        <p:tgtEl>
                                          <p:spTgt spid="21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thuật thay trang FIFO</a:t>
            </a:r>
            <a:endParaRPr/>
          </a:p>
        </p:txBody>
      </p:sp>
      <p:sp>
        <p:nvSpPr>
          <p:cNvPr id="223" name="Google Shape;223;p1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Các dữ liệu cần biết ban đầu:</a:t>
            </a:r>
            <a:endParaRPr/>
          </a:p>
          <a:p>
            <a:pPr indent="-285750" lvl="1" marL="742950" rtl="0" algn="just">
              <a:spcBef>
                <a:spcPts val="1200"/>
              </a:spcBef>
              <a:spcAft>
                <a:spcPts val="0"/>
              </a:spcAft>
              <a:buSzPts val="2500"/>
              <a:buChar char="🞐"/>
            </a:pPr>
            <a:r>
              <a:rPr lang="en-US" sz="2500"/>
              <a:t>Số khung trang</a:t>
            </a:r>
            <a:endParaRPr/>
          </a:p>
          <a:p>
            <a:pPr indent="-285750" lvl="1" marL="742950" rtl="0" algn="just">
              <a:spcBef>
                <a:spcPts val="1200"/>
              </a:spcBef>
              <a:spcAft>
                <a:spcPts val="0"/>
              </a:spcAft>
              <a:buSzPts val="2500"/>
              <a:buChar char="🞐"/>
            </a:pPr>
            <a:r>
              <a:rPr lang="en-US" sz="2500"/>
              <a:t>Tình trạng ban đầu</a:t>
            </a:r>
            <a:endParaRPr/>
          </a:p>
          <a:p>
            <a:pPr indent="-285750" lvl="1" marL="742950" rtl="0" algn="just">
              <a:spcBef>
                <a:spcPts val="1200"/>
              </a:spcBef>
              <a:spcAft>
                <a:spcPts val="0"/>
              </a:spcAft>
              <a:buSzPts val="2500"/>
              <a:buChar char="🞐"/>
            </a:pPr>
            <a:r>
              <a:rPr lang="en-US" sz="2500"/>
              <a:t>Chuỗi tham chiếu</a:t>
            </a:r>
            <a:endParaRPr sz="2500"/>
          </a:p>
        </p:txBody>
      </p:sp>
      <p:sp>
        <p:nvSpPr>
          <p:cNvPr id="224" name="Google Shape;224;p1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25" name="Google Shape;225;p1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227" name="Google Shape;227;p18"/>
          <p:cNvPicPr preferRelativeResize="0"/>
          <p:nvPr/>
        </p:nvPicPr>
        <p:blipFill rotWithShape="1">
          <a:blip r:embed="rId3">
            <a:alphaModFix/>
          </a:blip>
          <a:srcRect b="0" l="0" r="0" t="0"/>
          <a:stretch/>
        </p:blipFill>
        <p:spPr>
          <a:xfrm>
            <a:off x="806450" y="4143375"/>
            <a:ext cx="7629525" cy="2257425"/>
          </a:xfrm>
          <a:prstGeom prst="rect">
            <a:avLst/>
          </a:prstGeom>
          <a:noFill/>
          <a:ln>
            <a:noFill/>
          </a:ln>
        </p:spPr>
      </p:pic>
      <p:pic>
        <p:nvPicPr>
          <p:cNvPr descr="pasted-image.pdf" id="228" name="Google Shape;228;p18"/>
          <p:cNvPicPr preferRelativeResize="0"/>
          <p:nvPr/>
        </p:nvPicPr>
        <p:blipFill rotWithShape="1">
          <a:blip r:embed="rId4">
            <a:alphaModFix/>
          </a:blip>
          <a:srcRect b="0" l="0" r="0" t="0"/>
          <a:stretch/>
        </p:blipFill>
        <p:spPr>
          <a:xfrm>
            <a:off x="1809750" y="3462338"/>
            <a:ext cx="6015038"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 calcmode="lin" valueType="num">
                                      <p:cBhvr additive="base">
                                        <p:cTn dur="500"/>
                                        <p:tgtEl>
                                          <p:spTgt spid="22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 calcmode="lin" valueType="num">
                                      <p:cBhvr additive="base">
                                        <p:cTn dur="500"/>
                                        <p:tgtEl>
                                          <p:spTgt spid="22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 calcmode="lin" valueType="num">
                                      <p:cBhvr additive="base">
                                        <p:cTn dur="500"/>
                                        <p:tgtEl>
                                          <p:spTgt spid="22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 calcmode="lin" valueType="num">
                                      <p:cBhvr additive="base">
                                        <p:cTn dur="500"/>
                                        <p:tgtEl>
                                          <p:spTgt spid="22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Nghịch lý Belady</a:t>
            </a:r>
            <a:endParaRPr/>
          </a:p>
        </p:txBody>
      </p:sp>
      <p:sp>
        <p:nvSpPr>
          <p:cNvPr id="234" name="Google Shape;234;p1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35" name="Google Shape;235;p1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1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237" name="Google Shape;237;p19"/>
          <p:cNvPicPr preferRelativeResize="0"/>
          <p:nvPr/>
        </p:nvPicPr>
        <p:blipFill rotWithShape="1">
          <a:blip r:embed="rId3">
            <a:alphaModFix/>
          </a:blip>
          <a:srcRect b="0" l="0" r="0" t="0"/>
          <a:stretch/>
        </p:blipFill>
        <p:spPr>
          <a:xfrm>
            <a:off x="1308100" y="1273175"/>
            <a:ext cx="6243638" cy="527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a:t>
            </a:r>
            <a:endParaRPr/>
          </a:p>
        </p:txBody>
      </p:sp>
      <p:sp>
        <p:nvSpPr>
          <p:cNvPr id="69" name="Google Shape;69;p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70" name="Google Shape;70;p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1" name="Google Shape;71;p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 name="Google Shape;72;p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Bộ nhớ luận lý là gì? Bảng phân trang dùng để làm gì?</a:t>
            </a:r>
            <a:endParaRPr/>
          </a:p>
          <a:p>
            <a:pPr indent="-342900" lvl="0" marL="342900" rtl="0" algn="l">
              <a:spcBef>
                <a:spcPts val="560"/>
              </a:spcBef>
              <a:spcAft>
                <a:spcPts val="0"/>
              </a:spcAft>
              <a:buSzPts val="2800"/>
              <a:buChar char="■"/>
            </a:pPr>
            <a:r>
              <a:rPr lang="en-US"/>
              <a:t>Bảng trang được lưu trữ ở đâu? Các thanh ghi cần sử dụng trong cơ chế phân trang?</a:t>
            </a:r>
            <a:endParaRPr/>
          </a:p>
          <a:p>
            <a:pPr indent="-342900" lvl="0" marL="342900" rtl="0" algn="l">
              <a:spcBef>
                <a:spcPts val="560"/>
              </a:spcBef>
              <a:spcAft>
                <a:spcPts val="0"/>
              </a:spcAft>
              <a:buSzPts val="2800"/>
              <a:buChar char="■"/>
            </a:pPr>
            <a:r>
              <a:rPr lang="en-US"/>
              <a:t>TBL là gì? Dùng để làm gì?</a:t>
            </a:r>
            <a:endParaRPr/>
          </a:p>
          <a:p>
            <a:pPr indent="-342900" lvl="0" marL="342900" rtl="0" algn="l">
              <a:spcBef>
                <a:spcPts val="560"/>
              </a:spcBef>
              <a:spcAft>
                <a:spcPts val="0"/>
              </a:spcAft>
              <a:buSzPts val="2800"/>
              <a:buChar char="■"/>
            </a:pPr>
            <a:r>
              <a:rPr lang="en-US"/>
              <a:t>Thế nào là phân trang đa cấp? Cho ví dụ?</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Nghịch lý Belady</a:t>
            </a:r>
            <a:endParaRPr/>
          </a:p>
        </p:txBody>
      </p:sp>
      <p:sp>
        <p:nvSpPr>
          <p:cNvPr id="243" name="Google Shape;243;p2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44" name="Google Shape;244;p2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2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246" name="Google Shape;246;p20"/>
          <p:cNvPicPr preferRelativeResize="0"/>
          <p:nvPr/>
        </p:nvPicPr>
        <p:blipFill rotWithShape="1">
          <a:blip r:embed="rId3">
            <a:alphaModFix/>
          </a:blip>
          <a:srcRect b="9080" l="1104" r="3174" t="8434"/>
          <a:stretch/>
        </p:blipFill>
        <p:spPr>
          <a:xfrm>
            <a:off x="1372394" y="1447800"/>
            <a:ext cx="6432550" cy="4156075"/>
          </a:xfrm>
          <a:prstGeom prst="rect">
            <a:avLst/>
          </a:prstGeom>
          <a:noFill/>
          <a:ln cap="flat" cmpd="sng" w="57150">
            <a:solidFill>
              <a:srgbClr val="000000"/>
            </a:solidFill>
            <a:prstDash val="solid"/>
            <a:round/>
            <a:headEnd len="sm" w="sm" type="none"/>
            <a:tailEnd len="sm" w="sm" type="none"/>
          </a:ln>
        </p:spPr>
      </p:pic>
      <p:sp>
        <p:nvSpPr>
          <p:cNvPr id="247" name="Google Shape;247;p20"/>
          <p:cNvSpPr txBox="1"/>
          <p:nvPr/>
        </p:nvSpPr>
        <p:spPr>
          <a:xfrm>
            <a:off x="1181100" y="5664559"/>
            <a:ext cx="6815138" cy="8604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500"/>
              <a:buFont typeface="Arial"/>
              <a:buNone/>
            </a:pPr>
            <a:r>
              <a:rPr lang="en-US" sz="2500">
                <a:solidFill>
                  <a:schemeClr val="dk1"/>
                </a:solidFill>
                <a:latin typeface="Times New Roman"/>
                <a:ea typeface="Times New Roman"/>
                <a:cs typeface="Times New Roman"/>
                <a:sym typeface="Times New Roman"/>
              </a:rPr>
              <a:t>Bất thường (anomaly) Belady: số page fault tăng mặc dầu quá trình đã được cấp nhiều frame hơn.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thuật thay trang OPT</a:t>
            </a:r>
            <a:endParaRPr/>
          </a:p>
        </p:txBody>
      </p:sp>
      <p:sp>
        <p:nvSpPr>
          <p:cNvPr id="253" name="Google Shape;253;p2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Giải thuật thay trang OPT</a:t>
            </a:r>
            <a:endParaRPr/>
          </a:p>
          <a:p>
            <a:pPr indent="-285750" lvl="1" marL="742950" rtl="0" algn="just">
              <a:spcBef>
                <a:spcPts val="1200"/>
              </a:spcBef>
              <a:spcAft>
                <a:spcPts val="0"/>
              </a:spcAft>
              <a:buSzPts val="2500"/>
              <a:buChar char="🞐"/>
            </a:pPr>
            <a:r>
              <a:rPr lang="en-US" sz="2500"/>
              <a:t>Thay thế trang nhớ sẽ được tham chiếu trễ nhất trong tương lai</a:t>
            </a:r>
            <a:endParaRPr/>
          </a:p>
          <a:p>
            <a:pPr indent="-342900" lvl="0" marL="342900" rtl="0" algn="just">
              <a:spcBef>
                <a:spcPts val="1200"/>
              </a:spcBef>
              <a:spcAft>
                <a:spcPts val="0"/>
              </a:spcAft>
              <a:buSzPts val="2500"/>
              <a:buChar char="■"/>
            </a:pPr>
            <a:r>
              <a:rPr lang="en-US" sz="2500"/>
              <a:t>Ví dụ: một process có 7 trang, và được cấp 3 frame</a:t>
            </a:r>
            <a:endParaRPr sz="2500"/>
          </a:p>
        </p:txBody>
      </p:sp>
      <p:sp>
        <p:nvSpPr>
          <p:cNvPr id="254" name="Google Shape;254;p2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55" name="Google Shape;255;p2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2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pasted-image.pdf" id="257" name="Google Shape;257;p21"/>
          <p:cNvPicPr preferRelativeResize="0"/>
          <p:nvPr/>
        </p:nvPicPr>
        <p:blipFill rotWithShape="1">
          <a:blip r:embed="rId3">
            <a:alphaModFix/>
          </a:blip>
          <a:srcRect b="0" l="0" r="0" t="0"/>
          <a:stretch/>
        </p:blipFill>
        <p:spPr>
          <a:xfrm>
            <a:off x="1689100" y="3360738"/>
            <a:ext cx="6015038" cy="485775"/>
          </a:xfrm>
          <a:prstGeom prst="rect">
            <a:avLst/>
          </a:prstGeom>
          <a:noFill/>
          <a:ln>
            <a:noFill/>
          </a:ln>
        </p:spPr>
      </p:pic>
      <p:pic>
        <p:nvPicPr>
          <p:cNvPr descr="image.png" id="258" name="Google Shape;258;p21"/>
          <p:cNvPicPr preferRelativeResize="0"/>
          <p:nvPr/>
        </p:nvPicPr>
        <p:blipFill rotWithShape="1">
          <a:blip r:embed="rId4">
            <a:alphaModFix/>
          </a:blip>
          <a:srcRect b="0" l="0" r="0" t="0"/>
          <a:stretch/>
        </p:blipFill>
        <p:spPr>
          <a:xfrm>
            <a:off x="685800" y="3846513"/>
            <a:ext cx="7643813" cy="2706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 calcmode="lin" valueType="num">
                                      <p:cBhvr additive="base">
                                        <p:cTn dur="500"/>
                                        <p:tgtEl>
                                          <p:spTgt spid="2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 calcmode="lin" valueType="num">
                                      <p:cBhvr additive="base">
                                        <p:cTn dur="500"/>
                                        <p:tgtEl>
                                          <p:spTgt spid="2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 calcmode="lin" valueType="num">
                                      <p:cBhvr additive="base">
                                        <p:cTn dur="500"/>
                                        <p:tgtEl>
                                          <p:spTgt spid="2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thuật thay trang LRU</a:t>
            </a:r>
            <a:endParaRPr/>
          </a:p>
        </p:txBody>
      </p:sp>
      <p:sp>
        <p:nvSpPr>
          <p:cNvPr id="264" name="Google Shape;264;p2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Mỗi trang được ghi nhận (trong bảng phân trang) thời điểm được tham chiếu ⇒ trang LRU là trang nhớ có thời điểm tham chiếu nhỏ nhất (OS tốn chi phí tìm kiếm trang nhớ LRU này mỗi khi có page fault) </a:t>
            </a:r>
            <a:endParaRPr/>
          </a:p>
          <a:p>
            <a:pPr indent="-342900" lvl="0" marL="342900" rtl="0" algn="just">
              <a:spcBef>
                <a:spcPts val="1200"/>
              </a:spcBef>
              <a:spcAft>
                <a:spcPts val="0"/>
              </a:spcAft>
              <a:buSzPts val="2200"/>
              <a:buChar char="■"/>
            </a:pPr>
            <a:r>
              <a:rPr lang="en-US" sz="2200"/>
              <a:t>  Do vậy, LRU cần sự hỗ trợ của phần cứng và chi phí cho việc tìm kiếm. Ít CPU cung cấp đủ sự hỗ trợ phần cứng cho giải thuật LRU</a:t>
            </a:r>
            <a:r>
              <a:rPr lang="en-US" sz="2500"/>
              <a:t>.</a:t>
            </a:r>
            <a:endParaRPr/>
          </a:p>
        </p:txBody>
      </p:sp>
      <p:sp>
        <p:nvSpPr>
          <p:cNvPr id="265" name="Google Shape;265;p2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66" name="Google Shape;266;p2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2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pasted-image.pdf" id="268" name="Google Shape;268;p22"/>
          <p:cNvPicPr preferRelativeResize="0"/>
          <p:nvPr/>
        </p:nvPicPr>
        <p:blipFill rotWithShape="1">
          <a:blip r:embed="rId3">
            <a:alphaModFix/>
          </a:blip>
          <a:srcRect b="0" l="0" r="0" t="0"/>
          <a:stretch/>
        </p:blipFill>
        <p:spPr>
          <a:xfrm>
            <a:off x="1809750" y="3352800"/>
            <a:ext cx="6015038" cy="485775"/>
          </a:xfrm>
          <a:prstGeom prst="rect">
            <a:avLst/>
          </a:prstGeom>
          <a:noFill/>
          <a:ln>
            <a:noFill/>
          </a:ln>
        </p:spPr>
      </p:pic>
      <p:pic>
        <p:nvPicPr>
          <p:cNvPr descr="image.png" id="269" name="Google Shape;269;p22"/>
          <p:cNvPicPr preferRelativeResize="0"/>
          <p:nvPr/>
        </p:nvPicPr>
        <p:blipFill rotWithShape="1">
          <a:blip r:embed="rId4">
            <a:alphaModFix/>
          </a:blip>
          <a:srcRect b="0" l="0" r="0" t="0"/>
          <a:stretch/>
        </p:blipFill>
        <p:spPr>
          <a:xfrm>
            <a:off x="806450" y="3851275"/>
            <a:ext cx="7620000" cy="267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 calcmode="lin" valueType="num">
                                      <p:cBhvr additive="base">
                                        <p:cTn dur="500"/>
                                        <p:tgtEl>
                                          <p:spTgt spid="26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 calcmode="lin" valueType="num">
                                      <p:cBhvr additive="base">
                                        <p:cTn dur="500"/>
                                        <p:tgtEl>
                                          <p:spTgt spid="26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LRU và FIFO</a:t>
            </a:r>
            <a:endParaRPr/>
          </a:p>
        </p:txBody>
      </p:sp>
      <p:sp>
        <p:nvSpPr>
          <p:cNvPr id="275" name="Google Shape;275;p2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76" name="Google Shape;276;p2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2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78" name="Google Shape;278;p2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sz="2600"/>
              <a:t>So sánh các giải thuật thay trang LRU và FIFO</a:t>
            </a:r>
            <a:endParaRPr/>
          </a:p>
        </p:txBody>
      </p:sp>
      <p:pic>
        <p:nvPicPr>
          <p:cNvPr descr="image.png" id="279" name="Google Shape;279;p23"/>
          <p:cNvPicPr preferRelativeResize="0"/>
          <p:nvPr/>
        </p:nvPicPr>
        <p:blipFill rotWithShape="1">
          <a:blip r:embed="rId3">
            <a:alphaModFix/>
          </a:blip>
          <a:srcRect b="6416" l="0" r="0" t="12836"/>
          <a:stretch/>
        </p:blipFill>
        <p:spPr>
          <a:xfrm>
            <a:off x="235621" y="2590800"/>
            <a:ext cx="8577262" cy="29130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Số lượng frame cấp cho process</a:t>
            </a:r>
            <a:endParaRPr/>
          </a:p>
        </p:txBody>
      </p:sp>
      <p:sp>
        <p:nvSpPr>
          <p:cNvPr id="285" name="Google Shape;285;p2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OS phải quyết định cấp cho mỗi process bao nhiêu frame.</a:t>
            </a:r>
            <a:endParaRPr/>
          </a:p>
          <a:p>
            <a:pPr indent="-285750" lvl="1" marL="742950" rtl="0" algn="just">
              <a:spcBef>
                <a:spcPts val="800"/>
              </a:spcBef>
              <a:spcAft>
                <a:spcPts val="0"/>
              </a:spcAft>
              <a:buSzPts val="2200"/>
              <a:buChar char="🞐"/>
            </a:pPr>
            <a:r>
              <a:rPr lang="en-US" sz="2200"/>
              <a:t>Cấp ít frame        ⇒ nhiều page fault </a:t>
            </a:r>
            <a:endParaRPr/>
          </a:p>
          <a:p>
            <a:pPr indent="-285750" lvl="1" marL="742950" rtl="0" algn="just">
              <a:spcBef>
                <a:spcPts val="800"/>
              </a:spcBef>
              <a:spcAft>
                <a:spcPts val="0"/>
              </a:spcAft>
              <a:buSzPts val="2200"/>
              <a:buChar char="🞐"/>
            </a:pPr>
            <a:r>
              <a:rPr lang="en-US" sz="2200"/>
              <a:t>Cấp nhiều frame ⇒ giảm mức độ multiprogramming</a:t>
            </a:r>
            <a:endParaRPr/>
          </a:p>
          <a:p>
            <a:pPr indent="-342900" lvl="0" marL="342900" rtl="0" algn="just">
              <a:spcBef>
                <a:spcPts val="800"/>
              </a:spcBef>
              <a:spcAft>
                <a:spcPts val="0"/>
              </a:spcAft>
              <a:buSzPts val="2200"/>
              <a:buChar char="■"/>
            </a:pPr>
            <a:r>
              <a:rPr lang="en-US" sz="2200"/>
              <a:t>Chiến lược cấp phát tĩnh (fixed-allocation)</a:t>
            </a:r>
            <a:endParaRPr/>
          </a:p>
          <a:p>
            <a:pPr indent="-285750" lvl="1" marL="742950" rtl="0" algn="just">
              <a:spcBef>
                <a:spcPts val="800"/>
              </a:spcBef>
              <a:spcAft>
                <a:spcPts val="0"/>
              </a:spcAft>
              <a:buSzPts val="2200"/>
              <a:buChar char="🞐"/>
            </a:pPr>
            <a:r>
              <a:rPr lang="en-US" sz="2200"/>
              <a:t>Số frame cấp cho mỗi process không đổi, được xác định vào thời điểm loading và có thể tùy thuộc vào từng ứng dụng (kích thước của nó,…)</a:t>
            </a:r>
            <a:endParaRPr/>
          </a:p>
          <a:p>
            <a:pPr indent="-342900" lvl="0" marL="342900" rtl="0" algn="just">
              <a:spcBef>
                <a:spcPts val="800"/>
              </a:spcBef>
              <a:spcAft>
                <a:spcPts val="0"/>
              </a:spcAft>
              <a:buSzPts val="2200"/>
              <a:buChar char="■"/>
            </a:pPr>
            <a:r>
              <a:rPr lang="en-US" sz="2200"/>
              <a:t>Chiến lược cấp phát động (variable-allocation)</a:t>
            </a:r>
            <a:endParaRPr/>
          </a:p>
          <a:p>
            <a:pPr indent="-285750" lvl="1" marL="742950" rtl="0" algn="just">
              <a:spcBef>
                <a:spcPts val="800"/>
              </a:spcBef>
              <a:spcAft>
                <a:spcPts val="0"/>
              </a:spcAft>
              <a:buSzPts val="2200"/>
              <a:buChar char="🞐"/>
            </a:pPr>
            <a:r>
              <a:rPr lang="en-US" sz="2200"/>
              <a:t>Số frame cấp cho mỗi process có thể thay đổi trong khi nó chạy</a:t>
            </a:r>
            <a:endParaRPr/>
          </a:p>
          <a:p>
            <a:pPr indent="-228600" lvl="2" marL="1143000" rtl="0" algn="just">
              <a:spcBef>
                <a:spcPts val="800"/>
              </a:spcBef>
              <a:spcAft>
                <a:spcPts val="0"/>
              </a:spcAft>
              <a:buSzPts val="2200"/>
              <a:buChar char="■"/>
            </a:pPr>
            <a:r>
              <a:rPr lang="en-US" sz="2200"/>
              <a:t>Nếu tỷ lệ page-fault cao  ⇒ cấp thêm frame</a:t>
            </a:r>
            <a:endParaRPr/>
          </a:p>
          <a:p>
            <a:pPr indent="-228600" lvl="2" marL="1143000" rtl="0" algn="just">
              <a:spcBef>
                <a:spcPts val="800"/>
              </a:spcBef>
              <a:spcAft>
                <a:spcPts val="0"/>
              </a:spcAft>
              <a:buSzPts val="2200"/>
              <a:buChar char="■"/>
            </a:pPr>
            <a:r>
              <a:rPr lang="en-US" sz="2200"/>
              <a:t>Nếu tỷ lệ page-fault thấp ⇒ giảm bớt frame</a:t>
            </a:r>
            <a:endParaRPr/>
          </a:p>
          <a:p>
            <a:pPr indent="-285750" lvl="1" marL="742950" rtl="0" algn="just">
              <a:spcBef>
                <a:spcPts val="800"/>
              </a:spcBef>
              <a:spcAft>
                <a:spcPts val="0"/>
              </a:spcAft>
              <a:buSzPts val="2200"/>
              <a:buChar char="🞐"/>
            </a:pPr>
            <a:r>
              <a:rPr lang="en-US" sz="2200"/>
              <a:t>OS phải mất chi phí để ước định các process</a:t>
            </a:r>
            <a:endParaRPr sz="2200"/>
          </a:p>
        </p:txBody>
      </p:sp>
      <p:sp>
        <p:nvSpPr>
          <p:cNvPr id="286" name="Google Shape;286;p2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87" name="Google Shape;287;p2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2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500"/>
                                        <p:tgtEl>
                                          <p:spTgt spid="28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 calcmode="lin" valueType="num">
                                      <p:cBhvr additive="base">
                                        <p:cTn dur="500"/>
                                        <p:tgtEl>
                                          <p:spTgt spid="28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 calcmode="lin" valueType="num">
                                      <p:cBhvr additive="base">
                                        <p:cTn dur="500"/>
                                        <p:tgtEl>
                                          <p:spTgt spid="28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 calcmode="lin" valueType="num">
                                      <p:cBhvr additive="base">
                                        <p:cTn dur="500"/>
                                        <p:tgtEl>
                                          <p:spTgt spid="28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 calcmode="lin" valueType="num">
                                      <p:cBhvr additive="base">
                                        <p:cTn dur="500"/>
                                        <p:tgtEl>
                                          <p:spTgt spid="28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 calcmode="lin" valueType="num">
                                      <p:cBhvr additive="base">
                                        <p:cTn dur="500"/>
                                        <p:tgtEl>
                                          <p:spTgt spid="28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 calcmode="lin" valueType="num">
                                      <p:cBhvr additive="base">
                                        <p:cTn dur="500"/>
                                        <p:tgtEl>
                                          <p:spTgt spid="28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 calcmode="lin" valueType="num">
                                      <p:cBhvr additive="base">
                                        <p:cTn dur="500"/>
                                        <p:tgtEl>
                                          <p:spTgt spid="28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 calcmode="lin" valueType="num">
                                      <p:cBhvr additive="base">
                                        <p:cTn dur="500"/>
                                        <p:tgtEl>
                                          <p:spTgt spid="28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 calcmode="lin" valueType="num">
                                      <p:cBhvr additive="base">
                                        <p:cTn dur="500"/>
                                        <p:tgtEl>
                                          <p:spTgt spid="28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Chiến lược cấp phát tĩnh</a:t>
            </a:r>
            <a:endParaRPr/>
          </a:p>
        </p:txBody>
      </p:sp>
      <p:sp>
        <p:nvSpPr>
          <p:cNvPr id="294" name="Google Shape;294;p2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i="1" lang="en-US" sz="2000">
                <a:solidFill>
                  <a:srgbClr val="0000FF"/>
                </a:solidFill>
              </a:rPr>
              <a:t>Cấp phát bằng nhau</a:t>
            </a:r>
            <a:r>
              <a:rPr i="1" lang="en-US" sz="2000"/>
              <a:t>:</a:t>
            </a:r>
            <a:r>
              <a:rPr lang="en-US" sz="2000"/>
              <a:t> Ví dụ, có 100 frame và 5 process → mỗi process được 20 frame</a:t>
            </a:r>
            <a:endParaRPr/>
          </a:p>
          <a:p>
            <a:pPr indent="-342900" lvl="0" marL="342900" rtl="0" algn="l">
              <a:spcBef>
                <a:spcPts val="900"/>
              </a:spcBef>
              <a:spcAft>
                <a:spcPts val="0"/>
              </a:spcAft>
              <a:buSzPts val="2000"/>
              <a:buChar char="■"/>
            </a:pPr>
            <a:r>
              <a:rPr i="1" lang="en-US" sz="2000">
                <a:solidFill>
                  <a:srgbClr val="0000FF"/>
                </a:solidFill>
              </a:rPr>
              <a:t>Cấp phát theo tỉ lệ</a:t>
            </a:r>
            <a:r>
              <a:rPr i="1" lang="en-US" sz="2000"/>
              <a:t>:</a:t>
            </a:r>
            <a:r>
              <a:rPr lang="en-US" sz="2000"/>
              <a:t> dựa vào kích thước process</a:t>
            </a:r>
            <a:endParaRPr/>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p>
          <a:p>
            <a:pPr indent="-215900" lvl="0" marL="342900" rtl="0" algn="l">
              <a:spcBef>
                <a:spcPts val="900"/>
              </a:spcBef>
              <a:spcAft>
                <a:spcPts val="0"/>
              </a:spcAft>
              <a:buSzPts val="2000"/>
              <a:buNone/>
            </a:pPr>
            <a:r>
              <a:t/>
            </a:r>
            <a:endParaRPr sz="2000">
              <a:solidFill>
                <a:srgbClr val="3333FF"/>
              </a:solidFill>
            </a:endParaRPr>
          </a:p>
          <a:p>
            <a:pPr indent="-342900" lvl="0" marL="342900" rtl="0" algn="l">
              <a:spcBef>
                <a:spcPts val="900"/>
              </a:spcBef>
              <a:spcAft>
                <a:spcPts val="0"/>
              </a:spcAft>
              <a:buSzPts val="2000"/>
              <a:buChar char="■"/>
            </a:pPr>
            <a:r>
              <a:rPr lang="en-US" sz="2000">
                <a:solidFill>
                  <a:srgbClr val="3333FF"/>
                </a:solidFill>
              </a:rPr>
              <a:t>Cấp phát theo độ ưu tiên</a:t>
            </a:r>
            <a:endParaRPr sz="1800"/>
          </a:p>
        </p:txBody>
      </p:sp>
      <p:sp>
        <p:nvSpPr>
          <p:cNvPr id="295" name="Google Shape;295;p2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296" name="Google Shape;296;p2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2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df" id="298" name="Google Shape;298;p25"/>
          <p:cNvPicPr preferRelativeResize="0"/>
          <p:nvPr/>
        </p:nvPicPr>
        <p:blipFill rotWithShape="1">
          <a:blip r:embed="rId3">
            <a:alphaModFix/>
          </a:blip>
          <a:srcRect b="0" l="0" r="0" t="0"/>
          <a:stretch/>
        </p:blipFill>
        <p:spPr>
          <a:xfrm>
            <a:off x="1181100" y="2473325"/>
            <a:ext cx="3335338" cy="3222625"/>
          </a:xfrm>
          <a:prstGeom prst="rect">
            <a:avLst/>
          </a:prstGeom>
          <a:noFill/>
          <a:ln>
            <a:noFill/>
          </a:ln>
        </p:spPr>
      </p:pic>
      <p:pic>
        <p:nvPicPr>
          <p:cNvPr descr="image.pdf" id="299" name="Google Shape;299;p25"/>
          <p:cNvPicPr preferRelativeResize="0"/>
          <p:nvPr/>
        </p:nvPicPr>
        <p:blipFill rotWithShape="1">
          <a:blip r:embed="rId4">
            <a:alphaModFix/>
          </a:blip>
          <a:srcRect b="0" l="0" r="0" t="0"/>
          <a:stretch/>
        </p:blipFill>
        <p:spPr>
          <a:xfrm>
            <a:off x="5711825" y="2874962"/>
            <a:ext cx="2684463" cy="2946400"/>
          </a:xfrm>
          <a:prstGeom prst="rect">
            <a:avLst/>
          </a:prstGeom>
          <a:noFill/>
          <a:ln>
            <a:noFill/>
          </a:ln>
        </p:spPr>
      </p:pic>
      <p:sp>
        <p:nvSpPr>
          <p:cNvPr id="300" name="Google Shape;300;p25"/>
          <p:cNvSpPr txBox="1"/>
          <p:nvPr/>
        </p:nvSpPr>
        <p:spPr>
          <a:xfrm>
            <a:off x="5711825" y="2438400"/>
            <a:ext cx="993775" cy="430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200"/>
              <a:buFont typeface="Arial"/>
              <a:buNone/>
            </a:pPr>
            <a:r>
              <a:rPr lang="en-US" sz="2200">
                <a:solidFill>
                  <a:schemeClr val="dk1"/>
                </a:solidFill>
                <a:latin typeface="Times New Roman"/>
                <a:ea typeface="Times New Roman"/>
                <a:cs typeface="Times New Roman"/>
                <a:sym typeface="Times New Roman"/>
              </a:rPr>
              <a:t>Ví dụ:</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 calcmode="lin" valueType="num">
                                      <p:cBhvr additive="base">
                                        <p:cTn dur="500"/>
                                        <p:tgtEl>
                                          <p:spTgt spid="2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 calcmode="lin" valueType="num">
                                      <p:cBhvr additive="base">
                                        <p:cTn dur="500"/>
                                        <p:tgtEl>
                                          <p:spTgt spid="29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 calcmode="lin" valueType="num">
                                      <p:cBhvr additive="base">
                                        <p:cTn dur="500"/>
                                        <p:tgtEl>
                                          <p:spTgt spid="29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 calcmode="lin" valueType="num">
                                      <p:cBhvr additive="base">
                                        <p:cTn dur="500"/>
                                        <p:tgtEl>
                                          <p:spTgt spid="29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 calcmode="lin" valueType="num">
                                      <p:cBhvr additive="base">
                                        <p:cTn dur="500"/>
                                        <p:tgtEl>
                                          <p:spTgt spid="29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 calcmode="lin" valueType="num">
                                      <p:cBhvr additive="base">
                                        <p:cTn dur="500"/>
                                        <p:tgtEl>
                                          <p:spTgt spid="29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anim calcmode="lin" valueType="num">
                                      <p:cBhvr additive="base">
                                        <p:cTn dur="500"/>
                                        <p:tgtEl>
                                          <p:spTgt spid="29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anim calcmode="lin" valueType="num">
                                      <p:cBhvr additive="base">
                                        <p:cTn dur="500"/>
                                        <p:tgtEl>
                                          <p:spTgt spid="29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8" st="8"/>
                                            </p:txEl>
                                          </p:spTgt>
                                        </p:tgtEl>
                                        <p:attrNameLst>
                                          <p:attrName>style.visibility</p:attrName>
                                        </p:attrNameLst>
                                      </p:cBhvr>
                                      <p:to>
                                        <p:strVal val="visible"/>
                                      </p:to>
                                    </p:set>
                                    <p:anim calcmode="lin" valueType="num">
                                      <p:cBhvr additive="base">
                                        <p:cTn dur="500"/>
                                        <p:tgtEl>
                                          <p:spTgt spid="29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9" st="9"/>
                                            </p:txEl>
                                          </p:spTgt>
                                        </p:tgtEl>
                                        <p:attrNameLst>
                                          <p:attrName>style.visibility</p:attrName>
                                        </p:attrNameLst>
                                      </p:cBhvr>
                                      <p:to>
                                        <p:strVal val="visible"/>
                                      </p:to>
                                    </p:set>
                                    <p:anim calcmode="lin" valueType="num">
                                      <p:cBhvr additive="base">
                                        <p:cTn dur="500"/>
                                        <p:tgtEl>
                                          <p:spTgt spid="29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xEl>
                                              <p:pRg end="10" st="10"/>
                                            </p:txEl>
                                          </p:spTgt>
                                        </p:tgtEl>
                                        <p:attrNameLst>
                                          <p:attrName>style.visibility</p:attrName>
                                        </p:attrNameLst>
                                      </p:cBhvr>
                                      <p:to>
                                        <p:strVal val="visible"/>
                                      </p:to>
                                    </p:set>
                                    <p:anim calcmode="lin" valueType="num">
                                      <p:cBhvr additive="base">
                                        <p:cTn dur="500"/>
                                        <p:tgtEl>
                                          <p:spTgt spid="29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Trì trệ trên toàn bộ hệ thống</a:t>
            </a:r>
            <a:endParaRPr/>
          </a:p>
        </p:txBody>
      </p:sp>
      <p:sp>
        <p:nvSpPr>
          <p:cNvPr id="306" name="Google Shape;306;p2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Nếu một process không có đủ số frame cần thiết thì tỉ số page faults/sec rất cao. </a:t>
            </a:r>
            <a:endParaRPr/>
          </a:p>
          <a:p>
            <a:pPr indent="-342900" lvl="0" marL="342900" rtl="0" algn="just">
              <a:spcBef>
                <a:spcPts val="500"/>
              </a:spcBef>
              <a:spcAft>
                <a:spcPts val="0"/>
              </a:spcAft>
              <a:buSzPts val="2500"/>
              <a:buChar char="■"/>
            </a:pPr>
            <a:r>
              <a:rPr lang="en-US" sz="2500"/>
              <a:t>Thrashing: hiện tượng các trang nhớ của một process bị hoán chuyển vào/ra liên tục.</a:t>
            </a:r>
            <a:endParaRPr/>
          </a:p>
        </p:txBody>
      </p:sp>
      <p:sp>
        <p:nvSpPr>
          <p:cNvPr id="307" name="Google Shape;307;p2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08" name="Google Shape;308;p2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2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310" name="Google Shape;310;p26"/>
          <p:cNvPicPr preferRelativeResize="0"/>
          <p:nvPr/>
        </p:nvPicPr>
        <p:blipFill rotWithShape="1">
          <a:blip r:embed="rId3">
            <a:alphaModFix/>
          </a:blip>
          <a:srcRect b="14426" l="760" r="561" t="14096"/>
          <a:stretch/>
        </p:blipFill>
        <p:spPr>
          <a:xfrm>
            <a:off x="1268847" y="3177262"/>
            <a:ext cx="6364288" cy="334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 calcmode="lin" valueType="num">
                                      <p:cBhvr additive="base">
                                        <p:cTn dur="500"/>
                                        <p:tgtEl>
                                          <p:spTgt spid="3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 calcmode="lin" valueType="num">
                                      <p:cBhvr additive="base">
                                        <p:cTn dur="500"/>
                                        <p:tgtEl>
                                          <p:spTgt spid="3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Mô hình cục bộ</a:t>
            </a:r>
            <a:endParaRPr/>
          </a:p>
        </p:txBody>
      </p:sp>
      <p:sp>
        <p:nvSpPr>
          <p:cNvPr id="317" name="Google Shape;317;p2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Để hạn chế thrashing, hệ điều hành phải cung cấp cho  process càng “đủ” frame càng tốt. Bao nhiêu frame thì đủ cho một process thực thi hiệu quả?</a:t>
            </a:r>
            <a:endParaRPr/>
          </a:p>
          <a:p>
            <a:pPr indent="-342900" lvl="0" marL="342900" rtl="0" algn="just">
              <a:spcBef>
                <a:spcPts val="800"/>
              </a:spcBef>
              <a:spcAft>
                <a:spcPts val="0"/>
              </a:spcAft>
              <a:buSzPts val="2500"/>
              <a:buChar char="■"/>
            </a:pPr>
            <a:r>
              <a:rPr lang="en-US" sz="2500"/>
              <a:t>Nguyên lý locality (locality principle)</a:t>
            </a:r>
            <a:endParaRPr/>
          </a:p>
          <a:p>
            <a:pPr indent="-285750" lvl="1" marL="742950" rtl="0" algn="just">
              <a:spcBef>
                <a:spcPts val="800"/>
              </a:spcBef>
              <a:spcAft>
                <a:spcPts val="0"/>
              </a:spcAft>
              <a:buSzPts val="2500"/>
              <a:buChar char="🞐"/>
            </a:pPr>
            <a:r>
              <a:rPr lang="en-US" sz="2500"/>
              <a:t>Locality là tập các trang được tham chiếu gần nhau</a:t>
            </a:r>
            <a:endParaRPr/>
          </a:p>
          <a:p>
            <a:pPr indent="-285750" lvl="1" marL="742950" rtl="0" algn="just">
              <a:spcBef>
                <a:spcPts val="800"/>
              </a:spcBef>
              <a:spcAft>
                <a:spcPts val="0"/>
              </a:spcAft>
              <a:buSzPts val="2500"/>
              <a:buChar char="🞐"/>
            </a:pPr>
            <a:r>
              <a:rPr lang="en-US" sz="2500"/>
              <a:t>Một process gồm nhiều locality, và trong quá trình thực thi, process sẽ chuyển từ locality này sang locality khác</a:t>
            </a:r>
            <a:endParaRPr/>
          </a:p>
          <a:p>
            <a:pPr indent="-342900" lvl="0" marL="342900" rtl="0" algn="l">
              <a:spcBef>
                <a:spcPts val="800"/>
              </a:spcBef>
              <a:spcAft>
                <a:spcPts val="0"/>
              </a:spcAft>
              <a:buSzPts val="2500"/>
              <a:buChar char="■"/>
            </a:pPr>
            <a:r>
              <a:rPr lang="en-US" sz="2500"/>
              <a:t>Vì sao hiện tượng thrashing xuất hiện?  </a:t>
            </a:r>
            <a:br>
              <a:rPr lang="en-US" sz="2500"/>
            </a:br>
            <a:r>
              <a:rPr lang="en-US" sz="2500"/>
              <a:t>Khi	Σ size of locality &gt; memory size</a:t>
            </a:r>
            <a:endParaRPr/>
          </a:p>
        </p:txBody>
      </p:sp>
      <p:sp>
        <p:nvSpPr>
          <p:cNvPr id="318" name="Google Shape;318;p2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19" name="Google Shape;319;p2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0" name="Google Shape;320;p2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 calcmode="lin" valueType="num">
                                      <p:cBhvr additive="base">
                                        <p:cTn dur="500"/>
                                        <p:tgtEl>
                                          <p:spTgt spid="31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 calcmode="lin" valueType="num">
                                      <p:cBhvr additive="base">
                                        <p:cTn dur="500"/>
                                        <p:tgtEl>
                                          <p:spTgt spid="31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 calcmode="lin" valueType="num">
                                      <p:cBhvr additive="base">
                                        <p:cTn dur="500"/>
                                        <p:tgtEl>
                                          <p:spTgt spid="31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 calcmode="lin" valueType="num">
                                      <p:cBhvr additive="base">
                                        <p:cTn dur="500"/>
                                        <p:tgtEl>
                                          <p:spTgt spid="31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 calcmode="lin" valueType="num">
                                      <p:cBhvr additive="base">
                                        <p:cTn dur="500"/>
                                        <p:tgtEl>
                                          <p:spTgt spid="31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a:t>
            </a:r>
            <a:endParaRPr/>
          </a:p>
        </p:txBody>
      </p:sp>
      <p:sp>
        <p:nvSpPr>
          <p:cNvPr id="326" name="Google Shape;326;p2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Được thiết kế dựa trên nguyên lý locality.</a:t>
            </a:r>
            <a:endParaRPr/>
          </a:p>
          <a:p>
            <a:pPr indent="-342900" lvl="0" marL="342900" rtl="0" algn="just">
              <a:spcBef>
                <a:spcPts val="800"/>
              </a:spcBef>
              <a:spcAft>
                <a:spcPts val="0"/>
              </a:spcAft>
              <a:buSzPts val="2500"/>
              <a:buChar char="■"/>
            </a:pPr>
            <a:r>
              <a:rPr lang="en-US" sz="2500"/>
              <a:t>Xác định xem process thực sự sử dụng bao nhiêu frame.</a:t>
            </a:r>
            <a:endParaRPr/>
          </a:p>
          <a:p>
            <a:pPr indent="-342900" lvl="0" marL="342900" rtl="0" algn="just">
              <a:spcBef>
                <a:spcPts val="800"/>
              </a:spcBef>
              <a:spcAft>
                <a:spcPts val="0"/>
              </a:spcAft>
              <a:buSzPts val="2500"/>
              <a:buChar char="■"/>
            </a:pPr>
            <a:r>
              <a:rPr lang="en-US" sz="2500"/>
              <a:t>Định nghĩa: </a:t>
            </a:r>
            <a:endParaRPr/>
          </a:p>
          <a:p>
            <a:pPr indent="-285750" lvl="1" marL="742950" rtl="0" algn="just">
              <a:spcBef>
                <a:spcPts val="800"/>
              </a:spcBef>
              <a:spcAft>
                <a:spcPts val="0"/>
              </a:spcAft>
              <a:buSzPts val="2500"/>
              <a:buChar char="🞐"/>
            </a:pPr>
            <a:r>
              <a:rPr lang="en-US" sz="2500"/>
              <a:t>WS(t) - số lượng các tham chiếu trang nhớ của process gần đây nhất cần được quan sát.</a:t>
            </a:r>
            <a:endParaRPr/>
          </a:p>
          <a:p>
            <a:pPr indent="-285750" lvl="1" marL="742950" rtl="0" algn="just">
              <a:spcBef>
                <a:spcPts val="800"/>
              </a:spcBef>
              <a:spcAft>
                <a:spcPts val="0"/>
              </a:spcAft>
              <a:buSzPts val="2500"/>
              <a:buChar char="🞐"/>
            </a:pPr>
            <a:r>
              <a:rPr lang="en-US" sz="2500"/>
              <a:t>  - khoảng thời gian tham chiếu</a:t>
            </a:r>
            <a:endParaRPr/>
          </a:p>
          <a:p>
            <a:pPr indent="-342900" lvl="0" marL="342900" rtl="0" algn="just">
              <a:spcBef>
                <a:spcPts val="800"/>
              </a:spcBef>
              <a:spcAft>
                <a:spcPts val="0"/>
              </a:spcAft>
              <a:buSzPts val="2500"/>
              <a:buChar char="■"/>
            </a:pPr>
            <a:r>
              <a:rPr lang="en-US" sz="2500"/>
              <a:t>Ví dụ:</a:t>
            </a:r>
            <a:endParaRPr/>
          </a:p>
        </p:txBody>
      </p:sp>
      <p:sp>
        <p:nvSpPr>
          <p:cNvPr id="327" name="Google Shape;327;p2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28" name="Google Shape;328;p2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2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pSp>
        <p:nvGrpSpPr>
          <p:cNvPr id="330" name="Google Shape;330;p28"/>
          <p:cNvGrpSpPr/>
          <p:nvPr/>
        </p:nvGrpSpPr>
        <p:grpSpPr>
          <a:xfrm>
            <a:off x="2397820" y="4714093"/>
            <a:ext cx="4678363" cy="1666875"/>
            <a:chOff x="0" y="0"/>
            <a:chExt cx="5078262" cy="1852550"/>
          </a:xfrm>
        </p:grpSpPr>
        <p:sp>
          <p:nvSpPr>
            <p:cNvPr id="331" name="Google Shape;331;p28"/>
            <p:cNvSpPr/>
            <p:nvPr/>
          </p:nvSpPr>
          <p:spPr>
            <a:xfrm>
              <a:off x="2368550" y="506412"/>
              <a:ext cx="2709712" cy="37084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2 4 5 6 9 1 3 2 6 3 9 2 1 4</a:t>
              </a:r>
              <a:endParaRPr/>
            </a:p>
          </p:txBody>
        </p:sp>
        <p:cxnSp>
          <p:nvCxnSpPr>
            <p:cNvPr id="332" name="Google Shape;332;p28"/>
            <p:cNvCxnSpPr/>
            <p:nvPr/>
          </p:nvCxnSpPr>
          <p:spPr>
            <a:xfrm flipH="1" rot="10800000">
              <a:off x="3567112" y="846137"/>
              <a:ext cx="1" cy="560389"/>
            </a:xfrm>
            <a:prstGeom prst="straightConnector1">
              <a:avLst/>
            </a:prstGeom>
            <a:noFill/>
            <a:ln cap="flat" cmpd="sng" w="19050">
              <a:solidFill>
                <a:srgbClr val="000000"/>
              </a:solidFill>
              <a:prstDash val="solid"/>
              <a:round/>
              <a:headEnd len="med" w="med" type="none"/>
              <a:tailEnd len="med" w="med" type="stealth"/>
            </a:ln>
          </p:spPr>
        </p:cxnSp>
        <p:sp>
          <p:nvSpPr>
            <p:cNvPr id="333" name="Google Shape;333;p28"/>
            <p:cNvSpPr/>
            <p:nvPr/>
          </p:nvSpPr>
          <p:spPr>
            <a:xfrm>
              <a:off x="2876550" y="1438275"/>
              <a:ext cx="1270841" cy="4142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thời điểm t</a:t>
              </a:r>
              <a:r>
                <a:rPr baseline="-25000" lang="en-US" sz="1800">
                  <a:solidFill>
                    <a:schemeClr val="dk1"/>
                  </a:solidFill>
                  <a:latin typeface="Verdana"/>
                  <a:ea typeface="Verdana"/>
                  <a:cs typeface="Verdana"/>
                  <a:sym typeface="Verdana"/>
                </a:rPr>
                <a:t>1</a:t>
              </a:r>
              <a:endParaRPr sz="1800">
                <a:solidFill>
                  <a:schemeClr val="dk1"/>
                </a:solidFill>
                <a:latin typeface="Verdana"/>
                <a:ea typeface="Verdana"/>
                <a:cs typeface="Verdana"/>
                <a:sym typeface="Verdana"/>
              </a:endParaRPr>
            </a:p>
          </p:txBody>
        </p:sp>
        <p:sp>
          <p:nvSpPr>
            <p:cNvPr id="334" name="Google Shape;334;p28"/>
            <p:cNvSpPr/>
            <p:nvPr/>
          </p:nvSpPr>
          <p:spPr>
            <a:xfrm>
              <a:off x="2814637" y="534987"/>
              <a:ext cx="908769" cy="307976"/>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335" name="Google Shape;335;p28"/>
            <p:cNvSpPr/>
            <p:nvPr/>
          </p:nvSpPr>
          <p:spPr>
            <a:xfrm>
              <a:off x="2819400" y="0"/>
              <a:ext cx="793451" cy="30785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 = 4</a:t>
              </a:r>
              <a:endParaRPr/>
            </a:p>
          </p:txBody>
        </p:sp>
        <p:sp>
          <p:nvSpPr>
            <p:cNvPr id="336" name="Google Shape;336;p28"/>
            <p:cNvSpPr/>
            <p:nvPr/>
          </p:nvSpPr>
          <p:spPr>
            <a:xfrm>
              <a:off x="0" y="361950"/>
              <a:ext cx="1697755" cy="6375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Verdana"/>
                  <a:ea typeface="Verdana"/>
                  <a:cs typeface="Verdana"/>
                  <a:sym typeface="Verdana"/>
                </a:rPr>
                <a:t>c</a:t>
              </a:r>
              <a:r>
                <a:rPr lang="en-US" sz="1800">
                  <a:solidFill>
                    <a:schemeClr val="dk1"/>
                  </a:solidFill>
                  <a:latin typeface="Times New Roman"/>
                  <a:ea typeface="Times New Roman"/>
                  <a:cs typeface="Times New Roman"/>
                  <a:sym typeface="Times New Roman"/>
                </a:rPr>
                <a:t>huỗi tham khảo</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trang nhớ</a:t>
              </a:r>
              <a:endParaRPr sz="1800">
                <a:solidFill>
                  <a:schemeClr val="dk1"/>
                </a:solidFill>
                <a:latin typeface="Verdana"/>
                <a:ea typeface="Verdana"/>
                <a:cs typeface="Verdana"/>
                <a:sym typeface="Verdan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 calcmode="lin" valueType="num">
                                      <p:cBhvr additive="base">
                                        <p:cTn dur="500"/>
                                        <p:tgtEl>
                                          <p:spTgt spid="3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 calcmode="lin" valueType="num">
                                      <p:cBhvr additive="base">
                                        <p:cTn dur="500"/>
                                        <p:tgtEl>
                                          <p:spTgt spid="3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 calcmode="lin" valueType="num">
                                      <p:cBhvr additive="base">
                                        <p:cTn dur="500"/>
                                        <p:tgtEl>
                                          <p:spTgt spid="3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 calcmode="lin" valueType="num">
                                      <p:cBhvr additive="base">
                                        <p:cTn dur="500"/>
                                        <p:tgtEl>
                                          <p:spTgt spid="3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anim calcmode="lin" valueType="num">
                                      <p:cBhvr additive="base">
                                        <p:cTn dur="500"/>
                                        <p:tgtEl>
                                          <p:spTgt spid="32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anim calcmode="lin" valueType="num">
                                      <p:cBhvr additive="base">
                                        <p:cTn dur="500"/>
                                        <p:tgtEl>
                                          <p:spTgt spid="32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 (tt)</a:t>
            </a:r>
            <a:endParaRPr/>
          </a:p>
        </p:txBody>
      </p:sp>
      <p:sp>
        <p:nvSpPr>
          <p:cNvPr id="342" name="Google Shape;342;p2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Định nghĩa: Working set của process Pi , ký hiệu WSi, là tập gồm Δ các trang được sử dụng gần đây nhất.</a:t>
            </a:r>
            <a:endParaRPr/>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342900" lvl="0" marL="342900" rtl="0" algn="just">
              <a:spcBef>
                <a:spcPts val="800"/>
              </a:spcBef>
              <a:spcAft>
                <a:spcPts val="0"/>
              </a:spcAft>
              <a:buSzPts val="2000"/>
              <a:buChar char="■"/>
            </a:pPr>
            <a:r>
              <a:rPr lang="en-US" sz="2000"/>
              <a:t>Nhận xét:</a:t>
            </a:r>
            <a:endParaRPr/>
          </a:p>
          <a:p>
            <a:pPr indent="-285750" lvl="1" marL="742950" rtl="0" algn="just">
              <a:spcBef>
                <a:spcPts val="800"/>
              </a:spcBef>
              <a:spcAft>
                <a:spcPts val="0"/>
              </a:spcAft>
              <a:buSzPts val="2000"/>
              <a:buChar char="🞐"/>
            </a:pPr>
            <a:r>
              <a:rPr lang="en-US" sz="2000"/>
              <a:t>Δ quá nhỏ ⇒  không đủ bao phủ toàn bộ locality.</a:t>
            </a:r>
            <a:endParaRPr/>
          </a:p>
          <a:p>
            <a:pPr indent="-285750" lvl="1" marL="742950" rtl="0" algn="just">
              <a:spcBef>
                <a:spcPts val="800"/>
              </a:spcBef>
              <a:spcAft>
                <a:spcPts val="0"/>
              </a:spcAft>
              <a:buSzPts val="2000"/>
              <a:buChar char="🞐"/>
            </a:pPr>
            <a:r>
              <a:rPr lang="en-US" sz="2000"/>
              <a:t>Δ quá lớn  ⇒  bao phủ nhiều locality khác nhau.</a:t>
            </a:r>
            <a:endParaRPr/>
          </a:p>
          <a:p>
            <a:pPr indent="-285750" lvl="1" marL="742950" rtl="0" algn="just">
              <a:spcBef>
                <a:spcPts val="800"/>
              </a:spcBef>
              <a:spcAft>
                <a:spcPts val="0"/>
              </a:spcAft>
              <a:buSzPts val="2000"/>
              <a:buChar char="🞐"/>
            </a:pPr>
            <a:r>
              <a:rPr lang="en-US" sz="2000"/>
              <a:t>Δ = ∞         ⇒ bao gồm tất cả các trang được sử dụng.</a:t>
            </a:r>
            <a:endParaRPr/>
          </a:p>
          <a:p>
            <a:pPr indent="0" lvl="0" marL="0" rtl="0" algn="just">
              <a:spcBef>
                <a:spcPts val="800"/>
              </a:spcBef>
              <a:spcAft>
                <a:spcPts val="0"/>
              </a:spcAft>
              <a:buSzPts val="2000"/>
              <a:buFont typeface="Arial"/>
              <a:buNone/>
            </a:pPr>
            <a:r>
              <a:rPr lang="en-US" sz="2000"/>
              <a:t>Dùng working set của một process để xấp xỉ locality của nó.</a:t>
            </a:r>
            <a:endParaRPr sz="2000"/>
          </a:p>
        </p:txBody>
      </p:sp>
      <p:sp>
        <p:nvSpPr>
          <p:cNvPr id="343" name="Google Shape;343;p2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44" name="Google Shape;344;p2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p2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pSp>
        <p:nvGrpSpPr>
          <p:cNvPr id="346" name="Google Shape;346;p29"/>
          <p:cNvGrpSpPr/>
          <p:nvPr/>
        </p:nvGrpSpPr>
        <p:grpSpPr>
          <a:xfrm>
            <a:off x="251520" y="2209800"/>
            <a:ext cx="8342313" cy="2136775"/>
            <a:chOff x="0" y="0"/>
            <a:chExt cx="8913813" cy="2516188"/>
          </a:xfrm>
        </p:grpSpPr>
        <p:pic>
          <p:nvPicPr>
            <p:cNvPr descr="image.png" id="347" name="Google Shape;347;p29"/>
            <p:cNvPicPr preferRelativeResize="0"/>
            <p:nvPr/>
          </p:nvPicPr>
          <p:blipFill rotWithShape="1">
            <a:blip r:embed="rId3">
              <a:alphaModFix/>
            </a:blip>
            <a:srcRect b="34894" l="667" r="3249" t="34560"/>
            <a:stretch/>
          </p:blipFill>
          <p:spPr>
            <a:xfrm>
              <a:off x="52387" y="400050"/>
              <a:ext cx="8861426" cy="2116138"/>
            </a:xfrm>
            <a:prstGeom prst="rect">
              <a:avLst/>
            </a:prstGeom>
            <a:noFill/>
            <a:ln cap="flat" cmpd="sng" w="57150">
              <a:solidFill>
                <a:srgbClr val="000000"/>
              </a:solidFill>
              <a:prstDash val="solid"/>
              <a:round/>
              <a:headEnd len="sm" w="sm" type="none"/>
              <a:tailEnd len="sm" w="sm" type="none"/>
            </a:ln>
          </p:spPr>
        </p:pic>
        <p:sp>
          <p:nvSpPr>
            <p:cNvPr id="348" name="Google Shape;348;p29"/>
            <p:cNvSpPr/>
            <p:nvPr/>
          </p:nvSpPr>
          <p:spPr>
            <a:xfrm>
              <a:off x="53975" y="296862"/>
              <a:ext cx="2617476" cy="396241"/>
            </a:xfrm>
            <a:prstGeom prst="rect">
              <a:avLst/>
            </a:prstGeom>
            <a:solidFill>
              <a:srgbClr val="FFFFFF"/>
            </a:solid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Verdana"/>
                  <a:ea typeface="Verdana"/>
                  <a:cs typeface="Verdana"/>
                  <a:sym typeface="Verdana"/>
                </a:rPr>
                <a:t>chuỗi tham khảo trang</a:t>
              </a:r>
              <a:endParaRPr sz="1800">
                <a:solidFill>
                  <a:schemeClr val="dk1"/>
                </a:solidFill>
                <a:latin typeface="Verdana"/>
                <a:ea typeface="Verdana"/>
                <a:cs typeface="Verdana"/>
                <a:sym typeface="Verdana"/>
              </a:endParaRPr>
            </a:p>
          </p:txBody>
        </p:sp>
        <p:sp>
          <p:nvSpPr>
            <p:cNvPr id="349" name="Google Shape;349;p29"/>
            <p:cNvSpPr/>
            <p:nvPr/>
          </p:nvSpPr>
          <p:spPr>
            <a:xfrm>
              <a:off x="0" y="0"/>
              <a:ext cx="1855916" cy="2768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Ví dụ: </a:t>
              </a:r>
              <a:r>
                <a:rPr lang="en-US" sz="1800">
                  <a:solidFill>
                    <a:schemeClr val="dk1"/>
                  </a:solidFill>
                  <a:latin typeface="Verdana"/>
                  <a:ea typeface="Verdana"/>
                  <a:cs typeface="Verdana"/>
                  <a:sym typeface="Verdana"/>
                </a:rPr>
                <a:t>Δ</a:t>
              </a:r>
              <a:r>
                <a:rPr lang="en-US" sz="1800">
                  <a:solidFill>
                    <a:schemeClr val="dk1"/>
                  </a:solidFill>
                  <a:latin typeface="Noto Sans Symbols"/>
                  <a:ea typeface="Noto Sans Symbols"/>
                  <a:cs typeface="Noto Sans Symbols"/>
                  <a:sym typeface="Noto Sans Symbols"/>
                </a:rPr>
                <a:t> </a:t>
              </a:r>
              <a:r>
                <a:rPr lang="en-US" sz="1800">
                  <a:solidFill>
                    <a:schemeClr val="dk1"/>
                  </a:solidFill>
                  <a:latin typeface="Verdana"/>
                  <a:ea typeface="Verdana"/>
                  <a:cs typeface="Verdana"/>
                  <a:sym typeface="Verdana"/>
                </a:rPr>
                <a:t>= 10 và</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 calcmode="lin" valueType="num">
                                      <p:cBhvr additive="base">
                                        <p:cTn dur="500"/>
                                        <p:tgtEl>
                                          <p:spTgt spid="34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 calcmode="lin" valueType="num">
                                      <p:cBhvr additive="base">
                                        <p:cTn dur="500"/>
                                        <p:tgtEl>
                                          <p:spTgt spid="34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 calcmode="lin" valueType="num">
                                      <p:cBhvr additive="base">
                                        <p:cTn dur="500"/>
                                        <p:tgtEl>
                                          <p:spTgt spid="34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 calcmode="lin" valueType="num">
                                      <p:cBhvr additive="base">
                                        <p:cTn dur="500"/>
                                        <p:tgtEl>
                                          <p:spTgt spid="34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 calcmode="lin" valueType="num">
                                      <p:cBhvr additive="base">
                                        <p:cTn dur="500"/>
                                        <p:tgtEl>
                                          <p:spTgt spid="34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 calcmode="lin" valueType="num">
                                      <p:cBhvr additive="base">
                                        <p:cTn dur="500"/>
                                        <p:tgtEl>
                                          <p:spTgt spid="34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6" st="6"/>
                                            </p:txEl>
                                          </p:spTgt>
                                        </p:tgtEl>
                                        <p:attrNameLst>
                                          <p:attrName>style.visibility</p:attrName>
                                        </p:attrNameLst>
                                      </p:cBhvr>
                                      <p:to>
                                        <p:strVal val="visible"/>
                                      </p:to>
                                    </p:set>
                                    <p:anim calcmode="lin" valueType="num">
                                      <p:cBhvr additive="base">
                                        <p:cTn dur="500"/>
                                        <p:tgtEl>
                                          <p:spTgt spid="34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7" st="7"/>
                                            </p:txEl>
                                          </p:spTgt>
                                        </p:tgtEl>
                                        <p:attrNameLst>
                                          <p:attrName>style.visibility</p:attrName>
                                        </p:attrNameLst>
                                      </p:cBhvr>
                                      <p:to>
                                        <p:strVal val="visible"/>
                                      </p:to>
                                    </p:set>
                                    <p:anim calcmode="lin" valueType="num">
                                      <p:cBhvr additive="base">
                                        <p:cTn dur="500"/>
                                        <p:tgtEl>
                                          <p:spTgt spid="34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8" st="8"/>
                                            </p:txEl>
                                          </p:spTgt>
                                        </p:tgtEl>
                                        <p:attrNameLst>
                                          <p:attrName>style.visibility</p:attrName>
                                        </p:attrNameLst>
                                      </p:cBhvr>
                                      <p:to>
                                        <p:strVal val="visible"/>
                                      </p:to>
                                    </p:set>
                                    <p:anim calcmode="lin" valueType="num">
                                      <p:cBhvr additive="base">
                                        <p:cTn dur="500"/>
                                        <p:tgtEl>
                                          <p:spTgt spid="34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9" st="9"/>
                                            </p:txEl>
                                          </p:spTgt>
                                        </p:tgtEl>
                                        <p:attrNameLst>
                                          <p:attrName>style.visibility</p:attrName>
                                        </p:attrNameLst>
                                      </p:cBhvr>
                                      <p:to>
                                        <p:strVal val="visible"/>
                                      </p:to>
                                    </p:set>
                                    <p:anim calcmode="lin" valueType="num">
                                      <p:cBhvr additive="base">
                                        <p:cTn dur="500"/>
                                        <p:tgtEl>
                                          <p:spTgt spid="34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10" st="10"/>
                                            </p:txEl>
                                          </p:spTgt>
                                        </p:tgtEl>
                                        <p:attrNameLst>
                                          <p:attrName>style.visibility</p:attrName>
                                        </p:attrNameLst>
                                      </p:cBhvr>
                                      <p:to>
                                        <p:strVal val="visible"/>
                                      </p:to>
                                    </p:set>
                                    <p:anim calcmode="lin" valueType="num">
                                      <p:cBhvr additive="base">
                                        <p:cTn dur="500"/>
                                        <p:tgtEl>
                                          <p:spTgt spid="34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11" st="11"/>
                                            </p:txEl>
                                          </p:spTgt>
                                        </p:tgtEl>
                                        <p:attrNameLst>
                                          <p:attrName>style.visibility</p:attrName>
                                        </p:attrNameLst>
                                      </p:cBhvr>
                                      <p:to>
                                        <p:strVal val="visible"/>
                                      </p:to>
                                    </p:set>
                                    <p:anim calcmode="lin" valueType="num">
                                      <p:cBhvr additive="base">
                                        <p:cTn dur="500"/>
                                        <p:tgtEl>
                                          <p:spTgt spid="34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79" name="Google Shape;79;p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80" name="Google Shape;80;p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1" name="Google Shape;81;p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 name="Google Shape;82;p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Xét một không gian địa chỉ có 14 trang, mỗi trang có kích thước 1MB. ánh xạ vào bộ nhớ vật lý có 38 khung trang</a:t>
            </a:r>
            <a:endParaRPr/>
          </a:p>
          <a:p>
            <a:pPr indent="0" lvl="1" marL="400050" rtl="0" algn="l">
              <a:spcBef>
                <a:spcPts val="560"/>
              </a:spcBef>
              <a:spcAft>
                <a:spcPts val="0"/>
              </a:spcAft>
              <a:buSzPts val="2800"/>
              <a:buNone/>
            </a:pPr>
            <a:r>
              <a:rPr lang="en-US" sz="2800"/>
              <a:t>a) Địa chỉ logic gồm bao nhiêu bit ?</a:t>
            </a:r>
            <a:endParaRPr/>
          </a:p>
          <a:p>
            <a:pPr indent="0" lvl="1" marL="400050" rtl="0" algn="l">
              <a:spcBef>
                <a:spcPts val="560"/>
              </a:spcBef>
              <a:spcAft>
                <a:spcPts val="0"/>
              </a:spcAft>
              <a:buSzPts val="2800"/>
              <a:buNone/>
            </a:pPr>
            <a:r>
              <a:rPr lang="en-US" sz="2800"/>
              <a:t>b) Địa chỉ physic gồm bao nhiêu bit ?</a:t>
            </a:r>
            <a:endParaRPr/>
          </a:p>
          <a:p>
            <a:pPr indent="0" lvl="1" marL="400050" rtl="0" algn="l">
              <a:spcBef>
                <a:spcPts val="560"/>
              </a:spcBef>
              <a:spcAft>
                <a:spcPts val="0"/>
              </a:spcAft>
              <a:buSzPts val="2800"/>
              <a:buNone/>
            </a:pPr>
            <a:r>
              <a:rPr lang="en-US" sz="2800"/>
              <a:t>c) Bảng trang có bao nhiêu mục? Mỗi mục trong bảng trang cần bao nhiêu bit?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 (tt)</a:t>
            </a:r>
            <a:endParaRPr/>
          </a:p>
        </p:txBody>
      </p:sp>
      <p:sp>
        <p:nvSpPr>
          <p:cNvPr id="356" name="Google Shape;356;p3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Định nghĩa: WSSi là kích thước của working set của Pi:</a:t>
            </a:r>
            <a:endParaRPr/>
          </a:p>
          <a:p>
            <a:pPr indent="-285750" lvl="1" marL="742950" rtl="0" algn="just">
              <a:spcBef>
                <a:spcPts val="800"/>
              </a:spcBef>
              <a:spcAft>
                <a:spcPts val="0"/>
              </a:spcAft>
              <a:buSzPts val="2400"/>
              <a:buChar char="🞐"/>
            </a:pPr>
            <a:r>
              <a:rPr lang="en-US"/>
              <a:t>WSSi = số lượng các trang trong WSi </a:t>
            </a:r>
            <a:endParaRPr/>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a:p>
            <a:pPr indent="-215900" lvl="0" marL="342900" rtl="0" algn="just">
              <a:spcBef>
                <a:spcPts val="800"/>
              </a:spcBef>
              <a:spcAft>
                <a:spcPts val="0"/>
              </a:spcAft>
              <a:buSzPts val="2000"/>
              <a:buNone/>
            </a:pPr>
            <a:r>
              <a:t/>
            </a:r>
            <a:endParaRPr sz="2000"/>
          </a:p>
        </p:txBody>
      </p:sp>
      <p:sp>
        <p:nvSpPr>
          <p:cNvPr id="357" name="Google Shape;357;p3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58" name="Google Shape;358;p3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9" name="Google Shape;359;p3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grpSp>
        <p:nvGrpSpPr>
          <p:cNvPr id="360" name="Google Shape;360;p30"/>
          <p:cNvGrpSpPr/>
          <p:nvPr/>
        </p:nvGrpSpPr>
        <p:grpSpPr>
          <a:xfrm>
            <a:off x="414338" y="3006725"/>
            <a:ext cx="8582025" cy="2517775"/>
            <a:chOff x="-20693" y="0"/>
            <a:chExt cx="8934506" cy="2516188"/>
          </a:xfrm>
        </p:grpSpPr>
        <p:pic>
          <p:nvPicPr>
            <p:cNvPr descr="image.png" id="361" name="Google Shape;361;p30"/>
            <p:cNvPicPr preferRelativeResize="0"/>
            <p:nvPr/>
          </p:nvPicPr>
          <p:blipFill rotWithShape="1">
            <a:blip r:embed="rId3">
              <a:alphaModFix/>
            </a:blip>
            <a:srcRect b="34894" l="667" r="3249" t="34560"/>
            <a:stretch/>
          </p:blipFill>
          <p:spPr>
            <a:xfrm>
              <a:off x="52387" y="400050"/>
              <a:ext cx="8861426" cy="2116138"/>
            </a:xfrm>
            <a:prstGeom prst="rect">
              <a:avLst/>
            </a:prstGeom>
            <a:noFill/>
            <a:ln cap="flat" cmpd="sng" w="57150">
              <a:solidFill>
                <a:srgbClr val="000000"/>
              </a:solidFill>
              <a:prstDash val="solid"/>
              <a:round/>
              <a:headEnd len="sm" w="sm" type="none"/>
              <a:tailEnd len="sm" w="sm" type="none"/>
            </a:ln>
          </p:spPr>
        </p:pic>
        <p:sp>
          <p:nvSpPr>
            <p:cNvPr id="362" name="Google Shape;362;p30"/>
            <p:cNvSpPr/>
            <p:nvPr/>
          </p:nvSpPr>
          <p:spPr>
            <a:xfrm>
              <a:off x="-20693" y="296862"/>
              <a:ext cx="2617476" cy="396241"/>
            </a:xfrm>
            <a:prstGeom prst="rect">
              <a:avLst/>
            </a:prstGeom>
            <a:solidFill>
              <a:srgbClr val="FFFFFF"/>
            </a:solid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Verdana"/>
                  <a:ea typeface="Verdana"/>
                  <a:cs typeface="Verdana"/>
                  <a:sym typeface="Verdana"/>
                </a:rPr>
                <a:t>chuỗi tham khảo trang</a:t>
              </a:r>
              <a:endParaRPr sz="1800">
                <a:solidFill>
                  <a:schemeClr val="dk1"/>
                </a:solidFill>
                <a:latin typeface="Verdana"/>
                <a:ea typeface="Verdana"/>
                <a:cs typeface="Verdana"/>
                <a:sym typeface="Verdana"/>
              </a:endParaRPr>
            </a:p>
          </p:txBody>
        </p:sp>
        <p:sp>
          <p:nvSpPr>
            <p:cNvPr id="363" name="Google Shape;363;p30"/>
            <p:cNvSpPr/>
            <p:nvPr/>
          </p:nvSpPr>
          <p:spPr>
            <a:xfrm>
              <a:off x="0" y="0"/>
              <a:ext cx="1855916" cy="2768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Ví dụ: </a:t>
              </a:r>
              <a:r>
                <a:rPr lang="en-US" sz="1800">
                  <a:solidFill>
                    <a:schemeClr val="dk1"/>
                  </a:solidFill>
                  <a:latin typeface="Verdana"/>
                  <a:ea typeface="Verdana"/>
                  <a:cs typeface="Verdana"/>
                  <a:sym typeface="Verdana"/>
                </a:rPr>
                <a:t>Δ</a:t>
              </a:r>
              <a:r>
                <a:rPr lang="en-US" sz="1800">
                  <a:solidFill>
                    <a:schemeClr val="dk1"/>
                  </a:solidFill>
                  <a:latin typeface="Noto Sans Symbols"/>
                  <a:ea typeface="Noto Sans Symbols"/>
                  <a:cs typeface="Noto Sans Symbols"/>
                  <a:sym typeface="Noto Sans Symbols"/>
                </a:rPr>
                <a:t> </a:t>
              </a:r>
              <a:r>
                <a:rPr lang="en-US" sz="1800">
                  <a:solidFill>
                    <a:schemeClr val="dk1"/>
                  </a:solidFill>
                  <a:latin typeface="Verdana"/>
                  <a:ea typeface="Verdana"/>
                  <a:cs typeface="Verdana"/>
                  <a:sym typeface="Verdana"/>
                </a:rPr>
                <a:t>= 10 và</a:t>
              </a:r>
              <a:endParaRPr/>
            </a:p>
          </p:txBody>
        </p:sp>
      </p:grpSp>
      <p:sp>
        <p:nvSpPr>
          <p:cNvPr id="364" name="Google Shape;364;p30"/>
          <p:cNvSpPr txBox="1"/>
          <p:nvPr/>
        </p:nvSpPr>
        <p:spPr>
          <a:xfrm>
            <a:off x="1136650" y="5511800"/>
            <a:ext cx="1622425"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Verdana"/>
                <a:ea typeface="Verdana"/>
                <a:cs typeface="Verdana"/>
                <a:sym typeface="Verdana"/>
              </a:rPr>
              <a:t>WSS(t</a:t>
            </a:r>
            <a:r>
              <a:rPr baseline="-25000" lang="en-US" sz="1800">
                <a:solidFill>
                  <a:srgbClr val="FF0000"/>
                </a:solidFill>
                <a:latin typeface="Verdana"/>
                <a:ea typeface="Verdana"/>
                <a:cs typeface="Verdana"/>
                <a:sym typeface="Verdana"/>
              </a:rPr>
              <a:t>1</a:t>
            </a:r>
            <a:r>
              <a:rPr lang="en-US" sz="1800">
                <a:solidFill>
                  <a:srgbClr val="FF0000"/>
                </a:solidFill>
                <a:latin typeface="Verdana"/>
                <a:ea typeface="Verdana"/>
                <a:cs typeface="Verdana"/>
                <a:sym typeface="Verdana"/>
              </a:rPr>
              <a:t>) = 5</a:t>
            </a:r>
            <a:endParaRPr sz="1800">
              <a:solidFill>
                <a:srgbClr val="FF0000"/>
              </a:solidFill>
              <a:latin typeface="Verdana"/>
              <a:ea typeface="Verdana"/>
              <a:cs typeface="Verdana"/>
              <a:sym typeface="Verdana"/>
            </a:endParaRPr>
          </a:p>
        </p:txBody>
      </p:sp>
      <p:sp>
        <p:nvSpPr>
          <p:cNvPr id="365" name="Google Shape;365;p30"/>
          <p:cNvSpPr txBox="1"/>
          <p:nvPr/>
        </p:nvSpPr>
        <p:spPr>
          <a:xfrm>
            <a:off x="4854575" y="5522913"/>
            <a:ext cx="1622425"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Verdana"/>
                <a:ea typeface="Verdana"/>
                <a:cs typeface="Verdana"/>
                <a:sym typeface="Verdana"/>
              </a:rPr>
              <a:t>WSS(t</a:t>
            </a:r>
            <a:r>
              <a:rPr baseline="-25000" lang="en-US" sz="1800">
                <a:solidFill>
                  <a:srgbClr val="FF0000"/>
                </a:solidFill>
                <a:latin typeface="Verdana"/>
                <a:ea typeface="Verdana"/>
                <a:cs typeface="Verdana"/>
                <a:sym typeface="Verdana"/>
              </a:rPr>
              <a:t>2</a:t>
            </a:r>
            <a:r>
              <a:rPr lang="en-US" sz="1800">
                <a:solidFill>
                  <a:srgbClr val="FF0000"/>
                </a:solidFill>
                <a:latin typeface="Verdana"/>
                <a:ea typeface="Verdana"/>
                <a:cs typeface="Verdana"/>
                <a:sym typeface="Verdana"/>
              </a:rPr>
              <a:t>) = 2</a:t>
            </a:r>
            <a:endParaRPr sz="1800">
              <a:solidFill>
                <a:srgbClr val="FF00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 calcmode="lin" valueType="num">
                                      <p:cBhvr additive="base">
                                        <p:cTn dur="500"/>
                                        <p:tgtEl>
                                          <p:spTgt spid="3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 calcmode="lin" valueType="num">
                                      <p:cBhvr additive="base">
                                        <p:cTn dur="500"/>
                                        <p:tgtEl>
                                          <p:spTgt spid="3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 calcmode="lin" valueType="num">
                                      <p:cBhvr additive="base">
                                        <p:cTn dur="500"/>
                                        <p:tgtEl>
                                          <p:spTgt spid="3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 calcmode="lin" valueType="num">
                                      <p:cBhvr additive="base">
                                        <p:cTn dur="500"/>
                                        <p:tgtEl>
                                          <p:spTgt spid="3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 calcmode="lin" valueType="num">
                                      <p:cBhvr additive="base">
                                        <p:cTn dur="500"/>
                                        <p:tgtEl>
                                          <p:spTgt spid="3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anim calcmode="lin" valueType="num">
                                      <p:cBhvr additive="base">
                                        <p:cTn dur="500"/>
                                        <p:tgtEl>
                                          <p:spTgt spid="3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anim calcmode="lin" valueType="num">
                                      <p:cBhvr additive="base">
                                        <p:cTn dur="500"/>
                                        <p:tgtEl>
                                          <p:spTgt spid="35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anim calcmode="lin" valueType="num">
                                      <p:cBhvr additive="base">
                                        <p:cTn dur="500"/>
                                        <p:tgtEl>
                                          <p:spTgt spid="35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8" st="8"/>
                                            </p:txEl>
                                          </p:spTgt>
                                        </p:tgtEl>
                                        <p:attrNameLst>
                                          <p:attrName>style.visibility</p:attrName>
                                        </p:attrNameLst>
                                      </p:cBhvr>
                                      <p:to>
                                        <p:strVal val="visible"/>
                                      </p:to>
                                    </p:set>
                                    <p:anim calcmode="lin" valueType="num">
                                      <p:cBhvr additive="base">
                                        <p:cTn dur="500"/>
                                        <p:tgtEl>
                                          <p:spTgt spid="35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 (tt)</a:t>
            </a:r>
            <a:endParaRPr/>
          </a:p>
        </p:txBody>
      </p:sp>
      <p:sp>
        <p:nvSpPr>
          <p:cNvPr id="371" name="Google Shape;371;p3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Đặt D = Σ WSSi = tổng các working-set size của mọi process trong hệ thống.</a:t>
            </a:r>
            <a:endParaRPr/>
          </a:p>
          <a:p>
            <a:pPr indent="-285750" lvl="1" marL="742950" rtl="0" algn="just">
              <a:spcBef>
                <a:spcPts val="800"/>
              </a:spcBef>
              <a:spcAft>
                <a:spcPts val="0"/>
              </a:spcAft>
              <a:buSzPts val="2500"/>
              <a:buChar char="🞐"/>
            </a:pPr>
            <a:r>
              <a:rPr lang="en-US" sz="2500"/>
              <a:t>Nhận xét: Nếu D &gt; m (số frame của hệ thống) ⇒ sẽ xảy ra thrashing.</a:t>
            </a:r>
            <a:endParaRPr/>
          </a:p>
          <a:p>
            <a:pPr indent="-342900" lvl="0" marL="342900" rtl="0" algn="just">
              <a:spcBef>
                <a:spcPts val="800"/>
              </a:spcBef>
              <a:spcAft>
                <a:spcPts val="0"/>
              </a:spcAft>
              <a:buSzPts val="2500"/>
              <a:buChar char="■"/>
            </a:pPr>
            <a:r>
              <a:rPr lang="en-US" sz="2500"/>
              <a:t>Giải pháp working set:</a:t>
            </a:r>
            <a:endParaRPr/>
          </a:p>
          <a:p>
            <a:pPr indent="-285750" lvl="1" marL="742950" rtl="0" algn="just">
              <a:spcBef>
                <a:spcPts val="800"/>
              </a:spcBef>
              <a:spcAft>
                <a:spcPts val="0"/>
              </a:spcAft>
              <a:buSzPts val="2500"/>
              <a:buChar char="🞐"/>
            </a:pPr>
            <a:r>
              <a:rPr lang="en-US" sz="2500"/>
              <a:t>Khi khởi tạo một quá trình: cung cấp cho quá trình số lượng frame thỏa mản working-set size của nó.</a:t>
            </a:r>
            <a:endParaRPr/>
          </a:p>
          <a:p>
            <a:pPr indent="-285750" lvl="1" marL="742950" rtl="0" algn="just">
              <a:spcBef>
                <a:spcPts val="800"/>
              </a:spcBef>
              <a:spcAft>
                <a:spcPts val="0"/>
              </a:spcAft>
              <a:buSzPts val="2500"/>
              <a:buChar char="🞐"/>
            </a:pPr>
            <a:r>
              <a:rPr lang="en-US" sz="2500"/>
              <a:t>Nếu D &gt; m ⇒ tạm dừng một trong các process.</a:t>
            </a:r>
            <a:endParaRPr/>
          </a:p>
          <a:p>
            <a:pPr indent="-228600" lvl="2" marL="1143000" rtl="0" algn="just">
              <a:spcBef>
                <a:spcPts val="800"/>
              </a:spcBef>
              <a:spcAft>
                <a:spcPts val="0"/>
              </a:spcAft>
              <a:buSzPts val="2500"/>
              <a:buChar char="■"/>
            </a:pPr>
            <a:r>
              <a:rPr lang="en-US" sz="2500"/>
              <a:t>Các trang của quá trình được chuyển ra đĩa cứng và các frame của nó được thu hồi.</a:t>
            </a:r>
            <a:endParaRPr/>
          </a:p>
        </p:txBody>
      </p:sp>
      <p:sp>
        <p:nvSpPr>
          <p:cNvPr id="372" name="Google Shape;372;p3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73" name="Google Shape;373;p3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3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 calcmode="lin" valueType="num">
                                      <p:cBhvr additive="base">
                                        <p:cTn dur="500"/>
                                        <p:tgtEl>
                                          <p:spTgt spid="3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 calcmode="lin" valueType="num">
                                      <p:cBhvr additive="base">
                                        <p:cTn dur="500"/>
                                        <p:tgtEl>
                                          <p:spTgt spid="37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anim calcmode="lin" valueType="num">
                                      <p:cBhvr additive="base">
                                        <p:cTn dur="500"/>
                                        <p:tgtEl>
                                          <p:spTgt spid="37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3" st="3"/>
                                            </p:txEl>
                                          </p:spTgt>
                                        </p:tgtEl>
                                        <p:attrNameLst>
                                          <p:attrName>style.visibility</p:attrName>
                                        </p:attrNameLst>
                                      </p:cBhvr>
                                      <p:to>
                                        <p:strVal val="visible"/>
                                      </p:to>
                                    </p:set>
                                    <p:anim calcmode="lin" valueType="num">
                                      <p:cBhvr additive="base">
                                        <p:cTn dur="500"/>
                                        <p:tgtEl>
                                          <p:spTgt spid="37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4" st="4"/>
                                            </p:txEl>
                                          </p:spTgt>
                                        </p:tgtEl>
                                        <p:attrNameLst>
                                          <p:attrName>style.visibility</p:attrName>
                                        </p:attrNameLst>
                                      </p:cBhvr>
                                      <p:to>
                                        <p:strVal val="visible"/>
                                      </p:to>
                                    </p:set>
                                    <p:anim calcmode="lin" valueType="num">
                                      <p:cBhvr additive="base">
                                        <p:cTn dur="500"/>
                                        <p:tgtEl>
                                          <p:spTgt spid="37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5" st="5"/>
                                            </p:txEl>
                                          </p:spTgt>
                                        </p:tgtEl>
                                        <p:attrNameLst>
                                          <p:attrName>style.visibility</p:attrName>
                                        </p:attrNameLst>
                                      </p:cBhvr>
                                      <p:to>
                                        <p:strVal val="visible"/>
                                      </p:to>
                                    </p:set>
                                    <p:anim calcmode="lin" valueType="num">
                                      <p:cBhvr additive="base">
                                        <p:cTn dur="500"/>
                                        <p:tgtEl>
                                          <p:spTgt spid="37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Giải pháp tập làm việc (tt)</a:t>
            </a:r>
            <a:endParaRPr/>
          </a:p>
        </p:txBody>
      </p:sp>
      <p:sp>
        <p:nvSpPr>
          <p:cNvPr id="380" name="Google Shape;380;p3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WS loại trừ được tình trạng trì trệ mà vẫn đảm bảo mức độ đa chương </a:t>
            </a:r>
            <a:endParaRPr/>
          </a:p>
          <a:p>
            <a:pPr indent="-342900" lvl="0" marL="342900" rtl="0" algn="l">
              <a:spcBef>
                <a:spcPts val="560"/>
              </a:spcBef>
              <a:spcAft>
                <a:spcPts val="0"/>
              </a:spcAft>
              <a:buSzPts val="2800"/>
              <a:buChar char="■"/>
            </a:pPr>
            <a:r>
              <a:rPr lang="en-US"/>
              <a:t>Theo vết các WS? =&gt; WS xấp xỉ (đọc thêm trong sách)</a:t>
            </a:r>
            <a:endParaRPr sz="2500"/>
          </a:p>
          <a:p>
            <a:pPr indent="-342900" lvl="0" marL="342900" rtl="0" algn="l">
              <a:spcBef>
                <a:spcPts val="500"/>
              </a:spcBef>
              <a:spcAft>
                <a:spcPts val="0"/>
              </a:spcAft>
              <a:buSzPts val="2500"/>
              <a:buChar char="■"/>
            </a:pPr>
            <a:r>
              <a:rPr lang="en-US" sz="2500"/>
              <a:t>Đọc thêm:</a:t>
            </a:r>
            <a:endParaRPr/>
          </a:p>
          <a:p>
            <a:pPr indent="-285750" lvl="1" marL="742950" rtl="0" algn="l">
              <a:spcBef>
                <a:spcPts val="560"/>
              </a:spcBef>
              <a:spcAft>
                <a:spcPts val="0"/>
              </a:spcAft>
              <a:buSzPts val="2800"/>
              <a:buChar char="🞐"/>
            </a:pPr>
            <a:r>
              <a:rPr lang="en-US" sz="2800"/>
              <a:t>Hệ thống tập tin</a:t>
            </a:r>
            <a:endParaRPr/>
          </a:p>
          <a:p>
            <a:pPr indent="-285750" lvl="1" marL="742950" rtl="0" algn="l">
              <a:spcBef>
                <a:spcPts val="560"/>
              </a:spcBef>
              <a:spcAft>
                <a:spcPts val="0"/>
              </a:spcAft>
              <a:buSzPts val="2800"/>
              <a:buChar char="🞐"/>
            </a:pPr>
            <a:r>
              <a:rPr lang="en-US" sz="2800"/>
              <a:t>Hệ thống nhập xuất</a:t>
            </a:r>
            <a:endParaRPr/>
          </a:p>
          <a:p>
            <a:pPr indent="-285750" lvl="1" marL="742950" rtl="0" algn="l">
              <a:spcBef>
                <a:spcPts val="560"/>
              </a:spcBef>
              <a:spcAft>
                <a:spcPts val="0"/>
              </a:spcAft>
              <a:buSzPts val="2800"/>
              <a:buChar char="🞐"/>
            </a:pPr>
            <a:r>
              <a:rPr lang="en-US" sz="2800"/>
              <a:t>Hệ thống phân tán</a:t>
            </a:r>
            <a:endParaRPr/>
          </a:p>
        </p:txBody>
      </p:sp>
      <p:sp>
        <p:nvSpPr>
          <p:cNvPr id="381" name="Google Shape;381;p3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82" name="Google Shape;382;p3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3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 calcmode="lin" valueType="num">
                                      <p:cBhvr additive="base">
                                        <p:cTn dur="500"/>
                                        <p:tgtEl>
                                          <p:spTgt spid="3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 calcmode="lin" valueType="num">
                                      <p:cBhvr additive="base">
                                        <p:cTn dur="500"/>
                                        <p:tgtEl>
                                          <p:spTgt spid="3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 calcmode="lin" valueType="num">
                                      <p:cBhvr additive="base">
                                        <p:cTn dur="500"/>
                                        <p:tgtEl>
                                          <p:spTgt spid="38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 calcmode="lin" valueType="num">
                                      <p:cBhvr additive="base">
                                        <p:cTn dur="500"/>
                                        <p:tgtEl>
                                          <p:spTgt spid="38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anim calcmode="lin" valueType="num">
                                      <p:cBhvr additive="base">
                                        <p:cTn dur="500"/>
                                        <p:tgtEl>
                                          <p:spTgt spid="38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5" st="5"/>
                                            </p:txEl>
                                          </p:spTgt>
                                        </p:tgtEl>
                                        <p:attrNameLst>
                                          <p:attrName>style.visibility</p:attrName>
                                        </p:attrNameLst>
                                      </p:cBhvr>
                                      <p:to>
                                        <p:strVal val="visible"/>
                                      </p:to>
                                    </p:set>
                                    <p:anim calcmode="lin" valueType="num">
                                      <p:cBhvr additive="base">
                                        <p:cTn dur="500"/>
                                        <p:tgtEl>
                                          <p:spTgt spid="38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Tóm tắt lại nội dung buổi học</a:t>
            </a:r>
            <a:endParaRPr/>
          </a:p>
        </p:txBody>
      </p:sp>
      <p:sp>
        <p:nvSpPr>
          <p:cNvPr id="390" name="Google Shape;390;p3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Tổng quan về bộ nhớ ảo </a:t>
            </a:r>
            <a:endParaRPr/>
          </a:p>
          <a:p>
            <a:pPr indent="-342900" lvl="0" marL="342900" rtl="0" algn="l">
              <a:spcBef>
                <a:spcPts val="560"/>
              </a:spcBef>
              <a:spcAft>
                <a:spcPts val="0"/>
              </a:spcAft>
              <a:buSzPts val="2800"/>
              <a:buChar char="■"/>
            </a:pPr>
            <a:r>
              <a:rPr lang="en-US"/>
              <a:t>Cài đặt bộ nhớ ảo: Demand Paging</a:t>
            </a:r>
            <a:endParaRPr/>
          </a:p>
          <a:p>
            <a:pPr indent="-342900" lvl="0" marL="342900" rtl="0" algn="l">
              <a:spcBef>
                <a:spcPts val="560"/>
              </a:spcBef>
              <a:spcAft>
                <a:spcPts val="0"/>
              </a:spcAft>
              <a:buSzPts val="2800"/>
              <a:buChar char="■"/>
            </a:pPr>
            <a:r>
              <a:rPr lang="en-US"/>
              <a:t>Cài đặt bộ nhớ ảo: Page Replacement</a:t>
            </a:r>
            <a:endParaRPr/>
          </a:p>
          <a:p>
            <a:pPr indent="-285750" lvl="1" marL="742950" rtl="0" algn="l">
              <a:spcBef>
                <a:spcPts val="560"/>
              </a:spcBef>
              <a:spcAft>
                <a:spcPts val="0"/>
              </a:spcAft>
              <a:buSzPts val="2800"/>
              <a:buChar char="🞐"/>
            </a:pPr>
            <a:r>
              <a:rPr lang="en-US" sz="2800"/>
              <a:t>Các giải thuật thay trang (Page Replacement Algorithms)</a:t>
            </a:r>
            <a:endParaRPr/>
          </a:p>
          <a:p>
            <a:pPr indent="-342900" lvl="0" marL="342900" rtl="0" algn="l">
              <a:spcBef>
                <a:spcPts val="560"/>
              </a:spcBef>
              <a:spcAft>
                <a:spcPts val="0"/>
              </a:spcAft>
              <a:buSzPts val="2800"/>
              <a:buChar char="■"/>
            </a:pPr>
            <a:r>
              <a:rPr lang="en-US"/>
              <a:t>Vấn đề cấp phát Frames</a:t>
            </a:r>
            <a:endParaRPr/>
          </a:p>
          <a:p>
            <a:pPr indent="-342900" lvl="0" marL="342900" rtl="0" algn="l">
              <a:spcBef>
                <a:spcPts val="560"/>
              </a:spcBef>
              <a:spcAft>
                <a:spcPts val="0"/>
              </a:spcAft>
              <a:buSzPts val="2800"/>
              <a:buChar char="■"/>
            </a:pPr>
            <a:r>
              <a:rPr lang="en-US"/>
              <a:t>Vấn đề Thrashing</a:t>
            </a:r>
            <a:endParaRPr/>
          </a:p>
        </p:txBody>
      </p:sp>
      <p:sp>
        <p:nvSpPr>
          <p:cNvPr id="391" name="Google Shape;391;p3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392" name="Google Shape;392;p3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93" name="Google Shape;393;p3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8</a:t>
            </a:r>
            <a:endParaRPr/>
          </a:p>
        </p:txBody>
      </p:sp>
      <p:sp>
        <p:nvSpPr>
          <p:cNvPr id="399" name="Google Shape;399;p3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800"/>
              <a:buFont typeface="Times New Roman"/>
              <a:buAutoNum type="arabicPeriod"/>
            </a:pPr>
            <a:r>
              <a:rPr lang="en-US"/>
              <a:t>Tại sao cần phải có bộ nhớ ảo?</a:t>
            </a:r>
            <a:endParaRPr/>
          </a:p>
          <a:p>
            <a:pPr indent="-514350" lvl="0" marL="514350" rtl="0" algn="l">
              <a:spcBef>
                <a:spcPts val="560"/>
              </a:spcBef>
              <a:spcAft>
                <a:spcPts val="0"/>
              </a:spcAft>
              <a:buSzPts val="2800"/>
              <a:buFont typeface="Times New Roman"/>
              <a:buAutoNum type="arabicPeriod"/>
            </a:pPr>
            <a:r>
              <a:rPr lang="en-US"/>
              <a:t>Có bao nhiêu kỹ thuật cài đặt bộ nhớ ảo? Mô tả sơ lượt các kỹ thuật đó?</a:t>
            </a:r>
            <a:endParaRPr/>
          </a:p>
          <a:p>
            <a:pPr indent="-514350" lvl="0" marL="514350" rtl="0" algn="l">
              <a:spcBef>
                <a:spcPts val="560"/>
              </a:spcBef>
              <a:spcAft>
                <a:spcPts val="0"/>
              </a:spcAft>
              <a:buSzPts val="2800"/>
              <a:buFont typeface="Times New Roman"/>
              <a:buAutoNum type="arabicPeriod"/>
            </a:pPr>
            <a:r>
              <a:rPr lang="en-US"/>
              <a:t>Các bước thực hiện kỹ thuật phân trang theo yêu cầu?</a:t>
            </a:r>
            <a:endParaRPr/>
          </a:p>
          <a:p>
            <a:pPr indent="-514350" lvl="0" marL="514350" rtl="0" algn="l">
              <a:spcBef>
                <a:spcPts val="560"/>
              </a:spcBef>
              <a:spcAft>
                <a:spcPts val="0"/>
              </a:spcAft>
              <a:buSzPts val="2800"/>
              <a:buFont typeface="Times New Roman"/>
              <a:buAutoNum type="arabicPeriod"/>
            </a:pPr>
            <a:r>
              <a:rPr lang="en-US"/>
              <a:t>Mô tả các giải thuật thay thế trang FIFO, OPT, LRU?</a:t>
            </a:r>
            <a:endParaRPr/>
          </a:p>
          <a:p>
            <a:pPr indent="-514350" lvl="0" marL="514350" rtl="0" algn="l">
              <a:spcBef>
                <a:spcPts val="560"/>
              </a:spcBef>
              <a:spcAft>
                <a:spcPts val="0"/>
              </a:spcAft>
              <a:buSzPts val="2800"/>
              <a:buFont typeface="Times New Roman"/>
              <a:buAutoNum type="arabicPeriod"/>
            </a:pPr>
            <a:r>
              <a:rPr lang="en-US"/>
              <a:t>Giải pháp tập làm việc hoạt động như thế nào?</a:t>
            </a:r>
            <a:endParaRPr/>
          </a:p>
        </p:txBody>
      </p:sp>
      <p:sp>
        <p:nvSpPr>
          <p:cNvPr id="400" name="Google Shape;400;p3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401" name="Google Shape;401;p3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3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a:t>
            </a:r>
            <a:endParaRPr/>
          </a:p>
        </p:txBody>
      </p:sp>
      <p:sp>
        <p:nvSpPr>
          <p:cNvPr id="409" name="Google Shape;409;p3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410" name="Google Shape;410;p3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11" name="Google Shape;411;p3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2" name="Google Shape;412;p3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Xét chuỗi truy xuất bộ nhớ sau:</a:t>
            </a:r>
            <a:endParaRPr/>
          </a:p>
          <a:p>
            <a:pPr indent="0" lvl="0" marL="0" rtl="0" algn="l">
              <a:spcBef>
                <a:spcPts val="560"/>
              </a:spcBef>
              <a:spcAft>
                <a:spcPts val="0"/>
              </a:spcAft>
              <a:buSzPts val="2800"/>
              <a:buNone/>
            </a:pPr>
            <a:r>
              <a:rPr lang="en-US"/>
              <a:t>1, 2, 3, 4, 2, 1, 5, 6, 2, 1, 2, 3, 7, 6, 3, 2, 1, 2, 3, 6</a:t>
            </a:r>
            <a:endParaRPr/>
          </a:p>
          <a:p>
            <a:pPr indent="0" lvl="0" marL="0" rtl="0" algn="l">
              <a:spcBef>
                <a:spcPts val="560"/>
              </a:spcBef>
              <a:spcAft>
                <a:spcPts val="0"/>
              </a:spcAft>
              <a:buSzPts val="2800"/>
              <a:buNone/>
            </a:pPr>
            <a:r>
              <a:rPr lang="en-US"/>
              <a:t>Có bao nhiêu lỗi trang xảy ra khi sử dụng các thuật toán thay thế sau đây, giả sử có lần lượt là 2, 3, 4, 5 khung trang.</a:t>
            </a:r>
            <a:endParaRPr/>
          </a:p>
          <a:p>
            <a:pPr indent="-514350" lvl="0" marL="514350" rtl="0" algn="l">
              <a:spcBef>
                <a:spcPts val="560"/>
              </a:spcBef>
              <a:spcAft>
                <a:spcPts val="0"/>
              </a:spcAft>
              <a:buSzPts val="2800"/>
              <a:buFont typeface="Times New Roman"/>
              <a:buAutoNum type="alphaLcPeriod"/>
            </a:pPr>
            <a:r>
              <a:rPr lang="en-US"/>
              <a:t>LRU</a:t>
            </a:r>
            <a:endParaRPr/>
          </a:p>
          <a:p>
            <a:pPr indent="-514350" lvl="0" marL="514350" rtl="0" algn="l">
              <a:spcBef>
                <a:spcPts val="560"/>
              </a:spcBef>
              <a:spcAft>
                <a:spcPts val="0"/>
              </a:spcAft>
              <a:buSzPts val="2800"/>
              <a:buFont typeface="Times New Roman"/>
              <a:buAutoNum type="alphaLcPeriod"/>
            </a:pPr>
            <a:r>
              <a:rPr lang="en-US"/>
              <a:t>FIFO</a:t>
            </a:r>
            <a:endParaRPr/>
          </a:p>
          <a:p>
            <a:pPr indent="-514350" lvl="0" marL="514350" rtl="0" algn="l">
              <a:spcBef>
                <a:spcPts val="560"/>
              </a:spcBef>
              <a:spcAft>
                <a:spcPts val="0"/>
              </a:spcAft>
              <a:buSzPts val="2800"/>
              <a:buFont typeface="Times New Roman"/>
              <a:buAutoNum type="alphaLcPeriod"/>
            </a:pPr>
            <a:r>
              <a:rPr lang="en-US"/>
              <a:t>Chiến lược tối ưu (OPT)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89" name="Google Shape;89;p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90" name="Google Shape;90;p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1" name="Google Shape;91;p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Xét một hệ thống sử dụng kỹ thuật phân trang, với bảng trang được lưu trữ trong bộ nhớ chính. </a:t>
            </a:r>
            <a:endParaRPr/>
          </a:p>
          <a:p>
            <a:pPr indent="0" lvl="0" marL="0" rtl="0" algn="l">
              <a:spcBef>
                <a:spcPts val="560"/>
              </a:spcBef>
              <a:spcAft>
                <a:spcPts val="0"/>
              </a:spcAft>
              <a:buSzPts val="2800"/>
              <a:buNone/>
            </a:pPr>
            <a:r>
              <a:rPr lang="en-US"/>
              <a:t>a) Nếu thời gian cho một lần truy xuất bộ nhớ bình thường là 124 nanoseconds, thì mất bao nhiêu thời gian cho một thao tác truy xuất bộ nhớ trong hệ thống này ?</a:t>
            </a:r>
            <a:endParaRPr/>
          </a:p>
          <a:p>
            <a:pPr indent="0" lvl="0" marL="0" rtl="0" algn="l">
              <a:spcBef>
                <a:spcPts val="560"/>
              </a:spcBef>
              <a:spcAft>
                <a:spcPts val="0"/>
              </a:spcAft>
              <a:buSzPts val="2800"/>
              <a:buNone/>
            </a:pPr>
            <a:r>
              <a:rPr lang="en-US"/>
              <a:t>b) Nếu sử dụng TLBs với hit-ratio ( tỉ lệ tìm thấy) là 95%, thời gian để tìm trong TLBs bằng 34, tính thời gian cho một thao tác truy xuất bộ nhớ trong hệ thống ( effective memory reference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99" name="Google Shape;99;p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00" name="Google Shape;100;p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1" name="Google Shape;101;p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Địa chỉ vật lý 6568 sẽ được chuyển thành địa chỉ ảo bao nhiêu? Biết rằng kích thước mỗi frame là 1K bytes</a:t>
            </a:r>
            <a:endParaRPr/>
          </a:p>
          <a:p>
            <a:pPr indent="-342900" lvl="0" marL="342900" rtl="0" algn="l">
              <a:spcBef>
                <a:spcPts val="560"/>
              </a:spcBef>
              <a:spcAft>
                <a:spcPts val="0"/>
              </a:spcAft>
              <a:buSzPts val="2800"/>
              <a:buChar char="■"/>
            </a:pPr>
            <a:r>
              <a:rPr lang="en-US"/>
              <a:t>Địa chỉ ảo 3254 sẽ được chuyển thành địa chỉ vật lý bao nhiêu? Biết rằng kích thước mỗi frame là 2K bytes</a:t>
            </a:r>
            <a:endParaRPr/>
          </a:p>
          <a:p>
            <a:pPr indent="-165100" lvl="0" marL="342900" rtl="0" algn="l">
              <a:spcBef>
                <a:spcPts val="560"/>
              </a:spcBef>
              <a:spcAft>
                <a:spcPts val="0"/>
              </a:spcAft>
              <a:buSzPts val="2800"/>
              <a:buNone/>
            </a:pPr>
            <a:r>
              <a:t/>
            </a:r>
            <a:endParaRPr/>
          </a:p>
        </p:txBody>
      </p:sp>
      <p:pic>
        <p:nvPicPr>
          <p:cNvPr id="103" name="Google Shape;103;p5"/>
          <p:cNvPicPr preferRelativeResize="0"/>
          <p:nvPr/>
        </p:nvPicPr>
        <p:blipFill rotWithShape="1">
          <a:blip r:embed="rId3">
            <a:alphaModFix/>
          </a:blip>
          <a:srcRect b="0" l="0" r="0" t="0"/>
          <a:stretch/>
        </p:blipFill>
        <p:spPr>
          <a:xfrm>
            <a:off x="3429000" y="3468712"/>
            <a:ext cx="1855788"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110" name="Google Shape;110;p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11" name="Google Shape;111;p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12" name="Google Shape;112;p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Xét một hệ thống sử dụng kỹ thuật phân trang, với bảng trang được lưu trữ trong bộ nhớ chính. Nếu sử dụng TLBs với hit-ratio (tỉ lệ tìm thấy) là 87%, thời gian để tìm trong TLBs là 24 nanosecond. Thời gian truy xuất bộ nhớ trong hệ thống (effective memory reference time) là 175. Tính thời gian cho một lần truy xuất bộ nhớ bình thường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7 (tt)</a:t>
            </a:r>
            <a:endParaRPr/>
          </a:p>
        </p:txBody>
      </p:sp>
      <p:sp>
        <p:nvSpPr>
          <p:cNvPr id="120" name="Google Shape;120;p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21" name="Google Shape;121;p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22" name="Google Shape;122;p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Biết thời gian truy xuất trong bộ nhớ thường không sử dụng TLB là 250ns. Thời gian tìm kiếm trong bảng TLB là 26ns. Hỏi xác suất bằng bao nhiêu nếu thời gian truy xuất trong bộ nhớ chính là 182ns?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Mục tiêu chương 8</a:t>
            </a:r>
            <a:endParaRPr/>
          </a:p>
        </p:txBody>
      </p:sp>
      <p:sp>
        <p:nvSpPr>
          <p:cNvPr id="129" name="Google Shape;129;p8"/>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Char char="■"/>
            </a:pPr>
            <a:r>
              <a:rPr lang="en-US" sz="2600"/>
              <a:t>Hiểu được các khái niệm tổng quan về bộ nhớ ảo</a:t>
            </a:r>
            <a:endParaRPr/>
          </a:p>
          <a:p>
            <a:pPr indent="-342900" lvl="0" marL="342900" rtl="0" algn="l">
              <a:spcBef>
                <a:spcPts val="520"/>
              </a:spcBef>
              <a:spcAft>
                <a:spcPts val="0"/>
              </a:spcAft>
              <a:buSzPts val="2600"/>
              <a:buChar char="■"/>
            </a:pPr>
            <a:r>
              <a:rPr lang="en-US" sz="2600"/>
              <a:t>Hiểu và vận dụng các kỹ thuật cài đặt được bộ nhớ ảo:</a:t>
            </a:r>
            <a:endParaRPr/>
          </a:p>
          <a:p>
            <a:pPr indent="-285750" lvl="1" marL="742950" rtl="0" algn="l">
              <a:spcBef>
                <a:spcPts val="520"/>
              </a:spcBef>
              <a:spcAft>
                <a:spcPts val="0"/>
              </a:spcAft>
              <a:buSzPts val="2600"/>
              <a:buChar char="🞐"/>
            </a:pPr>
            <a:r>
              <a:rPr lang="en-US" sz="2600"/>
              <a:t>Demand Paging</a:t>
            </a:r>
            <a:endParaRPr/>
          </a:p>
          <a:p>
            <a:pPr indent="-285750" lvl="1" marL="742950" rtl="0" algn="l">
              <a:spcBef>
                <a:spcPts val="520"/>
              </a:spcBef>
              <a:spcAft>
                <a:spcPts val="0"/>
              </a:spcAft>
              <a:buSzPts val="2600"/>
              <a:buChar char="🞐"/>
            </a:pPr>
            <a:r>
              <a:rPr lang="en-US" sz="2600"/>
              <a:t>Page Replacement</a:t>
            </a:r>
            <a:endParaRPr/>
          </a:p>
          <a:p>
            <a:pPr indent="-285750" lvl="1" marL="742950" rtl="0" algn="l">
              <a:spcBef>
                <a:spcPts val="520"/>
              </a:spcBef>
              <a:spcAft>
                <a:spcPts val="0"/>
              </a:spcAft>
              <a:buSzPts val="2600"/>
              <a:buChar char="🞐"/>
            </a:pPr>
            <a:r>
              <a:rPr lang="en-US" sz="2600"/>
              <a:t>Demand Segmentation</a:t>
            </a:r>
            <a:endParaRPr/>
          </a:p>
          <a:p>
            <a:pPr indent="-342900" lvl="0" marL="342900" rtl="0" algn="l">
              <a:spcBef>
                <a:spcPts val="520"/>
              </a:spcBef>
              <a:spcAft>
                <a:spcPts val="0"/>
              </a:spcAft>
              <a:buSzPts val="2600"/>
              <a:buChar char="■"/>
            </a:pPr>
            <a:r>
              <a:rPr lang="en-US" sz="2600"/>
              <a:t>Hiểu được một số vấn đề trong bộ nhở ảo</a:t>
            </a:r>
            <a:endParaRPr/>
          </a:p>
          <a:p>
            <a:pPr indent="-285750" lvl="1" marL="742950" rtl="0" algn="l">
              <a:spcBef>
                <a:spcPts val="520"/>
              </a:spcBef>
              <a:spcAft>
                <a:spcPts val="0"/>
              </a:spcAft>
              <a:buSzPts val="2600"/>
              <a:buChar char="🞐"/>
            </a:pPr>
            <a:r>
              <a:rPr lang="en-US" sz="2600"/>
              <a:t>Frames</a:t>
            </a:r>
            <a:endParaRPr/>
          </a:p>
          <a:p>
            <a:pPr indent="-285750" lvl="1" marL="742950" rtl="0" algn="l">
              <a:spcBef>
                <a:spcPts val="520"/>
              </a:spcBef>
              <a:spcAft>
                <a:spcPts val="0"/>
              </a:spcAft>
              <a:buSzPts val="2600"/>
              <a:buChar char="🞐"/>
            </a:pPr>
            <a:r>
              <a:rPr lang="en-US" sz="2600"/>
              <a:t>Thrashing</a:t>
            </a:r>
            <a:endParaRPr sz="2600"/>
          </a:p>
        </p:txBody>
      </p:sp>
      <p:sp>
        <p:nvSpPr>
          <p:cNvPr id="130" name="Google Shape;130;p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31" name="Google Shape;131;p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32" name="Google Shape;132;p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 chương 8</a:t>
            </a:r>
            <a:endParaRPr/>
          </a:p>
        </p:txBody>
      </p:sp>
      <p:sp>
        <p:nvSpPr>
          <p:cNvPr id="139" name="Google Shape;139;p9"/>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Tổng quan về bộ nhớ ảo </a:t>
            </a:r>
            <a:endParaRPr/>
          </a:p>
          <a:p>
            <a:pPr indent="-342900" lvl="0" marL="342900" rtl="0" algn="l">
              <a:spcBef>
                <a:spcPts val="560"/>
              </a:spcBef>
              <a:spcAft>
                <a:spcPts val="0"/>
              </a:spcAft>
              <a:buSzPts val="2800"/>
              <a:buChar char="■"/>
            </a:pPr>
            <a:r>
              <a:rPr lang="en-US"/>
              <a:t>Cài đặt bộ nhớ ảo: Demand Paging</a:t>
            </a:r>
            <a:endParaRPr/>
          </a:p>
          <a:p>
            <a:pPr indent="-342900" lvl="0" marL="342900" rtl="0" algn="l">
              <a:spcBef>
                <a:spcPts val="560"/>
              </a:spcBef>
              <a:spcAft>
                <a:spcPts val="0"/>
              </a:spcAft>
              <a:buSzPts val="2800"/>
              <a:buChar char="■"/>
            </a:pPr>
            <a:r>
              <a:rPr lang="en-US"/>
              <a:t>Cài đặt bộ nhớ ảo: Page Replacement</a:t>
            </a:r>
            <a:endParaRPr/>
          </a:p>
          <a:p>
            <a:pPr indent="-285750" lvl="1" marL="742950" rtl="0" algn="l">
              <a:spcBef>
                <a:spcPts val="560"/>
              </a:spcBef>
              <a:spcAft>
                <a:spcPts val="0"/>
              </a:spcAft>
              <a:buSzPts val="2800"/>
              <a:buChar char="🞐"/>
            </a:pPr>
            <a:r>
              <a:rPr lang="en-US" sz="2800"/>
              <a:t>Các giải thuật thay trang (Page Replacement Algorithms)</a:t>
            </a:r>
            <a:endParaRPr/>
          </a:p>
          <a:p>
            <a:pPr indent="-342900" lvl="0" marL="342900" rtl="0" algn="l">
              <a:spcBef>
                <a:spcPts val="560"/>
              </a:spcBef>
              <a:spcAft>
                <a:spcPts val="0"/>
              </a:spcAft>
              <a:buSzPts val="2800"/>
              <a:buChar char="■"/>
            </a:pPr>
            <a:r>
              <a:rPr lang="en-US"/>
              <a:t>Vấn đề cấp phát Frames</a:t>
            </a:r>
            <a:endParaRPr/>
          </a:p>
          <a:p>
            <a:pPr indent="-342900" lvl="0" marL="342900" rtl="0" algn="l">
              <a:spcBef>
                <a:spcPts val="560"/>
              </a:spcBef>
              <a:spcAft>
                <a:spcPts val="0"/>
              </a:spcAft>
              <a:buSzPts val="2800"/>
              <a:buChar char="■"/>
            </a:pPr>
            <a:r>
              <a:rPr lang="en-US"/>
              <a:t>Vấn đề Thrashing</a:t>
            </a:r>
            <a:endParaRPr/>
          </a:p>
        </p:txBody>
      </p:sp>
      <p:sp>
        <p:nvSpPr>
          <p:cNvPr id="140" name="Google Shape;140;p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6/16/2020</a:t>
            </a:r>
            <a:endParaRPr/>
          </a:p>
        </p:txBody>
      </p:sp>
      <p:sp>
        <p:nvSpPr>
          <p:cNvPr id="141" name="Google Shape;141;p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42" name="Google Shape;142;p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2017-02-19T14:22:18Z</dcterms:created>
  <dc:creator>Phan Đình Duy</dc:creator>
</cp:coreProperties>
</file>