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62" r:id="rId2"/>
    <p:sldId id="334" r:id="rId3"/>
    <p:sldId id="356" r:id="rId4"/>
    <p:sldId id="373" r:id="rId5"/>
    <p:sldId id="374" r:id="rId6"/>
    <p:sldId id="375" r:id="rId7"/>
    <p:sldId id="353" r:id="rId8"/>
    <p:sldId id="377" r:id="rId9"/>
    <p:sldId id="378" r:id="rId10"/>
    <p:sldId id="379" r:id="rId11"/>
    <p:sldId id="380" r:id="rId12"/>
    <p:sldId id="381" r:id="rId13"/>
    <p:sldId id="357" r:id="rId14"/>
    <p:sldId id="358" r:id="rId15"/>
    <p:sldId id="368" r:id="rId16"/>
    <p:sldId id="369" r:id="rId17"/>
    <p:sldId id="370" r:id="rId18"/>
    <p:sldId id="371" r:id="rId19"/>
    <p:sldId id="372" r:id="rId20"/>
    <p:sldId id="359" r:id="rId21"/>
    <p:sldId id="366" r:id="rId22"/>
    <p:sldId id="393" r:id="rId23"/>
    <p:sldId id="367" r:id="rId24"/>
    <p:sldId id="387" r:id="rId25"/>
    <p:sldId id="388" r:id="rId26"/>
    <p:sldId id="390" r:id="rId27"/>
    <p:sldId id="383" r:id="rId28"/>
    <p:sldId id="384" r:id="rId29"/>
    <p:sldId id="394" r:id="rId30"/>
    <p:sldId id="386" r:id="rId31"/>
    <p:sldId id="385" r:id="rId32"/>
    <p:sldId id="382" r:id="rId33"/>
    <p:sldId id="391" r:id="rId34"/>
    <p:sldId id="301"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ần 15" id="{01E33B1B-E197-463B-A531-467BFB591BCB}">
          <p14:sldIdLst>
            <p14:sldId id="262"/>
            <p14:sldId id="334"/>
            <p14:sldId id="356"/>
            <p14:sldId id="373"/>
            <p14:sldId id="374"/>
            <p14:sldId id="375"/>
            <p14:sldId id="353"/>
            <p14:sldId id="377"/>
            <p14:sldId id="378"/>
            <p14:sldId id="379"/>
            <p14:sldId id="380"/>
            <p14:sldId id="381"/>
            <p14:sldId id="357"/>
            <p14:sldId id="358"/>
            <p14:sldId id="368"/>
            <p14:sldId id="369"/>
            <p14:sldId id="370"/>
            <p14:sldId id="371"/>
            <p14:sldId id="372"/>
            <p14:sldId id="359"/>
            <p14:sldId id="366"/>
            <p14:sldId id="393"/>
            <p14:sldId id="367"/>
            <p14:sldId id="387"/>
            <p14:sldId id="388"/>
            <p14:sldId id="390"/>
            <p14:sldId id="383"/>
            <p14:sldId id="384"/>
            <p14:sldId id="394"/>
            <p14:sldId id="386"/>
            <p14:sldId id="385"/>
            <p14:sldId id="382"/>
            <p14:sldId id="391"/>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2020/6/14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2020/6/14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73431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169787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44191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98330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33683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10506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104821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101357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344003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15578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457897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6/14/2020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6/14/2020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6/14/2020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6/14/2020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6/14/2020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br>
              <a:rPr lang="en-US" altLang="ja-JP" sz="4400" b="1"/>
            </a:br>
            <a:r>
              <a:rPr lang="en-US" altLang="ja-JP" sz="4400" b="1"/>
              <a:t>ÔN TẬP CUỐI KỲ</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r>
              <a:rPr lang="en-US" altLang="ja-JP"/>
              <a:t> </a:t>
            </a:r>
            <a:fld id="{41C8C249-4B10-4241-821F-A5966BABDC68}" type="datetime1">
              <a:rPr lang="en-US" altLang="ja-JP" smtClean="0"/>
              <a:t>6/14/2020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6/14/2020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6</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Xét 2 tiến trình xử lý đoạn chương trình sau:</a:t>
            </a:r>
          </a:p>
          <a:p>
            <a:pPr lvl="3">
              <a:lnSpc>
                <a:spcPct val="90000"/>
              </a:lnSpc>
              <a:buNone/>
            </a:pPr>
            <a:r>
              <a:rPr lang="en-US" altLang="en-US" sz="2600">
                <a:solidFill>
                  <a:schemeClr val="hlink"/>
                </a:solidFill>
              </a:rPr>
              <a:t>process P1 { A1 ; A2 } 		</a:t>
            </a:r>
          </a:p>
          <a:p>
            <a:pPr lvl="3">
              <a:lnSpc>
                <a:spcPct val="90000"/>
              </a:lnSpc>
              <a:buNone/>
            </a:pPr>
            <a:r>
              <a:rPr lang="en-US" altLang="en-US" sz="2600">
                <a:solidFill>
                  <a:schemeClr val="hlink"/>
                </a:solidFill>
              </a:rPr>
              <a:t>process P2 { B1 ; B2 }</a:t>
            </a:r>
          </a:p>
          <a:p>
            <a:pPr marL="0" indent="0">
              <a:buNone/>
            </a:pPr>
            <a:r>
              <a:rPr lang="en-US" sz="2600"/>
              <a:t>Đồng bộ hóa hoạt động của 2 tiến trình này sao cho cả A1 và B1 đều hoàn tất trước khi A2 và B2 bắt đầu</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02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7</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Tổng quát hóa câu hỏi 6 cho các tiến trình có đoạn chương trình sau:</a:t>
            </a:r>
          </a:p>
          <a:p>
            <a:pPr lvl="3">
              <a:lnSpc>
                <a:spcPct val="90000"/>
              </a:lnSpc>
              <a:buNone/>
            </a:pPr>
            <a:r>
              <a:rPr lang="en-US" altLang="en-US" sz="2600">
                <a:solidFill>
                  <a:schemeClr val="hlink"/>
                </a:solidFill>
              </a:rPr>
              <a:t>process P1 { for ( i = 1; i &lt;= 100; i ++) A</a:t>
            </a:r>
            <a:r>
              <a:rPr lang="en-US" altLang="en-US" sz="2600" baseline="-25000">
                <a:solidFill>
                  <a:schemeClr val="hlink"/>
                </a:solidFill>
              </a:rPr>
              <a:t>i</a:t>
            </a:r>
            <a:r>
              <a:rPr lang="en-US" altLang="en-US" sz="2600">
                <a:solidFill>
                  <a:schemeClr val="hlink"/>
                </a:solidFill>
              </a:rPr>
              <a:t> } 	</a:t>
            </a:r>
          </a:p>
          <a:p>
            <a:pPr lvl="3">
              <a:lnSpc>
                <a:spcPct val="90000"/>
              </a:lnSpc>
              <a:buNone/>
            </a:pPr>
            <a:r>
              <a:rPr lang="en-US" altLang="en-US" sz="2600">
                <a:solidFill>
                  <a:schemeClr val="hlink"/>
                </a:solidFill>
              </a:rPr>
              <a:t>process P2 { for ( j = 1; j &lt;= 100; j ++) B</a:t>
            </a:r>
            <a:r>
              <a:rPr lang="en-US" altLang="en-US" sz="2600" baseline="-25000">
                <a:solidFill>
                  <a:schemeClr val="hlink"/>
                </a:solidFill>
              </a:rPr>
              <a:t>j</a:t>
            </a:r>
            <a:r>
              <a:rPr lang="en-US" altLang="en-US" sz="2600">
                <a:solidFill>
                  <a:schemeClr val="hlink"/>
                </a:solidFill>
              </a:rPr>
              <a:t> } </a:t>
            </a:r>
          </a:p>
          <a:p>
            <a:pPr marL="0" indent="0">
              <a:buNone/>
            </a:pPr>
            <a:r>
              <a:rPr lang="en-US" sz="2600"/>
              <a:t>Đồng bộ hóa hoạt động của 2 tiến trình này sao cho với </a:t>
            </a:r>
            <a:r>
              <a:rPr lang="en-US" sz="2600" i="1"/>
              <a:t>k</a:t>
            </a:r>
            <a:r>
              <a:rPr lang="en-US" sz="2600"/>
              <a:t> bất kỳ (2&lt;=k&lt;=100), A</a:t>
            </a:r>
            <a:r>
              <a:rPr lang="en-US" sz="2600" baseline="-25000"/>
              <a:t>k</a:t>
            </a:r>
            <a:r>
              <a:rPr lang="en-US" sz="2600"/>
              <a:t> chỉ có thể bắt đầu khi B</a:t>
            </a:r>
            <a:r>
              <a:rPr lang="en-US" sz="2600" baseline="-25000"/>
              <a:t>(k-1)</a:t>
            </a:r>
            <a:r>
              <a:rPr lang="en-US" sz="2600"/>
              <a:t> đã kết thúc và B</a:t>
            </a:r>
            <a:r>
              <a:rPr lang="en-US" sz="2600" baseline="-25000"/>
              <a:t>k</a:t>
            </a:r>
            <a:r>
              <a:rPr lang="en-US" sz="2600"/>
              <a:t> chỉ có thể bắt đầu khi A</a:t>
            </a:r>
            <a:r>
              <a:rPr lang="en-US" sz="2600" baseline="-25000"/>
              <a:t>(k-1)</a:t>
            </a:r>
            <a:r>
              <a:rPr lang="en-US" sz="2600"/>
              <a:t> đã kết thúc.</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5319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8</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Sử dụng semaphore để viết lại chương trình sau theo mô hình xử lý đồng hành:</a:t>
            </a:r>
          </a:p>
          <a:p>
            <a:pPr lvl="3">
              <a:lnSpc>
                <a:spcPct val="90000"/>
              </a:lnSpc>
              <a:buNone/>
            </a:pPr>
            <a:r>
              <a:rPr lang="en-US" altLang="en-US" sz="2600">
                <a:solidFill>
                  <a:schemeClr val="hlink"/>
                </a:solidFill>
              </a:rPr>
              <a:t>		</a:t>
            </a:r>
            <a:r>
              <a:rPr lang="pl-PL" altLang="en-US" sz="2600">
                <a:solidFill>
                  <a:schemeClr val="hlink"/>
                </a:solidFill>
              </a:rPr>
              <a:t>w := x1 * x2</a:t>
            </a:r>
          </a:p>
          <a:p>
            <a:pPr lvl="3">
              <a:lnSpc>
                <a:spcPct val="90000"/>
              </a:lnSpc>
              <a:buNone/>
            </a:pPr>
            <a:r>
              <a:rPr lang="pl-PL" altLang="en-US" sz="2600">
                <a:solidFill>
                  <a:schemeClr val="hlink"/>
                </a:solidFill>
              </a:rPr>
              <a:t>  		v := x3 * x4</a:t>
            </a:r>
          </a:p>
          <a:p>
            <a:pPr lvl="3">
              <a:lnSpc>
                <a:spcPct val="90000"/>
              </a:lnSpc>
              <a:buNone/>
            </a:pPr>
            <a:r>
              <a:rPr lang="pl-PL" altLang="en-US" sz="2600">
                <a:solidFill>
                  <a:schemeClr val="hlink"/>
                </a:solidFill>
              </a:rPr>
              <a:t>		y := v * x5</a:t>
            </a:r>
          </a:p>
          <a:p>
            <a:pPr lvl="3">
              <a:lnSpc>
                <a:spcPct val="90000"/>
              </a:lnSpc>
              <a:buNone/>
            </a:pPr>
            <a:r>
              <a:rPr lang="pl-PL" altLang="en-US" sz="2600">
                <a:solidFill>
                  <a:schemeClr val="hlink"/>
                </a:solidFill>
              </a:rPr>
              <a:t>		z := v * x6</a:t>
            </a:r>
          </a:p>
          <a:p>
            <a:pPr lvl="3">
              <a:lnSpc>
                <a:spcPct val="90000"/>
              </a:lnSpc>
              <a:buNone/>
            </a:pPr>
            <a:r>
              <a:rPr lang="pl-PL" altLang="en-US" sz="2600">
                <a:solidFill>
                  <a:schemeClr val="hlink"/>
                </a:solidFill>
              </a:rPr>
              <a:t>		x := w * y</a:t>
            </a:r>
          </a:p>
          <a:p>
            <a:pPr lvl="3">
              <a:lnSpc>
                <a:spcPct val="90000"/>
              </a:lnSpc>
              <a:buNone/>
            </a:pPr>
            <a:r>
              <a:rPr lang="pl-PL" altLang="en-US" sz="2600">
                <a:solidFill>
                  <a:schemeClr val="hlink"/>
                </a:solidFill>
              </a:rPr>
              <a:t>		z := w * z</a:t>
            </a:r>
          </a:p>
          <a:p>
            <a:pPr lvl="3">
              <a:lnSpc>
                <a:spcPct val="90000"/>
              </a:lnSpc>
              <a:buNone/>
            </a:pPr>
            <a:r>
              <a:rPr lang="pl-PL" altLang="en-US" sz="2600">
                <a:solidFill>
                  <a:schemeClr val="hlink"/>
                </a:solidFill>
              </a:rPr>
              <a:t>		ans := y + z</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1940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6</a:t>
            </a:r>
          </a:p>
        </p:txBody>
      </p:sp>
      <p:sp>
        <p:nvSpPr>
          <p:cNvPr id="3" name="Content Placeholder 2"/>
          <p:cNvSpPr>
            <a:spLocks noGrp="1"/>
          </p:cNvSpPr>
          <p:nvPr>
            <p:ph idx="1"/>
          </p:nvPr>
        </p:nvSpPr>
        <p:spPr/>
        <p:txBody>
          <a:bodyPr/>
          <a:lstStyle/>
          <a:p>
            <a:r>
              <a:rPr lang="vi-VN"/>
              <a:t>Deadlock là gì? Cho ví dụ trong thực tế?</a:t>
            </a:r>
          </a:p>
          <a:p>
            <a:r>
              <a:rPr lang="vi-VN"/>
              <a:t>Một tiến trình khi nào gọi là bị deadlock? trì hoãn vô hạn định?</a:t>
            </a:r>
          </a:p>
          <a:p>
            <a:r>
              <a:rPr lang="vi-VN"/>
              <a:t>Khi nào sẽ xảy ra deadlock?</a:t>
            </a:r>
          </a:p>
          <a:p>
            <a:r>
              <a:rPr lang="vi-VN"/>
              <a:t>Các phương pháp giải quyết deadlock?</a:t>
            </a:r>
          </a:p>
          <a:p>
            <a:r>
              <a:rPr lang="vi-VN"/>
              <a:t>Làm gì để ngăn deadlock?</a:t>
            </a:r>
          </a:p>
          <a:p>
            <a:r>
              <a:rPr lang="vi-VN"/>
              <a:t>Làm gì để tránh deadlock?</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4255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6 (tt)</a:t>
            </a:r>
          </a:p>
        </p:txBody>
      </p:sp>
      <p:sp>
        <p:nvSpPr>
          <p:cNvPr id="3" name="Content Placeholder 2"/>
          <p:cNvSpPr>
            <a:spLocks noGrp="1"/>
          </p:cNvSpPr>
          <p:nvPr>
            <p:ph idx="1"/>
          </p:nvPr>
        </p:nvSpPr>
        <p:spPr/>
        <p:txBody>
          <a:bodyPr/>
          <a:lstStyle/>
          <a:p>
            <a:r>
              <a:rPr lang="vi-VN"/>
              <a:t>Nêu điều kiện để thực hiện giải thuật Banker?</a:t>
            </a:r>
          </a:p>
          <a:p>
            <a:r>
              <a:rPr lang="vi-VN"/>
              <a:t>Nêu các bước của giải thuật Banker?</a:t>
            </a:r>
          </a:p>
          <a:p>
            <a:r>
              <a:rPr lang="vi-VN"/>
              <a:t>Nêu các bước của giải thuật yêu cầu tài nguyên?</a:t>
            </a:r>
          </a:p>
          <a:p>
            <a:r>
              <a:rPr lang="vi-VN"/>
              <a:t>Nêu các bước </a:t>
            </a:r>
            <a:r>
              <a:rPr lang="en-US"/>
              <a:t>của </a:t>
            </a:r>
            <a:r>
              <a:rPr lang="vi-VN"/>
              <a:t>giải thuật phát hiện deadlock?</a:t>
            </a:r>
          </a:p>
          <a:p>
            <a:r>
              <a:rPr lang="vi-VN"/>
              <a:t>Khi deadlock xảy ra, hệ điều hành làm gì để phục hồi?</a:t>
            </a:r>
          </a:p>
          <a:p>
            <a:r>
              <a:rPr lang="vi-VN"/>
              <a:t>Dựa trên yếu t</a:t>
            </a:r>
            <a:r>
              <a:rPr lang="en-US"/>
              <a:t>ố</a:t>
            </a:r>
            <a:r>
              <a:rPr lang="vi-VN"/>
              <a:t> nào để chấm dứt quá trình bị deadlock?</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17799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6</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4134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 2"/>
          <p:cNvSpPr>
            <a:spLocks noGrp="1"/>
          </p:cNvSpPr>
          <p:nvPr>
            <p:ph idx="1"/>
          </p:nvPr>
        </p:nvSpPr>
        <p:spPr/>
        <p:txBody>
          <a:bodyPr/>
          <a:lstStyle/>
          <a:p>
            <a:pPr>
              <a:lnSpc>
                <a:spcPct val="150000"/>
              </a:lnSpc>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p>
          <a:p>
            <a:pPr lvl="1">
              <a:lnSpc>
                <a:spcPct val="150000"/>
              </a:lnSpc>
            </a:pPr>
            <a:r>
              <a:rPr lang="en-US" altLang="en-US" sz="2600"/>
              <a:t>Vẽ đồ thị tài nguyên cho hệ thống này?</a:t>
            </a:r>
          </a:p>
          <a:p>
            <a:pPr lvl="1">
              <a:lnSpc>
                <a:spcPct val="150000"/>
              </a:lnSpc>
            </a:pPr>
            <a:r>
              <a:rPr lang="en-US" altLang="en-US" sz="2600"/>
              <a:t>Deadlock?</a:t>
            </a:r>
          </a:p>
          <a:p>
            <a:pPr lvl="1">
              <a:lnSpc>
                <a:spcPct val="150000"/>
              </a:lnSpc>
            </a:pPr>
            <a:r>
              <a:rPr lang="en-US" altLang="en-US" sz="2600"/>
              <a:t>Chuỗi an toàn? (nếu có)</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4540584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 2"/>
          <p:cNvSpPr>
            <a:spLocks noGrp="1"/>
          </p:cNvSpPr>
          <p:nvPr>
            <p:ph idx="1"/>
          </p:nvPr>
        </p:nvSpPr>
        <p:spPr/>
        <p:txBody>
          <a:bodyPr/>
          <a:lstStyle/>
          <a:p>
            <a:r>
              <a:rPr lang="en-US" altLang="en-US" sz="2400"/>
              <a:t>Tìm Need?</a:t>
            </a:r>
          </a:p>
          <a:p>
            <a:r>
              <a:rPr lang="en-US" altLang="en-US" sz="2400"/>
              <a:t>Hệ thống có an toàn không?</a:t>
            </a:r>
          </a:p>
          <a:p>
            <a:r>
              <a:rPr lang="en-US" altLang="en-US" sz="2400"/>
              <a:t>Nếu P1 yêu cầu (0,4,2,0)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pic>
        <p:nvPicPr>
          <p:cNvPr id="8" name="Picture 7"/>
          <p:cNvPicPr>
            <a:picLocks noChangeAspect="1"/>
          </p:cNvPicPr>
          <p:nvPr/>
        </p:nvPicPr>
        <p:blipFill>
          <a:blip r:embed="rId3"/>
          <a:stretch>
            <a:fillRect/>
          </a:stretch>
        </p:blipFill>
        <p:spPr>
          <a:xfrm>
            <a:off x="1762101" y="2971800"/>
            <a:ext cx="5937725" cy="2971800"/>
          </a:xfrm>
          <a:prstGeom prst="rect">
            <a:avLst/>
          </a:prstGeom>
        </p:spPr>
      </p:pic>
    </p:spTree>
    <p:extLst>
      <p:ext uri="{BB962C8B-B14F-4D97-AF65-F5344CB8AC3E}">
        <p14:creationId xmlns:p14="http://schemas.microsoft.com/office/powerpoint/2010/main" val="31049641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 2"/>
          <p:cNvSpPr>
            <a:spLocks noGrp="1"/>
          </p:cNvSpPr>
          <p:nvPr>
            <p:ph idx="1"/>
          </p:nvPr>
        </p:nvSpPr>
        <p:spPr/>
        <p:txBody>
          <a:bodyPr/>
          <a:lstStyle/>
          <a:p>
            <a:r>
              <a:rPr lang="en-US" altLang="en-US" sz="2400"/>
              <a:t> Sử dụng thuật toán Banker xem các trạng thái sau có an toàn hay không? Nếu có thì đưa ra chuỗi thực thi an toàn, nếu không thì nêu rõ lý do không an toàn?</a:t>
            </a:r>
          </a:p>
          <a:p>
            <a:pPr marL="457200" indent="-457200">
              <a:buFont typeface="+mj-lt"/>
              <a:buAutoNum type="alphaLcPeriod"/>
            </a:pPr>
            <a:r>
              <a:rPr lang="en-US" altLang="en-US" sz="2400" b="1" i="1"/>
              <a:t>Available</a:t>
            </a:r>
            <a:r>
              <a:rPr lang="en-US" altLang="en-US" sz="2400"/>
              <a:t> = (0,3,0,1)</a:t>
            </a:r>
          </a:p>
          <a:p>
            <a:pPr marL="457200" indent="-457200">
              <a:buFont typeface="+mj-lt"/>
              <a:buAutoNum type="alphaLcPeriod"/>
            </a:pPr>
            <a:r>
              <a:rPr lang="en-US" altLang="en-US" sz="2400" b="1" i="1"/>
              <a:t>Available</a:t>
            </a:r>
            <a:r>
              <a:rPr lang="en-US" altLang="en-US" sz="2400"/>
              <a:t> = (1,0,0,2)</a:t>
            </a:r>
          </a:p>
          <a:p>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pic>
        <p:nvPicPr>
          <p:cNvPr id="10" name="Picture 9"/>
          <p:cNvPicPr>
            <a:picLocks noChangeAspect="1"/>
          </p:cNvPicPr>
          <p:nvPr/>
        </p:nvPicPr>
        <p:blipFill>
          <a:blip r:embed="rId3"/>
          <a:stretch>
            <a:fillRect/>
          </a:stretch>
        </p:blipFill>
        <p:spPr>
          <a:xfrm>
            <a:off x="3944470" y="2667000"/>
            <a:ext cx="4742330" cy="3505200"/>
          </a:xfrm>
          <a:prstGeom prst="rect">
            <a:avLst/>
          </a:prstGeom>
        </p:spPr>
      </p:pic>
    </p:spTree>
    <p:extLst>
      <p:ext uri="{BB962C8B-B14F-4D97-AF65-F5344CB8AC3E}">
        <p14:creationId xmlns:p14="http://schemas.microsoft.com/office/powerpoint/2010/main" val="195816624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 2"/>
          <p:cNvSpPr>
            <a:spLocks noGrp="1"/>
          </p:cNvSpPr>
          <p:nvPr>
            <p:ph idx="1"/>
          </p:nvPr>
        </p:nvSpPr>
        <p:spPr/>
        <p:txBody>
          <a:bodyPr/>
          <a:lstStyle/>
          <a:p>
            <a:r>
              <a:rPr lang="en-US" altLang="en-US" sz="2400"/>
              <a:t>  Trả lời các câu hỏi sau sử dụng giải thuật Banker</a:t>
            </a:r>
          </a:p>
          <a:p>
            <a:pPr marL="457200" indent="-457200">
              <a:buFont typeface="+mj-lt"/>
              <a:buAutoNum type="alphaLcPeriod"/>
            </a:pPr>
            <a:r>
              <a:rPr lang="en-US" altLang="en-US" sz="2400"/>
              <a:t>Hệ thống có an toàn không? Đưa ra chuỗi an toàn nếu có?</a:t>
            </a:r>
          </a:p>
          <a:p>
            <a:pPr marL="457200" indent="-457200">
              <a:buFont typeface="+mj-lt"/>
              <a:buAutoNum type="alphaLcPeriod"/>
            </a:pPr>
            <a:r>
              <a:rPr lang="en-US" altLang="en-US" sz="2400"/>
              <a:t>Nếu P1 yêu cầu (1,1,0,0) thì có thể cấp phát cho nó ngay không?</a:t>
            </a:r>
          </a:p>
          <a:p>
            <a:pPr marL="457200" indent="-457200">
              <a:buFont typeface="+mj-lt"/>
              <a:buAutoNum type="alphaLcPeriod"/>
            </a:pPr>
            <a:r>
              <a:rPr lang="en-US" altLang="en-US" sz="2400"/>
              <a:t>Nếu P4 yêu cầu (0,0,2,0)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pic>
        <p:nvPicPr>
          <p:cNvPr id="7" name="Picture 6"/>
          <p:cNvPicPr>
            <a:picLocks noChangeAspect="1"/>
          </p:cNvPicPr>
          <p:nvPr/>
        </p:nvPicPr>
        <p:blipFill>
          <a:blip r:embed="rId3"/>
          <a:stretch>
            <a:fillRect/>
          </a:stretch>
        </p:blipFill>
        <p:spPr>
          <a:xfrm>
            <a:off x="1828800" y="3177835"/>
            <a:ext cx="5861397" cy="3059477"/>
          </a:xfrm>
          <a:prstGeom prst="rect">
            <a:avLst/>
          </a:prstGeom>
        </p:spPr>
      </p:pic>
    </p:spTree>
    <p:extLst>
      <p:ext uri="{BB962C8B-B14F-4D97-AF65-F5344CB8AC3E}">
        <p14:creationId xmlns:p14="http://schemas.microsoft.com/office/powerpoint/2010/main" val="9044772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5</a:t>
            </a:r>
          </a:p>
        </p:txBody>
      </p:sp>
      <p:sp>
        <p:nvSpPr>
          <p:cNvPr id="3" name="Content Placeholder 2"/>
          <p:cNvSpPr>
            <a:spLocks noGrp="1"/>
          </p:cNvSpPr>
          <p:nvPr>
            <p:ph idx="1"/>
          </p:nvPr>
        </p:nvSpPr>
        <p:spPr/>
        <p:txBody>
          <a:bodyPr/>
          <a:lstStyle/>
          <a:p>
            <a:r>
              <a:rPr lang="vi-VN"/>
              <a:t>Khi nào thì xảy ra tranh chấp race condition?</a:t>
            </a:r>
          </a:p>
          <a:p>
            <a:r>
              <a:rPr lang="vi-VN"/>
              <a:t>Vấn đề Critical Section là gì?</a:t>
            </a:r>
          </a:p>
          <a:p>
            <a:r>
              <a:rPr lang="vi-VN"/>
              <a:t>Yêu cầu của lời giải cho CS problem?</a:t>
            </a:r>
          </a:p>
          <a:p>
            <a:r>
              <a:rPr lang="vi-VN"/>
              <a:t>Có mấy loại giải pháp? Kể tên?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7</a:t>
            </a:r>
          </a:p>
        </p:txBody>
      </p:sp>
      <p:sp>
        <p:nvSpPr>
          <p:cNvPr id="3" name="Content Placeholder 2"/>
          <p:cNvSpPr>
            <a:spLocks noGrp="1"/>
          </p:cNvSpPr>
          <p:nvPr>
            <p:ph idx="1"/>
          </p:nvPr>
        </p:nvSpPr>
        <p:spPr/>
        <p:txBody>
          <a:bodyPr/>
          <a:lstStyle/>
          <a:p>
            <a:r>
              <a:rPr lang="vi-VN"/>
              <a:t>Chuyển đổi địa chỉ là gì? Địa chỉ nhớ được biểu diễn như thế nào trong quá trình chạy 1 chương trình?</a:t>
            </a:r>
          </a:p>
          <a:p>
            <a:r>
              <a:rPr lang="vi-VN"/>
              <a:t>Khi nào địa chỉ lệnh và dữ liệu được chuyển thành địa chỉ thật?</a:t>
            </a:r>
          </a:p>
          <a:p>
            <a:r>
              <a:rPr lang="vi-VN"/>
              <a:t>Thế nào là dynamic linking? Nêu ưu điểm?</a:t>
            </a:r>
          </a:p>
          <a:p>
            <a:r>
              <a:rPr lang="vi-VN"/>
              <a:t>Thế nào là dynamic loading?</a:t>
            </a:r>
          </a:p>
          <a:p>
            <a:r>
              <a:rPr lang="vi-VN"/>
              <a:t>Nêu cơ chế </a:t>
            </a:r>
            <a:r>
              <a:rPr lang="en-US"/>
              <a:t>s</a:t>
            </a:r>
            <a:r>
              <a:rPr lang="vi-VN"/>
              <a:t>wapping?</a:t>
            </a:r>
          </a:p>
          <a:p>
            <a:r>
              <a:rPr lang="vi-VN"/>
              <a:t>Nêu các mô hình quản lý bộ nhớ?</a:t>
            </a:r>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3139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7 (tt)</a:t>
            </a:r>
          </a:p>
        </p:txBody>
      </p:sp>
      <p:sp>
        <p:nvSpPr>
          <p:cNvPr id="3" name="Content Placeholder 2"/>
          <p:cNvSpPr>
            <a:spLocks noGrp="1"/>
          </p:cNvSpPr>
          <p:nvPr>
            <p:ph idx="1"/>
          </p:nvPr>
        </p:nvSpPr>
        <p:spPr/>
        <p:txBody>
          <a:bodyPr/>
          <a:lstStyle/>
          <a:p>
            <a:r>
              <a:rPr lang="vi-VN"/>
              <a:t>Thế nào là phân mảnh ngoại? Phân mảnh nội? Cho ví dụ?</a:t>
            </a:r>
          </a:p>
          <a:p>
            <a:r>
              <a:rPr lang="vi-VN"/>
              <a:t>Fixed partitioning là gì? Các chiến lược placement?</a:t>
            </a:r>
          </a:p>
          <a:p>
            <a:r>
              <a:rPr lang="vi-VN"/>
              <a:t>Dynamic partitioning là gì? Các chiến lược placement?</a:t>
            </a:r>
          </a:p>
          <a:p>
            <a:endParaRPr lang="vi-VN"/>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98123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7</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0079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p:txBody>
          <a:bodyPr/>
          <a:lstStyle/>
          <a:p>
            <a:pPr marL="0" indent="0">
              <a:buNone/>
            </a:pPr>
            <a:r>
              <a:rPr lang="vi-VN"/>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First fit, Best fit, Next fit, Worst fit? Thuật toán nào cho phép sử dụng bộ nhớ hiệu quả nhất trong trường hợp trên</a:t>
            </a:r>
            <a:r>
              <a:rPr lang="en-US"/>
              <a:t>?</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702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ontent Placeholder 6"/>
          <p:cNvSpPr>
            <a:spLocks noGrp="1"/>
          </p:cNvSpPr>
          <p:nvPr>
            <p:ph idx="1"/>
          </p:nvPr>
        </p:nvSpPr>
        <p:spPr/>
        <p:txBody>
          <a:bodyPr/>
          <a:lstStyle/>
          <a:p>
            <a:pPr marL="0" indent="0">
              <a:buNone/>
            </a:pPr>
            <a:r>
              <a:rPr lang="en-US"/>
              <a:t>Xét một không gian địa chỉ có 12 trang, mỗi trang có kích thước 2K, ánh xạ vào bộ nhớ vật lý có 32 khung trang.</a:t>
            </a:r>
          </a:p>
          <a:p>
            <a:pPr marL="514350" indent="-514350">
              <a:buFont typeface="+mj-lt"/>
              <a:buAutoNum type="alphaLcPeriod"/>
            </a:pPr>
            <a:r>
              <a:rPr lang="en-US"/>
              <a:t>Địa chỉ logic gồm bao nhiêu bit?</a:t>
            </a:r>
          </a:p>
          <a:p>
            <a:pPr marL="514350" indent="-514350">
              <a:buFont typeface="+mj-lt"/>
              <a:buAutoNum type="alphaLcPeriod"/>
            </a:pPr>
            <a:r>
              <a:rPr lang="en-US"/>
              <a:t>Địa chỉ physic gồm bao nhiêu bit?</a:t>
            </a:r>
          </a:p>
          <a:p>
            <a:pPr marL="514350" indent="-514350">
              <a:buFont typeface="+mj-lt"/>
              <a:buAutoNum type="alphaLcPeriod"/>
            </a:pPr>
            <a:r>
              <a:rPr lang="en-US"/>
              <a:t>Bảng trang có bao nhiêu mục? Mỗi mục trong bảng trang cần bao nhiêu bit?</a:t>
            </a:r>
          </a:p>
        </p:txBody>
      </p:sp>
    </p:spTree>
    <p:extLst>
      <p:ext uri="{BB962C8B-B14F-4D97-AF65-F5344CB8AC3E}">
        <p14:creationId xmlns:p14="http://schemas.microsoft.com/office/powerpoint/2010/main" val="6522890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9" name="Content Placeholder 8"/>
          <p:cNvSpPr>
            <a:spLocks noGrp="1"/>
          </p:cNvSpPr>
          <p:nvPr>
            <p:ph idx="1"/>
          </p:nvPr>
        </p:nvSpPr>
        <p:spPr/>
        <p:txBody>
          <a:bodyPr/>
          <a:lstStyle/>
          <a:p>
            <a:pPr marL="0" indent="0" algn="just">
              <a:buNone/>
            </a:pPr>
            <a:r>
              <a:rPr lang="en-US"/>
              <a:t>Xét một hệ thống sử dụng kỹ thuật phân trang, với bảng trang được lưu trữ trong bộ nhớ chính.</a:t>
            </a:r>
          </a:p>
          <a:p>
            <a:pPr marL="514350" indent="-514350" algn="just">
              <a:buFont typeface="+mj-lt"/>
              <a:buAutoNum type="alphaLcPeriod"/>
            </a:pPr>
            <a:r>
              <a:rPr lang="en-US"/>
              <a:t>Nếu thời gian cho một lần truy xuất bộ nhớ bình thường là 200ns thì mất bao nhiêu thời gian cho một thao tác truy xuất bộ nhớ trong hệ thống này?</a:t>
            </a:r>
          </a:p>
          <a:p>
            <a:pPr marL="514350" indent="-514350" algn="just">
              <a:buFont typeface="+mj-lt"/>
              <a:buAutoNum type="alphaLcPeriod"/>
            </a:pPr>
            <a:r>
              <a:rPr lang="en-US"/>
              <a:t>Nếu sử dụng TLBs với hit-ratio là 75%, thời gian để tìm tròn TLBs xem như bằng 0, tính thời gian truy xuất bộ nhớ trong hệ thống</a:t>
            </a:r>
          </a:p>
        </p:txBody>
      </p:sp>
    </p:spTree>
    <p:extLst>
      <p:ext uri="{BB962C8B-B14F-4D97-AF65-F5344CB8AC3E}">
        <p14:creationId xmlns:p14="http://schemas.microsoft.com/office/powerpoint/2010/main" val="326988422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9" name="Content Placeholder 8"/>
          <p:cNvSpPr>
            <a:spLocks noGrp="1"/>
          </p:cNvSpPr>
          <p:nvPr>
            <p:ph idx="1"/>
          </p:nvPr>
        </p:nvSpPr>
        <p:spPr/>
        <p:txBody>
          <a:bodyPr/>
          <a:lstStyle/>
          <a:p>
            <a:pPr marL="0" indent="0">
              <a:buNone/>
            </a:pPr>
            <a:r>
              <a:rPr lang="vi-VN"/>
              <a:t>Xét một không gian có bộ nhớ luận lý có 64 trang, mỗi trang có 1024 từ, mỗi từ là 2 byte được</a:t>
            </a:r>
            <a:r>
              <a:rPr lang="en-US"/>
              <a:t> </a:t>
            </a:r>
            <a:r>
              <a:rPr lang="vi-VN"/>
              <a:t>ánh xạ vào bộ nhớ vật lý có 32 trang</a:t>
            </a:r>
            <a:r>
              <a:rPr lang="en-US"/>
              <a:t>.</a:t>
            </a:r>
            <a:endParaRPr lang="vi-VN"/>
          </a:p>
          <a:p>
            <a:pPr marL="0" indent="0">
              <a:buNone/>
            </a:pPr>
            <a:r>
              <a:rPr lang="vi-VN"/>
              <a:t>a) Địa chỉ bộ nhớ vật lý có bao nhiêu bit?</a:t>
            </a:r>
          </a:p>
          <a:p>
            <a:pPr marL="0" indent="0">
              <a:buNone/>
            </a:pPr>
            <a:r>
              <a:rPr lang="vi-VN"/>
              <a:t>b) Địa chỉ bộ nhớ luận lý có bao nhiêu bit?</a:t>
            </a:r>
          </a:p>
          <a:p>
            <a:pPr marL="0" indent="0">
              <a:buNone/>
            </a:pPr>
            <a:r>
              <a:rPr lang="vi-VN"/>
              <a:t>c) Có bao nhiêu mục trong bảng phân trang? Mỗi</a:t>
            </a:r>
            <a:r>
              <a:rPr lang="en-US"/>
              <a:t> </a:t>
            </a:r>
            <a:r>
              <a:rPr lang="vi-VN"/>
              <a:t>mục chứa bao nhiêu bit?</a:t>
            </a:r>
            <a:endParaRPr lang="en-US"/>
          </a:p>
        </p:txBody>
      </p:sp>
    </p:spTree>
    <p:extLst>
      <p:ext uri="{BB962C8B-B14F-4D97-AF65-F5344CB8AC3E}">
        <p14:creationId xmlns:p14="http://schemas.microsoft.com/office/powerpoint/2010/main" val="9841709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9" name="Content Placeholder 8"/>
          <p:cNvSpPr>
            <a:spLocks noGrp="1"/>
          </p:cNvSpPr>
          <p:nvPr>
            <p:ph idx="1"/>
          </p:nvPr>
        </p:nvSpPr>
        <p:spPr/>
        <p:txBody>
          <a:bodyPr/>
          <a:lstStyle/>
          <a:p>
            <a:pPr marL="0" indent="0">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p>
        </p:txBody>
      </p:sp>
    </p:spTree>
    <p:extLst>
      <p:ext uri="{BB962C8B-B14F-4D97-AF65-F5344CB8AC3E}">
        <p14:creationId xmlns:p14="http://schemas.microsoft.com/office/powerpoint/2010/main" val="17912597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6</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9" name="Content Placeholder 8"/>
          <p:cNvSpPr>
            <a:spLocks noGrp="1"/>
          </p:cNvSpPr>
          <p:nvPr>
            <p:ph idx="1"/>
          </p:nvPr>
        </p:nvSpPr>
        <p:spPr/>
        <p:txBody>
          <a:bodyPr/>
          <a:lstStyle/>
          <a:p>
            <a:pPr marL="0" indent="0">
              <a:buNone/>
            </a:pPr>
            <a:r>
              <a:rPr lang="en-US"/>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p>
        </p:txBody>
      </p:sp>
    </p:spTree>
    <p:extLst>
      <p:ext uri="{BB962C8B-B14F-4D97-AF65-F5344CB8AC3E}">
        <p14:creationId xmlns:p14="http://schemas.microsoft.com/office/powerpoint/2010/main" val="255186107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7</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7" name="Content Placeholder 6"/>
          <p:cNvSpPr>
            <a:spLocks noGrp="1"/>
          </p:cNvSpPr>
          <p:nvPr>
            <p:ph idx="1"/>
          </p:nvPr>
        </p:nvSpPr>
        <p:spPr/>
        <p:txBody>
          <a:bodyPr/>
          <a:lstStyle/>
          <a:p>
            <a:r>
              <a:rPr lang="en-US" altLang="en-US"/>
              <a:t>Địa chỉ vật lý 6568 sẽ được chuyển thành địa chỉ ảo bao nhiêu? Biết rằng kích thước mỗi frame là 1K bytes</a:t>
            </a:r>
          </a:p>
          <a:p>
            <a:r>
              <a:rPr lang="vi-VN" altLang="en-US"/>
              <a:t>Địa chỉ ảo </a:t>
            </a:r>
            <a:r>
              <a:rPr lang="en-US" altLang="en-US"/>
              <a:t>3254</a:t>
            </a:r>
            <a:r>
              <a:rPr lang="vi-VN" altLang="en-US"/>
              <a:t> sẽ được chuyển thành địa chỉ vật lý bao nhiêu? Biết rằng kích thước mỗi frame là </a:t>
            </a:r>
            <a:r>
              <a:rPr lang="en-US" altLang="en-US"/>
              <a:t>2</a:t>
            </a:r>
            <a:r>
              <a:rPr lang="vi-VN" altLang="en-US"/>
              <a:t>K bytes</a:t>
            </a:r>
          </a:p>
          <a:p>
            <a:endParaRPr lang="en-US" alt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68712"/>
            <a:ext cx="18557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7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5 (tt)</a:t>
            </a:r>
          </a:p>
        </p:txBody>
      </p:sp>
      <p:sp>
        <p:nvSpPr>
          <p:cNvPr id="3" name="Content Placeholder 2"/>
          <p:cNvSpPr>
            <a:spLocks noGrp="1"/>
          </p:cNvSpPr>
          <p:nvPr>
            <p:ph idx="1"/>
          </p:nvPr>
        </p:nvSpPr>
        <p:spPr/>
        <p:txBody>
          <a:bodyPr/>
          <a:lstStyle/>
          <a:p>
            <a:r>
              <a:rPr lang="en-US"/>
              <a:t>Mô tả các giải pháp trong nhóm giải pháp Busy waiting? Ưu nh</a:t>
            </a:r>
            <a:r>
              <a:rPr lang="vi-VN"/>
              <a:t>ư</a:t>
            </a:r>
            <a:r>
              <a:rPr lang="en-US"/>
              <a:t>ợc điểm của từng giải pháp?</a:t>
            </a:r>
          </a:p>
          <a:p>
            <a:r>
              <a:rPr lang="vi-VN"/>
              <a:t>Semaphore là gì? Nêu cách hoạt động của semaphore và ứng dụng vào một bài toán đồng bộ?</a:t>
            </a:r>
          </a:p>
          <a:p>
            <a:r>
              <a:rPr lang="vi-VN"/>
              <a:t>Monitor là gì? Nêu cách hoạt động của monitor và ứng dụng vào một bài toán đồng bộ?</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4891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8</a:t>
            </a:r>
          </a:p>
        </p:txBody>
      </p:sp>
      <p:sp>
        <p:nvSpPr>
          <p:cNvPr id="3" name="Content Placeholder 2"/>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047358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8</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03704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69020369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DB36-4594-4289-BAAF-D8FB7C08C801}"/>
              </a:ext>
            </a:extLst>
          </p:cNvPr>
          <p:cNvSpPr>
            <a:spLocks noGrp="1"/>
          </p:cNvSpPr>
          <p:nvPr>
            <p:ph type="title"/>
          </p:nvPr>
        </p:nvSpPr>
        <p:spPr/>
        <p:txBody>
          <a:bodyPr/>
          <a:lstStyle/>
          <a:p>
            <a:r>
              <a:rPr lang="en-US"/>
              <a:t>Câu hỏi ôn tập ch</a:t>
            </a:r>
            <a:r>
              <a:rPr lang="vi-VN"/>
              <a:t>ư</a:t>
            </a:r>
            <a:r>
              <a:rPr lang="en-US"/>
              <a:t>ơng 9</a:t>
            </a:r>
          </a:p>
        </p:txBody>
      </p:sp>
      <p:sp>
        <p:nvSpPr>
          <p:cNvPr id="3" name="Content Placeholder 2">
            <a:extLst>
              <a:ext uri="{FF2B5EF4-FFF2-40B4-BE49-F238E27FC236}">
                <a16:creationId xmlns:a16="http://schemas.microsoft.com/office/drawing/2014/main" id="{FD0C8A21-72BA-4F76-A912-2992B899265B}"/>
              </a:ext>
            </a:extLst>
          </p:cNvPr>
          <p:cNvSpPr>
            <a:spLocks noGrp="1"/>
          </p:cNvSpPr>
          <p:nvPr>
            <p:ph idx="1"/>
          </p:nvPr>
        </p:nvSpPr>
        <p:spPr/>
        <p:txBody>
          <a:bodyPr/>
          <a:lstStyle/>
          <a:p>
            <a:r>
              <a:rPr lang="en-US"/>
              <a:t>Nguyên tắc thiết kế của hệ điều hành Linux/Windows?</a:t>
            </a:r>
          </a:p>
          <a:p>
            <a:r>
              <a:rPr lang="en-US"/>
              <a:t>Các thành phần của hệ điều hành Linux/Windows?</a:t>
            </a:r>
          </a:p>
          <a:p>
            <a:r>
              <a:rPr lang="en-US"/>
              <a:t>Linux/Windows quản lý tiến trình như thế nào? Có điểm gì khác so với kiến thức đã học?</a:t>
            </a:r>
          </a:p>
          <a:p>
            <a:r>
              <a:rPr lang="en-US"/>
              <a:t>Các tiến trình trên Linux/Windows giao tiếp với nhau như thế nào? Có điểm gì khác so với kiến thức đã học?</a:t>
            </a:r>
          </a:p>
          <a:p>
            <a:r>
              <a:rPr lang="en-US"/>
              <a:t>Trình bày bộ nhớ ảo trên Linux/Windows? Có điểm gì khác so với kiến thức đã học?</a:t>
            </a:r>
          </a:p>
          <a:p>
            <a:endParaRPr lang="en-US"/>
          </a:p>
        </p:txBody>
      </p:sp>
      <p:sp>
        <p:nvSpPr>
          <p:cNvPr id="4" name="Date Placeholder 3">
            <a:extLst>
              <a:ext uri="{FF2B5EF4-FFF2-40B4-BE49-F238E27FC236}">
                <a16:creationId xmlns:a16="http://schemas.microsoft.com/office/drawing/2014/main" id="{F1A99652-7FEE-4796-8E9B-8F273FF3E4C1}"/>
              </a:ext>
            </a:extLst>
          </p:cNvPr>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a:extLst>
              <a:ext uri="{FF2B5EF4-FFF2-40B4-BE49-F238E27FC236}">
                <a16:creationId xmlns:a16="http://schemas.microsoft.com/office/drawing/2014/main" id="{F7740E77-73C3-4ADA-B1C2-0B716FD3675A}"/>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82E38A6-7C6D-4FB5-BB1A-09CEABC2D42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88239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7" name="Content Placeholder 6"/>
          <p:cNvSpPr>
            <a:spLocks noGrp="1"/>
          </p:cNvSpPr>
          <p:nvPr>
            <p:ph idx="1"/>
          </p:nvPr>
        </p:nvSpPr>
        <p:spPr/>
        <p:txBody>
          <a:bodyPr/>
          <a:lstStyle/>
          <a:p>
            <a:r>
              <a:rPr lang="en-US"/>
              <a:t>Đồng bộ</a:t>
            </a:r>
          </a:p>
          <a:p>
            <a:r>
              <a:rPr lang="en-US"/>
              <a:t>Deadlock</a:t>
            </a:r>
          </a:p>
          <a:p>
            <a:r>
              <a:rPr lang="en-US"/>
              <a:t>Quản lý bộ nhớ</a:t>
            </a:r>
          </a:p>
          <a:p>
            <a:r>
              <a:rPr lang="en-US"/>
              <a:t>Bộ nhớ ảo</a:t>
            </a:r>
          </a:p>
          <a:p>
            <a:r>
              <a:rPr lang="en-US"/>
              <a:t>Hệ điều hành Linux và Windows</a:t>
            </a:r>
            <a:endParaRPr lang="vi-VN"/>
          </a:p>
        </p:txBody>
      </p:sp>
    </p:spTree>
    <p:extLst>
      <p:ext uri="{BB962C8B-B14F-4D97-AF65-F5344CB8AC3E}">
        <p14:creationId xmlns:p14="http://schemas.microsoft.com/office/powerpoint/2010/main" val="1896279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5</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0090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251520" y="1219200"/>
            <a:ext cx="864096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(i = 0 hay 1, và j là tiến trình còn lại) như sau:</a:t>
            </a:r>
          </a:p>
          <a:p>
            <a:pPr lvl="1">
              <a:lnSpc>
                <a:spcPct val="80000"/>
              </a:lnSpc>
              <a:buNone/>
            </a:pPr>
            <a:r>
              <a:rPr lang="en-US" altLang="en-US" sz="1600"/>
              <a:t>repeat</a:t>
            </a:r>
          </a:p>
          <a:p>
            <a:pPr lvl="1">
              <a:lnSpc>
                <a:spcPct val="80000"/>
              </a:lnSpc>
              <a:buNone/>
            </a:pPr>
            <a:r>
              <a:rPr lang="en-US" altLang="en-US" sz="1600"/>
              <a:t>flag[i] := true;</a:t>
            </a:r>
          </a:p>
          <a:p>
            <a:pPr lvl="1">
              <a:lnSpc>
                <a:spcPct val="80000"/>
              </a:lnSpc>
              <a:buNone/>
            </a:pPr>
            <a:r>
              <a:rPr lang="en-US" altLang="en-US" sz="1600"/>
              <a:t>while flag[j] do </a:t>
            </a:r>
          </a:p>
          <a:p>
            <a:pPr lvl="1">
              <a:lnSpc>
                <a:spcPct val="80000"/>
              </a:lnSpc>
              <a:buNone/>
            </a:pPr>
            <a:r>
              <a:rPr lang="en-US" altLang="en-US" sz="1600"/>
              <a:t>if turn = j then</a:t>
            </a:r>
          </a:p>
          <a:p>
            <a:pPr lvl="1">
              <a:lnSpc>
                <a:spcPct val="80000"/>
              </a:lnSpc>
              <a:buNone/>
            </a:pPr>
            <a:r>
              <a:rPr lang="en-US" altLang="en-US" sz="1600"/>
              <a:t>		begin		flag[i]:= false;  </a:t>
            </a:r>
          </a:p>
          <a:p>
            <a:pPr lvl="1">
              <a:lnSpc>
                <a:spcPct val="80000"/>
              </a:lnSpc>
              <a:buNone/>
            </a:pPr>
            <a:r>
              <a:rPr lang="en-US" altLang="en-US" sz="1600"/>
              <a:t>				while turn = j do ;</a:t>
            </a:r>
          </a:p>
          <a:p>
            <a:pPr lvl="1">
              <a:lnSpc>
                <a:spcPct val="80000"/>
              </a:lnSpc>
              <a:buNone/>
            </a:pPr>
            <a:r>
              <a:rPr lang="en-US" altLang="en-US" sz="1600"/>
              <a:t>				flag[i]:= true;</a:t>
            </a:r>
          </a:p>
          <a:p>
            <a:pPr lvl="1">
              <a:lnSpc>
                <a:spcPct val="80000"/>
              </a:lnSpc>
              <a:buNone/>
            </a:pPr>
            <a:r>
              <a:rPr lang="en-US" altLang="en-US" sz="1600"/>
              <a:t>		end;</a:t>
            </a:r>
          </a:p>
          <a:p>
            <a:pPr lvl="1">
              <a:lnSpc>
                <a:spcPct val="80000"/>
              </a:lnSpc>
              <a:buNone/>
            </a:pPr>
            <a:r>
              <a:rPr lang="en-US" altLang="en-US" sz="1600"/>
              <a:t>	critical_section();</a:t>
            </a:r>
          </a:p>
          <a:p>
            <a:pPr lvl="1">
              <a:lnSpc>
                <a:spcPct val="80000"/>
              </a:lnSpc>
              <a:buNone/>
            </a:pPr>
            <a:r>
              <a:rPr lang="en-US" altLang="en-US" sz="1600"/>
              <a:t>turn:= j;  </a:t>
            </a:r>
          </a:p>
          <a:p>
            <a:pPr lvl="1">
              <a:lnSpc>
                <a:spcPct val="80000"/>
              </a:lnSpc>
              <a:buNone/>
            </a:pPr>
            <a:r>
              <a:rPr lang="en-US" altLang="en-US" sz="1600"/>
              <a:t>flag[i]:= false; </a:t>
            </a:r>
          </a:p>
          <a:p>
            <a:pPr lvl="1">
              <a:lnSpc>
                <a:spcPct val="80000"/>
              </a:lnSpc>
              <a:buNone/>
            </a:pPr>
            <a:r>
              <a:rPr lang="en-US" altLang="en-US" sz="1600"/>
              <a:t>non_critical_section();</a:t>
            </a:r>
          </a:p>
          <a:p>
            <a:pPr lvl="1">
              <a:lnSpc>
                <a:spcPct val="80000"/>
              </a:lnSpc>
              <a:buNone/>
            </a:pPr>
            <a:r>
              <a:rPr lang="en-US" altLang="en-US" sz="1600"/>
              <a:t>until </a:t>
            </a:r>
            <a:r>
              <a:rPr lang="en-US" altLang="en-US" sz="1600" i="1"/>
              <a:t>false</a:t>
            </a:r>
            <a:r>
              <a:rPr lang="en-US" altLang="en-US" sz="1600"/>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410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83226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251520" y="1219200"/>
            <a:ext cx="8640960" cy="5018112"/>
          </a:xfrm>
        </p:spPr>
        <p:txBody>
          <a:bodyPr/>
          <a:lstStyle/>
          <a:p>
            <a:r>
              <a:rPr lang="en-US" sz="2400"/>
              <a:t>Xét giải pháp đồng bộ hóa sau:</a:t>
            </a:r>
          </a:p>
          <a:p>
            <a:pPr lvl="3">
              <a:lnSpc>
                <a:spcPct val="90000"/>
              </a:lnSpc>
              <a:buNone/>
            </a:pPr>
            <a:r>
              <a:rPr lang="fr-FR" altLang="en-US" sz="2200"/>
              <a:t>while (TRUE) {</a:t>
            </a:r>
          </a:p>
          <a:p>
            <a:pPr lvl="3">
              <a:lnSpc>
                <a:spcPct val="90000"/>
              </a:lnSpc>
              <a:buNone/>
            </a:pPr>
            <a:r>
              <a:rPr lang="fr-FR" altLang="en-US" sz="2200"/>
              <a:t>int j = 1-i;</a:t>
            </a:r>
          </a:p>
          <a:p>
            <a:pPr lvl="3">
              <a:lnSpc>
                <a:spcPct val="90000"/>
              </a:lnSpc>
              <a:buNone/>
            </a:pPr>
            <a:r>
              <a:rPr lang="fr-FR" altLang="en-US" sz="2200"/>
              <a:t>flag[i]= TRUE;	</a:t>
            </a:r>
          </a:p>
          <a:p>
            <a:pPr lvl="3">
              <a:lnSpc>
                <a:spcPct val="90000"/>
              </a:lnSpc>
              <a:buNone/>
            </a:pPr>
            <a:r>
              <a:rPr lang="fr-FR" altLang="en-US" sz="2200"/>
              <a:t>turn = i;</a:t>
            </a:r>
          </a:p>
          <a:p>
            <a:pPr lvl="3">
              <a:lnSpc>
                <a:spcPct val="90000"/>
              </a:lnSpc>
              <a:buNone/>
            </a:pPr>
            <a:r>
              <a:rPr lang="fr-FR" altLang="en-US" sz="2200"/>
              <a:t>while (turn == j &amp;&amp; flag[j]==TRUE); </a:t>
            </a:r>
          </a:p>
          <a:p>
            <a:pPr lvl="3">
              <a:lnSpc>
                <a:spcPct val="90000"/>
              </a:lnSpc>
              <a:buNone/>
            </a:pPr>
            <a:r>
              <a:rPr lang="fr-FR" altLang="en-US" sz="2200"/>
              <a:t>critical-section ();</a:t>
            </a:r>
          </a:p>
          <a:p>
            <a:pPr lvl="3">
              <a:lnSpc>
                <a:spcPct val="90000"/>
              </a:lnSpc>
              <a:buNone/>
            </a:pPr>
            <a:r>
              <a:rPr lang="fr-FR" altLang="en-US" sz="2200"/>
              <a:t>flag[i] = FALSE;</a:t>
            </a:r>
          </a:p>
          <a:p>
            <a:pPr lvl="3">
              <a:lnSpc>
                <a:spcPct val="90000"/>
              </a:lnSpc>
              <a:buNone/>
            </a:pPr>
            <a:r>
              <a:rPr lang="fr-FR" altLang="en-US" sz="2200"/>
              <a:t>    Noncritical-section ();</a:t>
            </a:r>
          </a:p>
          <a:p>
            <a:pPr lvl="3">
              <a:lnSpc>
                <a:spcPct val="90000"/>
              </a:lnSpc>
              <a:buNone/>
            </a:pPr>
            <a:r>
              <a:rPr lang="fr-FR" altLang="en-US" sz="2200"/>
              <a:t>}</a:t>
            </a:r>
            <a:endParaRPr lang="en-US" altLang="en-US" sz="22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61221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3</a:t>
            </a:r>
          </a:p>
        </p:txBody>
      </p:sp>
      <p:sp>
        <p:nvSpPr>
          <p:cNvPr id="3" name="Content Placeholder 2"/>
          <p:cNvSpPr>
            <a:spLocks noGrp="1"/>
          </p:cNvSpPr>
          <p:nvPr>
            <p:ph idx="1"/>
          </p:nvPr>
        </p:nvSpPr>
        <p:spPr>
          <a:xfrm>
            <a:off x="251520" y="1219200"/>
            <a:ext cx="8640960" cy="5018112"/>
          </a:xfrm>
        </p:spPr>
        <p:txBody>
          <a:bodyPr/>
          <a:lstStyle/>
          <a:p>
            <a:r>
              <a:rPr lang="en-US" sz="2400"/>
              <a:t> Giả sử một máy tính không có chỉ thị TSL, nhưng có chỉ thị Swap có khả năng hoán đổi nội dung của hai từ nhớ chỉ bằng một thao tác không thể phân chia:</a:t>
            </a:r>
          </a:p>
          <a:p>
            <a:pPr lvl="3">
              <a:lnSpc>
                <a:spcPct val="90000"/>
              </a:lnSpc>
              <a:buNone/>
            </a:pPr>
            <a:r>
              <a:rPr lang="en-US" altLang="en-US" sz="2200">
                <a:solidFill>
                  <a:schemeClr val="hlink"/>
                </a:solidFill>
              </a:rPr>
              <a:t>procedure Swap() var a,b: boolean);</a:t>
            </a:r>
          </a:p>
          <a:p>
            <a:pPr lvl="3">
              <a:lnSpc>
                <a:spcPct val="90000"/>
              </a:lnSpc>
              <a:buNone/>
            </a:pPr>
            <a:r>
              <a:rPr lang="en-US" altLang="en-US" sz="2200">
                <a:solidFill>
                  <a:schemeClr val="hlink"/>
                </a:solidFill>
              </a:rPr>
              <a:t>var 	temp : boolean;</a:t>
            </a:r>
          </a:p>
          <a:p>
            <a:pPr lvl="3">
              <a:lnSpc>
                <a:spcPct val="90000"/>
              </a:lnSpc>
              <a:buNone/>
            </a:pPr>
            <a:r>
              <a:rPr lang="en-US" altLang="en-US" sz="2200">
                <a:solidFill>
                  <a:schemeClr val="hlink"/>
                </a:solidFill>
              </a:rPr>
              <a:t>begin</a:t>
            </a:r>
          </a:p>
          <a:p>
            <a:pPr lvl="3">
              <a:lnSpc>
                <a:spcPct val="90000"/>
              </a:lnSpc>
              <a:buNone/>
            </a:pPr>
            <a:r>
              <a:rPr lang="en-US" altLang="en-US" sz="2200">
                <a:solidFill>
                  <a:schemeClr val="hlink"/>
                </a:solidFill>
              </a:rPr>
              <a:t>	temp := a;</a:t>
            </a:r>
          </a:p>
          <a:p>
            <a:pPr lvl="3">
              <a:lnSpc>
                <a:spcPct val="90000"/>
              </a:lnSpc>
              <a:buNone/>
            </a:pPr>
            <a:r>
              <a:rPr lang="en-US" altLang="en-US" sz="2200">
                <a:solidFill>
                  <a:schemeClr val="hlink"/>
                </a:solidFill>
              </a:rPr>
              <a:t>	a:= b;</a:t>
            </a:r>
          </a:p>
          <a:p>
            <a:pPr lvl="3">
              <a:lnSpc>
                <a:spcPct val="90000"/>
              </a:lnSpc>
              <a:buNone/>
            </a:pPr>
            <a:r>
              <a:rPr lang="en-US" altLang="en-US" sz="2200">
                <a:solidFill>
                  <a:schemeClr val="hlink"/>
                </a:solidFill>
              </a:rPr>
              <a:t>	b:= temp;</a:t>
            </a:r>
          </a:p>
          <a:p>
            <a:pPr lvl="3">
              <a:lnSpc>
                <a:spcPct val="90000"/>
              </a:lnSpc>
              <a:buNone/>
            </a:pPr>
            <a:r>
              <a:rPr lang="en-US" altLang="en-US" sz="2200">
                <a:solidFill>
                  <a:schemeClr val="hlink"/>
                </a:solidFill>
              </a:rPr>
              <a:t>end;</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646331"/>
          </a:xfrm>
          <a:prstGeom prst="rect">
            <a:avLst/>
          </a:prstGeom>
          <a:noFill/>
        </p:spPr>
        <p:txBody>
          <a:bodyPr wrap="square" rtlCol="0">
            <a:spAutoFit/>
          </a:bodyPr>
          <a:lstStyle/>
          <a:p>
            <a:r>
              <a:rPr lang="en-US" b="1"/>
              <a:t>Sử dụng chỉ thị này có thể tổ chức truy xuất độc quyền không? Nếu có, xây dựng cấu trúc chương trình tương ứng.</a:t>
            </a:r>
          </a:p>
        </p:txBody>
      </p:sp>
    </p:spTree>
    <p:extLst>
      <p:ext uri="{BB962C8B-B14F-4D97-AF65-F5344CB8AC3E}">
        <p14:creationId xmlns:p14="http://schemas.microsoft.com/office/powerpoint/2010/main" val="151469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251520" y="1219200"/>
            <a:ext cx="8640960" cy="5018112"/>
          </a:xfrm>
        </p:spPr>
        <p:txBody>
          <a:bodyPr/>
          <a:lstStyle/>
          <a:p>
            <a:r>
              <a:rPr lang="en-US" sz="2400"/>
              <a:t> Xét hai tiến trình sau:</a:t>
            </a:r>
          </a:p>
          <a:p>
            <a:pPr lvl="3">
              <a:lnSpc>
                <a:spcPct val="90000"/>
              </a:lnSpc>
              <a:buNone/>
            </a:pPr>
            <a:r>
              <a:rPr lang="en-US" altLang="en-US" sz="2200"/>
              <a:t>process A  {while (TRUE)   na = na +1;	}</a:t>
            </a:r>
          </a:p>
          <a:p>
            <a:pPr lvl="3">
              <a:lnSpc>
                <a:spcPct val="90000"/>
              </a:lnSpc>
              <a:buNone/>
            </a:pPr>
            <a:r>
              <a:rPr lang="en-US" altLang="en-US" sz="2200"/>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t>nb &lt;= na &lt;= nb +10</a:t>
            </a:r>
            <a:endParaRPr lang="en-US" sz="2400"/>
          </a:p>
          <a:p>
            <a:pPr marL="457200" indent="-457200">
              <a:buFont typeface="+mj-lt"/>
              <a:buAutoNum type="alphaLcPeriod"/>
            </a:pPr>
            <a:r>
              <a:rPr lang="en-US" sz="2400"/>
              <a:t>Nếu giảm điều kiện chỉ có là </a:t>
            </a:r>
            <a:r>
              <a:rPr lang="en-US" altLang="en-US" sz="2400"/>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3288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251520" y="1219200"/>
            <a:ext cx="8640960" cy="5018112"/>
          </a:xfrm>
        </p:spPr>
        <p:txBody>
          <a:bodyPr/>
          <a:lstStyle/>
          <a:p>
            <a:r>
              <a:rPr lang="en-US" sz="2400"/>
              <a:t> Một biến X được chia sẻ bởi 2 tiến trình cùng thực hiện đoạn code sau :</a:t>
            </a:r>
          </a:p>
          <a:p>
            <a:pPr lvl="3">
              <a:lnSpc>
                <a:spcPct val="90000"/>
              </a:lnSpc>
              <a:buNone/>
            </a:pPr>
            <a:r>
              <a:rPr lang="en-US" altLang="en-US" sz="2200"/>
              <a:t>do</a:t>
            </a:r>
          </a:p>
          <a:p>
            <a:pPr lvl="3">
              <a:lnSpc>
                <a:spcPct val="90000"/>
              </a:lnSpc>
              <a:buNone/>
            </a:pPr>
            <a:r>
              <a:rPr lang="en-US" altLang="en-US" sz="2200"/>
              <a:t>	X = X +1;</a:t>
            </a:r>
          </a:p>
          <a:p>
            <a:pPr lvl="3">
              <a:lnSpc>
                <a:spcPct val="90000"/>
              </a:lnSpc>
              <a:buNone/>
            </a:pPr>
            <a:r>
              <a:rPr lang="en-US" altLang="en-US" sz="2200"/>
              <a:t>	if ( X == 20) X = 0;</a:t>
            </a:r>
          </a:p>
          <a:p>
            <a:pPr lvl="3">
              <a:lnSpc>
                <a:spcPct val="90000"/>
              </a:lnSpc>
              <a:buNone/>
            </a:pPr>
            <a:r>
              <a:rPr lang="en-US" altLang="en-US" sz="2200"/>
              <a:t>while ( TRUE );</a:t>
            </a:r>
          </a:p>
          <a:p>
            <a:r>
              <a:rPr lang="en-US" sz="2400"/>
              <a:t>Bắt đầu với giá trị X = 0, chứng tỏ rằng giá trị X có thể vượt quá 20. Cần sửa chữa đoạn chương trình trên như thế nào để đảm bảo X không vượt quá 10?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6/14/2020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17047783"/>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759</TotalTime>
  <Words>2611</Words>
  <Application>Microsoft Office PowerPoint</Application>
  <PresentationFormat>On-screen Show (4:3)</PresentationFormat>
  <Paragraphs>296</Paragraphs>
  <Slides>34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Times New Roman</vt:lpstr>
      <vt:lpstr>Wingdings</vt:lpstr>
      <vt:lpstr>dsp</vt:lpstr>
      <vt:lpstr>HỆ ĐIỀU HÀNH  ÔN TẬP CUỐI KỲ</vt:lpstr>
      <vt:lpstr>Câu hỏi ôn tập chương 5</vt:lpstr>
      <vt:lpstr>Câu hỏi ôn tập chương 5 (tt)</vt:lpstr>
      <vt:lpstr>Bài tập chương 5</vt:lpstr>
      <vt:lpstr>Bài tập 1</vt:lpstr>
      <vt:lpstr>Bài tập 2</vt:lpstr>
      <vt:lpstr>Bài tập 3</vt:lpstr>
      <vt:lpstr>Bài tập 4</vt:lpstr>
      <vt:lpstr>Bài tập 5</vt:lpstr>
      <vt:lpstr>Bài tập 6</vt:lpstr>
      <vt:lpstr>Bài tập 7</vt:lpstr>
      <vt:lpstr>Bài tập 8</vt:lpstr>
      <vt:lpstr>Câu hỏi ôn tập chương 6</vt:lpstr>
      <vt:lpstr>Câu hỏi ôn tập chương 6 (tt)</vt:lpstr>
      <vt:lpstr>Bài tập chương 6</vt:lpstr>
      <vt:lpstr>Bài tập 1</vt:lpstr>
      <vt:lpstr>Bài tập 2</vt:lpstr>
      <vt:lpstr>Bài tập 3</vt:lpstr>
      <vt:lpstr>Bài tập 4</vt:lpstr>
      <vt:lpstr>Câu hỏi ôn tập chương 7</vt:lpstr>
      <vt:lpstr>Câu hỏi ôn tập chương 7 (tt)</vt:lpstr>
      <vt:lpstr>Bài tập chương 7</vt:lpstr>
      <vt:lpstr>Bài tập 1</vt:lpstr>
      <vt:lpstr>Bài tập 2</vt:lpstr>
      <vt:lpstr>Bài tập 3</vt:lpstr>
      <vt:lpstr>Bài tập 4</vt:lpstr>
      <vt:lpstr>Bài tập 5</vt:lpstr>
      <vt:lpstr>Bài tập 6</vt:lpstr>
      <vt:lpstr>Bài tập 7</vt:lpstr>
      <vt:lpstr>Câu hỏi ôn tập chương 8</vt:lpstr>
      <vt:lpstr>Bài tập chương 8</vt:lpstr>
      <vt:lpstr>Bài tập</vt:lpstr>
      <vt:lpstr>Câu hỏi ôn tập chương 9</vt:lpstr>
      <vt:lpstr>Tóm tắt lại nội dung buổi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Thanh Thiện</cp:lastModifiedBy>
  <cp:revision>89</cp:revision>
  <dcterms:created xsi:type="dcterms:W3CDTF">2017-02-19T14:22:18Z</dcterms:created>
  <dcterms:modified xsi:type="dcterms:W3CDTF">2020-06-14T13:01:56Z</dcterms:modified>
</cp:coreProperties>
</file>