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1428064"/>
            <a:ext cx="749490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570" y="416433"/>
            <a:ext cx="8908668" cy="595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00" y="1391983"/>
            <a:ext cx="7770495" cy="266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1905" y="6648627"/>
            <a:ext cx="205104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://csapp.cs.cmu.edu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730000"/>
                </a:solidFill>
              </a:rPr>
              <a:t>LẬP</a:t>
            </a:r>
            <a:r>
              <a:rPr sz="5400" spc="-10" dirty="0">
                <a:solidFill>
                  <a:srgbClr val="730000"/>
                </a:solidFill>
              </a:rPr>
              <a:t> </a:t>
            </a:r>
            <a:r>
              <a:rPr sz="5400" dirty="0">
                <a:solidFill>
                  <a:srgbClr val="730000"/>
                </a:solidFill>
              </a:rPr>
              <a:t>TRÌNH</a:t>
            </a:r>
            <a:r>
              <a:rPr sz="5400" spc="-5" dirty="0">
                <a:solidFill>
                  <a:srgbClr val="730000"/>
                </a:solidFill>
              </a:rPr>
              <a:t> </a:t>
            </a:r>
            <a:r>
              <a:rPr sz="5400" dirty="0">
                <a:solidFill>
                  <a:srgbClr val="730000"/>
                </a:solidFill>
              </a:rPr>
              <a:t>HỆ</a:t>
            </a:r>
            <a:r>
              <a:rPr sz="5400" spc="-20" dirty="0">
                <a:solidFill>
                  <a:srgbClr val="730000"/>
                </a:solidFill>
              </a:rPr>
              <a:t> </a:t>
            </a:r>
            <a:r>
              <a:rPr sz="5400" spc="-10" dirty="0">
                <a:solidFill>
                  <a:srgbClr val="730000"/>
                </a:solidFill>
              </a:rPr>
              <a:t>THỐNG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88898" y="2597657"/>
            <a:ext cx="3019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Microsoft Sans Serif"/>
                <a:cs typeface="Microsoft Sans Serif"/>
              </a:rPr>
              <a:t>ThS.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Đỗ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Thị </a:t>
            </a:r>
            <a:r>
              <a:rPr sz="2200" spc="80" dirty="0">
                <a:latin typeface="Microsoft Sans Serif"/>
                <a:cs typeface="Microsoft Sans Serif"/>
              </a:rPr>
              <a:t>Hương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Lan </a:t>
            </a:r>
            <a:r>
              <a:rPr sz="2200" spc="-10" dirty="0">
                <a:latin typeface="Microsoft Sans Serif"/>
                <a:cs typeface="Microsoft Sans Serif"/>
              </a:rPr>
              <a:t>(landth@uit.edu.vn)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858" y="24391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5430011"/>
            <a:ext cx="8020050" cy="142798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Biểu diễn</a:t>
            </a:r>
            <a:r>
              <a:rPr spc="-15" dirty="0"/>
              <a:t> </a:t>
            </a:r>
            <a:r>
              <a:rPr dirty="0"/>
              <a:t>thông tin</a:t>
            </a:r>
            <a:r>
              <a:rPr spc="-15" dirty="0"/>
              <a:t> </a:t>
            </a:r>
            <a:r>
              <a:rPr dirty="0"/>
              <a:t>dưới</a:t>
            </a:r>
            <a:r>
              <a:rPr spc="-15" dirty="0"/>
              <a:t> </a:t>
            </a:r>
            <a:r>
              <a:rPr dirty="0"/>
              <a:t>dạng</a:t>
            </a:r>
            <a:r>
              <a:rPr spc="5" dirty="0"/>
              <a:t> </a:t>
            </a:r>
            <a:r>
              <a:rPr spc="-25" dirty="0"/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Các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phép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tính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toán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Integers</a:t>
            </a:r>
            <a:r>
              <a:rPr spc="-5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Số</a:t>
            </a:r>
            <a:r>
              <a:rPr spc="-45" dirty="0"/>
              <a:t> </a:t>
            </a:r>
            <a:r>
              <a:rPr spc="-10" dirty="0"/>
              <a:t>nguyên</a:t>
            </a:r>
          </a:p>
          <a:p>
            <a:pPr marL="774700" lvl="1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Biểu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diễn:</a:t>
            </a:r>
            <a:r>
              <a:rPr sz="2400" spc="-2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không</a:t>
            </a:r>
            <a:r>
              <a:rPr sz="2400" spc="-3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(unsigned) và</a:t>
            </a:r>
            <a:r>
              <a:rPr sz="2400" spc="-5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có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Microsoft Sans Serif"/>
                <a:cs typeface="Microsoft Sans Serif"/>
              </a:rPr>
              <a:t>(signed)</a:t>
            </a:r>
            <a:endParaRPr sz="2400">
              <a:latin typeface="Microsoft Sans Serif"/>
              <a:cs typeface="Microsoft Sans Serif"/>
            </a:endParaRPr>
          </a:p>
          <a:p>
            <a:pPr marL="774700" lvl="1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Cộng,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nhân,</a:t>
            </a:r>
            <a:r>
              <a:rPr sz="2400" spc="-4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dịch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Microsoft Sans Serif"/>
                <a:cs typeface="Microsoft Sans Serif"/>
              </a:rPr>
              <a:t>bit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Biểu diễn</a:t>
            </a:r>
            <a:r>
              <a:rPr spc="-25" dirty="0"/>
              <a:t> </a:t>
            </a:r>
            <a:r>
              <a:rPr dirty="0"/>
              <a:t>trong</a:t>
            </a:r>
            <a:r>
              <a:rPr spc="-5" dirty="0"/>
              <a:t> </a:t>
            </a:r>
            <a:r>
              <a:rPr dirty="0"/>
              <a:t>bộ</a:t>
            </a:r>
            <a:r>
              <a:rPr spc="-20" dirty="0"/>
              <a:t> </a:t>
            </a:r>
            <a:r>
              <a:rPr dirty="0"/>
              <a:t>nhớ, con</a:t>
            </a:r>
            <a:r>
              <a:rPr spc="-15" dirty="0"/>
              <a:t> </a:t>
            </a:r>
            <a:r>
              <a:rPr dirty="0"/>
              <a:t>trỏ,</a:t>
            </a:r>
            <a:r>
              <a:rPr spc="-15" dirty="0"/>
              <a:t> </a:t>
            </a:r>
            <a:r>
              <a:rPr spc="-10" dirty="0"/>
              <a:t>chuỗi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Phép</a:t>
            </a:r>
            <a:r>
              <a:rPr sz="3400" spc="-50" dirty="0"/>
              <a:t> </a:t>
            </a:r>
            <a:r>
              <a:rPr sz="3400" dirty="0"/>
              <a:t>toán</a:t>
            </a:r>
            <a:r>
              <a:rPr sz="3400" spc="-35" dirty="0"/>
              <a:t> </a:t>
            </a:r>
            <a:r>
              <a:rPr sz="3400" dirty="0"/>
              <a:t>trên</a:t>
            </a:r>
            <a:r>
              <a:rPr sz="3400" spc="-30" dirty="0"/>
              <a:t> </a:t>
            </a:r>
            <a:r>
              <a:rPr sz="3400" dirty="0"/>
              <a:t>bit</a:t>
            </a:r>
            <a:r>
              <a:rPr sz="3400" spc="-40" dirty="0"/>
              <a:t> </a:t>
            </a:r>
            <a:r>
              <a:rPr sz="3400" spc="-20" dirty="0"/>
              <a:t>(Bit-</a:t>
            </a:r>
            <a:r>
              <a:rPr sz="3400" dirty="0"/>
              <a:t>wise</a:t>
            </a:r>
            <a:r>
              <a:rPr sz="3400" spc="-10" dirty="0"/>
              <a:t> operations)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388932"/>
            <a:ext cx="6440170" cy="9105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70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spc="65" dirty="0">
                <a:latin typeface="Microsoft Sans Serif"/>
                <a:cs typeface="Microsoft Sans Serif"/>
              </a:rPr>
              <a:t>Thực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hiện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trên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 bit nhị phân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hoặc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1</a:t>
            </a:r>
            <a:endParaRPr sz="2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dirty="0">
                <a:latin typeface="Microsoft Sans Serif"/>
                <a:cs typeface="Microsoft Sans Serif"/>
              </a:rPr>
              <a:t>Áp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dụng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phép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toán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Boolean trên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từng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bit: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01" y="2314884"/>
            <a:ext cx="3264535" cy="8642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(&amp;)</a:t>
            </a:r>
            <a:endParaRPr sz="240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605"/>
              </a:spcBef>
              <a:buClr>
                <a:srgbClr val="970001"/>
              </a:buClr>
              <a:buSzPct val="60000"/>
              <a:buFont typeface="Wingdings"/>
              <a:buChar char=""/>
              <a:tabLst>
                <a:tab pos="196850" algn="l"/>
              </a:tabLst>
            </a:pPr>
            <a:r>
              <a:rPr sz="2000" dirty="0">
                <a:latin typeface="Microsoft Sans Serif"/>
                <a:cs typeface="Microsoft Sans Serif"/>
              </a:rPr>
              <a:t>A&amp;B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 1 khi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cả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A=1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B=1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335" y="3297935"/>
            <a:ext cx="1299865" cy="118792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8405" y="2251731"/>
            <a:ext cx="3741420" cy="8642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(I)</a:t>
            </a:r>
            <a:endParaRPr sz="2400">
              <a:latin typeface="Arial"/>
              <a:cs typeface="Arial"/>
            </a:endParaRPr>
          </a:p>
          <a:p>
            <a:pPr marL="211454" indent="-170180">
              <a:lnSpc>
                <a:spcPct val="100000"/>
              </a:lnSpc>
              <a:spcBef>
                <a:spcPts val="600"/>
              </a:spcBef>
              <a:buClr>
                <a:srgbClr val="970001"/>
              </a:buClr>
              <a:buSzPct val="60000"/>
              <a:buFont typeface="Wingdings"/>
              <a:buChar char=""/>
              <a:tabLst>
                <a:tab pos="211454" algn="l"/>
              </a:tabLst>
            </a:pPr>
            <a:r>
              <a:rPr sz="2000" dirty="0">
                <a:latin typeface="Microsoft Sans Serif"/>
                <a:cs typeface="Microsoft Sans Serif"/>
              </a:rPr>
              <a:t>A|B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 khi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hoặc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A=1 hoặc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B=1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3171" y="3229355"/>
            <a:ext cx="1299865" cy="11879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7591" y="5350764"/>
            <a:ext cx="877824" cy="11879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6801" y="4369201"/>
            <a:ext cx="1852930" cy="8642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dirty="0">
                <a:latin typeface="Arial"/>
                <a:cs typeface="Arial"/>
              </a:rPr>
              <a:t>Not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(~)</a:t>
            </a:r>
            <a:endParaRPr sz="2400">
              <a:latin typeface="Arial"/>
              <a:cs typeface="Arial"/>
            </a:endParaRPr>
          </a:p>
          <a:p>
            <a:pPr marL="196215" indent="-183515">
              <a:lnSpc>
                <a:spcPct val="100000"/>
              </a:lnSpc>
              <a:spcBef>
                <a:spcPts val="600"/>
              </a:spcBef>
              <a:buClr>
                <a:srgbClr val="970001"/>
              </a:buClr>
              <a:buSzPct val="60000"/>
              <a:buFont typeface="Wingdings"/>
              <a:buChar char=""/>
              <a:tabLst>
                <a:tab pos="196215" algn="l"/>
              </a:tabLst>
            </a:pPr>
            <a:r>
              <a:rPr sz="2000" dirty="0">
                <a:latin typeface="Microsoft Sans Serif"/>
                <a:cs typeface="Microsoft Sans Serif"/>
              </a:rPr>
              <a:t>~A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 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khi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A=0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3171" y="5448298"/>
            <a:ext cx="1299865" cy="11879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18405" y="4309044"/>
            <a:ext cx="3968115" cy="129032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b="1" spc="-10" dirty="0">
                <a:latin typeface="Arial"/>
                <a:cs typeface="Arial"/>
              </a:rPr>
              <a:t>Exclusive-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(Xor)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(^)</a:t>
            </a:r>
            <a:endParaRPr sz="2400">
              <a:latin typeface="Arial"/>
              <a:cs typeface="Arial"/>
            </a:endParaRPr>
          </a:p>
          <a:p>
            <a:pPr marL="233045" indent="-220345">
              <a:lnSpc>
                <a:spcPct val="100000"/>
              </a:lnSpc>
              <a:spcBef>
                <a:spcPts val="1000"/>
              </a:spcBef>
              <a:buClr>
                <a:srgbClr val="970001"/>
              </a:buClr>
              <a:buSzPct val="72500"/>
              <a:buFont typeface="Wingdings"/>
              <a:buChar char=""/>
              <a:tabLst>
                <a:tab pos="233045" algn="l"/>
              </a:tabLst>
            </a:pPr>
            <a:r>
              <a:rPr sz="2000" dirty="0">
                <a:latin typeface="Microsoft Sans Serif"/>
                <a:cs typeface="Microsoft Sans Serif"/>
              </a:rPr>
              <a:t>A^B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khi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 B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khác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nhau,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và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5" dirty="0">
                <a:latin typeface="Microsoft Sans Serif"/>
                <a:cs typeface="Microsoft Sans Serif"/>
              </a:rPr>
              <a:t>ngược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lại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Phép</a:t>
            </a:r>
            <a:r>
              <a:rPr sz="3400" spc="-60" dirty="0"/>
              <a:t> </a:t>
            </a:r>
            <a:r>
              <a:rPr sz="3400" dirty="0"/>
              <a:t>toán</a:t>
            </a:r>
            <a:r>
              <a:rPr sz="3400" spc="-50" dirty="0"/>
              <a:t> </a:t>
            </a:r>
            <a:r>
              <a:rPr sz="3400" dirty="0"/>
              <a:t>trên</a:t>
            </a:r>
            <a:r>
              <a:rPr sz="3400" spc="-45" dirty="0"/>
              <a:t> </a:t>
            </a:r>
            <a:r>
              <a:rPr sz="3400" dirty="0"/>
              <a:t>bit</a:t>
            </a:r>
            <a:r>
              <a:rPr sz="3400" spc="-50" dirty="0"/>
              <a:t> </a:t>
            </a:r>
            <a:r>
              <a:rPr sz="3400" dirty="0"/>
              <a:t>với</a:t>
            </a:r>
            <a:r>
              <a:rPr sz="3400" spc="-55" dirty="0"/>
              <a:t> </a:t>
            </a:r>
            <a:r>
              <a:rPr sz="3400" dirty="0"/>
              <a:t>chuỗi</a:t>
            </a:r>
            <a:r>
              <a:rPr sz="3400" spc="-45" dirty="0"/>
              <a:t> </a:t>
            </a:r>
            <a:r>
              <a:rPr sz="3400" dirty="0"/>
              <a:t>nhiều</a:t>
            </a:r>
            <a:r>
              <a:rPr sz="3400" spc="-60" dirty="0"/>
              <a:t> </a:t>
            </a:r>
            <a:r>
              <a:rPr sz="3400" spc="-20" dirty="0"/>
              <a:t>bit?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421831"/>
            <a:ext cx="8109584" cy="8102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phép toán trên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 thể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thực</a:t>
            </a:r>
            <a:r>
              <a:rPr sz="2400" dirty="0">
                <a:latin typeface="Microsoft Sans Serif"/>
                <a:cs typeface="Microsoft Sans Serif"/>
              </a:rPr>
              <a:t> hiện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trên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chuỗi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dirty="0">
                <a:latin typeface="Microsoft Sans Serif"/>
                <a:cs typeface="Microsoft Sans Serif"/>
              </a:rPr>
              <a:t> hiện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trên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từng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cặp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1-bit </a:t>
            </a:r>
            <a:r>
              <a:rPr sz="2000" spc="75" dirty="0">
                <a:latin typeface="Microsoft Sans Serif"/>
                <a:cs typeface="Microsoft Sans Serif"/>
              </a:rPr>
              <a:t>tương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ứng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970280" y="2459482"/>
            <a:ext cx="154940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0066"/>
                </a:solidFill>
                <a:latin typeface="Courier New"/>
                <a:cs typeface="Courier New"/>
              </a:rPr>
              <a:t>01101001 </a:t>
            </a:r>
            <a:r>
              <a:rPr sz="2000" b="1" u="sng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&amp;</a:t>
            </a:r>
            <a:r>
              <a:rPr sz="2000" b="1" u="sng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u="sng" spc="-1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01010101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solidFill>
                  <a:srgbClr val="CC0000"/>
                </a:solidFill>
                <a:latin typeface="Courier New"/>
                <a:cs typeface="Courier New"/>
              </a:rPr>
              <a:t>01000001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9333" y="2459482"/>
            <a:ext cx="154940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0066"/>
                </a:solidFill>
                <a:latin typeface="Courier New"/>
                <a:cs typeface="Courier New"/>
              </a:rPr>
              <a:t>01101001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2000" b="1" u="sng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|</a:t>
            </a:r>
            <a:r>
              <a:rPr sz="2000" b="1" u="sng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u="sng" spc="-1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01010101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solidFill>
                  <a:srgbClr val="CC0000"/>
                </a:solidFill>
                <a:latin typeface="Courier New"/>
                <a:cs typeface="Courier New"/>
              </a:rPr>
              <a:t>01111101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8515" y="2459482"/>
            <a:ext cx="155194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0066"/>
                </a:solidFill>
                <a:latin typeface="Courier New"/>
                <a:cs typeface="Courier New"/>
              </a:rPr>
              <a:t>01101001</a:t>
            </a:r>
            <a:endParaRPr sz="2000">
              <a:latin typeface="Courier New"/>
              <a:cs typeface="Courier New"/>
            </a:endParaRPr>
          </a:p>
          <a:p>
            <a:pPr marR="6985" algn="r">
              <a:lnSpc>
                <a:spcPct val="100000"/>
              </a:lnSpc>
            </a:pPr>
            <a:r>
              <a:rPr sz="2000" b="1" spc="-550" dirty="0">
                <a:solidFill>
                  <a:srgbClr val="000066"/>
                </a:solidFill>
                <a:latin typeface="Courier New"/>
                <a:cs typeface="Courier New"/>
              </a:rPr>
              <a:t>^</a:t>
            </a:r>
            <a:r>
              <a:rPr sz="2000" b="1" u="sng" spc="-33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  </a:t>
            </a:r>
            <a:r>
              <a:rPr sz="2000" b="1" u="sng" spc="-1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01010101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solidFill>
                  <a:srgbClr val="CC0000"/>
                </a:solidFill>
                <a:latin typeface="Courier New"/>
                <a:cs typeface="Courier New"/>
              </a:rPr>
              <a:t>00111100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3768" y="2688691"/>
            <a:ext cx="1550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25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~</a:t>
            </a:r>
            <a:r>
              <a:rPr sz="2000" b="1" u="sng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u="sng" spc="-1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ourier New"/>
                <a:cs typeface="Courier New"/>
              </a:rPr>
              <a:t>01010101</a:t>
            </a:r>
            <a:r>
              <a:rPr sz="2000" b="1" spc="-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Courier New"/>
                <a:cs typeface="Courier New"/>
              </a:rPr>
              <a:t>10101010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 trên</a:t>
            </a:r>
            <a:r>
              <a:rPr spc="-15" dirty="0"/>
              <a:t> </a:t>
            </a:r>
            <a:r>
              <a:rPr dirty="0"/>
              <a:t>bit trong</a:t>
            </a:r>
            <a:r>
              <a:rPr spc="-15" dirty="0"/>
              <a:t>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371983"/>
            <a:ext cx="7877175" cy="48494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62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6235" algn="l"/>
              </a:tabLst>
            </a:pPr>
            <a:r>
              <a:rPr sz="2400" b="1" dirty="0">
                <a:latin typeface="Arial"/>
                <a:cs typeface="Arial"/>
              </a:rPr>
              <a:t>Các phép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toán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|,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~,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^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đều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hỗ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trợ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trong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654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654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Có thể dùng </a:t>
            </a:r>
            <a:r>
              <a:rPr sz="2000" spc="55" dirty="0">
                <a:latin typeface="Microsoft Sans Serif"/>
                <a:cs typeface="Microsoft Sans Serif"/>
              </a:rPr>
              <a:t>với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bất kỳ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dữ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liệu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nào: long,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short,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135" dirty="0">
                <a:latin typeface="Microsoft Sans Serif"/>
                <a:cs typeface="Microsoft Sans Serif"/>
              </a:rPr>
              <a:t>char,…</a:t>
            </a:r>
            <a:endParaRPr sz="2000">
              <a:latin typeface="Microsoft Sans Serif"/>
              <a:cs typeface="Microsoft Sans Serif"/>
            </a:endParaRPr>
          </a:p>
          <a:p>
            <a:pPr marL="654685" lvl="1" indent="-2362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654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Khi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đó,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mỗi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 hạng </a:t>
            </a:r>
            <a:r>
              <a:rPr sz="2000" spc="105" dirty="0">
                <a:latin typeface="Microsoft Sans Serif"/>
                <a:cs typeface="Microsoft Sans Serif"/>
              </a:rPr>
              <a:t>được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xem là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chuỗi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nhiều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bit</a:t>
            </a:r>
            <a:endParaRPr sz="2000">
              <a:latin typeface="Microsoft Sans Serif"/>
              <a:cs typeface="Microsoft Sans Serif"/>
            </a:endParaRPr>
          </a:p>
          <a:p>
            <a:pPr marL="654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654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Phép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 </a:t>
            </a:r>
            <a:r>
              <a:rPr sz="2000" spc="100" dirty="0">
                <a:latin typeface="Microsoft Sans Serif"/>
                <a:cs typeface="Microsoft Sans Serif"/>
              </a:rPr>
              <a:t>được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áp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dụng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trên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từng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bit</a:t>
            </a:r>
            <a:endParaRPr sz="2000">
              <a:latin typeface="Microsoft Sans Serif"/>
              <a:cs typeface="Microsoft Sans Serif"/>
            </a:endParaRPr>
          </a:p>
          <a:p>
            <a:pPr marL="356235" indent="-254635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6235" algn="l"/>
              </a:tabLst>
            </a:pPr>
            <a:r>
              <a:rPr sz="2400" b="1" dirty="0">
                <a:latin typeface="Arial"/>
                <a:cs typeface="Arial"/>
              </a:rPr>
              <a:t>Ví </a:t>
            </a:r>
            <a:r>
              <a:rPr sz="2400" b="1" spc="-2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654685" lvl="1" indent="-2362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654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~0x41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0xBE</a:t>
            </a:r>
            <a:endParaRPr sz="2000">
              <a:latin typeface="Microsoft Sans Serif"/>
              <a:cs typeface="Microsoft Sans Serif"/>
            </a:endParaRPr>
          </a:p>
          <a:p>
            <a:pPr marL="939165" lvl="2" indent="-201930">
              <a:lnSpc>
                <a:spcPct val="100000"/>
              </a:lnSpc>
              <a:spcBef>
                <a:spcPts val="500"/>
              </a:spcBef>
              <a:buSzPct val="80555"/>
              <a:buFont typeface="Wingdings"/>
              <a:buChar char=""/>
              <a:tabLst>
                <a:tab pos="939165" algn="l"/>
              </a:tabLst>
            </a:pPr>
            <a:r>
              <a:rPr sz="1800" dirty="0">
                <a:latin typeface="Microsoft Sans Serif"/>
                <a:cs typeface="Microsoft Sans Serif"/>
              </a:rPr>
              <a:t>~01000001</a:t>
            </a:r>
            <a:r>
              <a:rPr sz="1800" baseline="-20833" dirty="0">
                <a:latin typeface="Microsoft Sans Serif"/>
                <a:cs typeface="Microsoft Sans Serif"/>
              </a:rPr>
              <a:t>2</a:t>
            </a:r>
            <a:r>
              <a:rPr sz="1800" spc="277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10111110</a:t>
            </a:r>
            <a:r>
              <a:rPr sz="1800" spc="-15" baseline="-20833" dirty="0">
                <a:latin typeface="Microsoft Sans Serif"/>
                <a:cs typeface="Microsoft Sans Serif"/>
              </a:rPr>
              <a:t>2</a:t>
            </a:r>
            <a:endParaRPr sz="1800" baseline="-20833">
              <a:latin typeface="Microsoft Sans Serif"/>
              <a:cs typeface="Microsoft Sans Serif"/>
            </a:endParaRPr>
          </a:p>
          <a:p>
            <a:pPr marL="654050" lvl="1" indent="-23558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654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~0x00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|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0xFF</a:t>
            </a:r>
            <a:endParaRPr sz="2000">
              <a:latin typeface="Microsoft Sans Serif"/>
              <a:cs typeface="Microsoft Sans Serif"/>
            </a:endParaRPr>
          </a:p>
          <a:p>
            <a:pPr marL="939165" lvl="2" indent="-201930">
              <a:lnSpc>
                <a:spcPct val="100000"/>
              </a:lnSpc>
              <a:spcBef>
                <a:spcPts val="605"/>
              </a:spcBef>
              <a:buSzPct val="80555"/>
              <a:buFont typeface="Wingdings"/>
              <a:buChar char=""/>
              <a:tabLst>
                <a:tab pos="939165" algn="l"/>
              </a:tabLst>
            </a:pPr>
            <a:r>
              <a:rPr sz="2700" baseline="3086" dirty="0">
                <a:latin typeface="Microsoft Sans Serif"/>
                <a:cs typeface="Microsoft Sans Serif"/>
              </a:rPr>
              <a:t>~00000000</a:t>
            </a:r>
            <a:r>
              <a:rPr sz="1200" dirty="0">
                <a:latin typeface="Microsoft Sans Serif"/>
                <a:cs typeface="Microsoft Sans Serif"/>
              </a:rPr>
              <a:t>2</a:t>
            </a:r>
            <a:r>
              <a:rPr sz="1200" spc="190" dirty="0">
                <a:latin typeface="Microsoft Sans Serif"/>
                <a:cs typeface="Microsoft Sans Serif"/>
              </a:rPr>
              <a:t> </a:t>
            </a:r>
            <a:r>
              <a:rPr sz="2700" baseline="3086" dirty="0">
                <a:latin typeface="Microsoft Sans Serif"/>
                <a:cs typeface="Microsoft Sans Serif"/>
              </a:rPr>
              <a:t>|</a:t>
            </a:r>
            <a:r>
              <a:rPr sz="2700" spc="-15" baseline="3086" dirty="0">
                <a:latin typeface="Microsoft Sans Serif"/>
                <a:cs typeface="Microsoft Sans Serif"/>
              </a:rPr>
              <a:t> 11111111</a:t>
            </a:r>
            <a:r>
              <a:rPr sz="1200" spc="-10" dirty="0"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  <a:p>
            <a:pPr marL="654685" lvl="1" indent="-236220">
              <a:lnSpc>
                <a:spcPct val="100000"/>
              </a:lnSpc>
              <a:spcBef>
                <a:spcPts val="3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654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0x69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0x55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^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0x41</a:t>
            </a:r>
            <a:endParaRPr sz="2000">
              <a:latin typeface="Microsoft Sans Serif"/>
              <a:cs typeface="Microsoft Sans Serif"/>
            </a:endParaRPr>
          </a:p>
          <a:p>
            <a:pPr marL="939165" lvl="2" indent="-201930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"/>
              <a:tabLst>
                <a:tab pos="939165" algn="l"/>
              </a:tabLst>
            </a:pPr>
            <a:r>
              <a:rPr sz="2700" baseline="3086" dirty="0">
                <a:latin typeface="Microsoft Sans Serif"/>
                <a:cs typeface="Microsoft Sans Serif"/>
              </a:rPr>
              <a:t>01101001</a:t>
            </a:r>
            <a:r>
              <a:rPr sz="1200" dirty="0">
                <a:latin typeface="Microsoft Sans Serif"/>
                <a:cs typeface="Microsoft Sans Serif"/>
              </a:rPr>
              <a:t>2</a:t>
            </a:r>
            <a:r>
              <a:rPr sz="1200" spc="190" dirty="0">
                <a:latin typeface="Microsoft Sans Serif"/>
                <a:cs typeface="Microsoft Sans Serif"/>
              </a:rPr>
              <a:t> </a:t>
            </a:r>
            <a:r>
              <a:rPr sz="2700" baseline="3086" dirty="0">
                <a:latin typeface="Microsoft Sans Serif"/>
                <a:cs typeface="Microsoft Sans Serif"/>
              </a:rPr>
              <a:t>&amp;</a:t>
            </a:r>
            <a:r>
              <a:rPr sz="2700" spc="-7" baseline="3086" dirty="0">
                <a:latin typeface="Microsoft Sans Serif"/>
                <a:cs typeface="Microsoft Sans Serif"/>
              </a:rPr>
              <a:t> </a:t>
            </a:r>
            <a:r>
              <a:rPr sz="2700" baseline="3086" dirty="0">
                <a:latin typeface="Microsoft Sans Serif"/>
                <a:cs typeface="Microsoft Sans Serif"/>
              </a:rPr>
              <a:t>01010101</a:t>
            </a:r>
            <a:r>
              <a:rPr sz="1200" dirty="0">
                <a:latin typeface="Microsoft Sans Serif"/>
                <a:cs typeface="Microsoft Sans Serif"/>
              </a:rPr>
              <a:t>2</a:t>
            </a:r>
            <a:r>
              <a:rPr sz="1200" spc="190" dirty="0">
                <a:latin typeface="Microsoft Sans Serif"/>
                <a:cs typeface="Microsoft Sans Serif"/>
              </a:rPr>
              <a:t> </a:t>
            </a:r>
            <a:r>
              <a:rPr sz="2700" baseline="3086" dirty="0">
                <a:latin typeface="Microsoft Sans Serif"/>
                <a:cs typeface="Microsoft Sans Serif"/>
              </a:rPr>
              <a:t>^</a:t>
            </a:r>
            <a:r>
              <a:rPr sz="2700" spc="-15" baseline="3086" dirty="0">
                <a:latin typeface="Microsoft Sans Serif"/>
                <a:cs typeface="Microsoft Sans Serif"/>
              </a:rPr>
              <a:t> 01000001</a:t>
            </a:r>
            <a:r>
              <a:rPr sz="1200" spc="-10" dirty="0"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  <a:p>
            <a:pPr marL="654050" lvl="1" indent="-235585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654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0x69 |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0x55 &amp;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0x7D</a:t>
            </a:r>
            <a:endParaRPr sz="2000">
              <a:latin typeface="Microsoft Sans Serif"/>
              <a:cs typeface="Microsoft Sans Serif"/>
            </a:endParaRPr>
          </a:p>
          <a:p>
            <a:pPr marL="939165" lvl="2" indent="-201930">
              <a:lnSpc>
                <a:spcPct val="100000"/>
              </a:lnSpc>
              <a:spcBef>
                <a:spcPts val="590"/>
              </a:spcBef>
              <a:buSzPct val="80555"/>
              <a:buFont typeface="Wingdings"/>
              <a:buChar char=""/>
              <a:tabLst>
                <a:tab pos="939165" algn="l"/>
              </a:tabLst>
            </a:pPr>
            <a:r>
              <a:rPr sz="2700" baseline="3086" dirty="0">
                <a:latin typeface="Microsoft Sans Serif"/>
                <a:cs typeface="Microsoft Sans Serif"/>
              </a:rPr>
              <a:t>01101001</a:t>
            </a:r>
            <a:r>
              <a:rPr sz="1200" dirty="0">
                <a:latin typeface="Microsoft Sans Serif"/>
                <a:cs typeface="Microsoft Sans Serif"/>
              </a:rPr>
              <a:t>2</a:t>
            </a:r>
            <a:r>
              <a:rPr sz="1200" spc="190" dirty="0">
                <a:latin typeface="Microsoft Sans Serif"/>
                <a:cs typeface="Microsoft Sans Serif"/>
              </a:rPr>
              <a:t> </a:t>
            </a:r>
            <a:r>
              <a:rPr sz="2700" baseline="3086" dirty="0">
                <a:latin typeface="Microsoft Sans Serif"/>
                <a:cs typeface="Microsoft Sans Serif"/>
              </a:rPr>
              <a:t>|</a:t>
            </a:r>
            <a:r>
              <a:rPr sz="2700" spc="-7" baseline="3086" dirty="0">
                <a:latin typeface="Microsoft Sans Serif"/>
                <a:cs typeface="Microsoft Sans Serif"/>
              </a:rPr>
              <a:t> </a:t>
            </a:r>
            <a:r>
              <a:rPr sz="2700" baseline="3086" dirty="0">
                <a:latin typeface="Microsoft Sans Serif"/>
                <a:cs typeface="Microsoft Sans Serif"/>
              </a:rPr>
              <a:t>01010101</a:t>
            </a:r>
            <a:r>
              <a:rPr sz="1200" dirty="0">
                <a:latin typeface="Microsoft Sans Serif"/>
                <a:cs typeface="Microsoft Sans Serif"/>
              </a:rPr>
              <a:t>2</a:t>
            </a:r>
            <a:r>
              <a:rPr sz="1200" spc="180" dirty="0">
                <a:latin typeface="Microsoft Sans Serif"/>
                <a:cs typeface="Microsoft Sans Serif"/>
              </a:rPr>
              <a:t> </a:t>
            </a:r>
            <a:r>
              <a:rPr sz="3000" baseline="2777" dirty="0">
                <a:latin typeface="Microsoft Sans Serif"/>
                <a:cs typeface="Microsoft Sans Serif"/>
              </a:rPr>
              <a:t>&amp;</a:t>
            </a:r>
            <a:r>
              <a:rPr sz="3000" spc="-89" baseline="2777" dirty="0">
                <a:latin typeface="Microsoft Sans Serif"/>
                <a:cs typeface="Microsoft Sans Serif"/>
              </a:rPr>
              <a:t> </a:t>
            </a:r>
            <a:r>
              <a:rPr sz="2700" spc="-15" baseline="3086" dirty="0">
                <a:latin typeface="Microsoft Sans Serif"/>
                <a:cs typeface="Microsoft Sans Serif"/>
              </a:rPr>
              <a:t>01111101</a:t>
            </a:r>
            <a:r>
              <a:rPr sz="1200" spc="-10" dirty="0"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534" y="1301750"/>
            <a:ext cx="2954655" cy="656590"/>
            <a:chOff x="6050534" y="1301750"/>
            <a:chExt cx="2954655" cy="656590"/>
          </a:xfrm>
        </p:grpSpPr>
        <p:sp>
          <p:nvSpPr>
            <p:cNvPr id="3" name="object 3"/>
            <p:cNvSpPr/>
            <p:nvPr/>
          </p:nvSpPr>
          <p:spPr>
            <a:xfrm>
              <a:off x="6067806" y="1314450"/>
              <a:ext cx="2846705" cy="624840"/>
            </a:xfrm>
            <a:custGeom>
              <a:avLst/>
              <a:gdLst/>
              <a:ahLst/>
              <a:cxnLst/>
              <a:rect l="l" t="t" r="r" b="b"/>
              <a:pathLst>
                <a:path w="2846704" h="624839">
                  <a:moveTo>
                    <a:pt x="2846451" y="0"/>
                  </a:moveTo>
                  <a:lnTo>
                    <a:pt x="78105" y="0"/>
                  </a:lnTo>
                  <a:lnTo>
                    <a:pt x="60182" y="8248"/>
                  </a:lnTo>
                  <a:lnTo>
                    <a:pt x="29235" y="68619"/>
                  </a:lnTo>
                  <a:lnTo>
                    <a:pt x="17144" y="116996"/>
                  </a:lnTo>
                  <a:lnTo>
                    <a:pt x="7931" y="175004"/>
                  </a:lnTo>
                  <a:lnTo>
                    <a:pt x="2060" y="240769"/>
                  </a:lnTo>
                  <a:lnTo>
                    <a:pt x="0" y="312420"/>
                  </a:lnTo>
                  <a:lnTo>
                    <a:pt x="2060" y="384070"/>
                  </a:lnTo>
                  <a:lnTo>
                    <a:pt x="7931" y="449835"/>
                  </a:lnTo>
                  <a:lnTo>
                    <a:pt x="17145" y="507843"/>
                  </a:lnTo>
                  <a:lnTo>
                    <a:pt x="29235" y="556220"/>
                  </a:lnTo>
                  <a:lnTo>
                    <a:pt x="43737" y="593093"/>
                  </a:lnTo>
                  <a:lnTo>
                    <a:pt x="78105" y="624839"/>
                  </a:lnTo>
                  <a:lnTo>
                    <a:pt x="2846451" y="624839"/>
                  </a:lnTo>
                  <a:lnTo>
                    <a:pt x="2828528" y="616591"/>
                  </a:lnTo>
                  <a:lnTo>
                    <a:pt x="2812083" y="593093"/>
                  </a:lnTo>
                  <a:lnTo>
                    <a:pt x="2797581" y="556220"/>
                  </a:lnTo>
                  <a:lnTo>
                    <a:pt x="2785491" y="507843"/>
                  </a:lnTo>
                  <a:lnTo>
                    <a:pt x="2776277" y="449835"/>
                  </a:lnTo>
                  <a:lnTo>
                    <a:pt x="2770406" y="384070"/>
                  </a:lnTo>
                  <a:lnTo>
                    <a:pt x="2768346" y="312420"/>
                  </a:lnTo>
                  <a:lnTo>
                    <a:pt x="2770406" y="240769"/>
                  </a:lnTo>
                  <a:lnTo>
                    <a:pt x="2776277" y="175004"/>
                  </a:lnTo>
                  <a:lnTo>
                    <a:pt x="2785490" y="116996"/>
                  </a:lnTo>
                  <a:lnTo>
                    <a:pt x="2797581" y="68619"/>
                  </a:lnTo>
                  <a:lnTo>
                    <a:pt x="2812083" y="31746"/>
                  </a:lnTo>
                  <a:lnTo>
                    <a:pt x="2828528" y="8248"/>
                  </a:lnTo>
                  <a:lnTo>
                    <a:pt x="284645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36152" y="1314450"/>
              <a:ext cx="156210" cy="624840"/>
            </a:xfrm>
            <a:custGeom>
              <a:avLst/>
              <a:gdLst/>
              <a:ahLst/>
              <a:cxnLst/>
              <a:rect l="l" t="t" r="r" b="b"/>
              <a:pathLst>
                <a:path w="156209" h="624839">
                  <a:moveTo>
                    <a:pt x="78104" y="0"/>
                  </a:moveTo>
                  <a:lnTo>
                    <a:pt x="43737" y="31746"/>
                  </a:lnTo>
                  <a:lnTo>
                    <a:pt x="29235" y="68619"/>
                  </a:lnTo>
                  <a:lnTo>
                    <a:pt x="17145" y="116996"/>
                  </a:lnTo>
                  <a:lnTo>
                    <a:pt x="7931" y="175004"/>
                  </a:lnTo>
                  <a:lnTo>
                    <a:pt x="2060" y="240769"/>
                  </a:lnTo>
                  <a:lnTo>
                    <a:pt x="0" y="312420"/>
                  </a:lnTo>
                  <a:lnTo>
                    <a:pt x="2060" y="384070"/>
                  </a:lnTo>
                  <a:lnTo>
                    <a:pt x="7931" y="449835"/>
                  </a:lnTo>
                  <a:lnTo>
                    <a:pt x="17144" y="507843"/>
                  </a:lnTo>
                  <a:lnTo>
                    <a:pt x="29235" y="556220"/>
                  </a:lnTo>
                  <a:lnTo>
                    <a:pt x="43737" y="593093"/>
                  </a:lnTo>
                  <a:lnTo>
                    <a:pt x="78104" y="624839"/>
                  </a:lnTo>
                  <a:lnTo>
                    <a:pt x="96027" y="616591"/>
                  </a:lnTo>
                  <a:lnTo>
                    <a:pt x="126974" y="556220"/>
                  </a:lnTo>
                  <a:lnTo>
                    <a:pt x="139064" y="507843"/>
                  </a:lnTo>
                  <a:lnTo>
                    <a:pt x="148278" y="449835"/>
                  </a:lnTo>
                  <a:lnTo>
                    <a:pt x="154149" y="384070"/>
                  </a:lnTo>
                  <a:lnTo>
                    <a:pt x="156209" y="312420"/>
                  </a:lnTo>
                  <a:lnTo>
                    <a:pt x="154149" y="240769"/>
                  </a:lnTo>
                  <a:lnTo>
                    <a:pt x="148278" y="175004"/>
                  </a:lnTo>
                  <a:lnTo>
                    <a:pt x="139065" y="116996"/>
                  </a:lnTo>
                  <a:lnTo>
                    <a:pt x="126974" y="68619"/>
                  </a:lnTo>
                  <a:lnTo>
                    <a:pt x="112472" y="31746"/>
                  </a:lnTo>
                  <a:lnTo>
                    <a:pt x="78104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67806" y="1314450"/>
              <a:ext cx="2924810" cy="624840"/>
            </a:xfrm>
            <a:custGeom>
              <a:avLst/>
              <a:gdLst/>
              <a:ahLst/>
              <a:cxnLst/>
              <a:rect l="l" t="t" r="r" b="b"/>
              <a:pathLst>
                <a:path w="2924809" h="624839">
                  <a:moveTo>
                    <a:pt x="2846451" y="624839"/>
                  </a:moveTo>
                  <a:lnTo>
                    <a:pt x="2812083" y="593093"/>
                  </a:lnTo>
                  <a:lnTo>
                    <a:pt x="2797581" y="556220"/>
                  </a:lnTo>
                  <a:lnTo>
                    <a:pt x="2785490" y="507843"/>
                  </a:lnTo>
                  <a:lnTo>
                    <a:pt x="2776277" y="449835"/>
                  </a:lnTo>
                  <a:lnTo>
                    <a:pt x="2770406" y="384070"/>
                  </a:lnTo>
                  <a:lnTo>
                    <a:pt x="2768346" y="312420"/>
                  </a:lnTo>
                  <a:lnTo>
                    <a:pt x="2770406" y="240769"/>
                  </a:lnTo>
                  <a:lnTo>
                    <a:pt x="2776277" y="175004"/>
                  </a:lnTo>
                  <a:lnTo>
                    <a:pt x="2785491" y="116996"/>
                  </a:lnTo>
                  <a:lnTo>
                    <a:pt x="2797581" y="68619"/>
                  </a:lnTo>
                  <a:lnTo>
                    <a:pt x="2812083" y="31746"/>
                  </a:lnTo>
                  <a:lnTo>
                    <a:pt x="2846451" y="0"/>
                  </a:lnTo>
                  <a:lnTo>
                    <a:pt x="2864373" y="8248"/>
                  </a:lnTo>
                  <a:lnTo>
                    <a:pt x="2895320" y="68619"/>
                  </a:lnTo>
                  <a:lnTo>
                    <a:pt x="2907411" y="116996"/>
                  </a:lnTo>
                  <a:lnTo>
                    <a:pt x="2916624" y="175004"/>
                  </a:lnTo>
                  <a:lnTo>
                    <a:pt x="2922495" y="240769"/>
                  </a:lnTo>
                  <a:lnTo>
                    <a:pt x="2924555" y="312420"/>
                  </a:lnTo>
                  <a:lnTo>
                    <a:pt x="2922495" y="384070"/>
                  </a:lnTo>
                  <a:lnTo>
                    <a:pt x="2916624" y="449835"/>
                  </a:lnTo>
                  <a:lnTo>
                    <a:pt x="2907410" y="507843"/>
                  </a:lnTo>
                  <a:lnTo>
                    <a:pt x="2895320" y="556220"/>
                  </a:lnTo>
                  <a:lnTo>
                    <a:pt x="2880818" y="593093"/>
                  </a:lnTo>
                  <a:lnTo>
                    <a:pt x="2846451" y="624839"/>
                  </a:lnTo>
                  <a:lnTo>
                    <a:pt x="78105" y="624839"/>
                  </a:lnTo>
                  <a:lnTo>
                    <a:pt x="43737" y="593093"/>
                  </a:lnTo>
                  <a:lnTo>
                    <a:pt x="29235" y="556220"/>
                  </a:lnTo>
                  <a:lnTo>
                    <a:pt x="17145" y="507843"/>
                  </a:lnTo>
                  <a:lnTo>
                    <a:pt x="7931" y="449835"/>
                  </a:lnTo>
                  <a:lnTo>
                    <a:pt x="2060" y="384070"/>
                  </a:lnTo>
                  <a:lnTo>
                    <a:pt x="0" y="312420"/>
                  </a:lnTo>
                  <a:lnTo>
                    <a:pt x="2060" y="240769"/>
                  </a:lnTo>
                  <a:lnTo>
                    <a:pt x="7931" y="175004"/>
                  </a:lnTo>
                  <a:lnTo>
                    <a:pt x="17144" y="116996"/>
                  </a:lnTo>
                  <a:lnTo>
                    <a:pt x="29235" y="68619"/>
                  </a:lnTo>
                  <a:lnTo>
                    <a:pt x="43737" y="31746"/>
                  </a:lnTo>
                  <a:lnTo>
                    <a:pt x="78105" y="0"/>
                  </a:lnTo>
                  <a:lnTo>
                    <a:pt x="28464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3234" y="1320546"/>
              <a:ext cx="196850" cy="624840"/>
            </a:xfrm>
            <a:custGeom>
              <a:avLst/>
              <a:gdLst/>
              <a:ahLst/>
              <a:cxnLst/>
              <a:rect l="l" t="t" r="r" b="b"/>
              <a:pathLst>
                <a:path w="196850" h="624839">
                  <a:moveTo>
                    <a:pt x="0" y="312419"/>
                  </a:moveTo>
                  <a:lnTo>
                    <a:pt x="2599" y="240769"/>
                  </a:lnTo>
                  <a:lnTo>
                    <a:pt x="10001" y="175004"/>
                  </a:lnTo>
                  <a:lnTo>
                    <a:pt x="21613" y="116996"/>
                  </a:lnTo>
                  <a:lnTo>
                    <a:pt x="36842" y="68619"/>
                  </a:lnTo>
                  <a:lnTo>
                    <a:pt x="55095" y="31746"/>
                  </a:lnTo>
                  <a:lnTo>
                    <a:pt x="98298" y="0"/>
                  </a:lnTo>
                  <a:lnTo>
                    <a:pt x="120818" y="8248"/>
                  </a:lnTo>
                  <a:lnTo>
                    <a:pt x="159753" y="68619"/>
                  </a:lnTo>
                  <a:lnTo>
                    <a:pt x="174982" y="116996"/>
                  </a:lnTo>
                  <a:lnTo>
                    <a:pt x="186594" y="175004"/>
                  </a:lnTo>
                  <a:lnTo>
                    <a:pt x="193996" y="240769"/>
                  </a:lnTo>
                  <a:lnTo>
                    <a:pt x="196595" y="312419"/>
                  </a:lnTo>
                  <a:lnTo>
                    <a:pt x="193996" y="384070"/>
                  </a:lnTo>
                  <a:lnTo>
                    <a:pt x="186594" y="449835"/>
                  </a:lnTo>
                  <a:lnTo>
                    <a:pt x="174982" y="507843"/>
                  </a:lnTo>
                  <a:lnTo>
                    <a:pt x="159753" y="556220"/>
                  </a:lnTo>
                  <a:lnTo>
                    <a:pt x="141500" y="593093"/>
                  </a:lnTo>
                  <a:lnTo>
                    <a:pt x="98298" y="624839"/>
                  </a:lnTo>
                  <a:lnTo>
                    <a:pt x="75777" y="616591"/>
                  </a:lnTo>
                  <a:lnTo>
                    <a:pt x="36842" y="556220"/>
                  </a:lnTo>
                  <a:lnTo>
                    <a:pt x="21613" y="507843"/>
                  </a:lnTo>
                  <a:lnTo>
                    <a:pt x="10001" y="449835"/>
                  </a:lnTo>
                  <a:lnTo>
                    <a:pt x="2599" y="384070"/>
                  </a:lnTo>
                  <a:lnTo>
                    <a:pt x="0" y="3124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phép</a:t>
            </a:r>
            <a:r>
              <a:rPr spc="-20" dirty="0"/>
              <a:t> </a:t>
            </a:r>
            <a:r>
              <a:rPr dirty="0"/>
              <a:t>toán</a:t>
            </a:r>
            <a:r>
              <a:rPr spc="-10" dirty="0"/>
              <a:t> </a:t>
            </a:r>
            <a:r>
              <a:rPr dirty="0"/>
              <a:t>dịch</a:t>
            </a:r>
            <a:r>
              <a:rPr spc="-5" dirty="0"/>
              <a:t> </a:t>
            </a:r>
            <a:r>
              <a:rPr dirty="0"/>
              <a:t>bit</a:t>
            </a:r>
            <a:r>
              <a:rPr spc="-10" dirty="0"/>
              <a:t> (shift)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4000" y="1371983"/>
            <a:ext cx="5224780" cy="4928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Dịch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trái: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&lt;&lt;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5651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150" algn="l"/>
              </a:tabLst>
            </a:pP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chuỗi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 biểu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sang trái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lần</a:t>
            </a:r>
            <a:endParaRPr sz="2000">
              <a:latin typeface="Microsoft Sans Serif"/>
              <a:cs typeface="Microsoft Sans Serif"/>
            </a:endParaRPr>
          </a:p>
          <a:p>
            <a:pPr marL="850265" lvl="2" indent="-201930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"/>
              <a:tabLst>
                <a:tab pos="850265" algn="l"/>
              </a:tabLst>
            </a:pP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bên trái bị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bỏ </a:t>
            </a:r>
            <a:r>
              <a:rPr sz="2000" spc="-25" dirty="0">
                <a:latin typeface="Microsoft Sans Serif"/>
                <a:cs typeface="Microsoft Sans Serif"/>
              </a:rPr>
              <a:t>đi</a:t>
            </a:r>
            <a:endParaRPr sz="2000">
              <a:latin typeface="Microsoft Sans Serif"/>
              <a:cs typeface="Microsoft Sans Serif"/>
            </a:endParaRPr>
          </a:p>
          <a:p>
            <a:pPr marL="850900" lvl="2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50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bên phải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0</a:t>
            </a:r>
            <a:endParaRPr sz="20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Dịch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phải: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&gt;&gt;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565785" lvl="1" indent="-2362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chuỗi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 biểu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sang phải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lần</a:t>
            </a:r>
            <a:endParaRPr sz="2000">
              <a:latin typeface="Microsoft Sans Serif"/>
              <a:cs typeface="Microsoft Sans Serif"/>
            </a:endParaRPr>
          </a:p>
          <a:p>
            <a:pPr marL="850900" lvl="2" indent="-202565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"/>
              <a:tabLst>
                <a:tab pos="850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bên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phải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bỏ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dần</a:t>
            </a:r>
            <a:endParaRPr sz="2000">
              <a:latin typeface="Microsoft Sans Serif"/>
              <a:cs typeface="Microsoft Sans Serif"/>
            </a:endParaRPr>
          </a:p>
          <a:p>
            <a:pPr marL="5651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150" algn="l"/>
              </a:tabLst>
            </a:pP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phải luận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lý</a:t>
            </a:r>
            <a:endParaRPr sz="2000">
              <a:latin typeface="Microsoft Sans Serif"/>
              <a:cs typeface="Microsoft Sans Serif"/>
            </a:endParaRPr>
          </a:p>
          <a:p>
            <a:pPr marL="850900" lvl="2" indent="-202565">
              <a:lnSpc>
                <a:spcPct val="100000"/>
              </a:lnSpc>
              <a:spcBef>
                <a:spcPts val="500"/>
              </a:spcBef>
              <a:buSzPct val="80000"/>
              <a:buFont typeface="Wingdings"/>
              <a:buChar char=""/>
              <a:tabLst>
                <a:tab pos="850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tâm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dấu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 số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  <a:p>
            <a:pPr marL="850265" lvl="2" indent="-201930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 bên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trái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0</a:t>
            </a:r>
            <a:endParaRPr sz="2000">
              <a:latin typeface="Microsoft Sans Serif"/>
              <a:cs typeface="Microsoft Sans Serif"/>
            </a:endParaRPr>
          </a:p>
          <a:p>
            <a:pPr marL="5651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150" algn="l"/>
              </a:tabLst>
            </a:pP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phải toán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học</a:t>
            </a:r>
            <a:endParaRPr sz="2000">
              <a:latin typeface="Microsoft Sans Serif"/>
              <a:cs typeface="Microsoft Sans Serif"/>
            </a:endParaRPr>
          </a:p>
          <a:p>
            <a:pPr marL="850900" lvl="2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50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Quan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tâm đến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dấu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 </a:t>
            </a:r>
            <a:r>
              <a:rPr sz="2000" spc="-50" dirty="0"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  <a:p>
            <a:pPr marL="850900" lvl="2" indent="-202565">
              <a:lnSpc>
                <a:spcPct val="100000"/>
              </a:lnSpc>
              <a:spcBef>
                <a:spcPts val="490"/>
              </a:spcBef>
              <a:buSzPct val="80000"/>
              <a:buFont typeface="Wingdings"/>
              <a:buChar char=""/>
              <a:tabLst>
                <a:tab pos="850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bên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trái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dấu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1438" y="2058161"/>
            <a:ext cx="1373505" cy="1828800"/>
          </a:xfrm>
          <a:custGeom>
            <a:avLst/>
            <a:gdLst/>
            <a:ahLst/>
            <a:cxnLst/>
            <a:rect l="l" t="t" r="r" b="b"/>
            <a:pathLst>
              <a:path w="1373504" h="1828800">
                <a:moveTo>
                  <a:pt x="1373124" y="0"/>
                </a:moveTo>
                <a:lnTo>
                  <a:pt x="0" y="0"/>
                </a:lnTo>
                <a:lnTo>
                  <a:pt x="0" y="457200"/>
                </a:lnTo>
                <a:lnTo>
                  <a:pt x="1524" y="457200"/>
                </a:lnTo>
                <a:lnTo>
                  <a:pt x="1524" y="914400"/>
                </a:lnTo>
                <a:lnTo>
                  <a:pt x="1524" y="1371600"/>
                </a:lnTo>
                <a:lnTo>
                  <a:pt x="1524" y="1828800"/>
                </a:lnTo>
                <a:lnTo>
                  <a:pt x="1373124" y="1828800"/>
                </a:lnTo>
                <a:lnTo>
                  <a:pt x="1373124" y="1371600"/>
                </a:lnTo>
                <a:lnTo>
                  <a:pt x="1373124" y="914400"/>
                </a:lnTo>
                <a:lnTo>
                  <a:pt x="1373124" y="457200"/>
                </a:lnTo>
                <a:lnTo>
                  <a:pt x="1373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1438" y="4267961"/>
            <a:ext cx="1373505" cy="1828800"/>
          </a:xfrm>
          <a:custGeom>
            <a:avLst/>
            <a:gdLst/>
            <a:ahLst/>
            <a:cxnLst/>
            <a:rect l="l" t="t" r="r" b="b"/>
            <a:pathLst>
              <a:path w="1373504" h="1828800">
                <a:moveTo>
                  <a:pt x="1373124" y="0"/>
                </a:moveTo>
                <a:lnTo>
                  <a:pt x="0" y="0"/>
                </a:lnTo>
                <a:lnTo>
                  <a:pt x="0" y="457200"/>
                </a:lnTo>
                <a:lnTo>
                  <a:pt x="1524" y="457200"/>
                </a:lnTo>
                <a:lnTo>
                  <a:pt x="1524" y="914400"/>
                </a:lnTo>
                <a:lnTo>
                  <a:pt x="1524" y="1371600"/>
                </a:lnTo>
                <a:lnTo>
                  <a:pt x="1524" y="1828800"/>
                </a:lnTo>
                <a:lnTo>
                  <a:pt x="1373124" y="1828800"/>
                </a:lnTo>
                <a:lnTo>
                  <a:pt x="1373124" y="1371600"/>
                </a:lnTo>
                <a:lnTo>
                  <a:pt x="1373124" y="914400"/>
                </a:lnTo>
                <a:lnTo>
                  <a:pt x="1373124" y="457200"/>
                </a:lnTo>
                <a:lnTo>
                  <a:pt x="1373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62671" y="2617528"/>
            <a:ext cx="68453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00010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44561" y="25153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6992" y="3074983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011000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4561" y="29725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36992" y="3532182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011000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4561" y="34297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59500" y="2045461"/>
          <a:ext cx="274383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Argument</a:t>
                      </a:r>
                      <a:r>
                        <a:rPr sz="1800" spc="-25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00010</a:t>
                      </a:r>
                      <a:r>
                        <a:rPr sz="1800" b="1" i="1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Log.</a:t>
                      </a:r>
                      <a:r>
                        <a:rPr sz="1800" spc="-2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i="1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Arith.</a:t>
                      </a:r>
                      <a:r>
                        <a:rPr sz="1800" spc="-5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i="1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7662671" y="4827964"/>
            <a:ext cx="68453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00010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36992" y="5284910"/>
            <a:ext cx="82105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101000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6992" y="5742618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101000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4562" y="472516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0" y="914400"/>
                </a:lnTo>
                <a:lnTo>
                  <a:pt x="0" y="1371600"/>
                </a:lnTo>
                <a:lnTo>
                  <a:pt x="1371600" y="1371600"/>
                </a:lnTo>
                <a:lnTo>
                  <a:pt x="1371600" y="9144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159500" y="4255261"/>
          <a:ext cx="274383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Argument</a:t>
                      </a:r>
                      <a:r>
                        <a:rPr sz="1800" spc="-25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0100010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00010</a:t>
                      </a:r>
                      <a:r>
                        <a:rPr sz="1800" b="1" i="1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Log.</a:t>
                      </a:r>
                      <a:r>
                        <a:rPr sz="1800" spc="-15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4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b="1" i="1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Arith.</a:t>
                      </a:r>
                      <a:r>
                        <a:rPr sz="1800" spc="-5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b="1" i="1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2361" y="1589150"/>
            <a:ext cx="151637" cy="7620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809488" y="1307846"/>
            <a:ext cx="3332479" cy="1189355"/>
            <a:chOff x="5809488" y="1307846"/>
            <a:chExt cx="3332479" cy="118935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488" y="1466075"/>
              <a:ext cx="997470" cy="10218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0384" y="1470647"/>
              <a:ext cx="998994" cy="10203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6708" y="1475219"/>
              <a:ext cx="997470" cy="102185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4555" y="1470647"/>
              <a:ext cx="997457" cy="10203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2404" y="1472184"/>
              <a:ext cx="998994" cy="10203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0252" y="1470647"/>
              <a:ext cx="998994" cy="10203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8100" y="1472184"/>
              <a:ext cx="997457" cy="10203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4423" y="1475219"/>
              <a:ext cx="997457" cy="102185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2272" y="1470647"/>
              <a:ext cx="869454" cy="102642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839961" y="1320546"/>
              <a:ext cx="152400" cy="619125"/>
            </a:xfrm>
            <a:custGeom>
              <a:avLst/>
              <a:gdLst/>
              <a:ahLst/>
              <a:cxnLst/>
              <a:rect l="l" t="t" r="r" b="b"/>
              <a:pathLst>
                <a:path w="152400" h="619125">
                  <a:moveTo>
                    <a:pt x="0" y="309371"/>
                  </a:moveTo>
                  <a:lnTo>
                    <a:pt x="2014" y="238450"/>
                  </a:lnTo>
                  <a:lnTo>
                    <a:pt x="7753" y="173338"/>
                  </a:lnTo>
                  <a:lnTo>
                    <a:pt x="16755" y="115895"/>
                  </a:lnTo>
                  <a:lnTo>
                    <a:pt x="28560" y="67980"/>
                  </a:lnTo>
                  <a:lnTo>
                    <a:pt x="42709" y="31453"/>
                  </a:lnTo>
                  <a:lnTo>
                    <a:pt x="76200" y="0"/>
                  </a:lnTo>
                  <a:lnTo>
                    <a:pt x="93657" y="8173"/>
                  </a:lnTo>
                  <a:lnTo>
                    <a:pt x="123839" y="67980"/>
                  </a:lnTo>
                  <a:lnTo>
                    <a:pt x="135644" y="115895"/>
                  </a:lnTo>
                  <a:lnTo>
                    <a:pt x="144646" y="173338"/>
                  </a:lnTo>
                  <a:lnTo>
                    <a:pt x="150385" y="238450"/>
                  </a:lnTo>
                  <a:lnTo>
                    <a:pt x="152400" y="309371"/>
                  </a:lnTo>
                  <a:lnTo>
                    <a:pt x="150385" y="380293"/>
                  </a:lnTo>
                  <a:lnTo>
                    <a:pt x="144646" y="445405"/>
                  </a:lnTo>
                  <a:lnTo>
                    <a:pt x="135644" y="502848"/>
                  </a:lnTo>
                  <a:lnTo>
                    <a:pt x="123839" y="550763"/>
                  </a:lnTo>
                  <a:lnTo>
                    <a:pt x="109690" y="587290"/>
                  </a:lnTo>
                  <a:lnTo>
                    <a:pt x="76200" y="618743"/>
                  </a:lnTo>
                  <a:lnTo>
                    <a:pt x="58742" y="610570"/>
                  </a:lnTo>
                  <a:lnTo>
                    <a:pt x="28560" y="550763"/>
                  </a:lnTo>
                  <a:lnTo>
                    <a:pt x="16755" y="502848"/>
                  </a:lnTo>
                  <a:lnTo>
                    <a:pt x="7753" y="445405"/>
                  </a:lnTo>
                  <a:lnTo>
                    <a:pt x="2014" y="380293"/>
                  </a:lnTo>
                  <a:lnTo>
                    <a:pt x="0" y="3093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87511" y="1469136"/>
              <a:ext cx="854214" cy="1020318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 trên</a:t>
            </a:r>
            <a:r>
              <a:rPr spc="-15" dirty="0"/>
              <a:t> </a:t>
            </a:r>
            <a:r>
              <a:rPr dirty="0"/>
              <a:t>bit: Ứng</a:t>
            </a:r>
            <a:r>
              <a:rPr spc="-15" dirty="0"/>
              <a:t> </a:t>
            </a:r>
            <a:r>
              <a:rPr dirty="0"/>
              <a:t>dụng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4264" y="1973627"/>
            <a:ext cx="1784310" cy="207254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1157" y="2476754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16455" y="3392170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kem?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0514" y="2941827"/>
            <a:ext cx="973455" cy="434975"/>
          </a:xfrm>
          <a:custGeom>
            <a:avLst/>
            <a:gdLst/>
            <a:ahLst/>
            <a:cxnLst/>
            <a:rect l="l" t="t" r="r" b="b"/>
            <a:pathLst>
              <a:path w="973455" h="434975">
                <a:moveTo>
                  <a:pt x="898436" y="23316"/>
                </a:moveTo>
                <a:lnTo>
                  <a:pt x="0" y="411225"/>
                </a:lnTo>
                <a:lnTo>
                  <a:pt x="10160" y="434594"/>
                </a:lnTo>
                <a:lnTo>
                  <a:pt x="908540" y="46708"/>
                </a:lnTo>
                <a:lnTo>
                  <a:pt x="898436" y="23316"/>
                </a:lnTo>
                <a:close/>
              </a:path>
              <a:path w="973455" h="434975">
                <a:moveTo>
                  <a:pt x="962118" y="18287"/>
                </a:moveTo>
                <a:lnTo>
                  <a:pt x="910082" y="18287"/>
                </a:lnTo>
                <a:lnTo>
                  <a:pt x="920242" y="41656"/>
                </a:lnTo>
                <a:lnTo>
                  <a:pt x="908540" y="46708"/>
                </a:lnTo>
                <a:lnTo>
                  <a:pt x="918591" y="69976"/>
                </a:lnTo>
                <a:lnTo>
                  <a:pt x="962118" y="18287"/>
                </a:lnTo>
                <a:close/>
              </a:path>
              <a:path w="973455" h="434975">
                <a:moveTo>
                  <a:pt x="910082" y="18287"/>
                </a:moveTo>
                <a:lnTo>
                  <a:pt x="898436" y="23316"/>
                </a:lnTo>
                <a:lnTo>
                  <a:pt x="908540" y="46708"/>
                </a:lnTo>
                <a:lnTo>
                  <a:pt x="920242" y="41656"/>
                </a:lnTo>
                <a:lnTo>
                  <a:pt x="910082" y="18287"/>
                </a:lnTo>
                <a:close/>
              </a:path>
              <a:path w="973455" h="434975">
                <a:moveTo>
                  <a:pt x="888365" y="0"/>
                </a:moveTo>
                <a:lnTo>
                  <a:pt x="898436" y="23316"/>
                </a:lnTo>
                <a:lnTo>
                  <a:pt x="910082" y="18287"/>
                </a:lnTo>
                <a:lnTo>
                  <a:pt x="962118" y="18287"/>
                </a:lnTo>
                <a:lnTo>
                  <a:pt x="973455" y="4825"/>
                </a:lnTo>
                <a:lnTo>
                  <a:pt x="888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2329" y="3438525"/>
            <a:ext cx="68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ghi </a:t>
            </a:r>
            <a:r>
              <a:rPr sz="1800" spc="-20" dirty="0">
                <a:latin typeface="Microsoft Sans Serif"/>
                <a:cs typeface="Microsoft Sans Serif"/>
              </a:rPr>
              <a:t>chữ?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6480" y="3438525"/>
            <a:ext cx="69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trái cây?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527" y="3469894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nến?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6078" y="2946654"/>
            <a:ext cx="391160" cy="472440"/>
          </a:xfrm>
          <a:custGeom>
            <a:avLst/>
            <a:gdLst/>
            <a:ahLst/>
            <a:cxnLst/>
            <a:rect l="l" t="t" r="r" b="b"/>
            <a:pathLst>
              <a:path w="391160" h="472439">
                <a:moveTo>
                  <a:pt x="332582" y="50809"/>
                </a:moveTo>
                <a:lnTo>
                  <a:pt x="0" y="456184"/>
                </a:lnTo>
                <a:lnTo>
                  <a:pt x="19558" y="472313"/>
                </a:lnTo>
                <a:lnTo>
                  <a:pt x="352248" y="66958"/>
                </a:lnTo>
                <a:lnTo>
                  <a:pt x="332582" y="50809"/>
                </a:lnTo>
                <a:close/>
              </a:path>
              <a:path w="391160" h="472439">
                <a:moveTo>
                  <a:pt x="381433" y="41021"/>
                </a:moveTo>
                <a:lnTo>
                  <a:pt x="340613" y="41021"/>
                </a:lnTo>
                <a:lnTo>
                  <a:pt x="360299" y="57150"/>
                </a:lnTo>
                <a:lnTo>
                  <a:pt x="352248" y="66958"/>
                </a:lnTo>
                <a:lnTo>
                  <a:pt x="371856" y="83058"/>
                </a:lnTo>
                <a:lnTo>
                  <a:pt x="381433" y="41021"/>
                </a:lnTo>
                <a:close/>
              </a:path>
              <a:path w="391160" h="472439">
                <a:moveTo>
                  <a:pt x="340613" y="41021"/>
                </a:moveTo>
                <a:lnTo>
                  <a:pt x="332582" y="50809"/>
                </a:lnTo>
                <a:lnTo>
                  <a:pt x="352248" y="66958"/>
                </a:lnTo>
                <a:lnTo>
                  <a:pt x="360299" y="57150"/>
                </a:lnTo>
                <a:lnTo>
                  <a:pt x="340613" y="41021"/>
                </a:lnTo>
                <a:close/>
              </a:path>
              <a:path w="391160" h="472439">
                <a:moveTo>
                  <a:pt x="390779" y="0"/>
                </a:moveTo>
                <a:lnTo>
                  <a:pt x="312928" y="34671"/>
                </a:lnTo>
                <a:lnTo>
                  <a:pt x="332582" y="50809"/>
                </a:lnTo>
                <a:lnTo>
                  <a:pt x="340613" y="41021"/>
                </a:lnTo>
                <a:lnTo>
                  <a:pt x="381433" y="41021"/>
                </a:lnTo>
                <a:lnTo>
                  <a:pt x="39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8858" y="2946654"/>
            <a:ext cx="445770" cy="473075"/>
          </a:xfrm>
          <a:custGeom>
            <a:avLst/>
            <a:gdLst/>
            <a:ahLst/>
            <a:cxnLst/>
            <a:rect l="l" t="t" r="r" b="b"/>
            <a:pathLst>
              <a:path w="445770" h="473075">
                <a:moveTo>
                  <a:pt x="61443" y="46886"/>
                </a:moveTo>
                <a:lnTo>
                  <a:pt x="42967" y="64223"/>
                </a:lnTo>
                <a:lnTo>
                  <a:pt x="427100" y="472948"/>
                </a:lnTo>
                <a:lnTo>
                  <a:pt x="445642" y="455549"/>
                </a:lnTo>
                <a:lnTo>
                  <a:pt x="61443" y="46886"/>
                </a:lnTo>
                <a:close/>
              </a:path>
              <a:path w="445770" h="473075">
                <a:moveTo>
                  <a:pt x="0" y="0"/>
                </a:moveTo>
                <a:lnTo>
                  <a:pt x="24383" y="81661"/>
                </a:lnTo>
                <a:lnTo>
                  <a:pt x="42967" y="64223"/>
                </a:lnTo>
                <a:lnTo>
                  <a:pt x="34289" y="54991"/>
                </a:lnTo>
                <a:lnTo>
                  <a:pt x="52704" y="37592"/>
                </a:lnTo>
                <a:lnTo>
                  <a:pt x="71348" y="37592"/>
                </a:lnTo>
                <a:lnTo>
                  <a:pt x="80009" y="29463"/>
                </a:lnTo>
                <a:lnTo>
                  <a:pt x="0" y="0"/>
                </a:lnTo>
                <a:close/>
              </a:path>
              <a:path w="445770" h="473075">
                <a:moveTo>
                  <a:pt x="52704" y="37592"/>
                </a:moveTo>
                <a:lnTo>
                  <a:pt x="34289" y="54991"/>
                </a:lnTo>
                <a:lnTo>
                  <a:pt x="42967" y="64223"/>
                </a:lnTo>
                <a:lnTo>
                  <a:pt x="61443" y="46886"/>
                </a:lnTo>
                <a:lnTo>
                  <a:pt x="52704" y="37592"/>
                </a:lnTo>
                <a:close/>
              </a:path>
              <a:path w="445770" h="473075">
                <a:moveTo>
                  <a:pt x="71348" y="37592"/>
                </a:moveTo>
                <a:lnTo>
                  <a:pt x="52704" y="37592"/>
                </a:lnTo>
                <a:lnTo>
                  <a:pt x="61443" y="46886"/>
                </a:lnTo>
                <a:lnTo>
                  <a:pt x="71348" y="37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0858" y="2946654"/>
            <a:ext cx="975994" cy="507365"/>
          </a:xfrm>
          <a:custGeom>
            <a:avLst/>
            <a:gdLst/>
            <a:ahLst/>
            <a:cxnLst/>
            <a:rect l="l" t="t" r="r" b="b"/>
            <a:pathLst>
              <a:path w="975995" h="507364">
                <a:moveTo>
                  <a:pt x="73634" y="23417"/>
                </a:moveTo>
                <a:lnTo>
                  <a:pt x="62077" y="46024"/>
                </a:lnTo>
                <a:lnTo>
                  <a:pt x="963929" y="507111"/>
                </a:lnTo>
                <a:lnTo>
                  <a:pt x="975487" y="484378"/>
                </a:lnTo>
                <a:lnTo>
                  <a:pt x="73634" y="23417"/>
                </a:lnTo>
                <a:close/>
              </a:path>
              <a:path w="975995" h="507364">
                <a:moveTo>
                  <a:pt x="0" y="0"/>
                </a:moveTo>
                <a:lnTo>
                  <a:pt x="50545" y="68580"/>
                </a:lnTo>
                <a:lnTo>
                  <a:pt x="62077" y="46024"/>
                </a:lnTo>
                <a:lnTo>
                  <a:pt x="50800" y="40259"/>
                </a:lnTo>
                <a:lnTo>
                  <a:pt x="62356" y="17653"/>
                </a:lnTo>
                <a:lnTo>
                  <a:pt x="76581" y="17653"/>
                </a:lnTo>
                <a:lnTo>
                  <a:pt x="85216" y="762"/>
                </a:lnTo>
                <a:lnTo>
                  <a:pt x="0" y="0"/>
                </a:lnTo>
                <a:close/>
              </a:path>
              <a:path w="975995" h="507364">
                <a:moveTo>
                  <a:pt x="62356" y="17653"/>
                </a:moveTo>
                <a:lnTo>
                  <a:pt x="50800" y="40259"/>
                </a:lnTo>
                <a:lnTo>
                  <a:pt x="62077" y="46024"/>
                </a:lnTo>
                <a:lnTo>
                  <a:pt x="73634" y="23417"/>
                </a:lnTo>
                <a:lnTo>
                  <a:pt x="62356" y="17653"/>
                </a:lnTo>
                <a:close/>
              </a:path>
              <a:path w="975995" h="507364">
                <a:moveTo>
                  <a:pt x="76581" y="17653"/>
                </a:moveTo>
                <a:lnTo>
                  <a:pt x="62356" y="17653"/>
                </a:lnTo>
                <a:lnTo>
                  <a:pt x="73634" y="23417"/>
                </a:lnTo>
                <a:lnTo>
                  <a:pt x="76581" y="17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700" y="1440560"/>
            <a:ext cx="886650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6700" algn="l"/>
                <a:tab pos="1236345" algn="l"/>
                <a:tab pos="2103755" algn="l"/>
                <a:tab pos="2410460" algn="l"/>
                <a:tab pos="2870200" algn="l"/>
                <a:tab pos="3327400" algn="l"/>
                <a:tab pos="3635375" algn="l"/>
                <a:tab pos="4144645" algn="l"/>
                <a:tab pos="4688840" algn="l"/>
                <a:tab pos="5403850" algn="l"/>
                <a:tab pos="6033135" algn="l"/>
                <a:tab pos="6645909" algn="l"/>
                <a:tab pos="7275195" algn="l"/>
                <a:tab pos="7901940" algn="l"/>
                <a:tab pos="8362315" algn="l"/>
              </a:tabLst>
            </a:pPr>
            <a:r>
              <a:rPr sz="2400" b="1" spc="-10" dirty="0">
                <a:latin typeface="Arial"/>
                <a:cs typeface="Arial"/>
              </a:rPr>
              <a:t>Case: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Dùng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1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số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có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b="1" spc="-50" dirty="0">
                <a:latin typeface="Arial"/>
                <a:cs typeface="Arial"/>
              </a:rPr>
              <a:t>4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bit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đại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diện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cho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các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yêu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cầu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về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đặc </a:t>
            </a:r>
            <a:r>
              <a:rPr sz="2400" dirty="0">
                <a:latin typeface="Microsoft Sans Serif"/>
                <a:cs typeface="Microsoft Sans Serif"/>
              </a:rPr>
              <a:t>điểm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cái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bánh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kem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được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đặt </a:t>
            </a:r>
            <a:r>
              <a:rPr sz="2400" spc="70" dirty="0">
                <a:latin typeface="Microsoft Sans Serif"/>
                <a:cs typeface="Microsoft Sans Serif"/>
              </a:rPr>
              <a:t>trước.</a:t>
            </a:r>
            <a:endParaRPr sz="2400">
              <a:latin typeface="Microsoft Sans Serif"/>
              <a:cs typeface="Microsoft Sans Serif"/>
            </a:endParaRPr>
          </a:p>
          <a:p>
            <a:pPr marL="367665">
              <a:lnSpc>
                <a:spcPct val="100000"/>
              </a:lnSpc>
              <a:spcBef>
                <a:spcPts val="2685"/>
              </a:spcBef>
            </a:pP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require_bits</a:t>
            </a:r>
            <a:r>
              <a:rPr sz="2400" spc="-10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330200" y="4090544"/>
            <a:ext cx="8043545" cy="1176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Ví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dụ:</a:t>
            </a:r>
            <a:endParaRPr sz="24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12 (1100):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Bánh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kem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trái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cây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ghi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chữ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nến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0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(0000):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Bánh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 </a:t>
            </a:r>
            <a:r>
              <a:rPr sz="2000" spc="-50" dirty="0">
                <a:latin typeface="Wingdings"/>
                <a:cs typeface="Wingdings"/>
              </a:rPr>
              <a:t>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 trên</a:t>
            </a:r>
            <a:r>
              <a:rPr spc="-15" dirty="0"/>
              <a:t> </a:t>
            </a:r>
            <a:r>
              <a:rPr dirty="0"/>
              <a:t>bit: Ứng</a:t>
            </a:r>
            <a:r>
              <a:rPr spc="-15" dirty="0"/>
              <a:t> </a:t>
            </a:r>
            <a:r>
              <a:rPr dirty="0"/>
              <a:t>dụng </a:t>
            </a:r>
            <a:r>
              <a:rPr spc="-25" dirty="0"/>
              <a:t>(2)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5694" y="1370330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2191" y="702563"/>
            <a:ext cx="9131935" cy="2209800"/>
            <a:chOff x="12191" y="702563"/>
            <a:chExt cx="9131935" cy="2209800"/>
          </a:xfrm>
        </p:grpSpPr>
        <p:sp>
          <p:nvSpPr>
            <p:cNvPr id="5" name="object 5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532" y="702563"/>
              <a:ext cx="2209800" cy="2209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0991" y="2285238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kem?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5100" y="1835404"/>
            <a:ext cx="973455" cy="434975"/>
          </a:xfrm>
          <a:custGeom>
            <a:avLst/>
            <a:gdLst/>
            <a:ahLst/>
            <a:cxnLst/>
            <a:rect l="l" t="t" r="r" b="b"/>
            <a:pathLst>
              <a:path w="973455" h="434975">
                <a:moveTo>
                  <a:pt x="898385" y="23316"/>
                </a:moveTo>
                <a:lnTo>
                  <a:pt x="0" y="411225"/>
                </a:lnTo>
                <a:lnTo>
                  <a:pt x="10058" y="434594"/>
                </a:lnTo>
                <a:lnTo>
                  <a:pt x="908489" y="46708"/>
                </a:lnTo>
                <a:lnTo>
                  <a:pt x="898385" y="23316"/>
                </a:lnTo>
                <a:close/>
              </a:path>
              <a:path w="973455" h="434975">
                <a:moveTo>
                  <a:pt x="962067" y="18287"/>
                </a:moveTo>
                <a:lnTo>
                  <a:pt x="910031" y="18287"/>
                </a:lnTo>
                <a:lnTo>
                  <a:pt x="920191" y="41656"/>
                </a:lnTo>
                <a:lnTo>
                  <a:pt x="908489" y="46708"/>
                </a:lnTo>
                <a:lnTo>
                  <a:pt x="918540" y="69976"/>
                </a:lnTo>
                <a:lnTo>
                  <a:pt x="962067" y="18287"/>
                </a:lnTo>
                <a:close/>
              </a:path>
              <a:path w="973455" h="434975">
                <a:moveTo>
                  <a:pt x="910031" y="18287"/>
                </a:moveTo>
                <a:lnTo>
                  <a:pt x="898385" y="23316"/>
                </a:lnTo>
                <a:lnTo>
                  <a:pt x="908489" y="46708"/>
                </a:lnTo>
                <a:lnTo>
                  <a:pt x="920191" y="41656"/>
                </a:lnTo>
                <a:lnTo>
                  <a:pt x="910031" y="18287"/>
                </a:lnTo>
                <a:close/>
              </a:path>
              <a:path w="973455" h="434975">
                <a:moveTo>
                  <a:pt x="888314" y="0"/>
                </a:moveTo>
                <a:lnTo>
                  <a:pt x="898385" y="23316"/>
                </a:lnTo>
                <a:lnTo>
                  <a:pt x="910031" y="18287"/>
                </a:lnTo>
                <a:lnTo>
                  <a:pt x="962067" y="18287"/>
                </a:lnTo>
                <a:lnTo>
                  <a:pt x="973404" y="4825"/>
                </a:lnTo>
                <a:lnTo>
                  <a:pt x="888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6611" y="2331211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ghi</a:t>
            </a:r>
            <a:endParaRPr sz="18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chữ?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1017" y="2331211"/>
            <a:ext cx="698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trái</a:t>
            </a:r>
            <a:endParaRPr sz="1800">
              <a:latin typeface="Microsoft Sans Serif"/>
              <a:cs typeface="Microsoft Sans Serif"/>
            </a:endParaRPr>
          </a:p>
          <a:p>
            <a:pPr marL="108585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cây?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682" y="2362961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nến?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0614" y="1840229"/>
            <a:ext cx="391160" cy="472440"/>
          </a:xfrm>
          <a:custGeom>
            <a:avLst/>
            <a:gdLst/>
            <a:ahLst/>
            <a:cxnLst/>
            <a:rect l="l" t="t" r="r" b="b"/>
            <a:pathLst>
              <a:path w="391160" h="472439">
                <a:moveTo>
                  <a:pt x="332582" y="50809"/>
                </a:moveTo>
                <a:lnTo>
                  <a:pt x="0" y="456184"/>
                </a:lnTo>
                <a:lnTo>
                  <a:pt x="19558" y="472313"/>
                </a:lnTo>
                <a:lnTo>
                  <a:pt x="352248" y="66958"/>
                </a:lnTo>
                <a:lnTo>
                  <a:pt x="332582" y="50809"/>
                </a:lnTo>
                <a:close/>
              </a:path>
              <a:path w="391160" h="472439">
                <a:moveTo>
                  <a:pt x="381433" y="41021"/>
                </a:moveTo>
                <a:lnTo>
                  <a:pt x="340614" y="41021"/>
                </a:lnTo>
                <a:lnTo>
                  <a:pt x="360299" y="57150"/>
                </a:lnTo>
                <a:lnTo>
                  <a:pt x="352248" y="66958"/>
                </a:lnTo>
                <a:lnTo>
                  <a:pt x="371856" y="83058"/>
                </a:lnTo>
                <a:lnTo>
                  <a:pt x="381433" y="41021"/>
                </a:lnTo>
                <a:close/>
              </a:path>
              <a:path w="391160" h="472439">
                <a:moveTo>
                  <a:pt x="340614" y="41021"/>
                </a:moveTo>
                <a:lnTo>
                  <a:pt x="332582" y="50809"/>
                </a:lnTo>
                <a:lnTo>
                  <a:pt x="352248" y="66958"/>
                </a:lnTo>
                <a:lnTo>
                  <a:pt x="360299" y="57150"/>
                </a:lnTo>
                <a:lnTo>
                  <a:pt x="340614" y="41021"/>
                </a:lnTo>
                <a:close/>
              </a:path>
              <a:path w="391160" h="472439">
                <a:moveTo>
                  <a:pt x="390779" y="0"/>
                </a:moveTo>
                <a:lnTo>
                  <a:pt x="312928" y="34671"/>
                </a:lnTo>
                <a:lnTo>
                  <a:pt x="332582" y="50809"/>
                </a:lnTo>
                <a:lnTo>
                  <a:pt x="340614" y="41021"/>
                </a:lnTo>
                <a:lnTo>
                  <a:pt x="381433" y="41021"/>
                </a:lnTo>
                <a:lnTo>
                  <a:pt x="39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3394" y="1840229"/>
            <a:ext cx="445770" cy="473075"/>
          </a:xfrm>
          <a:custGeom>
            <a:avLst/>
            <a:gdLst/>
            <a:ahLst/>
            <a:cxnLst/>
            <a:rect l="l" t="t" r="r" b="b"/>
            <a:pathLst>
              <a:path w="445770" h="473075">
                <a:moveTo>
                  <a:pt x="61443" y="46886"/>
                </a:moveTo>
                <a:lnTo>
                  <a:pt x="42967" y="64223"/>
                </a:lnTo>
                <a:lnTo>
                  <a:pt x="427100" y="472948"/>
                </a:lnTo>
                <a:lnTo>
                  <a:pt x="445642" y="455549"/>
                </a:lnTo>
                <a:lnTo>
                  <a:pt x="61443" y="46886"/>
                </a:lnTo>
                <a:close/>
              </a:path>
              <a:path w="445770" h="473075">
                <a:moveTo>
                  <a:pt x="0" y="0"/>
                </a:moveTo>
                <a:lnTo>
                  <a:pt x="24383" y="81661"/>
                </a:lnTo>
                <a:lnTo>
                  <a:pt x="42967" y="64223"/>
                </a:lnTo>
                <a:lnTo>
                  <a:pt x="34289" y="54991"/>
                </a:lnTo>
                <a:lnTo>
                  <a:pt x="52704" y="37592"/>
                </a:lnTo>
                <a:lnTo>
                  <a:pt x="71348" y="37592"/>
                </a:lnTo>
                <a:lnTo>
                  <a:pt x="80009" y="29464"/>
                </a:lnTo>
                <a:lnTo>
                  <a:pt x="0" y="0"/>
                </a:lnTo>
                <a:close/>
              </a:path>
              <a:path w="445770" h="473075">
                <a:moveTo>
                  <a:pt x="52704" y="37592"/>
                </a:moveTo>
                <a:lnTo>
                  <a:pt x="34289" y="54991"/>
                </a:lnTo>
                <a:lnTo>
                  <a:pt x="42967" y="64223"/>
                </a:lnTo>
                <a:lnTo>
                  <a:pt x="61443" y="46886"/>
                </a:lnTo>
                <a:lnTo>
                  <a:pt x="52704" y="37592"/>
                </a:lnTo>
                <a:close/>
              </a:path>
              <a:path w="445770" h="473075">
                <a:moveTo>
                  <a:pt x="71348" y="37592"/>
                </a:moveTo>
                <a:lnTo>
                  <a:pt x="52704" y="37592"/>
                </a:lnTo>
                <a:lnTo>
                  <a:pt x="61443" y="46886"/>
                </a:lnTo>
                <a:lnTo>
                  <a:pt x="71348" y="37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394" y="1840229"/>
            <a:ext cx="975994" cy="507365"/>
          </a:xfrm>
          <a:custGeom>
            <a:avLst/>
            <a:gdLst/>
            <a:ahLst/>
            <a:cxnLst/>
            <a:rect l="l" t="t" r="r" b="b"/>
            <a:pathLst>
              <a:path w="975995" h="507364">
                <a:moveTo>
                  <a:pt x="73634" y="23417"/>
                </a:moveTo>
                <a:lnTo>
                  <a:pt x="62077" y="46024"/>
                </a:lnTo>
                <a:lnTo>
                  <a:pt x="963929" y="507111"/>
                </a:lnTo>
                <a:lnTo>
                  <a:pt x="975486" y="484378"/>
                </a:lnTo>
                <a:lnTo>
                  <a:pt x="73634" y="23417"/>
                </a:lnTo>
                <a:close/>
              </a:path>
              <a:path w="975995" h="507364">
                <a:moveTo>
                  <a:pt x="0" y="0"/>
                </a:moveTo>
                <a:lnTo>
                  <a:pt x="50545" y="68580"/>
                </a:lnTo>
                <a:lnTo>
                  <a:pt x="62077" y="46024"/>
                </a:lnTo>
                <a:lnTo>
                  <a:pt x="50800" y="40259"/>
                </a:lnTo>
                <a:lnTo>
                  <a:pt x="62356" y="17653"/>
                </a:lnTo>
                <a:lnTo>
                  <a:pt x="76581" y="17653"/>
                </a:lnTo>
                <a:lnTo>
                  <a:pt x="85216" y="762"/>
                </a:lnTo>
                <a:lnTo>
                  <a:pt x="0" y="0"/>
                </a:lnTo>
                <a:close/>
              </a:path>
              <a:path w="975995" h="507364">
                <a:moveTo>
                  <a:pt x="62356" y="17653"/>
                </a:moveTo>
                <a:lnTo>
                  <a:pt x="50800" y="40259"/>
                </a:lnTo>
                <a:lnTo>
                  <a:pt x="62077" y="46024"/>
                </a:lnTo>
                <a:lnTo>
                  <a:pt x="73634" y="23417"/>
                </a:lnTo>
                <a:lnTo>
                  <a:pt x="62356" y="17653"/>
                </a:lnTo>
                <a:close/>
              </a:path>
              <a:path w="975995" h="507364">
                <a:moveTo>
                  <a:pt x="76581" y="17653"/>
                </a:moveTo>
                <a:lnTo>
                  <a:pt x="62356" y="17653"/>
                </a:lnTo>
                <a:lnTo>
                  <a:pt x="73634" y="23417"/>
                </a:lnTo>
                <a:lnTo>
                  <a:pt x="76581" y="17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4726" y="2919732"/>
            <a:ext cx="7787005" cy="1176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i="1" dirty="0">
                <a:latin typeface="Arial"/>
                <a:cs typeface="Arial"/>
              </a:rPr>
              <a:t>Case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1: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KH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muốn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thêm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trái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cây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bánh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kem</a:t>
            </a:r>
            <a:endParaRPr sz="24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Giữ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nguyên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những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yêu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cầu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còn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lại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gán bit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thứ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là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Giải</a:t>
            </a:r>
            <a:r>
              <a:rPr sz="2000" spc="-10" dirty="0">
                <a:latin typeface="Microsoft Sans Serif"/>
                <a:cs typeface="Microsoft Sans Serif"/>
              </a:rPr>
              <a:t> pháp??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89686" y="4218685"/>
          <a:ext cx="271906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9686" y="5337302"/>
          <a:ext cx="271906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89686" y="4776470"/>
            <a:ext cx="705485" cy="482600"/>
            <a:chOff x="789686" y="4776470"/>
            <a:chExt cx="705485" cy="482600"/>
          </a:xfrm>
        </p:grpSpPr>
        <p:sp>
          <p:nvSpPr>
            <p:cNvPr id="19" name="object 19"/>
            <p:cNvSpPr/>
            <p:nvPr/>
          </p:nvSpPr>
          <p:spPr>
            <a:xfrm>
              <a:off x="802386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79704" y="457199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2386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199"/>
                  </a:moveTo>
                  <a:lnTo>
                    <a:pt x="679704" y="457199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80516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69389" y="4776470"/>
            <a:ext cx="705485" cy="482600"/>
            <a:chOff x="1469389" y="4776470"/>
            <a:chExt cx="705485" cy="482600"/>
          </a:xfrm>
        </p:grpSpPr>
        <p:sp>
          <p:nvSpPr>
            <p:cNvPr id="23" name="object 23"/>
            <p:cNvSpPr/>
            <p:nvPr/>
          </p:nvSpPr>
          <p:spPr>
            <a:xfrm>
              <a:off x="1482089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79704" y="457199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2089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199"/>
                  </a:moveTo>
                  <a:lnTo>
                    <a:pt x="679704" y="457199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61108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49094" y="4776470"/>
            <a:ext cx="706755" cy="482600"/>
            <a:chOff x="2149094" y="4776470"/>
            <a:chExt cx="706755" cy="482600"/>
          </a:xfrm>
        </p:grpSpPr>
        <p:sp>
          <p:nvSpPr>
            <p:cNvPr id="27" name="object 27"/>
            <p:cNvSpPr/>
            <p:nvPr/>
          </p:nvSpPr>
          <p:spPr>
            <a:xfrm>
              <a:off x="2161794" y="4789170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68122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81228" y="457199"/>
                  </a:lnTo>
                  <a:lnTo>
                    <a:pt x="681228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61794" y="4789170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0" y="457199"/>
                  </a:moveTo>
                  <a:lnTo>
                    <a:pt x="681228" y="457199"/>
                  </a:lnTo>
                  <a:lnTo>
                    <a:pt x="681228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41448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30322" y="4776470"/>
            <a:ext cx="705485" cy="482600"/>
            <a:chOff x="2830322" y="4776470"/>
            <a:chExt cx="705485" cy="482600"/>
          </a:xfrm>
        </p:grpSpPr>
        <p:sp>
          <p:nvSpPr>
            <p:cNvPr id="31" name="object 31"/>
            <p:cNvSpPr/>
            <p:nvPr/>
          </p:nvSpPr>
          <p:spPr>
            <a:xfrm>
              <a:off x="2843022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3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79703" y="45719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3022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199"/>
                  </a:moveTo>
                  <a:lnTo>
                    <a:pt x="679703" y="457199"/>
                  </a:lnTo>
                  <a:lnTo>
                    <a:pt x="679703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21786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888" y="4856436"/>
            <a:ext cx="5670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|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(or)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2922" y="4788661"/>
            <a:ext cx="2745740" cy="482600"/>
            <a:chOff x="772922" y="4788661"/>
            <a:chExt cx="2745740" cy="482600"/>
          </a:xfrm>
        </p:grpSpPr>
        <p:sp>
          <p:nvSpPr>
            <p:cNvPr id="36" name="object 36"/>
            <p:cNvSpPr/>
            <p:nvPr/>
          </p:nvSpPr>
          <p:spPr>
            <a:xfrm>
              <a:off x="785622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79704" y="457200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622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200"/>
                  </a:moveTo>
                  <a:lnTo>
                    <a:pt x="679704" y="457200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65326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79704" y="457200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65326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200"/>
                  </a:moveTo>
                  <a:lnTo>
                    <a:pt x="679704" y="457200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45030" y="4801361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68122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1228" y="457200"/>
                  </a:lnTo>
                  <a:lnTo>
                    <a:pt x="681228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45030" y="4801361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0" y="457200"/>
                  </a:moveTo>
                  <a:lnTo>
                    <a:pt x="681228" y="457200"/>
                  </a:lnTo>
                  <a:lnTo>
                    <a:pt x="681228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26257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79704" y="457200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26257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200"/>
                  </a:moveTo>
                  <a:lnTo>
                    <a:pt x="679704" y="457200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47614" y="3847009"/>
            <a:ext cx="249428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dirty="0">
                <a:latin typeface="Microsoft Sans Serif"/>
                <a:cs typeface="Microsoft Sans Serif"/>
              </a:rPr>
              <a:t>2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mask</a:t>
            </a:r>
            <a:endParaRPr sz="1700">
              <a:latin typeface="Microsoft Sans Serif"/>
              <a:cs typeface="Microsoft Sans Serif"/>
            </a:endParaRPr>
          </a:p>
          <a:p>
            <a:pPr marL="286385">
              <a:lnSpc>
                <a:spcPct val="100000"/>
              </a:lnSpc>
              <a:spcBef>
                <a:spcPts val="1490"/>
              </a:spcBef>
              <a:tabLst>
                <a:tab pos="982344" algn="l"/>
                <a:tab pos="1677670" algn="l"/>
                <a:tab pos="2372995" algn="l"/>
              </a:tabLst>
            </a:pPr>
            <a:r>
              <a:rPr sz="1700" spc="-50" dirty="0">
                <a:latin typeface="Microsoft Sans Serif"/>
                <a:cs typeface="Microsoft Sans Serif"/>
              </a:rPr>
              <a:t>0</a:t>
            </a:r>
            <a:r>
              <a:rPr sz="1700" dirty="0">
                <a:latin typeface="Microsoft Sans Serif"/>
                <a:cs typeface="Microsoft Sans Serif"/>
              </a:rPr>
              <a:t>	</a:t>
            </a:r>
            <a:r>
              <a:rPr sz="17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700" spc="-50" dirty="0">
                <a:latin typeface="Microsoft Sans Serif"/>
                <a:cs typeface="Microsoft Sans Serif"/>
              </a:rPr>
              <a:t>0</a:t>
            </a:r>
            <a:r>
              <a:rPr sz="1700" dirty="0">
                <a:latin typeface="Microsoft Sans Serif"/>
                <a:cs typeface="Microsoft Sans Serif"/>
              </a:rPr>
              <a:t>	</a:t>
            </a: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700">
              <a:latin typeface="Microsoft Sans Serif"/>
              <a:cs typeface="Microsoft Sans Serif"/>
            </a:endParaRPr>
          </a:p>
          <a:p>
            <a:pPr marL="286385">
              <a:lnSpc>
                <a:spcPct val="100000"/>
              </a:lnSpc>
              <a:tabLst>
                <a:tab pos="982344" algn="l"/>
                <a:tab pos="1677670" algn="l"/>
                <a:tab pos="2372995" algn="l"/>
              </a:tabLst>
            </a:pPr>
            <a:r>
              <a:rPr sz="1700" spc="-50" dirty="0">
                <a:latin typeface="Microsoft Sans Serif"/>
                <a:cs typeface="Microsoft Sans Serif"/>
              </a:rPr>
              <a:t>1</a:t>
            </a:r>
            <a:r>
              <a:rPr sz="1700" dirty="0">
                <a:latin typeface="Microsoft Sans Serif"/>
                <a:cs typeface="Microsoft Sans Serif"/>
              </a:rPr>
              <a:t>	</a:t>
            </a:r>
            <a:r>
              <a:rPr sz="1700" b="1" spc="-5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17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700" spc="-50" dirty="0">
                <a:latin typeface="Microsoft Sans Serif"/>
                <a:cs typeface="Microsoft Sans Serif"/>
              </a:rPr>
              <a:t>1</a:t>
            </a:r>
            <a:r>
              <a:rPr sz="1700" dirty="0">
                <a:latin typeface="Microsoft Sans Serif"/>
                <a:cs typeface="Microsoft Sans Serif"/>
              </a:rPr>
              <a:t>	</a:t>
            </a:r>
            <a:r>
              <a:rPr sz="1700" spc="-50" dirty="0">
                <a:latin typeface="Microsoft Sans Serif"/>
                <a:cs typeface="Microsoft Sans Serif"/>
              </a:rPr>
              <a:t>1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0746" y="6106421"/>
            <a:ext cx="4226560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Muốn</a:t>
            </a:r>
            <a:r>
              <a:rPr sz="20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bật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bit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bất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kỳ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của</a:t>
            </a:r>
            <a:r>
              <a:rPr sz="2000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thì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dùng</a:t>
            </a:r>
            <a:r>
              <a:rPr sz="20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với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mask</a:t>
            </a:r>
            <a:r>
              <a:rPr sz="20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có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bit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ở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vị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trí</a:t>
            </a:r>
            <a:r>
              <a:rPr sz="2000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tương</a:t>
            </a:r>
            <a:r>
              <a:rPr sz="20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ứng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07110" y="5797020"/>
            <a:ext cx="363474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0">
              <a:lnSpc>
                <a:spcPts val="2225"/>
              </a:lnSpc>
            </a:pPr>
            <a:r>
              <a:rPr sz="2000" b="1" dirty="0">
                <a:latin typeface="Arial"/>
                <a:cs typeface="Arial"/>
              </a:rPr>
              <a:t>^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(xor)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Hoặc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|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(or)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950"/>
              </a:lnSpc>
              <a:spcBef>
                <a:spcPts val="25"/>
              </a:spcBef>
            </a:pP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hép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64135">
              <a:lnSpc>
                <a:spcPts val="1950"/>
              </a:lnSpc>
              <a:tabLst>
                <a:tab pos="1426845" algn="l"/>
                <a:tab pos="2122805" algn="l"/>
                <a:tab pos="2818130" algn="l"/>
                <a:tab pos="3513454" algn="l"/>
              </a:tabLst>
            </a:pPr>
            <a:r>
              <a:rPr sz="3000" b="1" i="1" spc="-75" baseline="-2500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3000" b="1" i="1" baseline="-250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700" spc="-50" dirty="0">
                <a:latin typeface="Microsoft Sans Serif"/>
                <a:cs typeface="Microsoft Sans Serif"/>
              </a:rPr>
              <a:t>0</a:t>
            </a:r>
            <a:r>
              <a:rPr sz="1700" dirty="0">
                <a:latin typeface="Microsoft Sans Serif"/>
                <a:cs typeface="Microsoft Sans Serif"/>
              </a:rPr>
              <a:t>	</a:t>
            </a:r>
            <a:r>
              <a:rPr sz="17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7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700" spc="-50" dirty="0">
                <a:latin typeface="Microsoft Sans Serif"/>
                <a:cs typeface="Microsoft Sans Serif"/>
              </a:rPr>
              <a:t>0</a:t>
            </a:r>
            <a:r>
              <a:rPr sz="1700" dirty="0">
                <a:latin typeface="Microsoft Sans Serif"/>
                <a:cs typeface="Microsoft Sans Serif"/>
              </a:rPr>
              <a:t>	</a:t>
            </a: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242" y="4344161"/>
            <a:ext cx="680085" cy="1312545"/>
          </a:xfrm>
          <a:custGeom>
            <a:avLst/>
            <a:gdLst/>
            <a:ahLst/>
            <a:cxnLst/>
            <a:rect l="l" t="t" r="r" b="b"/>
            <a:pathLst>
              <a:path w="680085" h="1312545">
                <a:moveTo>
                  <a:pt x="679704" y="0"/>
                </a:moveTo>
                <a:lnTo>
                  <a:pt x="0" y="0"/>
                </a:lnTo>
                <a:lnTo>
                  <a:pt x="0" y="1312164"/>
                </a:lnTo>
                <a:lnTo>
                  <a:pt x="679704" y="1312164"/>
                </a:lnTo>
                <a:lnTo>
                  <a:pt x="679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76961" y="3810761"/>
            <a:ext cx="8915400" cy="2925445"/>
            <a:chOff x="76961" y="3810761"/>
            <a:chExt cx="8915400" cy="2925445"/>
          </a:xfrm>
        </p:grpSpPr>
        <p:sp>
          <p:nvSpPr>
            <p:cNvPr id="49" name="object 49"/>
            <p:cNvSpPr/>
            <p:nvPr/>
          </p:nvSpPr>
          <p:spPr>
            <a:xfrm>
              <a:off x="76962" y="3810761"/>
              <a:ext cx="8915400" cy="2912745"/>
            </a:xfrm>
            <a:custGeom>
              <a:avLst/>
              <a:gdLst/>
              <a:ahLst/>
              <a:cxnLst/>
              <a:rect l="l" t="t" r="r" b="b"/>
              <a:pathLst>
                <a:path w="8915400" h="2912745">
                  <a:moveTo>
                    <a:pt x="8915400" y="0"/>
                  </a:moveTo>
                  <a:lnTo>
                    <a:pt x="4495800" y="0"/>
                  </a:lnTo>
                  <a:lnTo>
                    <a:pt x="4495800" y="1371600"/>
                  </a:lnTo>
                  <a:lnTo>
                    <a:pt x="4343400" y="1371600"/>
                  </a:lnTo>
                  <a:lnTo>
                    <a:pt x="4343400" y="2133600"/>
                  </a:lnTo>
                  <a:lnTo>
                    <a:pt x="0" y="2133600"/>
                  </a:lnTo>
                  <a:lnTo>
                    <a:pt x="0" y="2895600"/>
                  </a:lnTo>
                  <a:lnTo>
                    <a:pt x="4343400" y="2895600"/>
                  </a:lnTo>
                  <a:lnTo>
                    <a:pt x="4343400" y="2912364"/>
                  </a:lnTo>
                  <a:lnTo>
                    <a:pt x="8763000" y="2912364"/>
                  </a:lnTo>
                  <a:lnTo>
                    <a:pt x="8763000" y="1459992"/>
                  </a:lnTo>
                  <a:lnTo>
                    <a:pt x="8915400" y="1459992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20361" y="5182361"/>
              <a:ext cx="4419600" cy="1541145"/>
            </a:xfrm>
            <a:custGeom>
              <a:avLst/>
              <a:gdLst/>
              <a:ahLst/>
              <a:cxnLst/>
              <a:rect l="l" t="t" r="r" b="b"/>
              <a:pathLst>
                <a:path w="4419600" h="1541145">
                  <a:moveTo>
                    <a:pt x="0" y="1540764"/>
                  </a:moveTo>
                  <a:lnTo>
                    <a:pt x="4419599" y="1540764"/>
                  </a:lnTo>
                  <a:lnTo>
                    <a:pt x="4419599" y="0"/>
                  </a:lnTo>
                  <a:lnTo>
                    <a:pt x="0" y="0"/>
                  </a:lnTo>
                  <a:lnTo>
                    <a:pt x="0" y="15407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631819" y="4831597"/>
            <a:ext cx="3543300" cy="1012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700" b="1" i="1" spc="-10" dirty="0">
                <a:latin typeface="Arial"/>
                <a:cs typeface="Arial"/>
              </a:rPr>
              <a:t>(mask)</a:t>
            </a:r>
            <a:endParaRPr sz="1700">
              <a:latin typeface="Arial"/>
              <a:cs typeface="Arial"/>
            </a:endParaRPr>
          </a:p>
          <a:p>
            <a:pPr marL="1623695" indent="-38735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1623695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Mask</a:t>
            </a:r>
            <a:r>
              <a:rPr sz="20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  <a:p>
            <a:pPr marL="1623695" indent="-387350">
              <a:lnSpc>
                <a:spcPct val="100000"/>
              </a:lnSpc>
              <a:buAutoNum type="arabicPeriod"/>
              <a:tabLst>
                <a:tab pos="1623695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Phép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toán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 trên</a:t>
            </a:r>
            <a:r>
              <a:rPr spc="-15" dirty="0"/>
              <a:t> </a:t>
            </a:r>
            <a:r>
              <a:rPr dirty="0"/>
              <a:t>bit: Ứng</a:t>
            </a:r>
            <a:r>
              <a:rPr spc="-15" dirty="0"/>
              <a:t> </a:t>
            </a:r>
            <a:r>
              <a:rPr dirty="0"/>
              <a:t>dụng </a:t>
            </a:r>
            <a:r>
              <a:rPr spc="-25" dirty="0"/>
              <a:t>(2)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5694" y="1370330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2191" y="702563"/>
            <a:ext cx="9131935" cy="2209800"/>
            <a:chOff x="12191" y="702563"/>
            <a:chExt cx="9131935" cy="2209800"/>
          </a:xfrm>
        </p:grpSpPr>
        <p:sp>
          <p:nvSpPr>
            <p:cNvPr id="5" name="object 5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532" y="702563"/>
              <a:ext cx="2209800" cy="2209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0991" y="2285238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kem?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5100" y="1835404"/>
            <a:ext cx="973455" cy="434975"/>
          </a:xfrm>
          <a:custGeom>
            <a:avLst/>
            <a:gdLst/>
            <a:ahLst/>
            <a:cxnLst/>
            <a:rect l="l" t="t" r="r" b="b"/>
            <a:pathLst>
              <a:path w="973455" h="434975">
                <a:moveTo>
                  <a:pt x="898385" y="23316"/>
                </a:moveTo>
                <a:lnTo>
                  <a:pt x="0" y="411225"/>
                </a:lnTo>
                <a:lnTo>
                  <a:pt x="10058" y="434594"/>
                </a:lnTo>
                <a:lnTo>
                  <a:pt x="908489" y="46708"/>
                </a:lnTo>
                <a:lnTo>
                  <a:pt x="898385" y="23316"/>
                </a:lnTo>
                <a:close/>
              </a:path>
              <a:path w="973455" h="434975">
                <a:moveTo>
                  <a:pt x="962067" y="18287"/>
                </a:moveTo>
                <a:lnTo>
                  <a:pt x="910031" y="18287"/>
                </a:lnTo>
                <a:lnTo>
                  <a:pt x="920191" y="41656"/>
                </a:lnTo>
                <a:lnTo>
                  <a:pt x="908489" y="46708"/>
                </a:lnTo>
                <a:lnTo>
                  <a:pt x="918540" y="69976"/>
                </a:lnTo>
                <a:lnTo>
                  <a:pt x="962067" y="18287"/>
                </a:lnTo>
                <a:close/>
              </a:path>
              <a:path w="973455" h="434975">
                <a:moveTo>
                  <a:pt x="910031" y="18287"/>
                </a:moveTo>
                <a:lnTo>
                  <a:pt x="898385" y="23316"/>
                </a:lnTo>
                <a:lnTo>
                  <a:pt x="908489" y="46708"/>
                </a:lnTo>
                <a:lnTo>
                  <a:pt x="920191" y="41656"/>
                </a:lnTo>
                <a:lnTo>
                  <a:pt x="910031" y="18287"/>
                </a:lnTo>
                <a:close/>
              </a:path>
              <a:path w="973455" h="434975">
                <a:moveTo>
                  <a:pt x="888314" y="0"/>
                </a:moveTo>
                <a:lnTo>
                  <a:pt x="898385" y="23316"/>
                </a:lnTo>
                <a:lnTo>
                  <a:pt x="910031" y="18287"/>
                </a:lnTo>
                <a:lnTo>
                  <a:pt x="962067" y="18287"/>
                </a:lnTo>
                <a:lnTo>
                  <a:pt x="973404" y="4825"/>
                </a:lnTo>
                <a:lnTo>
                  <a:pt x="888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6611" y="2331211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ghi</a:t>
            </a:r>
            <a:endParaRPr sz="18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chữ?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1017" y="2331211"/>
            <a:ext cx="698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trái</a:t>
            </a:r>
            <a:endParaRPr sz="1800">
              <a:latin typeface="Microsoft Sans Serif"/>
              <a:cs typeface="Microsoft Sans Serif"/>
            </a:endParaRPr>
          </a:p>
          <a:p>
            <a:pPr marL="108585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cây?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682" y="2362961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nến?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0614" y="1840229"/>
            <a:ext cx="391160" cy="472440"/>
          </a:xfrm>
          <a:custGeom>
            <a:avLst/>
            <a:gdLst/>
            <a:ahLst/>
            <a:cxnLst/>
            <a:rect l="l" t="t" r="r" b="b"/>
            <a:pathLst>
              <a:path w="391160" h="472439">
                <a:moveTo>
                  <a:pt x="332582" y="50809"/>
                </a:moveTo>
                <a:lnTo>
                  <a:pt x="0" y="456184"/>
                </a:lnTo>
                <a:lnTo>
                  <a:pt x="19558" y="472313"/>
                </a:lnTo>
                <a:lnTo>
                  <a:pt x="352248" y="66958"/>
                </a:lnTo>
                <a:lnTo>
                  <a:pt x="332582" y="50809"/>
                </a:lnTo>
                <a:close/>
              </a:path>
              <a:path w="391160" h="472439">
                <a:moveTo>
                  <a:pt x="381433" y="41021"/>
                </a:moveTo>
                <a:lnTo>
                  <a:pt x="340614" y="41021"/>
                </a:lnTo>
                <a:lnTo>
                  <a:pt x="360299" y="57150"/>
                </a:lnTo>
                <a:lnTo>
                  <a:pt x="352248" y="66958"/>
                </a:lnTo>
                <a:lnTo>
                  <a:pt x="371856" y="83058"/>
                </a:lnTo>
                <a:lnTo>
                  <a:pt x="381433" y="41021"/>
                </a:lnTo>
                <a:close/>
              </a:path>
              <a:path w="391160" h="472439">
                <a:moveTo>
                  <a:pt x="340614" y="41021"/>
                </a:moveTo>
                <a:lnTo>
                  <a:pt x="332582" y="50809"/>
                </a:lnTo>
                <a:lnTo>
                  <a:pt x="352248" y="66958"/>
                </a:lnTo>
                <a:lnTo>
                  <a:pt x="360299" y="57150"/>
                </a:lnTo>
                <a:lnTo>
                  <a:pt x="340614" y="41021"/>
                </a:lnTo>
                <a:close/>
              </a:path>
              <a:path w="391160" h="472439">
                <a:moveTo>
                  <a:pt x="390779" y="0"/>
                </a:moveTo>
                <a:lnTo>
                  <a:pt x="312928" y="34671"/>
                </a:lnTo>
                <a:lnTo>
                  <a:pt x="332582" y="50809"/>
                </a:lnTo>
                <a:lnTo>
                  <a:pt x="340614" y="41021"/>
                </a:lnTo>
                <a:lnTo>
                  <a:pt x="381433" y="41021"/>
                </a:lnTo>
                <a:lnTo>
                  <a:pt x="39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3394" y="1840229"/>
            <a:ext cx="445770" cy="473075"/>
          </a:xfrm>
          <a:custGeom>
            <a:avLst/>
            <a:gdLst/>
            <a:ahLst/>
            <a:cxnLst/>
            <a:rect l="l" t="t" r="r" b="b"/>
            <a:pathLst>
              <a:path w="445770" h="473075">
                <a:moveTo>
                  <a:pt x="61443" y="46886"/>
                </a:moveTo>
                <a:lnTo>
                  <a:pt x="42967" y="64223"/>
                </a:lnTo>
                <a:lnTo>
                  <a:pt x="427100" y="472948"/>
                </a:lnTo>
                <a:lnTo>
                  <a:pt x="445642" y="455549"/>
                </a:lnTo>
                <a:lnTo>
                  <a:pt x="61443" y="46886"/>
                </a:lnTo>
                <a:close/>
              </a:path>
              <a:path w="445770" h="473075">
                <a:moveTo>
                  <a:pt x="0" y="0"/>
                </a:moveTo>
                <a:lnTo>
                  <a:pt x="24383" y="81661"/>
                </a:lnTo>
                <a:lnTo>
                  <a:pt x="42967" y="64223"/>
                </a:lnTo>
                <a:lnTo>
                  <a:pt x="34289" y="54991"/>
                </a:lnTo>
                <a:lnTo>
                  <a:pt x="52704" y="37592"/>
                </a:lnTo>
                <a:lnTo>
                  <a:pt x="71348" y="37592"/>
                </a:lnTo>
                <a:lnTo>
                  <a:pt x="80009" y="29464"/>
                </a:lnTo>
                <a:lnTo>
                  <a:pt x="0" y="0"/>
                </a:lnTo>
                <a:close/>
              </a:path>
              <a:path w="445770" h="473075">
                <a:moveTo>
                  <a:pt x="52704" y="37592"/>
                </a:moveTo>
                <a:lnTo>
                  <a:pt x="34289" y="54991"/>
                </a:lnTo>
                <a:lnTo>
                  <a:pt x="42967" y="64223"/>
                </a:lnTo>
                <a:lnTo>
                  <a:pt x="61443" y="46886"/>
                </a:lnTo>
                <a:lnTo>
                  <a:pt x="52704" y="37592"/>
                </a:lnTo>
                <a:close/>
              </a:path>
              <a:path w="445770" h="473075">
                <a:moveTo>
                  <a:pt x="71348" y="37592"/>
                </a:moveTo>
                <a:lnTo>
                  <a:pt x="52704" y="37592"/>
                </a:lnTo>
                <a:lnTo>
                  <a:pt x="61443" y="46886"/>
                </a:lnTo>
                <a:lnTo>
                  <a:pt x="71348" y="37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394" y="1840229"/>
            <a:ext cx="975994" cy="507365"/>
          </a:xfrm>
          <a:custGeom>
            <a:avLst/>
            <a:gdLst/>
            <a:ahLst/>
            <a:cxnLst/>
            <a:rect l="l" t="t" r="r" b="b"/>
            <a:pathLst>
              <a:path w="975995" h="507364">
                <a:moveTo>
                  <a:pt x="73634" y="23417"/>
                </a:moveTo>
                <a:lnTo>
                  <a:pt x="62077" y="46024"/>
                </a:lnTo>
                <a:lnTo>
                  <a:pt x="963929" y="507111"/>
                </a:lnTo>
                <a:lnTo>
                  <a:pt x="975486" y="484378"/>
                </a:lnTo>
                <a:lnTo>
                  <a:pt x="73634" y="23417"/>
                </a:lnTo>
                <a:close/>
              </a:path>
              <a:path w="975995" h="507364">
                <a:moveTo>
                  <a:pt x="0" y="0"/>
                </a:moveTo>
                <a:lnTo>
                  <a:pt x="50545" y="68580"/>
                </a:lnTo>
                <a:lnTo>
                  <a:pt x="62077" y="46024"/>
                </a:lnTo>
                <a:lnTo>
                  <a:pt x="50800" y="40259"/>
                </a:lnTo>
                <a:lnTo>
                  <a:pt x="62356" y="17653"/>
                </a:lnTo>
                <a:lnTo>
                  <a:pt x="76581" y="17653"/>
                </a:lnTo>
                <a:lnTo>
                  <a:pt x="85216" y="762"/>
                </a:lnTo>
                <a:lnTo>
                  <a:pt x="0" y="0"/>
                </a:lnTo>
                <a:close/>
              </a:path>
              <a:path w="975995" h="507364">
                <a:moveTo>
                  <a:pt x="62356" y="17653"/>
                </a:moveTo>
                <a:lnTo>
                  <a:pt x="50800" y="40259"/>
                </a:lnTo>
                <a:lnTo>
                  <a:pt x="62077" y="46024"/>
                </a:lnTo>
                <a:lnTo>
                  <a:pt x="73634" y="23417"/>
                </a:lnTo>
                <a:lnTo>
                  <a:pt x="62356" y="17653"/>
                </a:lnTo>
                <a:close/>
              </a:path>
              <a:path w="975995" h="507364">
                <a:moveTo>
                  <a:pt x="76581" y="17653"/>
                </a:moveTo>
                <a:lnTo>
                  <a:pt x="62356" y="17653"/>
                </a:lnTo>
                <a:lnTo>
                  <a:pt x="73634" y="23417"/>
                </a:lnTo>
                <a:lnTo>
                  <a:pt x="76581" y="17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4726" y="2919732"/>
            <a:ext cx="7787005" cy="8089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i="1" dirty="0">
                <a:latin typeface="Arial"/>
                <a:cs typeface="Arial"/>
              </a:rPr>
              <a:t>Case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1: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KH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muốn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thêm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trái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cây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bánh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kem</a:t>
            </a:r>
            <a:endParaRPr sz="24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Giữ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nguyên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những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yêu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cầu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còn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lại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gán bit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thứ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là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618" y="3759784"/>
            <a:ext cx="1635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Giải</a:t>
            </a:r>
            <a:r>
              <a:rPr sz="2000" spc="-10" dirty="0">
                <a:latin typeface="Microsoft Sans Serif"/>
                <a:cs typeface="Microsoft Sans Serif"/>
              </a:rPr>
              <a:t> pháp??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9686" y="4218685"/>
          <a:ext cx="271906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89686" y="5337302"/>
          <a:ext cx="271906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789686" y="4776470"/>
            <a:ext cx="705485" cy="482600"/>
            <a:chOff x="789686" y="4776470"/>
            <a:chExt cx="705485" cy="482600"/>
          </a:xfrm>
        </p:grpSpPr>
        <p:sp>
          <p:nvSpPr>
            <p:cNvPr id="20" name="object 20"/>
            <p:cNvSpPr/>
            <p:nvPr/>
          </p:nvSpPr>
          <p:spPr>
            <a:xfrm>
              <a:off x="802386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79704" y="457199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2386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199"/>
                  </a:moveTo>
                  <a:lnTo>
                    <a:pt x="679704" y="457199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0516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69389" y="4776470"/>
            <a:ext cx="705485" cy="482600"/>
            <a:chOff x="1469389" y="4776470"/>
            <a:chExt cx="705485" cy="482600"/>
          </a:xfrm>
        </p:grpSpPr>
        <p:sp>
          <p:nvSpPr>
            <p:cNvPr id="24" name="object 24"/>
            <p:cNvSpPr/>
            <p:nvPr/>
          </p:nvSpPr>
          <p:spPr>
            <a:xfrm>
              <a:off x="1482089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79704" y="457199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2089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199"/>
                  </a:moveTo>
                  <a:lnTo>
                    <a:pt x="679704" y="457199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61108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49094" y="4776470"/>
            <a:ext cx="706755" cy="482600"/>
            <a:chOff x="2149094" y="4776470"/>
            <a:chExt cx="706755" cy="482600"/>
          </a:xfrm>
        </p:grpSpPr>
        <p:sp>
          <p:nvSpPr>
            <p:cNvPr id="28" name="object 28"/>
            <p:cNvSpPr/>
            <p:nvPr/>
          </p:nvSpPr>
          <p:spPr>
            <a:xfrm>
              <a:off x="2161794" y="4789170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68122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81228" y="457199"/>
                  </a:lnTo>
                  <a:lnTo>
                    <a:pt x="681228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61794" y="4789170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0" y="457199"/>
                  </a:moveTo>
                  <a:lnTo>
                    <a:pt x="681228" y="457199"/>
                  </a:lnTo>
                  <a:lnTo>
                    <a:pt x="681228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41448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0322" y="4776470"/>
            <a:ext cx="705485" cy="482600"/>
            <a:chOff x="2830322" y="4776470"/>
            <a:chExt cx="705485" cy="482600"/>
          </a:xfrm>
        </p:grpSpPr>
        <p:sp>
          <p:nvSpPr>
            <p:cNvPr id="32" name="object 32"/>
            <p:cNvSpPr/>
            <p:nvPr/>
          </p:nvSpPr>
          <p:spPr>
            <a:xfrm>
              <a:off x="2843022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3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79703" y="45719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43022" y="4789170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199"/>
                  </a:moveTo>
                  <a:lnTo>
                    <a:pt x="679703" y="457199"/>
                  </a:lnTo>
                  <a:lnTo>
                    <a:pt x="679703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21786" y="4902484"/>
            <a:ext cx="1206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0" dirty="0">
                <a:latin typeface="Microsoft Sans Serif"/>
                <a:cs typeface="Microsoft Sans Serif"/>
              </a:rPr>
              <a:t>0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888" y="4856436"/>
            <a:ext cx="5670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|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(or)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1819" y="4885182"/>
            <a:ext cx="7226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i="1" spc="-10" dirty="0">
                <a:latin typeface="Arial"/>
                <a:cs typeface="Arial"/>
              </a:rPr>
              <a:t>(mask)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2922" y="4788661"/>
            <a:ext cx="2745740" cy="482600"/>
            <a:chOff x="772922" y="4788661"/>
            <a:chExt cx="2745740" cy="482600"/>
          </a:xfrm>
        </p:grpSpPr>
        <p:sp>
          <p:nvSpPr>
            <p:cNvPr id="38" name="object 38"/>
            <p:cNvSpPr/>
            <p:nvPr/>
          </p:nvSpPr>
          <p:spPr>
            <a:xfrm>
              <a:off x="785622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79704" y="457200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5622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200"/>
                  </a:moveTo>
                  <a:lnTo>
                    <a:pt x="679704" y="457200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65326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79704" y="457200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65326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200"/>
                  </a:moveTo>
                  <a:lnTo>
                    <a:pt x="679704" y="457200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45030" y="4801361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68122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1228" y="457200"/>
                  </a:lnTo>
                  <a:lnTo>
                    <a:pt x="681228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45030" y="4801361"/>
              <a:ext cx="681355" cy="457200"/>
            </a:xfrm>
            <a:custGeom>
              <a:avLst/>
              <a:gdLst/>
              <a:ahLst/>
              <a:cxnLst/>
              <a:rect l="l" t="t" r="r" b="b"/>
              <a:pathLst>
                <a:path w="681355" h="457200">
                  <a:moveTo>
                    <a:pt x="0" y="457200"/>
                  </a:moveTo>
                  <a:lnTo>
                    <a:pt x="681228" y="457200"/>
                  </a:lnTo>
                  <a:lnTo>
                    <a:pt x="681228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26257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67970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79704" y="457200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D2F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26257" y="4801361"/>
              <a:ext cx="680085" cy="457200"/>
            </a:xfrm>
            <a:custGeom>
              <a:avLst/>
              <a:gdLst/>
              <a:ahLst/>
              <a:cxnLst/>
              <a:rect l="l" t="t" r="r" b="b"/>
              <a:pathLst>
                <a:path w="680085" h="457200">
                  <a:moveTo>
                    <a:pt x="0" y="457200"/>
                  </a:moveTo>
                  <a:lnTo>
                    <a:pt x="679704" y="457200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533897" y="4168394"/>
          <a:ext cx="278383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533897" y="6204458"/>
          <a:ext cx="278383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68046" y="5761735"/>
            <a:ext cx="7680959" cy="94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132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^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(xor)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Hoặc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|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(or)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Muốn</a:t>
            </a:r>
            <a:r>
              <a:rPr sz="20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bật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bit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bất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kỳ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của</a:t>
            </a:r>
            <a:r>
              <a:rPr sz="2000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thì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dùng</a:t>
            </a:r>
            <a:r>
              <a:rPr sz="20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phép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với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mask</a:t>
            </a:r>
            <a:r>
              <a:rPr sz="20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có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bit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ở</a:t>
            </a:r>
            <a:r>
              <a:rPr sz="2000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vị</a:t>
            </a:r>
            <a:r>
              <a:rPr sz="200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trí</a:t>
            </a:r>
            <a:r>
              <a:rPr sz="20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tương</a:t>
            </a:r>
            <a:r>
              <a:rPr sz="20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ứng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533897" y="4707890"/>
          <a:ext cx="278383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5534914" y="3813809"/>
            <a:ext cx="7239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2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mask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572634" y="4612385"/>
            <a:ext cx="760730" cy="433705"/>
          </a:xfrm>
          <a:custGeom>
            <a:avLst/>
            <a:gdLst/>
            <a:ahLst/>
            <a:cxnLst/>
            <a:rect l="l" t="t" r="r" b="b"/>
            <a:pathLst>
              <a:path w="760729" h="433704">
                <a:moveTo>
                  <a:pt x="687640" y="26164"/>
                </a:moveTo>
                <a:lnTo>
                  <a:pt x="0" y="411352"/>
                </a:lnTo>
                <a:lnTo>
                  <a:pt x="12445" y="433577"/>
                </a:lnTo>
                <a:lnTo>
                  <a:pt x="700090" y="48387"/>
                </a:lnTo>
                <a:lnTo>
                  <a:pt x="687640" y="26164"/>
                </a:lnTo>
                <a:close/>
              </a:path>
              <a:path w="760729" h="433704">
                <a:moveTo>
                  <a:pt x="746804" y="19938"/>
                </a:moveTo>
                <a:lnTo>
                  <a:pt x="698753" y="19938"/>
                </a:lnTo>
                <a:lnTo>
                  <a:pt x="711200" y="42163"/>
                </a:lnTo>
                <a:lnTo>
                  <a:pt x="700090" y="48387"/>
                </a:lnTo>
                <a:lnTo>
                  <a:pt x="712469" y="70484"/>
                </a:lnTo>
                <a:lnTo>
                  <a:pt x="746804" y="19938"/>
                </a:lnTo>
                <a:close/>
              </a:path>
              <a:path w="760729" h="433704">
                <a:moveTo>
                  <a:pt x="698753" y="19938"/>
                </a:moveTo>
                <a:lnTo>
                  <a:pt x="687640" y="26164"/>
                </a:lnTo>
                <a:lnTo>
                  <a:pt x="700090" y="48387"/>
                </a:lnTo>
                <a:lnTo>
                  <a:pt x="711200" y="42163"/>
                </a:lnTo>
                <a:lnTo>
                  <a:pt x="698753" y="19938"/>
                </a:lnTo>
                <a:close/>
              </a:path>
              <a:path w="760729" h="433704">
                <a:moveTo>
                  <a:pt x="760349" y="0"/>
                </a:moveTo>
                <a:lnTo>
                  <a:pt x="675259" y="4063"/>
                </a:lnTo>
                <a:lnTo>
                  <a:pt x="687640" y="26164"/>
                </a:lnTo>
                <a:lnTo>
                  <a:pt x="698753" y="19938"/>
                </a:lnTo>
                <a:lnTo>
                  <a:pt x="746804" y="19938"/>
                </a:lnTo>
                <a:lnTo>
                  <a:pt x="760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99909" y="5281421"/>
            <a:ext cx="76200" cy="453390"/>
          </a:xfrm>
          <a:custGeom>
            <a:avLst/>
            <a:gdLst/>
            <a:ahLst/>
            <a:cxnLst/>
            <a:rect l="l" t="t" r="r" b="b"/>
            <a:pathLst>
              <a:path w="76200" h="453389">
                <a:moveTo>
                  <a:pt x="25400" y="377075"/>
                </a:moveTo>
                <a:lnTo>
                  <a:pt x="0" y="377075"/>
                </a:lnTo>
                <a:lnTo>
                  <a:pt x="38100" y="453275"/>
                </a:lnTo>
                <a:lnTo>
                  <a:pt x="69850" y="389775"/>
                </a:lnTo>
                <a:lnTo>
                  <a:pt x="25400" y="389775"/>
                </a:lnTo>
                <a:lnTo>
                  <a:pt x="25400" y="377075"/>
                </a:lnTo>
                <a:close/>
              </a:path>
              <a:path w="76200" h="453389">
                <a:moveTo>
                  <a:pt x="50800" y="0"/>
                </a:moveTo>
                <a:lnTo>
                  <a:pt x="25400" y="0"/>
                </a:lnTo>
                <a:lnTo>
                  <a:pt x="25400" y="389775"/>
                </a:lnTo>
                <a:lnTo>
                  <a:pt x="50800" y="389775"/>
                </a:lnTo>
                <a:lnTo>
                  <a:pt x="50800" y="0"/>
                </a:lnTo>
                <a:close/>
              </a:path>
              <a:path w="76200" h="453389">
                <a:moveTo>
                  <a:pt x="76200" y="377075"/>
                </a:moveTo>
                <a:lnTo>
                  <a:pt x="50800" y="377075"/>
                </a:lnTo>
                <a:lnTo>
                  <a:pt x="50800" y="389775"/>
                </a:lnTo>
                <a:lnTo>
                  <a:pt x="69850" y="389775"/>
                </a:lnTo>
                <a:lnTo>
                  <a:pt x="76200" y="377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42" y="4344161"/>
            <a:ext cx="680085" cy="1312545"/>
          </a:xfrm>
          <a:custGeom>
            <a:avLst/>
            <a:gdLst/>
            <a:ahLst/>
            <a:cxnLst/>
            <a:rect l="l" t="t" r="r" b="b"/>
            <a:pathLst>
              <a:path w="680085" h="1312545">
                <a:moveTo>
                  <a:pt x="679704" y="0"/>
                </a:moveTo>
                <a:lnTo>
                  <a:pt x="0" y="0"/>
                </a:lnTo>
                <a:lnTo>
                  <a:pt x="0" y="1312164"/>
                </a:lnTo>
                <a:lnTo>
                  <a:pt x="679704" y="1312164"/>
                </a:lnTo>
                <a:lnTo>
                  <a:pt x="679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 trên</a:t>
            </a:r>
            <a:r>
              <a:rPr spc="-15" dirty="0"/>
              <a:t> </a:t>
            </a:r>
            <a:r>
              <a:rPr dirty="0"/>
              <a:t>bit: Ứng</a:t>
            </a:r>
            <a:r>
              <a:rPr spc="-15" dirty="0"/>
              <a:t> </a:t>
            </a:r>
            <a:r>
              <a:rPr dirty="0"/>
              <a:t>dụng </a:t>
            </a:r>
            <a:r>
              <a:rPr spc="-25" dirty="0"/>
              <a:t>(3)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5694" y="1370330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2191" y="950975"/>
            <a:ext cx="9131935" cy="2694940"/>
            <a:chOff x="12191" y="950975"/>
            <a:chExt cx="9131935" cy="2694940"/>
          </a:xfrm>
        </p:grpSpPr>
        <p:sp>
          <p:nvSpPr>
            <p:cNvPr id="5" name="object 5"/>
            <p:cNvSpPr/>
            <p:nvPr/>
          </p:nvSpPr>
          <p:spPr>
            <a:xfrm>
              <a:off x="12191" y="1190624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2196" y="950975"/>
              <a:ext cx="2209800" cy="2209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2823" y="3035808"/>
              <a:ext cx="470916" cy="609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0991" y="2285238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kem?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5100" y="1835404"/>
            <a:ext cx="973455" cy="434975"/>
          </a:xfrm>
          <a:custGeom>
            <a:avLst/>
            <a:gdLst/>
            <a:ahLst/>
            <a:cxnLst/>
            <a:rect l="l" t="t" r="r" b="b"/>
            <a:pathLst>
              <a:path w="973455" h="434975">
                <a:moveTo>
                  <a:pt x="898385" y="23316"/>
                </a:moveTo>
                <a:lnTo>
                  <a:pt x="0" y="411225"/>
                </a:lnTo>
                <a:lnTo>
                  <a:pt x="10058" y="434594"/>
                </a:lnTo>
                <a:lnTo>
                  <a:pt x="908489" y="46708"/>
                </a:lnTo>
                <a:lnTo>
                  <a:pt x="898385" y="23316"/>
                </a:lnTo>
                <a:close/>
              </a:path>
              <a:path w="973455" h="434975">
                <a:moveTo>
                  <a:pt x="962067" y="18287"/>
                </a:moveTo>
                <a:lnTo>
                  <a:pt x="910031" y="18287"/>
                </a:lnTo>
                <a:lnTo>
                  <a:pt x="920191" y="41656"/>
                </a:lnTo>
                <a:lnTo>
                  <a:pt x="908489" y="46708"/>
                </a:lnTo>
                <a:lnTo>
                  <a:pt x="918540" y="69976"/>
                </a:lnTo>
                <a:lnTo>
                  <a:pt x="962067" y="18287"/>
                </a:lnTo>
                <a:close/>
              </a:path>
              <a:path w="973455" h="434975">
                <a:moveTo>
                  <a:pt x="910031" y="18287"/>
                </a:moveTo>
                <a:lnTo>
                  <a:pt x="898385" y="23316"/>
                </a:lnTo>
                <a:lnTo>
                  <a:pt x="908489" y="46708"/>
                </a:lnTo>
                <a:lnTo>
                  <a:pt x="920191" y="41656"/>
                </a:lnTo>
                <a:lnTo>
                  <a:pt x="910031" y="18287"/>
                </a:lnTo>
                <a:close/>
              </a:path>
              <a:path w="973455" h="434975">
                <a:moveTo>
                  <a:pt x="888314" y="0"/>
                </a:moveTo>
                <a:lnTo>
                  <a:pt x="898385" y="23316"/>
                </a:lnTo>
                <a:lnTo>
                  <a:pt x="910031" y="18287"/>
                </a:lnTo>
                <a:lnTo>
                  <a:pt x="962067" y="18287"/>
                </a:lnTo>
                <a:lnTo>
                  <a:pt x="973404" y="4825"/>
                </a:lnTo>
                <a:lnTo>
                  <a:pt x="888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26611" y="2331211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ghi</a:t>
            </a:r>
            <a:endParaRPr sz="18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chữ?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1017" y="2331211"/>
            <a:ext cx="698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trái</a:t>
            </a:r>
            <a:endParaRPr sz="1800">
              <a:latin typeface="Microsoft Sans Serif"/>
              <a:cs typeface="Microsoft Sans Serif"/>
            </a:endParaRPr>
          </a:p>
          <a:p>
            <a:pPr marL="108585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cây?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1682" y="2362961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nến?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80614" y="1840229"/>
            <a:ext cx="391160" cy="472440"/>
          </a:xfrm>
          <a:custGeom>
            <a:avLst/>
            <a:gdLst/>
            <a:ahLst/>
            <a:cxnLst/>
            <a:rect l="l" t="t" r="r" b="b"/>
            <a:pathLst>
              <a:path w="391160" h="472439">
                <a:moveTo>
                  <a:pt x="332582" y="50809"/>
                </a:moveTo>
                <a:lnTo>
                  <a:pt x="0" y="456184"/>
                </a:lnTo>
                <a:lnTo>
                  <a:pt x="19558" y="472313"/>
                </a:lnTo>
                <a:lnTo>
                  <a:pt x="352248" y="66958"/>
                </a:lnTo>
                <a:lnTo>
                  <a:pt x="332582" y="50809"/>
                </a:lnTo>
                <a:close/>
              </a:path>
              <a:path w="391160" h="472439">
                <a:moveTo>
                  <a:pt x="381433" y="41021"/>
                </a:moveTo>
                <a:lnTo>
                  <a:pt x="340614" y="41021"/>
                </a:lnTo>
                <a:lnTo>
                  <a:pt x="360299" y="57150"/>
                </a:lnTo>
                <a:lnTo>
                  <a:pt x="352248" y="66958"/>
                </a:lnTo>
                <a:lnTo>
                  <a:pt x="371856" y="83058"/>
                </a:lnTo>
                <a:lnTo>
                  <a:pt x="381433" y="41021"/>
                </a:lnTo>
                <a:close/>
              </a:path>
              <a:path w="391160" h="472439">
                <a:moveTo>
                  <a:pt x="340614" y="41021"/>
                </a:moveTo>
                <a:lnTo>
                  <a:pt x="332582" y="50809"/>
                </a:lnTo>
                <a:lnTo>
                  <a:pt x="352248" y="66958"/>
                </a:lnTo>
                <a:lnTo>
                  <a:pt x="360299" y="57150"/>
                </a:lnTo>
                <a:lnTo>
                  <a:pt x="340614" y="41021"/>
                </a:lnTo>
                <a:close/>
              </a:path>
              <a:path w="391160" h="472439">
                <a:moveTo>
                  <a:pt x="390779" y="0"/>
                </a:moveTo>
                <a:lnTo>
                  <a:pt x="312928" y="34671"/>
                </a:lnTo>
                <a:lnTo>
                  <a:pt x="332582" y="50809"/>
                </a:lnTo>
                <a:lnTo>
                  <a:pt x="340614" y="41021"/>
                </a:lnTo>
                <a:lnTo>
                  <a:pt x="381433" y="41021"/>
                </a:lnTo>
                <a:lnTo>
                  <a:pt x="39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3394" y="1840229"/>
            <a:ext cx="445770" cy="473075"/>
          </a:xfrm>
          <a:custGeom>
            <a:avLst/>
            <a:gdLst/>
            <a:ahLst/>
            <a:cxnLst/>
            <a:rect l="l" t="t" r="r" b="b"/>
            <a:pathLst>
              <a:path w="445770" h="473075">
                <a:moveTo>
                  <a:pt x="61443" y="46886"/>
                </a:moveTo>
                <a:lnTo>
                  <a:pt x="42967" y="64223"/>
                </a:lnTo>
                <a:lnTo>
                  <a:pt x="427100" y="472948"/>
                </a:lnTo>
                <a:lnTo>
                  <a:pt x="445642" y="455549"/>
                </a:lnTo>
                <a:lnTo>
                  <a:pt x="61443" y="46886"/>
                </a:lnTo>
                <a:close/>
              </a:path>
              <a:path w="445770" h="473075">
                <a:moveTo>
                  <a:pt x="0" y="0"/>
                </a:moveTo>
                <a:lnTo>
                  <a:pt x="24383" y="81661"/>
                </a:lnTo>
                <a:lnTo>
                  <a:pt x="42967" y="64223"/>
                </a:lnTo>
                <a:lnTo>
                  <a:pt x="34289" y="54991"/>
                </a:lnTo>
                <a:lnTo>
                  <a:pt x="52704" y="37592"/>
                </a:lnTo>
                <a:lnTo>
                  <a:pt x="71348" y="37592"/>
                </a:lnTo>
                <a:lnTo>
                  <a:pt x="80009" y="29464"/>
                </a:lnTo>
                <a:lnTo>
                  <a:pt x="0" y="0"/>
                </a:lnTo>
                <a:close/>
              </a:path>
              <a:path w="445770" h="473075">
                <a:moveTo>
                  <a:pt x="52704" y="37592"/>
                </a:moveTo>
                <a:lnTo>
                  <a:pt x="34289" y="54991"/>
                </a:lnTo>
                <a:lnTo>
                  <a:pt x="42967" y="64223"/>
                </a:lnTo>
                <a:lnTo>
                  <a:pt x="61443" y="46886"/>
                </a:lnTo>
                <a:lnTo>
                  <a:pt x="52704" y="37592"/>
                </a:lnTo>
                <a:close/>
              </a:path>
              <a:path w="445770" h="473075">
                <a:moveTo>
                  <a:pt x="71348" y="37592"/>
                </a:moveTo>
                <a:lnTo>
                  <a:pt x="52704" y="37592"/>
                </a:lnTo>
                <a:lnTo>
                  <a:pt x="61443" y="46886"/>
                </a:lnTo>
                <a:lnTo>
                  <a:pt x="71348" y="37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394" y="1840229"/>
            <a:ext cx="975994" cy="507365"/>
          </a:xfrm>
          <a:custGeom>
            <a:avLst/>
            <a:gdLst/>
            <a:ahLst/>
            <a:cxnLst/>
            <a:rect l="l" t="t" r="r" b="b"/>
            <a:pathLst>
              <a:path w="975995" h="507364">
                <a:moveTo>
                  <a:pt x="73634" y="23417"/>
                </a:moveTo>
                <a:lnTo>
                  <a:pt x="62077" y="46024"/>
                </a:lnTo>
                <a:lnTo>
                  <a:pt x="963929" y="507111"/>
                </a:lnTo>
                <a:lnTo>
                  <a:pt x="975486" y="484378"/>
                </a:lnTo>
                <a:lnTo>
                  <a:pt x="73634" y="23417"/>
                </a:lnTo>
                <a:close/>
              </a:path>
              <a:path w="975995" h="507364">
                <a:moveTo>
                  <a:pt x="0" y="0"/>
                </a:moveTo>
                <a:lnTo>
                  <a:pt x="50545" y="68580"/>
                </a:lnTo>
                <a:lnTo>
                  <a:pt x="62077" y="46024"/>
                </a:lnTo>
                <a:lnTo>
                  <a:pt x="50800" y="40259"/>
                </a:lnTo>
                <a:lnTo>
                  <a:pt x="62356" y="17653"/>
                </a:lnTo>
                <a:lnTo>
                  <a:pt x="76581" y="17653"/>
                </a:lnTo>
                <a:lnTo>
                  <a:pt x="85216" y="762"/>
                </a:lnTo>
                <a:lnTo>
                  <a:pt x="0" y="0"/>
                </a:lnTo>
                <a:close/>
              </a:path>
              <a:path w="975995" h="507364">
                <a:moveTo>
                  <a:pt x="62356" y="17653"/>
                </a:moveTo>
                <a:lnTo>
                  <a:pt x="50800" y="40259"/>
                </a:lnTo>
                <a:lnTo>
                  <a:pt x="62077" y="46024"/>
                </a:lnTo>
                <a:lnTo>
                  <a:pt x="73634" y="23417"/>
                </a:lnTo>
                <a:lnTo>
                  <a:pt x="62356" y="17653"/>
                </a:lnTo>
                <a:close/>
              </a:path>
              <a:path w="975995" h="507364">
                <a:moveTo>
                  <a:pt x="76581" y="17653"/>
                </a:moveTo>
                <a:lnTo>
                  <a:pt x="62356" y="17653"/>
                </a:lnTo>
                <a:lnTo>
                  <a:pt x="73634" y="23417"/>
                </a:lnTo>
                <a:lnTo>
                  <a:pt x="76581" y="17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755134" y="4119626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5134" y="5238241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755134" y="4677409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54000" y="3090420"/>
            <a:ext cx="8534400" cy="35852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i="1" dirty="0">
                <a:latin typeface="Arial"/>
                <a:cs typeface="Arial"/>
              </a:rPr>
              <a:t>Case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2: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Đổi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yêu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cầu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thành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không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ghi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chữ?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Giữ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nguyên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những yêu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còn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lại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gán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thứ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là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527685" lvl="1" indent="-2362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Giải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pháp??</a:t>
            </a:r>
            <a:endParaRPr sz="2000">
              <a:latin typeface="Microsoft Sans Serif"/>
              <a:cs typeface="Microsoft Sans Serif"/>
            </a:endParaRPr>
          </a:p>
          <a:p>
            <a:pPr marL="3312795">
              <a:lnSpc>
                <a:spcPts val="2370"/>
              </a:lnSpc>
              <a:spcBef>
                <a:spcPts val="1535"/>
              </a:spcBef>
            </a:pP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(and)</a:t>
            </a:r>
            <a:endParaRPr sz="2000">
              <a:latin typeface="Arial"/>
              <a:cs typeface="Arial"/>
            </a:endParaRPr>
          </a:p>
          <a:p>
            <a:pPr marL="7700645">
              <a:lnSpc>
                <a:spcPts val="2370"/>
              </a:lnSpc>
            </a:pPr>
            <a:r>
              <a:rPr sz="2000" b="1" i="1" spc="-10" dirty="0">
                <a:latin typeface="Arial"/>
                <a:cs typeface="Arial"/>
              </a:rPr>
              <a:t>(mask)</a:t>
            </a:r>
            <a:endParaRPr sz="2000">
              <a:latin typeface="Arial"/>
              <a:cs typeface="Arial"/>
            </a:endParaRPr>
          </a:p>
          <a:p>
            <a:pPr marL="373380" indent="-356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7338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Mask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  <a:p>
            <a:pPr marL="373380" indent="-356235">
              <a:lnSpc>
                <a:spcPct val="100000"/>
              </a:lnSpc>
              <a:buAutoNum type="arabicPeriod"/>
              <a:tabLst>
                <a:tab pos="37338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Phép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toán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00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</a:pP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Muốn</a:t>
            </a:r>
            <a:r>
              <a:rPr sz="2000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tắt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bit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(gán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bằng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0)</a:t>
            </a:r>
            <a:r>
              <a:rPr sz="200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bất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kỳ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của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thì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dùng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phép</a:t>
            </a:r>
            <a:r>
              <a:rPr sz="2000" i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0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với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mask</a:t>
            </a:r>
            <a:r>
              <a:rPr sz="20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có</a:t>
            </a:r>
            <a:endParaRPr sz="2000">
              <a:latin typeface="Arial"/>
              <a:cs typeface="Arial"/>
            </a:endParaRPr>
          </a:p>
          <a:p>
            <a:pPr marR="5715" algn="ctr">
              <a:lnSpc>
                <a:spcPct val="100000"/>
              </a:lnSpc>
            </a:pP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bit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ở</a:t>
            </a:r>
            <a:r>
              <a:rPr sz="20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vị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trí</a:t>
            </a:r>
            <a:r>
              <a:rPr sz="20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tương</a:t>
            </a:r>
            <a:r>
              <a:rPr sz="20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ứng</a:t>
            </a:r>
            <a:r>
              <a:rPr sz="20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r>
              <a:rPr sz="20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5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4419600"/>
            <a:ext cx="2040636" cy="5334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0005" y="6661327"/>
            <a:ext cx="58419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000" b="1" spc="-14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 trên</a:t>
            </a:r>
            <a:r>
              <a:rPr spc="-15" dirty="0"/>
              <a:t> </a:t>
            </a:r>
            <a:r>
              <a:rPr dirty="0"/>
              <a:t>bit: Ứng</a:t>
            </a:r>
            <a:r>
              <a:rPr spc="-15" dirty="0"/>
              <a:t> </a:t>
            </a:r>
            <a:r>
              <a:rPr dirty="0"/>
              <a:t>dụng </a:t>
            </a:r>
            <a:r>
              <a:rPr spc="-25" dirty="0"/>
              <a:t>(4)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191" y="950975"/>
            <a:ext cx="9131935" cy="2209800"/>
            <a:chOff x="12191" y="950975"/>
            <a:chExt cx="9131935" cy="2209800"/>
          </a:xfrm>
        </p:grpSpPr>
        <p:sp>
          <p:nvSpPr>
            <p:cNvPr id="6" name="object 6"/>
            <p:cNvSpPr/>
            <p:nvPr/>
          </p:nvSpPr>
          <p:spPr>
            <a:xfrm>
              <a:off x="12191" y="1190624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2196" y="950975"/>
              <a:ext cx="2209800" cy="220980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5694" y="1370330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0991" y="2285238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kem?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5100" y="1835404"/>
            <a:ext cx="973455" cy="434975"/>
          </a:xfrm>
          <a:custGeom>
            <a:avLst/>
            <a:gdLst/>
            <a:ahLst/>
            <a:cxnLst/>
            <a:rect l="l" t="t" r="r" b="b"/>
            <a:pathLst>
              <a:path w="973455" h="434975">
                <a:moveTo>
                  <a:pt x="898385" y="23316"/>
                </a:moveTo>
                <a:lnTo>
                  <a:pt x="0" y="411225"/>
                </a:lnTo>
                <a:lnTo>
                  <a:pt x="10058" y="434594"/>
                </a:lnTo>
                <a:lnTo>
                  <a:pt x="908489" y="46708"/>
                </a:lnTo>
                <a:lnTo>
                  <a:pt x="898385" y="23316"/>
                </a:lnTo>
                <a:close/>
              </a:path>
              <a:path w="973455" h="434975">
                <a:moveTo>
                  <a:pt x="962067" y="18287"/>
                </a:moveTo>
                <a:lnTo>
                  <a:pt x="910031" y="18287"/>
                </a:lnTo>
                <a:lnTo>
                  <a:pt x="920191" y="41656"/>
                </a:lnTo>
                <a:lnTo>
                  <a:pt x="908489" y="46708"/>
                </a:lnTo>
                <a:lnTo>
                  <a:pt x="918540" y="69976"/>
                </a:lnTo>
                <a:lnTo>
                  <a:pt x="962067" y="18287"/>
                </a:lnTo>
                <a:close/>
              </a:path>
              <a:path w="973455" h="434975">
                <a:moveTo>
                  <a:pt x="910031" y="18287"/>
                </a:moveTo>
                <a:lnTo>
                  <a:pt x="898385" y="23316"/>
                </a:lnTo>
                <a:lnTo>
                  <a:pt x="908489" y="46708"/>
                </a:lnTo>
                <a:lnTo>
                  <a:pt x="920191" y="41656"/>
                </a:lnTo>
                <a:lnTo>
                  <a:pt x="910031" y="18287"/>
                </a:lnTo>
                <a:close/>
              </a:path>
              <a:path w="973455" h="434975">
                <a:moveTo>
                  <a:pt x="888314" y="0"/>
                </a:moveTo>
                <a:lnTo>
                  <a:pt x="898385" y="23316"/>
                </a:lnTo>
                <a:lnTo>
                  <a:pt x="910031" y="18287"/>
                </a:lnTo>
                <a:lnTo>
                  <a:pt x="962067" y="18287"/>
                </a:lnTo>
                <a:lnTo>
                  <a:pt x="973404" y="4825"/>
                </a:lnTo>
                <a:lnTo>
                  <a:pt x="888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26611" y="2331211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ghi</a:t>
            </a:r>
            <a:endParaRPr sz="18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chữ?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1017" y="2331211"/>
            <a:ext cx="698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trái</a:t>
            </a:r>
            <a:endParaRPr sz="1800">
              <a:latin typeface="Microsoft Sans Serif"/>
              <a:cs typeface="Microsoft Sans Serif"/>
            </a:endParaRPr>
          </a:p>
          <a:p>
            <a:pPr marL="108585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cây?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1682" y="2362961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nến?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615" y="1840229"/>
            <a:ext cx="2890520" cy="507365"/>
          </a:xfrm>
          <a:custGeom>
            <a:avLst/>
            <a:gdLst/>
            <a:ahLst/>
            <a:cxnLst/>
            <a:rect l="l" t="t" r="r" b="b"/>
            <a:pathLst>
              <a:path w="2890520" h="507364">
                <a:moveTo>
                  <a:pt x="390779" y="0"/>
                </a:moveTo>
                <a:lnTo>
                  <a:pt x="312928" y="34671"/>
                </a:lnTo>
                <a:lnTo>
                  <a:pt x="332574" y="50812"/>
                </a:lnTo>
                <a:lnTo>
                  <a:pt x="0" y="456184"/>
                </a:lnTo>
                <a:lnTo>
                  <a:pt x="19558" y="472313"/>
                </a:lnTo>
                <a:lnTo>
                  <a:pt x="352247" y="66967"/>
                </a:lnTo>
                <a:lnTo>
                  <a:pt x="371856" y="83058"/>
                </a:lnTo>
                <a:lnTo>
                  <a:pt x="381431" y="41021"/>
                </a:lnTo>
                <a:lnTo>
                  <a:pt x="390779" y="0"/>
                </a:lnTo>
                <a:close/>
              </a:path>
              <a:path w="2890520" h="507364">
                <a:moveTo>
                  <a:pt x="1598422" y="455549"/>
                </a:moveTo>
                <a:lnTo>
                  <a:pt x="1214221" y="46888"/>
                </a:lnTo>
                <a:lnTo>
                  <a:pt x="1224114" y="37592"/>
                </a:lnTo>
                <a:lnTo>
                  <a:pt x="1232789" y="29464"/>
                </a:lnTo>
                <a:lnTo>
                  <a:pt x="1152779" y="0"/>
                </a:lnTo>
                <a:lnTo>
                  <a:pt x="1177163" y="81661"/>
                </a:lnTo>
                <a:lnTo>
                  <a:pt x="1195743" y="64223"/>
                </a:lnTo>
                <a:lnTo>
                  <a:pt x="1579880" y="472948"/>
                </a:lnTo>
                <a:lnTo>
                  <a:pt x="1598422" y="455549"/>
                </a:lnTo>
                <a:close/>
              </a:path>
              <a:path w="2890520" h="507364">
                <a:moveTo>
                  <a:pt x="2890266" y="484378"/>
                </a:moveTo>
                <a:lnTo>
                  <a:pt x="1988413" y="23418"/>
                </a:lnTo>
                <a:lnTo>
                  <a:pt x="1991360" y="17653"/>
                </a:lnTo>
                <a:lnTo>
                  <a:pt x="1999996" y="762"/>
                </a:lnTo>
                <a:lnTo>
                  <a:pt x="1914779" y="0"/>
                </a:lnTo>
                <a:lnTo>
                  <a:pt x="1965325" y="68580"/>
                </a:lnTo>
                <a:lnTo>
                  <a:pt x="1976843" y="46024"/>
                </a:lnTo>
                <a:lnTo>
                  <a:pt x="2878709" y="507111"/>
                </a:lnTo>
                <a:lnTo>
                  <a:pt x="2890266" y="484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7800" y="3090420"/>
            <a:ext cx="8402955" cy="1176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i="1" dirty="0">
                <a:latin typeface="Arial"/>
                <a:cs typeface="Arial"/>
              </a:rPr>
              <a:t>Case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3: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Chỉ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lấy yêu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cầu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về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có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ghi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chữ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đơn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hàng?</a:t>
            </a:r>
            <a:endParaRPr sz="24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Cần </a:t>
            </a:r>
            <a:r>
              <a:rPr sz="2000" b="1" dirty="0">
                <a:latin typeface="Arial"/>
                <a:cs typeface="Arial"/>
              </a:rPr>
              <a:t>lấy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thứ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giữ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nguyên,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còn lại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lấy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đưa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về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0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Giải </a:t>
            </a:r>
            <a:r>
              <a:rPr sz="2000" spc="-10" dirty="0">
                <a:latin typeface="Microsoft Sans Serif"/>
                <a:cs typeface="Microsoft Sans Serif"/>
              </a:rPr>
              <a:t>pháp??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800" y="5638291"/>
            <a:ext cx="7659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i="1" dirty="0">
                <a:latin typeface="Arial"/>
                <a:cs typeface="Arial"/>
              </a:rPr>
              <a:t>Case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4: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(mở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rộng)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Kiểm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tra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đơn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có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ghi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chữ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không</a:t>
            </a:r>
            <a:r>
              <a:rPr sz="2400" b="1" spc="-10" dirty="0">
                <a:latin typeface="Arial"/>
                <a:cs typeface="Arial"/>
              </a:rPr>
              <a:t>??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971541" y="3973321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971541" y="5093461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971541" y="4531105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8148319" y="4570221"/>
            <a:ext cx="846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latin typeface="Arial"/>
                <a:cs typeface="Arial"/>
              </a:rPr>
              <a:t>(mask)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859" y="5562600"/>
            <a:ext cx="8947150" cy="1261110"/>
            <a:chOff x="22859" y="5562600"/>
            <a:chExt cx="8947150" cy="1261110"/>
          </a:xfrm>
        </p:grpSpPr>
        <p:sp>
          <p:nvSpPr>
            <p:cNvPr id="22" name="object 22"/>
            <p:cNvSpPr/>
            <p:nvPr/>
          </p:nvSpPr>
          <p:spPr>
            <a:xfrm>
              <a:off x="201930" y="6127240"/>
              <a:ext cx="8768080" cy="696595"/>
            </a:xfrm>
            <a:custGeom>
              <a:avLst/>
              <a:gdLst/>
              <a:ahLst/>
              <a:cxnLst/>
              <a:rect l="l" t="t" r="r" b="b"/>
              <a:pathLst>
                <a:path w="8768080" h="696595">
                  <a:moveTo>
                    <a:pt x="8767572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8767572" y="696468"/>
                  </a:lnTo>
                  <a:lnTo>
                    <a:pt x="8767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59" y="5562600"/>
              <a:ext cx="470915" cy="6096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928998" y="4522470"/>
            <a:ext cx="9029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10" dirty="0">
                <a:latin typeface="Arial"/>
                <a:cs typeface="Arial"/>
              </a:rPr>
              <a:t> (and)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75216" y="6648627"/>
            <a:ext cx="83820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-5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45" dirty="0"/>
              <a:t> </a:t>
            </a:r>
            <a:r>
              <a:rPr dirty="0"/>
              <a:t>nội</a:t>
            </a:r>
            <a:r>
              <a:rPr spc="-40" dirty="0"/>
              <a:t> </a:t>
            </a:r>
            <a:r>
              <a:rPr dirty="0"/>
              <a:t>dung</a:t>
            </a:r>
            <a:r>
              <a:rPr spc="-40" dirty="0"/>
              <a:t> </a:t>
            </a:r>
            <a:r>
              <a:rPr dirty="0"/>
              <a:t>chính</a:t>
            </a:r>
            <a:r>
              <a:rPr spc="-40" dirty="0"/>
              <a:t> </a:t>
            </a:r>
            <a:r>
              <a:rPr dirty="0"/>
              <a:t>của</a:t>
            </a:r>
            <a:r>
              <a:rPr spc="-40" dirty="0"/>
              <a:t> </a:t>
            </a:r>
            <a:r>
              <a:rPr dirty="0"/>
              <a:t>môn</a:t>
            </a:r>
            <a:r>
              <a:rPr spc="-55" dirty="0"/>
              <a:t> </a:t>
            </a:r>
            <a:r>
              <a:rPr spc="-25" dirty="0"/>
              <a:t>học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29844" y="1386662"/>
            <a:ext cx="2904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chủ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đề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chính: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736" y="1782776"/>
            <a:ext cx="6678295" cy="294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Biểu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diễn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kiểu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dữ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liệu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và các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phép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tính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toán</a:t>
            </a:r>
            <a:r>
              <a:rPr sz="2000" b="1" spc="-25" dirty="0">
                <a:latin typeface="Arial"/>
                <a:cs typeface="Arial"/>
              </a:rPr>
              <a:t> bit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Ngôn</a:t>
            </a:r>
            <a:r>
              <a:rPr sz="20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5F5F5F"/>
                </a:solidFill>
                <a:latin typeface="Microsoft Sans Serif"/>
                <a:cs typeface="Microsoft Sans Serif"/>
              </a:rPr>
              <a:t>ngữ</a:t>
            </a:r>
            <a:r>
              <a:rPr sz="2000" spc="-1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Điều khiển</a:t>
            </a:r>
            <a:r>
              <a:rPr sz="2000" spc="-2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luồng trong</a:t>
            </a:r>
            <a:r>
              <a:rPr sz="2000" spc="-2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C</a:t>
            </a:r>
            <a:r>
              <a:rPr sz="20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5F5F5F"/>
                </a:solidFill>
                <a:latin typeface="Microsoft Sans Serif"/>
                <a:cs typeface="Microsoft Sans Serif"/>
              </a:rPr>
              <a:t>với</a:t>
            </a:r>
            <a:r>
              <a:rPr sz="20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Các thủ</a:t>
            </a:r>
            <a:r>
              <a:rPr sz="20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tục/hàm</a:t>
            </a:r>
            <a:r>
              <a:rPr sz="2000" spc="-2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(procedure)</a:t>
            </a:r>
            <a:r>
              <a:rPr sz="2000" spc="-30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trong</a:t>
            </a:r>
            <a:r>
              <a:rPr sz="20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C </a:t>
            </a:r>
            <a:r>
              <a:rPr sz="2000" spc="200" dirty="0">
                <a:solidFill>
                  <a:srgbClr val="5F5F5F"/>
                </a:solidFill>
                <a:latin typeface="Microsoft Sans Serif"/>
                <a:cs typeface="Microsoft Sans Serif"/>
              </a:rPr>
              <a:t>ở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5F5F5F"/>
                </a:solidFill>
                <a:latin typeface="Microsoft Sans Serif"/>
                <a:cs typeface="Microsoft Sans Serif"/>
              </a:rPr>
              <a:t>mức</a:t>
            </a:r>
            <a:r>
              <a:rPr sz="2000" spc="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Biểu</a:t>
            </a:r>
            <a:r>
              <a:rPr sz="20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diễn</a:t>
            </a:r>
            <a:r>
              <a:rPr sz="2000" spc="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mảng,</a:t>
            </a:r>
            <a:r>
              <a:rPr sz="2000" spc="-2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cấu</a:t>
            </a:r>
            <a:r>
              <a:rPr sz="20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trúc</a:t>
            </a:r>
            <a:r>
              <a:rPr sz="2000" spc="-1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5F5F5F"/>
                </a:solidFill>
                <a:latin typeface="Microsoft Sans Serif"/>
                <a:cs typeface="Microsoft Sans Serif"/>
              </a:rPr>
              <a:t>dữ</a:t>
            </a:r>
            <a:r>
              <a:rPr sz="20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liệu</a:t>
            </a:r>
            <a:r>
              <a:rPr sz="2000" spc="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trong</a:t>
            </a:r>
            <a:r>
              <a:rPr sz="2000" spc="-1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F5F5F"/>
                </a:solidFill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Một</a:t>
            </a:r>
            <a:r>
              <a:rPr sz="2000" spc="-1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số topic ATTT:</a:t>
            </a:r>
            <a:r>
              <a:rPr sz="2000" spc="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reverse</a:t>
            </a:r>
            <a:r>
              <a:rPr sz="2000" spc="-20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engineering,</a:t>
            </a:r>
            <a:r>
              <a:rPr sz="2000" spc="-1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F5F5F"/>
                </a:solidFill>
                <a:latin typeface="Microsoft Sans Serif"/>
                <a:cs typeface="Microsoft Sans Serif"/>
              </a:rPr>
              <a:t>bufferoverflow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Phân cấp</a:t>
            </a:r>
            <a:r>
              <a:rPr sz="2000" spc="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bộ </a:t>
            </a:r>
            <a:r>
              <a:rPr sz="2000" spc="50" dirty="0">
                <a:solidFill>
                  <a:srgbClr val="5F5F5F"/>
                </a:solidFill>
                <a:latin typeface="Microsoft Sans Serif"/>
                <a:cs typeface="Microsoft Sans Serif"/>
              </a:rPr>
              <a:t>nhớ,</a:t>
            </a:r>
            <a:r>
              <a:rPr sz="20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5F5F5F"/>
                </a:solidFill>
                <a:latin typeface="Microsoft Sans Serif"/>
                <a:cs typeface="Microsoft Sans Serif"/>
              </a:rPr>
              <a:t>cache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Linking</a:t>
            </a:r>
            <a:r>
              <a:rPr sz="2000" spc="-1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trong</a:t>
            </a:r>
            <a:r>
              <a:rPr sz="2000" spc="-2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biên</a:t>
            </a:r>
            <a:r>
              <a:rPr sz="2000" spc="-1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dịch</a:t>
            </a:r>
            <a:r>
              <a:rPr sz="2000" spc="-5" dirty="0">
                <a:solidFill>
                  <a:srgbClr val="5F5F5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F5F5F"/>
                </a:solidFill>
                <a:latin typeface="Microsoft Sans Serif"/>
                <a:cs typeface="Microsoft Sans Serif"/>
              </a:rPr>
              <a:t>file </a:t>
            </a:r>
            <a:r>
              <a:rPr sz="2000" spc="55" dirty="0">
                <a:solidFill>
                  <a:srgbClr val="5F5F5F"/>
                </a:solidFill>
                <a:latin typeface="Microsoft Sans Serif"/>
                <a:cs typeface="Microsoft Sans Serif"/>
              </a:rPr>
              <a:t>thực</a:t>
            </a:r>
            <a:r>
              <a:rPr sz="2000" spc="-25" dirty="0">
                <a:solidFill>
                  <a:srgbClr val="5F5F5F"/>
                </a:solidFill>
                <a:latin typeface="Microsoft Sans Serif"/>
                <a:cs typeface="Microsoft Sans Serif"/>
              </a:rPr>
              <a:t> thi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4572203"/>
            <a:ext cx="3941445" cy="1802764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Lab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liên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518795" lvl="1" indent="-251460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5187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1: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18795" lvl="1" indent="-25146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5187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2: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,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518795" lvl="1" indent="-25146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5187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5,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301" y="5250981"/>
            <a:ext cx="368681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4: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5: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6: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,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5,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</a:t>
            </a:r>
            <a:r>
              <a:rPr spc="-15" dirty="0"/>
              <a:t> </a:t>
            </a:r>
            <a:r>
              <a:rPr dirty="0"/>
              <a:t>trên</a:t>
            </a:r>
            <a:r>
              <a:rPr spc="-15" dirty="0"/>
              <a:t> </a:t>
            </a:r>
            <a:r>
              <a:rPr dirty="0"/>
              <a:t>bit: Ứng</a:t>
            </a:r>
            <a:r>
              <a:rPr spc="-10" dirty="0"/>
              <a:t> </a:t>
            </a:r>
            <a:r>
              <a:rPr dirty="0"/>
              <a:t>dụng</a:t>
            </a:r>
            <a:r>
              <a:rPr spc="10" dirty="0"/>
              <a:t> </a:t>
            </a:r>
            <a:r>
              <a:rPr spc="-25" dirty="0"/>
              <a:t>(5)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1" y="950975"/>
            <a:ext cx="9131935" cy="2209800"/>
            <a:chOff x="12191" y="950975"/>
            <a:chExt cx="9131935" cy="2209800"/>
          </a:xfrm>
        </p:grpSpPr>
        <p:sp>
          <p:nvSpPr>
            <p:cNvPr id="4" name="object 4"/>
            <p:cNvSpPr/>
            <p:nvPr/>
          </p:nvSpPr>
          <p:spPr>
            <a:xfrm>
              <a:off x="12191" y="1190624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2196" y="950975"/>
              <a:ext cx="2209800" cy="2209800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5694" y="1370330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F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F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70991" y="2285238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kem?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5100" y="1835404"/>
            <a:ext cx="973455" cy="434975"/>
          </a:xfrm>
          <a:custGeom>
            <a:avLst/>
            <a:gdLst/>
            <a:ahLst/>
            <a:cxnLst/>
            <a:rect l="l" t="t" r="r" b="b"/>
            <a:pathLst>
              <a:path w="973455" h="434975">
                <a:moveTo>
                  <a:pt x="898385" y="23316"/>
                </a:moveTo>
                <a:lnTo>
                  <a:pt x="0" y="411225"/>
                </a:lnTo>
                <a:lnTo>
                  <a:pt x="10058" y="434594"/>
                </a:lnTo>
                <a:lnTo>
                  <a:pt x="908489" y="46708"/>
                </a:lnTo>
                <a:lnTo>
                  <a:pt x="898385" y="23316"/>
                </a:lnTo>
                <a:close/>
              </a:path>
              <a:path w="973455" h="434975">
                <a:moveTo>
                  <a:pt x="962067" y="18287"/>
                </a:moveTo>
                <a:lnTo>
                  <a:pt x="910031" y="18287"/>
                </a:lnTo>
                <a:lnTo>
                  <a:pt x="920191" y="41656"/>
                </a:lnTo>
                <a:lnTo>
                  <a:pt x="908489" y="46708"/>
                </a:lnTo>
                <a:lnTo>
                  <a:pt x="918540" y="69976"/>
                </a:lnTo>
                <a:lnTo>
                  <a:pt x="962067" y="18287"/>
                </a:lnTo>
                <a:close/>
              </a:path>
              <a:path w="973455" h="434975">
                <a:moveTo>
                  <a:pt x="910031" y="18287"/>
                </a:moveTo>
                <a:lnTo>
                  <a:pt x="898385" y="23316"/>
                </a:lnTo>
                <a:lnTo>
                  <a:pt x="908489" y="46708"/>
                </a:lnTo>
                <a:lnTo>
                  <a:pt x="920191" y="41656"/>
                </a:lnTo>
                <a:lnTo>
                  <a:pt x="910031" y="18287"/>
                </a:lnTo>
                <a:close/>
              </a:path>
              <a:path w="973455" h="434975">
                <a:moveTo>
                  <a:pt x="888314" y="0"/>
                </a:moveTo>
                <a:lnTo>
                  <a:pt x="898385" y="23316"/>
                </a:lnTo>
                <a:lnTo>
                  <a:pt x="910031" y="18287"/>
                </a:lnTo>
                <a:lnTo>
                  <a:pt x="962067" y="18287"/>
                </a:lnTo>
                <a:lnTo>
                  <a:pt x="973404" y="4825"/>
                </a:lnTo>
                <a:lnTo>
                  <a:pt x="888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6611" y="2331211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ghi</a:t>
            </a:r>
            <a:endParaRPr sz="18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chữ?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1017" y="2331211"/>
            <a:ext cx="698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trái</a:t>
            </a:r>
            <a:endParaRPr sz="1800">
              <a:latin typeface="Microsoft Sans Serif"/>
              <a:cs typeface="Microsoft Sans Serif"/>
            </a:endParaRPr>
          </a:p>
          <a:p>
            <a:pPr marL="108585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cây?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682" y="2362961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nến?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80614" y="1840229"/>
            <a:ext cx="5253355" cy="1817370"/>
            <a:chOff x="2380614" y="1840229"/>
            <a:chExt cx="5253355" cy="1817370"/>
          </a:xfrm>
        </p:grpSpPr>
        <p:sp>
          <p:nvSpPr>
            <p:cNvPr id="13" name="object 13"/>
            <p:cNvSpPr/>
            <p:nvPr/>
          </p:nvSpPr>
          <p:spPr>
            <a:xfrm>
              <a:off x="2380615" y="1840229"/>
              <a:ext cx="2890520" cy="507365"/>
            </a:xfrm>
            <a:custGeom>
              <a:avLst/>
              <a:gdLst/>
              <a:ahLst/>
              <a:cxnLst/>
              <a:rect l="l" t="t" r="r" b="b"/>
              <a:pathLst>
                <a:path w="2890520" h="507364">
                  <a:moveTo>
                    <a:pt x="390779" y="0"/>
                  </a:moveTo>
                  <a:lnTo>
                    <a:pt x="312928" y="34671"/>
                  </a:lnTo>
                  <a:lnTo>
                    <a:pt x="332574" y="50812"/>
                  </a:lnTo>
                  <a:lnTo>
                    <a:pt x="0" y="456184"/>
                  </a:lnTo>
                  <a:lnTo>
                    <a:pt x="19558" y="472313"/>
                  </a:lnTo>
                  <a:lnTo>
                    <a:pt x="352247" y="66967"/>
                  </a:lnTo>
                  <a:lnTo>
                    <a:pt x="371856" y="83058"/>
                  </a:lnTo>
                  <a:lnTo>
                    <a:pt x="381431" y="41021"/>
                  </a:lnTo>
                  <a:lnTo>
                    <a:pt x="390779" y="0"/>
                  </a:lnTo>
                  <a:close/>
                </a:path>
                <a:path w="2890520" h="507364">
                  <a:moveTo>
                    <a:pt x="1598422" y="455549"/>
                  </a:moveTo>
                  <a:lnTo>
                    <a:pt x="1214221" y="46888"/>
                  </a:lnTo>
                  <a:lnTo>
                    <a:pt x="1224114" y="37592"/>
                  </a:lnTo>
                  <a:lnTo>
                    <a:pt x="1232789" y="29464"/>
                  </a:lnTo>
                  <a:lnTo>
                    <a:pt x="1152779" y="0"/>
                  </a:lnTo>
                  <a:lnTo>
                    <a:pt x="1177163" y="81661"/>
                  </a:lnTo>
                  <a:lnTo>
                    <a:pt x="1195743" y="64223"/>
                  </a:lnTo>
                  <a:lnTo>
                    <a:pt x="1579880" y="472948"/>
                  </a:lnTo>
                  <a:lnTo>
                    <a:pt x="1598422" y="455549"/>
                  </a:lnTo>
                  <a:close/>
                </a:path>
                <a:path w="2890520" h="507364">
                  <a:moveTo>
                    <a:pt x="2890266" y="484378"/>
                  </a:moveTo>
                  <a:lnTo>
                    <a:pt x="1988413" y="23418"/>
                  </a:lnTo>
                  <a:lnTo>
                    <a:pt x="1991360" y="17653"/>
                  </a:lnTo>
                  <a:lnTo>
                    <a:pt x="1999996" y="762"/>
                  </a:lnTo>
                  <a:lnTo>
                    <a:pt x="1914779" y="0"/>
                  </a:lnTo>
                  <a:lnTo>
                    <a:pt x="1965325" y="68580"/>
                  </a:lnTo>
                  <a:lnTo>
                    <a:pt x="1976843" y="46024"/>
                  </a:lnTo>
                  <a:lnTo>
                    <a:pt x="2878709" y="507111"/>
                  </a:lnTo>
                  <a:lnTo>
                    <a:pt x="2890266" y="484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9" y="3047999"/>
              <a:ext cx="928116" cy="6096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7800" y="3090420"/>
            <a:ext cx="6374765" cy="8089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i="1" dirty="0">
                <a:latin typeface="Arial"/>
                <a:cs typeface="Arial"/>
              </a:rPr>
              <a:t>Case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5: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(Nâng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cao)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Lấy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lượng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yêu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cầu?</a:t>
            </a:r>
            <a:endParaRPr sz="24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Giải </a:t>
            </a:r>
            <a:r>
              <a:rPr sz="2000" spc="-10" dirty="0">
                <a:latin typeface="Microsoft Sans Serif"/>
                <a:cs typeface="Microsoft Sans Serif"/>
              </a:rPr>
              <a:t>pháp??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5262" y="4102861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5262" y="4788661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45262" y="5474461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45262" y="6160261"/>
          <a:ext cx="304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734561" y="4115561"/>
            <a:ext cx="609600" cy="2438400"/>
          </a:xfrm>
          <a:custGeom>
            <a:avLst/>
            <a:gdLst/>
            <a:ahLst/>
            <a:cxnLst/>
            <a:rect l="l" t="t" r="r" b="b"/>
            <a:pathLst>
              <a:path w="609600" h="2438400">
                <a:moveTo>
                  <a:pt x="0" y="0"/>
                </a:moveTo>
                <a:lnTo>
                  <a:pt x="69868" y="1341"/>
                </a:lnTo>
                <a:lnTo>
                  <a:pt x="134016" y="5161"/>
                </a:lnTo>
                <a:lnTo>
                  <a:pt x="190611" y="11156"/>
                </a:lnTo>
                <a:lnTo>
                  <a:pt x="237819" y="19022"/>
                </a:lnTo>
                <a:lnTo>
                  <a:pt x="296746" y="39148"/>
                </a:lnTo>
                <a:lnTo>
                  <a:pt x="304800" y="50800"/>
                </a:lnTo>
                <a:lnTo>
                  <a:pt x="304800" y="1168400"/>
                </a:lnTo>
                <a:lnTo>
                  <a:pt x="312853" y="1180051"/>
                </a:lnTo>
                <a:lnTo>
                  <a:pt x="371780" y="1200177"/>
                </a:lnTo>
                <a:lnTo>
                  <a:pt x="418988" y="1208043"/>
                </a:lnTo>
                <a:lnTo>
                  <a:pt x="475583" y="1214038"/>
                </a:lnTo>
                <a:lnTo>
                  <a:pt x="539731" y="1217858"/>
                </a:lnTo>
                <a:lnTo>
                  <a:pt x="609600" y="1219200"/>
                </a:lnTo>
                <a:lnTo>
                  <a:pt x="539731" y="1220541"/>
                </a:lnTo>
                <a:lnTo>
                  <a:pt x="475583" y="1224361"/>
                </a:lnTo>
                <a:lnTo>
                  <a:pt x="418988" y="1230356"/>
                </a:lnTo>
                <a:lnTo>
                  <a:pt x="371780" y="1238222"/>
                </a:lnTo>
                <a:lnTo>
                  <a:pt x="312853" y="1258348"/>
                </a:lnTo>
                <a:lnTo>
                  <a:pt x="304800" y="1270000"/>
                </a:lnTo>
                <a:lnTo>
                  <a:pt x="304800" y="2387600"/>
                </a:lnTo>
                <a:lnTo>
                  <a:pt x="296746" y="2399247"/>
                </a:lnTo>
                <a:lnTo>
                  <a:pt x="237819" y="2419372"/>
                </a:lnTo>
                <a:lnTo>
                  <a:pt x="190611" y="2427239"/>
                </a:lnTo>
                <a:lnTo>
                  <a:pt x="134016" y="2433236"/>
                </a:lnTo>
                <a:lnTo>
                  <a:pt x="69868" y="2437058"/>
                </a:lnTo>
                <a:lnTo>
                  <a:pt x="0" y="2438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59248" y="5054041"/>
            <a:ext cx="165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Count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0" y="3886200"/>
            <a:ext cx="2622804" cy="685800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437210"/>
            <a:ext cx="70618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Phép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toán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trên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bit: Ứng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dụng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(6)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415288"/>
            <a:ext cx="8686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30480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2100" algn="l"/>
                <a:tab pos="991869" algn="l"/>
                <a:tab pos="1859280" algn="l"/>
                <a:tab pos="2624455" algn="l"/>
                <a:tab pos="3133725" algn="l"/>
                <a:tab pos="4220210" algn="l"/>
                <a:tab pos="4903470" algn="l"/>
                <a:tab pos="5720715" algn="l"/>
                <a:tab pos="6540500" algn="l"/>
                <a:tab pos="7002145" algn="l"/>
                <a:tab pos="7700645" algn="l"/>
                <a:tab pos="8259445" algn="l"/>
              </a:tabLst>
            </a:pPr>
            <a:r>
              <a:rPr sz="2400" b="1" spc="-25" dirty="0">
                <a:latin typeface="Arial"/>
                <a:cs typeface="Arial"/>
              </a:rPr>
              <a:t>Các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phép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dịch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bit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(shift):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Các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phép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nhân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và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chia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40" dirty="0">
                <a:latin typeface="Microsoft Sans Serif"/>
                <a:cs typeface="Microsoft Sans Serif"/>
              </a:rPr>
              <a:t>với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30" dirty="0">
                <a:latin typeface="Microsoft Sans Serif"/>
                <a:cs typeface="Microsoft Sans Serif"/>
              </a:rPr>
              <a:t>luỹ </a:t>
            </a:r>
            <a:r>
              <a:rPr sz="2400" spc="50" dirty="0">
                <a:latin typeface="Microsoft Sans Serif"/>
                <a:cs typeface="Microsoft Sans Serif"/>
              </a:rPr>
              <a:t>thừa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2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(2</a:t>
            </a:r>
            <a:r>
              <a:rPr sz="2400" spc="-30" baseline="24305" dirty="0">
                <a:latin typeface="Microsoft Sans Serif"/>
                <a:cs typeface="Microsoft Sans Serif"/>
              </a:rPr>
              <a:t>n</a:t>
            </a:r>
            <a:r>
              <a:rPr sz="2400" spc="-2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917244" y="2529368"/>
            <a:ext cx="1397635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100"/>
              </a:spcBef>
            </a:pPr>
            <a:r>
              <a:rPr sz="3000" b="1" dirty="0">
                <a:latin typeface="Courier New"/>
                <a:cs typeface="Courier New"/>
              </a:rPr>
              <a:t>a</a:t>
            </a:r>
            <a:r>
              <a:rPr sz="3000" b="1" spc="-10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&lt;&lt;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50" dirty="0">
                <a:latin typeface="Courier New"/>
                <a:cs typeface="Courier New"/>
              </a:rPr>
              <a:t>n </a:t>
            </a:r>
            <a:r>
              <a:rPr sz="3000" b="1" dirty="0">
                <a:latin typeface="Courier New"/>
                <a:cs typeface="Courier New"/>
              </a:rPr>
              <a:t>a</a:t>
            </a:r>
            <a:r>
              <a:rPr sz="3000" b="1" spc="-10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&gt;&gt;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50" dirty="0">
                <a:latin typeface="Courier New"/>
                <a:cs typeface="Courier New"/>
              </a:rPr>
              <a:t>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7175" y="2560573"/>
            <a:ext cx="2209800" cy="120904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0"/>
              </a:spcBef>
              <a:tabLst>
                <a:tab pos="862330" algn="l"/>
              </a:tabLst>
            </a:pPr>
            <a:r>
              <a:rPr sz="3000" spc="-50" dirty="0">
                <a:latin typeface="Wingdings"/>
                <a:cs typeface="Wingdings"/>
              </a:rPr>
              <a:t>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b="1" dirty="0">
                <a:latin typeface="Courier New"/>
                <a:cs typeface="Courier New"/>
              </a:rPr>
              <a:t>a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*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2</a:t>
            </a:r>
            <a:r>
              <a:rPr sz="3000" b="1" spc="-37" baseline="25000" dirty="0">
                <a:latin typeface="Courier New"/>
                <a:cs typeface="Courier New"/>
              </a:rPr>
              <a:t>n</a:t>
            </a:r>
            <a:endParaRPr sz="3000" baseline="250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  <a:tabLst>
                <a:tab pos="862330" algn="l"/>
              </a:tabLst>
            </a:pPr>
            <a:r>
              <a:rPr sz="3000" spc="-50" dirty="0">
                <a:latin typeface="Wingdings"/>
                <a:cs typeface="Wingdings"/>
              </a:rPr>
              <a:t>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b="1" dirty="0">
                <a:latin typeface="Courier New"/>
                <a:cs typeface="Courier New"/>
              </a:rPr>
              <a:t>a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/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2</a:t>
            </a:r>
            <a:r>
              <a:rPr sz="3000" b="1" spc="-37" baseline="25000" dirty="0">
                <a:latin typeface="Courier New"/>
                <a:cs typeface="Courier New"/>
              </a:rPr>
              <a:t>n</a:t>
            </a:r>
            <a:endParaRPr sz="3000" baseline="25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161" y="4115561"/>
            <a:ext cx="1828800" cy="685800"/>
          </a:xfrm>
          <a:prstGeom prst="rect">
            <a:avLst/>
          </a:prstGeom>
          <a:ln w="25400">
            <a:solidFill>
              <a:srgbClr val="000066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5"/>
              </a:spcBef>
            </a:pPr>
            <a:r>
              <a:rPr sz="2400" b="1" spc="-10" dirty="0">
                <a:latin typeface="Courier New"/>
                <a:cs typeface="Courier New"/>
              </a:rPr>
              <a:t>00001100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161" y="4953761"/>
            <a:ext cx="1828800" cy="685800"/>
          </a:xfrm>
          <a:prstGeom prst="rect">
            <a:avLst/>
          </a:prstGeom>
          <a:ln w="25400">
            <a:solidFill>
              <a:srgbClr val="000066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5"/>
              </a:spcBef>
            </a:pPr>
            <a:r>
              <a:rPr sz="2400" b="1" spc="-10" dirty="0">
                <a:latin typeface="Courier New"/>
                <a:cs typeface="Courier New"/>
              </a:rPr>
              <a:t>01100</a:t>
            </a:r>
            <a:r>
              <a:rPr sz="2400" b="1" spc="-10" dirty="0">
                <a:solidFill>
                  <a:srgbClr val="00AF50"/>
                </a:solidFill>
                <a:latin typeface="Courier New"/>
                <a:cs typeface="Courier New"/>
              </a:rPr>
              <a:t>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161" y="5791961"/>
            <a:ext cx="1828800" cy="685800"/>
          </a:xfrm>
          <a:prstGeom prst="rect">
            <a:avLst/>
          </a:prstGeom>
          <a:ln w="25400">
            <a:solidFill>
              <a:srgbClr val="000066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5"/>
              </a:spcBef>
            </a:pPr>
            <a:r>
              <a:rPr sz="2400" b="1" spc="-10" dirty="0">
                <a:solidFill>
                  <a:srgbClr val="00AF50"/>
                </a:solidFill>
                <a:latin typeface="Courier New"/>
                <a:cs typeface="Courier New"/>
              </a:rPr>
              <a:t>00</a:t>
            </a:r>
            <a:r>
              <a:rPr sz="2400" b="1" spc="-10" dirty="0">
                <a:latin typeface="Courier New"/>
                <a:cs typeface="Courier New"/>
              </a:rPr>
              <a:t>000011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3927" y="3855313"/>
            <a:ext cx="1497330" cy="255905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70"/>
              </a:spcBef>
            </a:pPr>
            <a:r>
              <a:rPr sz="4200" b="1" spc="-25" dirty="0">
                <a:solidFill>
                  <a:srgbClr val="C00000"/>
                </a:solidFill>
                <a:latin typeface="Consolas"/>
                <a:cs typeface="Consolas"/>
              </a:rPr>
              <a:t>12</a:t>
            </a:r>
            <a:endParaRPr sz="4200">
              <a:latin typeface="Consolas"/>
              <a:cs typeface="Consolas"/>
            </a:endParaRPr>
          </a:p>
          <a:p>
            <a:pPr marL="49530">
              <a:lnSpc>
                <a:spcPct val="100000"/>
              </a:lnSpc>
              <a:spcBef>
                <a:spcPts val="1555"/>
              </a:spcBef>
            </a:pPr>
            <a:r>
              <a:rPr sz="4200" b="1" spc="-10" dirty="0">
                <a:solidFill>
                  <a:srgbClr val="C00000"/>
                </a:solidFill>
                <a:latin typeface="Consolas"/>
                <a:cs typeface="Consolas"/>
              </a:rPr>
              <a:t>12*</a:t>
            </a:r>
            <a:r>
              <a:rPr sz="4400" b="1" spc="-10" dirty="0">
                <a:latin typeface="Consolas"/>
                <a:cs typeface="Consolas"/>
              </a:rPr>
              <a:t>2</a:t>
            </a:r>
            <a:r>
              <a:rPr sz="4350" b="1" spc="-15" baseline="24904" dirty="0">
                <a:latin typeface="Consolas"/>
                <a:cs typeface="Consolas"/>
              </a:rPr>
              <a:t>3</a:t>
            </a:r>
            <a:endParaRPr sz="4350" baseline="24904">
              <a:latin typeface="Consolas"/>
              <a:cs typeface="Consolas"/>
            </a:endParaRPr>
          </a:p>
          <a:p>
            <a:pPr marL="64769">
              <a:lnSpc>
                <a:spcPct val="100000"/>
              </a:lnSpc>
              <a:spcBef>
                <a:spcPts val="1320"/>
              </a:spcBef>
            </a:pPr>
            <a:r>
              <a:rPr sz="4200" b="1" spc="-10" dirty="0">
                <a:solidFill>
                  <a:srgbClr val="C00000"/>
                </a:solidFill>
                <a:latin typeface="Consolas"/>
                <a:cs typeface="Consolas"/>
              </a:rPr>
              <a:t>12/</a:t>
            </a:r>
            <a:r>
              <a:rPr sz="4400" b="1" spc="-10" dirty="0">
                <a:latin typeface="Consolas"/>
                <a:cs typeface="Consolas"/>
              </a:rPr>
              <a:t>2</a:t>
            </a:r>
            <a:r>
              <a:rPr sz="4350" b="1" spc="-15" baseline="24904" dirty="0">
                <a:latin typeface="Consolas"/>
                <a:cs typeface="Consolas"/>
              </a:rPr>
              <a:t>2</a:t>
            </a:r>
            <a:endParaRPr sz="4350" baseline="24904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1382" y="4605635"/>
            <a:ext cx="1201420" cy="1855470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65"/>
              </a:spcBef>
            </a:pPr>
            <a:r>
              <a:rPr sz="4200" b="1" dirty="0">
                <a:solidFill>
                  <a:srgbClr val="C00000"/>
                </a:solidFill>
                <a:latin typeface="Consolas"/>
                <a:cs typeface="Consolas"/>
              </a:rPr>
              <a:t>=</a:t>
            </a:r>
            <a:r>
              <a:rPr sz="4200" b="1" spc="-25" dirty="0">
                <a:solidFill>
                  <a:srgbClr val="C00000"/>
                </a:solidFill>
                <a:latin typeface="Consolas"/>
                <a:cs typeface="Consolas"/>
              </a:rPr>
              <a:t> 96</a:t>
            </a:r>
            <a:endParaRPr sz="4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4200" b="1" dirty="0">
                <a:solidFill>
                  <a:srgbClr val="C00000"/>
                </a:solidFill>
                <a:latin typeface="Consolas"/>
                <a:cs typeface="Consolas"/>
              </a:rPr>
              <a:t>=</a:t>
            </a:r>
            <a:r>
              <a:rPr sz="4200" b="1"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4200" b="1" spc="-50" dirty="0">
                <a:solidFill>
                  <a:srgbClr val="C00000"/>
                </a:solidFill>
                <a:latin typeface="Consolas"/>
                <a:cs typeface="Consolas"/>
              </a:rPr>
              <a:t>3</a:t>
            </a:r>
            <a:endParaRPr sz="4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10" dirty="0"/>
              <a:t> </a:t>
            </a:r>
            <a:r>
              <a:rPr dirty="0"/>
              <a:t>toán</a:t>
            </a:r>
            <a:r>
              <a:rPr spc="-15" dirty="0"/>
              <a:t> </a:t>
            </a:r>
            <a:r>
              <a:rPr dirty="0"/>
              <a:t>trên</a:t>
            </a:r>
            <a:r>
              <a:rPr spc="-15" dirty="0"/>
              <a:t> </a:t>
            </a:r>
            <a:r>
              <a:rPr dirty="0"/>
              <a:t>bit: Ứng</a:t>
            </a:r>
            <a:r>
              <a:rPr spc="-10" dirty="0"/>
              <a:t> </a:t>
            </a:r>
            <a:r>
              <a:rPr dirty="0"/>
              <a:t>dụng</a:t>
            </a:r>
            <a:r>
              <a:rPr spc="10" dirty="0"/>
              <a:t> </a:t>
            </a:r>
            <a:r>
              <a:rPr spc="-25" dirty="0"/>
              <a:t>(7)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" y="1413764"/>
            <a:ext cx="525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Chuyển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đổi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hệ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màu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RGB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Arial"/>
                <a:cs typeface="Arial"/>
              </a:rPr>
              <a:t>Hex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1912620"/>
            <a:ext cx="8321040" cy="4668520"/>
            <a:chOff x="457200" y="1912620"/>
            <a:chExt cx="8321040" cy="4668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2260" y="1912620"/>
              <a:ext cx="5935980" cy="1524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444240"/>
              <a:ext cx="5935980" cy="313639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452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Lưu</a:t>
            </a:r>
            <a:r>
              <a:rPr sz="3000" spc="-25" dirty="0"/>
              <a:t> </a:t>
            </a:r>
            <a:r>
              <a:rPr sz="3000" dirty="0"/>
              <a:t>ý:</a:t>
            </a:r>
            <a:r>
              <a:rPr sz="3000" spc="-30" dirty="0"/>
              <a:t> </a:t>
            </a:r>
            <a:r>
              <a:rPr sz="3000" dirty="0">
                <a:solidFill>
                  <a:srgbClr val="C00000"/>
                </a:solidFill>
              </a:rPr>
              <a:t>dễ</a:t>
            </a:r>
            <a:r>
              <a:rPr sz="3000" spc="-30" dirty="0">
                <a:solidFill>
                  <a:srgbClr val="C00000"/>
                </a:solidFill>
              </a:rPr>
              <a:t> </a:t>
            </a:r>
            <a:r>
              <a:rPr sz="3000" dirty="0">
                <a:solidFill>
                  <a:srgbClr val="C00000"/>
                </a:solidFill>
              </a:rPr>
              <a:t>nhầm</a:t>
            </a:r>
            <a:r>
              <a:rPr sz="3000" spc="-30" dirty="0">
                <a:solidFill>
                  <a:srgbClr val="C00000"/>
                </a:solidFill>
              </a:rPr>
              <a:t> </a:t>
            </a:r>
            <a:r>
              <a:rPr sz="3000" dirty="0">
                <a:solidFill>
                  <a:srgbClr val="C00000"/>
                </a:solidFill>
              </a:rPr>
              <a:t>lẫn</a:t>
            </a:r>
            <a:r>
              <a:rPr sz="3000" spc="-15" dirty="0">
                <a:solidFill>
                  <a:srgbClr val="C00000"/>
                </a:solidFill>
              </a:rPr>
              <a:t> </a:t>
            </a:r>
            <a:r>
              <a:rPr sz="3000" b="0" spc="85" dirty="0">
                <a:latin typeface="Microsoft Sans Serif"/>
                <a:cs typeface="Microsoft Sans Serif"/>
              </a:rPr>
              <a:t>với</a:t>
            </a:r>
            <a:r>
              <a:rPr sz="3000" b="0" spc="5" dirty="0">
                <a:latin typeface="Microsoft Sans Serif"/>
                <a:cs typeface="Microsoft Sans Serif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</a:rPr>
              <a:t>Phép</a:t>
            </a:r>
            <a:r>
              <a:rPr sz="3000"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</a:rPr>
              <a:t>toán</a:t>
            </a:r>
            <a:r>
              <a:rPr sz="3000" u="sng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</a:rPr>
              <a:t>logic</a:t>
            </a:r>
            <a:r>
              <a:rPr sz="3000" spc="-10" dirty="0"/>
              <a:t> </a:t>
            </a:r>
            <a:r>
              <a:rPr sz="3000" b="0" dirty="0">
                <a:latin typeface="Microsoft Sans Serif"/>
                <a:cs typeface="Microsoft Sans Serif"/>
              </a:rPr>
              <a:t>trong</a:t>
            </a:r>
            <a:r>
              <a:rPr sz="3000" b="0" spc="5" dirty="0">
                <a:latin typeface="Microsoft Sans Serif"/>
                <a:cs typeface="Microsoft Sans Serif"/>
              </a:rPr>
              <a:t> </a:t>
            </a:r>
            <a:r>
              <a:rPr sz="3000" b="0" spc="-50" dirty="0">
                <a:latin typeface="Microsoft Sans Serif"/>
                <a:cs typeface="Microsoft Sans Serif"/>
              </a:rPr>
              <a:t>C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386389"/>
            <a:ext cx="5596890" cy="49549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76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Khác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biệt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của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phép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toán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&amp;&amp;,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||,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!</a:t>
            </a:r>
            <a:endParaRPr sz="2000">
              <a:latin typeface="Microsoft Sans Serif"/>
              <a:cs typeface="Microsoft Sans Serif"/>
            </a:endParaRPr>
          </a:p>
          <a:p>
            <a:pPr marL="812800" lvl="2" indent="-202565">
              <a:lnSpc>
                <a:spcPct val="100000"/>
              </a:lnSpc>
              <a:spcBef>
                <a:spcPts val="730"/>
              </a:spcBef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Microsoft Sans Serif"/>
                <a:cs typeface="Microsoft Sans Serif"/>
              </a:rPr>
              <a:t>Vẫn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áp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dụng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phép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boolean</a:t>
            </a:r>
            <a:endParaRPr sz="20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Xem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 False</a:t>
            </a:r>
            <a:endParaRPr sz="2000">
              <a:latin typeface="Arial"/>
              <a:cs typeface="Arial"/>
            </a:endParaRPr>
          </a:p>
          <a:p>
            <a:pPr marL="812800" lvl="2" indent="-20256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Các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giá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trị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khác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812800" lvl="2" indent="-202565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Chỉ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trả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về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hoặc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812165" lvl="2" indent="-201930">
              <a:lnSpc>
                <a:spcPct val="100000"/>
              </a:lnSpc>
              <a:spcBef>
                <a:spcPts val="740"/>
              </a:spcBef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kiện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kết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thúc </a:t>
            </a:r>
            <a:r>
              <a:rPr sz="2000" spc="60" dirty="0">
                <a:latin typeface="Microsoft Sans Serif"/>
                <a:cs typeface="Microsoft Sans Serif"/>
              </a:rPr>
              <a:t>sớm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if</a:t>
            </a:r>
            <a:endParaRPr sz="20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8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Ví </a:t>
            </a:r>
            <a:r>
              <a:rPr sz="2400" b="1" spc="-2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7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!0x41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0x00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7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!0x00 |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0x01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74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0x69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&amp;&amp;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0x55 |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0x01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74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&amp;&amp;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*p (tránh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truy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xuất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trỏ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 giá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 </a:t>
            </a:r>
            <a:r>
              <a:rPr sz="2000" spc="-10" dirty="0">
                <a:latin typeface="Microsoft Sans Serif"/>
                <a:cs typeface="Microsoft Sans Serif"/>
              </a:rPr>
              <a:t>null)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59528" y="1974850"/>
          <a:ext cx="4114800" cy="2798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438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Phép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Phép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toán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trên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Phép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toán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&amp;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&amp;&amp;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OR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||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NOT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~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!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XOR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^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88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Phép</a:t>
            </a:r>
            <a:r>
              <a:rPr sz="3000" spc="-50" dirty="0"/>
              <a:t> </a:t>
            </a:r>
            <a:r>
              <a:rPr sz="3000" dirty="0"/>
              <a:t>toán</a:t>
            </a:r>
            <a:r>
              <a:rPr sz="3000" spc="-40" dirty="0"/>
              <a:t> </a:t>
            </a:r>
            <a:r>
              <a:rPr sz="3000" dirty="0"/>
              <a:t>trên</a:t>
            </a:r>
            <a:r>
              <a:rPr sz="3000" spc="-50" dirty="0"/>
              <a:t> </a:t>
            </a:r>
            <a:r>
              <a:rPr sz="3000" dirty="0"/>
              <a:t>bit</a:t>
            </a:r>
            <a:r>
              <a:rPr sz="3000" spc="-30" dirty="0"/>
              <a:t> </a:t>
            </a:r>
            <a:r>
              <a:rPr sz="3000" b="0" dirty="0">
                <a:latin typeface="Microsoft Sans Serif"/>
                <a:cs typeface="Microsoft Sans Serif"/>
              </a:rPr>
              <a:t>vs</a:t>
            </a:r>
            <a:r>
              <a:rPr sz="3000" b="0" spc="-5" dirty="0">
                <a:latin typeface="Microsoft Sans Serif"/>
                <a:cs typeface="Microsoft Sans Serif"/>
              </a:rPr>
              <a:t> </a:t>
            </a:r>
            <a:r>
              <a:rPr sz="3000" dirty="0"/>
              <a:t>Phép</a:t>
            </a:r>
            <a:r>
              <a:rPr sz="3000" spc="-50" dirty="0"/>
              <a:t> </a:t>
            </a:r>
            <a:r>
              <a:rPr sz="3000" dirty="0"/>
              <a:t>toán</a:t>
            </a:r>
            <a:r>
              <a:rPr sz="3000" spc="-40" dirty="0"/>
              <a:t> </a:t>
            </a:r>
            <a:r>
              <a:rPr sz="3000" dirty="0"/>
              <a:t>logic</a:t>
            </a:r>
            <a:r>
              <a:rPr sz="3000" spc="-30" dirty="0"/>
              <a:t> </a:t>
            </a:r>
            <a:r>
              <a:rPr sz="3000" b="0" dirty="0">
                <a:latin typeface="Microsoft Sans Serif"/>
                <a:cs typeface="Microsoft Sans Serif"/>
              </a:rPr>
              <a:t>trong</a:t>
            </a:r>
            <a:r>
              <a:rPr sz="3000" b="0" spc="-15" dirty="0">
                <a:latin typeface="Microsoft Sans Serif"/>
                <a:cs typeface="Microsoft Sans Serif"/>
              </a:rPr>
              <a:t> </a:t>
            </a:r>
            <a:r>
              <a:rPr sz="3000" b="0" spc="-50" dirty="0">
                <a:latin typeface="Microsoft Sans Serif"/>
                <a:cs typeface="Microsoft Sans Serif"/>
              </a:rPr>
              <a:t>C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442973"/>
            <a:ext cx="225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Ví dụ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sánh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450" y="1974850"/>
          <a:ext cx="8623300" cy="441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58928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Phép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toán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trên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Phép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toán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3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3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0x41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0100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0001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0001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0000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0x0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0x41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 0x1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&amp;&amp;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0x1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0x1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4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4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0x41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|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0100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0001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|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0001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 0101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0001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0x51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0x41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||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0x1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||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0x1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0x1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0x41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~0100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0001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1011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0xBE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0x41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=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!0x1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0x0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452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Ví</a:t>
            </a:r>
            <a:r>
              <a:rPr sz="3000" spc="-40" dirty="0"/>
              <a:t> </a:t>
            </a:r>
            <a:r>
              <a:rPr sz="3000" dirty="0"/>
              <a:t>dụ:</a:t>
            </a:r>
            <a:r>
              <a:rPr sz="3000" spc="-25" dirty="0"/>
              <a:t> </a:t>
            </a:r>
            <a:r>
              <a:rPr sz="3000" dirty="0"/>
              <a:t>If</a:t>
            </a:r>
            <a:r>
              <a:rPr sz="3000" spc="-30" dirty="0"/>
              <a:t> </a:t>
            </a:r>
            <a:r>
              <a:rPr sz="3000" dirty="0"/>
              <a:t>nào</a:t>
            </a:r>
            <a:r>
              <a:rPr sz="3000" spc="-35" dirty="0"/>
              <a:t> </a:t>
            </a:r>
            <a:r>
              <a:rPr sz="3000" spc="-10" dirty="0"/>
              <a:t>true/false?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8400" y="3258311"/>
            <a:ext cx="1828800" cy="445134"/>
          </a:xfrm>
          <a:prstGeom prst="rect">
            <a:avLst/>
          </a:prstGeom>
          <a:solidFill>
            <a:srgbClr val="F8F6D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2300" b="1" dirty="0">
                <a:latin typeface="Arial"/>
                <a:cs typeface="Arial"/>
              </a:rPr>
              <a:t>1.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if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(1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&amp;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6)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016508" y="2552700"/>
            <a:ext cx="1828800" cy="447040"/>
          </a:xfrm>
          <a:prstGeom prst="rect">
            <a:avLst/>
          </a:prstGeom>
          <a:solidFill>
            <a:srgbClr val="F8F6D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300" b="1" dirty="0">
                <a:latin typeface="Arial"/>
                <a:cs typeface="Arial"/>
              </a:rPr>
              <a:t>2.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if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(1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&amp;&amp;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6)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429000"/>
            <a:ext cx="1828800" cy="447040"/>
          </a:xfrm>
          <a:prstGeom prst="rect">
            <a:avLst/>
          </a:prstGeom>
          <a:solidFill>
            <a:srgbClr val="F8F6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300" b="1" dirty="0">
                <a:latin typeface="Arial"/>
                <a:cs typeface="Arial"/>
              </a:rPr>
              <a:t>3.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if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(1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^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6)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3962400"/>
            <a:ext cx="1828800" cy="447040"/>
          </a:xfrm>
          <a:prstGeom prst="rect">
            <a:avLst/>
          </a:prstGeom>
          <a:solidFill>
            <a:srgbClr val="F8F6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2300" b="1" dirty="0">
                <a:latin typeface="Arial"/>
                <a:cs typeface="Arial"/>
              </a:rPr>
              <a:t>4.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if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(1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== </a:t>
            </a:r>
            <a:r>
              <a:rPr sz="2300" spc="-25" dirty="0">
                <a:latin typeface="Microsoft Sans Serif"/>
                <a:cs typeface="Microsoft Sans Serif"/>
              </a:rPr>
              <a:t>6)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" y="1600961"/>
            <a:ext cx="2971800" cy="4572000"/>
          </a:xfrm>
          <a:prstGeom prst="rect">
            <a:avLst/>
          </a:prstGeom>
          <a:solidFill>
            <a:srgbClr val="DFF5DF"/>
          </a:solidFill>
          <a:ln w="25400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695"/>
              </a:spcBef>
            </a:pPr>
            <a:r>
              <a:rPr sz="4200" b="1" spc="-20" dirty="0">
                <a:solidFill>
                  <a:srgbClr val="C00000"/>
                </a:solidFill>
                <a:latin typeface="Calibri"/>
                <a:cs typeface="Calibri"/>
              </a:rPr>
              <a:t>True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961" y="1600961"/>
            <a:ext cx="2971800" cy="4572000"/>
          </a:xfrm>
          <a:prstGeom prst="rect">
            <a:avLst/>
          </a:prstGeom>
          <a:solidFill>
            <a:srgbClr val="FFCDCD"/>
          </a:solidFill>
          <a:ln w="25400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782320">
              <a:lnSpc>
                <a:spcPct val="100000"/>
              </a:lnSpc>
              <a:spcBef>
                <a:spcPts val="695"/>
              </a:spcBef>
            </a:pPr>
            <a:r>
              <a:rPr sz="4200" b="1" spc="-10" dirty="0">
                <a:solidFill>
                  <a:srgbClr val="C00000"/>
                </a:solidFill>
                <a:latin typeface="Calibri"/>
                <a:cs typeface="Calibri"/>
              </a:rPr>
              <a:t>False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4229100"/>
            <a:ext cx="1828800" cy="447040"/>
          </a:xfrm>
          <a:prstGeom prst="rect">
            <a:avLst/>
          </a:prstGeom>
          <a:solidFill>
            <a:srgbClr val="F8F6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300" b="1" dirty="0">
                <a:latin typeface="Arial"/>
                <a:cs typeface="Arial"/>
              </a:rPr>
              <a:t>5.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if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(1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|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6)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391983"/>
            <a:ext cx="8281034" cy="26606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Biểu diễn</a:t>
            </a:r>
            <a:r>
              <a:rPr sz="2400" b="1" spc="-1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thông tin</a:t>
            </a:r>
            <a:r>
              <a:rPr sz="2400" b="1" spc="-1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dưới</a:t>
            </a:r>
            <a:r>
              <a:rPr sz="2400" b="1" spc="-1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dạng</a:t>
            </a:r>
            <a:r>
              <a:rPr sz="2400" b="1" spc="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A6A6A6"/>
                </a:solidFill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Tính</a:t>
            </a:r>
            <a:r>
              <a:rPr sz="2400" b="1" spc="-2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toán</a:t>
            </a:r>
            <a:r>
              <a:rPr sz="2400" b="1" spc="1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A6A6A6"/>
                </a:solidFill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Integer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nguyên</a:t>
            </a:r>
            <a:endParaRPr sz="2400">
              <a:latin typeface="Arial"/>
              <a:cs typeface="Arial"/>
            </a:endParaRPr>
          </a:p>
          <a:p>
            <a:pPr marL="774700" lvl="1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Microsoft Sans Serif"/>
              <a:buChar char="•"/>
              <a:tabLst>
                <a:tab pos="774700" algn="l"/>
              </a:tabLst>
            </a:pPr>
            <a:r>
              <a:rPr sz="2400" b="1" dirty="0">
                <a:latin typeface="Arial"/>
                <a:cs typeface="Arial"/>
              </a:rPr>
              <a:t>Biểu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diễn: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không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dấu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(unsigned)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và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có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dấu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(signed)</a:t>
            </a:r>
            <a:endParaRPr sz="2400">
              <a:latin typeface="Arial"/>
              <a:cs typeface="Arial"/>
            </a:endParaRPr>
          </a:p>
          <a:p>
            <a:pPr marL="774700" lvl="1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Cộng,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nhân,</a:t>
            </a:r>
            <a:r>
              <a:rPr sz="2400" spc="-4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dịch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Microsoft Sans Serif"/>
                <a:cs typeface="Microsoft Sans Serif"/>
              </a:rPr>
              <a:t>bit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Biểu diễn</a:t>
            </a:r>
            <a:r>
              <a:rPr sz="2400" b="1" spc="-2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trong</a:t>
            </a:r>
            <a:r>
              <a:rPr sz="2400" b="1" spc="-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bộ</a:t>
            </a:r>
            <a:r>
              <a:rPr sz="2400" b="1" spc="-2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nhớ, con</a:t>
            </a:r>
            <a:r>
              <a:rPr sz="2400" b="1" spc="-1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6A6A6"/>
                </a:solidFill>
                <a:latin typeface="Arial"/>
                <a:cs typeface="Arial"/>
              </a:rPr>
              <a:t>trỏ,</a:t>
            </a:r>
            <a:r>
              <a:rPr sz="2400" b="1" spc="-1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Arial"/>
                <a:cs typeface="Arial"/>
              </a:rPr>
              <a:t>chuỗi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305" y="6640474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15" dirty="0"/>
              <a:t> </a:t>
            </a:r>
            <a:r>
              <a:rPr dirty="0"/>
              <a:t>diễn</a:t>
            </a:r>
            <a:r>
              <a:rPr spc="-10" dirty="0"/>
              <a:t> </a:t>
            </a:r>
            <a:r>
              <a:rPr dirty="0"/>
              <a:t>số</a:t>
            </a:r>
            <a:r>
              <a:rPr spc="-10" dirty="0"/>
              <a:t> </a:t>
            </a:r>
            <a:r>
              <a:rPr dirty="0"/>
              <a:t>nguyên</a:t>
            </a:r>
            <a:r>
              <a:rPr spc="-10" dirty="0"/>
              <a:t> (integer)</a:t>
            </a:r>
          </a:p>
        </p:txBody>
      </p:sp>
      <p:sp>
        <p:nvSpPr>
          <p:cNvPr id="5" name="object 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272" y="1301953"/>
            <a:ext cx="836104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ts val="2735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Quy</a:t>
            </a:r>
            <a:r>
              <a:rPr sz="2400" b="1" spc="1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ước:</a:t>
            </a:r>
            <a:r>
              <a:rPr sz="2400" b="1" spc="16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hệ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biểu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diễn</a:t>
            </a:r>
            <a:r>
              <a:rPr sz="2400" spc="200" dirty="0">
                <a:latin typeface="Microsoft Sans Serif"/>
                <a:cs typeface="Microsoft Sans Serif"/>
              </a:rPr>
              <a:t> </a:t>
            </a:r>
            <a:r>
              <a:rPr sz="2400" i="1" spc="-20" dirty="0">
                <a:latin typeface="Arial"/>
                <a:cs typeface="Arial"/>
              </a:rPr>
              <a:t>w-</a:t>
            </a:r>
            <a:r>
              <a:rPr sz="2400" i="1" dirty="0">
                <a:latin typeface="Arial"/>
                <a:cs typeface="Arial"/>
              </a:rPr>
              <a:t>bit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1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</a:t>
            </a:r>
            <a:r>
              <a:rPr sz="2400" spc="18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được</a:t>
            </a:r>
            <a:r>
              <a:rPr sz="2400" spc="1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đánh</a:t>
            </a:r>
            <a:r>
              <a:rPr sz="2400" spc="20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thứ</a:t>
            </a:r>
            <a:endParaRPr sz="2400">
              <a:latin typeface="Microsoft Sans Serif"/>
              <a:cs typeface="Microsoft Sans Serif"/>
            </a:endParaRPr>
          </a:p>
          <a:p>
            <a:pPr marL="266700">
              <a:lnSpc>
                <a:spcPts val="2735"/>
              </a:lnSpc>
            </a:pPr>
            <a:r>
              <a:rPr sz="2400" spc="130" dirty="0">
                <a:latin typeface="Microsoft Sans Serif"/>
                <a:cs typeface="Microsoft Sans Serif"/>
              </a:rPr>
              <a:t>tự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từ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đến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i="1" spc="-25" dirty="0">
                <a:latin typeface="Arial"/>
                <a:cs typeface="Arial"/>
              </a:rPr>
              <a:t>w-</a:t>
            </a:r>
            <a:r>
              <a:rPr sz="2400" i="1" dirty="0">
                <a:latin typeface="Arial"/>
                <a:cs typeface="Arial"/>
              </a:rPr>
              <a:t>1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từ</a:t>
            </a:r>
            <a:r>
              <a:rPr sz="2400" dirty="0">
                <a:latin typeface="Microsoft Sans Serif"/>
                <a:cs typeface="Microsoft Sans Serif"/>
              </a:rPr>
              <a:t> phải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sang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trái.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272" y="2848102"/>
            <a:ext cx="4334510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không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dấu</a:t>
            </a:r>
            <a:r>
              <a:rPr sz="2400" b="1" spc="-10" dirty="0">
                <a:latin typeface="Arial"/>
                <a:cs typeface="Arial"/>
              </a:rPr>
              <a:t> (unsigned)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Tất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cả các bit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đều biểu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 giá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trị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164" y="3584194"/>
            <a:ext cx="1531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trị: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272" y="4334382"/>
            <a:ext cx="5111115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có dấu</a:t>
            </a:r>
            <a:r>
              <a:rPr sz="2400" b="1" spc="-10" dirty="0">
                <a:latin typeface="Arial"/>
                <a:cs typeface="Arial"/>
              </a:rPr>
              <a:t> (signed)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trọng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cao nhất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(w-1)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dấu</a:t>
            </a:r>
            <a:endParaRPr sz="2000">
              <a:latin typeface="Microsoft Sans Serif"/>
              <a:cs typeface="Microsoft Sans Serif"/>
            </a:endParaRPr>
          </a:p>
          <a:p>
            <a:pPr marL="812165" lvl="2" indent="-202565">
              <a:lnSpc>
                <a:spcPct val="100000"/>
              </a:lnSpc>
              <a:spcBef>
                <a:spcPts val="265"/>
              </a:spcBef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Microsoft Sans Serif"/>
                <a:cs typeface="Microsoft Sans Serif"/>
              </a:rPr>
              <a:t>0: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âm</a:t>
            </a:r>
            <a:endParaRPr sz="2000">
              <a:latin typeface="Microsoft Sans Serif"/>
              <a:cs typeface="Microsoft Sans Serif"/>
            </a:endParaRPr>
          </a:p>
          <a:p>
            <a:pPr marL="812165" lvl="2" indent="-202565">
              <a:lnSpc>
                <a:spcPct val="100000"/>
              </a:lnSpc>
              <a:spcBef>
                <a:spcPts val="254"/>
              </a:spcBef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Microsoft Sans Serif"/>
                <a:cs typeface="Microsoft Sans Serif"/>
              </a:rPr>
              <a:t>1: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âm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164" y="5747410"/>
            <a:ext cx="1531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trị: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803" y="3753846"/>
            <a:ext cx="1129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4693" y="3881046"/>
            <a:ext cx="685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3024" y="3753847"/>
            <a:ext cx="420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3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</a:t>
            </a:r>
            <a:r>
              <a:rPr sz="1800" spc="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2029" y="3715975"/>
            <a:ext cx="685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3815" y="3601390"/>
            <a:ext cx="293370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95"/>
              </a:spcBef>
            </a:pPr>
            <a:r>
              <a:rPr sz="1200" i="1" spc="-25" dirty="0">
                <a:latin typeface="Times New Roman"/>
                <a:cs typeface="Times New Roman"/>
              </a:rPr>
              <a:t>w</a:t>
            </a:r>
            <a:r>
              <a:rPr sz="1200" spc="-25" dirty="0">
                <a:latin typeface="Symbol"/>
                <a:cs typeface="Symbol"/>
              </a:rPr>
              <a:t></a:t>
            </a:r>
            <a:r>
              <a:rPr sz="1200" spc="-2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2470"/>
              </a:lnSpc>
            </a:pPr>
            <a:r>
              <a:rPr sz="2400" spc="-50" dirty="0">
                <a:latin typeface="Symbol"/>
                <a:cs typeface="Symbol"/>
              </a:rPr>
              <a:t></a:t>
            </a:r>
            <a:endParaRPr sz="2400">
              <a:latin typeface="Symbol"/>
              <a:cs typeface="Symbol"/>
            </a:endParaRPr>
          </a:p>
          <a:p>
            <a:pPr marL="25400">
              <a:lnSpc>
                <a:spcPts val="1300"/>
              </a:lnSpc>
            </a:pPr>
            <a:r>
              <a:rPr sz="1200" i="1" spc="-25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6197" y="5617642"/>
            <a:ext cx="29337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Times New Roman"/>
                <a:cs typeface="Times New Roman"/>
              </a:rPr>
              <a:t>w</a:t>
            </a:r>
            <a:r>
              <a:rPr sz="1200" spc="-25" dirty="0">
                <a:latin typeface="Symbol"/>
                <a:cs typeface="Symbol"/>
              </a:rPr>
              <a:t></a:t>
            </a:r>
            <a:r>
              <a:rPr sz="1200" spc="-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5679" y="5693990"/>
            <a:ext cx="3373754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91235" algn="l"/>
                <a:tab pos="1334135" algn="l"/>
              </a:tabLst>
            </a:pP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2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i="1" spc="50" dirty="0">
                <a:latin typeface="Times New Roman"/>
                <a:cs typeface="Times New Roman"/>
              </a:rPr>
              <a:t>X</a:t>
            </a:r>
            <a:r>
              <a:rPr sz="1800" i="1" spc="-2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baseline="-18518" dirty="0">
                <a:latin typeface="Times New Roman"/>
                <a:cs typeface="Times New Roman"/>
              </a:rPr>
              <a:t>w</a:t>
            </a:r>
            <a:r>
              <a:rPr sz="1800" baseline="-18518" dirty="0">
                <a:latin typeface="Symbol"/>
                <a:cs typeface="Symbol"/>
              </a:rPr>
              <a:t></a:t>
            </a:r>
            <a:r>
              <a:rPr sz="1800" baseline="-18518" dirty="0">
                <a:latin typeface="Times New Roman"/>
                <a:cs typeface="Times New Roman"/>
              </a:rPr>
              <a:t>1</a:t>
            </a:r>
            <a:r>
              <a:rPr sz="1800" spc="-7" baseline="-18518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</a:t>
            </a:r>
            <a:r>
              <a:rPr sz="1800" spc="55" dirty="0">
                <a:latin typeface="Times New Roman"/>
                <a:cs typeface="Times New Roman"/>
              </a:rPr>
              <a:t>2</a:t>
            </a:r>
            <a:r>
              <a:rPr sz="1800" i="1" spc="82" baseline="41666" dirty="0">
                <a:latin typeface="Times New Roman"/>
                <a:cs typeface="Times New Roman"/>
              </a:rPr>
              <a:t>w</a:t>
            </a:r>
            <a:r>
              <a:rPr sz="1800" spc="82" baseline="41666" dirty="0">
                <a:latin typeface="Symbol"/>
                <a:cs typeface="Symbol"/>
              </a:rPr>
              <a:t></a:t>
            </a:r>
            <a:r>
              <a:rPr sz="1800" spc="82" baseline="41666" dirty="0">
                <a:latin typeface="Times New Roman"/>
                <a:cs typeface="Times New Roman"/>
              </a:rPr>
              <a:t>1</a:t>
            </a:r>
            <a:r>
              <a:rPr sz="1800" spc="165" baseline="41666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3600" baseline="-6944" dirty="0">
                <a:latin typeface="Symbol"/>
                <a:cs typeface="Symbol"/>
              </a:rPr>
              <a:t></a:t>
            </a:r>
            <a:r>
              <a:rPr sz="3600" spc="-487" baseline="-694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baseline="-18518" dirty="0">
                <a:latin typeface="Times New Roman"/>
                <a:cs typeface="Times New Roman"/>
              </a:rPr>
              <a:t>i</a:t>
            </a:r>
            <a:r>
              <a:rPr sz="1800" i="1" spc="262" baseline="-18518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</a:t>
            </a:r>
            <a:r>
              <a:rPr sz="1800" spc="55" dirty="0">
                <a:latin typeface="Times New Roman"/>
                <a:cs typeface="Times New Roman"/>
              </a:rPr>
              <a:t>2</a:t>
            </a:r>
            <a:r>
              <a:rPr sz="1800" i="1" spc="82" baseline="41666" dirty="0">
                <a:latin typeface="Times New Roman"/>
                <a:cs typeface="Times New Roman"/>
              </a:rPr>
              <a:t>i</a:t>
            </a:r>
            <a:endParaRPr sz="1800" baseline="41666">
              <a:latin typeface="Times New Roman"/>
              <a:cs typeface="Times New Roman"/>
            </a:endParaRPr>
          </a:p>
          <a:p>
            <a:pPr marR="530225" algn="r">
              <a:lnSpc>
                <a:spcPct val="100000"/>
              </a:lnSpc>
              <a:spcBef>
                <a:spcPts val="20"/>
              </a:spcBef>
            </a:pPr>
            <a:r>
              <a:rPr sz="1200" i="1" spc="-25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32553" y="6162294"/>
            <a:ext cx="377825" cy="351155"/>
          </a:xfrm>
          <a:custGeom>
            <a:avLst/>
            <a:gdLst/>
            <a:ahLst/>
            <a:cxnLst/>
            <a:rect l="l" t="t" r="r" b="b"/>
            <a:pathLst>
              <a:path w="377825" h="351154">
                <a:moveTo>
                  <a:pt x="64563" y="42433"/>
                </a:moveTo>
                <a:lnTo>
                  <a:pt x="47312" y="61096"/>
                </a:lnTo>
                <a:lnTo>
                  <a:pt x="360172" y="350697"/>
                </a:lnTo>
                <a:lnTo>
                  <a:pt x="377444" y="332054"/>
                </a:lnTo>
                <a:lnTo>
                  <a:pt x="64563" y="42433"/>
                </a:lnTo>
                <a:close/>
              </a:path>
              <a:path w="377825" h="351154">
                <a:moveTo>
                  <a:pt x="0" y="0"/>
                </a:moveTo>
                <a:lnTo>
                  <a:pt x="30099" y="79717"/>
                </a:lnTo>
                <a:lnTo>
                  <a:pt x="47312" y="61096"/>
                </a:lnTo>
                <a:lnTo>
                  <a:pt x="37973" y="52450"/>
                </a:lnTo>
                <a:lnTo>
                  <a:pt x="55245" y="33807"/>
                </a:lnTo>
                <a:lnTo>
                  <a:pt x="72537" y="33807"/>
                </a:lnTo>
                <a:lnTo>
                  <a:pt x="81787" y="23799"/>
                </a:lnTo>
                <a:lnTo>
                  <a:pt x="0" y="0"/>
                </a:lnTo>
                <a:close/>
              </a:path>
              <a:path w="377825" h="351154">
                <a:moveTo>
                  <a:pt x="55245" y="33807"/>
                </a:moveTo>
                <a:lnTo>
                  <a:pt x="37973" y="52450"/>
                </a:lnTo>
                <a:lnTo>
                  <a:pt x="47312" y="61096"/>
                </a:lnTo>
                <a:lnTo>
                  <a:pt x="64563" y="42433"/>
                </a:lnTo>
                <a:lnTo>
                  <a:pt x="55245" y="33807"/>
                </a:lnTo>
                <a:close/>
              </a:path>
              <a:path w="377825" h="351154">
                <a:moveTo>
                  <a:pt x="72537" y="33807"/>
                </a:moveTo>
                <a:lnTo>
                  <a:pt x="55245" y="33807"/>
                </a:lnTo>
                <a:lnTo>
                  <a:pt x="64563" y="42433"/>
                </a:lnTo>
                <a:lnTo>
                  <a:pt x="72537" y="33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55234" y="6518554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Bit</a:t>
            </a:r>
            <a:r>
              <a:rPr sz="1800" b="1" spc="-25" dirty="0">
                <a:latin typeface="Arial"/>
                <a:cs typeface="Arial"/>
              </a:rPr>
              <a:t> dấu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2095" y="1996180"/>
            <a:ext cx="1812925" cy="660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200" dirty="0">
                <a:latin typeface="Microsoft Sans Serif"/>
                <a:cs typeface="Microsoft Sans Serif"/>
              </a:rPr>
              <a:t>0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1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0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0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1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1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1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0</a:t>
            </a:r>
            <a:endParaRPr sz="2200">
              <a:latin typeface="Microsoft Sans Serif"/>
              <a:cs typeface="Microsoft Sans Serif"/>
            </a:endParaRPr>
          </a:p>
          <a:p>
            <a:pPr marL="43180">
              <a:lnSpc>
                <a:spcPct val="100000"/>
              </a:lnSpc>
              <a:spcBef>
                <a:spcPts val="325"/>
              </a:spcBef>
              <a:tabLst>
                <a:tab pos="298450" algn="l"/>
                <a:tab pos="509905" algn="l"/>
                <a:tab pos="722630" algn="l"/>
                <a:tab pos="978535" algn="l"/>
                <a:tab pos="1232535" algn="l"/>
                <a:tab pos="1445895" algn="l"/>
                <a:tab pos="1657350" algn="l"/>
              </a:tabLst>
            </a:pPr>
            <a:r>
              <a:rPr sz="1200" spc="-50" dirty="0">
                <a:latin typeface="Microsoft Sans Serif"/>
                <a:cs typeface="Microsoft Sans Serif"/>
              </a:rPr>
              <a:t>7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50" dirty="0">
                <a:latin typeface="Microsoft Sans Serif"/>
                <a:cs typeface="Microsoft Sans Serif"/>
              </a:rPr>
              <a:t>6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50" dirty="0">
                <a:latin typeface="Microsoft Sans Serif"/>
                <a:cs typeface="Microsoft Sans Serif"/>
              </a:rPr>
              <a:t>5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50" dirty="0">
                <a:latin typeface="Microsoft Sans Serif"/>
                <a:cs typeface="Microsoft Sans Serif"/>
              </a:rPr>
              <a:t>4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50" dirty="0">
                <a:latin typeface="Microsoft Sans Serif"/>
                <a:cs typeface="Microsoft Sans Serif"/>
              </a:rPr>
              <a:t>3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50" dirty="0">
                <a:latin typeface="Microsoft Sans Serif"/>
                <a:cs typeface="Microsoft Sans Serif"/>
              </a:rPr>
              <a:t>2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50" dirty="0">
                <a:latin typeface="Microsoft Sans Serif"/>
                <a:cs typeface="Microsoft Sans Serif"/>
              </a:rPr>
              <a:t>1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50" dirty="0">
                <a:latin typeface="Microsoft Sans Serif"/>
                <a:cs typeface="Microsoft Sans Serif"/>
              </a:rPr>
              <a:t>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140" y="2083054"/>
            <a:ext cx="20148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Microsoft Sans Serif"/>
                <a:cs typeface="Microsoft Sans Serif"/>
              </a:rPr>
              <a:t>Ví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dụ: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Hệ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8-</a:t>
            </a:r>
            <a:r>
              <a:rPr sz="1700" dirty="0">
                <a:latin typeface="Microsoft Sans Serif"/>
                <a:cs typeface="Microsoft Sans Serif"/>
              </a:rPr>
              <a:t>bit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(w=8)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9400" y="2705100"/>
            <a:ext cx="1689100" cy="76200"/>
          </a:xfrm>
          <a:custGeom>
            <a:avLst/>
            <a:gdLst/>
            <a:ahLst/>
            <a:cxnLst/>
            <a:rect l="l" t="t" r="r" b="b"/>
            <a:pathLst>
              <a:path w="1689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89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89100" h="76200">
                <a:moveTo>
                  <a:pt x="1689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9100" y="44450"/>
                </a:lnTo>
                <a:lnTo>
                  <a:pt x="1689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10" dirty="0"/>
              <a:t> </a:t>
            </a:r>
            <a:r>
              <a:rPr dirty="0"/>
              <a:t>diễn</a:t>
            </a:r>
            <a:r>
              <a:rPr spc="-10" dirty="0"/>
              <a:t> </a:t>
            </a:r>
            <a:r>
              <a:rPr dirty="0"/>
              <a:t>số nguyên</a:t>
            </a:r>
            <a:r>
              <a:rPr spc="-10" dirty="0"/>
              <a:t> </a:t>
            </a:r>
            <a:r>
              <a:rPr dirty="0"/>
              <a:t>(integer):</a:t>
            </a:r>
            <a:r>
              <a:rPr spc="-5" dirty="0"/>
              <a:t> </a:t>
            </a:r>
            <a:r>
              <a:rPr dirty="0"/>
              <a:t>Ví</a:t>
            </a:r>
            <a:r>
              <a:rPr spc="-20" dirty="0"/>
              <a:t> </a:t>
            </a:r>
            <a:r>
              <a:rPr spc="-25" dirty="0"/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272" y="1374394"/>
            <a:ext cx="5006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6700" algn="l"/>
                <a:tab pos="1198245" algn="l"/>
                <a:tab pos="1673860" algn="l"/>
                <a:tab pos="2385695" algn="l"/>
                <a:tab pos="3098800" algn="l"/>
                <a:tab pos="3877945" algn="l"/>
                <a:tab pos="43688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Trong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hệ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biểu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diễn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b="1" spc="-20" dirty="0">
                <a:latin typeface="Arial"/>
                <a:cs typeface="Arial"/>
              </a:rPr>
              <a:t>8-</a:t>
            </a:r>
            <a:r>
              <a:rPr sz="2400" b="1" spc="-25" dirty="0">
                <a:latin typeface="Arial"/>
                <a:cs typeface="Arial"/>
              </a:rPr>
              <a:t>bit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có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dấu</a:t>
            </a:r>
            <a:r>
              <a:rPr sz="2400" spc="-20" dirty="0">
                <a:latin typeface="Microsoft Sans Serif"/>
                <a:cs typeface="Microsoft Sans Serif"/>
              </a:rPr>
              <a:t>, </a:t>
            </a:r>
            <a:r>
              <a:rPr sz="2400" dirty="0">
                <a:latin typeface="Microsoft Sans Serif"/>
                <a:cs typeface="Microsoft Sans Serif"/>
              </a:rPr>
              <a:t>đây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là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những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nguyên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nào?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4604" y="2032016"/>
            <a:ext cx="32194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i="1" spc="-25" dirty="0">
                <a:latin typeface="Times New Roman"/>
                <a:cs typeface="Times New Roman"/>
              </a:rPr>
              <a:t>w</a:t>
            </a:r>
            <a:r>
              <a:rPr sz="1300" spc="-25" dirty="0">
                <a:latin typeface="Symbol"/>
                <a:cs typeface="Symbol"/>
              </a:rPr>
              <a:t></a:t>
            </a:r>
            <a:r>
              <a:rPr sz="1300" spc="-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7823" y="2116543"/>
            <a:ext cx="37287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94105" algn="l"/>
                <a:tab pos="1474470" algn="l"/>
              </a:tabLst>
            </a:pPr>
            <a:r>
              <a:rPr sz="2000" i="1" spc="-1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-2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50" dirty="0">
                <a:latin typeface="Times New Roman"/>
                <a:cs typeface="Times New Roman"/>
              </a:rPr>
              <a:t>X</a:t>
            </a:r>
            <a:r>
              <a:rPr sz="2000" i="1" spc="-2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19230" dirty="0">
                <a:latin typeface="Times New Roman"/>
                <a:cs typeface="Times New Roman"/>
              </a:rPr>
              <a:t>w</a:t>
            </a:r>
            <a:r>
              <a:rPr sz="1950" baseline="-19230" dirty="0">
                <a:latin typeface="Symbol"/>
                <a:cs typeface="Symbol"/>
              </a:rPr>
              <a:t></a:t>
            </a:r>
            <a:r>
              <a:rPr sz="1950" baseline="-19230" dirty="0">
                <a:latin typeface="Times New Roman"/>
                <a:cs typeface="Times New Roman"/>
              </a:rPr>
              <a:t>1</a:t>
            </a:r>
            <a:r>
              <a:rPr sz="1950" spc="30" baseline="-192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Symbol"/>
                <a:cs typeface="Symbol"/>
              </a:rPr>
              <a:t></a:t>
            </a:r>
            <a:r>
              <a:rPr sz="2000" spc="65" dirty="0">
                <a:latin typeface="Times New Roman"/>
                <a:cs typeface="Times New Roman"/>
              </a:rPr>
              <a:t>2</a:t>
            </a:r>
            <a:r>
              <a:rPr sz="1950" i="1" spc="97" baseline="42735" dirty="0">
                <a:latin typeface="Times New Roman"/>
                <a:cs typeface="Times New Roman"/>
              </a:rPr>
              <a:t>w</a:t>
            </a:r>
            <a:r>
              <a:rPr sz="1950" spc="97" baseline="42735" dirty="0">
                <a:latin typeface="Symbol"/>
                <a:cs typeface="Symbol"/>
              </a:rPr>
              <a:t></a:t>
            </a:r>
            <a:r>
              <a:rPr sz="1950" spc="97" baseline="42735" dirty="0">
                <a:latin typeface="Times New Roman"/>
                <a:cs typeface="Times New Roman"/>
              </a:rPr>
              <a:t>1</a:t>
            </a:r>
            <a:r>
              <a:rPr sz="1950" spc="202" baseline="427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3975" baseline="-7337" dirty="0">
                <a:latin typeface="Symbol"/>
                <a:cs typeface="Symbol"/>
              </a:rPr>
              <a:t></a:t>
            </a:r>
            <a:r>
              <a:rPr sz="3975" spc="-517" baseline="-7337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19230" dirty="0">
                <a:latin typeface="Times New Roman"/>
                <a:cs typeface="Times New Roman"/>
              </a:rPr>
              <a:t>i</a:t>
            </a:r>
            <a:r>
              <a:rPr sz="1950" i="1" spc="322" baseline="-1923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2</a:t>
            </a:r>
            <a:r>
              <a:rPr sz="1950" i="1" spc="89" baseline="42735" dirty="0">
                <a:latin typeface="Times New Roman"/>
                <a:cs typeface="Times New Roman"/>
              </a:rPr>
              <a:t>i</a:t>
            </a:r>
            <a:endParaRPr sz="1950" baseline="42735">
              <a:latin typeface="Times New Roman"/>
              <a:cs typeface="Times New Roman"/>
            </a:endParaRPr>
          </a:p>
          <a:p>
            <a:pPr marR="582930" algn="r">
              <a:lnSpc>
                <a:spcPct val="100000"/>
              </a:lnSpc>
              <a:spcBef>
                <a:spcPts val="50"/>
              </a:spcBef>
            </a:pPr>
            <a:r>
              <a:rPr sz="1300" i="1" spc="25" dirty="0">
                <a:latin typeface="Times New Roman"/>
                <a:cs typeface="Times New Roman"/>
              </a:rPr>
              <a:t>i</a:t>
            </a:r>
            <a:r>
              <a:rPr sz="1300" spc="25" dirty="0">
                <a:latin typeface="Symbol"/>
                <a:cs typeface="Symbol"/>
              </a:rPr>
              <a:t></a:t>
            </a:r>
            <a:r>
              <a:rPr sz="1300" spc="2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764" y="2100047"/>
            <a:ext cx="2862580" cy="17538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73685" indent="-235585">
              <a:lnSpc>
                <a:spcPct val="100000"/>
              </a:lnSpc>
              <a:spcBef>
                <a:spcPts val="635"/>
              </a:spcBef>
              <a:buClr>
                <a:srgbClr val="990000"/>
              </a:buClr>
              <a:buSzPct val="110416"/>
              <a:buFont typeface="Wingdings"/>
              <a:buChar char=""/>
              <a:tabLst>
                <a:tab pos="273685" algn="l"/>
                <a:tab pos="197358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400" dirty="0">
                <a:latin typeface="Microsoft Sans Serif"/>
                <a:cs typeface="Microsoft Sans Serif"/>
              </a:rPr>
              <a:t>000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0110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3600" baseline="4629" dirty="0">
                <a:solidFill>
                  <a:srgbClr val="C00000"/>
                </a:solidFill>
                <a:latin typeface="Microsoft Sans Serif"/>
                <a:cs typeface="Microsoft Sans Serif"/>
              </a:rPr>
              <a:t>=</a:t>
            </a:r>
            <a:r>
              <a:rPr sz="3600" spc="37" baseline="4629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600" spc="-75" baseline="4629" dirty="0">
                <a:solidFill>
                  <a:srgbClr val="C00000"/>
                </a:solidFill>
                <a:latin typeface="Microsoft Sans Serif"/>
                <a:cs typeface="Microsoft Sans Serif"/>
              </a:rPr>
              <a:t>6</a:t>
            </a:r>
            <a:endParaRPr sz="3600" baseline="4629">
              <a:latin typeface="Microsoft Sans Serif"/>
              <a:cs typeface="Microsoft Sans Serif"/>
            </a:endParaRPr>
          </a:p>
          <a:p>
            <a:pPr marL="273685" indent="-235585">
              <a:lnSpc>
                <a:spcPct val="100000"/>
              </a:lnSpc>
              <a:spcBef>
                <a:spcPts val="585"/>
              </a:spcBef>
              <a:buClr>
                <a:srgbClr val="990000"/>
              </a:buClr>
              <a:buSzPct val="110416"/>
              <a:buFont typeface="Wingdings"/>
              <a:buChar char=""/>
              <a:tabLst>
                <a:tab pos="273685" algn="l"/>
                <a:tab pos="1984375" algn="l"/>
              </a:tabLst>
            </a:pPr>
            <a:r>
              <a:rPr sz="3600" b="1" baseline="2314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3600" baseline="2314" dirty="0">
                <a:latin typeface="Microsoft Sans Serif"/>
                <a:cs typeface="Microsoft Sans Serif"/>
              </a:rPr>
              <a:t>001</a:t>
            </a:r>
            <a:r>
              <a:rPr sz="3600" spc="-44" baseline="2314" dirty="0">
                <a:latin typeface="Microsoft Sans Serif"/>
                <a:cs typeface="Microsoft Sans Serif"/>
              </a:rPr>
              <a:t> </a:t>
            </a:r>
            <a:r>
              <a:rPr sz="3600" spc="-30" baseline="2314" dirty="0">
                <a:latin typeface="Microsoft Sans Serif"/>
                <a:cs typeface="Microsoft Sans Serif"/>
              </a:rPr>
              <a:t>0101</a:t>
            </a:r>
            <a:r>
              <a:rPr sz="3600" baseline="2314" dirty="0">
                <a:latin typeface="Microsoft Sans Serif"/>
                <a:cs typeface="Microsoft Sans Serif"/>
              </a:rPr>
              <a:t>	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=</a:t>
            </a:r>
            <a:r>
              <a:rPr sz="24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21</a:t>
            </a:r>
            <a:endParaRPr sz="2400">
              <a:latin typeface="Microsoft Sans Serif"/>
              <a:cs typeface="Microsoft Sans Serif"/>
            </a:endParaRPr>
          </a:p>
          <a:p>
            <a:pPr marL="273685" indent="-235585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110416"/>
              <a:buFont typeface="Wingdings"/>
              <a:buChar char=""/>
              <a:tabLst>
                <a:tab pos="273685" algn="l"/>
                <a:tab pos="197358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Microsoft Sans Serif"/>
                <a:cs typeface="Microsoft Sans Serif"/>
              </a:rPr>
              <a:t>100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0001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=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-</a:t>
            </a:r>
            <a:r>
              <a:rPr sz="24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63</a:t>
            </a:r>
            <a:endParaRPr sz="2400">
              <a:latin typeface="Microsoft Sans Serif"/>
              <a:cs typeface="Microsoft Sans Serif"/>
            </a:endParaRPr>
          </a:p>
          <a:p>
            <a:pPr marL="273685" indent="-2355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416"/>
              <a:buFont typeface="Wingdings"/>
              <a:buChar char=""/>
              <a:tabLst>
                <a:tab pos="273685" algn="l"/>
                <a:tab pos="197358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Microsoft Sans Serif"/>
                <a:cs typeface="Microsoft Sans Serif"/>
              </a:rPr>
              <a:t>000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1010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3600" baseline="-6944" dirty="0">
                <a:solidFill>
                  <a:srgbClr val="C00000"/>
                </a:solidFill>
                <a:latin typeface="Microsoft Sans Serif"/>
                <a:cs typeface="Microsoft Sans Serif"/>
              </a:rPr>
              <a:t>=</a:t>
            </a:r>
            <a:r>
              <a:rPr sz="3600" spc="15" baseline="-6944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600" baseline="-6944" dirty="0">
                <a:solidFill>
                  <a:srgbClr val="C00000"/>
                </a:solidFill>
                <a:latin typeface="Microsoft Sans Serif"/>
                <a:cs typeface="Microsoft Sans Serif"/>
              </a:rPr>
              <a:t>-</a:t>
            </a:r>
            <a:r>
              <a:rPr sz="3600" spc="-37" baseline="-6944" dirty="0">
                <a:solidFill>
                  <a:srgbClr val="C00000"/>
                </a:solidFill>
                <a:latin typeface="Microsoft Sans Serif"/>
                <a:cs typeface="Microsoft Sans Serif"/>
              </a:rPr>
              <a:t>118</a:t>
            </a:r>
            <a:endParaRPr sz="3600" baseline="-6944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267200"/>
            <a:ext cx="2331720" cy="6096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Biểu</a:t>
            </a:r>
            <a:r>
              <a:rPr sz="3400" spc="-25" dirty="0"/>
              <a:t> </a:t>
            </a:r>
            <a:r>
              <a:rPr sz="3400" dirty="0"/>
              <a:t>diễn</a:t>
            </a:r>
            <a:r>
              <a:rPr sz="3400" spc="-25" dirty="0"/>
              <a:t> </a:t>
            </a:r>
            <a:r>
              <a:rPr sz="3400" dirty="0"/>
              <a:t>số</a:t>
            </a:r>
            <a:r>
              <a:rPr sz="3400" spc="-15" dirty="0"/>
              <a:t> </a:t>
            </a:r>
            <a:r>
              <a:rPr sz="3400" dirty="0"/>
              <a:t>nguyên</a:t>
            </a:r>
            <a:r>
              <a:rPr sz="3400" spc="-40" dirty="0"/>
              <a:t> </a:t>
            </a:r>
            <a:r>
              <a:rPr sz="3400" dirty="0"/>
              <a:t>–</a:t>
            </a:r>
            <a:r>
              <a:rPr sz="3400" spc="-35" dirty="0"/>
              <a:t> </a:t>
            </a:r>
            <a:r>
              <a:rPr sz="3400" dirty="0"/>
              <a:t>Giới</a:t>
            </a:r>
            <a:r>
              <a:rPr sz="3400" spc="-5" dirty="0"/>
              <a:t> </a:t>
            </a:r>
            <a:r>
              <a:rPr sz="3400" dirty="0"/>
              <a:t>hạn</a:t>
            </a:r>
            <a:r>
              <a:rPr sz="3400" spc="-25" dirty="0"/>
              <a:t> </a:t>
            </a:r>
            <a:r>
              <a:rPr sz="3400" dirty="0"/>
              <a:t>biểu</a:t>
            </a:r>
            <a:r>
              <a:rPr sz="3400" spc="-25" dirty="0"/>
              <a:t> </a:t>
            </a:r>
            <a:r>
              <a:rPr sz="3400" spc="-10" dirty="0"/>
              <a:t>diễn?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272" y="1338529"/>
            <a:ext cx="8361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Quy</a:t>
            </a:r>
            <a:r>
              <a:rPr sz="2400" b="1" spc="1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ước:</a:t>
            </a:r>
            <a:r>
              <a:rPr sz="2400" b="1" spc="16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hệ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biểu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diễn</a:t>
            </a:r>
            <a:r>
              <a:rPr sz="2400" spc="200" dirty="0">
                <a:latin typeface="Microsoft Sans Serif"/>
                <a:cs typeface="Microsoft Sans Serif"/>
              </a:rPr>
              <a:t> </a:t>
            </a:r>
            <a:r>
              <a:rPr sz="2400" i="1" spc="-20" dirty="0">
                <a:latin typeface="Arial"/>
                <a:cs typeface="Arial"/>
              </a:rPr>
              <a:t>w-</a:t>
            </a:r>
            <a:r>
              <a:rPr sz="2400" i="1" dirty="0">
                <a:latin typeface="Arial"/>
                <a:cs typeface="Arial"/>
              </a:rPr>
              <a:t>bit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1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</a:t>
            </a:r>
            <a:r>
              <a:rPr sz="2400" spc="18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được</a:t>
            </a:r>
            <a:r>
              <a:rPr sz="2400" spc="1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đánh</a:t>
            </a:r>
            <a:r>
              <a:rPr sz="2400" spc="20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thứ</a:t>
            </a:r>
            <a:endParaRPr sz="2400">
              <a:latin typeface="Microsoft Sans Serif"/>
              <a:cs typeface="Microsoft Sans Serif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400" spc="130" dirty="0">
                <a:latin typeface="Microsoft Sans Serif"/>
                <a:cs typeface="Microsoft Sans Serif"/>
              </a:rPr>
              <a:t>tự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từ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đến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i="1" spc="-25" dirty="0">
                <a:latin typeface="Arial"/>
                <a:cs typeface="Arial"/>
              </a:rPr>
              <a:t>w-</a:t>
            </a:r>
            <a:r>
              <a:rPr sz="2400" i="1" dirty="0">
                <a:latin typeface="Arial"/>
                <a:cs typeface="Arial"/>
              </a:rPr>
              <a:t>1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từ</a:t>
            </a:r>
            <a:r>
              <a:rPr sz="2400" dirty="0">
                <a:latin typeface="Microsoft Sans Serif"/>
                <a:cs typeface="Microsoft Sans Serif"/>
              </a:rPr>
              <a:t> phải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sang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trái.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79272" y="2544903"/>
            <a:ext cx="4464050" cy="11823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không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dấu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(unsigned)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lớn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nhất?</a:t>
            </a:r>
            <a:r>
              <a:rPr sz="2000" spc="335" dirty="0">
                <a:latin typeface="Microsoft Sans Serif"/>
                <a:cs typeface="Microsoft Sans Serif"/>
              </a:rPr>
              <a:t> </a:t>
            </a:r>
            <a:r>
              <a:rPr sz="3000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Tất cả</a:t>
            </a:r>
            <a:r>
              <a:rPr sz="3000" spc="7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các</a:t>
            </a:r>
            <a:r>
              <a:rPr sz="3000" spc="7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bit</a:t>
            </a:r>
            <a:r>
              <a:rPr sz="3000" spc="-7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là</a:t>
            </a:r>
            <a:r>
              <a:rPr sz="3000" spc="30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spc="-75" baseline="-5555" dirty="0">
                <a:solidFill>
                  <a:srgbClr val="C00000"/>
                </a:solidFill>
                <a:latin typeface="Microsoft Sans Serif"/>
                <a:cs typeface="Microsoft Sans Serif"/>
              </a:rPr>
              <a:t>1</a:t>
            </a:r>
            <a:endParaRPr sz="3000" baseline="-5555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3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3000" baseline="1388" dirty="0">
                <a:latin typeface="Microsoft Sans Serif"/>
                <a:cs typeface="Microsoft Sans Serif"/>
              </a:rPr>
              <a:t>Giá</a:t>
            </a:r>
            <a:r>
              <a:rPr sz="3000" spc="-7" baseline="1388" dirty="0"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latin typeface="Microsoft Sans Serif"/>
                <a:cs typeface="Microsoft Sans Serif"/>
              </a:rPr>
              <a:t>trị</a:t>
            </a:r>
            <a:r>
              <a:rPr sz="3000" spc="7" baseline="1388" dirty="0"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latin typeface="Microsoft Sans Serif"/>
                <a:cs typeface="Microsoft Sans Serif"/>
              </a:rPr>
              <a:t>nhỏ nhất?</a:t>
            </a:r>
            <a:r>
              <a:rPr sz="3000" spc="-112" baseline="1388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Tất</a:t>
            </a:r>
            <a:r>
              <a:rPr sz="20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cả</a:t>
            </a:r>
            <a:r>
              <a:rPr sz="20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các bit</a:t>
            </a:r>
            <a:r>
              <a:rPr sz="20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là</a:t>
            </a:r>
            <a:r>
              <a:rPr sz="20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Microsoft Sans Serif"/>
                <a:cs typeface="Microsoft Sans Serif"/>
              </a:rPr>
              <a:t>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272" y="4209415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có dấu</a:t>
            </a:r>
            <a:r>
              <a:rPr sz="2400" b="1" spc="-10" dirty="0">
                <a:latin typeface="Arial"/>
                <a:cs typeface="Arial"/>
              </a:rPr>
              <a:t> (signed)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164" y="4639183"/>
            <a:ext cx="4832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trọng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cao nhất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(w-1)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dấu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764" y="5024754"/>
            <a:ext cx="750125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 indent="-23558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73685" algn="l"/>
                <a:tab pos="6454775" algn="l"/>
              </a:tabLst>
            </a:pPr>
            <a:r>
              <a:rPr sz="3000" baseline="4166" dirty="0">
                <a:latin typeface="Microsoft Sans Serif"/>
                <a:cs typeface="Microsoft Sans Serif"/>
              </a:rPr>
              <a:t>Giá</a:t>
            </a:r>
            <a:r>
              <a:rPr sz="3000" spc="-7" baseline="4166" dirty="0">
                <a:latin typeface="Microsoft Sans Serif"/>
                <a:cs typeface="Microsoft Sans Serif"/>
              </a:rPr>
              <a:t> </a:t>
            </a:r>
            <a:r>
              <a:rPr sz="3000" baseline="4166" dirty="0">
                <a:latin typeface="Microsoft Sans Serif"/>
                <a:cs typeface="Microsoft Sans Serif"/>
              </a:rPr>
              <a:t>trị</a:t>
            </a:r>
            <a:r>
              <a:rPr sz="3000" spc="15" baseline="4166" dirty="0">
                <a:latin typeface="Microsoft Sans Serif"/>
                <a:cs typeface="Microsoft Sans Serif"/>
              </a:rPr>
              <a:t> </a:t>
            </a:r>
            <a:r>
              <a:rPr sz="3000" spc="82" baseline="4166" dirty="0">
                <a:latin typeface="Microsoft Sans Serif"/>
                <a:cs typeface="Microsoft Sans Serif"/>
              </a:rPr>
              <a:t>lớn</a:t>
            </a:r>
            <a:r>
              <a:rPr sz="3000" baseline="4166" dirty="0">
                <a:latin typeface="Microsoft Sans Serif"/>
                <a:cs typeface="Microsoft Sans Serif"/>
              </a:rPr>
              <a:t> nhất?</a:t>
            </a:r>
            <a:r>
              <a:rPr sz="3000" spc="405" baseline="4166" dirty="0"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Bit</a:t>
            </a:r>
            <a:r>
              <a:rPr sz="3000" spc="15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dấu</a:t>
            </a:r>
            <a:r>
              <a:rPr sz="3000" spc="7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là</a:t>
            </a:r>
            <a:r>
              <a:rPr sz="3000" spc="22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0,</a:t>
            </a:r>
            <a:r>
              <a:rPr sz="3000" spc="-7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tất</a:t>
            </a:r>
            <a:r>
              <a:rPr sz="3000" spc="-7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cả các</a:t>
            </a:r>
            <a:r>
              <a:rPr sz="3000" spc="-7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bit</a:t>
            </a:r>
            <a:r>
              <a:rPr sz="3000" spc="7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còn lại</a:t>
            </a:r>
            <a:r>
              <a:rPr sz="3000" spc="22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là</a:t>
            </a:r>
            <a:r>
              <a:rPr sz="3000" spc="15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000" spc="-75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1</a:t>
            </a:r>
            <a:r>
              <a:rPr sz="3000" baseline="1388" dirty="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950" b="1" baseline="25641" dirty="0">
                <a:solidFill>
                  <a:srgbClr val="C00000"/>
                </a:solidFill>
                <a:latin typeface="Arial"/>
                <a:cs typeface="Arial"/>
              </a:rPr>
              <a:t>w-1</a:t>
            </a:r>
            <a:r>
              <a:rPr sz="1950" b="1" spc="270" baseline="2564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273685" indent="-235585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73685" algn="l"/>
                <a:tab pos="6454775" algn="l"/>
              </a:tabLst>
            </a:pPr>
            <a:r>
              <a:rPr sz="3000" baseline="-2777" dirty="0">
                <a:latin typeface="Microsoft Sans Serif"/>
                <a:cs typeface="Microsoft Sans Serif"/>
              </a:rPr>
              <a:t>Giá</a:t>
            </a:r>
            <a:r>
              <a:rPr sz="3000" spc="-7" baseline="-2777" dirty="0">
                <a:latin typeface="Microsoft Sans Serif"/>
                <a:cs typeface="Microsoft Sans Serif"/>
              </a:rPr>
              <a:t> </a:t>
            </a:r>
            <a:r>
              <a:rPr sz="3000" baseline="-2777" dirty="0">
                <a:latin typeface="Microsoft Sans Serif"/>
                <a:cs typeface="Microsoft Sans Serif"/>
              </a:rPr>
              <a:t>trị</a:t>
            </a:r>
            <a:r>
              <a:rPr sz="3000" spc="7" baseline="-2777" dirty="0">
                <a:latin typeface="Microsoft Sans Serif"/>
                <a:cs typeface="Microsoft Sans Serif"/>
              </a:rPr>
              <a:t> </a:t>
            </a:r>
            <a:r>
              <a:rPr sz="3000" baseline="-2777" dirty="0">
                <a:latin typeface="Microsoft Sans Serif"/>
                <a:cs typeface="Microsoft Sans Serif"/>
              </a:rPr>
              <a:t>nhỏ nhất?</a:t>
            </a:r>
            <a:r>
              <a:rPr sz="3000" spc="-120" baseline="-2777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Bit</a:t>
            </a:r>
            <a:r>
              <a:rPr sz="20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dấu là</a:t>
            </a:r>
            <a:r>
              <a:rPr sz="20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1,</a:t>
            </a:r>
            <a:r>
              <a:rPr sz="20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tất</a:t>
            </a:r>
            <a:r>
              <a:rPr sz="20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cả các</a:t>
            </a:r>
            <a:r>
              <a:rPr sz="20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bit</a:t>
            </a:r>
            <a:r>
              <a:rPr sz="20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còn</a:t>
            </a:r>
            <a:r>
              <a:rPr sz="20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lại</a:t>
            </a:r>
            <a:r>
              <a:rPr sz="20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là</a:t>
            </a:r>
            <a:r>
              <a:rPr sz="20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Microsoft Sans Serif"/>
                <a:cs typeface="Microsoft Sans Serif"/>
              </a:rPr>
              <a:t>0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sz="3000" b="1" baseline="-2777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000" b="1" spc="44" baseline="-277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baseline="-2777" dirty="0">
                <a:solidFill>
                  <a:srgbClr val="C00000"/>
                </a:solidFill>
                <a:latin typeface="Arial"/>
                <a:cs typeface="Arial"/>
              </a:rPr>
              <a:t>-2</a:t>
            </a:r>
            <a:r>
              <a:rPr sz="1950" b="1" baseline="21367" dirty="0">
                <a:solidFill>
                  <a:srgbClr val="C00000"/>
                </a:solidFill>
                <a:latin typeface="Arial"/>
                <a:cs typeface="Arial"/>
              </a:rPr>
              <a:t>w-</a:t>
            </a:r>
            <a:r>
              <a:rPr sz="1950" b="1" spc="-75" baseline="21367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950" baseline="213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6934" y="2461628"/>
            <a:ext cx="339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25" dirty="0">
                <a:latin typeface="Times New Roman"/>
                <a:cs typeface="Times New Roman"/>
              </a:rPr>
              <a:t>w</a:t>
            </a:r>
            <a:r>
              <a:rPr sz="1400" spc="-25" dirty="0">
                <a:latin typeface="Symbol"/>
                <a:cs typeface="Symbol"/>
              </a:rPr>
              <a:t></a:t>
            </a:r>
            <a:r>
              <a:rPr sz="1400" spc="-2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1441" y="2551221"/>
            <a:ext cx="249682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185545" algn="l"/>
                <a:tab pos="1602740" algn="l"/>
              </a:tabLst>
            </a:pPr>
            <a:r>
              <a:rPr sz="2100" i="1" spc="10" dirty="0">
                <a:latin typeface="Times New Roman"/>
                <a:cs typeface="Times New Roman"/>
              </a:rPr>
              <a:t>B</a:t>
            </a:r>
            <a:r>
              <a:rPr sz="2100" spc="10" dirty="0">
                <a:latin typeface="Times New Roman"/>
                <a:cs typeface="Times New Roman"/>
              </a:rPr>
              <a:t>2</a:t>
            </a:r>
            <a:r>
              <a:rPr sz="2100" i="1" spc="10" dirty="0">
                <a:latin typeface="Times New Roman"/>
                <a:cs typeface="Times New Roman"/>
              </a:rPr>
              <a:t>U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i="1" spc="10" dirty="0">
                <a:latin typeface="Times New Roman"/>
                <a:cs typeface="Times New Roman"/>
              </a:rPr>
              <a:t>X</a:t>
            </a:r>
            <a:r>
              <a:rPr sz="2100" i="1" spc="-130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4200" baseline="-6944" dirty="0">
                <a:latin typeface="Symbol"/>
                <a:cs typeface="Symbol"/>
              </a:rPr>
              <a:t></a:t>
            </a:r>
            <a:r>
              <a:rPr sz="4200" spc="-397" baseline="-6944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baseline="-17857" dirty="0">
                <a:latin typeface="Times New Roman"/>
                <a:cs typeface="Times New Roman"/>
              </a:rPr>
              <a:t>i</a:t>
            </a:r>
            <a:r>
              <a:rPr sz="2100" i="1" spc="300" baseline="-17857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Symbol"/>
                <a:cs typeface="Symbol"/>
              </a:rPr>
              <a:t></a:t>
            </a:r>
            <a:r>
              <a:rPr sz="2100" spc="90" dirty="0">
                <a:latin typeface="Times New Roman"/>
                <a:cs typeface="Times New Roman"/>
              </a:rPr>
              <a:t>2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-75" baseline="41666" dirty="0">
                <a:latin typeface="Times New Roman"/>
                <a:cs typeface="Times New Roman"/>
              </a:rPr>
              <a:t>i</a:t>
            </a:r>
            <a:endParaRPr sz="2100" baseline="41666">
              <a:latin typeface="Times New Roman"/>
              <a:cs typeface="Times New Roman"/>
            </a:endParaRPr>
          </a:p>
          <a:p>
            <a:pPr marL="1602740">
              <a:lnSpc>
                <a:spcPct val="100000"/>
              </a:lnSpc>
              <a:spcBef>
                <a:spcPts val="35"/>
              </a:spcBef>
            </a:pP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Symbol"/>
                <a:cs typeface="Symbol"/>
              </a:rPr>
              <a:t></a:t>
            </a:r>
            <a:r>
              <a:rPr sz="1400" spc="-2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1300" y="4067924"/>
            <a:ext cx="339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25" dirty="0">
                <a:latin typeface="Times New Roman"/>
                <a:cs typeface="Times New Roman"/>
              </a:rPr>
              <a:t>w</a:t>
            </a:r>
            <a:r>
              <a:rPr sz="1400" spc="-25" dirty="0">
                <a:latin typeface="Symbol"/>
                <a:cs typeface="Symbol"/>
              </a:rPr>
              <a:t></a:t>
            </a:r>
            <a:r>
              <a:rPr sz="1400" spc="-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5474" y="4157517"/>
            <a:ext cx="394589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157605" algn="l"/>
                <a:tab pos="1560195" algn="l"/>
              </a:tabLst>
            </a:pP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30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X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baseline="-17857" dirty="0">
                <a:latin typeface="Times New Roman"/>
                <a:cs typeface="Times New Roman"/>
              </a:rPr>
              <a:t>w</a:t>
            </a:r>
            <a:r>
              <a:rPr sz="2100" baseline="-17857" dirty="0">
                <a:latin typeface="Symbol"/>
                <a:cs typeface="Symbol"/>
              </a:rPr>
              <a:t></a:t>
            </a:r>
            <a:r>
              <a:rPr sz="2100" baseline="-17857" dirty="0">
                <a:latin typeface="Times New Roman"/>
                <a:cs typeface="Times New Roman"/>
              </a:rPr>
              <a:t>1</a:t>
            </a:r>
            <a:r>
              <a:rPr sz="2100" spc="22" baseline="-17857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Symbol"/>
                <a:cs typeface="Symbol"/>
              </a:rPr>
              <a:t></a:t>
            </a:r>
            <a:r>
              <a:rPr sz="2100" spc="65" dirty="0">
                <a:latin typeface="Times New Roman"/>
                <a:cs typeface="Times New Roman"/>
              </a:rPr>
              <a:t>2</a:t>
            </a:r>
            <a:r>
              <a:rPr sz="2100" i="1" spc="97" baseline="41666" dirty="0">
                <a:latin typeface="Times New Roman"/>
                <a:cs typeface="Times New Roman"/>
              </a:rPr>
              <a:t>w</a:t>
            </a:r>
            <a:r>
              <a:rPr sz="2100" spc="97" baseline="41666" dirty="0">
                <a:latin typeface="Symbol"/>
                <a:cs typeface="Symbol"/>
              </a:rPr>
              <a:t></a:t>
            </a:r>
            <a:r>
              <a:rPr sz="2100" spc="97" baseline="41666" dirty="0">
                <a:latin typeface="Times New Roman"/>
                <a:cs typeface="Times New Roman"/>
              </a:rPr>
              <a:t>1</a:t>
            </a:r>
            <a:r>
              <a:rPr sz="2100" spc="209" baseline="41666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220" dirty="0">
                <a:latin typeface="Times New Roman"/>
                <a:cs typeface="Times New Roman"/>
              </a:rPr>
              <a:t> </a:t>
            </a:r>
            <a:r>
              <a:rPr sz="4200" baseline="-6944" dirty="0">
                <a:latin typeface="Symbol"/>
                <a:cs typeface="Symbol"/>
              </a:rPr>
              <a:t></a:t>
            </a:r>
            <a:r>
              <a:rPr sz="4200" spc="-547" baseline="-6944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baseline="-17857" dirty="0">
                <a:latin typeface="Times New Roman"/>
                <a:cs typeface="Times New Roman"/>
              </a:rPr>
              <a:t>i</a:t>
            </a:r>
            <a:r>
              <a:rPr sz="2100" i="1" spc="330" baseline="-17857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Symbol"/>
                <a:cs typeface="Symbol"/>
              </a:rPr>
              <a:t></a:t>
            </a:r>
            <a:r>
              <a:rPr sz="2100" spc="70" dirty="0">
                <a:latin typeface="Times New Roman"/>
                <a:cs typeface="Times New Roman"/>
              </a:rPr>
              <a:t>2</a:t>
            </a:r>
            <a:r>
              <a:rPr sz="2100" i="1" spc="104" baseline="41666" dirty="0">
                <a:latin typeface="Times New Roman"/>
                <a:cs typeface="Times New Roman"/>
              </a:rPr>
              <a:t>i</a:t>
            </a:r>
            <a:endParaRPr sz="2100" baseline="41666">
              <a:latin typeface="Times New Roman"/>
              <a:cs typeface="Times New Roman"/>
            </a:endParaRPr>
          </a:p>
          <a:p>
            <a:pPr marR="614680" algn="r">
              <a:lnSpc>
                <a:spcPct val="100000"/>
              </a:lnSpc>
              <a:spcBef>
                <a:spcPts val="35"/>
              </a:spcBef>
            </a:pP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Symbol"/>
                <a:cs typeface="Symbol"/>
              </a:rPr>
              <a:t></a:t>
            </a:r>
            <a:r>
              <a:rPr sz="1400" spc="-2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3894" y="2978843"/>
            <a:ext cx="932815" cy="7251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950" b="1" baseline="25641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950" b="1" spc="284" baseline="2564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45085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>
              <a:lnSpc>
                <a:spcPct val="100000"/>
              </a:lnSpc>
              <a:spcBef>
                <a:spcPts val="100"/>
              </a:spcBef>
            </a:pPr>
            <a:r>
              <a:rPr dirty="0"/>
              <a:t>Bit,</a:t>
            </a:r>
            <a:r>
              <a:rPr spc="-25" dirty="0"/>
              <a:t> </a:t>
            </a:r>
            <a:r>
              <a:rPr dirty="0"/>
              <a:t>Bytes</a:t>
            </a:r>
            <a:r>
              <a:rPr spc="-35" dirty="0"/>
              <a:t> </a:t>
            </a:r>
            <a:r>
              <a:rPr dirty="0"/>
              <a:t>và</a:t>
            </a:r>
            <a:r>
              <a:rPr spc="-35" dirty="0"/>
              <a:t> </a:t>
            </a:r>
            <a:r>
              <a:rPr spc="-10" dirty="0"/>
              <a:t>Integers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72" y="1979676"/>
            <a:ext cx="7920991" cy="42542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50" dirty="0"/>
              <a:t> </a:t>
            </a:r>
            <a:r>
              <a:rPr dirty="0"/>
              <a:t>diễn</a:t>
            </a:r>
            <a:r>
              <a:rPr spc="-45" dirty="0"/>
              <a:t> </a:t>
            </a:r>
            <a:r>
              <a:rPr dirty="0"/>
              <a:t>số</a:t>
            </a:r>
            <a:r>
              <a:rPr spc="-45" dirty="0"/>
              <a:t> </a:t>
            </a:r>
            <a:r>
              <a:rPr dirty="0"/>
              <a:t>đối</a:t>
            </a:r>
            <a:r>
              <a:rPr spc="-55" dirty="0"/>
              <a:t> </a:t>
            </a:r>
            <a:r>
              <a:rPr dirty="0"/>
              <a:t>(negation):</a:t>
            </a:r>
            <a:r>
              <a:rPr spc="-50" dirty="0"/>
              <a:t> </a:t>
            </a:r>
            <a:r>
              <a:rPr dirty="0"/>
              <a:t>Ví</a:t>
            </a:r>
            <a:r>
              <a:rPr spc="-45" dirty="0"/>
              <a:t> </a:t>
            </a:r>
            <a:r>
              <a:rPr dirty="0"/>
              <a:t>dụ</a:t>
            </a:r>
            <a:r>
              <a:rPr spc="-5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465529"/>
            <a:ext cx="5746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Biểu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diễn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(hệ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biểu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diễn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16-</a:t>
            </a:r>
            <a:r>
              <a:rPr sz="2400" b="1" spc="-10" dirty="0">
                <a:latin typeface="Arial"/>
                <a:cs typeface="Arial"/>
              </a:rPr>
              <a:t>bit):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85291" y="1838985"/>
            <a:ext cx="1470660" cy="7600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55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x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15213</a:t>
            </a:r>
            <a:endParaRPr sz="2000">
              <a:latin typeface="Microsoft Sans Serif"/>
              <a:cs typeface="Microsoft Sans Serif"/>
            </a:endParaRPr>
          </a:p>
          <a:p>
            <a:pPr marL="248285" indent="-235585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10" dirty="0">
                <a:latin typeface="Microsoft Sans Serif"/>
                <a:cs typeface="Microsoft Sans Serif"/>
              </a:rPr>
              <a:t>15213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7775" y="1804807"/>
            <a:ext cx="3181985" cy="8248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0011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1011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0110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1101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Microsoft Sans Serif"/>
                <a:cs typeface="Microsoft Sans Serif"/>
              </a:rPr>
              <a:t>= Biểu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 </a:t>
            </a:r>
            <a:r>
              <a:rPr sz="2000" b="1" dirty="0">
                <a:latin typeface="Arial"/>
                <a:cs typeface="Arial"/>
              </a:rPr>
              <a:t>bù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của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15213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443" y="2723489"/>
            <a:ext cx="6424295" cy="284416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80"/>
              </a:spcBef>
            </a:pPr>
            <a:r>
              <a:rPr sz="2000" b="1" dirty="0">
                <a:latin typeface="Arial"/>
                <a:cs typeface="Arial"/>
              </a:rPr>
              <a:t>B1: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hiện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 ~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trên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 nhị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phân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15213</a:t>
            </a:r>
            <a:endParaRPr sz="2000">
              <a:latin typeface="Microsoft Sans Serif"/>
              <a:cs typeface="Microsoft Sans Serif"/>
            </a:endParaRPr>
          </a:p>
          <a:p>
            <a:pPr marR="14604" algn="r">
              <a:lnSpc>
                <a:spcPct val="100000"/>
              </a:lnSpc>
              <a:spcBef>
                <a:spcPts val="1380"/>
              </a:spcBef>
            </a:pPr>
            <a:r>
              <a:rPr sz="2000" dirty="0">
                <a:latin typeface="Microsoft Sans Serif"/>
                <a:cs typeface="Microsoft Sans Serif"/>
              </a:rPr>
              <a:t>~x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~0011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1011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0110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1101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1100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0100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1001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0010</a:t>
            </a:r>
            <a:endParaRPr sz="2000">
              <a:latin typeface="Microsoft Sans Serif"/>
              <a:cs typeface="Microsoft Sans Serif"/>
            </a:endParaRPr>
          </a:p>
          <a:p>
            <a:pPr marR="1468755" algn="ctr">
              <a:lnSpc>
                <a:spcPct val="100000"/>
              </a:lnSpc>
              <a:spcBef>
                <a:spcPts val="1690"/>
              </a:spcBef>
            </a:pPr>
            <a:r>
              <a:rPr sz="2000" b="1" dirty="0">
                <a:latin typeface="Arial"/>
                <a:cs typeface="Arial"/>
              </a:rPr>
              <a:t>B2: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Cộng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thêm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thấp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nhất bên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phải</a:t>
            </a:r>
            <a:endParaRPr sz="2000">
              <a:latin typeface="Microsoft Sans Serif"/>
              <a:cs typeface="Microsoft Sans Serif"/>
            </a:endParaRPr>
          </a:p>
          <a:p>
            <a:pPr marR="1452245" algn="ctr">
              <a:lnSpc>
                <a:spcPct val="100000"/>
              </a:lnSpc>
              <a:spcBef>
                <a:spcPts val="1380"/>
              </a:spcBef>
            </a:pPr>
            <a:r>
              <a:rPr sz="2000" dirty="0">
                <a:latin typeface="Microsoft Sans Serif"/>
                <a:cs typeface="Microsoft Sans Serif"/>
              </a:rPr>
              <a:t>~x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+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 </a:t>
            </a:r>
            <a:r>
              <a:rPr sz="2000" spc="-10" dirty="0">
                <a:latin typeface="Microsoft Sans Serif"/>
                <a:cs typeface="Microsoft Sans Serif"/>
              </a:rPr>
              <a:t>1100 </a:t>
            </a:r>
            <a:r>
              <a:rPr sz="2000" dirty="0">
                <a:latin typeface="Microsoft Sans Serif"/>
                <a:cs typeface="Microsoft Sans Serif"/>
              </a:rPr>
              <a:t>0100 1001 001</a:t>
            </a:r>
            <a:r>
              <a:rPr sz="2000" b="1" dirty="0">
                <a:latin typeface="Arial"/>
                <a:cs typeface="Arial"/>
              </a:rPr>
              <a:t>0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+ </a:t>
            </a:r>
            <a:r>
              <a:rPr sz="2000" b="1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31445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1100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0100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1001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001</a:t>
            </a:r>
            <a:r>
              <a:rPr sz="2000" b="1" spc="-2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000" b="1" spc="-10" dirty="0">
                <a:latin typeface="Arial"/>
                <a:cs typeface="Arial"/>
              </a:rPr>
              <a:t>1100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0100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1001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0011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chính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là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biểu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diễn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của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10" dirty="0">
                <a:latin typeface="Arial"/>
                <a:cs typeface="Arial"/>
              </a:rPr>
              <a:t>15213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153" y="5849873"/>
            <a:ext cx="7467600" cy="401320"/>
          </a:xfrm>
          <a:prstGeom prst="rect">
            <a:avLst/>
          </a:prstGeom>
          <a:ln w="25400">
            <a:solidFill>
              <a:srgbClr val="99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000" spc="50" dirty="0">
                <a:latin typeface="Microsoft Sans Serif"/>
                <a:cs typeface="Microsoft Sans Serif"/>
              </a:rPr>
              <a:t>Với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nguyên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x: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-x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~x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1356360"/>
            <a:ext cx="3200400" cy="1198880"/>
          </a:xfrm>
          <a:prstGeom prst="rect">
            <a:avLst/>
          </a:prstGeom>
          <a:solidFill>
            <a:srgbClr val="CDF0C5"/>
          </a:solidFill>
          <a:ln w="12700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15213: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00111011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01101101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-</a:t>
            </a:r>
            <a:r>
              <a:rPr sz="1800" spc="-10" dirty="0">
                <a:latin typeface="Courier New"/>
                <a:cs typeface="Courier New"/>
              </a:rPr>
              <a:t>15213: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11000100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10010011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09874" y="1318223"/>
          <a:ext cx="4840604" cy="474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150495">
                        <a:lnSpc>
                          <a:spcPts val="21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Weight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15213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-15213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R="10160" algn="r">
                        <a:lnSpc>
                          <a:spcPts val="21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21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21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21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21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5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R="10160" algn="r">
                        <a:lnSpc>
                          <a:spcPts val="191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1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9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512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905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512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9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4096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90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4096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8192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9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8192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16384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16384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-32768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190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90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-32768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45090" y="6070338"/>
            <a:ext cx="438784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25" dirty="0">
                <a:latin typeface="Calibri"/>
                <a:cs typeface="Calibri"/>
              </a:rPr>
              <a:t>Sum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9098" y="6070338"/>
            <a:ext cx="59880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0" dirty="0">
                <a:latin typeface="Calibri"/>
                <a:cs typeface="Calibri"/>
              </a:rPr>
              <a:t>15213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6918" y="6070338"/>
            <a:ext cx="6680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0" dirty="0">
                <a:latin typeface="Calibri"/>
                <a:cs typeface="Calibri"/>
              </a:rPr>
              <a:t>-15213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50" dirty="0"/>
              <a:t> </a:t>
            </a:r>
            <a:r>
              <a:rPr dirty="0"/>
              <a:t>diễn</a:t>
            </a:r>
            <a:r>
              <a:rPr spc="-45" dirty="0"/>
              <a:t> </a:t>
            </a:r>
            <a:r>
              <a:rPr dirty="0"/>
              <a:t>số</a:t>
            </a:r>
            <a:r>
              <a:rPr spc="-45" dirty="0"/>
              <a:t> </a:t>
            </a:r>
            <a:r>
              <a:rPr dirty="0"/>
              <a:t>đối</a:t>
            </a:r>
            <a:r>
              <a:rPr spc="-55" dirty="0"/>
              <a:t> </a:t>
            </a:r>
            <a:r>
              <a:rPr dirty="0"/>
              <a:t>(negation):</a:t>
            </a:r>
            <a:r>
              <a:rPr spc="-50" dirty="0"/>
              <a:t> </a:t>
            </a:r>
            <a:r>
              <a:rPr dirty="0"/>
              <a:t>Ví</a:t>
            </a:r>
            <a:r>
              <a:rPr spc="-45" dirty="0"/>
              <a:t> </a:t>
            </a:r>
            <a:r>
              <a:rPr dirty="0"/>
              <a:t>dụ</a:t>
            </a:r>
            <a:r>
              <a:rPr spc="-50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Biểu</a:t>
            </a:r>
            <a:r>
              <a:rPr sz="3400" spc="-30" dirty="0"/>
              <a:t> </a:t>
            </a:r>
            <a:r>
              <a:rPr sz="3400" dirty="0"/>
              <a:t>diễn</a:t>
            </a:r>
            <a:r>
              <a:rPr sz="3400" spc="-30" dirty="0"/>
              <a:t> </a:t>
            </a:r>
            <a:r>
              <a:rPr sz="3400" dirty="0"/>
              <a:t>số</a:t>
            </a:r>
            <a:r>
              <a:rPr sz="3400" spc="-20" dirty="0"/>
              <a:t> </a:t>
            </a:r>
            <a:r>
              <a:rPr sz="3400" dirty="0"/>
              <a:t>đối</a:t>
            </a:r>
            <a:r>
              <a:rPr sz="3400" spc="-25" dirty="0"/>
              <a:t> </a:t>
            </a:r>
            <a:r>
              <a:rPr sz="3400" spc="-10" dirty="0"/>
              <a:t>(negative)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272" y="1338529"/>
            <a:ext cx="3632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Biểu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diễn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(hệ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32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bit):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37184" y="1866392"/>
            <a:ext cx="732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Microsoft Sans Serif"/>
                <a:cs typeface="Microsoft Sans Serif"/>
              </a:rPr>
              <a:t>x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=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-</a:t>
            </a:r>
            <a:r>
              <a:rPr sz="2200" spc="-50" dirty="0">
                <a:latin typeface="Microsoft Sans Serif"/>
                <a:cs typeface="Microsoft Sans Serif"/>
              </a:rPr>
              <a:t>1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184" y="3870401"/>
            <a:ext cx="1043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Microsoft Sans Serif"/>
                <a:cs typeface="Microsoft Sans Serif"/>
              </a:rPr>
              <a:t>y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=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-</a:t>
            </a:r>
            <a:r>
              <a:rPr sz="2200" spc="-25" dirty="0">
                <a:latin typeface="Microsoft Sans Serif"/>
                <a:cs typeface="Microsoft Sans Serif"/>
              </a:rPr>
              <a:t>128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194" y="1881886"/>
            <a:ext cx="599567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~(0000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 0001) +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1110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+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=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1111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= </a:t>
            </a:r>
            <a:r>
              <a:rPr sz="2000" spc="-10" dirty="0">
                <a:latin typeface="Microsoft Sans Serif"/>
                <a:cs typeface="Microsoft Sans Serif"/>
              </a:rPr>
              <a:t>0xFFFFFFFF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1098" y="3870401"/>
            <a:ext cx="599757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~(0000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1000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0000) +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0111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+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1111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1111</a:t>
            </a:r>
            <a:r>
              <a:rPr sz="2000" dirty="0">
                <a:latin typeface="Microsoft Sans Serif"/>
                <a:cs typeface="Microsoft Sans Serif"/>
              </a:rPr>
              <a:t> 1000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0000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= </a:t>
            </a:r>
            <a:r>
              <a:rPr sz="2000" spc="-10" dirty="0">
                <a:latin typeface="Microsoft Sans Serif"/>
                <a:cs typeface="Microsoft Sans Serif"/>
              </a:rPr>
              <a:t>0xFFFFFF80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30" dirty="0"/>
              <a:t> </a:t>
            </a:r>
            <a:r>
              <a:rPr dirty="0"/>
              <a:t>diễn</a:t>
            </a:r>
            <a:r>
              <a:rPr spc="-25" dirty="0"/>
              <a:t> </a:t>
            </a:r>
            <a:r>
              <a:rPr dirty="0"/>
              <a:t>số</a:t>
            </a:r>
            <a:r>
              <a:rPr spc="-25" dirty="0"/>
              <a:t> </a:t>
            </a:r>
            <a:r>
              <a:rPr dirty="0"/>
              <a:t>không</a:t>
            </a:r>
            <a:r>
              <a:rPr spc="-35" dirty="0"/>
              <a:t> </a:t>
            </a:r>
            <a:r>
              <a:rPr dirty="0"/>
              <a:t>và</a:t>
            </a:r>
            <a:r>
              <a:rPr spc="-20" dirty="0"/>
              <a:t> </a:t>
            </a:r>
            <a:r>
              <a:rPr dirty="0"/>
              <a:t>có</a:t>
            </a:r>
            <a:r>
              <a:rPr spc="-25" dirty="0"/>
              <a:t> dấu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1441703"/>
          <a:ext cx="3100069" cy="515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R="6985" algn="ctr">
                        <a:lnSpc>
                          <a:spcPts val="2060"/>
                        </a:lnSpc>
                      </a:pPr>
                      <a:r>
                        <a:rPr sz="1800" i="1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B2U(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B2T(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R="6350" algn="ctr">
                        <a:lnSpc>
                          <a:spcPts val="215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5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0111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1111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736085" y="1401572"/>
            <a:ext cx="5099685" cy="32016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Tương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đương</a:t>
            </a:r>
            <a:endParaRPr sz="2400">
              <a:latin typeface="Arial"/>
              <a:cs typeface="Arial"/>
            </a:endParaRPr>
          </a:p>
          <a:p>
            <a:pPr marL="527685" marR="5715" lvl="1" indent="-236220" algn="just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5" dirty="0">
                <a:latin typeface="Microsoft Sans Serif"/>
                <a:cs typeface="Microsoft Sans Serif"/>
              </a:rPr>
              <a:t> 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-15" dirty="0">
                <a:latin typeface="Microsoft Sans Serif"/>
                <a:cs typeface="Microsoft Sans Serif"/>
              </a:rPr>
              <a:t> 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10" dirty="0">
                <a:latin typeface="Microsoft Sans Serif"/>
                <a:cs typeface="Microsoft Sans Serif"/>
              </a:rPr>
              <a:t>  </a:t>
            </a:r>
            <a:r>
              <a:rPr sz="2000" dirty="0">
                <a:latin typeface="Microsoft Sans Serif"/>
                <a:cs typeface="Microsoft Sans Serif"/>
              </a:rPr>
              <a:t>âm</a:t>
            </a:r>
            <a:r>
              <a:rPr sz="2000" spc="-20" dirty="0">
                <a:latin typeface="Microsoft Sans Serif"/>
                <a:cs typeface="Microsoft Sans Serif"/>
              </a:rPr>
              <a:t> 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10" dirty="0">
                <a:latin typeface="Microsoft Sans Serif"/>
                <a:cs typeface="Microsoft Sans Serif"/>
              </a:rPr>
              <a:t> 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-10" dirty="0">
                <a:latin typeface="Microsoft Sans Serif"/>
                <a:cs typeface="Microsoft Sans Serif"/>
              </a:rPr>
              <a:t> 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-15" dirty="0">
                <a:latin typeface="Microsoft Sans Serif"/>
                <a:cs typeface="Microsoft Sans Serif"/>
              </a:rPr>
              <a:t>  </a:t>
            </a:r>
            <a:r>
              <a:rPr sz="2000" spc="-10" dirty="0">
                <a:latin typeface="Microsoft Sans Serif"/>
                <a:cs typeface="Microsoft Sans Serif"/>
              </a:rPr>
              <a:t>giống </a:t>
            </a:r>
            <a:r>
              <a:rPr sz="2000" dirty="0">
                <a:latin typeface="Microsoft Sans Serif"/>
                <a:cs typeface="Microsoft Sans Serif"/>
              </a:rPr>
              <a:t>nhau</a:t>
            </a:r>
            <a:r>
              <a:rPr sz="2000" spc="2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22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cả</a:t>
            </a:r>
            <a:r>
              <a:rPr sz="2000" spc="250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trường</a:t>
            </a:r>
            <a:r>
              <a:rPr sz="2000" spc="24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hợp</a:t>
            </a:r>
            <a:r>
              <a:rPr sz="2000" spc="2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2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không </a:t>
            </a:r>
            <a:r>
              <a:rPr sz="2000" spc="-25" dirty="0">
                <a:latin typeface="Microsoft Sans Serif"/>
                <a:cs typeface="Microsoft Sans Serif"/>
              </a:rPr>
              <a:t>dấu</a:t>
            </a:r>
            <a:endParaRPr sz="20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58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Duy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527685" marR="5080" lvl="1" indent="-2362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Mỗi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chuỗi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một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duy </a:t>
            </a:r>
            <a:r>
              <a:rPr sz="2000" spc="-20" dirty="0">
                <a:latin typeface="Microsoft Sans Serif"/>
                <a:cs typeface="Microsoft Sans Serif"/>
              </a:rPr>
              <a:t>nhất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Mỗi</a:t>
            </a:r>
            <a:r>
              <a:rPr sz="2000" spc="3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3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3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30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305" dirty="0">
                <a:latin typeface="Microsoft Sans Serif"/>
                <a:cs typeface="Microsoft Sans Serif"/>
              </a:rPr>
              <a:t> </a:t>
            </a:r>
            <a:r>
              <a:rPr sz="2000" spc="95" dirty="0">
                <a:latin typeface="Microsoft Sans Serif"/>
                <a:cs typeface="Microsoft Sans Serif"/>
              </a:rPr>
              <a:t>được</a:t>
            </a:r>
            <a:r>
              <a:rPr sz="2000" spc="30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30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duy</a:t>
            </a:r>
            <a:r>
              <a:rPr sz="2000" spc="29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nhất</a:t>
            </a:r>
            <a:endParaRPr sz="20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một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chuỗi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 </a:t>
            </a:r>
            <a:r>
              <a:rPr sz="2000" spc="-20" dirty="0">
                <a:latin typeface="Microsoft Sans Serif"/>
                <a:cs typeface="Microsoft Sans Serif"/>
              </a:rPr>
              <a:t>diễn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/>
              <a:t>Ánh</a:t>
            </a:r>
            <a:r>
              <a:rPr spc="-40" dirty="0"/>
              <a:t> </a:t>
            </a:r>
            <a:r>
              <a:rPr dirty="0"/>
              <a:t>xạ</a:t>
            </a:r>
            <a:r>
              <a:rPr spc="-35" dirty="0"/>
              <a:t> </a:t>
            </a:r>
            <a:r>
              <a:rPr dirty="0"/>
              <a:t>giữa</a:t>
            </a:r>
            <a:r>
              <a:rPr spc="-25" dirty="0"/>
              <a:t> </a:t>
            </a:r>
            <a:r>
              <a:rPr dirty="0"/>
              <a:t>số</a:t>
            </a:r>
            <a:r>
              <a:rPr spc="-40" dirty="0"/>
              <a:t> </a:t>
            </a:r>
            <a:r>
              <a:rPr dirty="0"/>
              <a:t>có</a:t>
            </a:r>
            <a:r>
              <a:rPr spc="-45" dirty="0"/>
              <a:t> </a:t>
            </a:r>
            <a:r>
              <a:rPr dirty="0"/>
              <a:t>và</a:t>
            </a:r>
            <a:r>
              <a:rPr spc="-35" dirty="0"/>
              <a:t> </a:t>
            </a:r>
            <a:r>
              <a:rPr dirty="0"/>
              <a:t>không</a:t>
            </a:r>
            <a:r>
              <a:rPr spc="-45" dirty="0"/>
              <a:t> </a:t>
            </a:r>
            <a:r>
              <a:rPr dirty="0"/>
              <a:t>dấu</a:t>
            </a:r>
            <a:r>
              <a:rPr spc="-4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425" y="1426489"/>
            <a:ext cx="8426450" cy="4545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2100" marR="31115" indent="-254635">
              <a:lnSpc>
                <a:spcPct val="100000"/>
              </a:lnSpc>
              <a:spcBef>
                <a:spcPts val="13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2100" algn="l"/>
              </a:tabLst>
            </a:pP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Cùng</a:t>
            </a:r>
            <a:r>
              <a:rPr sz="2400" i="1" spc="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400" i="1" spc="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chuỗi</a:t>
            </a:r>
            <a:r>
              <a:rPr sz="2400" i="1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bit</a:t>
            </a:r>
            <a:r>
              <a:rPr sz="2400" i="1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2500" spc="1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tương</a:t>
            </a:r>
            <a:r>
              <a:rPr sz="2400" i="1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ứng</a:t>
            </a:r>
            <a:r>
              <a:rPr sz="2400" i="1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giá</a:t>
            </a:r>
            <a:r>
              <a:rPr sz="2400" i="1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trị</a:t>
            </a:r>
            <a:r>
              <a:rPr sz="2400" i="1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bao</a:t>
            </a:r>
            <a:r>
              <a:rPr sz="2400" i="1" spc="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nhiêu</a:t>
            </a:r>
            <a:r>
              <a:rPr sz="2400" i="1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trong</a:t>
            </a:r>
            <a:r>
              <a:rPr sz="2400" i="1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C00000"/>
                </a:solidFill>
                <a:latin typeface="Arial"/>
                <a:cs typeface="Arial"/>
              </a:rPr>
              <a:t>biểu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diễn</a:t>
            </a:r>
            <a:r>
              <a:rPr sz="24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có</a:t>
            </a:r>
            <a:r>
              <a:rPr sz="2400" i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dấu</a:t>
            </a:r>
            <a:r>
              <a:rPr sz="24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và</a:t>
            </a:r>
            <a:r>
              <a:rPr sz="2400" i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không</a:t>
            </a:r>
            <a:r>
              <a:rPr sz="24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C00000"/>
                </a:solidFill>
                <a:latin typeface="Arial"/>
                <a:cs typeface="Arial"/>
              </a:rPr>
              <a:t>dấu?</a:t>
            </a:r>
            <a:endParaRPr sz="2400">
              <a:latin typeface="Arial"/>
              <a:cs typeface="Arial"/>
            </a:endParaRPr>
          </a:p>
          <a:p>
            <a:pPr marL="292735" indent="-254635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2735" algn="l"/>
              </a:tabLst>
            </a:pPr>
            <a:r>
              <a:rPr sz="2400" b="1" dirty="0">
                <a:latin typeface="Arial"/>
                <a:cs typeface="Arial"/>
              </a:rPr>
              <a:t>Nguyên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tắc:</a:t>
            </a:r>
            <a:endParaRPr sz="2400">
              <a:latin typeface="Arial"/>
              <a:cs typeface="Arial"/>
            </a:endParaRPr>
          </a:p>
          <a:p>
            <a:pPr marL="553085" marR="30480" lvl="1" indent="-2362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3085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Trường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hợp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chuỗi</a:t>
            </a:r>
            <a:r>
              <a:rPr sz="2000" b="1" spc="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biểu</a:t>
            </a:r>
            <a:r>
              <a:rPr sz="2000" b="1" spc="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diễn</a:t>
            </a:r>
            <a:r>
              <a:rPr sz="2000" b="1" spc="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bit</a:t>
            </a:r>
            <a:r>
              <a:rPr sz="2000" b="1" spc="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trọng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số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cao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nhất</a:t>
            </a:r>
            <a:r>
              <a:rPr sz="2000" b="1" spc="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là</a:t>
            </a:r>
            <a:r>
              <a:rPr sz="2000" b="1" spc="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1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19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trị </a:t>
            </a:r>
            <a:r>
              <a:rPr sz="2000" dirty="0">
                <a:latin typeface="Microsoft Sans Serif"/>
                <a:cs typeface="Microsoft Sans Serif"/>
              </a:rPr>
              <a:t>khi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dấu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như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nhau</a:t>
            </a:r>
            <a:r>
              <a:rPr sz="2000" spc="-1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552450" lvl="1" indent="-235585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spc="80" dirty="0">
                <a:latin typeface="Microsoft Sans Serif"/>
                <a:cs typeface="Microsoft Sans Serif"/>
              </a:rPr>
              <a:t>Ngược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lại,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bit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trọng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số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nhất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là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</a:t>
            </a:r>
            <a:r>
              <a:rPr sz="2000" spc="-25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838200" lvl="2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38200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Giữ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nguyên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chuỗi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 biểu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diễn</a:t>
            </a:r>
            <a:endParaRPr sz="2000">
              <a:latin typeface="Microsoft Sans Serif"/>
              <a:cs typeface="Microsoft Sans Serif"/>
            </a:endParaRPr>
          </a:p>
          <a:p>
            <a:pPr marL="838200" lvl="2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382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Thay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đổi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 theo bit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nhất</a:t>
            </a:r>
            <a:endParaRPr sz="2000">
              <a:latin typeface="Microsoft Sans Serif"/>
              <a:cs typeface="Microsoft Sans Serif"/>
            </a:endParaRPr>
          </a:p>
          <a:p>
            <a:pPr marL="292100" marR="33020" indent="-254635">
              <a:lnSpc>
                <a:spcPct val="100000"/>
              </a:lnSpc>
              <a:spcBef>
                <a:spcPts val="58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2100" algn="l"/>
              </a:tabLst>
            </a:pPr>
            <a:r>
              <a:rPr sz="2400" b="1" dirty="0">
                <a:latin typeface="Arial"/>
                <a:cs typeface="Arial"/>
              </a:rPr>
              <a:t>Trong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hệ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sử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dụng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b="1" i="1" dirty="0">
                <a:latin typeface="Arial"/>
                <a:cs typeface="Arial"/>
              </a:rPr>
              <a:t>n</a:t>
            </a:r>
            <a:r>
              <a:rPr sz="2400" b="1" i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để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biểu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diễn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số,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với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mỗi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chuỗi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biểu </a:t>
            </a:r>
            <a:r>
              <a:rPr sz="2400" dirty="0">
                <a:latin typeface="Microsoft Sans Serif"/>
                <a:cs typeface="Microsoft Sans Serif"/>
              </a:rPr>
              <a:t>diễn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bit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trọng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nhất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1</a:t>
            </a:r>
            <a:r>
              <a:rPr sz="2400" spc="-25" dirty="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552450" lvl="1" indent="-2355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 trị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dấu (unsigned)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 trị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 dấu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(signed)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950" b="1" spc="-37" baseline="2564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1950" baseline="25641">
              <a:latin typeface="Arial"/>
              <a:cs typeface="Arial"/>
            </a:endParaRPr>
          </a:p>
          <a:p>
            <a:pPr marL="552450" lvl="1" indent="-23558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 trị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dấu (signed)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 không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dấu (unsigned)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950" b="1" spc="-37" baseline="2564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1950" baseline="25641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81400" y="1226819"/>
            <a:ext cx="1157605" cy="5631180"/>
            <a:chOff x="3581400" y="1226819"/>
            <a:chExt cx="1157605" cy="5631180"/>
          </a:xfrm>
        </p:grpSpPr>
        <p:sp>
          <p:nvSpPr>
            <p:cNvPr id="4" name="object 4"/>
            <p:cNvSpPr/>
            <p:nvPr/>
          </p:nvSpPr>
          <p:spPr>
            <a:xfrm>
              <a:off x="3581400" y="1260411"/>
              <a:ext cx="1143000" cy="379730"/>
            </a:xfrm>
            <a:custGeom>
              <a:avLst/>
              <a:gdLst/>
              <a:ahLst/>
              <a:cxnLst/>
              <a:rect l="l" t="t" r="r" b="b"/>
              <a:pathLst>
                <a:path w="1143000" h="379730">
                  <a:moveTo>
                    <a:pt x="1143000" y="0"/>
                  </a:moveTo>
                  <a:lnTo>
                    <a:pt x="0" y="0"/>
                  </a:lnTo>
                  <a:lnTo>
                    <a:pt x="0" y="379412"/>
                  </a:lnTo>
                  <a:lnTo>
                    <a:pt x="1143000" y="37941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10112" y="1246123"/>
              <a:ext cx="28575" cy="5612130"/>
            </a:xfrm>
            <a:custGeom>
              <a:avLst/>
              <a:gdLst/>
              <a:ahLst/>
              <a:cxnLst/>
              <a:rect l="l" t="t" r="r" b="b"/>
              <a:pathLst>
                <a:path w="28575" h="5612130">
                  <a:moveTo>
                    <a:pt x="28575" y="0"/>
                  </a:moveTo>
                  <a:lnTo>
                    <a:pt x="0" y="0"/>
                  </a:lnTo>
                  <a:lnTo>
                    <a:pt x="0" y="5611872"/>
                  </a:lnTo>
                  <a:lnTo>
                    <a:pt x="28575" y="5611872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4468" y="1226819"/>
              <a:ext cx="832865" cy="45491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843712" y="1226819"/>
            <a:ext cx="1171575" cy="5631180"/>
            <a:chOff x="6843712" y="1226819"/>
            <a:chExt cx="1171575" cy="5631180"/>
          </a:xfrm>
        </p:grpSpPr>
        <p:sp>
          <p:nvSpPr>
            <p:cNvPr id="8" name="object 8"/>
            <p:cNvSpPr/>
            <p:nvPr/>
          </p:nvSpPr>
          <p:spPr>
            <a:xfrm>
              <a:off x="6858000" y="1260411"/>
              <a:ext cx="1143000" cy="379730"/>
            </a:xfrm>
            <a:custGeom>
              <a:avLst/>
              <a:gdLst/>
              <a:ahLst/>
              <a:cxnLst/>
              <a:rect l="l" t="t" r="r" b="b"/>
              <a:pathLst>
                <a:path w="1143000" h="379730">
                  <a:moveTo>
                    <a:pt x="1143000" y="0"/>
                  </a:moveTo>
                  <a:lnTo>
                    <a:pt x="0" y="0"/>
                  </a:lnTo>
                  <a:lnTo>
                    <a:pt x="0" y="379412"/>
                  </a:lnTo>
                  <a:lnTo>
                    <a:pt x="1143000" y="37941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3712" y="1246123"/>
              <a:ext cx="1171575" cy="5612130"/>
            </a:xfrm>
            <a:custGeom>
              <a:avLst/>
              <a:gdLst/>
              <a:ahLst/>
              <a:cxnLst/>
              <a:rect l="l" t="t" r="r" b="b"/>
              <a:pathLst>
                <a:path w="1171575" h="5612130">
                  <a:moveTo>
                    <a:pt x="28575" y="0"/>
                  </a:moveTo>
                  <a:lnTo>
                    <a:pt x="0" y="0"/>
                  </a:lnTo>
                  <a:lnTo>
                    <a:pt x="0" y="5611876"/>
                  </a:lnTo>
                  <a:lnTo>
                    <a:pt x="28575" y="5611876"/>
                  </a:lnTo>
                  <a:lnTo>
                    <a:pt x="28575" y="0"/>
                  </a:lnTo>
                  <a:close/>
                </a:path>
                <a:path w="1171575" h="5612130">
                  <a:moveTo>
                    <a:pt x="1171575" y="0"/>
                  </a:moveTo>
                  <a:lnTo>
                    <a:pt x="1143000" y="0"/>
                  </a:lnTo>
                  <a:lnTo>
                    <a:pt x="1143000" y="5611876"/>
                  </a:lnTo>
                  <a:lnTo>
                    <a:pt x="1171575" y="5611876"/>
                  </a:lnTo>
                  <a:lnTo>
                    <a:pt x="1171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8292" y="1226819"/>
              <a:ext cx="1058418" cy="454913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5188" y="1226819"/>
            <a:ext cx="587501" cy="45491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105400" y="2905125"/>
            <a:ext cx="1447800" cy="285750"/>
          </a:xfrm>
          <a:custGeom>
            <a:avLst/>
            <a:gdLst/>
            <a:ahLst/>
            <a:cxnLst/>
            <a:rect l="l" t="t" r="r" b="b"/>
            <a:pathLst>
              <a:path w="144780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171450"/>
                </a:lnTo>
                <a:lnTo>
                  <a:pt x="257175" y="171450"/>
                </a:lnTo>
                <a:lnTo>
                  <a:pt x="257175" y="114300"/>
                </a:lnTo>
                <a:lnTo>
                  <a:pt x="285750" y="114300"/>
                </a:lnTo>
                <a:lnTo>
                  <a:pt x="285750" y="0"/>
                </a:lnTo>
                <a:close/>
              </a:path>
              <a:path w="1447800" h="285750">
                <a:moveTo>
                  <a:pt x="1162050" y="0"/>
                </a:moveTo>
                <a:lnTo>
                  <a:pt x="1162050" y="285750"/>
                </a:lnTo>
                <a:lnTo>
                  <a:pt x="1390650" y="171450"/>
                </a:lnTo>
                <a:lnTo>
                  <a:pt x="1190625" y="171450"/>
                </a:lnTo>
                <a:lnTo>
                  <a:pt x="1190625" y="114300"/>
                </a:lnTo>
                <a:lnTo>
                  <a:pt x="1390650" y="114300"/>
                </a:lnTo>
                <a:lnTo>
                  <a:pt x="1162050" y="0"/>
                </a:lnTo>
                <a:close/>
              </a:path>
              <a:path w="1447800" h="285750">
                <a:moveTo>
                  <a:pt x="285750" y="114300"/>
                </a:moveTo>
                <a:lnTo>
                  <a:pt x="257175" y="114300"/>
                </a:lnTo>
                <a:lnTo>
                  <a:pt x="257175" y="171450"/>
                </a:lnTo>
                <a:lnTo>
                  <a:pt x="285750" y="171450"/>
                </a:lnTo>
                <a:lnTo>
                  <a:pt x="285750" y="114300"/>
                </a:lnTo>
                <a:close/>
              </a:path>
              <a:path w="1447800" h="285750">
                <a:moveTo>
                  <a:pt x="1162050" y="114300"/>
                </a:moveTo>
                <a:lnTo>
                  <a:pt x="285750" y="114300"/>
                </a:lnTo>
                <a:lnTo>
                  <a:pt x="285750" y="171450"/>
                </a:lnTo>
                <a:lnTo>
                  <a:pt x="1162050" y="171450"/>
                </a:lnTo>
                <a:lnTo>
                  <a:pt x="1162050" y="114300"/>
                </a:lnTo>
                <a:close/>
              </a:path>
              <a:path w="1447800" h="285750">
                <a:moveTo>
                  <a:pt x="1390650" y="114300"/>
                </a:moveTo>
                <a:lnTo>
                  <a:pt x="1190625" y="114300"/>
                </a:lnTo>
                <a:lnTo>
                  <a:pt x="1190625" y="171450"/>
                </a:lnTo>
                <a:lnTo>
                  <a:pt x="1390650" y="171450"/>
                </a:lnTo>
                <a:lnTo>
                  <a:pt x="1447800" y="142875"/>
                </a:lnTo>
                <a:lnTo>
                  <a:pt x="139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5400" y="5343525"/>
            <a:ext cx="1447800" cy="285750"/>
          </a:xfrm>
          <a:custGeom>
            <a:avLst/>
            <a:gdLst/>
            <a:ahLst/>
            <a:cxnLst/>
            <a:rect l="l" t="t" r="r" b="b"/>
            <a:pathLst>
              <a:path w="144780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171450"/>
                </a:lnTo>
                <a:lnTo>
                  <a:pt x="257175" y="171450"/>
                </a:lnTo>
                <a:lnTo>
                  <a:pt x="257175" y="114300"/>
                </a:lnTo>
                <a:lnTo>
                  <a:pt x="285750" y="114300"/>
                </a:lnTo>
                <a:lnTo>
                  <a:pt x="285750" y="0"/>
                </a:lnTo>
                <a:close/>
              </a:path>
              <a:path w="1447800" h="285750">
                <a:moveTo>
                  <a:pt x="1162050" y="0"/>
                </a:moveTo>
                <a:lnTo>
                  <a:pt x="1162050" y="285750"/>
                </a:lnTo>
                <a:lnTo>
                  <a:pt x="1390650" y="171450"/>
                </a:lnTo>
                <a:lnTo>
                  <a:pt x="1190625" y="171450"/>
                </a:lnTo>
                <a:lnTo>
                  <a:pt x="1190625" y="114300"/>
                </a:lnTo>
                <a:lnTo>
                  <a:pt x="1390650" y="114300"/>
                </a:lnTo>
                <a:lnTo>
                  <a:pt x="1162050" y="0"/>
                </a:lnTo>
                <a:close/>
              </a:path>
              <a:path w="1447800" h="285750">
                <a:moveTo>
                  <a:pt x="285750" y="114300"/>
                </a:moveTo>
                <a:lnTo>
                  <a:pt x="257175" y="114300"/>
                </a:lnTo>
                <a:lnTo>
                  <a:pt x="257175" y="171450"/>
                </a:lnTo>
                <a:lnTo>
                  <a:pt x="285750" y="171450"/>
                </a:lnTo>
                <a:lnTo>
                  <a:pt x="285750" y="114300"/>
                </a:lnTo>
                <a:close/>
              </a:path>
              <a:path w="1447800" h="285750">
                <a:moveTo>
                  <a:pt x="1162050" y="114300"/>
                </a:moveTo>
                <a:lnTo>
                  <a:pt x="285750" y="114300"/>
                </a:lnTo>
                <a:lnTo>
                  <a:pt x="285750" y="171450"/>
                </a:lnTo>
                <a:lnTo>
                  <a:pt x="1162050" y="171450"/>
                </a:lnTo>
                <a:lnTo>
                  <a:pt x="1162050" y="114300"/>
                </a:lnTo>
                <a:close/>
              </a:path>
              <a:path w="1447800" h="285750">
                <a:moveTo>
                  <a:pt x="1390650" y="114300"/>
                </a:moveTo>
                <a:lnTo>
                  <a:pt x="1190625" y="114300"/>
                </a:lnTo>
                <a:lnTo>
                  <a:pt x="1190625" y="171450"/>
                </a:lnTo>
                <a:lnTo>
                  <a:pt x="1390650" y="171450"/>
                </a:lnTo>
                <a:lnTo>
                  <a:pt x="1447800" y="142875"/>
                </a:lnTo>
                <a:lnTo>
                  <a:pt x="139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85912" y="1204912"/>
          <a:ext cx="7543165" cy="5667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Signed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Unsigned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222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0011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247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0101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0110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0111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0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2014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+/-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16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1011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1101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1110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1111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0C6C6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567176" y="126034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3776" y="126034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5975" y="126034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/>
              <a:t>Ánh</a:t>
            </a:r>
            <a:r>
              <a:rPr spc="-40" dirty="0"/>
              <a:t> </a:t>
            </a:r>
            <a:r>
              <a:rPr dirty="0"/>
              <a:t>xạ</a:t>
            </a:r>
            <a:r>
              <a:rPr spc="-35" dirty="0"/>
              <a:t> </a:t>
            </a:r>
            <a:r>
              <a:rPr dirty="0"/>
              <a:t>giữa</a:t>
            </a:r>
            <a:r>
              <a:rPr spc="-25" dirty="0"/>
              <a:t> </a:t>
            </a:r>
            <a:r>
              <a:rPr dirty="0"/>
              <a:t>số</a:t>
            </a:r>
            <a:r>
              <a:rPr spc="-40" dirty="0"/>
              <a:t> </a:t>
            </a:r>
            <a:r>
              <a:rPr dirty="0"/>
              <a:t>có</a:t>
            </a:r>
            <a:r>
              <a:rPr spc="-45" dirty="0"/>
              <a:t> </a:t>
            </a:r>
            <a:r>
              <a:rPr dirty="0"/>
              <a:t>và</a:t>
            </a:r>
            <a:r>
              <a:rPr spc="-35" dirty="0"/>
              <a:t> </a:t>
            </a:r>
            <a:r>
              <a:rPr dirty="0"/>
              <a:t>không</a:t>
            </a:r>
            <a:r>
              <a:rPr spc="-45" dirty="0"/>
              <a:t> </a:t>
            </a:r>
            <a:r>
              <a:rPr dirty="0"/>
              <a:t>dấu</a:t>
            </a:r>
            <a:r>
              <a:rPr spc="-40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dirty="0"/>
              <a:t>Thêm:</a:t>
            </a:r>
            <a:r>
              <a:rPr spc="-30" dirty="0"/>
              <a:t> </a:t>
            </a:r>
            <a:r>
              <a:rPr dirty="0"/>
              <a:t>số</a:t>
            </a:r>
            <a:r>
              <a:rPr spc="-25" dirty="0"/>
              <a:t> </a:t>
            </a:r>
            <a:r>
              <a:rPr dirty="0"/>
              <a:t>không</a:t>
            </a:r>
            <a:r>
              <a:rPr spc="-25" dirty="0"/>
              <a:t> </a:t>
            </a:r>
            <a:r>
              <a:rPr dirty="0"/>
              <a:t>và</a:t>
            </a:r>
            <a:r>
              <a:rPr spc="-25" dirty="0"/>
              <a:t> </a:t>
            </a:r>
            <a:r>
              <a:rPr dirty="0"/>
              <a:t>có</a:t>
            </a:r>
            <a:r>
              <a:rPr spc="-25" dirty="0"/>
              <a:t> </a:t>
            </a:r>
            <a:r>
              <a:rPr dirty="0"/>
              <a:t>dấu</a:t>
            </a:r>
            <a:r>
              <a:rPr spc="-35" dirty="0"/>
              <a:t> </a:t>
            </a:r>
            <a:r>
              <a:rPr dirty="0"/>
              <a:t>trong</a:t>
            </a:r>
            <a:r>
              <a:rPr spc="-25" dirty="0"/>
              <a:t>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225" y="1367766"/>
            <a:ext cx="8604250" cy="3648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695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266065" algn="l"/>
              </a:tabLst>
            </a:pPr>
            <a:r>
              <a:rPr sz="2300" dirty="0">
                <a:latin typeface="Microsoft Sans Serif"/>
                <a:cs typeface="Microsoft Sans Serif"/>
              </a:rPr>
              <a:t>Mặc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định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trong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C,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các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số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nguyên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là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số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nguyên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b="1" dirty="0">
                <a:latin typeface="Arial"/>
                <a:cs typeface="Arial"/>
              </a:rPr>
              <a:t>có</a:t>
            </a:r>
            <a:r>
              <a:rPr sz="2300" b="1" spc="-2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dấu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(signed)</a:t>
            </a:r>
            <a:endParaRPr sz="2300">
              <a:latin typeface="Arial"/>
              <a:cs typeface="Arial"/>
            </a:endParaRPr>
          </a:p>
          <a:p>
            <a:pPr marL="266065" indent="-25336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266065" algn="l"/>
              </a:tabLst>
            </a:pPr>
            <a:r>
              <a:rPr sz="2300" b="1" dirty="0">
                <a:latin typeface="Arial"/>
                <a:cs typeface="Arial"/>
              </a:rPr>
              <a:t>Số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nguyên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không</a:t>
            </a:r>
            <a:r>
              <a:rPr sz="2300" b="1" spc="-3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dấu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(unsigned)</a:t>
            </a:r>
            <a:r>
              <a:rPr sz="2300" dirty="0">
                <a:latin typeface="Microsoft Sans Serif"/>
                <a:cs typeface="Microsoft Sans Serif"/>
              </a:rPr>
              <a:t>: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thêm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hậu tố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b="1" dirty="0">
                <a:latin typeface="Arial"/>
                <a:cs typeface="Arial"/>
              </a:rPr>
              <a:t>U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phía </a:t>
            </a:r>
            <a:r>
              <a:rPr sz="2300" spc="-20" dirty="0">
                <a:latin typeface="Microsoft Sans Serif"/>
                <a:cs typeface="Microsoft Sans Serif"/>
              </a:rPr>
              <a:t>sau:</a:t>
            </a:r>
            <a:endParaRPr sz="2300">
              <a:latin typeface="Microsoft Sans Serif"/>
              <a:cs typeface="Microsoft Sans Serif"/>
            </a:endParaRPr>
          </a:p>
          <a:p>
            <a:pPr marL="470534">
              <a:lnSpc>
                <a:spcPct val="100000"/>
              </a:lnSpc>
              <a:spcBef>
                <a:spcPts val="1689"/>
              </a:spcBef>
            </a:pPr>
            <a:r>
              <a:rPr sz="2400" b="1" dirty="0">
                <a:latin typeface="Courier New"/>
                <a:cs typeface="Courier New"/>
              </a:rPr>
              <a:t>0U,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4294967259U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ourier New"/>
              <a:cs typeface="Courier New"/>
            </a:endParaRPr>
          </a:p>
          <a:p>
            <a:pPr marL="266065" indent="-253365">
              <a:lnSpc>
                <a:spcPct val="100000"/>
              </a:lnSpc>
              <a:buClr>
                <a:srgbClr val="990000"/>
              </a:buClr>
              <a:buSzPct val="58695"/>
              <a:buFont typeface="Lucida Sans Unicode"/>
              <a:buChar char="■"/>
              <a:tabLst>
                <a:tab pos="266065" algn="l"/>
                <a:tab pos="3432810" algn="l"/>
              </a:tabLst>
            </a:pPr>
            <a:r>
              <a:rPr sz="2300" dirty="0">
                <a:latin typeface="Microsoft Sans Serif"/>
                <a:cs typeface="Microsoft Sans Serif"/>
              </a:rPr>
              <a:t>Ép</a:t>
            </a:r>
            <a:r>
              <a:rPr sz="2300" spc="36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kiểu</a:t>
            </a:r>
            <a:r>
              <a:rPr sz="2300" spc="345" dirty="0">
                <a:latin typeface="Microsoft Sans Serif"/>
                <a:cs typeface="Microsoft Sans Serif"/>
              </a:rPr>
              <a:t> </a:t>
            </a:r>
            <a:r>
              <a:rPr sz="2300" spc="55" dirty="0">
                <a:latin typeface="Microsoft Sans Serif"/>
                <a:cs typeface="Microsoft Sans Serif"/>
              </a:rPr>
              <a:t>giữa</a:t>
            </a:r>
            <a:r>
              <a:rPr sz="2300" spc="35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unsigned</a:t>
            </a:r>
            <a:r>
              <a:rPr sz="2300" dirty="0">
                <a:latin typeface="Microsoft Sans Serif"/>
                <a:cs typeface="Microsoft Sans Serif"/>
              </a:rPr>
              <a:t>	và</a:t>
            </a:r>
            <a:r>
              <a:rPr sz="2300" spc="35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signed</a:t>
            </a:r>
            <a:r>
              <a:rPr sz="2300" spc="37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trong</a:t>
            </a:r>
            <a:r>
              <a:rPr sz="2300" spc="37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</a:t>
            </a:r>
            <a:r>
              <a:rPr sz="2300" spc="365" dirty="0">
                <a:latin typeface="Microsoft Sans Serif"/>
                <a:cs typeface="Microsoft Sans Serif"/>
              </a:rPr>
              <a:t> </a:t>
            </a:r>
            <a:r>
              <a:rPr sz="2300" spc="85" dirty="0">
                <a:latin typeface="Microsoft Sans Serif"/>
                <a:cs typeface="Microsoft Sans Serif"/>
              </a:rPr>
              <a:t>tương</a:t>
            </a:r>
            <a:r>
              <a:rPr sz="2300" spc="360" dirty="0">
                <a:latin typeface="Microsoft Sans Serif"/>
                <a:cs typeface="Microsoft Sans Serif"/>
              </a:rPr>
              <a:t> </a:t>
            </a:r>
            <a:r>
              <a:rPr sz="2300" spc="125" dirty="0">
                <a:latin typeface="Microsoft Sans Serif"/>
                <a:cs typeface="Microsoft Sans Serif"/>
              </a:rPr>
              <a:t>tự</a:t>
            </a:r>
            <a:r>
              <a:rPr sz="2300" spc="355" dirty="0">
                <a:latin typeface="Microsoft Sans Serif"/>
                <a:cs typeface="Microsoft Sans Serif"/>
              </a:rPr>
              <a:t> </a:t>
            </a:r>
            <a:r>
              <a:rPr sz="2300" spc="80" dirty="0">
                <a:latin typeface="Microsoft Sans Serif"/>
                <a:cs typeface="Microsoft Sans Serif"/>
              </a:rPr>
              <a:t>như</a:t>
            </a:r>
            <a:r>
              <a:rPr sz="2300" spc="365" dirty="0">
                <a:latin typeface="Microsoft Sans Serif"/>
                <a:cs typeface="Microsoft Sans Serif"/>
              </a:rPr>
              <a:t> </a:t>
            </a:r>
            <a:r>
              <a:rPr sz="2300" spc="-20" dirty="0">
                <a:latin typeface="Microsoft Sans Serif"/>
                <a:cs typeface="Microsoft Sans Serif"/>
              </a:rPr>
              <a:t>phép</a:t>
            </a:r>
            <a:endParaRPr sz="2300">
              <a:latin typeface="Microsoft Sans Serif"/>
              <a:cs typeface="Microsoft Sans Serif"/>
            </a:endParaRPr>
          </a:p>
          <a:p>
            <a:pPr marL="266700">
              <a:lnSpc>
                <a:spcPct val="100000"/>
              </a:lnSpc>
            </a:pPr>
            <a:r>
              <a:rPr sz="2300" dirty="0">
                <a:latin typeface="Microsoft Sans Serif"/>
                <a:cs typeface="Microsoft Sans Serif"/>
              </a:rPr>
              <a:t>ánh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xạ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giá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spc="-20" dirty="0">
                <a:latin typeface="Microsoft Sans Serif"/>
                <a:cs typeface="Microsoft Sans Serif"/>
              </a:rPr>
              <a:t>trị.</a:t>
            </a:r>
            <a:endParaRPr sz="2300">
              <a:latin typeface="Microsoft Sans Serif"/>
              <a:cs typeface="Microsoft Sans Serif"/>
            </a:endParaRPr>
          </a:p>
          <a:p>
            <a:pPr marL="266065" indent="-25336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266065" algn="l"/>
              </a:tabLst>
            </a:pPr>
            <a:r>
              <a:rPr sz="2300" spc="80" dirty="0">
                <a:latin typeface="Microsoft Sans Serif"/>
                <a:cs typeface="Microsoft Sans Serif"/>
              </a:rPr>
              <a:t>Lưu</a:t>
            </a:r>
            <a:r>
              <a:rPr sz="2300" spc="9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ý: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trong</a:t>
            </a:r>
            <a:r>
              <a:rPr sz="2300" spc="9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biểu</a:t>
            </a:r>
            <a:r>
              <a:rPr sz="2300" spc="85" dirty="0">
                <a:latin typeface="Microsoft Sans Serif"/>
                <a:cs typeface="Microsoft Sans Serif"/>
              </a:rPr>
              <a:t> </a:t>
            </a:r>
            <a:r>
              <a:rPr sz="2300" spc="60" dirty="0">
                <a:latin typeface="Microsoft Sans Serif"/>
                <a:cs typeface="Microsoft Sans Serif"/>
              </a:rPr>
              <a:t>thức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spc="55" dirty="0">
                <a:latin typeface="Microsoft Sans Serif"/>
                <a:cs typeface="Microsoft Sans Serif"/>
              </a:rPr>
              <a:t>chứa</a:t>
            </a:r>
            <a:r>
              <a:rPr sz="2300" spc="8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cả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số</a:t>
            </a:r>
            <a:r>
              <a:rPr sz="2300" spc="7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có</a:t>
            </a:r>
            <a:r>
              <a:rPr sz="2300" spc="9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dấu</a:t>
            </a:r>
            <a:r>
              <a:rPr sz="2300" spc="8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và</a:t>
            </a:r>
            <a:r>
              <a:rPr sz="2300" spc="8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không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dấu,</a:t>
            </a:r>
            <a:r>
              <a:rPr sz="2300" spc="8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các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số</a:t>
            </a:r>
            <a:endParaRPr sz="2300">
              <a:latin typeface="Microsoft Sans Serif"/>
              <a:cs typeface="Microsoft Sans Serif"/>
            </a:endParaRPr>
          </a:p>
          <a:p>
            <a:pPr marL="266700">
              <a:lnSpc>
                <a:spcPct val="100000"/>
              </a:lnSpc>
            </a:pPr>
            <a:r>
              <a:rPr sz="2300" dirty="0">
                <a:latin typeface="Microsoft Sans Serif"/>
                <a:cs typeface="Microsoft Sans Serif"/>
              </a:rPr>
              <a:t>có dấu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sẽ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120" dirty="0">
                <a:latin typeface="Microsoft Sans Serif"/>
                <a:cs typeface="Microsoft Sans Serif"/>
              </a:rPr>
              <a:t>được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chuyển</a:t>
            </a:r>
            <a:r>
              <a:rPr sz="2300" spc="-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sang không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dấu</a:t>
            </a:r>
            <a:endParaRPr sz="23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527050" algn="l"/>
              </a:tabLst>
            </a:pPr>
            <a:r>
              <a:rPr sz="1900" dirty="0">
                <a:latin typeface="Microsoft Sans Serif"/>
                <a:cs typeface="Microsoft Sans Serif"/>
              </a:rPr>
              <a:t>&lt;,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&gt;,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==,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&lt;=,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&gt;=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dirty="0"/>
              <a:t>Số</a:t>
            </a:r>
            <a:r>
              <a:rPr spc="-40" dirty="0"/>
              <a:t> </a:t>
            </a:r>
            <a:r>
              <a:rPr dirty="0"/>
              <a:t>không</a:t>
            </a:r>
            <a:r>
              <a:rPr spc="-35" dirty="0"/>
              <a:t> </a:t>
            </a:r>
            <a:r>
              <a:rPr dirty="0"/>
              <a:t>và</a:t>
            </a:r>
            <a:r>
              <a:rPr spc="-35" dirty="0"/>
              <a:t> </a:t>
            </a:r>
            <a:r>
              <a:rPr dirty="0"/>
              <a:t>có</a:t>
            </a:r>
            <a:r>
              <a:rPr spc="-35" dirty="0"/>
              <a:t> </a:t>
            </a:r>
            <a:r>
              <a:rPr dirty="0"/>
              <a:t>dấu</a:t>
            </a:r>
            <a:r>
              <a:rPr spc="-35" dirty="0"/>
              <a:t> </a:t>
            </a:r>
            <a:r>
              <a:rPr dirty="0"/>
              <a:t>trong</a:t>
            </a:r>
            <a:r>
              <a:rPr spc="-40" dirty="0"/>
              <a:t>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363" y="1741932"/>
            <a:ext cx="8077200" cy="3556000"/>
          </a:xfrm>
          <a:custGeom>
            <a:avLst/>
            <a:gdLst/>
            <a:ahLst/>
            <a:cxnLst/>
            <a:rect l="l" t="t" r="r" b="b"/>
            <a:pathLst>
              <a:path w="8077200" h="3556000">
                <a:moveTo>
                  <a:pt x="8077200" y="0"/>
                </a:moveTo>
                <a:lnTo>
                  <a:pt x="0" y="0"/>
                </a:lnTo>
                <a:lnTo>
                  <a:pt x="0" y="3555491"/>
                </a:lnTo>
                <a:lnTo>
                  <a:pt x="8077200" y="3555491"/>
                </a:lnTo>
                <a:lnTo>
                  <a:pt x="8077200" y="0"/>
                </a:lnTo>
                <a:close/>
              </a:path>
            </a:pathLst>
          </a:custGeom>
          <a:solidFill>
            <a:srgbClr val="F8F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373" y="1265651"/>
            <a:ext cx="7710805" cy="445897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15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267335" algn="l"/>
              </a:tabLst>
            </a:pPr>
            <a:r>
              <a:rPr sz="1800" dirty="0">
                <a:latin typeface="Microsoft Sans Serif"/>
                <a:cs typeface="Microsoft Sans Serif"/>
              </a:rPr>
              <a:t>Cho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đoạn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C</a:t>
            </a:r>
            <a:endParaRPr sz="1800">
              <a:latin typeface="Microsoft Sans Serif"/>
              <a:cs typeface="Microsoft Sans Serif"/>
            </a:endParaRPr>
          </a:p>
          <a:p>
            <a:pPr marL="44704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latin typeface="Courier New"/>
                <a:cs typeface="Courier New"/>
              </a:rPr>
              <a:t>#include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&lt;stdio.h&gt;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5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int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main()</a:t>
            </a:r>
            <a:endParaRPr sz="15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500" spc="-5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int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a;</a:t>
            </a: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unsigned</a:t>
            </a:r>
            <a:r>
              <a:rPr sz="1500" b="1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int</a:t>
            </a:r>
            <a:r>
              <a:rPr sz="1500" spc="-25" dirty="0">
                <a:latin typeface="Courier New"/>
                <a:cs typeface="Courier New"/>
              </a:rPr>
              <a:t> b;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printf</a:t>
            </a:r>
            <a:r>
              <a:rPr sz="1500" dirty="0">
                <a:latin typeface="Courier New"/>
                <a:cs typeface="Courier New"/>
              </a:rPr>
              <a:t>(“Enter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integer: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“);</a:t>
            </a: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scanf</a:t>
            </a:r>
            <a:r>
              <a:rPr sz="1500" dirty="0">
                <a:latin typeface="Courier New"/>
                <a:cs typeface="Courier New"/>
              </a:rPr>
              <a:t>(“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%d</a:t>
            </a:r>
            <a:r>
              <a:rPr sz="1500" dirty="0">
                <a:latin typeface="Courier New"/>
                <a:cs typeface="Courier New"/>
              </a:rPr>
              <a:t>”,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&amp;a);</a:t>
            </a: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printf</a:t>
            </a:r>
            <a:r>
              <a:rPr sz="1500" dirty="0">
                <a:latin typeface="Courier New"/>
                <a:cs typeface="Courier New"/>
              </a:rPr>
              <a:t>(“Enter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unsigned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integer: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“);</a:t>
            </a: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scanf</a:t>
            </a:r>
            <a:r>
              <a:rPr sz="1500" dirty="0">
                <a:latin typeface="Courier New"/>
                <a:cs typeface="Courier New"/>
              </a:rPr>
              <a:t>(“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%u</a:t>
            </a:r>
            <a:r>
              <a:rPr sz="1500" dirty="0">
                <a:latin typeface="Courier New"/>
                <a:cs typeface="Courier New"/>
              </a:rPr>
              <a:t>”,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&amp;b);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latin typeface="Courier New"/>
                <a:cs typeface="Courier New"/>
              </a:rPr>
              <a:t>printf</a:t>
            </a:r>
            <a:r>
              <a:rPr sz="1500" dirty="0">
                <a:latin typeface="Courier New"/>
                <a:cs typeface="Courier New"/>
              </a:rPr>
              <a:t>(“Your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a: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%d</a:t>
            </a:r>
            <a:r>
              <a:rPr sz="1500" dirty="0">
                <a:latin typeface="Courier New"/>
                <a:cs typeface="Courier New"/>
              </a:rPr>
              <a:t>”,</a:t>
            </a:r>
            <a:r>
              <a:rPr sz="1500" spc="-25" dirty="0">
                <a:latin typeface="Courier New"/>
                <a:cs typeface="Courier New"/>
              </a:rPr>
              <a:t> a);</a:t>
            </a:r>
            <a:endParaRPr sz="15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printf</a:t>
            </a:r>
            <a:r>
              <a:rPr sz="1500" dirty="0">
                <a:latin typeface="Courier New"/>
                <a:cs typeface="Courier New"/>
              </a:rPr>
              <a:t>(“Your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b: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%u</a:t>
            </a:r>
            <a:r>
              <a:rPr sz="1500" dirty="0">
                <a:latin typeface="Courier New"/>
                <a:cs typeface="Courier New"/>
              </a:rPr>
              <a:t>”,</a:t>
            </a:r>
            <a:r>
              <a:rPr sz="1500" spc="-25" dirty="0">
                <a:latin typeface="Courier New"/>
                <a:cs typeface="Courier New"/>
              </a:rPr>
              <a:t> b);</a:t>
            </a:r>
            <a:endParaRPr sz="15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500" spc="-5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665"/>
              </a:spcBef>
            </a:pP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Nhập</a:t>
            </a:r>
            <a:r>
              <a:rPr sz="20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-1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và</a:t>
            </a:r>
            <a:r>
              <a:rPr sz="20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 =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-1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, </a:t>
            </a:r>
            <a:r>
              <a:rPr sz="2000" spc="105" dirty="0">
                <a:solidFill>
                  <a:srgbClr val="C00000"/>
                </a:solidFill>
                <a:latin typeface="Microsoft Sans Serif"/>
                <a:cs typeface="Microsoft Sans Serif"/>
              </a:rPr>
              <a:t>dự</a:t>
            </a:r>
            <a:r>
              <a:rPr sz="20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đoán</a:t>
            </a:r>
            <a:r>
              <a:rPr sz="20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và giải</a:t>
            </a:r>
            <a:r>
              <a:rPr sz="20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thích kết</a:t>
            </a:r>
            <a:r>
              <a:rPr sz="20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quả</a:t>
            </a:r>
            <a:r>
              <a:rPr sz="20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C00000"/>
                </a:solidFill>
                <a:latin typeface="Microsoft Sans Serif"/>
                <a:cs typeface="Microsoft Sans Serif"/>
              </a:rPr>
              <a:t>chương</a:t>
            </a:r>
            <a:r>
              <a:rPr sz="20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trình?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8056" y="5247132"/>
            <a:ext cx="470916" cy="609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9740" y="5930290"/>
            <a:ext cx="2193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A.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Chương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lỗi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3278251" y="5883655"/>
            <a:ext cx="2433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B.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Chương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ra 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5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4994" y="5862624"/>
            <a:ext cx="28441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C. </a:t>
            </a:r>
            <a:r>
              <a:rPr sz="2000" spc="65" dirty="0">
                <a:solidFill>
                  <a:srgbClr val="C00000"/>
                </a:solidFill>
                <a:latin typeface="Microsoft Sans Serif"/>
                <a:cs typeface="Microsoft Sans Serif"/>
              </a:rPr>
              <a:t>Chương</a:t>
            </a:r>
            <a:r>
              <a:rPr sz="20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trình</a:t>
            </a:r>
            <a:r>
              <a:rPr sz="20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in</a:t>
            </a:r>
            <a:r>
              <a:rPr sz="20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ra</a:t>
            </a:r>
            <a:r>
              <a:rPr sz="20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giá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trị</a:t>
            </a:r>
            <a:r>
              <a:rPr sz="20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-1 và</a:t>
            </a:r>
            <a:r>
              <a:rPr sz="20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1</a:t>
            </a:r>
            <a:r>
              <a:rPr sz="20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giá</a:t>
            </a:r>
            <a:r>
              <a:rPr sz="20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trị</a:t>
            </a:r>
            <a:r>
              <a:rPr sz="20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khác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Biểu diễn</a:t>
            </a:r>
            <a:r>
              <a:rPr spc="-15" dirty="0"/>
              <a:t> </a:t>
            </a:r>
            <a:r>
              <a:rPr dirty="0"/>
              <a:t>thông tin</a:t>
            </a:r>
            <a:r>
              <a:rPr spc="-15" dirty="0"/>
              <a:t> </a:t>
            </a:r>
            <a:r>
              <a:rPr dirty="0"/>
              <a:t>dưới</a:t>
            </a:r>
            <a:r>
              <a:rPr spc="-15" dirty="0"/>
              <a:t> </a:t>
            </a:r>
            <a:r>
              <a:rPr dirty="0"/>
              <a:t>dạng</a:t>
            </a:r>
            <a:r>
              <a:rPr spc="5" dirty="0"/>
              <a:t> </a:t>
            </a:r>
            <a:r>
              <a:rPr spc="-25" dirty="0"/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Tính</a:t>
            </a:r>
            <a:r>
              <a:rPr spc="-20" dirty="0"/>
              <a:t> </a:t>
            </a:r>
            <a:r>
              <a:rPr dirty="0"/>
              <a:t>toán</a:t>
            </a:r>
            <a:r>
              <a:rPr spc="10" dirty="0"/>
              <a:t> </a:t>
            </a:r>
            <a:r>
              <a:rPr spc="-25" dirty="0"/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Integers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Số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nguyên</a:t>
            </a:r>
          </a:p>
          <a:p>
            <a:pPr marL="774700" lvl="1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Biểu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diễn:</a:t>
            </a:r>
            <a:r>
              <a:rPr sz="2400" spc="-2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không</a:t>
            </a:r>
            <a:r>
              <a:rPr sz="2400" spc="-3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(unsigned) và</a:t>
            </a:r>
            <a:r>
              <a:rPr sz="2400" spc="-5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có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Microsoft Sans Serif"/>
                <a:cs typeface="Microsoft Sans Serif"/>
              </a:rPr>
              <a:t>(signed)</a:t>
            </a:r>
            <a:endParaRPr sz="2400">
              <a:latin typeface="Microsoft Sans Serif"/>
              <a:cs typeface="Microsoft Sans Serif"/>
            </a:endParaRPr>
          </a:p>
          <a:p>
            <a:pPr marL="774700" lvl="1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Microsoft Sans Serif"/>
              <a:buChar char="•"/>
              <a:tabLst>
                <a:tab pos="774700" algn="l"/>
              </a:tabLst>
            </a:pPr>
            <a:r>
              <a:rPr sz="2400" b="1" dirty="0">
                <a:latin typeface="Arial"/>
                <a:cs typeface="Arial"/>
              </a:rPr>
              <a:t>Cộng,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nhân,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dịch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Biểu diễn</a:t>
            </a:r>
            <a:r>
              <a:rPr spc="-25" dirty="0"/>
              <a:t> </a:t>
            </a:r>
            <a:r>
              <a:rPr dirty="0"/>
              <a:t>trong</a:t>
            </a:r>
            <a:r>
              <a:rPr spc="-5" dirty="0"/>
              <a:t> </a:t>
            </a:r>
            <a:r>
              <a:rPr dirty="0"/>
              <a:t>bộ</a:t>
            </a:r>
            <a:r>
              <a:rPr spc="-20" dirty="0"/>
              <a:t> </a:t>
            </a:r>
            <a:r>
              <a:rPr dirty="0"/>
              <a:t>nhớ, con</a:t>
            </a:r>
            <a:r>
              <a:rPr spc="-15" dirty="0"/>
              <a:t> </a:t>
            </a:r>
            <a:r>
              <a:rPr dirty="0"/>
              <a:t>trỏ,</a:t>
            </a:r>
            <a:r>
              <a:rPr spc="-15" dirty="0"/>
              <a:t> </a:t>
            </a:r>
            <a:r>
              <a:rPr spc="-10" dirty="0"/>
              <a:t>chuỗi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 </a:t>
            </a:r>
            <a:r>
              <a:rPr spc="-20" dirty="0"/>
              <a:t>cộng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465529"/>
            <a:ext cx="4006850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Cộng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(hệ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biểu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diễn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w-</a:t>
            </a:r>
            <a:r>
              <a:rPr sz="2400" b="1" i="1" spc="-20" dirty="0">
                <a:latin typeface="Arial"/>
                <a:cs typeface="Arial"/>
              </a:rPr>
              <a:t>bit</a:t>
            </a:r>
            <a:r>
              <a:rPr sz="2400" b="1" spc="-2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61035">
              <a:lnSpc>
                <a:spcPct val="100000"/>
              </a:lnSpc>
              <a:spcBef>
                <a:spcPts val="1670"/>
              </a:spcBef>
            </a:pPr>
            <a:r>
              <a:rPr sz="2000" dirty="0">
                <a:latin typeface="Calibri"/>
                <a:cs typeface="Calibri"/>
              </a:rPr>
              <a:t>Operands: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4100321"/>
            <a:ext cx="8375015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dirty="0">
                <a:latin typeface="Microsoft Sans Serif"/>
                <a:cs typeface="Microsoft Sans Serif"/>
              </a:rPr>
              <a:t>Tổng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thực</a:t>
            </a:r>
            <a:r>
              <a:rPr sz="2400" dirty="0">
                <a:latin typeface="Microsoft Sans Serif"/>
                <a:cs typeface="Microsoft Sans Serif"/>
              </a:rPr>
              <a:t> tế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thể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yêu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cầu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w+1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tuy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nhiên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hệ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biểu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diễn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w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bit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bỏ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cao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nhất</a:t>
            </a:r>
            <a:r>
              <a:rPr sz="2400" spc="-10" dirty="0">
                <a:latin typeface="Microsoft Sans Serif"/>
                <a:cs typeface="Microsoft Sans Serif"/>
              </a:rPr>
              <a:t> (MSB).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Tràn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số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(overflow)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038" y="202768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5438" y="202768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96738" y="2014982"/>
          <a:ext cx="27432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638038" y="248488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5438" y="248488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396738" y="2472182"/>
          <a:ext cx="27432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669916" y="1797811"/>
            <a:ext cx="456565" cy="9550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2400" i="1" spc="-5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R="8890" algn="r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3600" i="1" spc="-75" baseline="1157" dirty="0">
                <a:latin typeface="Times New Roman"/>
                <a:cs typeface="Times New Roman"/>
              </a:rPr>
              <a:t>v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8838" y="2789682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8038" y="294208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95438" y="294208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168138" y="2929382"/>
          <a:ext cx="29718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451350" y="2811526"/>
            <a:ext cx="63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u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8038" y="339928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5438" y="339928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96738" y="3386582"/>
          <a:ext cx="27432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4418838" y="3246882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8814" y="2729230"/>
            <a:ext cx="1991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True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+1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978814" y="3338525"/>
            <a:ext cx="21361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Discard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Carry: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4246" y="3344621"/>
            <a:ext cx="1456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i="1" baseline="-20833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v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Biểu diễn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thông tin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dưới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dạng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Tính</a:t>
            </a:r>
            <a:r>
              <a:rPr spc="-20" dirty="0"/>
              <a:t> </a:t>
            </a:r>
            <a:r>
              <a:rPr dirty="0"/>
              <a:t>toán</a:t>
            </a:r>
            <a:r>
              <a:rPr spc="10" dirty="0"/>
              <a:t> </a:t>
            </a:r>
            <a:r>
              <a:rPr spc="-25" dirty="0"/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Integers</a:t>
            </a:r>
            <a:r>
              <a:rPr spc="-5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Số</a:t>
            </a:r>
            <a:r>
              <a:rPr spc="-45" dirty="0"/>
              <a:t> </a:t>
            </a:r>
            <a:r>
              <a:rPr spc="-10" dirty="0"/>
              <a:t>nguyên</a:t>
            </a:r>
          </a:p>
          <a:p>
            <a:pPr marL="774700" lvl="1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Biểu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diễn:</a:t>
            </a:r>
            <a:r>
              <a:rPr sz="2400" spc="-2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không</a:t>
            </a:r>
            <a:r>
              <a:rPr sz="2400" spc="-3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(unsigned) và</a:t>
            </a:r>
            <a:r>
              <a:rPr sz="2400" spc="-5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có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Microsoft Sans Serif"/>
                <a:cs typeface="Microsoft Sans Serif"/>
              </a:rPr>
              <a:t>(signed)</a:t>
            </a:r>
            <a:endParaRPr sz="2400">
              <a:latin typeface="Microsoft Sans Serif"/>
              <a:cs typeface="Microsoft Sans Serif"/>
            </a:endParaRPr>
          </a:p>
          <a:p>
            <a:pPr marL="774700" lvl="1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Cộng,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nhân,</a:t>
            </a:r>
            <a:r>
              <a:rPr sz="2400" spc="-4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dịch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Microsoft Sans Serif"/>
                <a:cs typeface="Microsoft Sans Serif"/>
              </a:rPr>
              <a:t>bit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Biểu diễn</a:t>
            </a:r>
            <a:r>
              <a:rPr spc="-25" dirty="0"/>
              <a:t> </a:t>
            </a:r>
            <a:r>
              <a:rPr dirty="0"/>
              <a:t>trong</a:t>
            </a:r>
            <a:r>
              <a:rPr spc="-5" dirty="0"/>
              <a:t> </a:t>
            </a:r>
            <a:r>
              <a:rPr dirty="0"/>
              <a:t>bộ</a:t>
            </a:r>
            <a:r>
              <a:rPr spc="-20" dirty="0"/>
              <a:t> </a:t>
            </a:r>
            <a:r>
              <a:rPr dirty="0"/>
              <a:t>nhớ, con</a:t>
            </a:r>
            <a:r>
              <a:rPr spc="-15" dirty="0"/>
              <a:t> </a:t>
            </a:r>
            <a:r>
              <a:rPr dirty="0"/>
              <a:t>trỏ,</a:t>
            </a:r>
            <a:r>
              <a:rPr spc="-15" dirty="0"/>
              <a:t> </a:t>
            </a:r>
            <a:r>
              <a:rPr spc="-10" dirty="0"/>
              <a:t>chuỗi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708" y="4969002"/>
            <a:ext cx="2482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Câu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hỏi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có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điểm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cộng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4906019"/>
            <a:ext cx="397763" cy="3987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 </a:t>
            </a:r>
            <a:r>
              <a:rPr spc="-20" dirty="0"/>
              <a:t>nhân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465529"/>
            <a:ext cx="3991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Nhân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(hệ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biểu diễn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w-</a:t>
            </a:r>
            <a:r>
              <a:rPr sz="2400" b="1" i="1" spc="-20" dirty="0">
                <a:latin typeface="Arial"/>
                <a:cs typeface="Arial"/>
              </a:rPr>
              <a:t>bit</a:t>
            </a:r>
            <a:r>
              <a:rPr sz="2400" b="1" spc="-2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4100321"/>
            <a:ext cx="852106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dirty="0">
                <a:latin typeface="Microsoft Sans Serif"/>
                <a:cs typeface="Microsoft Sans Serif"/>
              </a:rPr>
              <a:t>Tích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thực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tế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thể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yêu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cầu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2*w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tuy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nhiên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hệ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biểu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diễn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i="1" spc="-50" dirty="0">
                <a:latin typeface="Arial"/>
                <a:cs typeface="Arial"/>
              </a:rPr>
              <a:t>w </a:t>
            </a:r>
            <a:r>
              <a:rPr sz="2400" i="1" dirty="0">
                <a:latin typeface="Arial"/>
                <a:cs typeface="Arial"/>
              </a:rPr>
              <a:t>bit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bỏ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cao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hơn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i="1" spc="-25" dirty="0">
                <a:latin typeface="Arial"/>
                <a:cs typeface="Arial"/>
              </a:rPr>
              <a:t>w</a:t>
            </a:r>
            <a:r>
              <a:rPr sz="2400" spc="-2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Tràn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số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(overflow)</a:t>
            </a:r>
            <a:endParaRPr sz="2400">
              <a:latin typeface="Microsoft Sans Serif"/>
              <a:cs typeface="Microsoft Sans Serif"/>
            </a:endParaRPr>
          </a:p>
          <a:p>
            <a:pPr marL="355600" marR="201930" indent="-342900">
              <a:lnSpc>
                <a:spcPct val="100000"/>
              </a:lnSpc>
              <a:spcBef>
                <a:spcPts val="59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dirty="0">
                <a:latin typeface="Microsoft Sans Serif"/>
                <a:cs typeface="Microsoft Sans Serif"/>
              </a:rPr>
              <a:t>Phép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nhân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 thể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khác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nhau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vài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trường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hợp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của </a:t>
            </a:r>
            <a:r>
              <a:rPr sz="2400" dirty="0">
                <a:latin typeface="Microsoft Sans Serif"/>
                <a:cs typeface="Microsoft Sans Serif"/>
              </a:rPr>
              <a:t>số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dấu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không </a:t>
            </a:r>
            <a:r>
              <a:rPr sz="2400" spc="-25" dirty="0">
                <a:latin typeface="Microsoft Sans Serif"/>
                <a:cs typeface="Microsoft Sans Serif"/>
              </a:rPr>
              <a:t>dấu</a:t>
            </a:r>
            <a:endParaRPr sz="2400">
              <a:latin typeface="Microsoft Sans Serif"/>
              <a:cs typeface="Microsoft Sans Serif"/>
            </a:endParaRPr>
          </a:p>
          <a:p>
            <a:pPr marL="615950" lvl="1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1595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 thấp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vẫn giống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nhau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9662" y="198196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062" y="19819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98361" y="1969261"/>
          <a:ext cx="27432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39662" y="243916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062" y="24391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198361" y="2426461"/>
          <a:ext cx="27432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782061" y="2743961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5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7062" y="28963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9662" y="289636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440" y="2785694"/>
            <a:ext cx="3042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True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2*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3600" i="1" baseline="3472" dirty="0">
                <a:latin typeface="Times New Roman"/>
                <a:cs typeface="Times New Roman"/>
              </a:rPr>
              <a:t>u</a:t>
            </a:r>
            <a:r>
              <a:rPr sz="3600" i="1" spc="-52" baseline="3472" dirty="0">
                <a:latin typeface="Times New Roman"/>
                <a:cs typeface="Times New Roman"/>
              </a:rPr>
              <a:t> </a:t>
            </a:r>
            <a:r>
              <a:rPr sz="3600" baseline="3472" dirty="0">
                <a:latin typeface="Times New Roman"/>
                <a:cs typeface="Times New Roman"/>
              </a:rPr>
              <a:t>·</a:t>
            </a:r>
            <a:r>
              <a:rPr sz="3600" spc="-52" baseline="3472" dirty="0">
                <a:latin typeface="Times New Roman"/>
                <a:cs typeface="Times New Roman"/>
              </a:rPr>
              <a:t> </a:t>
            </a:r>
            <a:r>
              <a:rPr sz="3600" i="1" spc="-75" baseline="3472" dirty="0">
                <a:latin typeface="Times New Roman"/>
                <a:cs typeface="Times New Roman"/>
              </a:rPr>
              <a:t>v</a:t>
            </a:r>
            <a:endParaRPr sz="3600" baseline="347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9662" y="335356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1828800" y="228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7062" y="33535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198361" y="3340861"/>
          <a:ext cx="27432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782061" y="3201161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5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46626" y="1831974"/>
            <a:ext cx="1770380" cy="17830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R="163195" algn="r">
              <a:lnSpc>
                <a:spcPct val="100000"/>
              </a:lnSpc>
              <a:spcBef>
                <a:spcPts val="855"/>
              </a:spcBef>
            </a:pPr>
            <a:r>
              <a:rPr sz="2400" i="1" spc="-5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064895">
              <a:lnSpc>
                <a:spcPct val="100000"/>
              </a:lnSpc>
              <a:spcBef>
                <a:spcPts val="755"/>
              </a:spcBef>
              <a:tabLst>
                <a:tab pos="1445895" algn="l"/>
              </a:tabLst>
            </a:pPr>
            <a:r>
              <a:rPr sz="2400" b="1" spc="-50" dirty="0">
                <a:latin typeface="Arial"/>
                <a:cs typeface="Arial"/>
              </a:rPr>
              <a:t>*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3600" i="1" spc="-75" baseline="1157" dirty="0">
                <a:latin typeface="Times New Roman"/>
                <a:cs typeface="Times New Roman"/>
              </a:rPr>
              <a:t>v</a:t>
            </a:r>
            <a:endParaRPr sz="3600" baseline="115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UMult</a:t>
            </a:r>
            <a:r>
              <a:rPr sz="2400" i="1" baseline="-20833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25" dirty="0">
                <a:latin typeface="Times New Roman"/>
                <a:cs typeface="Times New Roman"/>
              </a:rPr>
              <a:t>v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455161" y="2883661"/>
          <a:ext cx="5486400" cy="23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A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A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ACEB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A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A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A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A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1700"/>
                        </a:lnSpc>
                      </a:pP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•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345440" y="2150491"/>
            <a:ext cx="1768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Operands: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440" y="3446145"/>
            <a:ext cx="2200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Discard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25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dirty="0"/>
              <a:t>với</a:t>
            </a:r>
            <a:r>
              <a:rPr spc="-20" dirty="0"/>
              <a:t> </a:t>
            </a:r>
            <a:r>
              <a:rPr dirty="0"/>
              <a:t>2</a:t>
            </a:r>
            <a:r>
              <a:rPr sz="3600" baseline="25462" dirty="0"/>
              <a:t>n</a:t>
            </a:r>
            <a:r>
              <a:rPr sz="3600" spc="-60" baseline="25462" dirty="0"/>
              <a:t> </a:t>
            </a:r>
            <a:r>
              <a:rPr sz="3600" dirty="0"/>
              <a:t>bằng</a:t>
            </a:r>
            <a:r>
              <a:rPr sz="3600" spc="-20" dirty="0"/>
              <a:t> </a:t>
            </a:r>
            <a:r>
              <a:rPr sz="3600" dirty="0"/>
              <a:t>shift</a:t>
            </a:r>
            <a:r>
              <a:rPr sz="3600" spc="-25" dirty="0"/>
              <a:t> </a:t>
            </a:r>
            <a:r>
              <a:rPr sz="3600" dirty="0"/>
              <a:t>trái</a:t>
            </a:r>
            <a:r>
              <a:rPr sz="3600" spc="-20" dirty="0"/>
              <a:t> </a:t>
            </a:r>
            <a:r>
              <a:rPr sz="3600" spc="-25" dirty="0"/>
              <a:t>(1)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1391983"/>
            <a:ext cx="8612505" cy="2513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80365" algn="l"/>
              </a:tabLst>
            </a:pP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&lt;&lt;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tương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đương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với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*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2</a:t>
            </a:r>
            <a:r>
              <a:rPr sz="2400" b="1" spc="-37" baseline="24305" dirty="0">
                <a:latin typeface="Arial"/>
                <a:cs typeface="Arial"/>
              </a:rPr>
              <a:t>k</a:t>
            </a:r>
            <a:endParaRPr sz="2400" baseline="24305">
              <a:latin typeface="Arial"/>
              <a:cs typeface="Arial"/>
            </a:endParaRPr>
          </a:p>
          <a:p>
            <a:pPr marL="381000" marR="32384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81000" algn="l"/>
              </a:tabLst>
            </a:pPr>
            <a:r>
              <a:rPr sz="2400" dirty="0">
                <a:latin typeface="Microsoft Sans Serif"/>
                <a:cs typeface="Microsoft Sans Serif"/>
              </a:rPr>
              <a:t>Áp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dụng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được</a:t>
            </a:r>
            <a:r>
              <a:rPr sz="2400" spc="1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cả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số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nguyên</a:t>
            </a:r>
            <a:r>
              <a:rPr sz="2400" spc="1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1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dấu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(signed)</a:t>
            </a:r>
            <a:r>
              <a:rPr sz="2400" spc="1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</a:t>
            </a:r>
            <a:r>
              <a:rPr sz="2400" spc="1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không </a:t>
            </a:r>
            <a:r>
              <a:rPr sz="2400" dirty="0">
                <a:latin typeface="Microsoft Sans Serif"/>
                <a:cs typeface="Microsoft Sans Serif"/>
              </a:rPr>
              <a:t>dấu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(unsigned)</a:t>
            </a:r>
            <a:endParaRPr sz="2400">
              <a:latin typeface="Microsoft Sans Serif"/>
              <a:cs typeface="Microsoft Sans Serif"/>
            </a:endParaRPr>
          </a:p>
          <a:p>
            <a:pPr marL="380365" indent="-342265">
              <a:lnSpc>
                <a:spcPts val="2875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80365" algn="l"/>
              </a:tabLst>
            </a:pPr>
            <a:r>
              <a:rPr sz="2400" spc="65" dirty="0">
                <a:latin typeface="Microsoft Sans Serif"/>
                <a:cs typeface="Microsoft Sans Serif"/>
              </a:rPr>
              <a:t>Với</a:t>
            </a:r>
            <a:r>
              <a:rPr sz="2400" spc="195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u</a:t>
            </a:r>
            <a:r>
              <a:rPr sz="2400" i="1" spc="175" dirty="0">
                <a:latin typeface="Arial"/>
                <a:cs typeface="Arial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được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biểu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diễn</a:t>
            </a:r>
            <a:r>
              <a:rPr sz="2400" spc="2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bằng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w</a:t>
            </a:r>
            <a:r>
              <a:rPr sz="2400" i="1" spc="17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bit</a:t>
            </a:r>
            <a:r>
              <a:rPr sz="2400" i="1" dirty="0">
                <a:latin typeface="Arial"/>
                <a:cs typeface="Arial"/>
              </a:rPr>
              <a:t>,</a:t>
            </a:r>
            <a:r>
              <a:rPr sz="2400" i="1" spc="18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kết</a:t>
            </a:r>
            <a:r>
              <a:rPr sz="2400" spc="2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quả</a:t>
            </a:r>
            <a:r>
              <a:rPr sz="2400" spc="204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204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thể</a:t>
            </a:r>
            <a:r>
              <a:rPr sz="2400" spc="204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cần</a:t>
            </a:r>
            <a:r>
              <a:rPr sz="2400" spc="20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w</a:t>
            </a:r>
            <a:r>
              <a:rPr sz="2400" i="1" spc="1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185" dirty="0">
                <a:latin typeface="Arial"/>
                <a:cs typeface="Arial"/>
              </a:rPr>
              <a:t> </a:t>
            </a:r>
            <a:r>
              <a:rPr sz="2400" i="1" spc="-5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ts val="2875"/>
              </a:lnSpc>
            </a:pPr>
            <a:r>
              <a:rPr sz="2400" dirty="0">
                <a:latin typeface="Microsoft Sans Serif"/>
                <a:cs typeface="Microsoft Sans Serif"/>
              </a:rPr>
              <a:t>bit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để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biểu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diễn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tràn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số</a:t>
            </a:r>
            <a:endParaRPr sz="2400">
              <a:latin typeface="Microsoft Sans Serif"/>
              <a:cs typeface="Microsoft Sans Serif"/>
            </a:endParaRPr>
          </a:p>
          <a:p>
            <a:pPr marL="380365" indent="-342265">
              <a:lnSpc>
                <a:spcPct val="100000"/>
              </a:lnSpc>
              <a:spcBef>
                <a:spcPts val="59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80365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Ví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dụ: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09091" y="3881212"/>
            <a:ext cx="3709670" cy="7499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4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920" algn="l"/>
                <a:tab pos="3391535" algn="l"/>
              </a:tabLst>
            </a:pPr>
            <a:r>
              <a:rPr sz="2000" b="1" dirty="0">
                <a:latin typeface="Courier New"/>
                <a:cs typeface="Courier New"/>
              </a:rPr>
              <a:t>u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&lt;&lt;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3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25" dirty="0">
                <a:latin typeface="Courier New"/>
                <a:cs typeface="Courier New"/>
              </a:rPr>
              <a:t>==</a:t>
            </a:r>
            <a:endParaRPr sz="2000">
              <a:latin typeface="Courier New"/>
              <a:cs typeface="Courier New"/>
            </a:endParaRPr>
          </a:p>
          <a:p>
            <a:pPr marL="248285" indent="-235585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285" algn="l"/>
                <a:tab pos="3391535" algn="l"/>
              </a:tabLst>
            </a:pPr>
            <a:r>
              <a:rPr sz="2000" b="1" dirty="0">
                <a:latin typeface="Courier New"/>
                <a:cs typeface="Courier New"/>
              </a:rPr>
              <a:t>(u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&lt;&lt;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5)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(u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&lt;&lt;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3)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25" dirty="0">
                <a:latin typeface="Courier New"/>
                <a:cs typeface="Courier New"/>
              </a:rPr>
              <a:t>==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3089" y="3852955"/>
            <a:ext cx="939800" cy="7734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dirty="0">
                <a:latin typeface="Courier New"/>
                <a:cs typeface="Courier New"/>
              </a:rPr>
              <a:t>u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60" dirty="0"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Courier New"/>
                <a:cs typeface="Courier New"/>
              </a:rPr>
              <a:t>u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24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25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dirty="0"/>
              <a:t>với</a:t>
            </a:r>
            <a:r>
              <a:rPr spc="-20" dirty="0"/>
              <a:t> </a:t>
            </a:r>
            <a:r>
              <a:rPr dirty="0"/>
              <a:t>2</a:t>
            </a:r>
            <a:r>
              <a:rPr sz="3600" baseline="25462" dirty="0"/>
              <a:t>n</a:t>
            </a:r>
            <a:r>
              <a:rPr sz="3600" spc="-60" baseline="25462" dirty="0"/>
              <a:t> </a:t>
            </a:r>
            <a:r>
              <a:rPr sz="3600" dirty="0"/>
              <a:t>bằng</a:t>
            </a:r>
            <a:r>
              <a:rPr sz="3600" spc="-20" dirty="0"/>
              <a:t> </a:t>
            </a:r>
            <a:r>
              <a:rPr sz="3600" dirty="0"/>
              <a:t>shift</a:t>
            </a:r>
            <a:r>
              <a:rPr sz="3600" spc="-25" dirty="0"/>
              <a:t> </a:t>
            </a:r>
            <a:r>
              <a:rPr sz="3600" dirty="0"/>
              <a:t>trái</a:t>
            </a:r>
            <a:r>
              <a:rPr sz="3600" spc="-20" dirty="0"/>
              <a:t> </a:t>
            </a:r>
            <a:r>
              <a:rPr sz="3600" spc="-25" dirty="0"/>
              <a:t>(2)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465529"/>
            <a:ext cx="8562340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4967605" algn="l"/>
              </a:tabLst>
            </a:pPr>
            <a:r>
              <a:rPr sz="2400" dirty="0">
                <a:latin typeface="Microsoft Sans Serif"/>
                <a:cs typeface="Microsoft Sans Serif"/>
              </a:rPr>
              <a:t>Hầu</a:t>
            </a:r>
            <a:r>
              <a:rPr sz="2400" spc="3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hết</a:t>
            </a:r>
            <a:r>
              <a:rPr sz="2400" spc="3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3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máy</a:t>
            </a:r>
            <a:r>
              <a:rPr sz="2400" spc="3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tính</a:t>
            </a:r>
            <a:r>
              <a:rPr sz="2400" spc="34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thực</a:t>
            </a:r>
            <a:r>
              <a:rPr sz="2400" spc="35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hiện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b="1" dirty="0">
                <a:latin typeface="Arial"/>
                <a:cs typeface="Arial"/>
              </a:rPr>
              <a:t>shift</a:t>
            </a:r>
            <a:r>
              <a:rPr sz="2400" b="1" spc="28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</a:t>
            </a:r>
            <a:r>
              <a:rPr sz="2400" spc="3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cộng</a:t>
            </a:r>
            <a:r>
              <a:rPr sz="2400" b="1" spc="28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nhanh</a:t>
            </a:r>
            <a:r>
              <a:rPr sz="2400" spc="31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hơn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phép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b="1" spc="-20" dirty="0"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615950" marR="5080" lvl="1" indent="-34353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615950" algn="l"/>
                <a:tab pos="1989455" algn="l"/>
                <a:tab pos="2431415" algn="l"/>
                <a:tab pos="3261995" algn="l"/>
                <a:tab pos="3838575" algn="l"/>
                <a:tab pos="4262120" algn="l"/>
                <a:tab pos="4838065" algn="l"/>
                <a:tab pos="6443345" algn="l"/>
                <a:tab pos="7204075" algn="l"/>
                <a:tab pos="815975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Compiler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5" dirty="0">
                <a:latin typeface="Microsoft Sans Serif"/>
                <a:cs typeface="Microsoft Sans Serif"/>
              </a:rPr>
              <a:t>tự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động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tạo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ra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mã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b="1" spc="-10" dirty="0">
                <a:latin typeface="Arial"/>
                <a:cs typeface="Arial"/>
              </a:rPr>
              <a:t>shift/cộng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i="1" spc="-20" dirty="0">
                <a:latin typeface="Arial"/>
                <a:cs typeface="Arial"/>
              </a:rPr>
              <a:t>(nếu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10" dirty="0">
                <a:latin typeface="Arial"/>
                <a:cs typeface="Arial"/>
              </a:rPr>
              <a:t>được)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khi </a:t>
            </a:r>
            <a:r>
              <a:rPr sz="2400" dirty="0">
                <a:latin typeface="Microsoft Sans Serif"/>
                <a:cs typeface="Microsoft Sans Serif"/>
              </a:rPr>
              <a:t>nhân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hằng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  <a:p>
            <a:pPr marL="150495">
              <a:lnSpc>
                <a:spcPct val="100000"/>
              </a:lnSpc>
              <a:spcBef>
                <a:spcPts val="580"/>
              </a:spcBef>
            </a:pPr>
            <a:r>
              <a:rPr sz="1800" b="1" dirty="0">
                <a:latin typeface="Arial"/>
                <a:cs typeface="Arial"/>
              </a:rPr>
              <a:t>Hàm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35863" y="3461003"/>
            <a:ext cx="3046730" cy="1201420"/>
          </a:xfrm>
          <a:prstGeom prst="rect">
            <a:avLst/>
          </a:prstGeom>
          <a:solidFill>
            <a:srgbClr val="DBF1DA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long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mul9(long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x*9;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819" y="5209032"/>
            <a:ext cx="4495800" cy="92392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9405" marR="2115185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movq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%rax,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%rdx </a:t>
            </a:r>
            <a:r>
              <a:rPr sz="1800" b="1" dirty="0">
                <a:latin typeface="Courier New"/>
                <a:cs typeface="Courier New"/>
              </a:rPr>
              <a:t>salq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$3,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 </a:t>
            </a:r>
            <a:r>
              <a:rPr sz="1800" b="1" dirty="0">
                <a:latin typeface="Courier New"/>
                <a:cs typeface="Courier New"/>
              </a:rPr>
              <a:t>addq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%rdx,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0220" y="5209032"/>
            <a:ext cx="3421379" cy="120142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&lt;&lt;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3;</a:t>
            </a:r>
            <a:r>
              <a:rPr sz="1800" b="1" spc="8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#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8x</a:t>
            </a:r>
            <a:endParaRPr sz="18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  <a:tabLst>
                <a:tab pos="1971039" algn="l"/>
              </a:tabLst>
            </a:pP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t;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#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8x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+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328" y="4861052"/>
            <a:ext cx="371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Các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lệnh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toán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học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được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biên</a:t>
            </a:r>
            <a:r>
              <a:rPr sz="1800" b="1" spc="-20" dirty="0">
                <a:latin typeface="Arial"/>
                <a:cs typeface="Arial"/>
              </a:rPr>
              <a:t> dịch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1970" y="4861052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Giải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thích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25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dirty="0"/>
              <a:t>với</a:t>
            </a:r>
            <a:r>
              <a:rPr spc="-20" dirty="0"/>
              <a:t> </a:t>
            </a:r>
            <a:r>
              <a:rPr dirty="0"/>
              <a:t>2</a:t>
            </a:r>
            <a:r>
              <a:rPr sz="3600" baseline="25462" dirty="0"/>
              <a:t>n</a:t>
            </a:r>
            <a:r>
              <a:rPr sz="3600" spc="-60" baseline="25462" dirty="0"/>
              <a:t> </a:t>
            </a:r>
            <a:r>
              <a:rPr sz="3600" dirty="0"/>
              <a:t>bằng</a:t>
            </a:r>
            <a:r>
              <a:rPr sz="3600" spc="-20" dirty="0"/>
              <a:t> </a:t>
            </a:r>
            <a:r>
              <a:rPr sz="3600" dirty="0"/>
              <a:t>shift</a:t>
            </a:r>
            <a:r>
              <a:rPr sz="3600" spc="-25" dirty="0"/>
              <a:t> </a:t>
            </a:r>
            <a:r>
              <a:rPr sz="3600" dirty="0"/>
              <a:t>trái</a:t>
            </a:r>
            <a:r>
              <a:rPr sz="3600" spc="-20" dirty="0"/>
              <a:t> </a:t>
            </a:r>
            <a:r>
              <a:rPr sz="3600" spc="-25" dirty="0"/>
              <a:t>(3)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465529"/>
            <a:ext cx="8562340" cy="199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4967605" algn="l"/>
              </a:tabLst>
            </a:pPr>
            <a:r>
              <a:rPr sz="2400" dirty="0">
                <a:latin typeface="Microsoft Sans Serif"/>
                <a:cs typeface="Microsoft Sans Serif"/>
              </a:rPr>
              <a:t>Hầu</a:t>
            </a:r>
            <a:r>
              <a:rPr sz="2400" spc="3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hết</a:t>
            </a:r>
            <a:r>
              <a:rPr sz="2400" spc="3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3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máy</a:t>
            </a:r>
            <a:r>
              <a:rPr sz="2400" spc="3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tính</a:t>
            </a:r>
            <a:r>
              <a:rPr sz="2400" spc="34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thực</a:t>
            </a:r>
            <a:r>
              <a:rPr sz="2400" spc="35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hiện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b="1" dirty="0">
                <a:latin typeface="Arial"/>
                <a:cs typeface="Arial"/>
              </a:rPr>
              <a:t>shift</a:t>
            </a:r>
            <a:r>
              <a:rPr sz="2400" b="1" spc="28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</a:t>
            </a:r>
            <a:r>
              <a:rPr sz="2400" spc="3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cộng</a:t>
            </a:r>
            <a:r>
              <a:rPr sz="2400" b="1" spc="28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nhanh</a:t>
            </a:r>
            <a:r>
              <a:rPr sz="2400" spc="31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hơn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phép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b="1" spc="-20" dirty="0"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615950" marR="5080" lvl="1" indent="-34353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615950" algn="l"/>
                <a:tab pos="1989455" algn="l"/>
                <a:tab pos="2431415" algn="l"/>
                <a:tab pos="3261995" algn="l"/>
                <a:tab pos="3838575" algn="l"/>
                <a:tab pos="4262120" algn="l"/>
                <a:tab pos="4838065" algn="l"/>
                <a:tab pos="6443345" algn="l"/>
                <a:tab pos="7204075" algn="l"/>
                <a:tab pos="815975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Compiler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5" dirty="0">
                <a:latin typeface="Microsoft Sans Serif"/>
                <a:cs typeface="Microsoft Sans Serif"/>
              </a:rPr>
              <a:t>tự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động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tạo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ra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mã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b="1" spc="-10" dirty="0">
                <a:latin typeface="Arial"/>
                <a:cs typeface="Arial"/>
              </a:rPr>
              <a:t>shift/cộng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i="1" spc="-20" dirty="0">
                <a:latin typeface="Arial"/>
                <a:cs typeface="Arial"/>
              </a:rPr>
              <a:t>(nếu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10" dirty="0">
                <a:latin typeface="Arial"/>
                <a:cs typeface="Arial"/>
              </a:rPr>
              <a:t>được)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khi </a:t>
            </a:r>
            <a:r>
              <a:rPr sz="2400" dirty="0">
                <a:latin typeface="Microsoft Sans Serif"/>
                <a:cs typeface="Microsoft Sans Serif"/>
              </a:rPr>
              <a:t>nhân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hằng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  <a:p>
            <a:pPr marL="150495">
              <a:lnSpc>
                <a:spcPct val="100000"/>
              </a:lnSpc>
              <a:spcBef>
                <a:spcPts val="1260"/>
              </a:spcBef>
            </a:pPr>
            <a:r>
              <a:rPr sz="1800" b="1" dirty="0">
                <a:latin typeface="Arial"/>
                <a:cs typeface="Arial"/>
              </a:rPr>
              <a:t>Hàm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35863" y="3547871"/>
            <a:ext cx="3046730" cy="1201420"/>
          </a:xfrm>
          <a:prstGeom prst="rect">
            <a:avLst/>
          </a:prstGeom>
          <a:solidFill>
            <a:srgbClr val="DBF1DA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long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mul12(long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x*12;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863" y="5526023"/>
            <a:ext cx="4495800" cy="64643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leaq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(%rax,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%rax,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2),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  <a:p>
            <a:pPr marL="31940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salq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$2,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1264" y="5526023"/>
            <a:ext cx="2993390" cy="64643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x*2;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&lt;&lt;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372" y="5178044"/>
            <a:ext cx="371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Các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lệnh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toán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học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được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biên</a:t>
            </a:r>
            <a:r>
              <a:rPr sz="1800" b="1" spc="-20" dirty="0">
                <a:latin typeface="Arial"/>
                <a:cs typeface="Arial"/>
              </a:rPr>
              <a:t> dịch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3014" y="5178044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Giải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thích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392066"/>
            <a:ext cx="6195695" cy="192976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80365" algn="l"/>
              </a:tabLst>
            </a:pPr>
            <a:r>
              <a:rPr sz="2400" b="1" dirty="0">
                <a:latin typeface="Arial"/>
                <a:cs typeface="Arial"/>
              </a:rPr>
              <a:t>u &gt;&gt;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tương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đương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với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2</a:t>
            </a:r>
            <a:r>
              <a:rPr sz="2400" b="1" spc="-37" baseline="24305" dirty="0">
                <a:latin typeface="Arial"/>
                <a:cs typeface="Arial"/>
              </a:rPr>
              <a:t>k</a:t>
            </a:r>
            <a:endParaRPr sz="2400" baseline="24305">
              <a:latin typeface="Arial"/>
              <a:cs typeface="Arial"/>
            </a:endParaRPr>
          </a:p>
          <a:p>
            <a:pPr marL="641350" lvl="1" indent="-34290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413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nguyên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chia </a:t>
            </a:r>
            <a:r>
              <a:rPr sz="2000" spc="-10" dirty="0">
                <a:latin typeface="Microsoft Sans Serif"/>
                <a:cs typeface="Microsoft Sans Serif"/>
              </a:rPr>
              <a:t>([u/2</a:t>
            </a:r>
            <a:r>
              <a:rPr sz="1950" spc="-15" baseline="25641" dirty="0">
                <a:latin typeface="Microsoft Sans Serif"/>
                <a:cs typeface="Microsoft Sans Serif"/>
              </a:rPr>
              <a:t>k</a:t>
            </a:r>
            <a:r>
              <a:rPr sz="2000" spc="-10" dirty="0">
                <a:latin typeface="Microsoft Sans Serif"/>
                <a:cs typeface="Microsoft Sans Serif"/>
              </a:rPr>
              <a:t>])</a:t>
            </a:r>
            <a:endParaRPr sz="2000">
              <a:latin typeface="Microsoft Sans Serif"/>
              <a:cs typeface="Microsoft Sans Serif"/>
            </a:endParaRPr>
          </a:p>
          <a:p>
            <a:pPr marL="641350" lvl="1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41350" algn="l"/>
              </a:tabLst>
            </a:pPr>
            <a:r>
              <a:rPr sz="2000" spc="105" dirty="0">
                <a:latin typeface="Microsoft Sans Serif"/>
                <a:cs typeface="Microsoft Sans Serif"/>
              </a:rPr>
              <a:t>Sử</a:t>
            </a:r>
            <a:r>
              <a:rPr sz="2000" dirty="0">
                <a:latin typeface="Microsoft Sans Serif"/>
                <a:cs typeface="Microsoft Sans Serif"/>
              </a:rPr>
              <a:t> dụng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shift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luận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lý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(logic</a:t>
            </a:r>
            <a:r>
              <a:rPr sz="2000" spc="-10" dirty="0">
                <a:latin typeface="Microsoft Sans Serif"/>
                <a:cs typeface="Microsoft Sans Serif"/>
              </a:rPr>
              <a:t> shift)</a:t>
            </a:r>
            <a:endParaRPr sz="2000">
              <a:latin typeface="Microsoft Sans Serif"/>
              <a:cs typeface="Microsoft Sans Serif"/>
            </a:endParaRPr>
          </a:p>
          <a:p>
            <a:pPr marL="926465" lvl="2" indent="-342900">
              <a:lnSpc>
                <a:spcPct val="100000"/>
              </a:lnSpc>
              <a:spcBef>
                <a:spcPts val="480"/>
              </a:spcBef>
              <a:buSzPct val="60000"/>
              <a:buFont typeface="Lucida Sans Unicode"/>
              <a:buChar char="■"/>
              <a:tabLst>
                <a:tab pos="926465" algn="l"/>
              </a:tabLst>
            </a:pP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tâm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 </a:t>
            </a:r>
            <a:r>
              <a:rPr sz="2000" spc="-25" dirty="0">
                <a:latin typeface="Microsoft Sans Serif"/>
                <a:cs typeface="Microsoft Sans Serif"/>
              </a:rPr>
              <a:t>dấu</a:t>
            </a:r>
            <a:endParaRPr sz="2000">
              <a:latin typeface="Microsoft Sans Serif"/>
              <a:cs typeface="Microsoft Sans Serif"/>
            </a:endParaRPr>
          </a:p>
          <a:p>
            <a:pPr marL="926465" lvl="2" indent="-342900">
              <a:lnSpc>
                <a:spcPct val="100000"/>
              </a:lnSpc>
              <a:spcBef>
                <a:spcPts val="484"/>
              </a:spcBef>
              <a:buSzPct val="60000"/>
              <a:buFont typeface="Lucida Sans Unicode"/>
              <a:buChar char="■"/>
              <a:tabLst>
                <a:tab pos="92646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dần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trọng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 cao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bên </a:t>
            </a:r>
            <a:r>
              <a:rPr sz="2000" spc="-20" dirty="0">
                <a:latin typeface="Microsoft Sans Serif"/>
                <a:cs typeface="Microsoft Sans Serif"/>
              </a:rPr>
              <a:t>trái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9499" y="3774859"/>
          <a:ext cx="7258683" cy="132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1985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Division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85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Computed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ts val="1985"/>
                        </a:lnSpc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Hex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5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Binary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4769">
                        <a:lnSpc>
                          <a:spcPts val="1820"/>
                        </a:lnSpc>
                      </a:pPr>
                      <a:r>
                        <a:rPr sz="1700" b="1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89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15213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89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15213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3B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6D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00111011</a:t>
                      </a:r>
                      <a:r>
                        <a:rPr sz="17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01101101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4769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9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7606.5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89"/>
                        </a:lnSpc>
                      </a:pPr>
                      <a:r>
                        <a:rPr sz="1700" b="1" spc="-20" dirty="0">
                          <a:latin typeface="Arial"/>
                          <a:cs typeface="Arial"/>
                        </a:rPr>
                        <a:t>7606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1D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B6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820"/>
                        </a:lnSpc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0011101</a:t>
                      </a:r>
                      <a:r>
                        <a:rPr sz="17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10110110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4769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9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950.8125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9"/>
                        </a:lnSpc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950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03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B6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820"/>
                        </a:lnSpc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0011</a:t>
                      </a:r>
                      <a:r>
                        <a:rPr sz="17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10110110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64769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0" dirty="0">
                          <a:latin typeface="Courier New"/>
                          <a:cs typeface="Courier New"/>
                        </a:rPr>
                        <a:t>8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75"/>
                        </a:lnSpc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59.4257813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75"/>
                        </a:lnSpc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8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3B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820"/>
                        </a:lnSpc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00000000</a:t>
                      </a:r>
                      <a:r>
                        <a:rPr sz="1700" b="1" spc="-1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00111011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33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3100" dirty="0"/>
              <a:t>Phép</a:t>
            </a:r>
            <a:r>
              <a:rPr sz="3100" spc="-25" dirty="0"/>
              <a:t> </a:t>
            </a:r>
            <a:r>
              <a:rPr sz="3100" dirty="0"/>
              <a:t>chia</a:t>
            </a:r>
            <a:r>
              <a:rPr sz="3100" spc="-10" dirty="0"/>
              <a:t> </a:t>
            </a:r>
            <a:r>
              <a:rPr sz="3100" dirty="0"/>
              <a:t>không</a:t>
            </a:r>
            <a:r>
              <a:rPr sz="3100" spc="-45" dirty="0"/>
              <a:t> </a:t>
            </a:r>
            <a:r>
              <a:rPr sz="3100" dirty="0"/>
              <a:t>dấu</a:t>
            </a:r>
            <a:r>
              <a:rPr sz="3100" spc="-25" dirty="0"/>
              <a:t> </a:t>
            </a:r>
            <a:r>
              <a:rPr sz="3100" dirty="0"/>
              <a:t>cho</a:t>
            </a:r>
            <a:r>
              <a:rPr sz="3100" spc="-15" dirty="0"/>
              <a:t> </a:t>
            </a:r>
            <a:r>
              <a:rPr sz="3100" dirty="0"/>
              <a:t>2</a:t>
            </a:r>
            <a:r>
              <a:rPr sz="3075" baseline="25745" dirty="0"/>
              <a:t>n</a:t>
            </a:r>
            <a:r>
              <a:rPr sz="3075" spc="7" baseline="25745" dirty="0"/>
              <a:t> </a:t>
            </a:r>
            <a:r>
              <a:rPr sz="3100" dirty="0"/>
              <a:t>bằng</a:t>
            </a:r>
            <a:r>
              <a:rPr sz="3100" spc="-40" dirty="0"/>
              <a:t> </a:t>
            </a:r>
            <a:r>
              <a:rPr sz="3100" dirty="0"/>
              <a:t>shift</a:t>
            </a:r>
            <a:r>
              <a:rPr sz="3100" spc="-10" dirty="0"/>
              <a:t> </a:t>
            </a:r>
            <a:r>
              <a:rPr sz="3100" dirty="0"/>
              <a:t>phải</a:t>
            </a:r>
            <a:r>
              <a:rPr sz="3100" spc="-15" dirty="0"/>
              <a:t> </a:t>
            </a:r>
            <a:r>
              <a:rPr sz="3100" spc="-25" dirty="0"/>
              <a:t>(1)</a:t>
            </a:r>
            <a:endParaRPr sz="3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33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3100" dirty="0"/>
              <a:t>Phép</a:t>
            </a:r>
            <a:r>
              <a:rPr sz="3100" spc="-25" dirty="0"/>
              <a:t> </a:t>
            </a:r>
            <a:r>
              <a:rPr sz="3100" dirty="0"/>
              <a:t>chia</a:t>
            </a:r>
            <a:r>
              <a:rPr sz="3100" spc="-10" dirty="0"/>
              <a:t> </a:t>
            </a:r>
            <a:r>
              <a:rPr sz="3100" dirty="0"/>
              <a:t>không</a:t>
            </a:r>
            <a:r>
              <a:rPr sz="3100" spc="-45" dirty="0"/>
              <a:t> </a:t>
            </a:r>
            <a:r>
              <a:rPr sz="3100" dirty="0"/>
              <a:t>dấu</a:t>
            </a:r>
            <a:r>
              <a:rPr sz="3100" spc="-25" dirty="0"/>
              <a:t> </a:t>
            </a:r>
            <a:r>
              <a:rPr sz="3100" dirty="0"/>
              <a:t>cho</a:t>
            </a:r>
            <a:r>
              <a:rPr sz="3100" spc="-15" dirty="0"/>
              <a:t> </a:t>
            </a:r>
            <a:r>
              <a:rPr sz="3100" dirty="0"/>
              <a:t>2</a:t>
            </a:r>
            <a:r>
              <a:rPr sz="3075" baseline="25745" dirty="0"/>
              <a:t>n</a:t>
            </a:r>
            <a:r>
              <a:rPr sz="3075" spc="7" baseline="25745" dirty="0"/>
              <a:t> </a:t>
            </a:r>
            <a:r>
              <a:rPr sz="3100" dirty="0"/>
              <a:t>bằng</a:t>
            </a:r>
            <a:r>
              <a:rPr sz="3100" spc="-40" dirty="0"/>
              <a:t> </a:t>
            </a:r>
            <a:r>
              <a:rPr sz="3100" dirty="0"/>
              <a:t>shift</a:t>
            </a:r>
            <a:r>
              <a:rPr sz="3100" spc="-10" dirty="0"/>
              <a:t> </a:t>
            </a:r>
            <a:r>
              <a:rPr sz="3100" dirty="0"/>
              <a:t>phải</a:t>
            </a:r>
            <a:r>
              <a:rPr sz="3100" spc="-15" dirty="0"/>
              <a:t> </a:t>
            </a:r>
            <a:r>
              <a:rPr sz="3100" spc="-25" dirty="0"/>
              <a:t>(2)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3898391"/>
            <a:ext cx="4495800" cy="36893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45"/>
              </a:spcBef>
            </a:pPr>
            <a:r>
              <a:rPr sz="1800" b="1" dirty="0">
                <a:latin typeface="Courier New"/>
                <a:cs typeface="Courier New"/>
              </a:rPr>
              <a:t>shrq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$3,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69214" y="4906264"/>
            <a:ext cx="5827395" cy="1275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Sử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dụng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shift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luận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lý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với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unsigned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Trong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Logical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shift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ký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hiệu là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&gt;&gt;&gt;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1764792"/>
            <a:ext cx="4572000" cy="1477010"/>
          </a:xfrm>
          <a:prstGeom prst="rect">
            <a:avLst/>
          </a:prstGeom>
          <a:solidFill>
            <a:srgbClr val="DFF4E2"/>
          </a:solidFill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latin typeface="Courier New"/>
                <a:cs typeface="Courier New"/>
              </a:rPr>
              <a:t>unsigned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udiv8</a:t>
            </a:r>
            <a:endParaRPr sz="1800">
              <a:latin typeface="Courier New"/>
              <a:cs typeface="Courier New"/>
            </a:endParaRPr>
          </a:p>
          <a:p>
            <a:pPr marL="9112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(unsigned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x/8;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3886200"/>
            <a:ext cx="3352800" cy="64643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1310" marR="975994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Logical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shift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&gt;&gt;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419" y="1370533"/>
            <a:ext cx="750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Hàm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419" y="3525773"/>
            <a:ext cx="284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Mã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assembly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đã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biên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dịch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0601" y="3533013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Giải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thích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Biểu diễn</a:t>
            </a:r>
            <a:r>
              <a:rPr spc="-15" dirty="0"/>
              <a:t> </a:t>
            </a:r>
            <a:r>
              <a:rPr dirty="0"/>
              <a:t>thông tin</a:t>
            </a:r>
            <a:r>
              <a:rPr spc="-15" dirty="0"/>
              <a:t> </a:t>
            </a:r>
            <a:r>
              <a:rPr dirty="0"/>
              <a:t>dưới</a:t>
            </a:r>
            <a:r>
              <a:rPr spc="-15" dirty="0"/>
              <a:t> </a:t>
            </a:r>
            <a:r>
              <a:rPr dirty="0"/>
              <a:t>dạng</a:t>
            </a:r>
            <a:r>
              <a:rPr spc="5" dirty="0"/>
              <a:t> </a:t>
            </a:r>
            <a:r>
              <a:rPr spc="-25" dirty="0"/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Tính</a:t>
            </a:r>
            <a:r>
              <a:rPr spc="-20" dirty="0"/>
              <a:t> </a:t>
            </a:r>
            <a:r>
              <a:rPr dirty="0"/>
              <a:t>toán</a:t>
            </a:r>
            <a:r>
              <a:rPr spc="10" dirty="0"/>
              <a:t> </a:t>
            </a:r>
            <a:r>
              <a:rPr spc="-25" dirty="0"/>
              <a:t>bit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Integers</a:t>
            </a:r>
            <a:r>
              <a:rPr spc="-5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Số</a:t>
            </a:r>
            <a:r>
              <a:rPr spc="-45" dirty="0"/>
              <a:t> </a:t>
            </a:r>
            <a:r>
              <a:rPr spc="-10" dirty="0"/>
              <a:t>nguyên</a:t>
            </a:r>
          </a:p>
          <a:p>
            <a:pPr marL="774700" lvl="1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Biểu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diễn:</a:t>
            </a:r>
            <a:r>
              <a:rPr sz="2400" spc="-2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không</a:t>
            </a:r>
            <a:r>
              <a:rPr sz="2400" spc="-3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(unsigned) và</a:t>
            </a:r>
            <a:r>
              <a:rPr sz="2400" spc="-5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có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dấu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Microsoft Sans Serif"/>
                <a:cs typeface="Microsoft Sans Serif"/>
              </a:rPr>
              <a:t>(signed)</a:t>
            </a:r>
            <a:endParaRPr sz="2400">
              <a:latin typeface="Microsoft Sans Serif"/>
              <a:cs typeface="Microsoft Sans Serif"/>
            </a:endParaRPr>
          </a:p>
          <a:p>
            <a:pPr marL="774700" lvl="1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Char char="•"/>
              <a:tabLst>
                <a:tab pos="774700" algn="l"/>
              </a:tabLst>
            </a:pP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Cộng,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nhân,</a:t>
            </a:r>
            <a:r>
              <a:rPr sz="2400" spc="-4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A6A6A6"/>
                </a:solidFill>
                <a:latin typeface="Microsoft Sans Serif"/>
                <a:cs typeface="Microsoft Sans Serif"/>
              </a:rPr>
              <a:t>dịch</a:t>
            </a:r>
            <a:r>
              <a:rPr sz="24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Microsoft Sans Serif"/>
                <a:cs typeface="Microsoft Sans Serif"/>
              </a:rPr>
              <a:t>bit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Biểu diễn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trong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bộ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nhớ, con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trỏ,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chuỗi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sz="3400" spc="-10" dirty="0"/>
              <a:t>Bytes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401" y="1421831"/>
            <a:ext cx="6783070" cy="15462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3370" indent="-255270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3370" algn="l"/>
              </a:tabLst>
            </a:pPr>
            <a:r>
              <a:rPr sz="2400" b="1" dirty="0">
                <a:latin typeface="Arial"/>
                <a:cs typeface="Arial"/>
              </a:rPr>
              <a:t>Byte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8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552450" lvl="1" indent="-2355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 nhị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phân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từ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00000000</a:t>
            </a:r>
            <a:r>
              <a:rPr sz="1950" baseline="-21367" dirty="0">
                <a:latin typeface="Microsoft Sans Serif"/>
                <a:cs typeface="Microsoft Sans Serif"/>
              </a:rPr>
              <a:t>2</a:t>
            </a:r>
            <a:r>
              <a:rPr sz="1950" spc="240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-10" dirty="0">
                <a:latin typeface="Microsoft Sans Serif"/>
                <a:cs typeface="Microsoft Sans Serif"/>
              </a:rPr>
              <a:t> 11111111</a:t>
            </a:r>
            <a:r>
              <a:rPr sz="1950" spc="-15" baseline="-21367" dirty="0">
                <a:latin typeface="Microsoft Sans Serif"/>
                <a:cs typeface="Microsoft Sans Serif"/>
              </a:rPr>
              <a:t>2</a:t>
            </a:r>
            <a:endParaRPr sz="1950" baseline="-21367">
              <a:latin typeface="Microsoft Sans Serif"/>
              <a:cs typeface="Microsoft Sans Serif"/>
            </a:endParaRPr>
          </a:p>
          <a:p>
            <a:pPr marL="552450" lvl="1" indent="-235585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hệ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(decimal):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từ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</a:t>
            </a:r>
            <a:r>
              <a:rPr sz="1950" baseline="-21367" dirty="0">
                <a:latin typeface="Microsoft Sans Serif"/>
                <a:cs typeface="Microsoft Sans Serif"/>
              </a:rPr>
              <a:t>10</a:t>
            </a:r>
            <a:r>
              <a:rPr sz="1950" spc="292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255</a:t>
            </a:r>
            <a:r>
              <a:rPr sz="1950" spc="-15" baseline="-21367" dirty="0">
                <a:latin typeface="Microsoft Sans Serif"/>
                <a:cs typeface="Microsoft Sans Serif"/>
              </a:rPr>
              <a:t>10</a:t>
            </a:r>
            <a:endParaRPr sz="1950" baseline="-21367">
              <a:latin typeface="Microsoft Sans Serif"/>
              <a:cs typeface="Microsoft Sans Serif"/>
            </a:endParaRPr>
          </a:p>
          <a:p>
            <a:pPr marL="552450" lvl="1" indent="-23558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hệ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16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(hexadecimal):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00</a:t>
            </a:r>
            <a:r>
              <a:rPr sz="1950" baseline="-21367" dirty="0">
                <a:latin typeface="Microsoft Sans Serif"/>
                <a:cs typeface="Microsoft Sans Serif"/>
              </a:rPr>
              <a:t>16</a:t>
            </a:r>
            <a:r>
              <a:rPr sz="1950" spc="270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FF</a:t>
            </a:r>
            <a:r>
              <a:rPr sz="1950" spc="-30" baseline="-21367" dirty="0">
                <a:latin typeface="Microsoft Sans Serif"/>
                <a:cs typeface="Microsoft Sans Serif"/>
              </a:rPr>
              <a:t>16</a:t>
            </a:r>
            <a:endParaRPr sz="1950" baseline="-21367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2800" y="2247899"/>
            <a:ext cx="1752600" cy="3430904"/>
          </a:xfrm>
          <a:custGeom>
            <a:avLst/>
            <a:gdLst/>
            <a:ahLst/>
            <a:cxnLst/>
            <a:rect l="l" t="t" r="r" b="b"/>
            <a:pathLst>
              <a:path w="1752600" h="3430904">
                <a:moveTo>
                  <a:pt x="1752600" y="0"/>
                </a:moveTo>
                <a:lnTo>
                  <a:pt x="914400" y="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  <a:lnTo>
                  <a:pt x="0" y="3430524"/>
                </a:lnTo>
                <a:lnTo>
                  <a:pt x="457200" y="3430524"/>
                </a:lnTo>
                <a:lnTo>
                  <a:pt x="914400" y="3430524"/>
                </a:lnTo>
                <a:lnTo>
                  <a:pt x="1752600" y="3430524"/>
                </a:lnTo>
                <a:lnTo>
                  <a:pt x="1752600" y="3201924"/>
                </a:lnTo>
                <a:lnTo>
                  <a:pt x="1752600" y="228600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56450" y="2012950"/>
          <a:ext cx="1752600" cy="368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R="33020" algn="ctr">
                        <a:lnSpc>
                          <a:spcPts val="171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1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1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1101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3020" algn="ctr">
                        <a:lnSpc>
                          <a:spcPts val="1700"/>
                        </a:lnSpc>
                      </a:pPr>
                      <a:r>
                        <a:rPr sz="1800" b="1" spc="-5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700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66"/>
                      </a:solidFill>
                      <a:prstDash val="solid"/>
                    </a:lnL>
                    <a:lnR w="12700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0066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319898" y="1625219"/>
            <a:ext cx="402590" cy="332740"/>
          </a:xfrm>
          <a:custGeom>
            <a:avLst/>
            <a:gdLst/>
            <a:ahLst/>
            <a:cxnLst/>
            <a:rect l="l" t="t" r="r" b="b"/>
            <a:pathLst>
              <a:path w="402590" h="332739">
                <a:moveTo>
                  <a:pt x="16891" y="191896"/>
                </a:moveTo>
                <a:lnTo>
                  <a:pt x="0" y="205485"/>
                </a:lnTo>
                <a:lnTo>
                  <a:pt x="102997" y="332613"/>
                </a:lnTo>
                <a:lnTo>
                  <a:pt x="119760" y="319023"/>
                </a:lnTo>
                <a:lnTo>
                  <a:pt x="71247" y="259079"/>
                </a:lnTo>
                <a:lnTo>
                  <a:pt x="89792" y="244093"/>
                </a:lnTo>
                <a:lnTo>
                  <a:pt x="59181" y="244093"/>
                </a:lnTo>
                <a:lnTo>
                  <a:pt x="16891" y="191896"/>
                </a:lnTo>
                <a:close/>
              </a:path>
              <a:path w="402590" h="332739">
                <a:moveTo>
                  <a:pt x="165284" y="205612"/>
                </a:moveTo>
                <a:lnTo>
                  <a:pt x="137414" y="205612"/>
                </a:lnTo>
                <a:lnTo>
                  <a:pt x="185927" y="265556"/>
                </a:lnTo>
                <a:lnTo>
                  <a:pt x="202692" y="251840"/>
                </a:lnTo>
                <a:lnTo>
                  <a:pt x="165284" y="205612"/>
                </a:lnTo>
                <a:close/>
              </a:path>
              <a:path w="402590" h="332739">
                <a:moveTo>
                  <a:pt x="99822" y="124713"/>
                </a:moveTo>
                <a:lnTo>
                  <a:pt x="82930" y="138302"/>
                </a:lnTo>
                <a:lnTo>
                  <a:pt x="125222" y="190500"/>
                </a:lnTo>
                <a:lnTo>
                  <a:pt x="59181" y="244093"/>
                </a:lnTo>
                <a:lnTo>
                  <a:pt x="89792" y="244093"/>
                </a:lnTo>
                <a:lnTo>
                  <a:pt x="137414" y="205612"/>
                </a:lnTo>
                <a:lnTo>
                  <a:pt x="165284" y="205612"/>
                </a:lnTo>
                <a:lnTo>
                  <a:pt x="99822" y="124713"/>
                </a:lnTo>
                <a:close/>
              </a:path>
              <a:path w="402590" h="332739">
                <a:moveTo>
                  <a:pt x="219511" y="93958"/>
                </a:moveTo>
                <a:lnTo>
                  <a:pt x="181435" y="114464"/>
                </a:lnTo>
                <a:lnTo>
                  <a:pt x="169291" y="144271"/>
                </a:lnTo>
                <a:lnTo>
                  <a:pt x="169793" y="155559"/>
                </a:lnTo>
                <a:lnTo>
                  <a:pt x="186562" y="189991"/>
                </a:lnTo>
                <a:lnTo>
                  <a:pt x="226568" y="215391"/>
                </a:lnTo>
                <a:lnTo>
                  <a:pt x="237478" y="215610"/>
                </a:lnTo>
                <a:lnTo>
                  <a:pt x="248126" y="213423"/>
                </a:lnTo>
                <a:lnTo>
                  <a:pt x="258536" y="208855"/>
                </a:lnTo>
                <a:lnTo>
                  <a:pt x="268731" y="201929"/>
                </a:lnTo>
                <a:lnTo>
                  <a:pt x="274353" y="196709"/>
                </a:lnTo>
                <a:lnTo>
                  <a:pt x="239621" y="196709"/>
                </a:lnTo>
                <a:lnTo>
                  <a:pt x="232664" y="196468"/>
                </a:lnTo>
                <a:lnTo>
                  <a:pt x="225591" y="194804"/>
                </a:lnTo>
                <a:lnTo>
                  <a:pt x="218662" y="191531"/>
                </a:lnTo>
                <a:lnTo>
                  <a:pt x="211875" y="186664"/>
                </a:lnTo>
                <a:lnTo>
                  <a:pt x="205231" y="180212"/>
                </a:lnTo>
                <a:lnTo>
                  <a:pt x="222016" y="166623"/>
                </a:lnTo>
                <a:lnTo>
                  <a:pt x="195706" y="166623"/>
                </a:lnTo>
                <a:lnTo>
                  <a:pt x="191875" y="160291"/>
                </a:lnTo>
                <a:lnTo>
                  <a:pt x="189341" y="153876"/>
                </a:lnTo>
                <a:lnTo>
                  <a:pt x="188202" y="147841"/>
                </a:lnTo>
                <a:lnTo>
                  <a:pt x="188214" y="140842"/>
                </a:lnTo>
                <a:lnTo>
                  <a:pt x="219964" y="111658"/>
                </a:lnTo>
                <a:lnTo>
                  <a:pt x="262594" y="111658"/>
                </a:lnTo>
                <a:lnTo>
                  <a:pt x="261183" y="110148"/>
                </a:lnTo>
                <a:lnTo>
                  <a:pt x="251301" y="102457"/>
                </a:lnTo>
                <a:lnTo>
                  <a:pt x="240990" y="97194"/>
                </a:lnTo>
                <a:lnTo>
                  <a:pt x="230250" y="94360"/>
                </a:lnTo>
                <a:lnTo>
                  <a:pt x="219511" y="93958"/>
                </a:lnTo>
                <a:close/>
              </a:path>
              <a:path w="402590" h="332739">
                <a:moveTo>
                  <a:pt x="285115" y="139318"/>
                </a:moveTo>
                <a:lnTo>
                  <a:pt x="267461" y="150367"/>
                </a:lnTo>
                <a:lnTo>
                  <a:pt x="270382" y="158876"/>
                </a:lnTo>
                <a:lnTo>
                  <a:pt x="270872" y="164554"/>
                </a:lnTo>
                <a:lnTo>
                  <a:pt x="246221" y="195532"/>
                </a:lnTo>
                <a:lnTo>
                  <a:pt x="239621" y="196709"/>
                </a:lnTo>
                <a:lnTo>
                  <a:pt x="274353" y="196709"/>
                </a:lnTo>
                <a:lnTo>
                  <a:pt x="290079" y="164554"/>
                </a:lnTo>
                <a:lnTo>
                  <a:pt x="289909" y="156257"/>
                </a:lnTo>
                <a:lnTo>
                  <a:pt x="288262" y="147841"/>
                </a:lnTo>
                <a:lnTo>
                  <a:pt x="285115" y="139318"/>
                </a:lnTo>
                <a:close/>
              </a:path>
              <a:path w="402590" h="332739">
                <a:moveTo>
                  <a:pt x="262594" y="111658"/>
                </a:moveTo>
                <a:lnTo>
                  <a:pt x="219964" y="111658"/>
                </a:lnTo>
                <a:lnTo>
                  <a:pt x="227202" y="112394"/>
                </a:lnTo>
                <a:lnTo>
                  <a:pt x="233552" y="113537"/>
                </a:lnTo>
                <a:lnTo>
                  <a:pt x="240156" y="117855"/>
                </a:lnTo>
                <a:lnTo>
                  <a:pt x="247142" y="124967"/>
                </a:lnTo>
                <a:lnTo>
                  <a:pt x="195706" y="166623"/>
                </a:lnTo>
                <a:lnTo>
                  <a:pt x="222016" y="166623"/>
                </a:lnTo>
                <a:lnTo>
                  <a:pt x="273939" y="124586"/>
                </a:lnTo>
                <a:lnTo>
                  <a:pt x="272542" y="122681"/>
                </a:lnTo>
                <a:lnTo>
                  <a:pt x="271399" y="121284"/>
                </a:lnTo>
                <a:lnTo>
                  <a:pt x="270636" y="120268"/>
                </a:lnTo>
                <a:lnTo>
                  <a:pt x="262594" y="111658"/>
                </a:lnTo>
                <a:close/>
              </a:path>
              <a:path w="402590" h="332739">
                <a:moveTo>
                  <a:pt x="263651" y="50037"/>
                </a:moveTo>
                <a:lnTo>
                  <a:pt x="244221" y="65785"/>
                </a:lnTo>
                <a:lnTo>
                  <a:pt x="311150" y="84835"/>
                </a:lnTo>
                <a:lnTo>
                  <a:pt x="316229" y="159892"/>
                </a:lnTo>
                <a:lnTo>
                  <a:pt x="335152" y="144652"/>
                </a:lnTo>
                <a:lnTo>
                  <a:pt x="329946" y="88645"/>
                </a:lnTo>
                <a:lnTo>
                  <a:pt x="397138" y="88645"/>
                </a:lnTo>
                <a:lnTo>
                  <a:pt x="328802" y="69087"/>
                </a:lnTo>
                <a:lnTo>
                  <a:pt x="328620" y="65277"/>
                </a:lnTo>
                <a:lnTo>
                  <a:pt x="310133" y="65277"/>
                </a:lnTo>
                <a:lnTo>
                  <a:pt x="306197" y="63753"/>
                </a:lnTo>
                <a:lnTo>
                  <a:pt x="295401" y="60070"/>
                </a:lnTo>
                <a:lnTo>
                  <a:pt x="263651" y="50037"/>
                </a:lnTo>
                <a:close/>
              </a:path>
              <a:path w="402590" h="332739">
                <a:moveTo>
                  <a:pt x="397138" y="88645"/>
                </a:moveTo>
                <a:lnTo>
                  <a:pt x="329946" y="88645"/>
                </a:lnTo>
                <a:lnTo>
                  <a:pt x="383285" y="105663"/>
                </a:lnTo>
                <a:lnTo>
                  <a:pt x="402462" y="90169"/>
                </a:lnTo>
                <a:lnTo>
                  <a:pt x="397138" y="88645"/>
                </a:lnTo>
                <a:close/>
              </a:path>
              <a:path w="402590" h="332739">
                <a:moveTo>
                  <a:pt x="325500" y="0"/>
                </a:moveTo>
                <a:lnTo>
                  <a:pt x="306831" y="15112"/>
                </a:lnTo>
                <a:lnTo>
                  <a:pt x="308991" y="49402"/>
                </a:lnTo>
                <a:lnTo>
                  <a:pt x="309118" y="54101"/>
                </a:lnTo>
                <a:lnTo>
                  <a:pt x="309681" y="60070"/>
                </a:lnTo>
                <a:lnTo>
                  <a:pt x="310133" y="65277"/>
                </a:lnTo>
                <a:lnTo>
                  <a:pt x="328620" y="65277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2339" y="1323594"/>
            <a:ext cx="1028064" cy="6235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Tổ</a:t>
            </a:r>
            <a:r>
              <a:rPr spc="-70" dirty="0"/>
              <a:t> </a:t>
            </a:r>
            <a:r>
              <a:rPr dirty="0"/>
              <a:t>chức</a:t>
            </a:r>
            <a:r>
              <a:rPr spc="-55" dirty="0"/>
              <a:t> </a:t>
            </a:r>
            <a:r>
              <a:rPr dirty="0"/>
              <a:t>bộ</a:t>
            </a:r>
            <a:r>
              <a:rPr spc="-70" dirty="0"/>
              <a:t> </a:t>
            </a:r>
            <a:r>
              <a:rPr dirty="0"/>
              <a:t>nhớ</a:t>
            </a:r>
            <a:r>
              <a:rPr spc="-65" dirty="0"/>
              <a:t> </a:t>
            </a:r>
            <a:r>
              <a:rPr dirty="0"/>
              <a:t>theo</a:t>
            </a:r>
            <a:r>
              <a:rPr spc="-55" dirty="0"/>
              <a:t> </a:t>
            </a:r>
            <a:r>
              <a:rPr spc="-20" dirty="0"/>
              <a:t>byte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816" y="2848190"/>
            <a:ext cx="8823325" cy="30333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3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Bộ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nhớ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“như”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một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mảng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byte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rất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lớn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Mỗi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byte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trong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bộ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nhớ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được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xác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định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bằng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địa</a:t>
            </a:r>
            <a:r>
              <a:rPr sz="2200" b="1" i="1" spc="-40" dirty="0">
                <a:latin typeface="Arial"/>
                <a:cs typeface="Arial"/>
              </a:rPr>
              <a:t> </a:t>
            </a:r>
            <a:r>
              <a:rPr sz="2200" b="1" i="1" spc="-25" dirty="0">
                <a:latin typeface="Arial"/>
                <a:cs typeface="Arial"/>
              </a:rPr>
              <a:t>chỉ</a:t>
            </a:r>
            <a:endParaRPr sz="2200">
              <a:latin typeface="Arial"/>
              <a:cs typeface="Arial"/>
            </a:endParaRPr>
          </a:p>
          <a:p>
            <a:pPr marL="725805" lvl="1" indent="-350520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725805" algn="l"/>
              </a:tabLst>
            </a:pPr>
            <a:r>
              <a:rPr sz="2000" dirty="0">
                <a:latin typeface="Microsoft Sans Serif"/>
                <a:cs typeface="Microsoft Sans Serif"/>
              </a:rPr>
              <a:t>Một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như</a:t>
            </a:r>
            <a:r>
              <a:rPr sz="2000" dirty="0">
                <a:latin typeface="Microsoft Sans Serif"/>
                <a:cs typeface="Microsoft Sans Serif"/>
              </a:rPr>
              <a:t> một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index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mảng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đó</a:t>
            </a:r>
            <a:endParaRPr sz="2000">
              <a:latin typeface="Microsoft Sans Serif"/>
              <a:cs typeface="Microsoft Sans Serif"/>
            </a:endParaRPr>
          </a:p>
          <a:p>
            <a:pPr marL="1086485" lvl="2" indent="-360680">
              <a:lnSpc>
                <a:spcPct val="100000"/>
              </a:lnSpc>
              <a:spcBef>
                <a:spcPts val="480"/>
              </a:spcBef>
              <a:buSzPct val="60000"/>
              <a:buFont typeface="Lucida Sans Unicode"/>
              <a:buChar char="■"/>
              <a:tabLst>
                <a:tab pos="1086485" algn="l"/>
              </a:tabLst>
            </a:pPr>
            <a:r>
              <a:rPr sz="2000" dirty="0">
                <a:latin typeface="Microsoft Sans Serif"/>
                <a:cs typeface="Microsoft Sans Serif"/>
              </a:rPr>
              <a:t>Kiểu </a:t>
            </a:r>
            <a:r>
              <a:rPr sz="2000" spc="105" dirty="0">
                <a:latin typeface="Microsoft Sans Serif"/>
                <a:cs typeface="Microsoft Sans Serif"/>
              </a:rPr>
              <a:t>dữ</a:t>
            </a:r>
            <a:r>
              <a:rPr sz="2000" dirty="0">
                <a:latin typeface="Microsoft Sans Serif"/>
                <a:cs typeface="Microsoft Sans Serif"/>
              </a:rPr>
              <a:t> liệu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pointer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(con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trỏ)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dùng để </a:t>
            </a:r>
            <a:r>
              <a:rPr sz="2000" spc="50" dirty="0">
                <a:latin typeface="Microsoft Sans Serif"/>
                <a:cs typeface="Microsoft Sans Serif"/>
              </a:rPr>
              <a:t>chứa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một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char*,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165" dirty="0">
                <a:latin typeface="Microsoft Sans Serif"/>
                <a:cs typeface="Microsoft Sans Serif"/>
              </a:rPr>
              <a:t>int*…</a:t>
            </a:r>
            <a:endParaRPr sz="2000">
              <a:latin typeface="Microsoft Sans Serif"/>
              <a:cs typeface="Microsoft Sans Serif"/>
            </a:endParaRPr>
          </a:p>
          <a:p>
            <a:pPr lvl="2">
              <a:lnSpc>
                <a:spcPct val="100000"/>
              </a:lnSpc>
              <a:spcBef>
                <a:spcPts val="1140"/>
              </a:spcBef>
              <a:buFont typeface="Lucida Sans Unicode"/>
              <a:buChar char="■"/>
            </a:pPr>
            <a:endParaRPr sz="20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Lưu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ý: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hệ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thống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cung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cấp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các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không gian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địa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chỉ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riêng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cho</a:t>
            </a:r>
            <a:r>
              <a:rPr sz="2200" b="1" spc="-25" dirty="0">
                <a:latin typeface="Arial"/>
                <a:cs typeface="Arial"/>
              </a:rPr>
              <a:t> mỗi </a:t>
            </a:r>
            <a:r>
              <a:rPr sz="2200" b="1" dirty="0">
                <a:latin typeface="Arial"/>
                <a:cs typeface="Arial"/>
              </a:rPr>
              <a:t>“tiến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trình”</a:t>
            </a:r>
            <a:endParaRPr sz="2200">
              <a:latin typeface="Arial"/>
              <a:cs typeface="Arial"/>
            </a:endParaRPr>
          </a:p>
          <a:p>
            <a:pPr marL="615950" lvl="1" indent="-34290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15950" algn="l"/>
              </a:tabLst>
            </a:pP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tiến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chương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được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thi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2772" y="2309241"/>
          <a:ext cx="57277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ts val="2300"/>
                        </a:lnSpc>
                      </a:pPr>
                      <a:r>
                        <a:rPr sz="2400" b="1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2400" b="1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2400" b="1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19050">
                      <a:solidFill>
                        <a:srgbClr val="003300"/>
                      </a:solidFill>
                      <a:prstDash val="solid"/>
                    </a:lnR>
                    <a:lnT w="19050">
                      <a:solidFill>
                        <a:srgbClr val="003300"/>
                      </a:solidFill>
                      <a:prstDash val="solid"/>
                    </a:lnT>
                    <a:lnB w="19050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33409" y="1632039"/>
            <a:ext cx="631190" cy="600710"/>
          </a:xfrm>
          <a:custGeom>
            <a:avLst/>
            <a:gdLst/>
            <a:ahLst/>
            <a:cxnLst/>
            <a:rect l="l" t="t" r="r" b="b"/>
            <a:pathLst>
              <a:path w="631189" h="600710">
                <a:moveTo>
                  <a:pt x="40969" y="465599"/>
                </a:moveTo>
                <a:lnTo>
                  <a:pt x="6449" y="486221"/>
                </a:lnTo>
                <a:lnTo>
                  <a:pt x="0" y="506658"/>
                </a:lnTo>
                <a:lnTo>
                  <a:pt x="877" y="517689"/>
                </a:lnTo>
                <a:lnTo>
                  <a:pt x="20562" y="557694"/>
                </a:lnTo>
                <a:lnTo>
                  <a:pt x="51455" y="587634"/>
                </a:lnTo>
                <a:lnTo>
                  <a:pt x="90199" y="600148"/>
                </a:lnTo>
                <a:lnTo>
                  <a:pt x="96127" y="599604"/>
                </a:lnTo>
                <a:lnTo>
                  <a:pt x="125453" y="578268"/>
                </a:lnTo>
                <a:lnTo>
                  <a:pt x="90666" y="578268"/>
                </a:lnTo>
                <a:lnTo>
                  <a:pt x="84443" y="577125"/>
                </a:lnTo>
                <a:lnTo>
                  <a:pt x="37326" y="542073"/>
                </a:lnTo>
                <a:lnTo>
                  <a:pt x="22384" y="505370"/>
                </a:lnTo>
                <a:lnTo>
                  <a:pt x="22431" y="504614"/>
                </a:lnTo>
                <a:lnTo>
                  <a:pt x="24499" y="499020"/>
                </a:lnTo>
                <a:lnTo>
                  <a:pt x="29579" y="494321"/>
                </a:lnTo>
                <a:lnTo>
                  <a:pt x="34786" y="489368"/>
                </a:lnTo>
                <a:lnTo>
                  <a:pt x="40628" y="487463"/>
                </a:lnTo>
                <a:lnTo>
                  <a:pt x="91323" y="487463"/>
                </a:lnTo>
                <a:lnTo>
                  <a:pt x="86993" y="483334"/>
                </a:lnTo>
                <a:lnTo>
                  <a:pt x="47708" y="466095"/>
                </a:lnTo>
                <a:lnTo>
                  <a:pt x="40969" y="465599"/>
                </a:lnTo>
                <a:close/>
              </a:path>
              <a:path w="631189" h="600710">
                <a:moveTo>
                  <a:pt x="91323" y="487463"/>
                </a:moveTo>
                <a:lnTo>
                  <a:pt x="40628" y="487463"/>
                </a:lnTo>
                <a:lnTo>
                  <a:pt x="46978" y="488606"/>
                </a:lnTo>
                <a:lnTo>
                  <a:pt x="55266" y="490797"/>
                </a:lnTo>
                <a:lnTo>
                  <a:pt x="93968" y="523658"/>
                </a:lnTo>
                <a:lnTo>
                  <a:pt x="108954" y="560869"/>
                </a:lnTo>
                <a:lnTo>
                  <a:pt x="106795" y="566711"/>
                </a:lnTo>
                <a:lnTo>
                  <a:pt x="101722" y="571521"/>
                </a:lnTo>
                <a:lnTo>
                  <a:pt x="96508" y="576363"/>
                </a:lnTo>
                <a:lnTo>
                  <a:pt x="90666" y="578268"/>
                </a:lnTo>
                <a:lnTo>
                  <a:pt x="125453" y="578268"/>
                </a:lnTo>
                <a:lnTo>
                  <a:pt x="129464" y="569966"/>
                </a:lnTo>
                <a:lnTo>
                  <a:pt x="131322" y="559474"/>
                </a:lnTo>
                <a:lnTo>
                  <a:pt x="130417" y="548042"/>
                </a:lnTo>
                <a:lnTo>
                  <a:pt x="110732" y="508037"/>
                </a:lnTo>
                <a:lnTo>
                  <a:pt x="93587" y="489622"/>
                </a:lnTo>
                <a:lnTo>
                  <a:pt x="91323" y="487463"/>
                </a:lnTo>
                <a:close/>
              </a:path>
              <a:path w="631189" h="600710">
                <a:moveTo>
                  <a:pt x="141297" y="372110"/>
                </a:moveTo>
                <a:lnTo>
                  <a:pt x="106779" y="392731"/>
                </a:lnTo>
                <a:lnTo>
                  <a:pt x="100302" y="412785"/>
                </a:lnTo>
                <a:lnTo>
                  <a:pt x="101207" y="424217"/>
                </a:lnTo>
                <a:lnTo>
                  <a:pt x="120892" y="464095"/>
                </a:lnTo>
                <a:lnTo>
                  <a:pt x="151785" y="494099"/>
                </a:lnTo>
                <a:lnTo>
                  <a:pt x="190529" y="506658"/>
                </a:lnTo>
                <a:lnTo>
                  <a:pt x="196457" y="506132"/>
                </a:lnTo>
                <a:lnTo>
                  <a:pt x="225737" y="484669"/>
                </a:lnTo>
                <a:lnTo>
                  <a:pt x="190996" y="484669"/>
                </a:lnTo>
                <a:lnTo>
                  <a:pt x="184646" y="483653"/>
                </a:lnTo>
                <a:lnTo>
                  <a:pt x="137656" y="448601"/>
                </a:lnTo>
                <a:lnTo>
                  <a:pt x="122543" y="411390"/>
                </a:lnTo>
                <a:lnTo>
                  <a:pt x="124829" y="405421"/>
                </a:lnTo>
                <a:lnTo>
                  <a:pt x="135116" y="395896"/>
                </a:lnTo>
                <a:lnTo>
                  <a:pt x="140958" y="393991"/>
                </a:lnTo>
                <a:lnTo>
                  <a:pt x="191652" y="393991"/>
                </a:lnTo>
                <a:lnTo>
                  <a:pt x="187321" y="389862"/>
                </a:lnTo>
                <a:lnTo>
                  <a:pt x="148022" y="372576"/>
                </a:lnTo>
                <a:lnTo>
                  <a:pt x="141297" y="372110"/>
                </a:lnTo>
                <a:close/>
              </a:path>
              <a:path w="631189" h="600710">
                <a:moveTo>
                  <a:pt x="191652" y="393991"/>
                </a:moveTo>
                <a:lnTo>
                  <a:pt x="140958" y="393991"/>
                </a:lnTo>
                <a:lnTo>
                  <a:pt x="147308" y="395007"/>
                </a:lnTo>
                <a:lnTo>
                  <a:pt x="155596" y="397252"/>
                </a:lnTo>
                <a:lnTo>
                  <a:pt x="194171" y="430186"/>
                </a:lnTo>
                <a:lnTo>
                  <a:pt x="209135" y="465599"/>
                </a:lnTo>
                <a:lnTo>
                  <a:pt x="209167" y="467592"/>
                </a:lnTo>
                <a:lnTo>
                  <a:pt x="207125" y="473239"/>
                </a:lnTo>
                <a:lnTo>
                  <a:pt x="202119" y="477986"/>
                </a:lnTo>
                <a:lnTo>
                  <a:pt x="196838" y="482764"/>
                </a:lnTo>
                <a:lnTo>
                  <a:pt x="190996" y="484669"/>
                </a:lnTo>
                <a:lnTo>
                  <a:pt x="225737" y="484669"/>
                </a:lnTo>
                <a:lnTo>
                  <a:pt x="229778" y="476382"/>
                </a:lnTo>
                <a:lnTo>
                  <a:pt x="231614" y="466127"/>
                </a:lnTo>
                <a:lnTo>
                  <a:pt x="231504" y="464095"/>
                </a:lnTo>
                <a:lnTo>
                  <a:pt x="218013" y="423084"/>
                </a:lnTo>
                <a:lnTo>
                  <a:pt x="193917" y="396150"/>
                </a:lnTo>
                <a:lnTo>
                  <a:pt x="191652" y="393991"/>
                </a:lnTo>
                <a:close/>
              </a:path>
              <a:path w="631189" h="600710">
                <a:moveTo>
                  <a:pt x="268466" y="312330"/>
                </a:moveTo>
                <a:lnTo>
                  <a:pt x="235970" y="332317"/>
                </a:lnTo>
                <a:lnTo>
                  <a:pt x="233033" y="345477"/>
                </a:lnTo>
                <a:lnTo>
                  <a:pt x="233465" y="352383"/>
                </a:lnTo>
                <a:lnTo>
                  <a:pt x="259701" y="380386"/>
                </a:lnTo>
                <a:lnTo>
                  <a:pt x="266561" y="381291"/>
                </a:lnTo>
                <a:lnTo>
                  <a:pt x="273464" y="380988"/>
                </a:lnTo>
                <a:lnTo>
                  <a:pt x="301994" y="348271"/>
                </a:lnTo>
                <a:lnTo>
                  <a:pt x="301561" y="341364"/>
                </a:lnTo>
                <a:lnTo>
                  <a:pt x="275326" y="313182"/>
                </a:lnTo>
                <a:lnTo>
                  <a:pt x="268466" y="312330"/>
                </a:lnTo>
                <a:close/>
              </a:path>
              <a:path w="631189" h="600710">
                <a:moveTo>
                  <a:pt x="367653" y="219747"/>
                </a:moveTo>
                <a:lnTo>
                  <a:pt x="335157" y="239750"/>
                </a:lnTo>
                <a:lnTo>
                  <a:pt x="332220" y="252894"/>
                </a:lnTo>
                <a:lnTo>
                  <a:pt x="332670" y="259802"/>
                </a:lnTo>
                <a:lnTo>
                  <a:pt x="358888" y="287930"/>
                </a:lnTo>
                <a:lnTo>
                  <a:pt x="365748" y="288835"/>
                </a:lnTo>
                <a:lnTo>
                  <a:pt x="372651" y="288478"/>
                </a:lnTo>
                <a:lnTo>
                  <a:pt x="401181" y="255815"/>
                </a:lnTo>
                <a:lnTo>
                  <a:pt x="400802" y="248890"/>
                </a:lnTo>
                <a:lnTo>
                  <a:pt x="374513" y="220654"/>
                </a:lnTo>
                <a:lnTo>
                  <a:pt x="367653" y="219747"/>
                </a:lnTo>
                <a:close/>
              </a:path>
              <a:path w="631189" h="600710">
                <a:moveTo>
                  <a:pt x="467983" y="126275"/>
                </a:moveTo>
                <a:lnTo>
                  <a:pt x="435471" y="146278"/>
                </a:lnTo>
                <a:lnTo>
                  <a:pt x="432550" y="159422"/>
                </a:lnTo>
                <a:lnTo>
                  <a:pt x="432982" y="166328"/>
                </a:lnTo>
                <a:lnTo>
                  <a:pt x="459200" y="194438"/>
                </a:lnTo>
                <a:lnTo>
                  <a:pt x="466078" y="195363"/>
                </a:lnTo>
                <a:lnTo>
                  <a:pt x="472964" y="195004"/>
                </a:lnTo>
                <a:lnTo>
                  <a:pt x="501511" y="162216"/>
                </a:lnTo>
                <a:lnTo>
                  <a:pt x="501078" y="155309"/>
                </a:lnTo>
                <a:lnTo>
                  <a:pt x="474843" y="127126"/>
                </a:lnTo>
                <a:lnTo>
                  <a:pt x="467983" y="126275"/>
                </a:lnTo>
                <a:close/>
              </a:path>
              <a:path w="631189" h="600710">
                <a:moveTo>
                  <a:pt x="540278" y="0"/>
                </a:moveTo>
                <a:lnTo>
                  <a:pt x="505813" y="20621"/>
                </a:lnTo>
                <a:lnTo>
                  <a:pt x="499336" y="40675"/>
                </a:lnTo>
                <a:lnTo>
                  <a:pt x="500241" y="52107"/>
                </a:lnTo>
                <a:lnTo>
                  <a:pt x="519926" y="92112"/>
                </a:lnTo>
                <a:lnTo>
                  <a:pt x="550803" y="122037"/>
                </a:lnTo>
                <a:lnTo>
                  <a:pt x="589561" y="134548"/>
                </a:lnTo>
                <a:lnTo>
                  <a:pt x="595491" y="134022"/>
                </a:lnTo>
                <a:lnTo>
                  <a:pt x="624767" y="112559"/>
                </a:lnTo>
                <a:lnTo>
                  <a:pt x="590030" y="112559"/>
                </a:lnTo>
                <a:lnTo>
                  <a:pt x="583680" y="111543"/>
                </a:lnTo>
                <a:lnTo>
                  <a:pt x="536690" y="76491"/>
                </a:lnTo>
                <a:lnTo>
                  <a:pt x="521577" y="39280"/>
                </a:lnTo>
                <a:lnTo>
                  <a:pt x="523863" y="33311"/>
                </a:lnTo>
                <a:lnTo>
                  <a:pt x="534150" y="23786"/>
                </a:lnTo>
                <a:lnTo>
                  <a:pt x="539865" y="21881"/>
                </a:lnTo>
                <a:lnTo>
                  <a:pt x="590686" y="21881"/>
                </a:lnTo>
                <a:lnTo>
                  <a:pt x="586355" y="17752"/>
                </a:lnTo>
                <a:lnTo>
                  <a:pt x="547040" y="466"/>
                </a:lnTo>
                <a:lnTo>
                  <a:pt x="540278" y="0"/>
                </a:lnTo>
                <a:close/>
              </a:path>
              <a:path w="631189" h="600710">
                <a:moveTo>
                  <a:pt x="590686" y="21881"/>
                </a:moveTo>
                <a:lnTo>
                  <a:pt x="539865" y="21881"/>
                </a:lnTo>
                <a:lnTo>
                  <a:pt x="546342" y="22897"/>
                </a:lnTo>
                <a:lnTo>
                  <a:pt x="554575" y="25159"/>
                </a:lnTo>
                <a:lnTo>
                  <a:pt x="593205" y="58076"/>
                </a:lnTo>
                <a:lnTo>
                  <a:pt x="608318" y="95287"/>
                </a:lnTo>
                <a:lnTo>
                  <a:pt x="606159" y="101129"/>
                </a:lnTo>
                <a:lnTo>
                  <a:pt x="595872" y="110654"/>
                </a:lnTo>
                <a:lnTo>
                  <a:pt x="590030" y="112559"/>
                </a:lnTo>
                <a:lnTo>
                  <a:pt x="624767" y="112559"/>
                </a:lnTo>
                <a:lnTo>
                  <a:pt x="628765" y="104336"/>
                </a:lnTo>
                <a:lnTo>
                  <a:pt x="630666" y="93839"/>
                </a:lnTo>
                <a:lnTo>
                  <a:pt x="629781" y="82460"/>
                </a:lnTo>
                <a:lnTo>
                  <a:pt x="610096" y="42328"/>
                </a:lnTo>
                <a:lnTo>
                  <a:pt x="592951" y="24040"/>
                </a:lnTo>
                <a:lnTo>
                  <a:pt x="590686" y="21881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6717" y="1609089"/>
            <a:ext cx="641985" cy="643890"/>
          </a:xfrm>
          <a:custGeom>
            <a:avLst/>
            <a:gdLst/>
            <a:ahLst/>
            <a:cxnLst/>
            <a:rect l="l" t="t" r="r" b="b"/>
            <a:pathLst>
              <a:path w="641984" h="643889">
                <a:moveTo>
                  <a:pt x="56340" y="553465"/>
                </a:moveTo>
                <a:lnTo>
                  <a:pt x="25018" y="553465"/>
                </a:lnTo>
                <a:lnTo>
                  <a:pt x="86105" y="618871"/>
                </a:lnTo>
                <a:lnTo>
                  <a:pt x="83438" y="621284"/>
                </a:lnTo>
                <a:lnTo>
                  <a:pt x="79501" y="624967"/>
                </a:lnTo>
                <a:lnTo>
                  <a:pt x="77342" y="628523"/>
                </a:lnTo>
                <a:lnTo>
                  <a:pt x="76834" y="634873"/>
                </a:lnTo>
                <a:lnTo>
                  <a:pt x="77724" y="637667"/>
                </a:lnTo>
                <a:lnTo>
                  <a:pt x="82423" y="642620"/>
                </a:lnTo>
                <a:lnTo>
                  <a:pt x="85089" y="643763"/>
                </a:lnTo>
                <a:lnTo>
                  <a:pt x="91439" y="643763"/>
                </a:lnTo>
                <a:lnTo>
                  <a:pt x="94996" y="641858"/>
                </a:lnTo>
                <a:lnTo>
                  <a:pt x="136450" y="603250"/>
                </a:lnTo>
                <a:lnTo>
                  <a:pt x="102869" y="603250"/>
                </a:lnTo>
                <a:lnTo>
                  <a:pt x="80009" y="578738"/>
                </a:lnTo>
                <a:lnTo>
                  <a:pt x="94741" y="565150"/>
                </a:lnTo>
                <a:lnTo>
                  <a:pt x="118200" y="565150"/>
                </a:lnTo>
                <a:lnTo>
                  <a:pt x="118363" y="564769"/>
                </a:lnTo>
                <a:lnTo>
                  <a:pt x="118363" y="562101"/>
                </a:lnTo>
                <a:lnTo>
                  <a:pt x="64388" y="562101"/>
                </a:lnTo>
                <a:lnTo>
                  <a:pt x="56340" y="553465"/>
                </a:lnTo>
                <a:close/>
              </a:path>
              <a:path w="641984" h="643889">
                <a:moveTo>
                  <a:pt x="133857" y="581533"/>
                </a:moveTo>
                <a:lnTo>
                  <a:pt x="130809" y="581533"/>
                </a:lnTo>
                <a:lnTo>
                  <a:pt x="127634" y="581660"/>
                </a:lnTo>
                <a:lnTo>
                  <a:pt x="123951" y="583564"/>
                </a:lnTo>
                <a:lnTo>
                  <a:pt x="102869" y="603250"/>
                </a:lnTo>
                <a:lnTo>
                  <a:pt x="136450" y="603250"/>
                </a:lnTo>
                <a:lnTo>
                  <a:pt x="139573" y="600329"/>
                </a:lnTo>
                <a:lnTo>
                  <a:pt x="141731" y="596773"/>
                </a:lnTo>
                <a:lnTo>
                  <a:pt x="142239" y="590550"/>
                </a:lnTo>
                <a:lnTo>
                  <a:pt x="141224" y="587756"/>
                </a:lnTo>
                <a:lnTo>
                  <a:pt x="138937" y="585215"/>
                </a:lnTo>
                <a:lnTo>
                  <a:pt x="136651" y="582802"/>
                </a:lnTo>
                <a:lnTo>
                  <a:pt x="133857" y="581533"/>
                </a:lnTo>
                <a:close/>
              </a:path>
              <a:path w="641984" h="643889">
                <a:moveTo>
                  <a:pt x="118200" y="565150"/>
                </a:moveTo>
                <a:lnTo>
                  <a:pt x="94741" y="565150"/>
                </a:lnTo>
                <a:lnTo>
                  <a:pt x="98805" y="569468"/>
                </a:lnTo>
                <a:lnTo>
                  <a:pt x="101853" y="572008"/>
                </a:lnTo>
                <a:lnTo>
                  <a:pt x="103885" y="572388"/>
                </a:lnTo>
                <a:lnTo>
                  <a:pt x="107950" y="573532"/>
                </a:lnTo>
                <a:lnTo>
                  <a:pt x="111632" y="572643"/>
                </a:lnTo>
                <a:lnTo>
                  <a:pt x="114680" y="569849"/>
                </a:lnTo>
                <a:lnTo>
                  <a:pt x="117221" y="567436"/>
                </a:lnTo>
                <a:lnTo>
                  <a:pt x="118200" y="565150"/>
                </a:lnTo>
                <a:close/>
              </a:path>
              <a:path w="641984" h="643889">
                <a:moveTo>
                  <a:pt x="81152" y="524763"/>
                </a:moveTo>
                <a:lnTo>
                  <a:pt x="78358" y="525780"/>
                </a:lnTo>
                <a:lnTo>
                  <a:pt x="75946" y="528065"/>
                </a:lnTo>
                <a:lnTo>
                  <a:pt x="72771" y="530987"/>
                </a:lnTo>
                <a:lnTo>
                  <a:pt x="71627" y="534543"/>
                </a:lnTo>
                <a:lnTo>
                  <a:pt x="72533" y="538988"/>
                </a:lnTo>
                <a:lnTo>
                  <a:pt x="72771" y="540765"/>
                </a:lnTo>
                <a:lnTo>
                  <a:pt x="75056" y="543940"/>
                </a:lnTo>
                <a:lnTo>
                  <a:pt x="79121" y="548386"/>
                </a:lnTo>
                <a:lnTo>
                  <a:pt x="64388" y="562101"/>
                </a:lnTo>
                <a:lnTo>
                  <a:pt x="118363" y="562101"/>
                </a:lnTo>
                <a:lnTo>
                  <a:pt x="118236" y="558419"/>
                </a:lnTo>
                <a:lnTo>
                  <a:pt x="90931" y="527558"/>
                </a:lnTo>
                <a:lnTo>
                  <a:pt x="84327" y="525018"/>
                </a:lnTo>
                <a:lnTo>
                  <a:pt x="81152" y="524763"/>
                </a:lnTo>
                <a:close/>
              </a:path>
              <a:path w="641984" h="643889">
                <a:moveTo>
                  <a:pt x="85598" y="465709"/>
                </a:moveTo>
                <a:lnTo>
                  <a:pt x="2666" y="542798"/>
                </a:lnTo>
                <a:lnTo>
                  <a:pt x="507" y="546226"/>
                </a:lnTo>
                <a:lnTo>
                  <a:pt x="0" y="552576"/>
                </a:lnTo>
                <a:lnTo>
                  <a:pt x="1015" y="555371"/>
                </a:lnTo>
                <a:lnTo>
                  <a:pt x="5714" y="560324"/>
                </a:lnTo>
                <a:lnTo>
                  <a:pt x="8508" y="561594"/>
                </a:lnTo>
                <a:lnTo>
                  <a:pt x="11683" y="561594"/>
                </a:lnTo>
                <a:lnTo>
                  <a:pt x="14858" y="561467"/>
                </a:lnTo>
                <a:lnTo>
                  <a:pt x="18414" y="559562"/>
                </a:lnTo>
                <a:lnTo>
                  <a:pt x="22478" y="555879"/>
                </a:lnTo>
                <a:lnTo>
                  <a:pt x="25018" y="553465"/>
                </a:lnTo>
                <a:lnTo>
                  <a:pt x="56340" y="553465"/>
                </a:lnTo>
                <a:lnTo>
                  <a:pt x="41782" y="537845"/>
                </a:lnTo>
                <a:lnTo>
                  <a:pt x="84454" y="497967"/>
                </a:lnTo>
                <a:lnTo>
                  <a:pt x="114653" y="497967"/>
                </a:lnTo>
                <a:lnTo>
                  <a:pt x="113156" y="495173"/>
                </a:lnTo>
                <a:lnTo>
                  <a:pt x="85598" y="465709"/>
                </a:lnTo>
                <a:close/>
              </a:path>
              <a:path w="641984" h="643889">
                <a:moveTo>
                  <a:pt x="156670" y="459867"/>
                </a:moveTo>
                <a:lnTo>
                  <a:pt x="125349" y="459867"/>
                </a:lnTo>
                <a:lnTo>
                  <a:pt x="186435" y="525399"/>
                </a:lnTo>
                <a:lnTo>
                  <a:pt x="183768" y="527812"/>
                </a:lnTo>
                <a:lnTo>
                  <a:pt x="179831" y="531495"/>
                </a:lnTo>
                <a:lnTo>
                  <a:pt x="177673" y="534924"/>
                </a:lnTo>
                <a:lnTo>
                  <a:pt x="177439" y="537845"/>
                </a:lnTo>
                <a:lnTo>
                  <a:pt x="177037" y="541274"/>
                </a:lnTo>
                <a:lnTo>
                  <a:pt x="178053" y="544068"/>
                </a:lnTo>
                <a:lnTo>
                  <a:pt x="182752" y="549021"/>
                </a:lnTo>
                <a:lnTo>
                  <a:pt x="185419" y="550290"/>
                </a:lnTo>
                <a:lnTo>
                  <a:pt x="188594" y="550163"/>
                </a:lnTo>
                <a:lnTo>
                  <a:pt x="191769" y="550163"/>
                </a:lnTo>
                <a:lnTo>
                  <a:pt x="195325" y="548259"/>
                </a:lnTo>
                <a:lnTo>
                  <a:pt x="199389" y="544576"/>
                </a:lnTo>
                <a:lnTo>
                  <a:pt x="236640" y="509777"/>
                </a:lnTo>
                <a:lnTo>
                  <a:pt x="203200" y="509777"/>
                </a:lnTo>
                <a:lnTo>
                  <a:pt x="180339" y="485267"/>
                </a:lnTo>
                <a:lnTo>
                  <a:pt x="194944" y="471550"/>
                </a:lnTo>
                <a:lnTo>
                  <a:pt x="218520" y="471550"/>
                </a:lnTo>
                <a:lnTo>
                  <a:pt x="218693" y="471170"/>
                </a:lnTo>
                <a:lnTo>
                  <a:pt x="218693" y="468502"/>
                </a:lnTo>
                <a:lnTo>
                  <a:pt x="164718" y="468502"/>
                </a:lnTo>
                <a:lnTo>
                  <a:pt x="156670" y="459867"/>
                </a:lnTo>
                <a:close/>
              </a:path>
              <a:path w="641984" h="643889">
                <a:moveTo>
                  <a:pt x="114653" y="497967"/>
                </a:moveTo>
                <a:lnTo>
                  <a:pt x="84454" y="497967"/>
                </a:lnTo>
                <a:lnTo>
                  <a:pt x="92709" y="506857"/>
                </a:lnTo>
                <a:lnTo>
                  <a:pt x="96392" y="510794"/>
                </a:lnTo>
                <a:lnTo>
                  <a:pt x="99822" y="512952"/>
                </a:lnTo>
                <a:lnTo>
                  <a:pt x="106172" y="513461"/>
                </a:lnTo>
                <a:lnTo>
                  <a:pt x="108965" y="512445"/>
                </a:lnTo>
                <a:lnTo>
                  <a:pt x="111378" y="510159"/>
                </a:lnTo>
                <a:lnTo>
                  <a:pt x="113918" y="507873"/>
                </a:lnTo>
                <a:lnTo>
                  <a:pt x="115061" y="505079"/>
                </a:lnTo>
                <a:lnTo>
                  <a:pt x="115061" y="498729"/>
                </a:lnTo>
                <a:lnTo>
                  <a:pt x="114653" y="497967"/>
                </a:lnTo>
                <a:close/>
              </a:path>
              <a:path w="641984" h="643889">
                <a:moveTo>
                  <a:pt x="234187" y="488061"/>
                </a:moveTo>
                <a:lnTo>
                  <a:pt x="227964" y="488061"/>
                </a:lnTo>
                <a:lnTo>
                  <a:pt x="224281" y="489965"/>
                </a:lnTo>
                <a:lnTo>
                  <a:pt x="203200" y="509777"/>
                </a:lnTo>
                <a:lnTo>
                  <a:pt x="236640" y="509777"/>
                </a:lnTo>
                <a:lnTo>
                  <a:pt x="239902" y="506730"/>
                </a:lnTo>
                <a:lnTo>
                  <a:pt x="242061" y="503300"/>
                </a:lnTo>
                <a:lnTo>
                  <a:pt x="242569" y="496950"/>
                </a:lnTo>
                <a:lnTo>
                  <a:pt x="241553" y="494157"/>
                </a:lnTo>
                <a:lnTo>
                  <a:pt x="239267" y="491744"/>
                </a:lnTo>
                <a:lnTo>
                  <a:pt x="236981" y="489204"/>
                </a:lnTo>
                <a:lnTo>
                  <a:pt x="234187" y="488061"/>
                </a:lnTo>
                <a:close/>
              </a:path>
              <a:path w="641984" h="643889">
                <a:moveTo>
                  <a:pt x="218520" y="471550"/>
                </a:moveTo>
                <a:lnTo>
                  <a:pt x="194944" y="471550"/>
                </a:lnTo>
                <a:lnTo>
                  <a:pt x="199135" y="475996"/>
                </a:lnTo>
                <a:lnTo>
                  <a:pt x="202183" y="478409"/>
                </a:lnTo>
                <a:lnTo>
                  <a:pt x="204088" y="478917"/>
                </a:lnTo>
                <a:lnTo>
                  <a:pt x="208279" y="479933"/>
                </a:lnTo>
                <a:lnTo>
                  <a:pt x="211962" y="479171"/>
                </a:lnTo>
                <a:lnTo>
                  <a:pt x="217424" y="473963"/>
                </a:lnTo>
                <a:lnTo>
                  <a:pt x="218520" y="471550"/>
                </a:lnTo>
                <a:close/>
              </a:path>
              <a:path w="641984" h="643889">
                <a:moveTo>
                  <a:pt x="181482" y="431292"/>
                </a:moveTo>
                <a:lnTo>
                  <a:pt x="178688" y="432308"/>
                </a:lnTo>
                <a:lnTo>
                  <a:pt x="176275" y="434594"/>
                </a:lnTo>
                <a:lnTo>
                  <a:pt x="173100" y="437514"/>
                </a:lnTo>
                <a:lnTo>
                  <a:pt x="171957" y="441071"/>
                </a:lnTo>
                <a:lnTo>
                  <a:pt x="173100" y="447294"/>
                </a:lnTo>
                <a:lnTo>
                  <a:pt x="175386" y="450469"/>
                </a:lnTo>
                <a:lnTo>
                  <a:pt x="179450" y="454787"/>
                </a:lnTo>
                <a:lnTo>
                  <a:pt x="164718" y="468502"/>
                </a:lnTo>
                <a:lnTo>
                  <a:pt x="218693" y="468502"/>
                </a:lnTo>
                <a:lnTo>
                  <a:pt x="218566" y="464820"/>
                </a:lnTo>
                <a:lnTo>
                  <a:pt x="216661" y="461263"/>
                </a:lnTo>
                <a:lnTo>
                  <a:pt x="212978" y="457200"/>
                </a:lnTo>
                <a:lnTo>
                  <a:pt x="194944" y="438023"/>
                </a:lnTo>
                <a:lnTo>
                  <a:pt x="191261" y="433959"/>
                </a:lnTo>
                <a:lnTo>
                  <a:pt x="187832" y="431800"/>
                </a:lnTo>
                <a:lnTo>
                  <a:pt x="181482" y="431292"/>
                </a:lnTo>
                <a:close/>
              </a:path>
              <a:path w="641984" h="643889">
                <a:moveTo>
                  <a:pt x="185927" y="372110"/>
                </a:moveTo>
                <a:lnTo>
                  <a:pt x="107060" y="445515"/>
                </a:lnTo>
                <a:lnTo>
                  <a:pt x="102997" y="449199"/>
                </a:lnTo>
                <a:lnTo>
                  <a:pt x="100837" y="452755"/>
                </a:lnTo>
                <a:lnTo>
                  <a:pt x="100329" y="458977"/>
                </a:lnTo>
                <a:lnTo>
                  <a:pt x="101346" y="461772"/>
                </a:lnTo>
                <a:lnTo>
                  <a:pt x="103758" y="464312"/>
                </a:lnTo>
                <a:lnTo>
                  <a:pt x="106044" y="466851"/>
                </a:lnTo>
                <a:lnTo>
                  <a:pt x="108838" y="468122"/>
                </a:lnTo>
                <a:lnTo>
                  <a:pt x="112013" y="467995"/>
                </a:lnTo>
                <a:lnTo>
                  <a:pt x="115061" y="467995"/>
                </a:lnTo>
                <a:lnTo>
                  <a:pt x="118744" y="466089"/>
                </a:lnTo>
                <a:lnTo>
                  <a:pt x="122681" y="462280"/>
                </a:lnTo>
                <a:lnTo>
                  <a:pt x="125349" y="459867"/>
                </a:lnTo>
                <a:lnTo>
                  <a:pt x="156670" y="459867"/>
                </a:lnTo>
                <a:lnTo>
                  <a:pt x="142112" y="444246"/>
                </a:lnTo>
                <a:lnTo>
                  <a:pt x="184784" y="404495"/>
                </a:lnTo>
                <a:lnTo>
                  <a:pt x="214883" y="404495"/>
                </a:lnTo>
                <a:lnTo>
                  <a:pt x="213486" y="401700"/>
                </a:lnTo>
                <a:lnTo>
                  <a:pt x="185927" y="372110"/>
                </a:lnTo>
                <a:close/>
              </a:path>
              <a:path w="641984" h="643889">
                <a:moveTo>
                  <a:pt x="214883" y="404495"/>
                </a:moveTo>
                <a:lnTo>
                  <a:pt x="184784" y="404495"/>
                </a:lnTo>
                <a:lnTo>
                  <a:pt x="193039" y="413258"/>
                </a:lnTo>
                <a:lnTo>
                  <a:pt x="196723" y="417322"/>
                </a:lnTo>
                <a:lnTo>
                  <a:pt x="200151" y="419481"/>
                </a:lnTo>
                <a:lnTo>
                  <a:pt x="203326" y="419735"/>
                </a:lnTo>
                <a:lnTo>
                  <a:pt x="206501" y="419862"/>
                </a:lnTo>
                <a:lnTo>
                  <a:pt x="209168" y="418846"/>
                </a:lnTo>
                <a:lnTo>
                  <a:pt x="211708" y="416560"/>
                </a:lnTo>
                <a:lnTo>
                  <a:pt x="214122" y="414274"/>
                </a:lnTo>
                <a:lnTo>
                  <a:pt x="215391" y="411480"/>
                </a:lnTo>
                <a:lnTo>
                  <a:pt x="215264" y="405257"/>
                </a:lnTo>
                <a:lnTo>
                  <a:pt x="214883" y="404495"/>
                </a:lnTo>
                <a:close/>
              </a:path>
              <a:path w="641984" h="643889">
                <a:moveTo>
                  <a:pt x="283336" y="335788"/>
                </a:moveTo>
                <a:lnTo>
                  <a:pt x="250840" y="355790"/>
                </a:lnTo>
                <a:lnTo>
                  <a:pt x="247903" y="368935"/>
                </a:lnTo>
                <a:lnTo>
                  <a:pt x="248354" y="375840"/>
                </a:lnTo>
                <a:lnTo>
                  <a:pt x="274572" y="403969"/>
                </a:lnTo>
                <a:lnTo>
                  <a:pt x="281431" y="404875"/>
                </a:lnTo>
                <a:lnTo>
                  <a:pt x="288337" y="404518"/>
                </a:lnTo>
                <a:lnTo>
                  <a:pt x="316864" y="371729"/>
                </a:lnTo>
                <a:lnTo>
                  <a:pt x="316485" y="364823"/>
                </a:lnTo>
                <a:lnTo>
                  <a:pt x="290214" y="336694"/>
                </a:lnTo>
                <a:lnTo>
                  <a:pt x="283336" y="335788"/>
                </a:lnTo>
                <a:close/>
              </a:path>
              <a:path w="641984" h="643889">
                <a:moveTo>
                  <a:pt x="382650" y="243205"/>
                </a:moveTo>
                <a:lnTo>
                  <a:pt x="350027" y="263318"/>
                </a:lnTo>
                <a:lnTo>
                  <a:pt x="347090" y="276479"/>
                </a:lnTo>
                <a:lnTo>
                  <a:pt x="347541" y="283384"/>
                </a:lnTo>
                <a:lnTo>
                  <a:pt x="373759" y="311388"/>
                </a:lnTo>
                <a:lnTo>
                  <a:pt x="380618" y="312293"/>
                </a:lnTo>
                <a:lnTo>
                  <a:pt x="387524" y="311935"/>
                </a:lnTo>
                <a:lnTo>
                  <a:pt x="416051" y="279273"/>
                </a:lnTo>
                <a:lnTo>
                  <a:pt x="415674" y="272365"/>
                </a:lnTo>
                <a:lnTo>
                  <a:pt x="389457" y="244129"/>
                </a:lnTo>
                <a:lnTo>
                  <a:pt x="382650" y="243205"/>
                </a:lnTo>
                <a:close/>
              </a:path>
              <a:path w="641984" h="643889">
                <a:moveTo>
                  <a:pt x="482853" y="149733"/>
                </a:moveTo>
                <a:lnTo>
                  <a:pt x="450357" y="169735"/>
                </a:lnTo>
                <a:lnTo>
                  <a:pt x="447421" y="182880"/>
                </a:lnTo>
                <a:lnTo>
                  <a:pt x="447871" y="189785"/>
                </a:lnTo>
                <a:lnTo>
                  <a:pt x="474089" y="217914"/>
                </a:lnTo>
                <a:lnTo>
                  <a:pt x="480949" y="218821"/>
                </a:lnTo>
                <a:lnTo>
                  <a:pt x="487854" y="218463"/>
                </a:lnTo>
                <a:lnTo>
                  <a:pt x="516381" y="185674"/>
                </a:lnTo>
                <a:lnTo>
                  <a:pt x="516002" y="178768"/>
                </a:lnTo>
                <a:lnTo>
                  <a:pt x="489713" y="150639"/>
                </a:lnTo>
                <a:lnTo>
                  <a:pt x="482853" y="149733"/>
                </a:lnTo>
                <a:close/>
              </a:path>
              <a:path w="641984" h="643889">
                <a:moveTo>
                  <a:pt x="555704" y="87757"/>
                </a:moveTo>
                <a:lnTo>
                  <a:pt x="524382" y="87757"/>
                </a:lnTo>
                <a:lnTo>
                  <a:pt x="585469" y="153288"/>
                </a:lnTo>
                <a:lnTo>
                  <a:pt x="582802" y="155701"/>
                </a:lnTo>
                <a:lnTo>
                  <a:pt x="578865" y="159385"/>
                </a:lnTo>
                <a:lnTo>
                  <a:pt x="576706" y="162813"/>
                </a:lnTo>
                <a:lnTo>
                  <a:pt x="576452" y="165988"/>
                </a:lnTo>
                <a:lnTo>
                  <a:pt x="576072" y="169163"/>
                </a:lnTo>
                <a:lnTo>
                  <a:pt x="577087" y="171958"/>
                </a:lnTo>
                <a:lnTo>
                  <a:pt x="579374" y="174498"/>
                </a:lnTo>
                <a:lnTo>
                  <a:pt x="581786" y="176911"/>
                </a:lnTo>
                <a:lnTo>
                  <a:pt x="584453" y="178181"/>
                </a:lnTo>
                <a:lnTo>
                  <a:pt x="587628" y="178181"/>
                </a:lnTo>
                <a:lnTo>
                  <a:pt x="590803" y="178054"/>
                </a:lnTo>
                <a:lnTo>
                  <a:pt x="594359" y="176149"/>
                </a:lnTo>
                <a:lnTo>
                  <a:pt x="598424" y="172465"/>
                </a:lnTo>
                <a:lnTo>
                  <a:pt x="635674" y="137668"/>
                </a:lnTo>
                <a:lnTo>
                  <a:pt x="602106" y="137668"/>
                </a:lnTo>
                <a:lnTo>
                  <a:pt x="579374" y="113157"/>
                </a:lnTo>
                <a:lnTo>
                  <a:pt x="593978" y="99440"/>
                </a:lnTo>
                <a:lnTo>
                  <a:pt x="617554" y="99440"/>
                </a:lnTo>
                <a:lnTo>
                  <a:pt x="617727" y="99060"/>
                </a:lnTo>
                <a:lnTo>
                  <a:pt x="617727" y="96393"/>
                </a:lnTo>
                <a:lnTo>
                  <a:pt x="563752" y="96393"/>
                </a:lnTo>
                <a:lnTo>
                  <a:pt x="555704" y="87757"/>
                </a:lnTo>
                <a:close/>
              </a:path>
              <a:path w="641984" h="643889">
                <a:moveTo>
                  <a:pt x="633222" y="115950"/>
                </a:moveTo>
                <a:lnTo>
                  <a:pt x="626872" y="115950"/>
                </a:lnTo>
                <a:lnTo>
                  <a:pt x="623315" y="117856"/>
                </a:lnTo>
                <a:lnTo>
                  <a:pt x="602106" y="137668"/>
                </a:lnTo>
                <a:lnTo>
                  <a:pt x="635674" y="137668"/>
                </a:lnTo>
                <a:lnTo>
                  <a:pt x="638936" y="134620"/>
                </a:lnTo>
                <a:lnTo>
                  <a:pt x="641096" y="131190"/>
                </a:lnTo>
                <a:lnTo>
                  <a:pt x="641603" y="124840"/>
                </a:lnTo>
                <a:lnTo>
                  <a:pt x="640587" y="122047"/>
                </a:lnTo>
                <a:lnTo>
                  <a:pt x="638301" y="119634"/>
                </a:lnTo>
                <a:lnTo>
                  <a:pt x="636015" y="117094"/>
                </a:lnTo>
                <a:lnTo>
                  <a:pt x="633222" y="115950"/>
                </a:lnTo>
                <a:close/>
              </a:path>
              <a:path w="641984" h="643889">
                <a:moveTo>
                  <a:pt x="617554" y="99440"/>
                </a:moveTo>
                <a:lnTo>
                  <a:pt x="593978" y="99440"/>
                </a:lnTo>
                <a:lnTo>
                  <a:pt x="598169" y="103886"/>
                </a:lnTo>
                <a:lnTo>
                  <a:pt x="601217" y="106299"/>
                </a:lnTo>
                <a:lnTo>
                  <a:pt x="607313" y="107950"/>
                </a:lnTo>
                <a:lnTo>
                  <a:pt x="610997" y="107061"/>
                </a:lnTo>
                <a:lnTo>
                  <a:pt x="616457" y="101854"/>
                </a:lnTo>
                <a:lnTo>
                  <a:pt x="617554" y="99440"/>
                </a:lnTo>
                <a:close/>
              </a:path>
              <a:path w="641984" h="643889">
                <a:moveTo>
                  <a:pt x="580516" y="59182"/>
                </a:moveTo>
                <a:lnTo>
                  <a:pt x="577723" y="60198"/>
                </a:lnTo>
                <a:lnTo>
                  <a:pt x="575182" y="62484"/>
                </a:lnTo>
                <a:lnTo>
                  <a:pt x="572134" y="65405"/>
                </a:lnTo>
                <a:lnTo>
                  <a:pt x="570991" y="68961"/>
                </a:lnTo>
                <a:lnTo>
                  <a:pt x="572134" y="75184"/>
                </a:lnTo>
                <a:lnTo>
                  <a:pt x="574293" y="78359"/>
                </a:lnTo>
                <a:lnTo>
                  <a:pt x="578357" y="82676"/>
                </a:lnTo>
                <a:lnTo>
                  <a:pt x="563752" y="96393"/>
                </a:lnTo>
                <a:lnTo>
                  <a:pt x="617727" y="96393"/>
                </a:lnTo>
                <a:lnTo>
                  <a:pt x="617601" y="92837"/>
                </a:lnTo>
                <a:lnTo>
                  <a:pt x="615696" y="89154"/>
                </a:lnTo>
                <a:lnTo>
                  <a:pt x="593978" y="65912"/>
                </a:lnTo>
                <a:lnTo>
                  <a:pt x="590296" y="61849"/>
                </a:lnTo>
                <a:lnTo>
                  <a:pt x="586739" y="59689"/>
                </a:lnTo>
                <a:lnTo>
                  <a:pt x="580516" y="59182"/>
                </a:lnTo>
                <a:close/>
              </a:path>
              <a:path w="641984" h="643889">
                <a:moveTo>
                  <a:pt x="584961" y="0"/>
                </a:moveTo>
                <a:lnTo>
                  <a:pt x="502030" y="77215"/>
                </a:lnTo>
                <a:lnTo>
                  <a:pt x="499872" y="80645"/>
                </a:lnTo>
                <a:lnTo>
                  <a:pt x="499363" y="86868"/>
                </a:lnTo>
                <a:lnTo>
                  <a:pt x="500379" y="89788"/>
                </a:lnTo>
                <a:lnTo>
                  <a:pt x="502792" y="92201"/>
                </a:lnTo>
                <a:lnTo>
                  <a:pt x="505078" y="94742"/>
                </a:lnTo>
                <a:lnTo>
                  <a:pt x="507873" y="96012"/>
                </a:lnTo>
                <a:lnTo>
                  <a:pt x="510921" y="95885"/>
                </a:lnTo>
                <a:lnTo>
                  <a:pt x="514096" y="95885"/>
                </a:lnTo>
                <a:lnTo>
                  <a:pt x="517778" y="93980"/>
                </a:lnTo>
                <a:lnTo>
                  <a:pt x="521715" y="90170"/>
                </a:lnTo>
                <a:lnTo>
                  <a:pt x="524382" y="87757"/>
                </a:lnTo>
                <a:lnTo>
                  <a:pt x="555704" y="87757"/>
                </a:lnTo>
                <a:lnTo>
                  <a:pt x="541147" y="72136"/>
                </a:lnTo>
                <a:lnTo>
                  <a:pt x="583818" y="32385"/>
                </a:lnTo>
                <a:lnTo>
                  <a:pt x="613918" y="32385"/>
                </a:lnTo>
                <a:lnTo>
                  <a:pt x="612521" y="29590"/>
                </a:lnTo>
                <a:lnTo>
                  <a:pt x="584961" y="0"/>
                </a:lnTo>
                <a:close/>
              </a:path>
              <a:path w="641984" h="643889">
                <a:moveTo>
                  <a:pt x="613918" y="32385"/>
                </a:moveTo>
                <a:lnTo>
                  <a:pt x="583818" y="32385"/>
                </a:lnTo>
                <a:lnTo>
                  <a:pt x="592074" y="41148"/>
                </a:lnTo>
                <a:lnTo>
                  <a:pt x="595756" y="45212"/>
                </a:lnTo>
                <a:lnTo>
                  <a:pt x="599185" y="47371"/>
                </a:lnTo>
                <a:lnTo>
                  <a:pt x="605408" y="47879"/>
                </a:lnTo>
                <a:lnTo>
                  <a:pt x="608202" y="46862"/>
                </a:lnTo>
                <a:lnTo>
                  <a:pt x="610742" y="44576"/>
                </a:lnTo>
                <a:lnTo>
                  <a:pt x="613155" y="42163"/>
                </a:lnTo>
                <a:lnTo>
                  <a:pt x="614426" y="39370"/>
                </a:lnTo>
                <a:lnTo>
                  <a:pt x="614299" y="33147"/>
                </a:lnTo>
                <a:lnTo>
                  <a:pt x="613918" y="32385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6579" y="1936750"/>
          <a:ext cx="7543165" cy="4225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Kiểu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dữ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liệu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700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Hệ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thống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32-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bit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700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Hệ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thống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64-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bit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7000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Hệ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thống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x86-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7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short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long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double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50800">
                        <a:lnSpc>
                          <a:spcPts val="2075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double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  <a:spcBef>
                          <a:spcPts val="680"/>
                        </a:spcBef>
                      </a:pPr>
                      <a:r>
                        <a:rPr sz="1800" spc="475" dirty="0">
                          <a:latin typeface="Microsoft Sans Serif"/>
                          <a:cs typeface="Microsoft Sans Serif"/>
                        </a:rPr>
                        <a:t>–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  <a:spcBef>
                          <a:spcPts val="680"/>
                        </a:spcBef>
                      </a:pPr>
                      <a:r>
                        <a:rPr sz="1800" spc="475" dirty="0">
                          <a:latin typeface="Microsoft Sans Serif"/>
                          <a:cs typeface="Microsoft Sans Serif"/>
                        </a:rPr>
                        <a:t>–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75"/>
                        </a:lnSpc>
                        <a:spcBef>
                          <a:spcPts val="68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10/16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pointer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F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7031" y="1382013"/>
            <a:ext cx="1641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Đơn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vị: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6427419"/>
            <a:ext cx="5717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Kích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thước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phụ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thuộc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kích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thước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chỉ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0531" y="6020561"/>
            <a:ext cx="422909" cy="409575"/>
          </a:xfrm>
          <a:custGeom>
            <a:avLst/>
            <a:gdLst/>
            <a:ahLst/>
            <a:cxnLst/>
            <a:rect l="l" t="t" r="r" b="b"/>
            <a:pathLst>
              <a:path w="422909" h="409575">
                <a:moveTo>
                  <a:pt x="358843" y="43854"/>
                </a:moveTo>
                <a:lnTo>
                  <a:pt x="0" y="390982"/>
                </a:lnTo>
                <a:lnTo>
                  <a:pt x="17653" y="409244"/>
                </a:lnTo>
                <a:lnTo>
                  <a:pt x="376498" y="62114"/>
                </a:lnTo>
                <a:lnTo>
                  <a:pt x="358843" y="43854"/>
                </a:lnTo>
                <a:close/>
              </a:path>
              <a:path w="422909" h="409575">
                <a:moveTo>
                  <a:pt x="410126" y="35013"/>
                </a:moveTo>
                <a:lnTo>
                  <a:pt x="367982" y="35013"/>
                </a:lnTo>
                <a:lnTo>
                  <a:pt x="385635" y="53276"/>
                </a:lnTo>
                <a:lnTo>
                  <a:pt x="376498" y="62114"/>
                </a:lnTo>
                <a:lnTo>
                  <a:pt x="394144" y="80365"/>
                </a:lnTo>
                <a:lnTo>
                  <a:pt x="410126" y="35013"/>
                </a:lnTo>
                <a:close/>
              </a:path>
              <a:path w="422909" h="409575">
                <a:moveTo>
                  <a:pt x="367982" y="35013"/>
                </a:moveTo>
                <a:lnTo>
                  <a:pt x="358843" y="43854"/>
                </a:lnTo>
                <a:lnTo>
                  <a:pt x="376498" y="62114"/>
                </a:lnTo>
                <a:lnTo>
                  <a:pt x="385635" y="53276"/>
                </a:lnTo>
                <a:lnTo>
                  <a:pt x="367982" y="35013"/>
                </a:lnTo>
                <a:close/>
              </a:path>
              <a:path w="422909" h="409575">
                <a:moveTo>
                  <a:pt x="422465" y="0"/>
                </a:moveTo>
                <a:lnTo>
                  <a:pt x="341185" y="25590"/>
                </a:lnTo>
                <a:lnTo>
                  <a:pt x="358843" y="43854"/>
                </a:lnTo>
                <a:lnTo>
                  <a:pt x="367982" y="35013"/>
                </a:lnTo>
                <a:lnTo>
                  <a:pt x="410126" y="35013"/>
                </a:lnTo>
                <a:lnTo>
                  <a:pt x="422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40" dirty="0"/>
              <a:t> </a:t>
            </a:r>
            <a:r>
              <a:rPr dirty="0"/>
              <a:t>kiểu</a:t>
            </a:r>
            <a:r>
              <a:rPr spc="-20" dirty="0"/>
              <a:t> </a:t>
            </a:r>
            <a:r>
              <a:rPr dirty="0"/>
              <a:t>dữ</a:t>
            </a:r>
            <a:r>
              <a:rPr spc="-15" dirty="0"/>
              <a:t> </a:t>
            </a:r>
            <a:r>
              <a:rPr spc="-20" dirty="0"/>
              <a:t>liệu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Trong</a:t>
            </a:r>
            <a:r>
              <a:rPr sz="3400" spc="-45" dirty="0"/>
              <a:t> </a:t>
            </a:r>
            <a:r>
              <a:rPr sz="3400" dirty="0"/>
              <a:t>máy</a:t>
            </a:r>
            <a:r>
              <a:rPr sz="3400" spc="-50" dirty="0"/>
              <a:t> </a:t>
            </a:r>
            <a:r>
              <a:rPr sz="3400" dirty="0"/>
              <a:t>tính:</a:t>
            </a:r>
            <a:r>
              <a:rPr sz="3400" spc="-25" dirty="0"/>
              <a:t> </a:t>
            </a:r>
            <a:r>
              <a:rPr sz="3400" dirty="0"/>
              <a:t>Mọi</a:t>
            </a:r>
            <a:r>
              <a:rPr sz="3400" spc="-25" dirty="0"/>
              <a:t> </a:t>
            </a:r>
            <a:r>
              <a:rPr sz="3400" dirty="0"/>
              <a:t>thứ</a:t>
            </a:r>
            <a:r>
              <a:rPr sz="3400" spc="-15" dirty="0"/>
              <a:t> </a:t>
            </a:r>
            <a:r>
              <a:rPr sz="3400" b="0" dirty="0">
                <a:latin typeface="Microsoft Sans Serif"/>
                <a:cs typeface="Microsoft Sans Serif"/>
              </a:rPr>
              <a:t>đều</a:t>
            </a:r>
            <a:r>
              <a:rPr sz="3400" b="0" spc="-5" dirty="0">
                <a:latin typeface="Microsoft Sans Serif"/>
                <a:cs typeface="Microsoft Sans Serif"/>
              </a:rPr>
              <a:t> </a:t>
            </a:r>
            <a:r>
              <a:rPr sz="3400" b="0" spc="155" dirty="0">
                <a:latin typeface="Microsoft Sans Serif"/>
                <a:cs typeface="Microsoft Sans Serif"/>
              </a:rPr>
              <a:t>dưới</a:t>
            </a:r>
            <a:r>
              <a:rPr sz="3400" b="0" dirty="0">
                <a:latin typeface="Microsoft Sans Serif"/>
                <a:cs typeface="Microsoft Sans Serif"/>
              </a:rPr>
              <a:t> dạng</a:t>
            </a:r>
            <a:r>
              <a:rPr sz="3400" b="0" spc="15" dirty="0">
                <a:latin typeface="Microsoft Sans Serif"/>
                <a:cs typeface="Microsoft Sans Serif"/>
              </a:rPr>
              <a:t> </a:t>
            </a:r>
            <a:r>
              <a:rPr sz="3400" spc="-25" dirty="0"/>
              <a:t>bit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347711"/>
            <a:ext cx="8225790" cy="19284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2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Mỗi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bằng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hoặc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1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Sử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dụng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các chuỗi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máy tính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có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thể: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105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lệnh (instructions)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xác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định cần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gì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96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số,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chuỗi,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mảng,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210" dirty="0">
                <a:latin typeface="Microsoft Sans Serif"/>
                <a:cs typeface="Microsoft Sans Serif"/>
              </a:rPr>
              <a:t>v.v…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xác định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dùng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dữ</a:t>
            </a:r>
            <a:r>
              <a:rPr sz="2000" dirty="0">
                <a:latin typeface="Microsoft Sans Serif"/>
                <a:cs typeface="Microsoft Sans Serif"/>
              </a:rPr>
              <a:t> liệu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gì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Word</a:t>
            </a:r>
            <a:r>
              <a:rPr spc="-55" dirty="0"/>
              <a:t> </a:t>
            </a:r>
            <a:r>
              <a:rPr dirty="0"/>
              <a:t>trong</a:t>
            </a:r>
            <a:r>
              <a:rPr spc="-50" dirty="0"/>
              <a:t> </a:t>
            </a:r>
            <a:r>
              <a:rPr dirty="0"/>
              <a:t>máy</a:t>
            </a:r>
            <a:r>
              <a:rPr spc="-65" dirty="0"/>
              <a:t> </a:t>
            </a:r>
            <a:r>
              <a:rPr spc="-20" dirty="0"/>
              <a:t>tính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901" y="1301388"/>
            <a:ext cx="8390890" cy="1928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Một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máy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tính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có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“word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size”</a:t>
            </a:r>
            <a:endParaRPr sz="2400">
              <a:latin typeface="Arial"/>
              <a:cs typeface="Arial"/>
            </a:endParaRPr>
          </a:p>
          <a:p>
            <a:pPr marL="615950" lvl="1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15950" algn="l"/>
              </a:tabLst>
            </a:pPr>
            <a:r>
              <a:rPr sz="2000" dirty="0">
                <a:latin typeface="Microsoft Sans Serif"/>
                <a:cs typeface="Microsoft Sans Serif"/>
              </a:rPr>
              <a:t>Kích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thước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chỉ</a:t>
            </a:r>
            <a:endParaRPr sz="2000">
              <a:latin typeface="Microsoft Sans Serif"/>
              <a:cs typeface="Microsoft Sans Serif"/>
            </a:endParaRPr>
          </a:p>
          <a:p>
            <a:pPr marL="901065" lvl="2" indent="-342900">
              <a:lnSpc>
                <a:spcPct val="100000"/>
              </a:lnSpc>
              <a:spcBef>
                <a:spcPts val="480"/>
              </a:spcBef>
              <a:buSzPct val="60000"/>
              <a:buFont typeface="Lucida Sans Unicode"/>
              <a:buChar char="■"/>
              <a:tabLst>
                <a:tab pos="901065" algn="l"/>
              </a:tabLst>
            </a:pPr>
            <a:r>
              <a:rPr sz="2000" i="1" dirty="0">
                <a:latin typeface="Arial"/>
                <a:cs typeface="Arial"/>
              </a:rPr>
              <a:t>Hệ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thống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dùng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bao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nhiêu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bit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(bytes)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để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đánh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địa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chỉ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trong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bộ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nhớ?</a:t>
            </a:r>
            <a:endParaRPr sz="2000">
              <a:latin typeface="Arial"/>
              <a:cs typeface="Arial"/>
            </a:endParaRPr>
          </a:p>
          <a:p>
            <a:pPr marL="615950" lvl="1" indent="-34290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15950" algn="l"/>
              </a:tabLst>
            </a:pPr>
            <a:r>
              <a:rPr sz="2000" dirty="0">
                <a:latin typeface="Microsoft Sans Serif"/>
                <a:cs typeface="Microsoft Sans Serif"/>
              </a:rPr>
              <a:t>Hầu hết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máy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32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(4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bytes)</a:t>
            </a:r>
            <a:endParaRPr sz="2000">
              <a:latin typeface="Microsoft Sans Serif"/>
              <a:cs typeface="Microsoft Sans Serif"/>
            </a:endParaRPr>
          </a:p>
          <a:p>
            <a:pPr marL="615950" lvl="1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15950" algn="l"/>
              </a:tabLst>
            </a:pPr>
            <a:r>
              <a:rPr sz="2000" dirty="0">
                <a:latin typeface="Microsoft Sans Serif"/>
                <a:cs typeface="Microsoft Sans Serif"/>
              </a:rPr>
              <a:t>Ngày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càng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nhiều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máy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64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(8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bytes)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5" dirty="0"/>
              <a:t> </a:t>
            </a:r>
            <a:r>
              <a:rPr dirty="0"/>
              <a:t>diễn</a:t>
            </a:r>
            <a:r>
              <a:rPr spc="-5" dirty="0"/>
              <a:t> </a:t>
            </a:r>
            <a:r>
              <a:rPr dirty="0"/>
              <a:t>con</a:t>
            </a:r>
            <a:r>
              <a:rPr spc="-5" dirty="0"/>
              <a:t> </a:t>
            </a:r>
            <a:r>
              <a:rPr dirty="0"/>
              <a:t>trỏ</a:t>
            </a:r>
            <a:r>
              <a:rPr spc="-5" dirty="0"/>
              <a:t> </a:t>
            </a:r>
            <a:r>
              <a:rPr spc="-10" dirty="0"/>
              <a:t>(pointer)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1" y="1190625"/>
            <a:ext cx="9131935" cy="1110615"/>
            <a:chOff x="12191" y="1190625"/>
            <a:chExt cx="9131935" cy="1110615"/>
          </a:xfrm>
        </p:grpSpPr>
        <p:sp>
          <p:nvSpPr>
            <p:cNvPr id="4" name="object 4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946" y="1304454"/>
              <a:ext cx="2546701" cy="8535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1213103"/>
              <a:ext cx="2840736" cy="10881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1386" y="4711065"/>
            <a:ext cx="8663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1035050" algn="l"/>
                <a:tab pos="2478405" algn="l"/>
                <a:tab pos="2938780" algn="l"/>
                <a:tab pos="3650615" algn="l"/>
                <a:tab pos="4297045" algn="l"/>
                <a:tab pos="5078730" algn="l"/>
                <a:tab pos="5894705" algn="l"/>
                <a:tab pos="6355080" algn="l"/>
                <a:tab pos="7000875" algn="l"/>
                <a:tab pos="8022590" algn="l"/>
                <a:tab pos="837882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Các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compilers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và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máy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tính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khác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nhau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sẽ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gán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những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vị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trí </a:t>
            </a:r>
            <a:r>
              <a:rPr sz="2400" dirty="0">
                <a:latin typeface="Microsoft Sans Serif"/>
                <a:cs typeface="Microsoft Sans Serif"/>
              </a:rPr>
              <a:t>khác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nhau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object.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Microsoft Sans Serif"/>
                <a:cs typeface="Microsoft Sans Serif"/>
              </a:rPr>
              <a:t>Thậm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chí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khác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nhau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mỗi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lần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chạy </a:t>
            </a:r>
            <a:r>
              <a:rPr sz="2400" spc="70" dirty="0">
                <a:latin typeface="Microsoft Sans Serif"/>
                <a:cs typeface="Microsoft Sans Serif"/>
              </a:rPr>
              <a:t>chương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trình.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13004" y="1365503"/>
            <a:ext cx="2308860" cy="615950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-15213;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&amp;B;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2282" y="2916173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66"/>
                </a:solidFill>
                <a:latin typeface="Arial"/>
                <a:cs typeface="Arial"/>
              </a:rPr>
              <a:t>x86-</a:t>
            </a:r>
            <a:r>
              <a:rPr sz="1800" b="1" dirty="0">
                <a:solidFill>
                  <a:srgbClr val="000066"/>
                </a:solidFill>
                <a:latin typeface="Arial"/>
                <a:cs typeface="Arial"/>
              </a:rPr>
              <a:t>64</a:t>
            </a:r>
            <a:r>
              <a:rPr sz="1800" b="1" spc="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66"/>
                </a:solidFill>
                <a:latin typeface="Arial"/>
                <a:cs typeface="Arial"/>
              </a:rPr>
              <a:t>(64-</a:t>
            </a:r>
            <a:r>
              <a:rPr sz="1800" b="1" spc="-20" dirty="0">
                <a:solidFill>
                  <a:srgbClr val="000066"/>
                </a:solidFill>
                <a:latin typeface="Arial"/>
                <a:cs typeface="Arial"/>
              </a:rPr>
              <a:t>bit)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335" y="291249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66"/>
                </a:solidFill>
                <a:latin typeface="Arial"/>
                <a:cs typeface="Arial"/>
              </a:rPr>
              <a:t>Sun</a:t>
            </a:r>
            <a:r>
              <a:rPr sz="1800" b="1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66"/>
                </a:solidFill>
                <a:latin typeface="Arial"/>
                <a:cs typeface="Arial"/>
              </a:rPr>
              <a:t>(32-</a:t>
            </a:r>
            <a:r>
              <a:rPr sz="1800" b="1" spc="-20" dirty="0">
                <a:solidFill>
                  <a:srgbClr val="000066"/>
                </a:solidFill>
                <a:latin typeface="Arial"/>
                <a:cs typeface="Arial"/>
              </a:rPr>
              <a:t>bit)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0172" y="2969514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66"/>
                </a:solidFill>
                <a:latin typeface="Arial"/>
                <a:cs typeface="Arial"/>
              </a:rPr>
              <a:t>IA32</a:t>
            </a:r>
            <a:r>
              <a:rPr sz="1800" b="1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66"/>
                </a:solidFill>
                <a:latin typeface="Arial"/>
                <a:cs typeface="Arial"/>
              </a:rPr>
              <a:t>(32-</a:t>
            </a:r>
            <a:r>
              <a:rPr sz="1800" b="1" spc="-20" dirty="0">
                <a:solidFill>
                  <a:srgbClr val="000066"/>
                </a:solidFill>
                <a:latin typeface="Arial"/>
                <a:cs typeface="Arial"/>
              </a:rPr>
              <a:t>bit)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620" y="3455289"/>
            <a:ext cx="2032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P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 </a:t>
            </a:r>
            <a:r>
              <a:rPr sz="2000" spc="-10" dirty="0">
                <a:latin typeface="Microsoft Sans Serif"/>
                <a:cs typeface="Microsoft Sans Serif"/>
              </a:rPr>
              <a:t>0xEFFFFB2C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5286" y="3455289"/>
            <a:ext cx="1991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P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 </a:t>
            </a:r>
            <a:r>
              <a:rPr sz="2000" spc="-10" dirty="0">
                <a:latin typeface="Microsoft Sans Serif"/>
                <a:cs typeface="Microsoft Sans Serif"/>
              </a:rPr>
              <a:t>0xFFF528AC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7164" y="3455289"/>
            <a:ext cx="3195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P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 </a:t>
            </a:r>
            <a:r>
              <a:rPr sz="2000" spc="-10" dirty="0">
                <a:latin typeface="Microsoft Sans Serif"/>
                <a:cs typeface="Microsoft Sans Serif"/>
              </a:rPr>
              <a:t>0x00007FFD82FE1B3C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305" y="6640474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Arial"/>
                <a:cs typeface="Arial"/>
              </a:rPr>
              <a:t>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Tổ</a:t>
            </a:r>
            <a:r>
              <a:rPr spc="-70" dirty="0"/>
              <a:t> </a:t>
            </a:r>
            <a:r>
              <a:rPr dirty="0"/>
              <a:t>chức</a:t>
            </a:r>
            <a:r>
              <a:rPr spc="-55" dirty="0"/>
              <a:t> </a:t>
            </a:r>
            <a:r>
              <a:rPr dirty="0"/>
              <a:t>bộ</a:t>
            </a:r>
            <a:r>
              <a:rPr spc="-70" dirty="0"/>
              <a:t> </a:t>
            </a:r>
            <a:r>
              <a:rPr dirty="0"/>
              <a:t>nhớ</a:t>
            </a:r>
            <a:r>
              <a:rPr spc="-65" dirty="0"/>
              <a:t> </a:t>
            </a:r>
            <a:r>
              <a:rPr dirty="0"/>
              <a:t>theo</a:t>
            </a:r>
            <a:r>
              <a:rPr spc="-55" dirty="0"/>
              <a:t> </a:t>
            </a:r>
            <a:r>
              <a:rPr spc="-20" dirty="0"/>
              <a:t>word</a:t>
            </a:r>
          </a:p>
        </p:txBody>
      </p:sp>
      <p:sp>
        <p:nvSpPr>
          <p:cNvPr id="5" name="object 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400" y="1371983"/>
            <a:ext cx="4645660" cy="1476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Địa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chỉ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xác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định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vị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trí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của</a:t>
            </a:r>
            <a:r>
              <a:rPr sz="2400" b="1" spc="-20" dirty="0">
                <a:latin typeface="Arial"/>
                <a:cs typeface="Arial"/>
              </a:rPr>
              <a:t> byte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đầu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tiên trong</a:t>
            </a:r>
            <a:r>
              <a:rPr sz="2000" spc="-20" dirty="0">
                <a:latin typeface="Microsoft Sans Serif"/>
                <a:cs typeface="Microsoft Sans Serif"/>
              </a:rPr>
              <a:t> word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 các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tiếp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theo </a:t>
            </a:r>
            <a:r>
              <a:rPr sz="2000" spc="-20" dirty="0">
                <a:latin typeface="Microsoft Sans Serif"/>
                <a:cs typeface="Microsoft Sans Serif"/>
              </a:rPr>
              <a:t>cách</a:t>
            </a:r>
            <a:endParaRPr sz="20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nhau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 (32 bit) hoặc 8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(64 </a:t>
            </a:r>
            <a:r>
              <a:rPr sz="2000" spc="-20" dirty="0">
                <a:latin typeface="Microsoft Sans Serif"/>
                <a:cs typeface="Microsoft Sans Serif"/>
              </a:rPr>
              <a:t>bit)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72781" y="1912873"/>
          <a:ext cx="609600" cy="487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285482" y="2230373"/>
            <a:ext cx="609600" cy="4572000"/>
          </a:xfrm>
          <a:custGeom>
            <a:avLst/>
            <a:gdLst/>
            <a:ahLst/>
            <a:cxnLst/>
            <a:rect l="l" t="t" r="r" b="b"/>
            <a:pathLst>
              <a:path w="609600" h="4572000">
                <a:moveTo>
                  <a:pt x="609600" y="3962412"/>
                </a:moveTo>
                <a:lnTo>
                  <a:pt x="0" y="3962412"/>
                </a:lnTo>
                <a:lnTo>
                  <a:pt x="0" y="4267200"/>
                </a:lnTo>
                <a:lnTo>
                  <a:pt x="0" y="4572000"/>
                </a:lnTo>
                <a:lnTo>
                  <a:pt x="609600" y="4572000"/>
                </a:lnTo>
                <a:lnTo>
                  <a:pt x="609600" y="4267200"/>
                </a:lnTo>
                <a:lnTo>
                  <a:pt x="609600" y="3962412"/>
                </a:lnTo>
                <a:close/>
              </a:path>
              <a:path w="609600" h="4572000">
                <a:moveTo>
                  <a:pt x="609600" y="0"/>
                </a:moveTo>
                <a:lnTo>
                  <a:pt x="0" y="0"/>
                </a:lnTo>
                <a:lnTo>
                  <a:pt x="0" y="304800"/>
                </a:lnTo>
                <a:lnTo>
                  <a:pt x="0" y="609600"/>
                </a:lnTo>
                <a:lnTo>
                  <a:pt x="0" y="3962400"/>
                </a:lnTo>
                <a:lnTo>
                  <a:pt x="609600" y="3962400"/>
                </a:lnTo>
                <a:lnTo>
                  <a:pt x="609600" y="3048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85481" y="1458532"/>
          <a:ext cx="1400810" cy="5342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sz="1800" spc="-1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Bytes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989"/>
                        </a:lnSpc>
                      </a:pPr>
                      <a:r>
                        <a:rPr sz="1800" spc="-1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Addr.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05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326378" y="1912873"/>
            <a:ext cx="635000" cy="4902200"/>
            <a:chOff x="6326378" y="1912873"/>
            <a:chExt cx="635000" cy="4902200"/>
          </a:xfrm>
        </p:grpSpPr>
        <p:sp>
          <p:nvSpPr>
            <p:cNvPr id="11" name="object 11"/>
            <p:cNvSpPr/>
            <p:nvPr/>
          </p:nvSpPr>
          <p:spPr>
            <a:xfrm>
              <a:off x="6339078" y="4363972"/>
              <a:ext cx="609600" cy="2438400"/>
            </a:xfrm>
            <a:custGeom>
              <a:avLst/>
              <a:gdLst/>
              <a:ahLst/>
              <a:cxnLst/>
              <a:rect l="l" t="t" r="r" b="b"/>
              <a:pathLst>
                <a:path w="609600" h="2438400">
                  <a:moveTo>
                    <a:pt x="0" y="2438399"/>
                  </a:moveTo>
                  <a:lnTo>
                    <a:pt x="609600" y="24383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438399"/>
                  </a:lnTo>
                  <a:close/>
                </a:path>
              </a:pathLst>
            </a:custGeom>
            <a:ln w="2540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9078" y="1925573"/>
              <a:ext cx="609600" cy="2438400"/>
            </a:xfrm>
            <a:custGeom>
              <a:avLst/>
              <a:gdLst/>
              <a:ahLst/>
              <a:cxnLst/>
              <a:rect l="l" t="t" r="r" b="b"/>
              <a:pathLst>
                <a:path w="609600" h="2438400">
                  <a:moveTo>
                    <a:pt x="60960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609600" y="2438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9078" y="1925573"/>
              <a:ext cx="609600" cy="2438400"/>
            </a:xfrm>
            <a:custGeom>
              <a:avLst/>
              <a:gdLst/>
              <a:ahLst/>
              <a:cxnLst/>
              <a:rect l="l" t="t" r="r" b="b"/>
              <a:pathLst>
                <a:path w="609600" h="2438400">
                  <a:moveTo>
                    <a:pt x="0" y="2438400"/>
                  </a:moveTo>
                  <a:lnTo>
                    <a:pt x="609600" y="24384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2540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424678" y="3144773"/>
            <a:ext cx="609600" cy="3657600"/>
          </a:xfrm>
          <a:custGeom>
            <a:avLst/>
            <a:gdLst/>
            <a:ahLst/>
            <a:cxnLst/>
            <a:rect l="l" t="t" r="r" b="b"/>
            <a:pathLst>
              <a:path w="609600" h="3657600">
                <a:moveTo>
                  <a:pt x="609600" y="0"/>
                </a:moveTo>
                <a:lnTo>
                  <a:pt x="0" y="0"/>
                </a:lnTo>
                <a:lnTo>
                  <a:pt x="0" y="1219200"/>
                </a:lnTo>
                <a:lnTo>
                  <a:pt x="0" y="2438400"/>
                </a:lnTo>
                <a:lnTo>
                  <a:pt x="0" y="3657600"/>
                </a:lnTo>
                <a:lnTo>
                  <a:pt x="609600" y="3657600"/>
                </a:lnTo>
                <a:lnTo>
                  <a:pt x="609600" y="2438400"/>
                </a:lnTo>
                <a:lnTo>
                  <a:pt x="609600" y="12192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67273" y="1294003"/>
            <a:ext cx="68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32-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bit </a:t>
            </a: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Words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2054" y="1294003"/>
            <a:ext cx="68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64-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bit </a:t>
            </a: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Words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0136" y="2796032"/>
            <a:ext cx="4032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00066"/>
                </a:solidFill>
                <a:latin typeface="Arial MT"/>
                <a:cs typeface="Arial MT"/>
              </a:rPr>
              <a:t>Addr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400" spc="-50" dirty="0">
                <a:solidFill>
                  <a:srgbClr val="000066"/>
                </a:solidFill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3990" y="3249821"/>
            <a:ext cx="2133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25" dirty="0">
                <a:solidFill>
                  <a:srgbClr val="000066"/>
                </a:solidFill>
                <a:latin typeface="Courier New"/>
                <a:cs typeface="Courier New"/>
              </a:rPr>
              <a:t>??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0136" y="5158866"/>
            <a:ext cx="403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000066"/>
                </a:solidFill>
                <a:latin typeface="Arial MT"/>
                <a:cs typeface="Arial MT"/>
              </a:rPr>
              <a:t>Addr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solidFill>
                  <a:srgbClr val="000066"/>
                </a:solidFill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23990" y="5612884"/>
            <a:ext cx="2133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25" dirty="0">
                <a:solidFill>
                  <a:srgbClr val="000066"/>
                </a:solidFill>
                <a:latin typeface="Courier New"/>
                <a:cs typeface="Courier New"/>
              </a:rPr>
              <a:t>??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9209" y="2640475"/>
            <a:ext cx="2133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25" dirty="0">
                <a:solidFill>
                  <a:srgbClr val="000066"/>
                </a:solidFill>
                <a:latin typeface="Courier New"/>
                <a:cs typeface="Courier New"/>
              </a:rPr>
              <a:t>??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09209" y="3859929"/>
            <a:ext cx="2133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25" dirty="0">
                <a:solidFill>
                  <a:srgbClr val="000066"/>
                </a:solidFill>
                <a:latin typeface="Courier New"/>
                <a:cs typeface="Courier New"/>
              </a:rPr>
              <a:t>??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9209" y="5079510"/>
            <a:ext cx="2133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25" dirty="0">
                <a:solidFill>
                  <a:srgbClr val="000066"/>
                </a:solidFill>
                <a:latin typeface="Courier New"/>
                <a:cs typeface="Courier New"/>
              </a:rPr>
              <a:t>??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9209" y="6298989"/>
            <a:ext cx="2133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25" dirty="0">
                <a:solidFill>
                  <a:srgbClr val="000066"/>
                </a:solidFill>
                <a:latin typeface="Courier New"/>
                <a:cs typeface="Courier New"/>
              </a:rPr>
              <a:t>??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00115" y="261061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0" y="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0116" y="3829811"/>
            <a:ext cx="457200" cy="2667000"/>
          </a:xfrm>
          <a:custGeom>
            <a:avLst/>
            <a:gdLst/>
            <a:ahLst/>
            <a:cxnLst/>
            <a:rect l="l" t="t" r="r" b="b"/>
            <a:pathLst>
              <a:path w="457200" h="2667000">
                <a:moveTo>
                  <a:pt x="457200" y="2438400"/>
                </a:moveTo>
                <a:lnTo>
                  <a:pt x="0" y="2438400"/>
                </a:lnTo>
                <a:lnTo>
                  <a:pt x="0" y="2667000"/>
                </a:lnTo>
                <a:lnTo>
                  <a:pt x="457200" y="2667000"/>
                </a:lnTo>
                <a:lnTo>
                  <a:pt x="457200" y="2438400"/>
                </a:lnTo>
                <a:close/>
              </a:path>
              <a:path w="457200" h="2667000">
                <a:moveTo>
                  <a:pt x="457200" y="1219200"/>
                </a:moveTo>
                <a:lnTo>
                  <a:pt x="0" y="1219200"/>
                </a:lnTo>
                <a:lnTo>
                  <a:pt x="0" y="1447800"/>
                </a:lnTo>
                <a:lnTo>
                  <a:pt x="457200" y="1447800"/>
                </a:lnTo>
                <a:lnTo>
                  <a:pt x="457200" y="1219200"/>
                </a:lnTo>
                <a:close/>
              </a:path>
              <a:path w="457200" h="2667000">
                <a:moveTo>
                  <a:pt x="457200" y="0"/>
                </a:moveTo>
                <a:lnTo>
                  <a:pt x="0" y="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11978" y="1912873"/>
          <a:ext cx="609600" cy="487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Addr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R="19050" algn="ctr">
                        <a:lnSpc>
                          <a:spcPts val="1535"/>
                        </a:lnSpc>
                      </a:pPr>
                      <a:r>
                        <a:rPr sz="1400" spc="-5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890" algn="ctr">
                        <a:lnSpc>
                          <a:spcPts val="1535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Addr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R="19050" algn="ctr">
                        <a:lnSpc>
                          <a:spcPts val="1535"/>
                        </a:lnSpc>
                      </a:pPr>
                      <a:r>
                        <a:rPr sz="1400" spc="-5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890" algn="ctr">
                        <a:lnSpc>
                          <a:spcPts val="1535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Addr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R="19050" algn="ctr">
                        <a:lnSpc>
                          <a:spcPts val="1535"/>
                        </a:lnSpc>
                      </a:pPr>
                      <a:r>
                        <a:rPr sz="1400" spc="-5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890" algn="ctr">
                        <a:lnSpc>
                          <a:spcPts val="1535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Addr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R="19050" algn="ctr">
                        <a:lnSpc>
                          <a:spcPts val="1535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solidFill>
                            <a:srgbClr val="000066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890" algn="ctr">
                        <a:lnSpc>
                          <a:spcPts val="1535"/>
                        </a:lnSpc>
                      </a:pPr>
                      <a:r>
                        <a:rPr sz="1400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414515" y="3220211"/>
            <a:ext cx="457200" cy="2286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15"/>
              </a:lnSpc>
            </a:pPr>
            <a:r>
              <a:rPr sz="1400" spc="-20" dirty="0">
                <a:solidFill>
                  <a:srgbClr val="000066"/>
                </a:solidFill>
                <a:latin typeface="Courier New"/>
                <a:cs typeface="Courier New"/>
              </a:rPr>
              <a:t>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14515" y="5582411"/>
            <a:ext cx="457200" cy="2286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20"/>
              </a:lnSpc>
            </a:pPr>
            <a:r>
              <a:rPr sz="1400" spc="-20" dirty="0">
                <a:solidFill>
                  <a:srgbClr val="000066"/>
                </a:solidFill>
                <a:latin typeface="Courier New"/>
                <a:cs typeface="Courier New"/>
              </a:rPr>
              <a:t>0008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Thứ</a:t>
            </a:r>
            <a:r>
              <a:rPr spc="-20" dirty="0"/>
              <a:t> </a:t>
            </a:r>
            <a:r>
              <a:rPr dirty="0"/>
              <a:t>tự</a:t>
            </a:r>
            <a:r>
              <a:rPr spc="-25" dirty="0"/>
              <a:t> </a:t>
            </a:r>
            <a:r>
              <a:rPr dirty="0"/>
              <a:t>byte</a:t>
            </a:r>
            <a:r>
              <a:rPr spc="-3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Byte</a:t>
            </a:r>
            <a:r>
              <a:rPr spc="-40" dirty="0"/>
              <a:t> </a:t>
            </a:r>
            <a:r>
              <a:rPr spc="-10" dirty="0"/>
              <a:t>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340612"/>
            <a:ext cx="8034655" cy="12738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68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dirty="0">
                <a:latin typeface="Microsoft Sans Serif"/>
                <a:cs typeface="Microsoft Sans Serif"/>
              </a:rPr>
              <a:t>Bộ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nhớ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như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mảng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lưu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byte liên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tục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4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Vậy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với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một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dữ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gồm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nhiều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byte,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byte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sẽ </a:t>
            </a:r>
            <a:r>
              <a:rPr sz="2400" spc="95" dirty="0">
                <a:latin typeface="Microsoft Sans Serif"/>
                <a:cs typeface="Microsoft Sans Serif"/>
              </a:rPr>
              <a:t>được </a:t>
            </a:r>
            <a:r>
              <a:rPr sz="2400" spc="70" dirty="0">
                <a:latin typeface="Microsoft Sans Serif"/>
                <a:cs typeface="Microsoft Sans Serif"/>
              </a:rPr>
              <a:t>lưu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trữ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thứ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tự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nào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bộ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nhớ?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948177"/>
            <a:ext cx="7868284" cy="19094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dạng</a:t>
            </a:r>
            <a:r>
              <a:rPr sz="2400" spc="-10" dirty="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b="1" dirty="0">
                <a:latin typeface="Arial"/>
                <a:cs typeface="Arial"/>
              </a:rPr>
              <a:t>Big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Endian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 trọng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thấp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nhất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nằm </a:t>
            </a:r>
            <a:r>
              <a:rPr sz="2000" spc="200" dirty="0">
                <a:latin typeface="Microsoft Sans Serif"/>
                <a:cs typeface="Microsoft Sans Serif"/>
              </a:rPr>
              <a:t>ở</a:t>
            </a:r>
            <a:r>
              <a:rPr sz="2000" dirty="0">
                <a:latin typeface="Microsoft Sans Serif"/>
                <a:cs typeface="Microsoft Sans Serif"/>
              </a:rPr>
              <a:t> địa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cao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nhất</a:t>
            </a:r>
            <a:endParaRPr sz="20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Microsoft Sans Serif"/>
                <a:cs typeface="Microsoft Sans Serif"/>
              </a:rPr>
              <a:t>Sun, PPC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Mac,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Internet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b="1" dirty="0">
                <a:latin typeface="Arial"/>
                <a:cs typeface="Arial"/>
              </a:rPr>
              <a:t>Little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Endian</a:t>
            </a:r>
            <a:r>
              <a:rPr sz="2000" dirty="0">
                <a:latin typeface="Microsoft Sans Serif"/>
                <a:cs typeface="Microsoft Sans Serif"/>
              </a:rPr>
              <a:t>: byte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trọng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thấp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nhất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nằm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200" dirty="0">
                <a:latin typeface="Microsoft Sans Serif"/>
                <a:cs typeface="Microsoft Sans Serif"/>
              </a:rPr>
              <a:t>ở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thấp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nhất</a:t>
            </a:r>
            <a:endParaRPr sz="2000">
              <a:latin typeface="Microsoft Sans Serif"/>
              <a:cs typeface="Microsoft Sans Serif"/>
            </a:endParaRPr>
          </a:p>
          <a:p>
            <a:pPr marL="812800" lvl="2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Microsoft Sans Serif"/>
                <a:cs typeface="Microsoft Sans Serif"/>
              </a:rPr>
              <a:t>x86,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xử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lý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chạy Android,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iOS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Windows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0184" y="2362805"/>
            <a:ext cx="2974067" cy="17519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Thứ</a:t>
            </a:r>
            <a:r>
              <a:rPr spc="-10" dirty="0"/>
              <a:t> </a:t>
            </a:r>
            <a:r>
              <a:rPr dirty="0"/>
              <a:t>tự</a:t>
            </a:r>
            <a:r>
              <a:rPr spc="-20" dirty="0"/>
              <a:t> </a:t>
            </a:r>
            <a:r>
              <a:rPr dirty="0"/>
              <a:t>byte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Byte</a:t>
            </a:r>
            <a:r>
              <a:rPr spc="-35" dirty="0"/>
              <a:t> </a:t>
            </a:r>
            <a:r>
              <a:rPr dirty="0"/>
              <a:t>ordering:</a:t>
            </a:r>
            <a:r>
              <a:rPr spc="-15" dirty="0"/>
              <a:t> </a:t>
            </a:r>
            <a:r>
              <a:rPr dirty="0"/>
              <a:t>Ví</a:t>
            </a:r>
            <a:r>
              <a:rPr spc="-20" dirty="0"/>
              <a:t> </a:t>
            </a:r>
            <a:r>
              <a:rPr spc="-25" dirty="0"/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339088"/>
            <a:ext cx="5140325" cy="1351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dirty="0">
                <a:latin typeface="Microsoft Sans Serif"/>
                <a:cs typeface="Microsoft Sans Serif"/>
              </a:rPr>
              <a:t>Cho biến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giá trị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Arial"/>
                <a:cs typeface="Arial"/>
              </a:rPr>
              <a:t>0x1234567</a:t>
            </a:r>
            <a:endParaRPr sz="24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dirty="0">
                <a:latin typeface="Microsoft Sans Serif"/>
                <a:cs typeface="Microsoft Sans Serif"/>
              </a:rPr>
              <a:t>Địa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chỉ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để </a:t>
            </a:r>
            <a:r>
              <a:rPr sz="2400" spc="70" dirty="0">
                <a:latin typeface="Microsoft Sans Serif"/>
                <a:cs typeface="Microsoft Sans Serif"/>
              </a:rPr>
              <a:t>lưu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là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b="1" spc="-20" dirty="0">
                <a:latin typeface="Arial"/>
                <a:cs typeface="Arial"/>
              </a:rPr>
              <a:t>0x100</a:t>
            </a:r>
            <a:endParaRPr sz="240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Byte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thấp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nhất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0x67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sẽ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lưu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25" dirty="0">
                <a:latin typeface="Microsoft Sans Serif"/>
                <a:cs typeface="Microsoft Sans Serif"/>
              </a:rPr>
              <a:t>ở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đâu?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4211" y="3238245"/>
            <a:ext cx="2616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66"/>
                </a:solidFill>
                <a:latin typeface="Courier New"/>
                <a:cs typeface="Courier New"/>
              </a:rPr>
              <a:t>0x100</a:t>
            </a:r>
            <a:r>
              <a:rPr sz="1400" b="1" spc="3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66"/>
                </a:solidFill>
                <a:latin typeface="Courier New"/>
                <a:cs typeface="Courier New"/>
              </a:rPr>
              <a:t>0x101</a:t>
            </a:r>
            <a:r>
              <a:rPr sz="1400" b="1" spc="3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66"/>
                </a:solidFill>
                <a:latin typeface="Courier New"/>
                <a:cs typeface="Courier New"/>
              </a:rPr>
              <a:t>0x102</a:t>
            </a:r>
            <a:r>
              <a:rPr sz="1400" b="1" spc="3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0066"/>
                </a:solidFill>
                <a:latin typeface="Courier New"/>
                <a:cs typeface="Courier New"/>
              </a:rPr>
              <a:t>0x103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3961" y="353187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0"/>
                </a:lnTo>
                <a:lnTo>
                  <a:pt x="0" y="304799"/>
                </a:lnTo>
                <a:lnTo>
                  <a:pt x="685800" y="304799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5154" y="3531882"/>
            <a:ext cx="1359535" cy="304800"/>
          </a:xfrm>
          <a:custGeom>
            <a:avLst/>
            <a:gdLst/>
            <a:ahLst/>
            <a:cxnLst/>
            <a:rect l="l" t="t" r="r" b="b"/>
            <a:pathLst>
              <a:path w="1359534" h="304800">
                <a:moveTo>
                  <a:pt x="1359408" y="0"/>
                </a:moveTo>
                <a:lnTo>
                  <a:pt x="673608" y="0"/>
                </a:lnTo>
                <a:lnTo>
                  <a:pt x="0" y="0"/>
                </a:lnTo>
                <a:lnTo>
                  <a:pt x="0" y="304787"/>
                </a:lnTo>
                <a:lnTo>
                  <a:pt x="673608" y="304787"/>
                </a:lnTo>
                <a:lnTo>
                  <a:pt x="1359408" y="304787"/>
                </a:lnTo>
                <a:lnTo>
                  <a:pt x="1359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45461" y="3517582"/>
          <a:ext cx="5588000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57150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9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9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9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9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74211" y="4330700"/>
            <a:ext cx="2616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66"/>
                </a:solidFill>
                <a:latin typeface="Courier New"/>
                <a:cs typeface="Courier New"/>
              </a:rPr>
              <a:t>0x100</a:t>
            </a:r>
            <a:r>
              <a:rPr sz="1400" b="1" spc="3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66"/>
                </a:solidFill>
                <a:latin typeface="Courier New"/>
                <a:cs typeface="Courier New"/>
              </a:rPr>
              <a:t>0x101</a:t>
            </a:r>
            <a:r>
              <a:rPr sz="1400" b="1" spc="3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66"/>
                </a:solidFill>
                <a:latin typeface="Courier New"/>
                <a:cs typeface="Courier New"/>
              </a:rPr>
              <a:t>0x102</a:t>
            </a:r>
            <a:r>
              <a:rPr sz="1400" b="1" spc="3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0066"/>
                </a:solidFill>
                <a:latin typeface="Courier New"/>
                <a:cs typeface="Courier New"/>
              </a:rPr>
              <a:t>0x103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3961" y="4623053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0"/>
                </a:lnTo>
                <a:lnTo>
                  <a:pt x="0" y="304800"/>
                </a:lnTo>
                <a:lnTo>
                  <a:pt x="685800" y="304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962" y="4623053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1371600" y="0"/>
                </a:move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lnTo>
                  <a:pt x="685800" y="304800"/>
                </a:lnTo>
                <a:lnTo>
                  <a:pt x="1371600" y="3048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45461" y="4608766"/>
          <a:ext cx="5588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99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99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99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99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1157427" y="3142945"/>
            <a:ext cx="1128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70001"/>
                </a:solidFill>
                <a:latin typeface="Arial MT"/>
                <a:cs typeface="Arial MT"/>
              </a:rPr>
              <a:t>Big</a:t>
            </a:r>
            <a:r>
              <a:rPr sz="1800" spc="-2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70001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1227" y="4235957"/>
            <a:ext cx="1280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70001"/>
                </a:solidFill>
                <a:latin typeface="Arial MT"/>
                <a:cs typeface="Arial MT"/>
              </a:rPr>
              <a:t>Little</a:t>
            </a:r>
            <a:r>
              <a:rPr sz="1800" spc="-2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70001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30" dirty="0"/>
              <a:t> </a:t>
            </a:r>
            <a:r>
              <a:rPr dirty="0"/>
              <a:t>dụ:</a:t>
            </a:r>
            <a:r>
              <a:rPr spc="-25" dirty="0"/>
              <a:t> </a:t>
            </a:r>
            <a:r>
              <a:rPr dirty="0"/>
              <a:t>Biểu</a:t>
            </a:r>
            <a:r>
              <a:rPr spc="-25" dirty="0"/>
              <a:t> </a:t>
            </a:r>
            <a:r>
              <a:rPr dirty="0"/>
              <a:t>diễn</a:t>
            </a:r>
            <a:r>
              <a:rPr spc="-25" dirty="0"/>
              <a:t> </a:t>
            </a:r>
            <a:r>
              <a:rPr dirty="0"/>
              <a:t>và</a:t>
            </a:r>
            <a:r>
              <a:rPr spc="-30" dirty="0"/>
              <a:t> </a:t>
            </a:r>
            <a:r>
              <a:rPr dirty="0"/>
              <a:t>lưu</a:t>
            </a:r>
            <a:r>
              <a:rPr spc="-25" dirty="0"/>
              <a:t> </a:t>
            </a:r>
            <a:r>
              <a:rPr dirty="0"/>
              <a:t>trữ</a:t>
            </a:r>
            <a:r>
              <a:rPr spc="-20" dirty="0"/>
              <a:t> </a:t>
            </a:r>
            <a:r>
              <a:rPr dirty="0"/>
              <a:t>số</a:t>
            </a:r>
            <a:r>
              <a:rPr spc="-25" dirty="0"/>
              <a:t> </a:t>
            </a:r>
            <a:r>
              <a:rPr spc="-10" dirty="0"/>
              <a:t>nguyên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1" y="1190625"/>
            <a:ext cx="9131935" cy="3067685"/>
            <a:chOff x="12191" y="1190625"/>
            <a:chExt cx="9131935" cy="3067685"/>
          </a:xfrm>
        </p:grpSpPr>
        <p:sp>
          <p:nvSpPr>
            <p:cNvPr id="4" name="object 4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901" y="1310321"/>
              <a:ext cx="4313098" cy="14865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256" y="1248156"/>
              <a:ext cx="4378452" cy="15788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76800" y="1356360"/>
              <a:ext cx="4127500" cy="1295400"/>
            </a:xfrm>
            <a:custGeom>
              <a:avLst/>
              <a:gdLst/>
              <a:ahLst/>
              <a:cxnLst/>
              <a:rect l="l" t="t" r="r" b="b"/>
              <a:pathLst>
                <a:path w="4127500" h="1295400">
                  <a:moveTo>
                    <a:pt x="4126992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4126992" y="1295400"/>
                  </a:lnTo>
                  <a:lnTo>
                    <a:pt x="4126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6800" y="1356360"/>
              <a:ext cx="4127500" cy="1295400"/>
            </a:xfrm>
            <a:custGeom>
              <a:avLst/>
              <a:gdLst/>
              <a:ahLst/>
              <a:cxnLst/>
              <a:rect l="l" t="t" r="r" b="b"/>
              <a:pathLst>
                <a:path w="4127500" h="1295400">
                  <a:moveTo>
                    <a:pt x="0" y="1295400"/>
                  </a:moveTo>
                  <a:lnTo>
                    <a:pt x="4126992" y="1295400"/>
                  </a:lnTo>
                  <a:lnTo>
                    <a:pt x="4126992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4503" y="2699003"/>
              <a:ext cx="4349496" cy="15590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5256" y="2673096"/>
              <a:ext cx="4305300" cy="15788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76800" y="2781300"/>
              <a:ext cx="4127500" cy="1295400"/>
            </a:xfrm>
            <a:custGeom>
              <a:avLst/>
              <a:gdLst/>
              <a:ahLst/>
              <a:cxnLst/>
              <a:rect l="l" t="t" r="r" b="b"/>
              <a:pathLst>
                <a:path w="4127500" h="1295400">
                  <a:moveTo>
                    <a:pt x="4126992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4126992" y="1295400"/>
                  </a:lnTo>
                  <a:lnTo>
                    <a:pt x="4126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2781300"/>
              <a:ext cx="4127500" cy="1295400"/>
            </a:xfrm>
            <a:custGeom>
              <a:avLst/>
              <a:gdLst/>
              <a:ahLst/>
              <a:cxnLst/>
              <a:rect l="l" t="t" r="r" b="b"/>
              <a:pathLst>
                <a:path w="4127500" h="1295400">
                  <a:moveTo>
                    <a:pt x="0" y="1295400"/>
                  </a:moveTo>
                  <a:lnTo>
                    <a:pt x="4126992" y="1295400"/>
                  </a:lnTo>
                  <a:lnTo>
                    <a:pt x="4126992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0880" y="1339697"/>
            <a:ext cx="4332605" cy="2616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265430" algn="l"/>
              </a:tabLst>
            </a:pPr>
            <a:r>
              <a:rPr sz="2000" spc="-25" dirty="0">
                <a:latin typeface="Microsoft Sans Serif"/>
                <a:cs typeface="Microsoft Sans Serif"/>
              </a:rPr>
              <a:t>Cho</a:t>
            </a:r>
            <a:endParaRPr sz="2000">
              <a:latin typeface="Microsoft Sans Serif"/>
              <a:cs typeface="Microsoft Sans Serif"/>
            </a:endParaRPr>
          </a:p>
          <a:p>
            <a:pPr marL="12700" marR="783590">
              <a:lnSpc>
                <a:spcPct val="125000"/>
              </a:lnSpc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15213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0x00003B6D; </a:t>
            </a: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-15213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0xFFFFC493;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000" spc="70" dirty="0">
                <a:latin typeface="Microsoft Sans Serif"/>
                <a:cs typeface="Microsoft Sans Serif"/>
              </a:rPr>
              <a:t>Lưu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trữ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như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thế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nào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hệ </a:t>
            </a:r>
            <a:r>
              <a:rPr sz="2000" spc="-10" dirty="0">
                <a:latin typeface="Microsoft Sans Serif"/>
                <a:cs typeface="Microsoft Sans Serif"/>
              </a:rPr>
              <a:t>thống:</a:t>
            </a:r>
            <a:endParaRPr sz="20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000"/>
              <a:buChar char="-"/>
              <a:tabLst>
                <a:tab pos="267335" algn="l"/>
              </a:tabLst>
            </a:pPr>
            <a:r>
              <a:rPr sz="2000" dirty="0">
                <a:latin typeface="Microsoft Sans Serif"/>
                <a:cs typeface="Microsoft Sans Serif"/>
              </a:rPr>
              <a:t>IA32, </a:t>
            </a:r>
            <a:r>
              <a:rPr sz="2000" spc="-10" dirty="0">
                <a:latin typeface="Microsoft Sans Serif"/>
                <a:cs typeface="Microsoft Sans Serif"/>
              </a:rPr>
              <a:t>x86-</a:t>
            </a:r>
            <a:r>
              <a:rPr sz="2000" dirty="0">
                <a:latin typeface="Microsoft Sans Serif"/>
                <a:cs typeface="Microsoft Sans Serif"/>
              </a:rPr>
              <a:t>64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(Little </a:t>
            </a:r>
            <a:r>
              <a:rPr sz="2000" spc="-10" dirty="0">
                <a:latin typeface="Microsoft Sans Serif"/>
                <a:cs typeface="Microsoft Sans Serif"/>
              </a:rPr>
              <a:t>Endian)</a:t>
            </a:r>
            <a:endParaRPr sz="20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000"/>
              <a:buChar char="-"/>
              <a:tabLst>
                <a:tab pos="267335" algn="l"/>
              </a:tabLst>
            </a:pPr>
            <a:r>
              <a:rPr sz="2000" dirty="0">
                <a:latin typeface="Microsoft Sans Serif"/>
                <a:cs typeface="Microsoft Sans Serif"/>
              </a:rPr>
              <a:t>Sun (Big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Endian)?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7016" y="4618993"/>
            <a:ext cx="2921635" cy="2032635"/>
            <a:chOff x="957016" y="4618993"/>
            <a:chExt cx="2921635" cy="20326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7016" y="4618993"/>
              <a:ext cx="2921619" cy="20320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2791" y="4664964"/>
              <a:ext cx="2731135" cy="1841500"/>
            </a:xfrm>
            <a:custGeom>
              <a:avLst/>
              <a:gdLst/>
              <a:ahLst/>
              <a:cxnLst/>
              <a:rect l="l" t="t" r="r" b="b"/>
              <a:pathLst>
                <a:path w="2731135" h="1841500">
                  <a:moveTo>
                    <a:pt x="2731008" y="0"/>
                  </a:moveTo>
                  <a:lnTo>
                    <a:pt x="0" y="0"/>
                  </a:lnTo>
                  <a:lnTo>
                    <a:pt x="0" y="1840992"/>
                  </a:lnTo>
                  <a:lnTo>
                    <a:pt x="2731008" y="1840992"/>
                  </a:lnTo>
                  <a:lnTo>
                    <a:pt x="27310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2791" y="4664964"/>
              <a:ext cx="2731135" cy="1841500"/>
            </a:xfrm>
            <a:custGeom>
              <a:avLst/>
              <a:gdLst/>
              <a:ahLst/>
              <a:cxnLst/>
              <a:rect l="l" t="t" r="r" b="b"/>
              <a:pathLst>
                <a:path w="2731135" h="1841500">
                  <a:moveTo>
                    <a:pt x="0" y="1840992"/>
                  </a:moveTo>
                  <a:lnTo>
                    <a:pt x="2731008" y="1840992"/>
                  </a:lnTo>
                  <a:lnTo>
                    <a:pt x="2731008" y="0"/>
                  </a:lnTo>
                  <a:lnTo>
                    <a:pt x="0" y="0"/>
                  </a:lnTo>
                  <a:lnTo>
                    <a:pt x="0" y="18409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67027" y="5136320"/>
            <a:ext cx="274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6D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7027" y="5441170"/>
            <a:ext cx="274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3B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7027" y="5745970"/>
            <a:ext cx="274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7027" y="6050517"/>
            <a:ext cx="27432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6361" y="571880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600" y="304799"/>
                </a:lnTo>
                <a:lnTo>
                  <a:pt x="6096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43682" y="5745970"/>
            <a:ext cx="274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3B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6361" y="602360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600" y="304799"/>
                </a:lnTo>
                <a:lnTo>
                  <a:pt x="6096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3682" y="6050517"/>
            <a:ext cx="27432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6D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3682" y="5136320"/>
            <a:ext cx="274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6361" y="541400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600" y="304799"/>
                </a:lnTo>
                <a:lnTo>
                  <a:pt x="6096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43682" y="5441170"/>
            <a:ext cx="274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94884" y="4587105"/>
            <a:ext cx="2865755" cy="2114550"/>
            <a:chOff x="5394884" y="4587105"/>
            <a:chExt cx="2865755" cy="2114550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4884" y="4587105"/>
              <a:ext cx="2865271" cy="21140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40679" y="4632959"/>
              <a:ext cx="2674620" cy="1923414"/>
            </a:xfrm>
            <a:custGeom>
              <a:avLst/>
              <a:gdLst/>
              <a:ahLst/>
              <a:cxnLst/>
              <a:rect l="l" t="t" r="r" b="b"/>
              <a:pathLst>
                <a:path w="2674620" h="1923415">
                  <a:moveTo>
                    <a:pt x="2674620" y="0"/>
                  </a:moveTo>
                  <a:lnTo>
                    <a:pt x="0" y="0"/>
                  </a:lnTo>
                  <a:lnTo>
                    <a:pt x="0" y="1923288"/>
                  </a:lnTo>
                  <a:lnTo>
                    <a:pt x="2674620" y="1923288"/>
                  </a:lnTo>
                  <a:lnTo>
                    <a:pt x="26746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40679" y="4632959"/>
              <a:ext cx="2674620" cy="1923414"/>
            </a:xfrm>
            <a:custGeom>
              <a:avLst/>
              <a:gdLst/>
              <a:ahLst/>
              <a:cxnLst/>
              <a:rect l="l" t="t" r="r" b="b"/>
              <a:pathLst>
                <a:path w="2674620" h="1923415">
                  <a:moveTo>
                    <a:pt x="0" y="1923288"/>
                  </a:moveTo>
                  <a:lnTo>
                    <a:pt x="2674620" y="1923288"/>
                  </a:lnTo>
                  <a:lnTo>
                    <a:pt x="2674620" y="0"/>
                  </a:lnTo>
                  <a:lnTo>
                    <a:pt x="0" y="0"/>
                  </a:lnTo>
                  <a:lnTo>
                    <a:pt x="0" y="1923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207261" y="5096509"/>
          <a:ext cx="609600" cy="121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626861" y="5107178"/>
          <a:ext cx="597535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R="33020" algn="ctr">
                        <a:lnSpc>
                          <a:spcPts val="215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93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38100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marR="33020" algn="ctr">
                        <a:lnSpc>
                          <a:spcPts val="212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C4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38100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R="33020" algn="ctr">
                        <a:lnSpc>
                          <a:spcPts val="209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FF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R="33020" algn="ctr">
                        <a:lnSpc>
                          <a:spcPts val="209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FF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291069" y="5111750"/>
          <a:ext cx="601345" cy="127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R="45720" algn="ctr">
                        <a:lnSpc>
                          <a:spcPts val="21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FF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45720" algn="ctr">
                        <a:lnSpc>
                          <a:spcPts val="21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FF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R="45720" algn="ctr">
                        <a:lnSpc>
                          <a:spcPts val="213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C4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R="45720" algn="ctr">
                        <a:lnSpc>
                          <a:spcPts val="213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93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lnR w="28575">
                      <a:solidFill>
                        <a:srgbClr val="000066"/>
                      </a:solidFill>
                      <a:prstDash val="solid"/>
                    </a:lnR>
                    <a:lnT w="28575">
                      <a:solidFill>
                        <a:srgbClr val="000066"/>
                      </a:solidFill>
                      <a:prstDash val="solid"/>
                    </a:lnT>
                    <a:lnB w="28575">
                      <a:solidFill>
                        <a:srgbClr val="0000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4928615" y="1233883"/>
            <a:ext cx="3867785" cy="374332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95"/>
              </a:spcBef>
              <a:tabLst>
                <a:tab pos="1130300" algn="l"/>
              </a:tabLst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Decimal: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	</a:t>
            </a: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15213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tabLst>
                <a:tab pos="847090" algn="l"/>
              </a:tabLst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Binary: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	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0…</a:t>
            </a:r>
            <a:r>
              <a:rPr sz="1800" b="1" spc="-4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0011</a:t>
            </a:r>
            <a:r>
              <a:rPr sz="1800" b="1" spc="-4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1011</a:t>
            </a:r>
            <a:r>
              <a:rPr sz="1800" b="1" spc="-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0110</a:t>
            </a:r>
            <a:r>
              <a:rPr sz="1800" b="1" spc="-3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0066"/>
                </a:solidFill>
                <a:latin typeface="Courier New"/>
                <a:cs typeface="Courier New"/>
              </a:rPr>
              <a:t>1101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tabLst>
                <a:tab pos="741680" algn="l"/>
                <a:tab pos="1562100" algn="l"/>
                <a:tab pos="2244725" algn="l"/>
                <a:tab pos="2927350" algn="l"/>
                <a:tab pos="3609975" algn="l"/>
              </a:tabLst>
            </a:pP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Hex: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	</a:t>
            </a: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00…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6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1130300" algn="l"/>
              </a:tabLst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Decimal: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-</a:t>
            </a: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15213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Binary:</a:t>
            </a:r>
            <a:r>
              <a:rPr sz="18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1…</a:t>
            </a:r>
            <a:r>
              <a:rPr sz="1800" b="1" spc="-4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1100</a:t>
            </a:r>
            <a:r>
              <a:rPr sz="1800" b="1" spc="-5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0100</a:t>
            </a:r>
            <a:r>
              <a:rPr sz="1800" b="1" spc="-5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1001</a:t>
            </a:r>
            <a:r>
              <a:rPr sz="1800" b="1" spc="-5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0066"/>
                </a:solidFill>
                <a:latin typeface="Courier New"/>
                <a:cs typeface="Courier New"/>
              </a:rPr>
              <a:t>0011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tabLst>
                <a:tab pos="741680" algn="l"/>
                <a:tab pos="1426210" algn="l"/>
                <a:tab pos="2108835" algn="l"/>
                <a:tab pos="2791460" algn="l"/>
                <a:tab pos="3472815" algn="l"/>
              </a:tabLst>
            </a:pP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Hex: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	</a:t>
            </a: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FF…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4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9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800">
              <a:latin typeface="Courier New"/>
              <a:cs typeface="Courier New"/>
            </a:endParaRPr>
          </a:p>
          <a:p>
            <a:pPr marL="47625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-15213;</a:t>
            </a:r>
            <a:endParaRPr sz="20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050"/>
              </a:spcBef>
              <a:tabLst>
                <a:tab pos="2470150" algn="l"/>
              </a:tabLst>
            </a:pP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IA32,</a:t>
            </a:r>
            <a:r>
              <a:rPr sz="18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x86-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64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Sun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4839" y="4199635"/>
            <a:ext cx="2391410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15213;</a:t>
            </a:r>
            <a:endParaRPr sz="20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1410"/>
              </a:spcBef>
              <a:tabLst>
                <a:tab pos="1972310" algn="l"/>
              </a:tabLst>
            </a:pP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IA32,</a:t>
            </a:r>
            <a:r>
              <a:rPr sz="18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x86-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64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Sun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4662" y="4665726"/>
            <a:ext cx="76200" cy="1891030"/>
          </a:xfrm>
          <a:custGeom>
            <a:avLst/>
            <a:gdLst/>
            <a:ahLst/>
            <a:cxnLst/>
            <a:rect l="l" t="t" r="r" b="b"/>
            <a:pathLst>
              <a:path w="76200" h="1891029">
                <a:moveTo>
                  <a:pt x="25400" y="1814664"/>
                </a:moveTo>
                <a:lnTo>
                  <a:pt x="0" y="1814664"/>
                </a:lnTo>
                <a:lnTo>
                  <a:pt x="38100" y="1890864"/>
                </a:lnTo>
                <a:lnTo>
                  <a:pt x="69850" y="1827364"/>
                </a:lnTo>
                <a:lnTo>
                  <a:pt x="25400" y="1827364"/>
                </a:lnTo>
                <a:lnTo>
                  <a:pt x="25400" y="1814664"/>
                </a:lnTo>
                <a:close/>
              </a:path>
              <a:path w="76200" h="1891029">
                <a:moveTo>
                  <a:pt x="50800" y="0"/>
                </a:moveTo>
                <a:lnTo>
                  <a:pt x="25400" y="0"/>
                </a:lnTo>
                <a:lnTo>
                  <a:pt x="25400" y="1827364"/>
                </a:lnTo>
                <a:lnTo>
                  <a:pt x="50800" y="1827364"/>
                </a:lnTo>
                <a:lnTo>
                  <a:pt x="50800" y="0"/>
                </a:lnTo>
                <a:close/>
              </a:path>
              <a:path w="76200" h="1891029">
                <a:moveTo>
                  <a:pt x="76200" y="1814664"/>
                </a:moveTo>
                <a:lnTo>
                  <a:pt x="50800" y="1814664"/>
                </a:lnTo>
                <a:lnTo>
                  <a:pt x="50800" y="1827364"/>
                </a:lnTo>
                <a:lnTo>
                  <a:pt x="69850" y="1827364"/>
                </a:lnTo>
                <a:lnTo>
                  <a:pt x="76200" y="1814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67" y="5244332"/>
            <a:ext cx="196215" cy="8293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latin typeface="Microsoft Sans Serif"/>
                <a:cs typeface="Microsoft Sans Serif"/>
              </a:rPr>
              <a:t>Địa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chỉ</a:t>
            </a:r>
            <a:r>
              <a:rPr sz="1200" spc="-20" dirty="0">
                <a:latin typeface="Microsoft Sans Serif"/>
                <a:cs typeface="Microsoft Sans Serif"/>
              </a:rPr>
              <a:t> tăng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5600" y="5103114"/>
            <a:ext cx="609600" cy="306705"/>
          </a:xfrm>
          <a:prstGeom prst="rect">
            <a:avLst/>
          </a:prstGeom>
          <a:solidFill>
            <a:srgbClr val="FFFFFF"/>
          </a:solidFill>
          <a:ln w="26924">
            <a:solidFill>
              <a:srgbClr val="0000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ts val="212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96361" y="541400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600" y="304799"/>
                </a:lnTo>
                <a:lnTo>
                  <a:pt x="6096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08300" y="5390184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95600" y="5715761"/>
            <a:ext cx="609600" cy="304800"/>
          </a:xfrm>
          <a:prstGeom prst="rect">
            <a:avLst/>
          </a:prstGeom>
          <a:ln w="25400">
            <a:solidFill>
              <a:srgbClr val="0000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ts val="2095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3B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96361" y="602360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600" y="304799"/>
                </a:lnTo>
                <a:lnTo>
                  <a:pt x="6096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08300" y="6033261"/>
            <a:ext cx="584200" cy="279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000"/>
              </a:lnSpc>
            </a:pPr>
            <a:r>
              <a:rPr sz="1800" b="1" spc="-25" dirty="0">
                <a:solidFill>
                  <a:srgbClr val="000066"/>
                </a:solidFill>
                <a:latin typeface="Courier New"/>
                <a:cs typeface="Courier New"/>
              </a:rPr>
              <a:t>6D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83661" y="5398261"/>
            <a:ext cx="635000" cy="939800"/>
            <a:chOff x="2883661" y="5398261"/>
            <a:chExt cx="635000" cy="939800"/>
          </a:xfrm>
        </p:grpSpPr>
        <p:sp>
          <p:nvSpPr>
            <p:cNvPr id="47" name="object 47"/>
            <p:cNvSpPr/>
            <p:nvPr/>
          </p:nvSpPr>
          <p:spPr>
            <a:xfrm>
              <a:off x="2896361" y="5410961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09600" y="304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96361" y="5410961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96361" y="5715761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09600" y="304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96361" y="6020561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9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Ví</a:t>
            </a:r>
            <a:r>
              <a:rPr sz="3200" spc="-25" dirty="0"/>
              <a:t> </a:t>
            </a:r>
            <a:r>
              <a:rPr sz="3200" dirty="0"/>
              <a:t>dụ:</a:t>
            </a:r>
            <a:r>
              <a:rPr sz="3200" spc="-25" dirty="0"/>
              <a:t> </a:t>
            </a:r>
            <a:r>
              <a:rPr sz="3200" dirty="0"/>
              <a:t>Code</a:t>
            </a:r>
            <a:r>
              <a:rPr sz="3200" spc="-45" dirty="0"/>
              <a:t> </a:t>
            </a:r>
            <a:r>
              <a:rPr sz="3200" dirty="0"/>
              <a:t>hiển</a:t>
            </a:r>
            <a:r>
              <a:rPr sz="3200" spc="-25" dirty="0"/>
              <a:t> </a:t>
            </a:r>
            <a:r>
              <a:rPr sz="3200" dirty="0"/>
              <a:t>thị</a:t>
            </a:r>
            <a:r>
              <a:rPr sz="3200" spc="-35" dirty="0"/>
              <a:t> </a:t>
            </a:r>
            <a:r>
              <a:rPr sz="3200" dirty="0"/>
              <a:t>byte</a:t>
            </a:r>
            <a:r>
              <a:rPr sz="3200" spc="-40" dirty="0"/>
              <a:t> </a:t>
            </a:r>
            <a:r>
              <a:rPr sz="3200" dirty="0"/>
              <a:t>của</a:t>
            </a:r>
            <a:r>
              <a:rPr sz="3200" spc="-40" dirty="0"/>
              <a:t> </a:t>
            </a:r>
            <a:r>
              <a:rPr sz="3200" dirty="0"/>
              <a:t>1</a:t>
            </a:r>
            <a:r>
              <a:rPr sz="3200" spc="-10" dirty="0"/>
              <a:t> </a:t>
            </a:r>
            <a:r>
              <a:rPr sz="3200" dirty="0"/>
              <a:t>dữ</a:t>
            </a:r>
            <a:r>
              <a:rPr sz="3200" spc="-30" dirty="0"/>
              <a:t> </a:t>
            </a:r>
            <a:r>
              <a:rPr sz="3200" dirty="0"/>
              <a:t>liệu</a:t>
            </a:r>
            <a:r>
              <a:rPr sz="3200" spc="-25" dirty="0"/>
              <a:t> (1)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464386"/>
            <a:ext cx="8328659" cy="211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5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26543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Code 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dưới</a:t>
            </a:r>
            <a:r>
              <a:rPr sz="2000" dirty="0">
                <a:latin typeface="Microsoft Sans Serif"/>
                <a:cs typeface="Microsoft Sans Serif"/>
              </a:rPr>
              <a:t> dạng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đúng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thứ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tự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 </a:t>
            </a:r>
            <a:r>
              <a:rPr sz="2000" spc="65" dirty="0">
                <a:latin typeface="Microsoft Sans Serif"/>
                <a:cs typeface="Microsoft Sans Serif"/>
              </a:rPr>
              <a:t>nhớ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của</a:t>
            </a:r>
            <a:endParaRPr sz="2000">
              <a:latin typeface="Microsoft Sans Serif"/>
              <a:cs typeface="Microsoft Sans Serif"/>
            </a:endParaRPr>
          </a:p>
          <a:p>
            <a:pPr marL="266700">
              <a:lnSpc>
                <a:spcPct val="100000"/>
              </a:lnSpc>
            </a:pPr>
            <a:r>
              <a:rPr sz="2000" spc="105" dirty="0">
                <a:latin typeface="Microsoft Sans Serif"/>
                <a:cs typeface="Microsoft Sans Serif"/>
              </a:rPr>
              <a:t>dữ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liệu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09375"/>
              <a:buFont typeface="Wingdings"/>
              <a:buChar char=""/>
              <a:tabLst>
                <a:tab pos="5276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Tham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số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start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là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vị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trí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lưu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của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dữ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liệu</a:t>
            </a:r>
            <a:endParaRPr sz="16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09375"/>
              <a:buFont typeface="Wingdings"/>
              <a:buChar char=""/>
              <a:tabLst>
                <a:tab pos="527685" algn="l"/>
              </a:tabLst>
            </a:pPr>
            <a:r>
              <a:rPr sz="1600" dirty="0">
                <a:latin typeface="Microsoft Sans Serif"/>
                <a:cs typeface="Microsoft Sans Serif"/>
              </a:rPr>
              <a:t>Vì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sao phải dùng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kiểu </a:t>
            </a:r>
            <a:r>
              <a:rPr sz="1600" b="1" dirty="0">
                <a:latin typeface="Arial"/>
                <a:cs typeface="Arial"/>
              </a:rPr>
              <a:t>unsigned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char*</a:t>
            </a:r>
            <a:r>
              <a:rPr sz="1600" spc="-10" dirty="0">
                <a:latin typeface="Microsoft Sans Serif"/>
                <a:cs typeface="Microsoft Sans Serif"/>
              </a:rPr>
              <a:t>?</a:t>
            </a:r>
            <a:endParaRPr sz="1600">
              <a:latin typeface="Microsoft Sans Serif"/>
              <a:cs typeface="Microsoft Sans Serif"/>
            </a:endParaRPr>
          </a:p>
          <a:p>
            <a:pPr marL="520065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Giả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sử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kiểu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dữ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liệu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là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int</a:t>
            </a:r>
            <a:r>
              <a:rPr sz="1600" dirty="0">
                <a:latin typeface="Microsoft Sans Serif"/>
                <a:cs typeface="Microsoft Sans Serif"/>
              </a:rPr>
              <a:t>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sẽ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là </a:t>
            </a:r>
            <a:r>
              <a:rPr sz="1600" b="1" dirty="0">
                <a:latin typeface="Arial"/>
                <a:cs typeface="Arial"/>
              </a:rPr>
              <a:t>int*</a:t>
            </a:r>
            <a:r>
              <a:rPr sz="1600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start[i]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sẽ cách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nhau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mỗi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4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bytes</a:t>
            </a:r>
            <a:endParaRPr sz="1600">
              <a:latin typeface="Microsoft Sans Serif"/>
              <a:cs typeface="Microsoft Sans Serif"/>
            </a:endParaRPr>
          </a:p>
          <a:p>
            <a:pPr marL="291465" marR="182245" indent="228600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Với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ép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kiểu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pointer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sang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unsigned char*</a:t>
            </a:r>
            <a:r>
              <a:rPr sz="1600" dirty="0">
                <a:latin typeface="Microsoft Sans Serif"/>
                <a:cs typeface="Microsoft Sans Serif"/>
              </a:rPr>
              <a:t>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start[i]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sẽ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cách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nhau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truy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xuất </a:t>
            </a:r>
            <a:r>
              <a:rPr sz="1600" spc="75" dirty="0">
                <a:latin typeface="Microsoft Sans Serif"/>
                <a:cs typeface="Microsoft Sans Serif"/>
              </a:rPr>
              <a:t>được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từng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byte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của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dữ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liệu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với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i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18460" y="3550932"/>
            <a:ext cx="6118860" cy="2402205"/>
            <a:chOff x="2918460" y="3550932"/>
            <a:chExt cx="6118860" cy="24022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2468" y="3555517"/>
              <a:ext cx="6054852" cy="23972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8460" y="3550932"/>
              <a:ext cx="5992368" cy="23835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64764" y="3637788"/>
            <a:ext cx="5791200" cy="2133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219"/>
              </a:spcBef>
            </a:pPr>
            <a:r>
              <a:rPr sz="1600" dirty="0">
                <a:latin typeface="Courier New"/>
                <a:cs typeface="Courier New"/>
              </a:rPr>
              <a:t>typedef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unsigned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char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*pointer;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295910" marR="479425" indent="-2438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show_bytes</a:t>
            </a:r>
            <a:r>
              <a:rPr sz="1600" dirty="0">
                <a:latin typeface="Courier New"/>
                <a:cs typeface="Courier New"/>
              </a:rPr>
              <a:t>(pointer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start,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size_t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len){ </a:t>
            </a:r>
            <a:r>
              <a:rPr sz="1600" dirty="0">
                <a:latin typeface="Courier New"/>
                <a:cs typeface="Courier New"/>
              </a:rPr>
              <a:t>size_t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29591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for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(i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0;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&lt;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len;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295910" marR="233045" indent="2438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urier New"/>
                <a:cs typeface="Courier New"/>
              </a:rPr>
              <a:t>printf(”</a:t>
            </a:r>
            <a:r>
              <a:rPr sz="1600" b="1" spc="-10" dirty="0">
                <a:solidFill>
                  <a:srgbClr val="00AF50"/>
                </a:solidFill>
                <a:latin typeface="Courier New"/>
                <a:cs typeface="Courier New"/>
              </a:rPr>
              <a:t>%p</a:t>
            </a:r>
            <a:r>
              <a:rPr sz="1600" spc="-10" dirty="0">
                <a:latin typeface="Courier New"/>
                <a:cs typeface="Courier New"/>
              </a:rPr>
              <a:t>\t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0x%.2x</a:t>
            </a:r>
            <a:r>
              <a:rPr sz="1600" spc="-10" dirty="0">
                <a:latin typeface="Courier New"/>
                <a:cs typeface="Courier New"/>
              </a:rPr>
              <a:t>\n",</a:t>
            </a:r>
            <a:r>
              <a:rPr sz="1600" b="1" spc="-10" dirty="0">
                <a:solidFill>
                  <a:srgbClr val="00AF50"/>
                </a:solidFill>
                <a:latin typeface="Courier New"/>
                <a:cs typeface="Courier New"/>
              </a:rPr>
              <a:t>start+i</a:t>
            </a:r>
            <a:r>
              <a:rPr sz="1600" spc="-10" dirty="0">
                <a:latin typeface="Courier New"/>
                <a:cs typeface="Courier New"/>
              </a:rPr>
              <a:t>,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start[i]</a:t>
            </a:r>
            <a:r>
              <a:rPr sz="1600" spc="-10" dirty="0">
                <a:latin typeface="Courier New"/>
                <a:cs typeface="Courier New"/>
              </a:rPr>
              <a:t>); printf("\n");</a:t>
            </a:r>
            <a:endParaRPr sz="1600">
              <a:latin typeface="Courier New"/>
              <a:cs typeface="Courier New"/>
            </a:endParaRPr>
          </a:p>
          <a:p>
            <a:pPr marL="51435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160" y="4426457"/>
            <a:ext cx="1834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Trong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hàm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Arial"/>
                <a:cs typeface="Arial"/>
              </a:rPr>
              <a:t>printf</a:t>
            </a:r>
            <a:r>
              <a:rPr sz="1800" spc="-1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160" y="4700473"/>
            <a:ext cx="2621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sz="1800" b="1" spc="-25" dirty="0">
                <a:solidFill>
                  <a:srgbClr val="00AF50"/>
                </a:solidFill>
                <a:latin typeface="Arial"/>
                <a:cs typeface="Arial"/>
              </a:rPr>
              <a:t>%p</a:t>
            </a:r>
            <a:r>
              <a:rPr sz="1800" spc="-25" dirty="0">
                <a:latin typeface="Microsoft Sans Serif"/>
                <a:cs typeface="Microsoft Sans Serif"/>
              </a:rPr>
              <a:t>:</a:t>
            </a:r>
            <a:r>
              <a:rPr sz="1800" dirty="0">
                <a:latin typeface="Microsoft Sans Serif"/>
                <a:cs typeface="Microsoft Sans Serif"/>
              </a:rPr>
              <a:t>	Print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pointer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58825" algn="l"/>
              </a:tabLst>
            </a:pP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%x</a:t>
            </a:r>
            <a:r>
              <a:rPr sz="1800" spc="-25" dirty="0">
                <a:latin typeface="Microsoft Sans Serif"/>
                <a:cs typeface="Microsoft Sans Serif"/>
              </a:rPr>
              <a:t>:</a:t>
            </a:r>
            <a:r>
              <a:rPr sz="1800" dirty="0">
                <a:latin typeface="Microsoft Sans Serif"/>
                <a:cs typeface="Microsoft Sans Serif"/>
              </a:rPr>
              <a:t>	Print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Hexadecimal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18460" y="5797297"/>
            <a:ext cx="6118860" cy="1061085"/>
            <a:chOff x="2918460" y="5797297"/>
            <a:chExt cx="6118860" cy="10610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2468" y="5801864"/>
              <a:ext cx="6054852" cy="10561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8460" y="5797297"/>
              <a:ext cx="5135880" cy="10607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64764" y="5884162"/>
            <a:ext cx="5791200" cy="9144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225"/>
              </a:spcBef>
            </a:pPr>
            <a:r>
              <a:rPr sz="1600" dirty="0">
                <a:latin typeface="Courier New"/>
                <a:cs typeface="Courier New"/>
              </a:rPr>
              <a:t>int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15213;</a:t>
            </a:r>
            <a:endParaRPr sz="1600">
              <a:latin typeface="Courier New"/>
              <a:cs typeface="Courier New"/>
            </a:endParaRPr>
          </a:p>
          <a:p>
            <a:pPr marL="51435" marR="108902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printf("int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15213;\n"); </a:t>
            </a:r>
            <a:r>
              <a:rPr sz="1600" dirty="0">
                <a:latin typeface="Courier New"/>
                <a:cs typeface="Courier New"/>
              </a:rPr>
              <a:t>show_bytes((pointer)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&amp;a,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sizeof(int));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9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Ví</a:t>
            </a:r>
            <a:r>
              <a:rPr sz="3200" spc="-25" dirty="0"/>
              <a:t> </a:t>
            </a:r>
            <a:r>
              <a:rPr sz="3200" dirty="0"/>
              <a:t>dụ:</a:t>
            </a:r>
            <a:r>
              <a:rPr sz="3200" spc="-25" dirty="0"/>
              <a:t> </a:t>
            </a:r>
            <a:r>
              <a:rPr sz="3200" dirty="0"/>
              <a:t>Code</a:t>
            </a:r>
            <a:r>
              <a:rPr sz="3200" spc="-45" dirty="0"/>
              <a:t> </a:t>
            </a:r>
            <a:r>
              <a:rPr sz="3200" dirty="0"/>
              <a:t>hiển</a:t>
            </a:r>
            <a:r>
              <a:rPr sz="3200" spc="-25" dirty="0"/>
              <a:t> </a:t>
            </a:r>
            <a:r>
              <a:rPr sz="3200" dirty="0"/>
              <a:t>thị</a:t>
            </a:r>
            <a:r>
              <a:rPr sz="3200" spc="-35" dirty="0"/>
              <a:t> </a:t>
            </a:r>
            <a:r>
              <a:rPr sz="3200" dirty="0"/>
              <a:t>byte</a:t>
            </a:r>
            <a:r>
              <a:rPr sz="3200" spc="-40" dirty="0"/>
              <a:t> </a:t>
            </a:r>
            <a:r>
              <a:rPr sz="3200" dirty="0"/>
              <a:t>của</a:t>
            </a:r>
            <a:r>
              <a:rPr sz="3200" spc="-40" dirty="0"/>
              <a:t> </a:t>
            </a:r>
            <a:r>
              <a:rPr sz="3200" dirty="0"/>
              <a:t>1</a:t>
            </a:r>
            <a:r>
              <a:rPr sz="3200" spc="-10" dirty="0"/>
              <a:t> </a:t>
            </a:r>
            <a:r>
              <a:rPr sz="3200" dirty="0"/>
              <a:t>dữ</a:t>
            </a:r>
            <a:r>
              <a:rPr sz="3200" spc="-30" dirty="0"/>
              <a:t> </a:t>
            </a:r>
            <a:r>
              <a:rPr sz="3200" dirty="0"/>
              <a:t>liệu</a:t>
            </a:r>
            <a:r>
              <a:rPr sz="3200" spc="-25" dirty="0"/>
              <a:t> (2)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763523" y="1295400"/>
            <a:ext cx="7556500" cy="1469390"/>
            <a:chOff x="763523" y="1295400"/>
            <a:chExt cx="7556500" cy="1469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753" y="1404890"/>
              <a:ext cx="7409836" cy="1344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523" y="1295400"/>
              <a:ext cx="6345935" cy="14691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52500" y="1447800"/>
            <a:ext cx="7226934" cy="1143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165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15213;</a:t>
            </a:r>
            <a:endParaRPr sz="2000">
              <a:latin typeface="Courier New"/>
              <a:cs typeface="Courier New"/>
            </a:endParaRPr>
          </a:p>
          <a:p>
            <a:pPr marL="39370" marR="1386840">
              <a:lnSpc>
                <a:spcPct val="112500"/>
              </a:lnSpc>
            </a:pPr>
            <a:r>
              <a:rPr sz="2000" dirty="0">
                <a:latin typeface="Courier New"/>
                <a:cs typeface="Courier New"/>
              </a:rPr>
              <a:t>printf("int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15213;\n"); </a:t>
            </a:r>
            <a:r>
              <a:rPr sz="2000" dirty="0">
                <a:latin typeface="Courier New"/>
                <a:cs typeface="Courier New"/>
              </a:rPr>
              <a:t>show_bytes((pointer)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&amp;a,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sizeof(int));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2061" y="3255645"/>
            <a:ext cx="266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Result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(Linux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x86-</a:t>
            </a:r>
            <a:r>
              <a:rPr sz="2000" b="1" spc="-20" dirty="0">
                <a:latin typeface="Arial"/>
                <a:cs typeface="Arial"/>
              </a:rPr>
              <a:t>64):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4016" y="3581374"/>
            <a:ext cx="3563620" cy="2571115"/>
            <a:chOff x="2414016" y="3581374"/>
            <a:chExt cx="3563620" cy="25711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3766" y="3691017"/>
              <a:ext cx="3523611" cy="2461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4016" y="3581374"/>
              <a:ext cx="3563111" cy="215493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76500" y="3733800"/>
            <a:ext cx="3340735" cy="2260600"/>
          </a:xfrm>
          <a:prstGeom prst="rect">
            <a:avLst/>
          </a:prstGeom>
          <a:solidFill>
            <a:srgbClr val="DFDFDF"/>
          </a:solidFill>
          <a:ln w="6350">
            <a:solidFill>
              <a:srgbClr val="DBF1D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7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15213;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2703830" algn="l"/>
              </a:tabLst>
            </a:pPr>
            <a:r>
              <a:rPr sz="2000" spc="-10" dirty="0">
                <a:latin typeface="Courier New"/>
                <a:cs typeface="Courier New"/>
              </a:rPr>
              <a:t>0x7fffb7f71dbc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6d</a:t>
            </a:r>
            <a:endParaRPr sz="2000">
              <a:latin typeface="Courier New"/>
              <a:cs typeface="Courier New"/>
            </a:endParaRPr>
          </a:p>
          <a:p>
            <a:pPr marL="165100" marR="159385" algn="ctr">
              <a:lnSpc>
                <a:spcPct val="112500"/>
              </a:lnSpc>
              <a:tabLst>
                <a:tab pos="2868930" algn="l"/>
              </a:tabLst>
            </a:pPr>
            <a:r>
              <a:rPr sz="2000" spc="-10" dirty="0">
                <a:latin typeface="Courier New"/>
                <a:cs typeface="Courier New"/>
              </a:rPr>
              <a:t>0x7fffb7f71dbd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3b </a:t>
            </a:r>
            <a:r>
              <a:rPr sz="2000" spc="-10" dirty="0">
                <a:latin typeface="Courier New"/>
                <a:cs typeface="Courier New"/>
              </a:rPr>
              <a:t>0x7fffb7f71dbe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00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2703830" algn="l"/>
              </a:tabLst>
            </a:pPr>
            <a:r>
              <a:rPr sz="2000" spc="-10" dirty="0">
                <a:latin typeface="Courier New"/>
                <a:cs typeface="Courier New"/>
              </a:rPr>
              <a:t>0x7fffb7f71dbf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 diễn chuỗi</a:t>
            </a:r>
            <a:r>
              <a:rPr spc="10" dirty="0"/>
              <a:t> </a:t>
            </a:r>
            <a:r>
              <a:rPr spc="-10" dirty="0"/>
              <a:t>(strings)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371983"/>
            <a:ext cx="4082415" cy="19094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String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trong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một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mảng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ký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tự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Mỗi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ký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tự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200" dirty="0">
                <a:latin typeface="Microsoft Sans Serif"/>
                <a:cs typeface="Microsoft Sans Serif"/>
              </a:rPr>
              <a:t>ở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dạng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 </a:t>
            </a:r>
            <a:r>
              <a:rPr sz="2000" spc="-20" dirty="0">
                <a:latin typeface="Microsoft Sans Serif"/>
                <a:cs typeface="Microsoft Sans Serif"/>
              </a:rPr>
              <a:t>ASCII</a:t>
            </a:r>
            <a:endParaRPr sz="2000">
              <a:latin typeface="Microsoft Sans Serif"/>
              <a:cs typeface="Microsoft Sans Serif"/>
            </a:endParaRPr>
          </a:p>
          <a:p>
            <a:pPr marL="812800" lvl="2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Chuẩn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7-</a:t>
            </a:r>
            <a:r>
              <a:rPr sz="2000" spc="-25" dirty="0">
                <a:latin typeface="Microsoft Sans Serif"/>
                <a:cs typeface="Microsoft Sans Serif"/>
              </a:rPr>
              <a:t>bit</a:t>
            </a:r>
            <a:endParaRPr sz="2000">
              <a:latin typeface="Microsoft Sans Serif"/>
              <a:cs typeface="Microsoft Sans Serif"/>
            </a:endParaRPr>
          </a:p>
          <a:p>
            <a:pPr marL="812800" lvl="2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Microsoft Sans Serif"/>
                <a:cs typeface="Microsoft Sans Serif"/>
              </a:rPr>
              <a:t>Ký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tự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‘0’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tương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ứng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0x30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291" y="3282207"/>
            <a:ext cx="4869180" cy="11042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latin typeface="Calibri"/>
                <a:cs typeface="Calibri"/>
              </a:rPr>
              <a:t>–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tương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ứng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với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0x30 +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i="1" spc="-5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String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được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kết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thúc bằng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null</a:t>
            </a:r>
            <a:endParaRPr sz="2000">
              <a:latin typeface="Microsoft Sans Serif"/>
              <a:cs typeface="Microsoft Sans Serif"/>
            </a:endParaRPr>
          </a:p>
          <a:p>
            <a:pPr marL="534035" lvl="1" indent="-202565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534035" algn="l"/>
              </a:tabLst>
            </a:pPr>
            <a:r>
              <a:rPr sz="2000" dirty="0">
                <a:latin typeface="Microsoft Sans Serif"/>
                <a:cs typeface="Microsoft Sans Serif"/>
              </a:rPr>
              <a:t>Ký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tự</a:t>
            </a:r>
            <a:r>
              <a:rPr sz="2000" dirty="0">
                <a:latin typeface="Microsoft Sans Serif"/>
                <a:cs typeface="Microsoft Sans Serif"/>
              </a:rPr>
              <a:t> cuối cùng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</a:t>
            </a:r>
            <a:r>
              <a:rPr sz="2000" dirty="0">
                <a:latin typeface="Cambria Math"/>
                <a:cs typeface="Cambria Math"/>
              </a:rPr>
              <a:t>≠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ký </a:t>
            </a:r>
            <a:r>
              <a:rPr sz="2000" spc="110" dirty="0">
                <a:latin typeface="Microsoft Sans Serif"/>
                <a:cs typeface="Microsoft Sans Serif"/>
              </a:rPr>
              <a:t>tự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‘0’)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4833062"/>
            <a:ext cx="5102860" cy="178371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Lưu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ý</a:t>
            </a:r>
            <a:endParaRPr sz="2400">
              <a:latin typeface="Arial"/>
              <a:cs typeface="Arial"/>
            </a:endParaRPr>
          </a:p>
          <a:p>
            <a:pPr marL="526415" marR="448945" lvl="1" indent="-2355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Thứ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tự</a:t>
            </a:r>
            <a:r>
              <a:rPr sz="2000" dirty="0">
                <a:latin typeface="Microsoft Sans Serif"/>
                <a:cs typeface="Microsoft Sans Serif"/>
              </a:rPr>
              <a:t> byte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hệ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thống không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ảnh 	</a:t>
            </a:r>
            <a:r>
              <a:rPr sz="2000" spc="80" dirty="0">
                <a:latin typeface="Microsoft Sans Serif"/>
                <a:cs typeface="Microsoft Sans Serif"/>
              </a:rPr>
              <a:t>hưởng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cách </a:t>
            </a:r>
            <a:r>
              <a:rPr sz="2000" spc="65" dirty="0">
                <a:latin typeface="Microsoft Sans Serif"/>
                <a:cs typeface="Microsoft Sans Serif"/>
              </a:rPr>
              <a:t>lưu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chuỗi</a:t>
            </a:r>
            <a:endParaRPr sz="20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505"/>
              </a:spcBef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Microsoft Sans Serif"/>
                <a:cs typeface="Microsoft Sans Serif"/>
              </a:rPr>
              <a:t>Ký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tự</a:t>
            </a:r>
            <a:r>
              <a:rPr sz="2000" dirty="0">
                <a:latin typeface="Microsoft Sans Serif"/>
                <a:cs typeface="Microsoft Sans Serif"/>
              </a:rPr>
              <a:t> đầu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tiên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luôn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luôn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lưu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200" dirty="0">
                <a:latin typeface="Microsoft Sans Serif"/>
                <a:cs typeface="Microsoft Sans Serif"/>
              </a:rPr>
              <a:t>ở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chỉ</a:t>
            </a:r>
            <a:endParaRPr sz="2000">
              <a:latin typeface="Microsoft Sans Serif"/>
              <a:cs typeface="Microsoft Sans Serif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thấp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nhất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8233" y="1549908"/>
            <a:ext cx="4150360" cy="814069"/>
            <a:chOff x="4968233" y="1549908"/>
            <a:chExt cx="4150360" cy="81406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233" y="1556016"/>
              <a:ext cx="4149858" cy="7133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3603" y="1549908"/>
              <a:ext cx="3633215" cy="8138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29199" y="1635252"/>
              <a:ext cx="3912235" cy="457200"/>
            </a:xfrm>
            <a:custGeom>
              <a:avLst/>
              <a:gdLst/>
              <a:ahLst/>
              <a:cxnLst/>
              <a:rect l="l" t="t" r="r" b="b"/>
              <a:pathLst>
                <a:path w="3912234" h="457200">
                  <a:moveTo>
                    <a:pt x="391210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912107" y="457200"/>
                  </a:lnTo>
                  <a:lnTo>
                    <a:pt x="39121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755" y="1623060"/>
              <a:ext cx="3384042" cy="5646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29200" y="1635251"/>
            <a:ext cx="3912235" cy="4572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Courier New"/>
                <a:cs typeface="Courier New"/>
              </a:rPr>
              <a:t>char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S[6]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"18213";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08803" y="2284476"/>
            <a:ext cx="4235450" cy="814069"/>
            <a:chOff x="4908803" y="2284476"/>
            <a:chExt cx="4235450" cy="814069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9951" y="2290584"/>
              <a:ext cx="4168140" cy="7133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8803" y="2284476"/>
              <a:ext cx="4235196" cy="8138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29199" y="2369820"/>
              <a:ext cx="3912235" cy="457200"/>
            </a:xfrm>
            <a:custGeom>
              <a:avLst/>
              <a:gdLst/>
              <a:ahLst/>
              <a:cxnLst/>
              <a:rect l="l" t="t" r="r" b="b"/>
              <a:pathLst>
                <a:path w="3912234" h="457200">
                  <a:moveTo>
                    <a:pt x="391210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912107" y="457200"/>
                  </a:lnTo>
                  <a:lnTo>
                    <a:pt x="39121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1955" y="2359152"/>
              <a:ext cx="3993642" cy="56464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029200" y="2369820"/>
            <a:ext cx="3912235" cy="4572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330"/>
              </a:spcBef>
            </a:pPr>
            <a:r>
              <a:rPr sz="2000" b="1" dirty="0">
                <a:latin typeface="Courier New"/>
                <a:cs typeface="Courier New"/>
              </a:rPr>
              <a:t>0x31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0x38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0x32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0x31</a:t>
            </a:r>
            <a:r>
              <a:rPr sz="2000" b="1" spc="-20" dirty="0">
                <a:latin typeface="Courier New"/>
                <a:cs typeface="Courier New"/>
              </a:rPr>
              <a:t> 0x33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4695" y="3514090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IA32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34298" y="3514090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Sun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8426" y="4030345"/>
            <a:ext cx="914400" cy="77470"/>
          </a:xfrm>
          <a:custGeom>
            <a:avLst/>
            <a:gdLst/>
            <a:ahLst/>
            <a:cxnLst/>
            <a:rect l="l" t="t" r="r" b="b"/>
            <a:pathLst>
              <a:path w="914400" h="77470">
                <a:moveTo>
                  <a:pt x="838115" y="52049"/>
                </a:moveTo>
                <a:lnTo>
                  <a:pt x="838073" y="77469"/>
                </a:lnTo>
                <a:lnTo>
                  <a:pt x="889127" y="52069"/>
                </a:lnTo>
                <a:lnTo>
                  <a:pt x="850900" y="52069"/>
                </a:lnTo>
                <a:lnTo>
                  <a:pt x="838115" y="52049"/>
                </a:lnTo>
                <a:close/>
              </a:path>
              <a:path w="914400" h="77470">
                <a:moveTo>
                  <a:pt x="76200" y="0"/>
                </a:moveTo>
                <a:lnTo>
                  <a:pt x="0" y="37972"/>
                </a:lnTo>
                <a:lnTo>
                  <a:pt x="76073" y="76199"/>
                </a:lnTo>
                <a:lnTo>
                  <a:pt x="76115" y="50820"/>
                </a:lnTo>
                <a:lnTo>
                  <a:pt x="63500" y="50799"/>
                </a:lnTo>
                <a:lnTo>
                  <a:pt x="63500" y="25399"/>
                </a:lnTo>
                <a:lnTo>
                  <a:pt x="76157" y="25399"/>
                </a:lnTo>
                <a:lnTo>
                  <a:pt x="76200" y="0"/>
                </a:lnTo>
                <a:close/>
              </a:path>
              <a:path w="914400" h="77470">
                <a:moveTo>
                  <a:pt x="838157" y="26649"/>
                </a:moveTo>
                <a:lnTo>
                  <a:pt x="838115" y="52049"/>
                </a:lnTo>
                <a:lnTo>
                  <a:pt x="850900" y="52069"/>
                </a:lnTo>
                <a:lnTo>
                  <a:pt x="850900" y="26669"/>
                </a:lnTo>
                <a:lnTo>
                  <a:pt x="838157" y="26649"/>
                </a:lnTo>
                <a:close/>
              </a:path>
              <a:path w="914400" h="77470">
                <a:moveTo>
                  <a:pt x="838200" y="1269"/>
                </a:moveTo>
                <a:lnTo>
                  <a:pt x="838157" y="26649"/>
                </a:lnTo>
                <a:lnTo>
                  <a:pt x="850900" y="26669"/>
                </a:lnTo>
                <a:lnTo>
                  <a:pt x="850900" y="52069"/>
                </a:lnTo>
                <a:lnTo>
                  <a:pt x="889127" y="52069"/>
                </a:lnTo>
                <a:lnTo>
                  <a:pt x="914400" y="39496"/>
                </a:lnTo>
                <a:lnTo>
                  <a:pt x="838200" y="1269"/>
                </a:lnTo>
                <a:close/>
              </a:path>
              <a:path w="914400" h="77470">
                <a:moveTo>
                  <a:pt x="76157" y="25420"/>
                </a:moveTo>
                <a:lnTo>
                  <a:pt x="76115" y="50820"/>
                </a:lnTo>
                <a:lnTo>
                  <a:pt x="838115" y="52049"/>
                </a:lnTo>
                <a:lnTo>
                  <a:pt x="838157" y="26649"/>
                </a:lnTo>
                <a:lnTo>
                  <a:pt x="76157" y="25420"/>
                </a:lnTo>
                <a:close/>
              </a:path>
              <a:path w="914400" h="77470">
                <a:moveTo>
                  <a:pt x="63500" y="25399"/>
                </a:moveTo>
                <a:lnTo>
                  <a:pt x="63500" y="50799"/>
                </a:lnTo>
                <a:lnTo>
                  <a:pt x="76115" y="50820"/>
                </a:lnTo>
                <a:lnTo>
                  <a:pt x="76157" y="25420"/>
                </a:lnTo>
                <a:lnTo>
                  <a:pt x="63500" y="25399"/>
                </a:lnTo>
                <a:close/>
              </a:path>
              <a:path w="914400" h="77470">
                <a:moveTo>
                  <a:pt x="76157" y="25399"/>
                </a:moveTo>
                <a:lnTo>
                  <a:pt x="63500" y="25399"/>
                </a:lnTo>
                <a:lnTo>
                  <a:pt x="76157" y="2542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8426" y="4411345"/>
            <a:ext cx="914400" cy="77470"/>
          </a:xfrm>
          <a:custGeom>
            <a:avLst/>
            <a:gdLst/>
            <a:ahLst/>
            <a:cxnLst/>
            <a:rect l="l" t="t" r="r" b="b"/>
            <a:pathLst>
              <a:path w="914400" h="77470">
                <a:moveTo>
                  <a:pt x="838115" y="52049"/>
                </a:moveTo>
                <a:lnTo>
                  <a:pt x="838073" y="77469"/>
                </a:lnTo>
                <a:lnTo>
                  <a:pt x="889127" y="52069"/>
                </a:lnTo>
                <a:lnTo>
                  <a:pt x="850900" y="52069"/>
                </a:lnTo>
                <a:lnTo>
                  <a:pt x="838115" y="52049"/>
                </a:lnTo>
                <a:close/>
              </a:path>
              <a:path w="914400" h="77470">
                <a:moveTo>
                  <a:pt x="76200" y="0"/>
                </a:moveTo>
                <a:lnTo>
                  <a:pt x="0" y="37972"/>
                </a:lnTo>
                <a:lnTo>
                  <a:pt x="76073" y="76199"/>
                </a:lnTo>
                <a:lnTo>
                  <a:pt x="76115" y="50820"/>
                </a:lnTo>
                <a:lnTo>
                  <a:pt x="63500" y="50799"/>
                </a:lnTo>
                <a:lnTo>
                  <a:pt x="63500" y="25399"/>
                </a:lnTo>
                <a:lnTo>
                  <a:pt x="76157" y="25399"/>
                </a:lnTo>
                <a:lnTo>
                  <a:pt x="76200" y="0"/>
                </a:lnTo>
                <a:close/>
              </a:path>
              <a:path w="914400" h="77470">
                <a:moveTo>
                  <a:pt x="838157" y="26649"/>
                </a:moveTo>
                <a:lnTo>
                  <a:pt x="838115" y="52049"/>
                </a:lnTo>
                <a:lnTo>
                  <a:pt x="850900" y="52069"/>
                </a:lnTo>
                <a:lnTo>
                  <a:pt x="850900" y="26669"/>
                </a:lnTo>
                <a:lnTo>
                  <a:pt x="838157" y="26649"/>
                </a:lnTo>
                <a:close/>
              </a:path>
              <a:path w="914400" h="77470">
                <a:moveTo>
                  <a:pt x="838200" y="1269"/>
                </a:moveTo>
                <a:lnTo>
                  <a:pt x="838157" y="26649"/>
                </a:lnTo>
                <a:lnTo>
                  <a:pt x="850900" y="26669"/>
                </a:lnTo>
                <a:lnTo>
                  <a:pt x="850900" y="52069"/>
                </a:lnTo>
                <a:lnTo>
                  <a:pt x="889127" y="52069"/>
                </a:lnTo>
                <a:lnTo>
                  <a:pt x="914400" y="39496"/>
                </a:lnTo>
                <a:lnTo>
                  <a:pt x="838200" y="1269"/>
                </a:lnTo>
                <a:close/>
              </a:path>
              <a:path w="914400" h="77470">
                <a:moveTo>
                  <a:pt x="76157" y="25420"/>
                </a:moveTo>
                <a:lnTo>
                  <a:pt x="76115" y="50820"/>
                </a:lnTo>
                <a:lnTo>
                  <a:pt x="838115" y="52049"/>
                </a:lnTo>
                <a:lnTo>
                  <a:pt x="838157" y="26649"/>
                </a:lnTo>
                <a:lnTo>
                  <a:pt x="76157" y="25420"/>
                </a:lnTo>
                <a:close/>
              </a:path>
              <a:path w="914400" h="77470">
                <a:moveTo>
                  <a:pt x="63500" y="25399"/>
                </a:moveTo>
                <a:lnTo>
                  <a:pt x="63500" y="50799"/>
                </a:lnTo>
                <a:lnTo>
                  <a:pt x="76115" y="50820"/>
                </a:lnTo>
                <a:lnTo>
                  <a:pt x="76157" y="25420"/>
                </a:lnTo>
                <a:lnTo>
                  <a:pt x="63500" y="25399"/>
                </a:lnTo>
                <a:close/>
              </a:path>
              <a:path w="914400" h="77470">
                <a:moveTo>
                  <a:pt x="76157" y="25399"/>
                </a:moveTo>
                <a:lnTo>
                  <a:pt x="63500" y="25399"/>
                </a:lnTo>
                <a:lnTo>
                  <a:pt x="76157" y="2542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18426" y="4792345"/>
            <a:ext cx="914400" cy="77470"/>
          </a:xfrm>
          <a:custGeom>
            <a:avLst/>
            <a:gdLst/>
            <a:ahLst/>
            <a:cxnLst/>
            <a:rect l="l" t="t" r="r" b="b"/>
            <a:pathLst>
              <a:path w="914400" h="77470">
                <a:moveTo>
                  <a:pt x="838115" y="52049"/>
                </a:moveTo>
                <a:lnTo>
                  <a:pt x="838073" y="77469"/>
                </a:lnTo>
                <a:lnTo>
                  <a:pt x="889127" y="52069"/>
                </a:lnTo>
                <a:lnTo>
                  <a:pt x="850900" y="52069"/>
                </a:lnTo>
                <a:lnTo>
                  <a:pt x="838115" y="52049"/>
                </a:lnTo>
                <a:close/>
              </a:path>
              <a:path w="914400" h="77470">
                <a:moveTo>
                  <a:pt x="76200" y="0"/>
                </a:moveTo>
                <a:lnTo>
                  <a:pt x="0" y="37972"/>
                </a:lnTo>
                <a:lnTo>
                  <a:pt x="76073" y="76199"/>
                </a:lnTo>
                <a:lnTo>
                  <a:pt x="76115" y="50820"/>
                </a:lnTo>
                <a:lnTo>
                  <a:pt x="63500" y="50799"/>
                </a:lnTo>
                <a:lnTo>
                  <a:pt x="63500" y="25399"/>
                </a:lnTo>
                <a:lnTo>
                  <a:pt x="76157" y="25399"/>
                </a:lnTo>
                <a:lnTo>
                  <a:pt x="76200" y="0"/>
                </a:lnTo>
                <a:close/>
              </a:path>
              <a:path w="914400" h="77470">
                <a:moveTo>
                  <a:pt x="838157" y="26649"/>
                </a:moveTo>
                <a:lnTo>
                  <a:pt x="838115" y="52049"/>
                </a:lnTo>
                <a:lnTo>
                  <a:pt x="850900" y="52069"/>
                </a:lnTo>
                <a:lnTo>
                  <a:pt x="850900" y="26669"/>
                </a:lnTo>
                <a:lnTo>
                  <a:pt x="838157" y="26649"/>
                </a:lnTo>
                <a:close/>
              </a:path>
              <a:path w="914400" h="77470">
                <a:moveTo>
                  <a:pt x="838200" y="1269"/>
                </a:moveTo>
                <a:lnTo>
                  <a:pt x="838157" y="26649"/>
                </a:lnTo>
                <a:lnTo>
                  <a:pt x="850900" y="26669"/>
                </a:lnTo>
                <a:lnTo>
                  <a:pt x="850900" y="52069"/>
                </a:lnTo>
                <a:lnTo>
                  <a:pt x="889127" y="52069"/>
                </a:lnTo>
                <a:lnTo>
                  <a:pt x="914400" y="39496"/>
                </a:lnTo>
                <a:lnTo>
                  <a:pt x="838200" y="1269"/>
                </a:lnTo>
                <a:close/>
              </a:path>
              <a:path w="914400" h="77470">
                <a:moveTo>
                  <a:pt x="76157" y="25420"/>
                </a:moveTo>
                <a:lnTo>
                  <a:pt x="76115" y="50820"/>
                </a:lnTo>
                <a:lnTo>
                  <a:pt x="838115" y="52049"/>
                </a:lnTo>
                <a:lnTo>
                  <a:pt x="838157" y="26649"/>
                </a:lnTo>
                <a:lnTo>
                  <a:pt x="76157" y="25420"/>
                </a:lnTo>
                <a:close/>
              </a:path>
              <a:path w="914400" h="77470">
                <a:moveTo>
                  <a:pt x="63500" y="25399"/>
                </a:moveTo>
                <a:lnTo>
                  <a:pt x="63500" y="50799"/>
                </a:lnTo>
                <a:lnTo>
                  <a:pt x="76115" y="50820"/>
                </a:lnTo>
                <a:lnTo>
                  <a:pt x="76157" y="25420"/>
                </a:lnTo>
                <a:lnTo>
                  <a:pt x="63500" y="25399"/>
                </a:lnTo>
                <a:close/>
              </a:path>
              <a:path w="914400" h="77470">
                <a:moveTo>
                  <a:pt x="76157" y="25399"/>
                </a:moveTo>
                <a:lnTo>
                  <a:pt x="63500" y="25399"/>
                </a:lnTo>
                <a:lnTo>
                  <a:pt x="76157" y="2542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8426" y="5173345"/>
            <a:ext cx="914400" cy="77470"/>
          </a:xfrm>
          <a:custGeom>
            <a:avLst/>
            <a:gdLst/>
            <a:ahLst/>
            <a:cxnLst/>
            <a:rect l="l" t="t" r="r" b="b"/>
            <a:pathLst>
              <a:path w="914400" h="77470">
                <a:moveTo>
                  <a:pt x="838115" y="52049"/>
                </a:moveTo>
                <a:lnTo>
                  <a:pt x="838073" y="77469"/>
                </a:lnTo>
                <a:lnTo>
                  <a:pt x="889127" y="52069"/>
                </a:lnTo>
                <a:lnTo>
                  <a:pt x="850900" y="52069"/>
                </a:lnTo>
                <a:lnTo>
                  <a:pt x="838115" y="52049"/>
                </a:lnTo>
                <a:close/>
              </a:path>
              <a:path w="914400" h="77470">
                <a:moveTo>
                  <a:pt x="76200" y="0"/>
                </a:moveTo>
                <a:lnTo>
                  <a:pt x="0" y="37972"/>
                </a:lnTo>
                <a:lnTo>
                  <a:pt x="76073" y="76199"/>
                </a:lnTo>
                <a:lnTo>
                  <a:pt x="76115" y="50820"/>
                </a:lnTo>
                <a:lnTo>
                  <a:pt x="63500" y="50799"/>
                </a:lnTo>
                <a:lnTo>
                  <a:pt x="63500" y="25399"/>
                </a:lnTo>
                <a:lnTo>
                  <a:pt x="76157" y="25399"/>
                </a:lnTo>
                <a:lnTo>
                  <a:pt x="76200" y="0"/>
                </a:lnTo>
                <a:close/>
              </a:path>
              <a:path w="914400" h="77470">
                <a:moveTo>
                  <a:pt x="838157" y="26649"/>
                </a:moveTo>
                <a:lnTo>
                  <a:pt x="838115" y="52049"/>
                </a:lnTo>
                <a:lnTo>
                  <a:pt x="850900" y="52069"/>
                </a:lnTo>
                <a:lnTo>
                  <a:pt x="850900" y="26669"/>
                </a:lnTo>
                <a:lnTo>
                  <a:pt x="838157" y="26649"/>
                </a:lnTo>
                <a:close/>
              </a:path>
              <a:path w="914400" h="77470">
                <a:moveTo>
                  <a:pt x="838200" y="1269"/>
                </a:moveTo>
                <a:lnTo>
                  <a:pt x="838157" y="26649"/>
                </a:lnTo>
                <a:lnTo>
                  <a:pt x="850900" y="26669"/>
                </a:lnTo>
                <a:lnTo>
                  <a:pt x="850900" y="52069"/>
                </a:lnTo>
                <a:lnTo>
                  <a:pt x="889127" y="52069"/>
                </a:lnTo>
                <a:lnTo>
                  <a:pt x="914400" y="39496"/>
                </a:lnTo>
                <a:lnTo>
                  <a:pt x="838200" y="1269"/>
                </a:lnTo>
                <a:close/>
              </a:path>
              <a:path w="914400" h="77470">
                <a:moveTo>
                  <a:pt x="76157" y="25420"/>
                </a:moveTo>
                <a:lnTo>
                  <a:pt x="76115" y="50820"/>
                </a:lnTo>
                <a:lnTo>
                  <a:pt x="838115" y="52049"/>
                </a:lnTo>
                <a:lnTo>
                  <a:pt x="838157" y="26649"/>
                </a:lnTo>
                <a:lnTo>
                  <a:pt x="76157" y="25420"/>
                </a:lnTo>
                <a:close/>
              </a:path>
              <a:path w="914400" h="77470">
                <a:moveTo>
                  <a:pt x="63500" y="25399"/>
                </a:moveTo>
                <a:lnTo>
                  <a:pt x="63500" y="50799"/>
                </a:lnTo>
                <a:lnTo>
                  <a:pt x="76115" y="50820"/>
                </a:lnTo>
                <a:lnTo>
                  <a:pt x="76157" y="25420"/>
                </a:lnTo>
                <a:lnTo>
                  <a:pt x="63500" y="25399"/>
                </a:lnTo>
                <a:close/>
              </a:path>
              <a:path w="914400" h="77470">
                <a:moveTo>
                  <a:pt x="76157" y="25399"/>
                </a:moveTo>
                <a:lnTo>
                  <a:pt x="63500" y="25399"/>
                </a:lnTo>
                <a:lnTo>
                  <a:pt x="76157" y="2542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18426" y="5554345"/>
            <a:ext cx="914400" cy="77470"/>
          </a:xfrm>
          <a:custGeom>
            <a:avLst/>
            <a:gdLst/>
            <a:ahLst/>
            <a:cxnLst/>
            <a:rect l="l" t="t" r="r" b="b"/>
            <a:pathLst>
              <a:path w="914400" h="77470">
                <a:moveTo>
                  <a:pt x="838115" y="52073"/>
                </a:moveTo>
                <a:lnTo>
                  <a:pt x="838073" y="77469"/>
                </a:lnTo>
                <a:lnTo>
                  <a:pt x="889076" y="52095"/>
                </a:lnTo>
                <a:lnTo>
                  <a:pt x="850900" y="52095"/>
                </a:lnTo>
                <a:lnTo>
                  <a:pt x="838115" y="52073"/>
                </a:lnTo>
                <a:close/>
              </a:path>
              <a:path w="914400" h="77470">
                <a:moveTo>
                  <a:pt x="76200" y="0"/>
                </a:moveTo>
                <a:lnTo>
                  <a:pt x="0" y="37972"/>
                </a:lnTo>
                <a:lnTo>
                  <a:pt x="76073" y="76199"/>
                </a:lnTo>
                <a:lnTo>
                  <a:pt x="76115" y="50795"/>
                </a:lnTo>
                <a:lnTo>
                  <a:pt x="63500" y="50774"/>
                </a:lnTo>
                <a:lnTo>
                  <a:pt x="63500" y="25399"/>
                </a:lnTo>
                <a:lnTo>
                  <a:pt x="76157" y="25399"/>
                </a:lnTo>
                <a:lnTo>
                  <a:pt x="76200" y="0"/>
                </a:lnTo>
                <a:close/>
              </a:path>
              <a:path w="914400" h="77470">
                <a:moveTo>
                  <a:pt x="838157" y="26649"/>
                </a:moveTo>
                <a:lnTo>
                  <a:pt x="838115" y="52073"/>
                </a:lnTo>
                <a:lnTo>
                  <a:pt x="850900" y="52095"/>
                </a:lnTo>
                <a:lnTo>
                  <a:pt x="850900" y="26669"/>
                </a:lnTo>
                <a:lnTo>
                  <a:pt x="838157" y="26649"/>
                </a:lnTo>
                <a:close/>
              </a:path>
              <a:path w="914400" h="77470">
                <a:moveTo>
                  <a:pt x="838200" y="1269"/>
                </a:moveTo>
                <a:lnTo>
                  <a:pt x="838157" y="26649"/>
                </a:lnTo>
                <a:lnTo>
                  <a:pt x="850900" y="26669"/>
                </a:lnTo>
                <a:lnTo>
                  <a:pt x="850900" y="52095"/>
                </a:lnTo>
                <a:lnTo>
                  <a:pt x="889076" y="52095"/>
                </a:lnTo>
                <a:lnTo>
                  <a:pt x="914400" y="39496"/>
                </a:lnTo>
                <a:lnTo>
                  <a:pt x="838200" y="1269"/>
                </a:lnTo>
                <a:close/>
              </a:path>
              <a:path w="914400" h="77470">
                <a:moveTo>
                  <a:pt x="76157" y="25420"/>
                </a:moveTo>
                <a:lnTo>
                  <a:pt x="76115" y="50795"/>
                </a:lnTo>
                <a:lnTo>
                  <a:pt x="838115" y="52073"/>
                </a:lnTo>
                <a:lnTo>
                  <a:pt x="838157" y="26649"/>
                </a:lnTo>
                <a:lnTo>
                  <a:pt x="76157" y="25420"/>
                </a:lnTo>
                <a:close/>
              </a:path>
              <a:path w="914400" h="77470">
                <a:moveTo>
                  <a:pt x="63500" y="25399"/>
                </a:moveTo>
                <a:lnTo>
                  <a:pt x="63500" y="50774"/>
                </a:lnTo>
                <a:lnTo>
                  <a:pt x="76115" y="50795"/>
                </a:lnTo>
                <a:lnTo>
                  <a:pt x="76157" y="25420"/>
                </a:lnTo>
                <a:lnTo>
                  <a:pt x="63500" y="25399"/>
                </a:lnTo>
                <a:close/>
              </a:path>
              <a:path w="914400" h="77470">
                <a:moveTo>
                  <a:pt x="76157" y="25399"/>
                </a:moveTo>
                <a:lnTo>
                  <a:pt x="63500" y="25399"/>
                </a:lnTo>
                <a:lnTo>
                  <a:pt x="76157" y="2542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18426" y="5935345"/>
            <a:ext cx="914400" cy="77470"/>
          </a:xfrm>
          <a:custGeom>
            <a:avLst/>
            <a:gdLst/>
            <a:ahLst/>
            <a:cxnLst/>
            <a:rect l="l" t="t" r="r" b="b"/>
            <a:pathLst>
              <a:path w="914400" h="77470">
                <a:moveTo>
                  <a:pt x="838115" y="52061"/>
                </a:moveTo>
                <a:lnTo>
                  <a:pt x="838073" y="77469"/>
                </a:lnTo>
                <a:lnTo>
                  <a:pt x="889102" y="52082"/>
                </a:lnTo>
                <a:lnTo>
                  <a:pt x="850900" y="52082"/>
                </a:lnTo>
                <a:lnTo>
                  <a:pt x="838115" y="52061"/>
                </a:lnTo>
                <a:close/>
              </a:path>
              <a:path w="914400" h="77470">
                <a:moveTo>
                  <a:pt x="76200" y="0"/>
                </a:moveTo>
                <a:lnTo>
                  <a:pt x="0" y="37972"/>
                </a:lnTo>
                <a:lnTo>
                  <a:pt x="76073" y="76199"/>
                </a:lnTo>
                <a:lnTo>
                  <a:pt x="76115" y="50795"/>
                </a:lnTo>
                <a:lnTo>
                  <a:pt x="63500" y="50774"/>
                </a:lnTo>
                <a:lnTo>
                  <a:pt x="63500" y="25374"/>
                </a:lnTo>
                <a:lnTo>
                  <a:pt x="76157" y="25374"/>
                </a:lnTo>
                <a:lnTo>
                  <a:pt x="76200" y="0"/>
                </a:lnTo>
                <a:close/>
              </a:path>
              <a:path w="914400" h="77470">
                <a:moveTo>
                  <a:pt x="838157" y="26674"/>
                </a:moveTo>
                <a:lnTo>
                  <a:pt x="838115" y="52061"/>
                </a:lnTo>
                <a:lnTo>
                  <a:pt x="850900" y="52082"/>
                </a:lnTo>
                <a:lnTo>
                  <a:pt x="850900" y="26695"/>
                </a:lnTo>
                <a:lnTo>
                  <a:pt x="838157" y="26674"/>
                </a:lnTo>
                <a:close/>
              </a:path>
              <a:path w="914400" h="77470">
                <a:moveTo>
                  <a:pt x="838200" y="1269"/>
                </a:moveTo>
                <a:lnTo>
                  <a:pt x="838157" y="26674"/>
                </a:lnTo>
                <a:lnTo>
                  <a:pt x="850900" y="26695"/>
                </a:lnTo>
                <a:lnTo>
                  <a:pt x="850900" y="52082"/>
                </a:lnTo>
                <a:lnTo>
                  <a:pt x="889102" y="52082"/>
                </a:lnTo>
                <a:lnTo>
                  <a:pt x="914400" y="39496"/>
                </a:lnTo>
                <a:lnTo>
                  <a:pt x="838200" y="1269"/>
                </a:lnTo>
                <a:close/>
              </a:path>
              <a:path w="914400" h="77470">
                <a:moveTo>
                  <a:pt x="76157" y="25395"/>
                </a:moveTo>
                <a:lnTo>
                  <a:pt x="76115" y="50795"/>
                </a:lnTo>
                <a:lnTo>
                  <a:pt x="838115" y="52061"/>
                </a:lnTo>
                <a:lnTo>
                  <a:pt x="838157" y="26674"/>
                </a:lnTo>
                <a:lnTo>
                  <a:pt x="76157" y="25395"/>
                </a:lnTo>
                <a:close/>
              </a:path>
              <a:path w="914400" h="77470">
                <a:moveTo>
                  <a:pt x="63500" y="25374"/>
                </a:moveTo>
                <a:lnTo>
                  <a:pt x="63500" y="50774"/>
                </a:lnTo>
                <a:lnTo>
                  <a:pt x="76115" y="50795"/>
                </a:lnTo>
                <a:lnTo>
                  <a:pt x="76157" y="25395"/>
                </a:lnTo>
                <a:lnTo>
                  <a:pt x="63500" y="25374"/>
                </a:lnTo>
                <a:close/>
              </a:path>
              <a:path w="914400" h="77470">
                <a:moveTo>
                  <a:pt x="76157" y="25374"/>
                </a:moveTo>
                <a:lnTo>
                  <a:pt x="63500" y="25374"/>
                </a:lnTo>
                <a:lnTo>
                  <a:pt x="76157" y="25395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559804" y="3889247"/>
          <a:ext cx="635000" cy="228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134604" y="3889247"/>
          <a:ext cx="635000" cy="228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FFFD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75" dirty="0"/>
              <a:t> </a:t>
            </a:r>
            <a:r>
              <a:rPr dirty="0"/>
              <a:t>dung</a:t>
            </a:r>
            <a:r>
              <a:rPr spc="-70" dirty="0"/>
              <a:t> </a:t>
            </a:r>
            <a:r>
              <a:rPr spc="-20" dirty="0"/>
              <a:t>thêm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81000" y="1339088"/>
            <a:ext cx="673989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2735" indent="-254635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2735" algn="l"/>
              </a:tabLst>
            </a:pPr>
            <a:r>
              <a:rPr sz="2400" dirty="0">
                <a:latin typeface="Microsoft Sans Serif"/>
                <a:cs typeface="Microsoft Sans Serif"/>
              </a:rPr>
              <a:t>Phép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chia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dấu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2</a:t>
            </a:r>
            <a:r>
              <a:rPr sz="2400" baseline="24305" dirty="0">
                <a:latin typeface="Microsoft Sans Serif"/>
                <a:cs typeface="Microsoft Sans Serif"/>
              </a:rPr>
              <a:t>n</a:t>
            </a:r>
            <a:r>
              <a:rPr sz="2400" spc="-15" baseline="243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bằng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shift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phải</a:t>
            </a:r>
            <a:endParaRPr sz="2400">
              <a:latin typeface="Microsoft Sans Serif"/>
              <a:cs typeface="Microsoft Sans Serif"/>
            </a:endParaRPr>
          </a:p>
          <a:p>
            <a:pPr marL="292735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2735" algn="l"/>
              </a:tabLst>
            </a:pPr>
            <a:r>
              <a:rPr sz="2400" dirty="0">
                <a:latin typeface="Microsoft Sans Serif"/>
                <a:cs typeface="Microsoft Sans Serif"/>
              </a:rPr>
              <a:t>Đọc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giá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trị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gồm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nhiều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bytes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assembly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Ví</a:t>
            </a:r>
            <a:r>
              <a:rPr sz="3400" spc="-40" dirty="0"/>
              <a:t> </a:t>
            </a:r>
            <a:r>
              <a:rPr sz="3400" dirty="0"/>
              <a:t>dụ:</a:t>
            </a:r>
            <a:r>
              <a:rPr sz="3400" spc="-35" dirty="0"/>
              <a:t> </a:t>
            </a:r>
            <a:r>
              <a:rPr sz="3400" dirty="0"/>
              <a:t>biểu</a:t>
            </a:r>
            <a:r>
              <a:rPr sz="3400" spc="-40" dirty="0"/>
              <a:t> </a:t>
            </a:r>
            <a:r>
              <a:rPr sz="3400" dirty="0"/>
              <a:t>diễn</a:t>
            </a:r>
            <a:r>
              <a:rPr sz="3400" spc="-30" dirty="0"/>
              <a:t> </a:t>
            </a:r>
            <a:r>
              <a:rPr sz="3400" dirty="0"/>
              <a:t>số</a:t>
            </a:r>
            <a:r>
              <a:rPr sz="3400" spc="-40" dirty="0"/>
              <a:t> </a:t>
            </a:r>
            <a:r>
              <a:rPr sz="3400" dirty="0"/>
              <a:t>trong</a:t>
            </a:r>
            <a:r>
              <a:rPr sz="3400" spc="-30" dirty="0"/>
              <a:t> </a:t>
            </a:r>
            <a:r>
              <a:rPr sz="3400" dirty="0"/>
              <a:t>hệ</a:t>
            </a:r>
            <a:r>
              <a:rPr sz="3400" spc="-45" dirty="0"/>
              <a:t> </a:t>
            </a:r>
            <a:r>
              <a:rPr sz="3400" dirty="0"/>
              <a:t>nhị</a:t>
            </a:r>
            <a:r>
              <a:rPr sz="3400" spc="-20" dirty="0"/>
              <a:t> phân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1421831"/>
            <a:ext cx="5097145" cy="19151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3370" indent="-255270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93370" algn="l"/>
              </a:tabLst>
            </a:pPr>
            <a:r>
              <a:rPr sz="2400" b="1" dirty="0">
                <a:latin typeface="Arial"/>
                <a:cs typeface="Arial"/>
              </a:rPr>
              <a:t>Biểu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diễn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dưới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dạng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nhị</a:t>
            </a:r>
            <a:r>
              <a:rPr sz="2400" b="1" spc="-20" dirty="0">
                <a:latin typeface="Arial"/>
                <a:cs typeface="Arial"/>
              </a:rPr>
              <a:t> phân</a:t>
            </a:r>
            <a:endParaRPr sz="2400">
              <a:latin typeface="Arial"/>
              <a:cs typeface="Arial"/>
            </a:endParaRPr>
          </a:p>
          <a:p>
            <a:pPr marL="551815" marR="105410" lvl="1" indent="-235585">
              <a:lnSpc>
                <a:spcPct val="120500"/>
              </a:lnSpc>
              <a:spcBef>
                <a:spcPts val="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952500" algn="l"/>
              </a:tabLst>
            </a:pP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15213</a:t>
            </a:r>
            <a:r>
              <a:rPr sz="1950" baseline="-21367" dirty="0">
                <a:latin typeface="Microsoft Sans Serif"/>
                <a:cs typeface="Microsoft Sans Serif"/>
              </a:rPr>
              <a:t>10</a:t>
            </a:r>
            <a:r>
              <a:rPr sz="1950" spc="-30" baseline="-21367" dirty="0">
                <a:latin typeface="Microsoft Sans Serif"/>
                <a:cs typeface="Microsoft Sans Serif"/>
              </a:rPr>
              <a:t> </a:t>
            </a:r>
            <a:r>
              <a:rPr sz="2000" spc="95" dirty="0">
                <a:latin typeface="Microsoft Sans Serif"/>
                <a:cs typeface="Microsoft Sans Serif"/>
              </a:rPr>
              <a:t>dưới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dạng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nhị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phân? 	</a:t>
            </a:r>
            <a:r>
              <a:rPr sz="2000" dirty="0">
                <a:latin typeface="Microsoft Sans Serif"/>
                <a:cs typeface="Microsoft Sans Serif"/>
              </a:rPr>
              <a:t>15213</a:t>
            </a:r>
            <a:r>
              <a:rPr sz="1950" baseline="-21367" dirty="0">
                <a:latin typeface="Microsoft Sans Serif"/>
                <a:cs typeface="Microsoft Sans Serif"/>
              </a:rPr>
              <a:t>10</a:t>
            </a:r>
            <a:r>
              <a:rPr sz="1950" spc="277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11101101101101</a:t>
            </a:r>
            <a:r>
              <a:rPr sz="1950" spc="-15" baseline="-21367" dirty="0">
                <a:latin typeface="Microsoft Sans Serif"/>
                <a:cs typeface="Microsoft Sans Serif"/>
              </a:rPr>
              <a:t>2</a:t>
            </a:r>
            <a:endParaRPr sz="1950" baseline="-21367">
              <a:latin typeface="Microsoft Sans Serif"/>
              <a:cs typeface="Microsoft Sans Serif"/>
            </a:endParaRPr>
          </a:p>
          <a:p>
            <a:pPr marL="5524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1.20</a:t>
            </a:r>
            <a:r>
              <a:rPr sz="1950" baseline="-21367" dirty="0">
                <a:latin typeface="Microsoft Sans Serif"/>
                <a:cs typeface="Microsoft Sans Serif"/>
              </a:rPr>
              <a:t>10</a:t>
            </a:r>
            <a:r>
              <a:rPr sz="1950" spc="382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1.0011001100110011[0011]…</a:t>
            </a:r>
            <a:r>
              <a:rPr sz="1950" spc="-15" baseline="-21367" dirty="0">
                <a:latin typeface="Microsoft Sans Serif"/>
                <a:cs typeface="Microsoft Sans Serif"/>
              </a:rPr>
              <a:t>2</a:t>
            </a:r>
            <a:endParaRPr sz="1950" baseline="-21367">
              <a:latin typeface="Microsoft Sans Serif"/>
              <a:cs typeface="Microsoft Sans Serif"/>
            </a:endParaRPr>
          </a:p>
          <a:p>
            <a:pPr marL="5524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52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1.5213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</a:t>
            </a:r>
            <a:r>
              <a:rPr sz="1950" baseline="25641" dirty="0">
                <a:latin typeface="Microsoft Sans Serif"/>
                <a:cs typeface="Microsoft Sans Serif"/>
              </a:rPr>
              <a:t>4</a:t>
            </a:r>
            <a:r>
              <a:rPr sz="1950" spc="307" baseline="25641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1.1101101101101</a:t>
            </a:r>
            <a:r>
              <a:rPr sz="1950" baseline="-21367" dirty="0">
                <a:latin typeface="Microsoft Sans Serif"/>
                <a:cs typeface="Microsoft Sans Serif"/>
              </a:rPr>
              <a:t>2</a:t>
            </a:r>
            <a:r>
              <a:rPr sz="1950" spc="247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2</a:t>
            </a:r>
            <a:r>
              <a:rPr sz="1950" spc="-37" baseline="25641" dirty="0">
                <a:latin typeface="Microsoft Sans Serif"/>
                <a:cs typeface="Microsoft Sans Serif"/>
              </a:rPr>
              <a:t>13</a:t>
            </a:r>
            <a:endParaRPr sz="1950" baseline="25641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392066"/>
            <a:ext cx="6477635" cy="22955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80365" algn="l"/>
              </a:tabLst>
            </a:pPr>
            <a:r>
              <a:rPr sz="2400" b="1" dirty="0">
                <a:latin typeface="Arial"/>
                <a:cs typeface="Arial"/>
              </a:rPr>
              <a:t>u &gt;&gt;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tương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đương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với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2</a:t>
            </a:r>
            <a:r>
              <a:rPr sz="2400" b="1" spc="-37" baseline="24305" dirty="0">
                <a:latin typeface="Arial"/>
                <a:cs typeface="Arial"/>
              </a:rPr>
              <a:t>k</a:t>
            </a:r>
            <a:endParaRPr sz="2400" baseline="24305">
              <a:latin typeface="Arial"/>
              <a:cs typeface="Arial"/>
            </a:endParaRPr>
          </a:p>
          <a:p>
            <a:pPr marL="641350" lvl="1" indent="-34290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413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nguyên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chia</a:t>
            </a:r>
            <a:endParaRPr sz="2000">
              <a:latin typeface="Microsoft Sans Serif"/>
              <a:cs typeface="Microsoft Sans Serif"/>
            </a:endParaRPr>
          </a:p>
          <a:p>
            <a:pPr marL="641350" lvl="1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41350" algn="l"/>
              </a:tabLst>
            </a:pPr>
            <a:r>
              <a:rPr sz="2000" spc="105" dirty="0">
                <a:latin typeface="Microsoft Sans Serif"/>
                <a:cs typeface="Microsoft Sans Serif"/>
              </a:rPr>
              <a:t>Sử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dụng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shift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 </a:t>
            </a:r>
            <a:r>
              <a:rPr sz="2000" spc="-25" dirty="0">
                <a:latin typeface="Microsoft Sans Serif"/>
                <a:cs typeface="Microsoft Sans Serif"/>
              </a:rPr>
              <a:t>học</a:t>
            </a:r>
            <a:endParaRPr sz="2000">
              <a:latin typeface="Microsoft Sans Serif"/>
              <a:cs typeface="Microsoft Sans Serif"/>
            </a:endParaRPr>
          </a:p>
          <a:p>
            <a:pPr marL="926465" lvl="2" indent="-342900">
              <a:lnSpc>
                <a:spcPct val="100000"/>
              </a:lnSpc>
              <a:spcBef>
                <a:spcPts val="480"/>
              </a:spcBef>
              <a:buSzPct val="60000"/>
              <a:buFont typeface="Lucida Sans Unicode"/>
              <a:buChar char="■"/>
              <a:tabLst>
                <a:tab pos="9264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quan tâm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dấu</a:t>
            </a:r>
            <a:endParaRPr sz="2000">
              <a:latin typeface="Microsoft Sans Serif"/>
              <a:cs typeface="Microsoft Sans Serif"/>
            </a:endParaRPr>
          </a:p>
          <a:p>
            <a:pPr marL="926465" lvl="2" indent="-342900">
              <a:lnSpc>
                <a:spcPct val="100000"/>
              </a:lnSpc>
              <a:spcBef>
                <a:spcPts val="484"/>
              </a:spcBef>
              <a:buSzPct val="60000"/>
              <a:buFont typeface="Lucida Sans Unicode"/>
              <a:buChar char="■"/>
              <a:tabLst>
                <a:tab pos="92646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dấu dần vào 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trọng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 cao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bên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trái</a:t>
            </a:r>
            <a:endParaRPr sz="2000">
              <a:latin typeface="Microsoft Sans Serif"/>
              <a:cs typeface="Microsoft Sans Serif"/>
            </a:endParaRPr>
          </a:p>
          <a:p>
            <a:pPr marL="641350" lvl="1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41350" algn="l"/>
              </a:tabLst>
            </a:pPr>
            <a:r>
              <a:rPr sz="2000" dirty="0">
                <a:latin typeface="Microsoft Sans Serif"/>
                <a:cs typeface="Microsoft Sans Serif"/>
              </a:rPr>
              <a:t>Làm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tròn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trường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hợp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0!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33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3100" dirty="0"/>
              <a:t>Phép</a:t>
            </a:r>
            <a:r>
              <a:rPr sz="3100" spc="-30" dirty="0"/>
              <a:t> </a:t>
            </a:r>
            <a:r>
              <a:rPr sz="3100" dirty="0"/>
              <a:t>chia</a:t>
            </a:r>
            <a:r>
              <a:rPr sz="3100" spc="-15" dirty="0"/>
              <a:t> </a:t>
            </a:r>
            <a:r>
              <a:rPr sz="3100" dirty="0"/>
              <a:t>có</a:t>
            </a:r>
            <a:r>
              <a:rPr sz="3100" spc="-30" dirty="0"/>
              <a:t> </a:t>
            </a:r>
            <a:r>
              <a:rPr sz="3100" dirty="0"/>
              <a:t>dấu</a:t>
            </a:r>
            <a:r>
              <a:rPr sz="3100" spc="-25" dirty="0"/>
              <a:t> </a:t>
            </a:r>
            <a:r>
              <a:rPr sz="3100" dirty="0"/>
              <a:t>cho</a:t>
            </a:r>
            <a:r>
              <a:rPr sz="3100" spc="-30" dirty="0"/>
              <a:t> </a:t>
            </a:r>
            <a:r>
              <a:rPr sz="3100" dirty="0"/>
              <a:t>2</a:t>
            </a:r>
            <a:r>
              <a:rPr sz="3075" baseline="25745" dirty="0"/>
              <a:t>n </a:t>
            </a:r>
            <a:r>
              <a:rPr sz="3100" dirty="0"/>
              <a:t>bằng</a:t>
            </a:r>
            <a:r>
              <a:rPr sz="3100" spc="-40" dirty="0"/>
              <a:t> </a:t>
            </a:r>
            <a:r>
              <a:rPr sz="3100" dirty="0"/>
              <a:t>shift</a:t>
            </a:r>
            <a:r>
              <a:rPr sz="3100" spc="-10" dirty="0"/>
              <a:t> </a:t>
            </a:r>
            <a:r>
              <a:rPr sz="3100" spc="-20" dirty="0"/>
              <a:t>phải</a:t>
            </a:r>
            <a:endParaRPr sz="31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683" y="3992802"/>
          <a:ext cx="7514589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Division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1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Computed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ts val="210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6675">
                        <a:lnSpc>
                          <a:spcPts val="1914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15213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15213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C4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93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11000100</a:t>
                      </a:r>
                      <a:r>
                        <a:rPr sz="1800" b="1" spc="-2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10010011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6675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7606.5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7607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E2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49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1100010</a:t>
                      </a:r>
                      <a:r>
                        <a:rPr sz="1800" b="1" spc="-22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01001001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6675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950.8125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951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FC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49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1111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1100</a:t>
                      </a:r>
                      <a:r>
                        <a:rPr sz="1800" b="1" spc="-22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01001001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59.4257813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FF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C4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11111111</a:t>
                      </a:r>
                      <a:r>
                        <a:rPr sz="1800" b="1" spc="-23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11000100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392066"/>
            <a:ext cx="5516880" cy="192976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80365" algn="l"/>
              </a:tabLst>
            </a:pPr>
            <a:r>
              <a:rPr sz="2400" b="1" dirty="0">
                <a:latin typeface="Arial"/>
                <a:cs typeface="Arial"/>
              </a:rPr>
              <a:t>Phép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chia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baseline="24305" dirty="0">
                <a:latin typeface="Arial"/>
                <a:cs typeface="Arial"/>
              </a:rPr>
              <a:t>k</a:t>
            </a:r>
            <a:r>
              <a:rPr sz="2400" b="1" spc="330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của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số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âm</a:t>
            </a:r>
            <a:endParaRPr sz="2400">
              <a:latin typeface="Arial"/>
              <a:cs typeface="Arial"/>
            </a:endParaRPr>
          </a:p>
          <a:p>
            <a:pPr marL="641350" lvl="1" indent="-34290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413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 </a:t>
            </a:r>
            <a:r>
              <a:rPr sz="2000" b="1" dirty="0">
                <a:latin typeface="Arial"/>
                <a:cs typeface="Arial"/>
              </a:rPr>
              <a:t>nguyên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chia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làm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tròn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về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0</a:t>
            </a:r>
            <a:endParaRPr sz="2000">
              <a:latin typeface="Microsoft Sans Serif"/>
              <a:cs typeface="Microsoft Sans Serif"/>
            </a:endParaRPr>
          </a:p>
          <a:p>
            <a:pPr marL="641350" lvl="1" indent="-342900">
              <a:lnSpc>
                <a:spcPct val="100000"/>
              </a:lnSpc>
              <a:spcBef>
                <a:spcPts val="35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64135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tính: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Courier New"/>
                <a:cs typeface="Courier New"/>
              </a:rPr>
              <a:t>[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(x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2</a:t>
            </a:r>
            <a:r>
              <a:rPr sz="1950" b="1" baseline="25641" dirty="0">
                <a:latin typeface="Courier New"/>
                <a:cs typeface="Courier New"/>
              </a:rPr>
              <a:t>k</a:t>
            </a:r>
            <a:r>
              <a:rPr sz="1950" b="1" spc="44" baseline="25641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1)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/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2</a:t>
            </a:r>
            <a:r>
              <a:rPr sz="1950" b="1" baseline="25641" dirty="0">
                <a:latin typeface="Courier New"/>
                <a:cs typeface="Courier New"/>
              </a:rPr>
              <a:t>k</a:t>
            </a:r>
            <a:r>
              <a:rPr sz="1950" b="1" spc="37" baseline="25641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926465" lvl="2" indent="-342900">
              <a:lnSpc>
                <a:spcPct val="100000"/>
              </a:lnSpc>
              <a:spcBef>
                <a:spcPts val="480"/>
              </a:spcBef>
              <a:buSzPct val="60000"/>
              <a:buFont typeface="Lucida Sans Unicode"/>
              <a:buChar char="■"/>
              <a:tabLst>
                <a:tab pos="926465" algn="l"/>
              </a:tabLst>
            </a:pP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C: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Courier New"/>
                <a:cs typeface="Courier New"/>
              </a:rPr>
              <a:t>(x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&lt;&lt;k)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1)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&gt;&gt;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  <a:p>
            <a:pPr marL="926465" lvl="2" indent="-342900">
              <a:lnSpc>
                <a:spcPct val="100000"/>
              </a:lnSpc>
              <a:spcBef>
                <a:spcPts val="615"/>
              </a:spcBef>
              <a:buSzPct val="60000"/>
              <a:buFont typeface="Lucida Sans Unicode"/>
              <a:buChar char="■"/>
              <a:tabLst>
                <a:tab pos="926465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Đưa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 bị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chia dần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về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33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3100" dirty="0"/>
              <a:t>Phép</a:t>
            </a:r>
            <a:r>
              <a:rPr sz="3100" spc="-25" dirty="0"/>
              <a:t> </a:t>
            </a:r>
            <a:r>
              <a:rPr sz="3100" dirty="0"/>
              <a:t>chia</a:t>
            </a:r>
            <a:r>
              <a:rPr sz="3100" spc="-15" dirty="0"/>
              <a:t> </a:t>
            </a:r>
            <a:r>
              <a:rPr sz="3100" dirty="0"/>
              <a:t>có</a:t>
            </a:r>
            <a:r>
              <a:rPr sz="3100" spc="-25" dirty="0"/>
              <a:t> </a:t>
            </a:r>
            <a:r>
              <a:rPr sz="3100" dirty="0"/>
              <a:t>dấu</a:t>
            </a:r>
            <a:r>
              <a:rPr sz="3100" spc="-25" dirty="0"/>
              <a:t> </a:t>
            </a:r>
            <a:r>
              <a:rPr sz="3100" dirty="0"/>
              <a:t>cho</a:t>
            </a:r>
            <a:r>
              <a:rPr sz="3100" spc="-25" dirty="0"/>
              <a:t> </a:t>
            </a:r>
            <a:r>
              <a:rPr sz="3100" dirty="0"/>
              <a:t>2</a:t>
            </a:r>
            <a:r>
              <a:rPr sz="3075" baseline="25745" dirty="0"/>
              <a:t>n</a:t>
            </a:r>
            <a:r>
              <a:rPr sz="3075" spc="7" baseline="25745" dirty="0"/>
              <a:t> </a:t>
            </a:r>
            <a:r>
              <a:rPr sz="3100" spc="-20" dirty="0">
                <a:solidFill>
                  <a:srgbClr val="00AF50"/>
                </a:solidFill>
              </a:rPr>
              <a:t>ĐÚNG</a:t>
            </a:r>
            <a:endParaRPr sz="31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683" y="3992802"/>
          <a:ext cx="7514589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Division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1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Computed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ts val="210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6675">
                        <a:lnSpc>
                          <a:spcPts val="1914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15213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15213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C4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93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11000100</a:t>
                      </a:r>
                      <a:r>
                        <a:rPr sz="1800" b="1" spc="-2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10010011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6675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7606.5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7607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E2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49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1100010</a:t>
                      </a:r>
                      <a:r>
                        <a:rPr sz="1800" b="1" spc="-22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01001001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6675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950.8125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951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FC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49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1111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1100</a:t>
                      </a:r>
                      <a:r>
                        <a:rPr sz="1800" b="1" spc="-22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01001001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59.4257813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FF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C4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11111111</a:t>
                      </a:r>
                      <a:r>
                        <a:rPr sz="1800" b="1" spc="-23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11000100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305" y="6640474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Arial"/>
                <a:cs typeface="Arial"/>
              </a:rPr>
              <a:t>63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33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3100" dirty="0"/>
              <a:t>Ví</a:t>
            </a:r>
            <a:r>
              <a:rPr sz="3100" spc="-20" dirty="0"/>
              <a:t> </a:t>
            </a:r>
            <a:r>
              <a:rPr sz="3100" dirty="0"/>
              <a:t>dụ:</a:t>
            </a:r>
            <a:r>
              <a:rPr sz="3100" spc="-20" dirty="0"/>
              <a:t> </a:t>
            </a:r>
            <a:r>
              <a:rPr sz="3100" dirty="0"/>
              <a:t>Code</a:t>
            </a:r>
            <a:r>
              <a:rPr sz="3100" spc="-30" dirty="0"/>
              <a:t> </a:t>
            </a:r>
            <a:r>
              <a:rPr sz="3100" dirty="0"/>
              <a:t>Phép</a:t>
            </a:r>
            <a:r>
              <a:rPr sz="3100" spc="-20" dirty="0"/>
              <a:t> </a:t>
            </a:r>
            <a:r>
              <a:rPr sz="3100" dirty="0"/>
              <a:t>chia</a:t>
            </a:r>
            <a:r>
              <a:rPr sz="3100" spc="-5" dirty="0"/>
              <a:t> </a:t>
            </a:r>
            <a:r>
              <a:rPr sz="3100" dirty="0"/>
              <a:t>có</a:t>
            </a:r>
            <a:r>
              <a:rPr sz="3100" spc="-20" dirty="0"/>
              <a:t> </a:t>
            </a:r>
            <a:r>
              <a:rPr sz="3100" dirty="0"/>
              <a:t>dấu</a:t>
            </a:r>
            <a:r>
              <a:rPr sz="3100" spc="-20" dirty="0"/>
              <a:t> </a:t>
            </a:r>
            <a:r>
              <a:rPr sz="3100" dirty="0"/>
              <a:t>cho</a:t>
            </a:r>
            <a:r>
              <a:rPr sz="3100" spc="-20" dirty="0"/>
              <a:t> </a:t>
            </a:r>
            <a:r>
              <a:rPr sz="3100" spc="-25" dirty="0"/>
              <a:t>2</a:t>
            </a:r>
            <a:r>
              <a:rPr sz="3075" spc="-37" baseline="25745" dirty="0"/>
              <a:t>n</a:t>
            </a:r>
            <a:endParaRPr sz="3075" baseline="25745"/>
          </a:p>
        </p:txBody>
      </p:sp>
      <p:grpSp>
        <p:nvGrpSpPr>
          <p:cNvPr id="6" name="object 6"/>
          <p:cNvGrpSpPr/>
          <p:nvPr/>
        </p:nvGrpSpPr>
        <p:grpSpPr>
          <a:xfrm>
            <a:off x="348741" y="3716782"/>
            <a:ext cx="4508500" cy="2320290"/>
            <a:chOff x="348741" y="3716782"/>
            <a:chExt cx="4508500" cy="2320290"/>
          </a:xfrm>
        </p:grpSpPr>
        <p:sp>
          <p:nvSpPr>
            <p:cNvPr id="7" name="object 7"/>
            <p:cNvSpPr/>
            <p:nvPr/>
          </p:nvSpPr>
          <p:spPr>
            <a:xfrm>
              <a:off x="355091" y="3723132"/>
              <a:ext cx="4495800" cy="2307590"/>
            </a:xfrm>
            <a:custGeom>
              <a:avLst/>
              <a:gdLst/>
              <a:ahLst/>
              <a:cxnLst/>
              <a:rect l="l" t="t" r="r" b="b"/>
              <a:pathLst>
                <a:path w="4495800" h="2307590">
                  <a:moveTo>
                    <a:pt x="4495800" y="0"/>
                  </a:moveTo>
                  <a:lnTo>
                    <a:pt x="0" y="0"/>
                  </a:lnTo>
                  <a:lnTo>
                    <a:pt x="0" y="2307336"/>
                  </a:lnTo>
                  <a:lnTo>
                    <a:pt x="4495800" y="2307336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091" y="3723132"/>
              <a:ext cx="4495800" cy="2307590"/>
            </a:xfrm>
            <a:custGeom>
              <a:avLst/>
              <a:gdLst/>
              <a:ahLst/>
              <a:cxnLst/>
              <a:rect l="l" t="t" r="r" b="b"/>
              <a:pathLst>
                <a:path w="4495800" h="2307590">
                  <a:moveTo>
                    <a:pt x="0" y="2307336"/>
                  </a:moveTo>
                  <a:lnTo>
                    <a:pt x="4495800" y="2307336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23073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3041" y="372935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testq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%rax,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441" y="4003675"/>
            <a:ext cx="121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spc="-25" dirty="0">
                <a:latin typeface="Courier New"/>
                <a:cs typeface="Courier New"/>
              </a:rPr>
              <a:t>js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L4 L3: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441" y="4552010"/>
            <a:ext cx="203453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sarq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$3,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  <a:p>
            <a:pPr marL="12700" marR="1373505" indent="22860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Courier New"/>
                <a:cs typeface="Courier New"/>
              </a:rPr>
              <a:t>ret L4: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addq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$7,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041" y="5649874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b="1" spc="-25" dirty="0">
                <a:latin typeface="Courier New"/>
                <a:cs typeface="Courier New"/>
              </a:rPr>
              <a:t>jmp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L3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9703" y="5259070"/>
            <a:ext cx="3430904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Sử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dụng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shift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toán</a:t>
            </a:r>
            <a:r>
              <a:rPr sz="2200" b="1" spc="-25" dirty="0">
                <a:latin typeface="Arial"/>
                <a:cs typeface="Arial"/>
              </a:rPr>
              <a:t> học </a:t>
            </a:r>
            <a:r>
              <a:rPr sz="2200" b="1" dirty="0">
                <a:latin typeface="Arial"/>
                <a:cs typeface="Arial"/>
              </a:rPr>
              <a:t>cho</a:t>
            </a:r>
            <a:r>
              <a:rPr sz="2200" b="1" spc="-25" dirty="0">
                <a:latin typeface="Arial"/>
                <a:cs typeface="Arial"/>
              </a:rPr>
              <a:t> int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Trong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Java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7157" y="6393281"/>
            <a:ext cx="3374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Shift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học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ký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hiệu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&gt;&gt;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091" y="1871472"/>
            <a:ext cx="3886200" cy="1201420"/>
          </a:xfrm>
          <a:prstGeom prst="rect">
            <a:avLst/>
          </a:prstGeom>
          <a:solidFill>
            <a:srgbClr val="DFF4E2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idiv8(long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x/8;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0491" y="3723132"/>
            <a:ext cx="3352800" cy="119951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40080" marR="1749425" indent="-318770">
              <a:lnSpc>
                <a:spcPct val="100000"/>
              </a:lnSpc>
              <a:spcBef>
                <a:spcPts val="145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0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7;</a:t>
            </a:r>
            <a:endParaRPr sz="1800">
              <a:latin typeface="Courier New"/>
              <a:cs typeface="Courier New"/>
            </a:endParaRPr>
          </a:p>
          <a:p>
            <a:pPr marL="3213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Arithmetic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shift</a:t>
            </a:r>
            <a:endParaRPr sz="1800">
              <a:latin typeface="Courier New"/>
              <a:cs typeface="Courier New"/>
            </a:endParaRPr>
          </a:p>
          <a:p>
            <a:pPr marL="32131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&gt;&gt;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316" y="1386966"/>
            <a:ext cx="1355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485" y="3348990"/>
            <a:ext cx="3521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Mã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assembly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được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biên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dịch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0105" y="3348990"/>
            <a:ext cx="213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Giải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thích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ý </a:t>
            </a:r>
            <a:r>
              <a:rPr sz="2000" b="1" spc="-10" dirty="0">
                <a:latin typeface="Arial"/>
                <a:cs typeface="Arial"/>
              </a:rPr>
              <a:t>nghĩa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642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sz="3100" dirty="0"/>
              <a:t>Đọc</a:t>
            </a:r>
            <a:r>
              <a:rPr sz="3100" spc="-65" dirty="0"/>
              <a:t> </a:t>
            </a:r>
            <a:r>
              <a:rPr sz="3100" dirty="0"/>
              <a:t>các</a:t>
            </a:r>
            <a:r>
              <a:rPr sz="3100" spc="-30" dirty="0"/>
              <a:t> </a:t>
            </a:r>
            <a:r>
              <a:rPr sz="3100" dirty="0"/>
              <a:t>giá</a:t>
            </a:r>
            <a:r>
              <a:rPr sz="3100" spc="-60" dirty="0"/>
              <a:t> </a:t>
            </a:r>
            <a:r>
              <a:rPr sz="3100" dirty="0"/>
              <a:t>trị</a:t>
            </a:r>
            <a:r>
              <a:rPr sz="3100" spc="-35" dirty="0"/>
              <a:t> </a:t>
            </a:r>
            <a:r>
              <a:rPr sz="3100" dirty="0"/>
              <a:t>gồm</a:t>
            </a:r>
            <a:r>
              <a:rPr sz="3100" spc="-60" dirty="0"/>
              <a:t> </a:t>
            </a:r>
            <a:r>
              <a:rPr sz="3100" dirty="0"/>
              <a:t>nhiều</a:t>
            </a:r>
            <a:r>
              <a:rPr sz="3100" spc="-60" dirty="0"/>
              <a:t> </a:t>
            </a:r>
            <a:r>
              <a:rPr sz="3100" dirty="0"/>
              <a:t>byte</a:t>
            </a:r>
            <a:r>
              <a:rPr sz="3100" spc="-60" dirty="0"/>
              <a:t> </a:t>
            </a:r>
            <a:r>
              <a:rPr sz="3100" dirty="0"/>
              <a:t>trong</a:t>
            </a:r>
            <a:r>
              <a:rPr sz="3100" spc="-65" dirty="0"/>
              <a:t> </a:t>
            </a:r>
            <a:r>
              <a:rPr sz="3100" spc="-10" dirty="0"/>
              <a:t>assembly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475589" y="1348258"/>
            <a:ext cx="5839460" cy="16014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Disassembly</a:t>
            </a:r>
            <a:endParaRPr sz="2400">
              <a:latin typeface="Arial"/>
              <a:cs typeface="Arial"/>
            </a:endParaRPr>
          </a:p>
          <a:p>
            <a:pPr marL="5657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dưới</a:t>
            </a:r>
            <a:r>
              <a:rPr sz="2000" dirty="0">
                <a:latin typeface="Microsoft Sans Serif"/>
                <a:cs typeface="Microsoft Sans Serif"/>
              </a:rPr>
              <a:t> dạng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text các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phân</a:t>
            </a:r>
            <a:endParaRPr sz="2000">
              <a:latin typeface="Microsoft Sans Serif"/>
              <a:cs typeface="Microsoft Sans Serif"/>
            </a:endParaRPr>
          </a:p>
          <a:p>
            <a:pPr marL="5657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Tạo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bởi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chương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đọc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máy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Ví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89" y="4293853"/>
            <a:ext cx="3248025" cy="190118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Giải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mã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  <a:p>
            <a:pPr marL="5657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trị:</a:t>
            </a:r>
            <a:endParaRPr sz="2000">
              <a:latin typeface="Microsoft Sans Serif"/>
              <a:cs typeface="Microsoft Sans Serif"/>
            </a:endParaRPr>
          </a:p>
          <a:p>
            <a:pPr marL="5657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spc="95" dirty="0">
                <a:latin typeface="Microsoft Sans Serif"/>
                <a:cs typeface="Microsoft Sans Serif"/>
              </a:rPr>
              <a:t>Mở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rộng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thành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32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bits:</a:t>
            </a:r>
            <a:endParaRPr sz="2000">
              <a:latin typeface="Microsoft Sans Serif"/>
              <a:cs typeface="Microsoft Sans Serif"/>
            </a:endParaRPr>
          </a:p>
          <a:p>
            <a:pPr marL="5657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Chia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thành nhiều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bytes:</a:t>
            </a:r>
            <a:endParaRPr sz="2000">
              <a:latin typeface="Microsoft Sans Serif"/>
              <a:cs typeface="Microsoft Sans Serif"/>
            </a:endParaRPr>
          </a:p>
          <a:p>
            <a:pPr marL="5657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Đảo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thứ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tự: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0" y="4695825"/>
            <a:ext cx="12782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6095" algn="just">
              <a:lnSpc>
                <a:spcPct val="1333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0x12ab 0x000012ab </a:t>
            </a:r>
            <a:r>
              <a:rPr sz="1800" dirty="0">
                <a:latin typeface="Microsoft Sans Serif"/>
                <a:cs typeface="Microsoft Sans Serif"/>
              </a:rPr>
              <a:t>00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00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12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ab</a:t>
            </a:r>
            <a:endParaRPr sz="1800">
              <a:latin typeface="Microsoft Sans Serif"/>
              <a:cs typeface="Microsoft Sans Serif"/>
            </a:endParaRPr>
          </a:p>
          <a:p>
            <a:pPr marL="58419" algn="just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Microsoft Sans Serif"/>
                <a:cs typeface="Microsoft Sans Serif"/>
              </a:rPr>
              <a:t>ab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12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00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00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6537" y="3048761"/>
          <a:ext cx="8192133" cy="119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marL="186690">
                        <a:lnSpc>
                          <a:spcPts val="2135"/>
                        </a:lnSpc>
                        <a:spcBef>
                          <a:spcPts val="229"/>
                        </a:spcBef>
                      </a:pPr>
                      <a:r>
                        <a:rPr sz="1800" b="1" spc="-1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6690">
                        <a:lnSpc>
                          <a:spcPts val="2135"/>
                        </a:lnSpc>
                      </a:pP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8048365: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99"/>
                      </a:solidFill>
                      <a:prstDash val="solid"/>
                    </a:lnL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2135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Ins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0185">
                        <a:lnSpc>
                          <a:spcPts val="213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5b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truction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135"/>
                        </a:lnSpc>
                        <a:spcBef>
                          <a:spcPts val="229"/>
                        </a:spcBef>
                      </a:pPr>
                      <a:r>
                        <a:rPr sz="1800" b="1" spc="-1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Assem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7800">
                        <a:lnSpc>
                          <a:spcPts val="213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35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bly</a:t>
                      </a:r>
                      <a:r>
                        <a:rPr sz="1800" b="1" spc="4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Rendition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ts val="2135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5240"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8048366: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81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c3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ab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$0x12ab,%ebx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15240" algn="ctr">
                        <a:lnSpc>
                          <a:spcPts val="1885"/>
                        </a:lnSpc>
                      </a:pP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804836c: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99"/>
                      </a:solidFill>
                      <a:prstDash val="solid"/>
                    </a:lnL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83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bb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7150">
                      <a:solidFill>
                        <a:srgbClr val="FF5050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7150">
                      <a:solidFill>
                        <a:srgbClr val="FF5050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7150">
                      <a:solidFill>
                        <a:srgbClr val="FF5050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7150">
                      <a:solidFill>
                        <a:srgbClr val="FF5050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885"/>
                        </a:lnSpc>
                      </a:pPr>
                      <a:r>
                        <a:rPr sz="1800" b="1" spc="-2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cmpl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885"/>
                        </a:lnSpc>
                      </a:pPr>
                      <a:r>
                        <a:rPr sz="1800" b="1" spc="-1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$0x0,0x28(%ebx)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868161" y="3876421"/>
            <a:ext cx="625475" cy="925194"/>
          </a:xfrm>
          <a:custGeom>
            <a:avLst/>
            <a:gdLst/>
            <a:ahLst/>
            <a:cxnLst/>
            <a:rect l="l" t="t" r="r" b="b"/>
            <a:pathLst>
              <a:path w="625475" h="925195">
                <a:moveTo>
                  <a:pt x="15875" y="798194"/>
                </a:moveTo>
                <a:lnTo>
                  <a:pt x="0" y="924940"/>
                </a:lnTo>
                <a:lnTo>
                  <a:pt x="110998" y="861567"/>
                </a:lnTo>
                <a:lnTo>
                  <a:pt x="102991" y="856233"/>
                </a:lnTo>
                <a:lnTo>
                  <a:pt x="68707" y="856233"/>
                </a:lnTo>
                <a:lnTo>
                  <a:pt x="36957" y="835151"/>
                </a:lnTo>
                <a:lnTo>
                  <a:pt x="47533" y="819286"/>
                </a:lnTo>
                <a:lnTo>
                  <a:pt x="15875" y="798194"/>
                </a:lnTo>
                <a:close/>
              </a:path>
              <a:path w="625475" h="925195">
                <a:moveTo>
                  <a:pt x="47533" y="819286"/>
                </a:moveTo>
                <a:lnTo>
                  <a:pt x="36957" y="835151"/>
                </a:lnTo>
                <a:lnTo>
                  <a:pt x="68707" y="856233"/>
                </a:lnTo>
                <a:lnTo>
                  <a:pt x="79251" y="840417"/>
                </a:lnTo>
                <a:lnTo>
                  <a:pt x="47533" y="819286"/>
                </a:lnTo>
                <a:close/>
              </a:path>
              <a:path w="625475" h="925195">
                <a:moveTo>
                  <a:pt x="79251" y="840417"/>
                </a:moveTo>
                <a:lnTo>
                  <a:pt x="68707" y="856233"/>
                </a:lnTo>
                <a:lnTo>
                  <a:pt x="102991" y="856233"/>
                </a:lnTo>
                <a:lnTo>
                  <a:pt x="79251" y="840417"/>
                </a:lnTo>
                <a:close/>
              </a:path>
              <a:path w="625475" h="925195">
                <a:moveTo>
                  <a:pt x="593725" y="0"/>
                </a:moveTo>
                <a:lnTo>
                  <a:pt x="47533" y="819286"/>
                </a:lnTo>
                <a:lnTo>
                  <a:pt x="79251" y="840417"/>
                </a:lnTo>
                <a:lnTo>
                  <a:pt x="625475" y="21081"/>
                </a:lnTo>
                <a:lnTo>
                  <a:pt x="593725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82948" y="3982973"/>
            <a:ext cx="1073785" cy="2198370"/>
          </a:xfrm>
          <a:custGeom>
            <a:avLst/>
            <a:gdLst/>
            <a:ahLst/>
            <a:cxnLst/>
            <a:rect l="l" t="t" r="r" b="b"/>
            <a:pathLst>
              <a:path w="1073785" h="2198370">
                <a:moveTo>
                  <a:pt x="68699" y="94725"/>
                </a:moveTo>
                <a:lnTo>
                  <a:pt x="34299" y="111267"/>
                </a:lnTo>
                <a:lnTo>
                  <a:pt x="1039367" y="2198255"/>
                </a:lnTo>
                <a:lnTo>
                  <a:pt x="1073658" y="2181720"/>
                </a:lnTo>
                <a:lnTo>
                  <a:pt x="68699" y="94725"/>
                </a:lnTo>
                <a:close/>
              </a:path>
              <a:path w="1073785" h="2198370">
                <a:moveTo>
                  <a:pt x="1904" y="0"/>
                </a:moveTo>
                <a:lnTo>
                  <a:pt x="0" y="127762"/>
                </a:lnTo>
                <a:lnTo>
                  <a:pt x="34299" y="111267"/>
                </a:lnTo>
                <a:lnTo>
                  <a:pt x="26035" y="94106"/>
                </a:lnTo>
                <a:lnTo>
                  <a:pt x="60451" y="77596"/>
                </a:lnTo>
                <a:lnTo>
                  <a:pt x="102176" y="77596"/>
                </a:lnTo>
                <a:lnTo>
                  <a:pt x="1904" y="0"/>
                </a:lnTo>
                <a:close/>
              </a:path>
              <a:path w="1073785" h="2198370">
                <a:moveTo>
                  <a:pt x="60451" y="77596"/>
                </a:moveTo>
                <a:lnTo>
                  <a:pt x="26035" y="94106"/>
                </a:lnTo>
                <a:lnTo>
                  <a:pt x="34299" y="111267"/>
                </a:lnTo>
                <a:lnTo>
                  <a:pt x="68699" y="94725"/>
                </a:lnTo>
                <a:lnTo>
                  <a:pt x="60451" y="77596"/>
                </a:lnTo>
                <a:close/>
              </a:path>
              <a:path w="1073785" h="2198370">
                <a:moveTo>
                  <a:pt x="102176" y="77596"/>
                </a:moveTo>
                <a:lnTo>
                  <a:pt x="60451" y="77596"/>
                </a:lnTo>
                <a:lnTo>
                  <a:pt x="68699" y="94725"/>
                </a:lnTo>
                <a:lnTo>
                  <a:pt x="102997" y="78231"/>
                </a:lnTo>
                <a:lnTo>
                  <a:pt x="102176" y="77596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17305" y="6648627"/>
            <a:ext cx="14160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-75" dirty="0">
                <a:latin typeface="Arial"/>
                <a:cs typeface="Arial"/>
              </a:rPr>
              <a:t>64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844" y="1386662"/>
            <a:ext cx="2904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chủ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đề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chính: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736" y="1782776"/>
            <a:ext cx="6678295" cy="294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Biểu</a:t>
            </a:r>
            <a:r>
              <a:rPr sz="2000" spc="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diễn</a:t>
            </a:r>
            <a:r>
              <a:rPr sz="2000" spc="1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các</a:t>
            </a:r>
            <a:r>
              <a:rPr sz="2000" spc="-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kiểu</a:t>
            </a:r>
            <a:r>
              <a:rPr sz="2000" spc="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909090"/>
                </a:solidFill>
                <a:latin typeface="Microsoft Sans Serif"/>
                <a:cs typeface="Microsoft Sans Serif"/>
              </a:rPr>
              <a:t>dữ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 liệu</a:t>
            </a:r>
            <a:r>
              <a:rPr sz="2000" spc="1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và</a:t>
            </a:r>
            <a:r>
              <a:rPr sz="2000" spc="10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các</a:t>
            </a:r>
            <a:r>
              <a:rPr sz="2000" spc="-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phép tính</a:t>
            </a:r>
            <a:r>
              <a:rPr sz="2000" spc="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toán </a:t>
            </a:r>
            <a:r>
              <a:rPr sz="2000" spc="-25" dirty="0">
                <a:solidFill>
                  <a:srgbClr val="909090"/>
                </a:solidFill>
                <a:latin typeface="Microsoft Sans Serif"/>
                <a:cs typeface="Microsoft Sans Serif"/>
              </a:rPr>
              <a:t>bit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Ngôn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ngữ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Điều khiển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luồng trong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với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 thủ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tục/hàm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(procedure)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 </a:t>
            </a:r>
            <a:r>
              <a:rPr sz="2000" spc="200" dirty="0">
                <a:latin typeface="Microsoft Sans Serif"/>
                <a:cs typeface="Microsoft Sans Serif"/>
              </a:rPr>
              <a:t>ở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mức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mảng,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cấu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trúc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dữ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liệu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Một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 topic ATTT: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reverse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engineering,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bufferoverflow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Phân cấp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 </a:t>
            </a:r>
            <a:r>
              <a:rPr sz="2000" spc="50" dirty="0">
                <a:latin typeface="Microsoft Sans Serif"/>
                <a:cs typeface="Microsoft Sans Serif"/>
              </a:rPr>
              <a:t>nhớ,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cache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990000"/>
              </a:buClr>
              <a:buSzPct val="110000"/>
              <a:buAutoNum type="arabicParenR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Linking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biên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file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-25" dirty="0">
                <a:latin typeface="Microsoft Sans Serif"/>
                <a:cs typeface="Microsoft Sans Serif"/>
              </a:rPr>
              <a:t> thi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4572203"/>
            <a:ext cx="3941445" cy="1802764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Lab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liên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518795" lvl="1" indent="-251460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5187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1: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18795" lvl="1" indent="-25146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5187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2: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,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518795" lvl="1" indent="-25146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5187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5,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301" y="5250981"/>
            <a:ext cx="368681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4: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5: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6: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,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5,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329036"/>
            <a:ext cx="6282055" cy="42151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3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Hệ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điều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hành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Linux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105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Máy </a:t>
            </a:r>
            <a:r>
              <a:rPr sz="2000" spc="-10" dirty="0">
                <a:latin typeface="Microsoft Sans Serif"/>
                <a:cs typeface="Microsoft Sans Serif"/>
              </a:rPr>
              <a:t>ảo/thật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96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dirty="0">
                <a:latin typeface="Microsoft Sans Serif"/>
                <a:cs typeface="Microsoft Sans Serif"/>
              </a:rPr>
              <a:t>Hệ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thống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32/64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bit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98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(Khuyến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khích)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Tương</a:t>
            </a:r>
            <a:r>
              <a:rPr sz="2000" dirty="0">
                <a:latin typeface="Microsoft Sans Serif"/>
                <a:cs typeface="Microsoft Sans Serif"/>
              </a:rPr>
              <a:t> tác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giao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diện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command</a:t>
            </a:r>
            <a:endParaRPr sz="20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111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GCC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- Trình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biên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dịch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trên</a:t>
            </a:r>
            <a:r>
              <a:rPr sz="2400" spc="-10" dirty="0">
                <a:latin typeface="Microsoft Sans Serif"/>
                <a:cs typeface="Microsoft Sans Serif"/>
              </a:rPr>
              <a:t> Linux</a:t>
            </a:r>
            <a:endParaRPr sz="2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11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IDE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lập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1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Phần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mềm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dịch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ngược</a:t>
            </a:r>
            <a:r>
              <a:rPr sz="2400" spc="-10" dirty="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104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685" algn="l"/>
              </a:tabLst>
            </a:pPr>
            <a:r>
              <a:rPr sz="2000" b="1" dirty="0">
                <a:latin typeface="Arial"/>
                <a:cs typeface="Arial"/>
              </a:rPr>
              <a:t>IDA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(GUI)</a:t>
            </a:r>
            <a:endParaRPr sz="20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9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GDB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(command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line)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Môi</a:t>
            </a:r>
            <a:r>
              <a:rPr spc="-60" dirty="0"/>
              <a:t> </a:t>
            </a:r>
            <a:r>
              <a:rPr dirty="0"/>
              <a:t>trường</a:t>
            </a:r>
            <a:r>
              <a:rPr spc="-45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Công</a:t>
            </a:r>
            <a:r>
              <a:rPr spc="-55" dirty="0"/>
              <a:t> </a:t>
            </a:r>
            <a:r>
              <a:rPr dirty="0"/>
              <a:t>cụ</a:t>
            </a:r>
            <a:r>
              <a:rPr spc="-55" dirty="0"/>
              <a:t> </a:t>
            </a:r>
            <a:r>
              <a:rPr dirty="0"/>
              <a:t>hỗ</a:t>
            </a:r>
            <a:r>
              <a:rPr spc="-55" dirty="0"/>
              <a:t> </a:t>
            </a:r>
            <a:r>
              <a:rPr spc="-25" dirty="0"/>
              <a:t>trợ</a:t>
            </a: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4568" y="1440537"/>
            <a:ext cx="1067169" cy="12236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78520" y="1850263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Linux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4283" y="3154679"/>
            <a:ext cx="1534246" cy="19903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dirty="0"/>
              <a:t>Đánh </a:t>
            </a:r>
            <a:r>
              <a:rPr spc="-25" dirty="0"/>
              <a:t>giá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361" y="1448561"/>
            <a:ext cx="8763000" cy="599440"/>
          </a:xfrm>
          <a:prstGeom prst="rect">
            <a:avLst/>
          </a:prstGeom>
          <a:ln w="28575">
            <a:solidFill>
              <a:srgbClr val="990000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15"/>
              </a:spcBef>
            </a:pP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30%</a:t>
            </a:r>
            <a:r>
              <a:rPr sz="27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quá</a:t>
            </a:r>
            <a:r>
              <a:rPr sz="2700" spc="5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trình/giữa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kỳ</a:t>
            </a:r>
            <a:r>
              <a:rPr sz="2700" spc="6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+</a:t>
            </a:r>
            <a:r>
              <a:rPr sz="2700" spc="50" dirty="0">
                <a:latin typeface="Microsoft Sans Serif"/>
                <a:cs typeface="Microsoft Sans Serif"/>
              </a:rPr>
              <a:t>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20%</a:t>
            </a:r>
            <a:r>
              <a:rPr sz="27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70" dirty="0">
                <a:latin typeface="Microsoft Sans Serif"/>
                <a:cs typeface="Microsoft Sans Serif"/>
              </a:rPr>
              <a:t>thực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hành</a:t>
            </a:r>
            <a:r>
              <a:rPr sz="2700" spc="5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+</a:t>
            </a:r>
            <a:r>
              <a:rPr sz="2700" spc="65" dirty="0">
                <a:latin typeface="Microsoft Sans Serif"/>
                <a:cs typeface="Microsoft Sans Serif"/>
              </a:rPr>
              <a:t>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50%</a:t>
            </a:r>
            <a:r>
              <a:rPr sz="27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cuối</a:t>
            </a:r>
            <a:r>
              <a:rPr sz="2700" spc="5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kỳ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400" y="2050182"/>
            <a:ext cx="7966709" cy="42119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825"/>
              </a:spcBef>
              <a:buClr>
                <a:srgbClr val="990000"/>
              </a:buClr>
              <a:buSzPct val="59090"/>
              <a:buFont typeface="Wingdings"/>
              <a:buChar char=""/>
              <a:tabLst>
                <a:tab pos="266700" algn="l"/>
              </a:tabLst>
            </a:pPr>
            <a:r>
              <a:rPr sz="2200" b="1" dirty="0">
                <a:latin typeface="Arial"/>
                <a:cs typeface="Arial"/>
              </a:rPr>
              <a:t>Quá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trình/giữa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kỳ:</a:t>
            </a:r>
            <a:endParaRPr sz="2200">
              <a:latin typeface="Arial"/>
              <a:cs typeface="Arial"/>
            </a:endParaRPr>
          </a:p>
          <a:p>
            <a:pPr marL="527685" lvl="1" indent="-236220">
              <a:lnSpc>
                <a:spcPct val="100000"/>
              </a:lnSpc>
              <a:spcBef>
                <a:spcPts val="1030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27685" algn="l"/>
              </a:tabLst>
            </a:pPr>
            <a:r>
              <a:rPr sz="2200" dirty="0">
                <a:latin typeface="Microsoft Sans Serif"/>
                <a:cs typeface="Microsoft Sans Serif"/>
              </a:rPr>
              <a:t>Bài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tập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assignment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trên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lớp</a:t>
            </a:r>
            <a:endParaRPr sz="22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1025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27050" algn="l"/>
              </a:tabLst>
            </a:pPr>
            <a:r>
              <a:rPr sz="2200" dirty="0">
                <a:latin typeface="Microsoft Sans Serif"/>
                <a:cs typeface="Microsoft Sans Serif"/>
              </a:rPr>
              <a:t>Kiểm tra </a:t>
            </a:r>
            <a:r>
              <a:rPr sz="2200" spc="50" dirty="0">
                <a:latin typeface="Microsoft Sans Serif"/>
                <a:cs typeface="Microsoft Sans Serif"/>
              </a:rPr>
              <a:t>giữa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kỳ</a:t>
            </a:r>
            <a:endParaRPr sz="2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125"/>
              </a:spcBef>
              <a:buClr>
                <a:srgbClr val="990000"/>
              </a:buClr>
              <a:buSzPct val="59090"/>
              <a:buFont typeface="Wingdings"/>
              <a:buChar char="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Thực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hành:</a:t>
            </a:r>
            <a:endParaRPr sz="2200">
              <a:latin typeface="Arial"/>
              <a:cs typeface="Arial"/>
            </a:endParaRPr>
          </a:p>
          <a:p>
            <a:pPr marL="527685" lvl="1" indent="-236220">
              <a:lnSpc>
                <a:spcPct val="100000"/>
              </a:lnSpc>
              <a:spcBef>
                <a:spcPts val="1035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27685" algn="l"/>
              </a:tabLst>
            </a:pPr>
            <a:r>
              <a:rPr sz="2200" b="1" dirty="0">
                <a:latin typeface="Arial"/>
                <a:cs typeface="Arial"/>
              </a:rPr>
              <a:t>6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labs</a:t>
            </a:r>
            <a:endParaRPr sz="22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1035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27050" algn="l"/>
              </a:tabLst>
            </a:pPr>
            <a:r>
              <a:rPr sz="2200" dirty="0">
                <a:latin typeface="Microsoft Sans Serif"/>
                <a:cs typeface="Microsoft Sans Serif"/>
              </a:rPr>
              <a:t>Vắng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114" dirty="0">
                <a:latin typeface="Microsoft Sans Serif"/>
                <a:cs typeface="Microsoft Sans Serif"/>
              </a:rPr>
              <a:t>từ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3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buổi </a:t>
            </a:r>
            <a:r>
              <a:rPr sz="2200" spc="50" dirty="0">
                <a:latin typeface="Microsoft Sans Serif"/>
                <a:cs typeface="Microsoft Sans Serif"/>
              </a:rPr>
              <a:t>thực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hành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trở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lên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trừ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0000"/>
                </a:solidFill>
                <a:latin typeface="Microsoft Sans Serif"/>
                <a:cs typeface="Microsoft Sans Serif"/>
              </a:rPr>
              <a:t>tối</a:t>
            </a:r>
            <a:r>
              <a:rPr sz="22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0000"/>
                </a:solidFill>
                <a:latin typeface="Microsoft Sans Serif"/>
                <a:cs typeface="Microsoft Sans Serif"/>
              </a:rPr>
              <a:t>thiểu</a:t>
            </a:r>
            <a:r>
              <a:rPr sz="22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1/3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số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điểm</a:t>
            </a:r>
            <a:endParaRPr sz="2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125"/>
              </a:spcBef>
              <a:buClr>
                <a:srgbClr val="990000"/>
              </a:buClr>
              <a:buSzPct val="59090"/>
              <a:buFont typeface="Wingdings"/>
              <a:buChar char="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Cuối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kỳ:</a:t>
            </a:r>
            <a:endParaRPr sz="22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1025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27050" algn="l"/>
              </a:tabLst>
            </a:pPr>
            <a:r>
              <a:rPr sz="2200" dirty="0">
                <a:latin typeface="Microsoft Sans Serif"/>
                <a:cs typeface="Microsoft Sans Serif"/>
              </a:rPr>
              <a:t>Trắc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nghiệm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+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Tự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luận</a:t>
            </a:r>
            <a:endParaRPr sz="22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1030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27050" algn="l"/>
              </a:tabLst>
            </a:pPr>
            <a:r>
              <a:rPr sz="2200" dirty="0">
                <a:latin typeface="Microsoft Sans Serif"/>
                <a:cs typeface="Microsoft Sans Serif"/>
              </a:rPr>
              <a:t>Có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thể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cho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phép </a:t>
            </a:r>
            <a:r>
              <a:rPr sz="2200" spc="114" dirty="0">
                <a:latin typeface="Microsoft Sans Serif"/>
                <a:cs typeface="Microsoft Sans Serif"/>
              </a:rPr>
              <a:t>sử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dụng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01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tờ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A4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viết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tay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Yêu </a:t>
            </a:r>
            <a:r>
              <a:rPr spc="-25" dirty="0"/>
              <a:t>cầu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600" y="1342770"/>
            <a:ext cx="4956810" cy="343407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345"/>
              </a:spcBef>
              <a:buClr>
                <a:srgbClr val="990000"/>
              </a:buClr>
              <a:buSzPct val="59259"/>
              <a:buFont typeface="Lucida Sans Unicode"/>
              <a:buChar char="■"/>
              <a:tabLst>
                <a:tab pos="267335" algn="l"/>
              </a:tabLst>
            </a:pPr>
            <a:r>
              <a:rPr sz="2700" dirty="0">
                <a:latin typeface="Microsoft Sans Serif"/>
                <a:cs typeface="Microsoft Sans Serif"/>
              </a:rPr>
              <a:t>Đến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80" dirty="0">
                <a:latin typeface="Microsoft Sans Serif"/>
                <a:cs typeface="Microsoft Sans Serif"/>
              </a:rPr>
              <a:t>lớp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đúng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55" dirty="0">
                <a:latin typeface="Microsoft Sans Serif"/>
                <a:cs typeface="Microsoft Sans Serif"/>
              </a:rPr>
              <a:t>giờ</a:t>
            </a:r>
            <a:endParaRPr sz="27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59259"/>
              <a:buFont typeface="Lucida Sans Unicode"/>
              <a:buChar char="■"/>
              <a:tabLst>
                <a:tab pos="267335" algn="l"/>
              </a:tabLst>
            </a:pPr>
            <a:r>
              <a:rPr sz="2700" dirty="0">
                <a:latin typeface="Microsoft Sans Serif"/>
                <a:cs typeface="Microsoft Sans Serif"/>
              </a:rPr>
              <a:t>Tìm</a:t>
            </a:r>
            <a:r>
              <a:rPr sz="2700" spc="5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hiểu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105" dirty="0">
                <a:latin typeface="Microsoft Sans Serif"/>
                <a:cs typeface="Microsoft Sans Serif"/>
              </a:rPr>
              <a:t>trước</a:t>
            </a:r>
            <a:r>
              <a:rPr sz="2700" spc="5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bài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giảng</a:t>
            </a:r>
            <a:endParaRPr sz="27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59259"/>
              <a:buFont typeface="Lucida Sans Unicode"/>
              <a:buChar char="■"/>
              <a:tabLst>
                <a:tab pos="267335" algn="l"/>
              </a:tabLst>
            </a:pPr>
            <a:r>
              <a:rPr sz="2700" spc="75" dirty="0">
                <a:latin typeface="Microsoft Sans Serif"/>
                <a:cs typeface="Microsoft Sans Serif"/>
              </a:rPr>
              <a:t>Thực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hiện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đủ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Bài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tập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trên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50" dirty="0">
                <a:latin typeface="Microsoft Sans Serif"/>
                <a:cs typeface="Microsoft Sans Serif"/>
              </a:rPr>
              <a:t>lớp</a:t>
            </a:r>
            <a:endParaRPr sz="27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59259"/>
              <a:buFont typeface="Lucida Sans Unicode"/>
              <a:buChar char="■"/>
              <a:tabLst>
                <a:tab pos="267335" algn="l"/>
              </a:tabLst>
            </a:pPr>
            <a:r>
              <a:rPr sz="2700" dirty="0">
                <a:latin typeface="Microsoft Sans Serif"/>
                <a:cs typeface="Microsoft Sans Serif"/>
              </a:rPr>
              <a:t>Khi</a:t>
            </a:r>
            <a:r>
              <a:rPr sz="2700" spc="-2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làm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nhóm:</a:t>
            </a:r>
            <a:endParaRPr sz="27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1150"/>
              </a:spcBef>
              <a:buClr>
                <a:srgbClr val="990000"/>
              </a:buClr>
              <a:buSzPct val="109259"/>
              <a:buFont typeface="Wingdings"/>
              <a:buChar char=""/>
              <a:tabLst>
                <a:tab pos="527050" algn="l"/>
              </a:tabLst>
            </a:pPr>
            <a:r>
              <a:rPr sz="2700" dirty="0">
                <a:latin typeface="Microsoft Sans Serif"/>
                <a:cs typeface="Microsoft Sans Serif"/>
              </a:rPr>
              <a:t>Không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ghi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nhóm 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spc="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sao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chép</a:t>
            </a:r>
            <a:endParaRPr sz="27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59259"/>
              <a:buFont typeface="Lucida Sans Unicode"/>
              <a:buChar char="■"/>
              <a:tabLst>
                <a:tab pos="267335" algn="l"/>
              </a:tabLst>
            </a:pPr>
            <a:r>
              <a:rPr sz="2700" dirty="0">
                <a:latin typeface="Microsoft Sans Serif"/>
                <a:cs typeface="Microsoft Sans Serif"/>
              </a:rPr>
              <a:t>Sao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chép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bài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sz="27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69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799" y="1208392"/>
            <a:ext cx="7833995" cy="55251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266065" algn="l"/>
              </a:tabLst>
            </a:pPr>
            <a:r>
              <a:rPr sz="2300" b="1" dirty="0">
                <a:latin typeface="Arial"/>
                <a:cs typeface="Arial"/>
              </a:rPr>
              <a:t>Giáo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trình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chính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i="1" dirty="0">
                <a:latin typeface="Arial"/>
                <a:cs typeface="Arial"/>
              </a:rPr>
              <a:t>Computer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Systems: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Programmer’s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Perspective</a:t>
            </a:r>
            <a:endParaRPr sz="20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527050" algn="l"/>
              </a:tabLst>
            </a:pPr>
            <a:r>
              <a:rPr sz="1900" dirty="0">
                <a:latin typeface="Microsoft Sans Serif"/>
                <a:cs typeface="Microsoft Sans Serif"/>
              </a:rPr>
              <a:t>Second</a:t>
            </a:r>
            <a:r>
              <a:rPr sz="1900" spc="-5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</a:t>
            </a:r>
            <a:r>
              <a:rPr sz="1900" spc="-5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(CS:APP2e),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Pearson,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2010</a:t>
            </a:r>
            <a:endParaRPr sz="19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Randal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E.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Bryant,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David R.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O’Hallaron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spc="-10" dirty="0">
                <a:latin typeface="Microsoft Sans Serif"/>
                <a:cs typeface="Microsoft Sans Serif"/>
                <a:hlinkClick r:id="rId2"/>
              </a:rPr>
              <a:t>http://csapp.cs.cmu.edu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Slide: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Tiếng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Việt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(+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Tiếng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Anh)</a:t>
            </a:r>
            <a:endParaRPr sz="2000">
              <a:latin typeface="Microsoft Sans Serif"/>
              <a:cs typeface="Microsoft Sans Serif"/>
            </a:endParaRPr>
          </a:p>
          <a:p>
            <a:pPr marL="812800" lvl="2" indent="-202565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Giáo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 ĐH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Carnegie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Mellon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(Mỹ)</a:t>
            </a:r>
            <a:endParaRPr sz="2000">
              <a:latin typeface="Microsoft Sans Serif"/>
              <a:cs typeface="Microsoft Sans Serif"/>
            </a:endParaRPr>
          </a:p>
          <a:p>
            <a:pPr marL="267970" indent="-255270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Tài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r>
              <a:rPr sz="2400" b="1" spc="-20" dirty="0">
                <a:latin typeface="Arial"/>
                <a:cs typeface="Arial"/>
              </a:rPr>
              <a:t> khác</a:t>
            </a:r>
            <a:endParaRPr sz="2400">
              <a:latin typeface="Arial"/>
              <a:cs typeface="Arial"/>
            </a:endParaRPr>
          </a:p>
          <a:p>
            <a:pPr marL="527050" lvl="1" indent="-2355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526"/>
              <a:buFont typeface="Wingdings"/>
              <a:buChar char=""/>
              <a:tabLst>
                <a:tab pos="527050" algn="l"/>
              </a:tabLst>
            </a:pP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6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C</a:t>
            </a:r>
            <a:r>
              <a:rPr sz="1900" i="1" spc="-8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Programming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Language</a:t>
            </a:r>
            <a:r>
              <a:rPr sz="1900" dirty="0">
                <a:latin typeface="Microsoft Sans Serif"/>
                <a:cs typeface="Microsoft Sans Serif"/>
              </a:rPr>
              <a:t>,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Second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Edition,</a:t>
            </a:r>
            <a:r>
              <a:rPr sz="1900" spc="-3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Prentice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Hall,</a:t>
            </a:r>
            <a:r>
              <a:rPr sz="1900" spc="-3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1988</a:t>
            </a:r>
            <a:endParaRPr sz="19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509"/>
              </a:spcBef>
              <a:buSzPct val="78947"/>
              <a:buFont typeface="Wingdings"/>
              <a:buChar char=""/>
              <a:tabLst>
                <a:tab pos="812165" algn="l"/>
              </a:tabLst>
            </a:pPr>
            <a:r>
              <a:rPr sz="1900" dirty="0">
                <a:latin typeface="Microsoft Sans Serif"/>
                <a:cs typeface="Microsoft Sans Serif"/>
              </a:rPr>
              <a:t>Brian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Kernighan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and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Dennis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Ritchie</a:t>
            </a:r>
            <a:endParaRPr sz="1900">
              <a:latin typeface="Microsoft Sans Serif"/>
              <a:cs typeface="Microsoft Sans Serif"/>
            </a:endParaRPr>
          </a:p>
          <a:p>
            <a:pPr marL="527685" marR="5080" lvl="1" indent="-236220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527685" algn="l"/>
              </a:tabLst>
            </a:pP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IDA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Pro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Book: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Unofficial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Guide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to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World's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Most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Popular </a:t>
            </a:r>
            <a:r>
              <a:rPr sz="1900" i="1" dirty="0">
                <a:latin typeface="Arial"/>
                <a:cs typeface="Arial"/>
              </a:rPr>
              <a:t>Disassembler</a:t>
            </a:r>
            <a:r>
              <a:rPr sz="1900" dirty="0">
                <a:latin typeface="Microsoft Sans Serif"/>
                <a:cs typeface="Microsoft Sans Serif"/>
              </a:rPr>
              <a:t>,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1st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Edition,</a:t>
            </a:r>
            <a:r>
              <a:rPr sz="1900" spc="-20" dirty="0">
                <a:latin typeface="Microsoft Sans Serif"/>
                <a:cs typeface="Microsoft Sans Serif"/>
              </a:rPr>
              <a:t> 2008</a:t>
            </a:r>
            <a:endParaRPr sz="19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8947"/>
              <a:buFont typeface="Wingdings"/>
              <a:buChar char=""/>
              <a:tabLst>
                <a:tab pos="812165" algn="l"/>
              </a:tabLst>
            </a:pPr>
            <a:r>
              <a:rPr sz="1900" dirty="0">
                <a:solidFill>
                  <a:srgbClr val="0E1111"/>
                </a:solidFill>
                <a:latin typeface="Microsoft Sans Serif"/>
                <a:cs typeface="Microsoft Sans Serif"/>
              </a:rPr>
              <a:t>Chris</a:t>
            </a:r>
            <a:r>
              <a:rPr sz="1900" spc="-5" dirty="0">
                <a:solidFill>
                  <a:srgbClr val="0E1111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0E1111"/>
                </a:solidFill>
                <a:latin typeface="Microsoft Sans Serif"/>
                <a:cs typeface="Microsoft Sans Serif"/>
              </a:rPr>
              <a:t>Eagle</a:t>
            </a:r>
            <a:endParaRPr sz="19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527050" algn="l"/>
              </a:tabLst>
            </a:pPr>
            <a:r>
              <a:rPr sz="1900" i="1" dirty="0">
                <a:latin typeface="Arial"/>
                <a:cs typeface="Arial"/>
              </a:rPr>
              <a:t>Reversing: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Secrets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of</a:t>
            </a:r>
            <a:r>
              <a:rPr sz="1900" i="1" spc="-6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Reverse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Engineering</a:t>
            </a:r>
            <a:r>
              <a:rPr sz="1900" dirty="0">
                <a:latin typeface="Microsoft Sans Serif"/>
                <a:cs typeface="Microsoft Sans Serif"/>
              </a:rPr>
              <a:t>,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1st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Edition,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2011</a:t>
            </a:r>
            <a:endParaRPr sz="19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78947"/>
              <a:buFont typeface="Wingdings"/>
              <a:buChar char=""/>
              <a:tabLst>
                <a:tab pos="812165" algn="l"/>
              </a:tabLst>
            </a:pPr>
            <a:r>
              <a:rPr sz="1900" dirty="0">
                <a:solidFill>
                  <a:srgbClr val="0E1111"/>
                </a:solidFill>
                <a:latin typeface="Microsoft Sans Serif"/>
                <a:cs typeface="Microsoft Sans Serif"/>
              </a:rPr>
              <a:t>Eldad</a:t>
            </a:r>
            <a:r>
              <a:rPr sz="1900" spc="-30" dirty="0">
                <a:solidFill>
                  <a:srgbClr val="0E1111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0E1111"/>
                </a:solidFill>
                <a:latin typeface="Microsoft Sans Serif"/>
                <a:cs typeface="Microsoft Sans Serif"/>
              </a:rPr>
              <a:t>Eilam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dirty="0"/>
              <a:t>Giáo </a:t>
            </a:r>
            <a:r>
              <a:rPr spc="-10" dirty="0"/>
              <a:t>trình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191" y="1190625"/>
            <a:ext cx="9131935" cy="3013075"/>
            <a:chOff x="12191" y="1190625"/>
            <a:chExt cx="9131935" cy="3013075"/>
          </a:xfrm>
        </p:grpSpPr>
        <p:sp>
          <p:nvSpPr>
            <p:cNvPr id="5" name="object 5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799" y="1260347"/>
              <a:ext cx="2290572" cy="29428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488" y="455676"/>
            <a:ext cx="5139693" cy="61683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Ví</a:t>
            </a:r>
            <a:r>
              <a:rPr sz="3400" spc="-60" dirty="0"/>
              <a:t> </a:t>
            </a:r>
            <a:r>
              <a:rPr sz="3400" dirty="0"/>
              <a:t>dụ:</a:t>
            </a:r>
            <a:r>
              <a:rPr sz="3400" spc="-60" dirty="0"/>
              <a:t> </a:t>
            </a:r>
            <a:r>
              <a:rPr sz="3400" dirty="0"/>
              <a:t>chuỗi</a:t>
            </a:r>
            <a:r>
              <a:rPr sz="3400" spc="-65" dirty="0"/>
              <a:t> </a:t>
            </a:r>
            <a:r>
              <a:rPr sz="3400" dirty="0"/>
              <a:t>text</a:t>
            </a:r>
            <a:r>
              <a:rPr sz="3400" spc="-50" dirty="0"/>
              <a:t> </a:t>
            </a:r>
            <a:r>
              <a:rPr sz="3400" dirty="0"/>
              <a:t>của</a:t>
            </a:r>
            <a:r>
              <a:rPr sz="3400" spc="-70" dirty="0"/>
              <a:t> </a:t>
            </a:r>
            <a:r>
              <a:rPr sz="3400" dirty="0"/>
              <a:t>chương</a:t>
            </a:r>
            <a:r>
              <a:rPr sz="3400" spc="-45" dirty="0"/>
              <a:t> </a:t>
            </a:r>
            <a:r>
              <a:rPr sz="3400" dirty="0"/>
              <a:t>trình</a:t>
            </a:r>
            <a:r>
              <a:rPr sz="3400" spc="-55" dirty="0"/>
              <a:t> </a:t>
            </a:r>
            <a:r>
              <a:rPr sz="3400" spc="-10" dirty="0"/>
              <a:t>Hello.c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1820642"/>
            <a:ext cx="8452580" cy="27443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Các</a:t>
            </a:r>
            <a:r>
              <a:rPr sz="3400" spc="-45" dirty="0"/>
              <a:t> </a:t>
            </a:r>
            <a:r>
              <a:rPr sz="3400" dirty="0"/>
              <a:t>hệ</a:t>
            </a:r>
            <a:r>
              <a:rPr sz="3400" spc="-45" dirty="0"/>
              <a:t> </a:t>
            </a:r>
            <a:r>
              <a:rPr sz="3400" dirty="0"/>
              <a:t>biểu</a:t>
            </a:r>
            <a:r>
              <a:rPr sz="3400" spc="-30" dirty="0"/>
              <a:t> </a:t>
            </a:r>
            <a:r>
              <a:rPr sz="3400" dirty="0"/>
              <a:t>diễn</a:t>
            </a:r>
            <a:r>
              <a:rPr sz="3400" spc="-35" dirty="0"/>
              <a:t> </a:t>
            </a:r>
            <a:r>
              <a:rPr sz="3400" spc="-25" dirty="0"/>
              <a:t>số?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900" y="1298194"/>
            <a:ext cx="8507095" cy="5436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Biểu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diễn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15213</a:t>
            </a:r>
            <a:r>
              <a:rPr sz="2400" b="1" baseline="-20833" dirty="0">
                <a:solidFill>
                  <a:srgbClr val="C00000"/>
                </a:solidFill>
                <a:latin typeface="Arial"/>
                <a:cs typeface="Arial"/>
              </a:rPr>
              <a:t>10</a:t>
            </a:r>
            <a:r>
              <a:rPr sz="2400" b="1" spc="22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ở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các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hệ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biểu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diễn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số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khác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nhau?</a:t>
            </a:r>
            <a:endParaRPr sz="2400">
              <a:latin typeface="Arial"/>
              <a:cs typeface="Arial"/>
            </a:endParaRPr>
          </a:p>
          <a:p>
            <a:pPr marL="305435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05435" algn="l"/>
              </a:tabLst>
            </a:pPr>
            <a:r>
              <a:rPr sz="2400" b="1" dirty="0">
                <a:latin typeface="Arial"/>
                <a:cs typeface="Arial"/>
              </a:rPr>
              <a:t>Hệ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thập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phân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Decimal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(Base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10)</a:t>
            </a:r>
            <a:endParaRPr sz="2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505"/>
              </a:spcBef>
            </a:pPr>
            <a:r>
              <a:rPr sz="2000" spc="-10" dirty="0">
                <a:latin typeface="Microsoft Sans Serif"/>
                <a:cs typeface="Microsoft Sans Serif"/>
              </a:rPr>
              <a:t>15213</a:t>
            </a:r>
            <a:r>
              <a:rPr sz="1950" spc="-15" baseline="-21367" dirty="0">
                <a:latin typeface="Microsoft Sans Serif"/>
                <a:cs typeface="Microsoft Sans Serif"/>
              </a:rPr>
              <a:t>10</a:t>
            </a:r>
            <a:endParaRPr sz="1950" baseline="-21367">
              <a:latin typeface="Microsoft Sans Serif"/>
              <a:cs typeface="Microsoft Sans Serif"/>
            </a:endParaRPr>
          </a:p>
          <a:p>
            <a:pPr marL="305435" indent="-254635">
              <a:lnSpc>
                <a:spcPct val="100000"/>
              </a:lnSpc>
              <a:spcBef>
                <a:spcPts val="59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05435" algn="l"/>
              </a:tabLst>
            </a:pPr>
            <a:r>
              <a:rPr sz="2400" b="1" dirty="0">
                <a:latin typeface="Arial"/>
                <a:cs typeface="Arial"/>
              </a:rPr>
              <a:t>Hệ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nhị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phân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Binary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(Base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2)</a:t>
            </a:r>
            <a:endParaRPr sz="2400">
              <a:latin typeface="Microsoft Sans Serif"/>
              <a:cs typeface="Microsoft Sans Serif"/>
            </a:endParaRPr>
          </a:p>
          <a:p>
            <a:pPr marL="452120" lvl="1" indent="-281940">
              <a:lnSpc>
                <a:spcPct val="100000"/>
              </a:lnSpc>
              <a:spcBef>
                <a:spcPts val="640"/>
              </a:spcBef>
              <a:buFont typeface="Symbol"/>
              <a:buChar char=""/>
              <a:tabLst>
                <a:tab pos="452120" algn="l"/>
              </a:tabLst>
            </a:pPr>
            <a:r>
              <a:rPr sz="1800" dirty="0">
                <a:latin typeface="Microsoft Sans Serif"/>
                <a:cs typeface="Microsoft Sans Serif"/>
              </a:rPr>
              <a:t>Chỉ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dùng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 và 0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trong biểu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diễn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số</a:t>
            </a:r>
            <a:endParaRPr sz="1800">
              <a:latin typeface="Microsoft Sans Serif"/>
              <a:cs typeface="Microsoft Sans Serif"/>
            </a:endParaRPr>
          </a:p>
          <a:p>
            <a:pPr marL="452120" marR="76200" lvl="1" indent="-281940">
              <a:lnSpc>
                <a:spcPct val="100000"/>
              </a:lnSpc>
              <a:buFont typeface="Symbol"/>
              <a:buChar char=""/>
              <a:tabLst>
                <a:tab pos="452120" algn="l"/>
              </a:tabLst>
            </a:pPr>
            <a:r>
              <a:rPr sz="1800" i="1" dirty="0">
                <a:latin typeface="Arial"/>
                <a:cs typeface="Arial"/>
              </a:rPr>
              <a:t>Từ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hệ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10: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Chia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số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15213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2,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lưu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lại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số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dư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của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mỗi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lần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chia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viết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theo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thứ </a:t>
            </a:r>
            <a:r>
              <a:rPr sz="1800" i="1" dirty="0">
                <a:latin typeface="Arial"/>
                <a:cs typeface="Arial"/>
              </a:rPr>
              <a:t>tự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ngược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lại.</a:t>
            </a:r>
            <a:endParaRPr sz="18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Microsoft Sans Serif"/>
                <a:cs typeface="Microsoft Sans Serif"/>
              </a:rPr>
              <a:t>15213</a:t>
            </a:r>
            <a:r>
              <a:rPr sz="1950" baseline="-21367" dirty="0">
                <a:latin typeface="Microsoft Sans Serif"/>
                <a:cs typeface="Microsoft Sans Serif"/>
              </a:rPr>
              <a:t>10</a:t>
            </a:r>
            <a:r>
              <a:rPr sz="1950" spc="277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11101101101101</a:t>
            </a:r>
            <a:r>
              <a:rPr sz="1950" spc="-15" baseline="-21367" dirty="0">
                <a:latin typeface="Microsoft Sans Serif"/>
                <a:cs typeface="Microsoft Sans Serif"/>
              </a:rPr>
              <a:t>2</a:t>
            </a:r>
            <a:endParaRPr sz="1950" baseline="-21367">
              <a:latin typeface="Microsoft Sans Serif"/>
              <a:cs typeface="Microsoft Sans Serif"/>
            </a:endParaRPr>
          </a:p>
          <a:p>
            <a:pPr marL="305435" indent="-254635">
              <a:lnSpc>
                <a:spcPct val="100000"/>
              </a:lnSpc>
              <a:spcBef>
                <a:spcPts val="11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05435" algn="l"/>
              </a:tabLst>
            </a:pPr>
            <a:r>
              <a:rPr sz="2400" b="1" dirty="0">
                <a:latin typeface="Arial"/>
                <a:cs typeface="Arial"/>
              </a:rPr>
              <a:t>Hệ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thập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lục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phân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Hexadecimal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(Base</a:t>
            </a:r>
            <a:r>
              <a:rPr sz="2400" spc="-25" dirty="0">
                <a:latin typeface="Microsoft Sans Serif"/>
                <a:cs typeface="Microsoft Sans Serif"/>
              </a:rPr>
              <a:t> 16)</a:t>
            </a:r>
            <a:endParaRPr sz="2400">
              <a:latin typeface="Microsoft Sans Serif"/>
              <a:cs typeface="Microsoft Sans Serif"/>
            </a:endParaRPr>
          </a:p>
          <a:p>
            <a:pPr marL="421640" lvl="1" indent="-266700">
              <a:lnSpc>
                <a:spcPct val="100000"/>
              </a:lnSpc>
              <a:spcBef>
                <a:spcPts val="1045"/>
              </a:spcBef>
              <a:buFont typeface="Symbol"/>
              <a:buChar char=""/>
              <a:tabLst>
                <a:tab pos="421640" algn="l"/>
              </a:tabLst>
            </a:pPr>
            <a:r>
              <a:rPr sz="1800" spc="95" dirty="0">
                <a:latin typeface="Microsoft Sans Serif"/>
                <a:cs typeface="Microsoft Sans Serif"/>
              </a:rPr>
              <a:t>Sử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dụng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ký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tự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từ</a:t>
            </a:r>
            <a:r>
              <a:rPr sz="1800" dirty="0">
                <a:latin typeface="Microsoft Sans Serif"/>
                <a:cs typeface="Microsoft Sans Serif"/>
              </a:rPr>
              <a:t> ‘0’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470" dirty="0">
                <a:latin typeface="Microsoft Sans Serif"/>
                <a:cs typeface="Microsoft Sans Serif"/>
              </a:rPr>
              <a:t>–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‘9’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và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‘A’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470" dirty="0">
                <a:latin typeface="Microsoft Sans Serif"/>
                <a:cs typeface="Microsoft Sans Serif"/>
              </a:rPr>
              <a:t>–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‘F’</a:t>
            </a:r>
            <a:endParaRPr sz="1800">
              <a:latin typeface="Microsoft Sans Serif"/>
              <a:cs typeface="Microsoft Sans Serif"/>
            </a:endParaRPr>
          </a:p>
          <a:p>
            <a:pPr marL="421640" marR="44450" lvl="1" indent="-266700">
              <a:lnSpc>
                <a:spcPct val="100000"/>
              </a:lnSpc>
              <a:buFont typeface="Symbol"/>
              <a:buChar char=""/>
              <a:tabLst>
                <a:tab pos="421640" algn="l"/>
              </a:tabLst>
            </a:pPr>
            <a:r>
              <a:rPr sz="1800" i="1" dirty="0">
                <a:latin typeface="Arial"/>
                <a:cs typeface="Arial"/>
              </a:rPr>
              <a:t>Từ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hệ 10: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Chia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số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15213 cho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16,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lưu lại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số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dư của mỗi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lần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chia và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viết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theo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thứ </a:t>
            </a:r>
            <a:r>
              <a:rPr sz="1800" i="1" dirty="0">
                <a:latin typeface="Arial"/>
                <a:cs typeface="Arial"/>
              </a:rPr>
              <a:t>tự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ngược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lại.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10 =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11</a:t>
            </a:r>
            <a:r>
              <a:rPr sz="1800" i="1" dirty="0">
                <a:latin typeface="Arial"/>
                <a:cs typeface="Arial"/>
              </a:rPr>
              <a:t> =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12 =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13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=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D,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14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=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15 =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F.</a:t>
            </a:r>
            <a:endParaRPr sz="1800">
              <a:latin typeface="Arial"/>
              <a:cs typeface="Arial"/>
            </a:endParaRPr>
          </a:p>
          <a:p>
            <a:pPr marL="421640" lvl="1" indent="-266700">
              <a:lnSpc>
                <a:spcPct val="100000"/>
              </a:lnSpc>
              <a:buFont typeface="Symbol"/>
              <a:buChar char=""/>
              <a:tabLst>
                <a:tab pos="421640" algn="l"/>
              </a:tabLst>
            </a:pPr>
            <a:r>
              <a:rPr sz="1800" i="1" dirty="0">
                <a:latin typeface="Arial"/>
                <a:cs typeface="Arial"/>
              </a:rPr>
              <a:t>Từ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hệ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2: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Gom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từ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phải</a:t>
            </a:r>
            <a:r>
              <a:rPr sz="1800" b="1" i="1" spc="7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sang</a:t>
            </a:r>
            <a:r>
              <a:rPr sz="1800" b="1" i="1" spc="8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trái</a:t>
            </a:r>
            <a:r>
              <a:rPr sz="1800" b="1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từng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nhóm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4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bit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chuyển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sang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giá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trị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tương</a:t>
            </a:r>
            <a:endParaRPr sz="1800">
              <a:latin typeface="Arial"/>
              <a:cs typeface="Arial"/>
            </a:endParaRPr>
          </a:p>
          <a:p>
            <a:pPr marL="42164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ở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hệ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16.</a:t>
            </a:r>
            <a:endParaRPr sz="1800">
              <a:latin typeface="Arial"/>
              <a:cs typeface="Arial"/>
            </a:endParaRPr>
          </a:p>
          <a:p>
            <a:pPr marL="359410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latin typeface="Microsoft Sans Serif"/>
                <a:cs typeface="Microsoft Sans Serif"/>
              </a:rPr>
              <a:t>15213</a:t>
            </a:r>
            <a:r>
              <a:rPr sz="1950" baseline="-21367" dirty="0">
                <a:latin typeface="Microsoft Sans Serif"/>
                <a:cs typeface="Microsoft Sans Serif"/>
              </a:rPr>
              <a:t>10</a:t>
            </a:r>
            <a:r>
              <a:rPr sz="1950" spc="179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11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1011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0110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1101</a:t>
            </a:r>
            <a:r>
              <a:rPr sz="1950" spc="-15" baseline="-21367" dirty="0">
                <a:latin typeface="Microsoft Sans Serif"/>
                <a:cs typeface="Microsoft Sans Serif"/>
              </a:rPr>
              <a:t>2</a:t>
            </a:r>
            <a:r>
              <a:rPr sz="1950" spc="-44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3B6D</a:t>
            </a:r>
            <a:r>
              <a:rPr sz="1950" spc="-15" baseline="-21367" dirty="0">
                <a:latin typeface="Microsoft Sans Serif"/>
                <a:cs typeface="Microsoft Sans Serif"/>
              </a:rPr>
              <a:t>16</a:t>
            </a:r>
            <a:endParaRPr sz="1950" baseline="-21367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039" y="6410583"/>
            <a:ext cx="11226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0x3B6D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4544" y="6367271"/>
            <a:ext cx="1286510" cy="401320"/>
          </a:xfrm>
          <a:custGeom>
            <a:avLst/>
            <a:gdLst/>
            <a:ahLst/>
            <a:cxnLst/>
            <a:rect l="l" t="t" r="r" b="b"/>
            <a:pathLst>
              <a:path w="1286510" h="401320">
                <a:moveTo>
                  <a:pt x="1286255" y="0"/>
                </a:moveTo>
                <a:lnTo>
                  <a:pt x="0" y="0"/>
                </a:lnTo>
                <a:lnTo>
                  <a:pt x="0" y="400811"/>
                </a:lnTo>
                <a:lnTo>
                  <a:pt x="1286255" y="400811"/>
                </a:lnTo>
                <a:lnTo>
                  <a:pt x="1286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Các</a:t>
            </a:r>
            <a:r>
              <a:rPr sz="3400" spc="-45" dirty="0"/>
              <a:t> </a:t>
            </a:r>
            <a:r>
              <a:rPr sz="3400" dirty="0"/>
              <a:t>hệ</a:t>
            </a:r>
            <a:r>
              <a:rPr sz="3400" spc="-40" dirty="0"/>
              <a:t> </a:t>
            </a:r>
            <a:r>
              <a:rPr sz="3400" dirty="0"/>
              <a:t>biểu</a:t>
            </a:r>
            <a:r>
              <a:rPr sz="3400" spc="-25" dirty="0"/>
              <a:t> </a:t>
            </a:r>
            <a:r>
              <a:rPr sz="3400" dirty="0"/>
              <a:t>diễn</a:t>
            </a:r>
            <a:r>
              <a:rPr sz="3400" spc="-40" dirty="0"/>
              <a:t> </a:t>
            </a:r>
            <a:r>
              <a:rPr sz="3400" dirty="0"/>
              <a:t>số</a:t>
            </a:r>
            <a:r>
              <a:rPr sz="3400" spc="-25" dirty="0"/>
              <a:t> </a:t>
            </a:r>
            <a:r>
              <a:rPr sz="3400" dirty="0"/>
              <a:t>trong</a:t>
            </a:r>
            <a:r>
              <a:rPr sz="3400" spc="-30" dirty="0"/>
              <a:t> </a:t>
            </a:r>
            <a:r>
              <a:rPr sz="3400" dirty="0"/>
              <a:t>Code</a:t>
            </a:r>
            <a:r>
              <a:rPr sz="3400" spc="-40" dirty="0"/>
              <a:t> </a:t>
            </a:r>
            <a:r>
              <a:rPr sz="3400" spc="-25" dirty="0"/>
              <a:t>C?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" y="1339689"/>
            <a:ext cx="8225790" cy="38938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Khai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báo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biến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ở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các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hệ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biểu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diễn?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469265" algn="l"/>
              </a:tabLst>
            </a:pPr>
            <a:r>
              <a:rPr sz="2200" b="1" dirty="0">
                <a:latin typeface="Arial"/>
                <a:cs typeface="Arial"/>
              </a:rPr>
              <a:t>Hệ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thập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phân:</a:t>
            </a:r>
            <a:endParaRPr sz="2200">
              <a:latin typeface="Arial"/>
              <a:cs typeface="Arial"/>
            </a:endParaRPr>
          </a:p>
          <a:p>
            <a:pPr marL="532130">
              <a:lnSpc>
                <a:spcPct val="100000"/>
              </a:lnSpc>
              <a:spcBef>
                <a:spcPts val="505"/>
              </a:spcBef>
            </a:pPr>
            <a:r>
              <a:rPr sz="2200" dirty="0">
                <a:latin typeface="Microsoft Sans Serif"/>
                <a:cs typeface="Microsoft Sans Serif"/>
              </a:rPr>
              <a:t>10,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110, 25,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97,...</a:t>
            </a:r>
            <a:endParaRPr sz="2200">
              <a:latin typeface="Microsoft Sans Serif"/>
              <a:cs typeface="Microsoft Sans Serif"/>
            </a:endParaRPr>
          </a:p>
          <a:p>
            <a:pPr marL="493395" indent="-457200">
              <a:lnSpc>
                <a:spcPts val="2610"/>
              </a:lnSpc>
              <a:spcBef>
                <a:spcPts val="1689"/>
              </a:spcBef>
              <a:buClr>
                <a:srgbClr val="990000"/>
              </a:buClr>
              <a:buFont typeface="Wingdings"/>
              <a:buChar char=""/>
              <a:tabLst>
                <a:tab pos="493395" algn="l"/>
                <a:tab pos="2992755" algn="l"/>
              </a:tabLst>
            </a:pPr>
            <a:r>
              <a:rPr sz="2200" b="1" dirty="0">
                <a:latin typeface="Arial"/>
                <a:cs typeface="Arial"/>
              </a:rPr>
              <a:t>Hệ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thập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lục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phân: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dirty="0">
                <a:latin typeface="Microsoft Sans Serif"/>
                <a:cs typeface="Microsoft Sans Serif"/>
              </a:rPr>
              <a:t>thêm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tiền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tố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0x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phía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trước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số,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không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phân</a:t>
            </a:r>
            <a:endParaRPr sz="2200">
              <a:latin typeface="Microsoft Sans Serif"/>
              <a:cs typeface="Microsoft Sans Serif"/>
            </a:endParaRPr>
          </a:p>
          <a:p>
            <a:pPr marL="2993390">
              <a:lnSpc>
                <a:spcPts val="2610"/>
              </a:lnSpc>
            </a:pPr>
            <a:r>
              <a:rPr sz="2200" dirty="0">
                <a:latin typeface="Microsoft Sans Serif"/>
                <a:cs typeface="Microsoft Sans Serif"/>
              </a:rPr>
              <a:t>biệt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hoa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thường</a:t>
            </a:r>
            <a:endParaRPr sz="2200">
              <a:latin typeface="Microsoft Sans Serif"/>
              <a:cs typeface="Microsoft Sans Serif"/>
            </a:endParaRPr>
          </a:p>
          <a:p>
            <a:pPr marL="523240">
              <a:lnSpc>
                <a:spcPct val="100000"/>
              </a:lnSpc>
              <a:spcBef>
                <a:spcPts val="1895"/>
              </a:spcBef>
            </a:pPr>
            <a:r>
              <a:rPr sz="2200" b="1" dirty="0">
                <a:latin typeface="Arial"/>
                <a:cs typeface="Arial"/>
              </a:rPr>
              <a:t>0x</a:t>
            </a:r>
            <a:r>
              <a:rPr sz="2200" dirty="0">
                <a:latin typeface="Microsoft Sans Serif"/>
                <a:cs typeface="Microsoft Sans Serif"/>
              </a:rPr>
              <a:t>10,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0x</a:t>
            </a:r>
            <a:r>
              <a:rPr sz="2200" dirty="0">
                <a:latin typeface="Microsoft Sans Serif"/>
                <a:cs typeface="Microsoft Sans Serif"/>
              </a:rPr>
              <a:t>25,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0x</a:t>
            </a:r>
            <a:r>
              <a:rPr sz="2200" dirty="0">
                <a:latin typeface="Microsoft Sans Serif"/>
                <a:cs typeface="Microsoft Sans Serif"/>
              </a:rPr>
              <a:t>A,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Arial"/>
                <a:cs typeface="Arial"/>
              </a:rPr>
              <a:t>0x</a:t>
            </a:r>
            <a:r>
              <a:rPr sz="2200" spc="-10" dirty="0">
                <a:latin typeface="Microsoft Sans Serif"/>
                <a:cs typeface="Microsoft Sans Serif"/>
              </a:rPr>
              <a:t>cd...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493395" indent="-457200">
              <a:lnSpc>
                <a:spcPct val="100000"/>
              </a:lnSpc>
              <a:buClr>
                <a:srgbClr val="990000"/>
              </a:buClr>
              <a:buFont typeface="Wingdings"/>
              <a:buChar char=""/>
              <a:tabLst>
                <a:tab pos="493395" algn="l"/>
                <a:tab pos="2399030" algn="l"/>
              </a:tabLst>
            </a:pPr>
            <a:r>
              <a:rPr sz="2200" b="1" dirty="0">
                <a:latin typeface="Arial"/>
                <a:cs typeface="Arial"/>
              </a:rPr>
              <a:t>Hệ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nhị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phân: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3300" baseline="1262" dirty="0">
                <a:latin typeface="Microsoft Sans Serif"/>
                <a:cs typeface="Microsoft Sans Serif"/>
              </a:rPr>
              <a:t>thêm</a:t>
            </a:r>
            <a:r>
              <a:rPr sz="3300" spc="7" baseline="1262" dirty="0"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latin typeface="Microsoft Sans Serif"/>
                <a:cs typeface="Microsoft Sans Serif"/>
              </a:rPr>
              <a:t>tiền tố</a:t>
            </a:r>
            <a:r>
              <a:rPr sz="3300" spc="-15" baseline="1262" dirty="0">
                <a:latin typeface="Microsoft Sans Serif"/>
                <a:cs typeface="Microsoft Sans Serif"/>
              </a:rPr>
              <a:t> </a:t>
            </a:r>
            <a:r>
              <a:rPr sz="3300" b="1" baseline="1262" dirty="0">
                <a:latin typeface="Arial"/>
                <a:cs typeface="Arial"/>
              </a:rPr>
              <a:t>0b</a:t>
            </a:r>
            <a:r>
              <a:rPr sz="3300" b="1" spc="-22" baseline="1262" dirty="0">
                <a:latin typeface="Arial"/>
                <a:cs typeface="Arial"/>
              </a:rPr>
              <a:t> </a:t>
            </a:r>
            <a:r>
              <a:rPr sz="3300" baseline="1262" dirty="0">
                <a:latin typeface="Microsoft Sans Serif"/>
                <a:cs typeface="Microsoft Sans Serif"/>
              </a:rPr>
              <a:t>hoặc</a:t>
            </a:r>
            <a:r>
              <a:rPr sz="3300" spc="7" baseline="1262" dirty="0">
                <a:latin typeface="Microsoft Sans Serif"/>
                <a:cs typeface="Microsoft Sans Serif"/>
              </a:rPr>
              <a:t> </a:t>
            </a:r>
            <a:r>
              <a:rPr sz="3300" b="1" baseline="1262" dirty="0">
                <a:latin typeface="Arial"/>
                <a:cs typeface="Arial"/>
              </a:rPr>
              <a:t>0B</a:t>
            </a:r>
            <a:r>
              <a:rPr sz="3300" b="1" spc="-52" baseline="1262" dirty="0">
                <a:latin typeface="Arial"/>
                <a:cs typeface="Arial"/>
              </a:rPr>
              <a:t> </a:t>
            </a:r>
            <a:r>
              <a:rPr sz="3300" spc="127" baseline="1262" dirty="0">
                <a:latin typeface="Microsoft Sans Serif"/>
                <a:cs typeface="Microsoft Sans Serif"/>
              </a:rPr>
              <a:t>trước</a:t>
            </a:r>
            <a:r>
              <a:rPr sz="3300" baseline="1262" dirty="0">
                <a:latin typeface="Microsoft Sans Serif"/>
                <a:cs typeface="Microsoft Sans Serif"/>
              </a:rPr>
              <a:t> </a:t>
            </a:r>
            <a:r>
              <a:rPr sz="3300" spc="-37" baseline="1262" dirty="0">
                <a:latin typeface="Microsoft Sans Serif"/>
                <a:cs typeface="Microsoft Sans Serif"/>
              </a:rPr>
              <a:t>số</a:t>
            </a:r>
            <a:endParaRPr sz="3300" baseline="1262">
              <a:latin typeface="Microsoft Sans Serif"/>
              <a:cs typeface="Microsoft Sans Serif"/>
            </a:endParaRPr>
          </a:p>
          <a:p>
            <a:pPr marL="523240">
              <a:lnSpc>
                <a:spcPct val="100000"/>
              </a:lnSpc>
              <a:spcBef>
                <a:spcPts val="1290"/>
              </a:spcBef>
            </a:pPr>
            <a:r>
              <a:rPr sz="2200" b="1" dirty="0">
                <a:latin typeface="Arial"/>
                <a:cs typeface="Arial"/>
              </a:rPr>
              <a:t>0b</a:t>
            </a:r>
            <a:r>
              <a:rPr sz="2200" dirty="0">
                <a:latin typeface="Microsoft Sans Serif"/>
                <a:cs typeface="Microsoft Sans Serif"/>
              </a:rPr>
              <a:t>10,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Arial"/>
                <a:cs typeface="Arial"/>
              </a:rPr>
              <a:t>0B</a:t>
            </a:r>
            <a:r>
              <a:rPr sz="2200" spc="-10" dirty="0">
                <a:latin typeface="Microsoft Sans Serif"/>
                <a:cs typeface="Microsoft Sans Serif"/>
              </a:rPr>
              <a:t>100101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6175</Words>
  <Application>Microsoft Office PowerPoint</Application>
  <PresentationFormat>On-screen Show (4:3)</PresentationFormat>
  <Paragraphs>1431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Arial MT</vt:lpstr>
      <vt:lpstr>Calibri</vt:lpstr>
      <vt:lpstr>Cambria Math</vt:lpstr>
      <vt:lpstr>Consolas</vt:lpstr>
      <vt:lpstr>Courier New</vt:lpstr>
      <vt:lpstr>Lucida Sans Unicode</vt:lpstr>
      <vt:lpstr>Microsoft Sans Serif</vt:lpstr>
      <vt:lpstr>Symbol</vt:lpstr>
      <vt:lpstr>Times New Roman</vt:lpstr>
      <vt:lpstr>Wingdings</vt:lpstr>
      <vt:lpstr>Office Theme</vt:lpstr>
      <vt:lpstr>LẬP TRÌNH HỆ THỐNG</vt:lpstr>
      <vt:lpstr>Các nội dung chính của môn học</vt:lpstr>
      <vt:lpstr>Bit, Bytes và Integers</vt:lpstr>
      <vt:lpstr>Nội dung</vt:lpstr>
      <vt:lpstr>Trong máy tính: Mọi thứ đều dưới dạng bit</vt:lpstr>
      <vt:lpstr>Ví dụ: biểu diễn số trong hệ nhị phân</vt:lpstr>
      <vt:lpstr>Ví dụ: chuỗi text của chương trình Hello.c</vt:lpstr>
      <vt:lpstr>Các hệ biểu diễn số?</vt:lpstr>
      <vt:lpstr>Các hệ biểu diễn số trong Code C?</vt:lpstr>
      <vt:lpstr>Nội dung</vt:lpstr>
      <vt:lpstr>Phép toán trên bit (Bit-wise operations)</vt:lpstr>
      <vt:lpstr>Phép toán trên bit với chuỗi nhiều bit?</vt:lpstr>
      <vt:lpstr>Phép toán trên bit trong C</vt:lpstr>
      <vt:lpstr>Các phép toán dịch bit (shift)</vt:lpstr>
      <vt:lpstr>Phép toán trên bit: Ứng dụng (1)</vt:lpstr>
      <vt:lpstr>Phép toán trên bit: Ứng dụng (2)</vt:lpstr>
      <vt:lpstr>Phép toán trên bit: Ứng dụng (2)</vt:lpstr>
      <vt:lpstr>Phép toán trên bit: Ứng dụng (3)</vt:lpstr>
      <vt:lpstr>Phép toán trên bit: Ứng dụng (4)</vt:lpstr>
      <vt:lpstr>Phép toán trên bit: Ứng dụng (5)</vt:lpstr>
      <vt:lpstr>PowerPoint Presentation</vt:lpstr>
      <vt:lpstr>Phép toán trên bit: Ứng dụng (7)</vt:lpstr>
      <vt:lpstr>Lưu ý: dễ nhầm lẫn với Phép toán logic trong C</vt:lpstr>
      <vt:lpstr>Phép toán trên bit vs Phép toán logic trong C</vt:lpstr>
      <vt:lpstr>Ví dụ: If nào true/false?</vt:lpstr>
      <vt:lpstr>Nội dung</vt:lpstr>
      <vt:lpstr>Biểu diễn số nguyên (integer)</vt:lpstr>
      <vt:lpstr>Biểu diễn số nguyên (integer): Ví dụ</vt:lpstr>
      <vt:lpstr>Biểu diễn số nguyên – Giới hạn biểu diễn?</vt:lpstr>
      <vt:lpstr>Biểu diễn số đối (negation): Ví dụ (1)</vt:lpstr>
      <vt:lpstr>Biểu diễn số đối (negation): Ví dụ (2)</vt:lpstr>
      <vt:lpstr>Biểu diễn số đối (negative)</vt:lpstr>
      <vt:lpstr>Biểu diễn số không và có dấu</vt:lpstr>
      <vt:lpstr>Ánh xạ giữa số có và không dấu (1)</vt:lpstr>
      <vt:lpstr>Ánh xạ giữa số có và không dấu (2)</vt:lpstr>
      <vt:lpstr>Thêm: số không và có dấu trong C</vt:lpstr>
      <vt:lpstr>Số không và có dấu trong C</vt:lpstr>
      <vt:lpstr>Nội dung</vt:lpstr>
      <vt:lpstr>Phép cộng</vt:lpstr>
      <vt:lpstr>Phép nhân</vt:lpstr>
      <vt:lpstr>Phép nhân với 2n bằng shift trái (1)</vt:lpstr>
      <vt:lpstr>Phép nhân với 2n bằng shift trái (2)</vt:lpstr>
      <vt:lpstr>Phép nhân với 2n bằng shift trái (3)</vt:lpstr>
      <vt:lpstr>Phép chia không dấu cho 2n bằng shift phải (1)</vt:lpstr>
      <vt:lpstr>Phép chia không dấu cho 2n bằng shift phải (2)</vt:lpstr>
      <vt:lpstr>Nội dung</vt:lpstr>
      <vt:lpstr>Bytes</vt:lpstr>
      <vt:lpstr>Tổ chức bộ nhớ theo byte</vt:lpstr>
      <vt:lpstr>Các kiểu dữ liệu</vt:lpstr>
      <vt:lpstr>Word trong máy tính</vt:lpstr>
      <vt:lpstr>Biểu diễn con trỏ (pointer)</vt:lpstr>
      <vt:lpstr>Tổ chức bộ nhớ theo word</vt:lpstr>
      <vt:lpstr>Thứ tự byte – Byte ordering</vt:lpstr>
      <vt:lpstr>Thứ tự byte – Byte ordering: Ví dụ</vt:lpstr>
      <vt:lpstr>Ví dụ: Biểu diễn và lưu trữ số nguyên</vt:lpstr>
      <vt:lpstr>Ví dụ: Code hiển thị byte của 1 dữ liệu (1)</vt:lpstr>
      <vt:lpstr>Ví dụ: Code hiển thị byte của 1 dữ liệu (2)</vt:lpstr>
      <vt:lpstr>Biểu diễn chuỗi (strings)</vt:lpstr>
      <vt:lpstr>Nội dung thêm</vt:lpstr>
      <vt:lpstr>Phép chia có dấu cho 2n bằng shift phải</vt:lpstr>
      <vt:lpstr>Phép chia có dấu cho 2n ĐÚNG</vt:lpstr>
      <vt:lpstr>Ví dụ: Code Phép chia có dấu cho 2n</vt:lpstr>
      <vt:lpstr>Đọc các giá trị gồm nhiều byte trong assembly</vt:lpstr>
      <vt:lpstr>Nội dung</vt:lpstr>
      <vt:lpstr>Môi trường - Công cụ hỗ trợ</vt:lpstr>
      <vt:lpstr>Đánh giá</vt:lpstr>
      <vt:lpstr>Yêu cầu</vt:lpstr>
      <vt:lpstr>Giáo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Do Huong Lan</dc:creator>
  <cp:lastModifiedBy>Đặng Đức Tài</cp:lastModifiedBy>
  <cp:revision>1</cp:revision>
  <dcterms:created xsi:type="dcterms:W3CDTF">2024-04-20T07:36:15Z</dcterms:created>
  <dcterms:modified xsi:type="dcterms:W3CDTF">2024-04-22T01:39:11Z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2024-04-20T00:00:00Z</vt:filetime>
  </property>
  <property fmtid="{D5CDD505-2E9C-101B-9397-08002B2CF9AE}" pid="5" name="Producer">
    <vt:lpwstr>Microsoft® PowerPoint® for Microsoft 365</vt:lpwstr>
  </property>
</Properties>
</file>