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898" y="1428064"/>
            <a:ext cx="749490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9144000" y="0"/>
                </a:moveTo>
                <a:lnTo>
                  <a:pt x="0" y="0"/>
                </a:lnTo>
                <a:lnTo>
                  <a:pt x="0" y="228600"/>
                </a:lnTo>
                <a:lnTo>
                  <a:pt x="9144000" y="22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827" y="222631"/>
            <a:ext cx="9169654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200" y="1391983"/>
            <a:ext cx="7003415" cy="178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5555" y="6643141"/>
            <a:ext cx="205104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://csapp.cs.cmu.edu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730000"/>
                </a:solidFill>
              </a:rPr>
              <a:t>LẬP</a:t>
            </a:r>
            <a:r>
              <a:rPr sz="5400" spc="-10" dirty="0">
                <a:solidFill>
                  <a:srgbClr val="730000"/>
                </a:solidFill>
              </a:rPr>
              <a:t> </a:t>
            </a:r>
            <a:r>
              <a:rPr sz="5400" dirty="0">
                <a:solidFill>
                  <a:srgbClr val="730000"/>
                </a:solidFill>
              </a:rPr>
              <a:t>TRÌNH</a:t>
            </a:r>
            <a:r>
              <a:rPr sz="5400" spc="-5" dirty="0">
                <a:solidFill>
                  <a:srgbClr val="730000"/>
                </a:solidFill>
              </a:rPr>
              <a:t> </a:t>
            </a:r>
            <a:r>
              <a:rPr sz="5400" dirty="0">
                <a:solidFill>
                  <a:srgbClr val="730000"/>
                </a:solidFill>
              </a:rPr>
              <a:t>HỆ</a:t>
            </a:r>
            <a:r>
              <a:rPr sz="5400" spc="-20" dirty="0">
                <a:solidFill>
                  <a:srgbClr val="730000"/>
                </a:solidFill>
              </a:rPr>
              <a:t> </a:t>
            </a:r>
            <a:r>
              <a:rPr sz="5400" spc="-10" dirty="0">
                <a:solidFill>
                  <a:srgbClr val="730000"/>
                </a:solidFill>
              </a:rPr>
              <a:t>THỐNG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888898" y="2597657"/>
            <a:ext cx="30143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Microsoft Sans Serif"/>
                <a:cs typeface="Microsoft Sans Serif"/>
              </a:rPr>
              <a:t>ThS.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Đỗ</a:t>
            </a:r>
            <a:r>
              <a:rPr sz="2200" spc="-3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Thị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75" dirty="0">
                <a:latin typeface="Microsoft Sans Serif"/>
                <a:cs typeface="Microsoft Sans Serif"/>
              </a:rPr>
              <a:t>Hương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Lan </a:t>
            </a:r>
            <a:r>
              <a:rPr sz="2200" spc="-10" dirty="0">
                <a:latin typeface="Microsoft Sans Serif"/>
                <a:cs typeface="Microsoft Sans Serif"/>
              </a:rPr>
              <a:t>(landth@uit.edu.vn)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858" y="24391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28575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5430011"/>
            <a:ext cx="8020050" cy="142798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91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spc="-55" dirty="0"/>
              <a:t> </a:t>
            </a:r>
            <a:r>
              <a:rPr dirty="0"/>
              <a:t>định</a:t>
            </a:r>
            <a:r>
              <a:rPr spc="-50" dirty="0"/>
              <a:t> </a:t>
            </a:r>
            <a:r>
              <a:rPr spc="-10" dirty="0"/>
              <a:t>nghĩa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466" y="1380185"/>
            <a:ext cx="8210550" cy="5038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 marR="5080" indent="-341630" algn="just">
              <a:lnSpc>
                <a:spcPct val="100000"/>
              </a:lnSpc>
              <a:spcBef>
                <a:spcPts val="105"/>
              </a:spcBef>
              <a:buClr>
                <a:srgbClr val="990000"/>
              </a:buClr>
              <a:buSzPct val="58695"/>
              <a:buFont typeface="Lucida Sans Unicode"/>
              <a:buChar char="■"/>
              <a:tabLst>
                <a:tab pos="354965" algn="l"/>
              </a:tabLst>
            </a:pPr>
            <a:r>
              <a:rPr sz="2300" b="1" dirty="0">
                <a:solidFill>
                  <a:srgbClr val="C00000"/>
                </a:solidFill>
                <a:latin typeface="Arial"/>
                <a:cs typeface="Arial"/>
              </a:rPr>
              <a:t>Architecture:</a:t>
            </a:r>
            <a:r>
              <a:rPr sz="2300" b="1" spc="204" dirty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300" b="1" dirty="0">
                <a:latin typeface="Arial"/>
                <a:cs typeface="Arial"/>
              </a:rPr>
              <a:t>(ISA:</a:t>
            </a:r>
            <a:r>
              <a:rPr sz="2300" b="1" spc="210" dirty="0">
                <a:latin typeface="Arial"/>
                <a:cs typeface="Arial"/>
              </a:rPr>
              <a:t>  </a:t>
            </a:r>
            <a:r>
              <a:rPr sz="2300" b="1" dirty="0">
                <a:latin typeface="Arial"/>
                <a:cs typeface="Arial"/>
              </a:rPr>
              <a:t>instruction</a:t>
            </a:r>
            <a:r>
              <a:rPr sz="2300" b="1" spc="204" dirty="0">
                <a:latin typeface="Arial"/>
                <a:cs typeface="Arial"/>
              </a:rPr>
              <a:t>  </a:t>
            </a:r>
            <a:r>
              <a:rPr sz="2300" b="1" dirty="0">
                <a:latin typeface="Arial"/>
                <a:cs typeface="Arial"/>
              </a:rPr>
              <a:t>set</a:t>
            </a:r>
            <a:r>
              <a:rPr sz="2300" b="1" spc="204" dirty="0">
                <a:latin typeface="Arial"/>
                <a:cs typeface="Arial"/>
              </a:rPr>
              <a:t>  </a:t>
            </a:r>
            <a:r>
              <a:rPr sz="2300" b="1" dirty="0">
                <a:latin typeface="Arial"/>
                <a:cs typeface="Arial"/>
              </a:rPr>
              <a:t>architecture)</a:t>
            </a:r>
            <a:r>
              <a:rPr sz="2300" b="1" spc="204" dirty="0">
                <a:latin typeface="Arial"/>
                <a:cs typeface="Arial"/>
              </a:rPr>
              <a:t>  </a:t>
            </a:r>
            <a:r>
              <a:rPr sz="2300" b="1" spc="-25" dirty="0">
                <a:latin typeface="Arial"/>
                <a:cs typeface="Arial"/>
              </a:rPr>
              <a:t>Các 	</a:t>
            </a:r>
            <a:r>
              <a:rPr sz="2300" b="1" dirty="0">
                <a:latin typeface="Arial"/>
                <a:cs typeface="Arial"/>
              </a:rPr>
              <a:t>thành</a:t>
            </a:r>
            <a:r>
              <a:rPr sz="2300" b="1" spc="-1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phần</a:t>
            </a:r>
            <a:r>
              <a:rPr sz="2300" b="1" spc="-1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trong</a:t>
            </a:r>
            <a:r>
              <a:rPr sz="2300" b="1" spc="-1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thiết kế bộ</a:t>
            </a:r>
            <a:r>
              <a:rPr sz="2300" b="1" spc="-2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xử</a:t>
            </a:r>
            <a:r>
              <a:rPr sz="2300" b="1" spc="-1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lý cần</a:t>
            </a:r>
            <a:r>
              <a:rPr sz="2300" b="1" spc="-1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hiểu</a:t>
            </a:r>
            <a:r>
              <a:rPr sz="2300" b="1" spc="-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để</a:t>
            </a:r>
            <a:r>
              <a:rPr sz="2300" b="1" spc="-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viết</a:t>
            </a:r>
            <a:r>
              <a:rPr sz="2300" b="1" spc="-10" dirty="0">
                <a:latin typeface="Arial"/>
                <a:cs typeface="Arial"/>
              </a:rPr>
              <a:t> </a:t>
            </a:r>
            <a:r>
              <a:rPr sz="2300" b="1" spc="-20" dirty="0">
                <a:latin typeface="Arial"/>
                <a:cs typeface="Arial"/>
              </a:rPr>
              <a:t>được 	</a:t>
            </a:r>
            <a:r>
              <a:rPr sz="2300" b="1" dirty="0">
                <a:latin typeface="Arial"/>
                <a:cs typeface="Arial"/>
              </a:rPr>
              <a:t>các</a:t>
            </a:r>
            <a:r>
              <a:rPr sz="2300" b="1" spc="-5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mã</a:t>
            </a:r>
            <a:r>
              <a:rPr sz="2300" b="1" spc="-3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assembly/mã</a:t>
            </a:r>
            <a:r>
              <a:rPr sz="2300" b="1" spc="-40" dirty="0">
                <a:latin typeface="Arial"/>
                <a:cs typeface="Arial"/>
              </a:rPr>
              <a:t> </a:t>
            </a:r>
            <a:r>
              <a:rPr sz="2300" b="1" spc="-25" dirty="0">
                <a:latin typeface="Arial"/>
                <a:cs typeface="Arial"/>
              </a:rPr>
              <a:t>máy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Examples: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định</a:t>
            </a:r>
            <a:r>
              <a:rPr sz="20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nghĩa</a:t>
            </a:r>
            <a:r>
              <a:rPr sz="20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tập</a:t>
            </a:r>
            <a:r>
              <a:rPr sz="20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lệnh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registers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(thanh</a:t>
            </a:r>
            <a:r>
              <a:rPr sz="2000" spc="-10" dirty="0">
                <a:latin typeface="Microsoft Sans Serif"/>
                <a:cs typeface="Microsoft Sans Serif"/>
              </a:rPr>
              <a:t> ghi).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540"/>
              </a:spcBef>
              <a:buClr>
                <a:srgbClr val="990000"/>
              </a:buClr>
              <a:buSzPct val="58695"/>
              <a:buFont typeface="Lucida Sans Unicode"/>
              <a:buChar char="■"/>
              <a:tabLst>
                <a:tab pos="354965" algn="l"/>
              </a:tabLst>
            </a:pPr>
            <a:r>
              <a:rPr sz="2300" b="1" dirty="0">
                <a:solidFill>
                  <a:srgbClr val="C00000"/>
                </a:solidFill>
                <a:latin typeface="Arial"/>
                <a:cs typeface="Arial"/>
              </a:rPr>
              <a:t>Microarchitecture:</a:t>
            </a:r>
            <a:r>
              <a:rPr sz="23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hiện</a:t>
            </a:r>
            <a:r>
              <a:rPr sz="2300" b="1" spc="-5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thực</a:t>
            </a:r>
            <a:r>
              <a:rPr sz="2300" b="1" spc="-6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của</a:t>
            </a:r>
            <a:r>
              <a:rPr sz="2300" b="1" spc="-55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architecture.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Examples: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kích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thước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cache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tần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số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core.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540"/>
              </a:spcBef>
              <a:buClr>
                <a:srgbClr val="990000"/>
              </a:buClr>
              <a:buSzPct val="58695"/>
              <a:buFont typeface="Lucida Sans Unicode"/>
              <a:buChar char="■"/>
              <a:tabLst>
                <a:tab pos="354965" algn="l"/>
              </a:tabLst>
            </a:pPr>
            <a:r>
              <a:rPr sz="2300" b="1" dirty="0">
                <a:latin typeface="Arial"/>
                <a:cs typeface="Arial"/>
              </a:rPr>
              <a:t>Các</a:t>
            </a:r>
            <a:r>
              <a:rPr sz="2300" b="1" spc="-3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dạng</a:t>
            </a:r>
            <a:r>
              <a:rPr sz="2300" b="1" spc="-25" dirty="0">
                <a:latin typeface="Arial"/>
                <a:cs typeface="Arial"/>
              </a:rPr>
              <a:t> mã:</a:t>
            </a:r>
            <a:endParaRPr sz="2300">
              <a:latin typeface="Arial"/>
              <a:cs typeface="Arial"/>
            </a:endParaRPr>
          </a:p>
          <a:p>
            <a:pPr marL="756285" marR="6985" lvl="1" indent="-287020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Mã</a:t>
            </a:r>
            <a:r>
              <a:rPr sz="2000" spc="9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máy</a:t>
            </a:r>
            <a:r>
              <a:rPr sz="2000" spc="8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(Machine</a:t>
            </a:r>
            <a:r>
              <a:rPr sz="2000" spc="8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Code)</a:t>
            </a:r>
            <a:r>
              <a:rPr sz="2000" dirty="0">
                <a:latin typeface="Microsoft Sans Serif"/>
                <a:cs typeface="Microsoft Sans Serif"/>
              </a:rPr>
              <a:t>:</a:t>
            </a:r>
            <a:r>
              <a:rPr sz="2000" spc="7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Chương</a:t>
            </a:r>
            <a:r>
              <a:rPr sz="2000" spc="8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trình</a:t>
            </a:r>
            <a:r>
              <a:rPr sz="2000" spc="85" dirty="0">
                <a:latin typeface="Microsoft Sans Serif"/>
                <a:cs typeface="Microsoft Sans Serif"/>
              </a:rPr>
              <a:t> </a:t>
            </a:r>
            <a:r>
              <a:rPr sz="2000" spc="200" dirty="0">
                <a:latin typeface="Microsoft Sans Serif"/>
                <a:cs typeface="Microsoft Sans Serif"/>
              </a:rPr>
              <a:t>ở</a:t>
            </a:r>
            <a:r>
              <a:rPr sz="2000" spc="9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dạng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byte</a:t>
            </a:r>
            <a:r>
              <a:rPr sz="2000" spc="9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sẽ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spc="75" dirty="0">
                <a:latin typeface="Microsoft Sans Serif"/>
                <a:cs typeface="Microsoft Sans Serif"/>
              </a:rPr>
              <a:t>được </a:t>
            </a:r>
            <a:r>
              <a:rPr sz="2000" dirty="0">
                <a:latin typeface="Microsoft Sans Serif"/>
                <a:cs typeface="Microsoft Sans Serif"/>
              </a:rPr>
              <a:t>các bộ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00" dirty="0">
                <a:latin typeface="Microsoft Sans Serif"/>
                <a:cs typeface="Microsoft Sans Serif"/>
              </a:rPr>
              <a:t>xử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lý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thực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thi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Mã </a:t>
            </a:r>
            <a:r>
              <a:rPr sz="2000" spc="65" dirty="0">
                <a:solidFill>
                  <a:srgbClr val="FF0000"/>
                </a:solidFill>
                <a:latin typeface="Microsoft Sans Serif"/>
                <a:cs typeface="Microsoft Sans Serif"/>
              </a:rPr>
              <a:t>hợp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FF0000"/>
                </a:solidFill>
                <a:latin typeface="Microsoft Sans Serif"/>
                <a:cs typeface="Microsoft Sans Serif"/>
              </a:rPr>
              <a:t>ngữ</a:t>
            </a:r>
            <a:r>
              <a:rPr sz="20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(Assembly</a:t>
            </a:r>
            <a:r>
              <a:rPr sz="20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Code)</a:t>
            </a:r>
            <a:r>
              <a:rPr sz="2000" dirty="0">
                <a:latin typeface="Microsoft Sans Serif"/>
                <a:cs typeface="Microsoft Sans Serif"/>
              </a:rPr>
              <a:t>: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diễn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dạng text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mã </a:t>
            </a:r>
            <a:r>
              <a:rPr sz="2000" spc="-25" dirty="0">
                <a:latin typeface="Microsoft Sans Serif"/>
                <a:cs typeface="Microsoft Sans Serif"/>
              </a:rPr>
              <a:t>máy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1185"/>
              </a:spcBef>
              <a:buClr>
                <a:srgbClr val="990000"/>
              </a:buClr>
              <a:buSzPct val="58695"/>
              <a:buFont typeface="Lucida Sans Unicode"/>
              <a:buChar char="■"/>
              <a:tabLst>
                <a:tab pos="354965" algn="l"/>
              </a:tabLst>
            </a:pPr>
            <a:r>
              <a:rPr sz="2300" b="1" dirty="0">
                <a:latin typeface="Arial"/>
                <a:cs typeface="Arial"/>
              </a:rPr>
              <a:t>Ví</a:t>
            </a:r>
            <a:r>
              <a:rPr sz="2300" b="1" spc="-1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dụ</a:t>
            </a:r>
            <a:r>
              <a:rPr sz="2300" b="1" spc="-1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các</a:t>
            </a:r>
            <a:r>
              <a:rPr sz="2300" b="1" spc="-30" dirty="0">
                <a:latin typeface="Arial"/>
                <a:cs typeface="Arial"/>
              </a:rPr>
              <a:t> </a:t>
            </a:r>
            <a:r>
              <a:rPr sz="2300" b="1" spc="-20" dirty="0">
                <a:latin typeface="Arial"/>
                <a:cs typeface="Arial"/>
              </a:rPr>
              <a:t>ISA:</a:t>
            </a:r>
            <a:endParaRPr sz="23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55"/>
              </a:spcBef>
              <a:buClr>
                <a:srgbClr val="990000"/>
              </a:buClr>
              <a:buSzPct val="108695"/>
              <a:buFont typeface="Wingdings"/>
              <a:buChar char=""/>
              <a:tabLst>
                <a:tab pos="756285" algn="l"/>
              </a:tabLst>
            </a:pPr>
            <a:r>
              <a:rPr sz="2300" dirty="0">
                <a:latin typeface="Microsoft Sans Serif"/>
                <a:cs typeface="Microsoft Sans Serif"/>
              </a:rPr>
              <a:t>Intel: x86,</a:t>
            </a:r>
            <a:r>
              <a:rPr sz="2300" spc="-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IA32, Itanium,</a:t>
            </a:r>
            <a:r>
              <a:rPr sz="2300" spc="-15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x86-</a:t>
            </a:r>
            <a:r>
              <a:rPr sz="2300" spc="-25" dirty="0">
                <a:latin typeface="Microsoft Sans Serif"/>
                <a:cs typeface="Microsoft Sans Serif"/>
              </a:rPr>
              <a:t>64</a:t>
            </a:r>
            <a:endParaRPr sz="23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555"/>
              </a:spcBef>
              <a:buClr>
                <a:srgbClr val="990000"/>
              </a:buClr>
              <a:buSzPct val="108695"/>
              <a:buFont typeface="Wingdings"/>
              <a:buChar char=""/>
              <a:tabLst>
                <a:tab pos="756285" algn="l"/>
              </a:tabLst>
            </a:pPr>
            <a:r>
              <a:rPr sz="2300" dirty="0">
                <a:latin typeface="Microsoft Sans Serif"/>
                <a:cs typeface="Microsoft Sans Serif"/>
              </a:rPr>
              <a:t>ARM: </a:t>
            </a:r>
            <a:r>
              <a:rPr sz="2300" spc="120" dirty="0">
                <a:latin typeface="Microsoft Sans Serif"/>
                <a:cs typeface="Microsoft Sans Serif"/>
              </a:rPr>
              <a:t>Sử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dụng</a:t>
            </a:r>
            <a:r>
              <a:rPr sz="2300" spc="-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trong</a:t>
            </a:r>
            <a:r>
              <a:rPr sz="2300" spc="-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hầu</a:t>
            </a:r>
            <a:r>
              <a:rPr sz="2300" spc="-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hết các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mobile</a:t>
            </a:r>
            <a:r>
              <a:rPr sz="2300" spc="-10" dirty="0">
                <a:latin typeface="Microsoft Sans Serif"/>
                <a:cs typeface="Microsoft Sans Serif"/>
              </a:rPr>
              <a:t> phones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7441" y="2725039"/>
            <a:ext cx="515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latin typeface="Calibri"/>
                <a:cs typeface="Calibri"/>
              </a:rPr>
              <a:t>text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441" y="3865829"/>
            <a:ext cx="5162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latin typeface="Calibri"/>
                <a:cs typeface="Calibri"/>
              </a:rPr>
              <a:t>text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8672" y="4934788"/>
            <a:ext cx="834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latin typeface="Calibri"/>
                <a:cs typeface="Calibri"/>
              </a:rPr>
              <a:t>binary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8672" y="6078118"/>
            <a:ext cx="834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latin typeface="Calibri"/>
                <a:cs typeface="Calibri"/>
              </a:rPr>
              <a:t>binary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87876" y="3175254"/>
            <a:ext cx="85725" cy="681355"/>
          </a:xfrm>
          <a:custGeom>
            <a:avLst/>
            <a:gdLst/>
            <a:ahLst/>
            <a:cxnLst/>
            <a:rect l="l" t="t" r="r" b="b"/>
            <a:pathLst>
              <a:path w="85725" h="681354">
                <a:moveTo>
                  <a:pt x="28575" y="595503"/>
                </a:moveTo>
                <a:lnTo>
                  <a:pt x="0" y="595503"/>
                </a:lnTo>
                <a:lnTo>
                  <a:pt x="42925" y="681228"/>
                </a:lnTo>
                <a:lnTo>
                  <a:pt x="78623" y="609727"/>
                </a:lnTo>
                <a:lnTo>
                  <a:pt x="28575" y="609727"/>
                </a:lnTo>
                <a:lnTo>
                  <a:pt x="28575" y="595503"/>
                </a:lnTo>
                <a:close/>
              </a:path>
              <a:path w="85725" h="681354">
                <a:moveTo>
                  <a:pt x="57150" y="0"/>
                </a:moveTo>
                <a:lnTo>
                  <a:pt x="28575" y="0"/>
                </a:lnTo>
                <a:lnTo>
                  <a:pt x="28575" y="609727"/>
                </a:lnTo>
                <a:lnTo>
                  <a:pt x="57150" y="609727"/>
                </a:lnTo>
                <a:lnTo>
                  <a:pt x="57150" y="0"/>
                </a:lnTo>
                <a:close/>
              </a:path>
              <a:path w="85725" h="681354">
                <a:moveTo>
                  <a:pt x="85725" y="595503"/>
                </a:moveTo>
                <a:lnTo>
                  <a:pt x="57150" y="595503"/>
                </a:lnTo>
                <a:lnTo>
                  <a:pt x="57150" y="609727"/>
                </a:lnTo>
                <a:lnTo>
                  <a:pt x="78623" y="609727"/>
                </a:lnTo>
                <a:lnTo>
                  <a:pt x="85725" y="595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15739" y="3327019"/>
            <a:ext cx="2113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Compiler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dirty="0">
                <a:latin typeface="Courier New"/>
                <a:cs typeface="Courier New"/>
              </a:rPr>
              <a:t>gcc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-</a:t>
            </a:r>
            <a:r>
              <a:rPr sz="2000" b="1" spc="-25" dirty="0">
                <a:latin typeface="Courier New"/>
                <a:cs typeface="Courier New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9609" y="4394072"/>
            <a:ext cx="2455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Assembler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</a:t>
            </a:r>
            <a:r>
              <a:rPr sz="2000" b="1" spc="-10" dirty="0">
                <a:latin typeface="Courier New"/>
                <a:cs typeface="Courier New"/>
              </a:rPr>
              <a:t>gcc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as</a:t>
            </a:r>
            <a:r>
              <a:rPr sz="2000" b="1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5739" y="5537403"/>
            <a:ext cx="20821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4020" algn="l"/>
              </a:tabLst>
            </a:pPr>
            <a:r>
              <a:rPr sz="2000" b="1" dirty="0">
                <a:latin typeface="Calibri"/>
                <a:cs typeface="Calibri"/>
              </a:rPr>
              <a:t>Linker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</a:t>
            </a:r>
            <a:r>
              <a:rPr sz="2000" b="1" spc="-10" dirty="0">
                <a:latin typeface="Courier New"/>
                <a:cs typeface="Courier New"/>
              </a:rPr>
              <a:t>gcc</a:t>
            </a:r>
            <a:r>
              <a:rPr sz="2000" b="1" spc="-750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or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5" dirty="0">
                <a:latin typeface="Courier New"/>
                <a:cs typeface="Courier New"/>
              </a:rPr>
              <a:t>ld</a:t>
            </a:r>
            <a:r>
              <a:rPr sz="2000" b="1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5361" y="2777489"/>
            <a:ext cx="3264535" cy="398145"/>
          </a:xfrm>
          <a:prstGeom prst="rect">
            <a:avLst/>
          </a:prstGeom>
          <a:solidFill>
            <a:srgbClr val="F6F5BC"/>
          </a:solidFill>
          <a:ln w="285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40"/>
              </a:spcBef>
            </a:pP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program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dirty="0">
                <a:latin typeface="Courier New"/>
                <a:cs typeface="Courier New"/>
              </a:rPr>
              <a:t>p1.c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p2.c</a:t>
            </a:r>
            <a:r>
              <a:rPr sz="2000" b="1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1061" y="3856482"/>
            <a:ext cx="3493135" cy="398145"/>
          </a:xfrm>
          <a:prstGeom prst="rect">
            <a:avLst/>
          </a:prstGeom>
          <a:solidFill>
            <a:srgbClr val="F6F5BC"/>
          </a:solidFill>
          <a:ln w="28575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35"/>
              </a:spcBef>
            </a:pPr>
            <a:r>
              <a:rPr sz="2000" b="1" dirty="0">
                <a:latin typeface="Calibri"/>
                <a:cs typeface="Calibri"/>
              </a:rPr>
              <a:t>Asm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dirty="0">
                <a:latin typeface="Courier New"/>
                <a:cs typeface="Courier New"/>
              </a:rPr>
              <a:t>p1.s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p2.s</a:t>
            </a:r>
            <a:r>
              <a:rPr sz="2000" b="1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6761" y="4999482"/>
            <a:ext cx="3721735" cy="398145"/>
          </a:xfrm>
          <a:prstGeom prst="rect">
            <a:avLst/>
          </a:prstGeom>
          <a:solidFill>
            <a:srgbClr val="D5D5F5"/>
          </a:solidFill>
          <a:ln w="28575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35"/>
              </a:spcBef>
            </a:pPr>
            <a:r>
              <a:rPr sz="2000" b="1" dirty="0">
                <a:latin typeface="Calibri"/>
                <a:cs typeface="Calibri"/>
              </a:rPr>
              <a:t>Object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</a:t>
            </a:r>
            <a:r>
              <a:rPr sz="2000" b="1" dirty="0">
                <a:latin typeface="Courier New"/>
                <a:cs typeface="Courier New"/>
              </a:rPr>
              <a:t>p1.o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p2.o</a:t>
            </a:r>
            <a:r>
              <a:rPr sz="2000" b="1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3045" y="6142482"/>
            <a:ext cx="3749040" cy="398145"/>
          </a:xfrm>
          <a:prstGeom prst="rect">
            <a:avLst/>
          </a:prstGeom>
          <a:solidFill>
            <a:srgbClr val="FF9999"/>
          </a:solidFill>
          <a:ln w="285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640080">
              <a:lnSpc>
                <a:spcPct val="100000"/>
              </a:lnSpc>
              <a:spcBef>
                <a:spcPts val="140"/>
              </a:spcBef>
            </a:pPr>
            <a:r>
              <a:rPr sz="2000" b="1" spc="-10" dirty="0">
                <a:latin typeface="Calibri"/>
                <a:cs typeface="Calibri"/>
              </a:rPr>
              <a:t>Executable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(</a:t>
            </a:r>
            <a:r>
              <a:rPr sz="2000" b="1" spc="-25" dirty="0">
                <a:latin typeface="Courier New"/>
                <a:cs typeface="Courier New"/>
              </a:rPr>
              <a:t>p</a:t>
            </a:r>
            <a:r>
              <a:rPr sz="2000" b="1" spc="-2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87876" y="4254246"/>
            <a:ext cx="85725" cy="725805"/>
          </a:xfrm>
          <a:custGeom>
            <a:avLst/>
            <a:gdLst/>
            <a:ahLst/>
            <a:cxnLst/>
            <a:rect l="l" t="t" r="r" b="b"/>
            <a:pathLst>
              <a:path w="85725" h="725804">
                <a:moveTo>
                  <a:pt x="28575" y="639698"/>
                </a:moveTo>
                <a:lnTo>
                  <a:pt x="0" y="639698"/>
                </a:lnTo>
                <a:lnTo>
                  <a:pt x="42925" y="725423"/>
                </a:lnTo>
                <a:lnTo>
                  <a:pt x="78623" y="653922"/>
                </a:lnTo>
                <a:lnTo>
                  <a:pt x="28575" y="653922"/>
                </a:lnTo>
                <a:lnTo>
                  <a:pt x="28575" y="639698"/>
                </a:lnTo>
                <a:close/>
              </a:path>
              <a:path w="85725" h="725804">
                <a:moveTo>
                  <a:pt x="57150" y="0"/>
                </a:moveTo>
                <a:lnTo>
                  <a:pt x="28575" y="0"/>
                </a:lnTo>
                <a:lnTo>
                  <a:pt x="28575" y="653922"/>
                </a:lnTo>
                <a:lnTo>
                  <a:pt x="57150" y="653922"/>
                </a:lnTo>
                <a:lnTo>
                  <a:pt x="57150" y="0"/>
                </a:lnTo>
                <a:close/>
              </a:path>
              <a:path w="85725" h="725804">
                <a:moveTo>
                  <a:pt x="85725" y="639698"/>
                </a:moveTo>
                <a:lnTo>
                  <a:pt x="57150" y="639698"/>
                </a:lnTo>
                <a:lnTo>
                  <a:pt x="57150" y="653922"/>
                </a:lnTo>
                <a:lnTo>
                  <a:pt x="78623" y="653922"/>
                </a:lnTo>
                <a:lnTo>
                  <a:pt x="85725" y="639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87876" y="5397246"/>
            <a:ext cx="85725" cy="725805"/>
          </a:xfrm>
          <a:custGeom>
            <a:avLst/>
            <a:gdLst/>
            <a:ahLst/>
            <a:cxnLst/>
            <a:rect l="l" t="t" r="r" b="b"/>
            <a:pathLst>
              <a:path w="85725" h="725804">
                <a:moveTo>
                  <a:pt x="28575" y="639698"/>
                </a:moveTo>
                <a:lnTo>
                  <a:pt x="0" y="639698"/>
                </a:lnTo>
                <a:lnTo>
                  <a:pt x="42925" y="725423"/>
                </a:lnTo>
                <a:lnTo>
                  <a:pt x="78591" y="653986"/>
                </a:lnTo>
                <a:lnTo>
                  <a:pt x="28575" y="653986"/>
                </a:lnTo>
                <a:lnTo>
                  <a:pt x="28575" y="639698"/>
                </a:lnTo>
                <a:close/>
              </a:path>
              <a:path w="85725" h="725804">
                <a:moveTo>
                  <a:pt x="57150" y="0"/>
                </a:moveTo>
                <a:lnTo>
                  <a:pt x="28575" y="0"/>
                </a:lnTo>
                <a:lnTo>
                  <a:pt x="28575" y="653986"/>
                </a:lnTo>
                <a:lnTo>
                  <a:pt x="57150" y="653986"/>
                </a:lnTo>
                <a:lnTo>
                  <a:pt x="57150" y="0"/>
                </a:lnTo>
                <a:close/>
              </a:path>
              <a:path w="85725" h="725804">
                <a:moveTo>
                  <a:pt x="85725" y="639698"/>
                </a:moveTo>
                <a:lnTo>
                  <a:pt x="57150" y="639698"/>
                </a:lnTo>
                <a:lnTo>
                  <a:pt x="57150" y="653986"/>
                </a:lnTo>
                <a:lnTo>
                  <a:pt x="78591" y="653986"/>
                </a:lnTo>
                <a:lnTo>
                  <a:pt x="85725" y="639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00493" y="4999482"/>
            <a:ext cx="2044064" cy="704215"/>
          </a:xfrm>
          <a:prstGeom prst="rect">
            <a:avLst/>
          </a:prstGeom>
          <a:solidFill>
            <a:srgbClr val="D5D5F5"/>
          </a:solidFill>
          <a:ln w="2857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ts val="2360"/>
              </a:lnSpc>
              <a:spcBef>
                <a:spcPts val="220"/>
              </a:spcBef>
            </a:pPr>
            <a:r>
              <a:rPr sz="2000" b="1" dirty="0">
                <a:latin typeface="Calibri"/>
                <a:cs typeface="Calibri"/>
              </a:rPr>
              <a:t>Static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libraries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360"/>
              </a:lnSpc>
            </a:pPr>
            <a:r>
              <a:rPr sz="2000" b="1" spc="-20" dirty="0">
                <a:latin typeface="Calibri"/>
                <a:cs typeface="Calibri"/>
              </a:rPr>
              <a:t>(</a:t>
            </a:r>
            <a:r>
              <a:rPr sz="2000" b="1" spc="-20" dirty="0">
                <a:latin typeface="Courier New"/>
                <a:cs typeface="Courier New"/>
              </a:rPr>
              <a:t>.a</a:t>
            </a:r>
            <a:r>
              <a:rPr sz="2000" b="1" spc="-2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08370" y="5522340"/>
            <a:ext cx="1000760" cy="925194"/>
          </a:xfrm>
          <a:custGeom>
            <a:avLst/>
            <a:gdLst/>
            <a:ahLst/>
            <a:cxnLst/>
            <a:rect l="l" t="t" r="r" b="b"/>
            <a:pathLst>
              <a:path w="1000759" h="925195">
                <a:moveTo>
                  <a:pt x="33908" y="835291"/>
                </a:moveTo>
                <a:lnTo>
                  <a:pt x="0" y="924941"/>
                </a:lnTo>
                <a:lnTo>
                  <a:pt x="92075" y="898283"/>
                </a:lnTo>
                <a:lnTo>
                  <a:pt x="81637" y="886980"/>
                </a:lnTo>
                <a:lnTo>
                  <a:pt x="62229" y="886980"/>
                </a:lnTo>
                <a:lnTo>
                  <a:pt x="42799" y="865987"/>
                </a:lnTo>
                <a:lnTo>
                  <a:pt x="53301" y="856293"/>
                </a:lnTo>
                <a:lnTo>
                  <a:pt x="33908" y="835291"/>
                </a:lnTo>
                <a:close/>
              </a:path>
              <a:path w="1000759" h="925195">
                <a:moveTo>
                  <a:pt x="53301" y="856293"/>
                </a:moveTo>
                <a:lnTo>
                  <a:pt x="42799" y="865987"/>
                </a:lnTo>
                <a:lnTo>
                  <a:pt x="62229" y="886980"/>
                </a:lnTo>
                <a:lnTo>
                  <a:pt x="72707" y="877309"/>
                </a:lnTo>
                <a:lnTo>
                  <a:pt x="53301" y="856293"/>
                </a:lnTo>
                <a:close/>
              </a:path>
              <a:path w="1000759" h="925195">
                <a:moveTo>
                  <a:pt x="72707" y="877309"/>
                </a:moveTo>
                <a:lnTo>
                  <a:pt x="62229" y="886980"/>
                </a:lnTo>
                <a:lnTo>
                  <a:pt x="81637" y="886980"/>
                </a:lnTo>
                <a:lnTo>
                  <a:pt x="72707" y="877309"/>
                </a:lnTo>
                <a:close/>
              </a:path>
              <a:path w="1000759" h="925195">
                <a:moveTo>
                  <a:pt x="980948" y="0"/>
                </a:moveTo>
                <a:lnTo>
                  <a:pt x="53301" y="856293"/>
                </a:lnTo>
                <a:lnTo>
                  <a:pt x="72707" y="877309"/>
                </a:lnTo>
                <a:lnTo>
                  <a:pt x="1000251" y="21082"/>
                </a:lnTo>
                <a:lnTo>
                  <a:pt x="980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0118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00"/>
              </a:spcBef>
            </a:pPr>
            <a:r>
              <a:rPr dirty="0"/>
              <a:t>Từ</a:t>
            </a:r>
            <a:r>
              <a:rPr spc="-30" dirty="0"/>
              <a:t> </a:t>
            </a:r>
            <a:r>
              <a:rPr dirty="0"/>
              <a:t>mã</a:t>
            </a:r>
            <a:r>
              <a:rPr spc="-25" dirty="0"/>
              <a:t> </a:t>
            </a:r>
            <a:r>
              <a:rPr dirty="0"/>
              <a:t>C</a:t>
            </a:r>
            <a:r>
              <a:rPr spc="-25" dirty="0"/>
              <a:t> </a:t>
            </a:r>
            <a:r>
              <a:rPr dirty="0"/>
              <a:t>đến</a:t>
            </a:r>
            <a:r>
              <a:rPr spc="-30" dirty="0"/>
              <a:t> </a:t>
            </a:r>
            <a:r>
              <a:rPr dirty="0"/>
              <a:t>mã</a:t>
            </a:r>
            <a:r>
              <a:rPr spc="-40" dirty="0"/>
              <a:t> </a:t>
            </a:r>
            <a:r>
              <a:rPr dirty="0"/>
              <a:t>thực</a:t>
            </a:r>
            <a:r>
              <a:rPr spc="-25" dirty="0"/>
              <a:t> thi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6504" y="1395605"/>
            <a:ext cx="6796405" cy="10801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34315" indent="-221615">
              <a:lnSpc>
                <a:spcPct val="100000"/>
              </a:lnSpc>
              <a:spcBef>
                <a:spcPts val="24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34315" algn="l"/>
              </a:tabLst>
            </a:pPr>
            <a:r>
              <a:rPr sz="2000" dirty="0">
                <a:latin typeface="Microsoft Sans Serif"/>
                <a:cs typeface="Microsoft Sans Serif"/>
              </a:rPr>
              <a:t>Giả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00" dirty="0">
                <a:latin typeface="Microsoft Sans Serif"/>
                <a:cs typeface="Microsoft Sans Serif"/>
              </a:rPr>
              <a:t>sử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 các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mã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trong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file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p1.c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p2.c</a:t>
            </a:r>
            <a:endParaRPr sz="2000">
              <a:latin typeface="Arial"/>
              <a:cs typeface="Arial"/>
            </a:endParaRPr>
          </a:p>
          <a:p>
            <a:pPr marL="234315" indent="-221615">
              <a:lnSpc>
                <a:spcPct val="100000"/>
              </a:lnSpc>
              <a:spcBef>
                <a:spcPts val="35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34315" algn="l"/>
                <a:tab pos="4039235" algn="l"/>
              </a:tabLst>
            </a:pPr>
            <a:r>
              <a:rPr sz="2000" dirty="0">
                <a:latin typeface="Microsoft Sans Serif"/>
                <a:cs typeface="Microsoft Sans Serif"/>
              </a:rPr>
              <a:t>Quá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trình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biên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dịch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với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câu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lệnh: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b="1" dirty="0">
                <a:latin typeface="Courier New"/>
                <a:cs typeface="Courier New"/>
              </a:rPr>
              <a:t>gcc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p1.c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p2.c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-</a:t>
            </a:r>
            <a:r>
              <a:rPr sz="2000" b="1" dirty="0">
                <a:latin typeface="Courier New"/>
                <a:cs typeface="Courier New"/>
              </a:rPr>
              <a:t>o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p</a:t>
            </a:r>
            <a:endParaRPr sz="2000">
              <a:latin typeface="Courier New"/>
              <a:cs typeface="Courier New"/>
            </a:endParaRPr>
          </a:p>
          <a:p>
            <a:pPr marL="513715" lvl="1" indent="-164465">
              <a:lnSpc>
                <a:spcPct val="100000"/>
              </a:lnSpc>
              <a:spcBef>
                <a:spcPts val="610"/>
              </a:spcBef>
              <a:buSzPct val="80000"/>
              <a:buFont typeface="Wingdings"/>
              <a:buChar char=""/>
              <a:tabLst>
                <a:tab pos="513715" algn="l"/>
              </a:tabLst>
            </a:pPr>
            <a:r>
              <a:rPr sz="2000" dirty="0">
                <a:latin typeface="Microsoft Sans Serif"/>
                <a:cs typeface="Microsoft Sans Serif"/>
              </a:rPr>
              <a:t>File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nhị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phân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sau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khi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biên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dịch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0" dirty="0">
                <a:latin typeface="Microsoft Sans Serif"/>
                <a:cs typeface="Microsoft Sans Serif"/>
              </a:rPr>
              <a:t>được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lưu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trong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file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b="1" spc="-50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0895" y="1432785"/>
            <a:ext cx="4067175" cy="22790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36854" indent="-224154">
              <a:lnSpc>
                <a:spcPct val="100000"/>
              </a:lnSpc>
              <a:spcBef>
                <a:spcPts val="42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36854" algn="l"/>
              </a:tabLst>
            </a:pPr>
            <a:r>
              <a:rPr sz="2400" b="1" dirty="0">
                <a:latin typeface="Arial"/>
                <a:cs typeface="Arial"/>
              </a:rPr>
              <a:t>Mã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572135" marR="5080" lvl="1" indent="-221615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73405" algn="l"/>
              </a:tabLst>
            </a:pPr>
            <a:r>
              <a:rPr sz="2000" spc="60" dirty="0">
                <a:latin typeface="Microsoft Sans Serif"/>
                <a:cs typeface="Microsoft Sans Serif"/>
              </a:rPr>
              <a:t>Lưu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trị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vị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trí </a:t>
            </a:r>
            <a:r>
              <a:rPr sz="2000" spc="80" dirty="0">
                <a:latin typeface="Microsoft Sans Serif"/>
                <a:cs typeface="Microsoft Sans Serif"/>
              </a:rPr>
              <a:t>được 	</a:t>
            </a:r>
            <a:r>
              <a:rPr sz="2000" dirty="0">
                <a:latin typeface="Microsoft Sans Serif"/>
                <a:cs typeface="Microsoft Sans Serif"/>
              </a:rPr>
              <a:t>trỏ </a:t>
            </a:r>
            <a:r>
              <a:rPr sz="2000" spc="65" dirty="0">
                <a:latin typeface="Microsoft Sans Serif"/>
                <a:cs typeface="Microsoft Sans Serif"/>
              </a:rPr>
              <a:t>bởi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b="1" spc="-20" dirty="0">
                <a:latin typeface="Arial"/>
                <a:cs typeface="Arial"/>
              </a:rPr>
              <a:t>dest</a:t>
            </a:r>
            <a:endParaRPr sz="2000">
              <a:latin typeface="Arial"/>
              <a:cs typeface="Arial"/>
            </a:endParaRPr>
          </a:p>
          <a:p>
            <a:pPr marL="236854" indent="-224154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36854" algn="l"/>
              </a:tabLst>
            </a:pPr>
            <a:r>
              <a:rPr sz="2400" b="1" dirty="0">
                <a:latin typeface="Arial"/>
                <a:cs typeface="Arial"/>
              </a:rPr>
              <a:t>Mã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Assembly</a:t>
            </a:r>
            <a:endParaRPr sz="2400">
              <a:latin typeface="Arial"/>
              <a:cs typeface="Arial"/>
            </a:endParaRPr>
          </a:p>
          <a:p>
            <a:pPr marL="572770" lvl="1" indent="-221615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72770" algn="l"/>
              </a:tabLst>
            </a:pPr>
            <a:r>
              <a:rPr sz="2000" spc="65" dirty="0">
                <a:latin typeface="Microsoft Sans Serif"/>
                <a:cs typeface="Microsoft Sans Serif"/>
              </a:rPr>
              <a:t>Đưa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8-byte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trị vào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bộ </a:t>
            </a:r>
            <a:r>
              <a:rPr sz="2000" spc="40" dirty="0">
                <a:latin typeface="Microsoft Sans Serif"/>
                <a:cs typeface="Microsoft Sans Serif"/>
              </a:rPr>
              <a:t>nhớ</a:t>
            </a:r>
            <a:endParaRPr sz="2000">
              <a:latin typeface="Microsoft Sans Serif"/>
              <a:cs typeface="Microsoft Sans Serif"/>
            </a:endParaRPr>
          </a:p>
          <a:p>
            <a:pPr marL="572770" lvl="1" indent="-22161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72770" algn="l"/>
              </a:tabLst>
            </a:pPr>
            <a:r>
              <a:rPr sz="2000" dirty="0">
                <a:latin typeface="Microsoft Sans Serif"/>
                <a:cs typeface="Microsoft Sans Serif"/>
              </a:rPr>
              <a:t>Toán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hạng:</a:t>
            </a:r>
            <a:endParaRPr sz="20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7230" y="3778609"/>
          <a:ext cx="3073399" cy="1015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b="1" spc="-25" dirty="0">
                          <a:latin typeface="Arial"/>
                          <a:cs typeface="Arial"/>
                        </a:rPr>
                        <a:t>t: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2215"/>
                        </a:lnSpc>
                      </a:pP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Register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215"/>
                        </a:lnSpc>
                      </a:pPr>
                      <a:r>
                        <a:rPr sz="2000" b="1" spc="-20" dirty="0">
                          <a:latin typeface="Arial"/>
                          <a:cs typeface="Arial"/>
                        </a:rPr>
                        <a:t>%rax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dest: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Register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spc="-20" dirty="0">
                          <a:latin typeface="Arial"/>
                          <a:cs typeface="Arial"/>
                        </a:rPr>
                        <a:t>%rbx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*dest: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Memory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M[%rbx]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20895" y="4811402"/>
            <a:ext cx="4262120" cy="116903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36854" indent="-224154">
              <a:lnSpc>
                <a:spcPct val="100000"/>
              </a:lnSpc>
              <a:spcBef>
                <a:spcPts val="41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36854" algn="l"/>
              </a:tabLst>
            </a:pPr>
            <a:r>
              <a:rPr sz="2400" b="1" dirty="0">
                <a:latin typeface="Arial"/>
                <a:cs typeface="Arial"/>
              </a:rPr>
              <a:t>Object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  <a:p>
            <a:pPr marL="572770" lvl="1" indent="-221615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72770" algn="l"/>
              </a:tabLst>
            </a:pPr>
            <a:r>
              <a:rPr sz="2000" dirty="0">
                <a:latin typeface="Microsoft Sans Serif"/>
                <a:cs typeface="Microsoft Sans Serif"/>
              </a:rPr>
              <a:t>Instruction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kích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thước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3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bytes</a:t>
            </a:r>
            <a:endParaRPr sz="2000" dirty="0">
              <a:latin typeface="Microsoft Sans Serif"/>
              <a:cs typeface="Microsoft Sans Serif"/>
            </a:endParaRPr>
          </a:p>
          <a:p>
            <a:pPr marL="572770" lvl="1" indent="-22161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72770" algn="l"/>
              </a:tabLst>
            </a:pPr>
            <a:r>
              <a:rPr sz="2000" spc="60" dirty="0">
                <a:latin typeface="Microsoft Sans Serif"/>
                <a:cs typeface="Microsoft Sans Serif"/>
              </a:rPr>
              <a:t>Lưu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tại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địa chỉ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b="1" spc="-10" dirty="0">
                <a:latin typeface="Arial"/>
                <a:cs typeface="Arial"/>
              </a:rPr>
              <a:t>0x40059e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631" y="1565147"/>
            <a:ext cx="3883660" cy="375285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30"/>
              </a:spcBef>
            </a:pPr>
            <a:r>
              <a:rPr sz="1800" b="1" dirty="0">
                <a:latin typeface="Courier New"/>
                <a:cs typeface="Courier New"/>
              </a:rPr>
              <a:t>*dest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583" y="2625851"/>
            <a:ext cx="3886200" cy="376555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"/>
              </a:spcBef>
            </a:pPr>
            <a:r>
              <a:rPr sz="1800" b="1" dirty="0">
                <a:latin typeface="Courier New"/>
                <a:cs typeface="Courier New"/>
              </a:rPr>
              <a:t>movq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%rax,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(%rbx)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583" y="4917947"/>
            <a:ext cx="3886200" cy="375285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"/>
              </a:spcBef>
              <a:tabLst>
                <a:tab pos="1590675" algn="l"/>
              </a:tabLst>
            </a:pPr>
            <a:r>
              <a:rPr sz="1800" b="1" spc="-10" dirty="0">
                <a:latin typeface="Courier New"/>
                <a:cs typeface="Courier New"/>
              </a:rPr>
              <a:t>0x40059e:</a:t>
            </a:r>
            <a:r>
              <a:rPr sz="1800" b="1" dirty="0">
                <a:latin typeface="Courier New"/>
                <a:cs typeface="Courier New"/>
              </a:rPr>
              <a:t>	48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89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03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0118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00"/>
              </a:spcBef>
            </a:pPr>
            <a:r>
              <a:rPr dirty="0"/>
              <a:t>Từ</a:t>
            </a:r>
            <a:r>
              <a:rPr spc="-30" dirty="0"/>
              <a:t> </a:t>
            </a:r>
            <a:r>
              <a:rPr dirty="0"/>
              <a:t>mã</a:t>
            </a:r>
            <a:r>
              <a:rPr spc="-25" dirty="0"/>
              <a:t> 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đến</a:t>
            </a:r>
            <a:r>
              <a:rPr spc="-25" dirty="0"/>
              <a:t> </a:t>
            </a:r>
            <a:r>
              <a:rPr dirty="0"/>
              <a:t>mã</a:t>
            </a:r>
            <a:r>
              <a:rPr spc="-40" dirty="0"/>
              <a:t> </a:t>
            </a:r>
            <a:r>
              <a:rPr dirty="0"/>
              <a:t>thực</a:t>
            </a:r>
            <a:r>
              <a:rPr spc="-30" dirty="0"/>
              <a:t> </a:t>
            </a:r>
            <a:r>
              <a:rPr dirty="0"/>
              <a:t>thi:</a:t>
            </a:r>
            <a:r>
              <a:rPr spc="-25" dirty="0"/>
              <a:t> </a:t>
            </a:r>
            <a:r>
              <a:rPr dirty="0"/>
              <a:t>Ví</a:t>
            </a:r>
            <a:r>
              <a:rPr spc="-25" dirty="0"/>
              <a:t> dụ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233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00"/>
              </a:spcBef>
            </a:pPr>
            <a:r>
              <a:rPr dirty="0"/>
              <a:t>Mã</a:t>
            </a:r>
            <a:r>
              <a:rPr spc="-20" dirty="0"/>
              <a:t> </a:t>
            </a:r>
            <a:r>
              <a:rPr dirty="0"/>
              <a:t>assembly:</a:t>
            </a:r>
            <a:r>
              <a:rPr spc="-45" dirty="0"/>
              <a:t> </a:t>
            </a:r>
            <a:r>
              <a:rPr dirty="0"/>
              <a:t>Biên</a:t>
            </a:r>
            <a:r>
              <a:rPr spc="-20" dirty="0"/>
              <a:t> </a:t>
            </a:r>
            <a:r>
              <a:rPr dirty="0"/>
              <a:t>dịch</a:t>
            </a:r>
            <a:r>
              <a:rPr spc="-20" dirty="0"/>
              <a:t> </a:t>
            </a:r>
            <a:r>
              <a:rPr dirty="0"/>
              <a:t>từ</a:t>
            </a:r>
            <a:r>
              <a:rPr spc="-15" dirty="0"/>
              <a:t> </a:t>
            </a:r>
            <a:r>
              <a:rPr dirty="0"/>
              <a:t>mã</a:t>
            </a:r>
            <a:r>
              <a:rPr spc="-20" dirty="0"/>
              <a:t> </a:t>
            </a:r>
            <a:r>
              <a:rPr spc="-50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6458" y="3981424"/>
            <a:ext cx="8286750" cy="270256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000" b="1" dirty="0">
                <a:latin typeface="Arial"/>
                <a:cs typeface="Arial"/>
              </a:rPr>
              <a:t>Thu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được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với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lệnh: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20"/>
              </a:spcBef>
            </a:pPr>
            <a:r>
              <a:rPr sz="2000" b="1" dirty="0">
                <a:latin typeface="Courier New"/>
                <a:cs typeface="Courier New"/>
              </a:rPr>
              <a:t>gcc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–S</a:t>
            </a:r>
            <a:r>
              <a:rPr sz="2000" b="1" spc="-10" dirty="0">
                <a:latin typeface="Courier New"/>
                <a:cs typeface="Courier New"/>
              </a:rPr>
              <a:t> sum.c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000" b="1" dirty="0">
                <a:latin typeface="Arial"/>
                <a:cs typeface="Arial"/>
              </a:rPr>
              <a:t>Tạo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sum.s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Lưu</a:t>
            </a:r>
            <a:r>
              <a:rPr sz="2000" b="1" i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ý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Có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thể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ra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kết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quả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với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nội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dung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không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giống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nhau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khác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biệt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ở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phiên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bản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gcc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và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các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thiết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lập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của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compiler.</a:t>
            </a:r>
            <a:endParaRPr sz="20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2295"/>
              </a:spcBef>
            </a:pPr>
            <a:r>
              <a:rPr sz="1800" dirty="0">
                <a:solidFill>
                  <a:srgbClr val="006FC0"/>
                </a:solidFill>
                <a:latin typeface="Microsoft Sans Serif"/>
                <a:cs typeface="Microsoft Sans Serif"/>
              </a:rPr>
              <a:t>Thêm:</a:t>
            </a:r>
            <a:r>
              <a:rPr sz="18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Microsoft Sans Serif"/>
                <a:cs typeface="Microsoft Sans Serif"/>
              </a:rPr>
              <a:t>Tool</a:t>
            </a:r>
            <a:r>
              <a:rPr sz="18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06FC0"/>
                </a:solidFill>
                <a:latin typeface="Microsoft Sans Serif"/>
                <a:cs typeface="Microsoft Sans Serif"/>
              </a:rPr>
              <a:t>cung</a:t>
            </a:r>
            <a:r>
              <a:rPr sz="18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06FC0"/>
                </a:solidFill>
                <a:latin typeface="Microsoft Sans Serif"/>
                <a:cs typeface="Microsoft Sans Serif"/>
              </a:rPr>
              <a:t>cấp</a:t>
            </a:r>
            <a:r>
              <a:rPr sz="18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06FC0"/>
                </a:solidFill>
                <a:latin typeface="Microsoft Sans Serif"/>
                <a:cs typeface="Microsoft Sans Serif"/>
              </a:rPr>
              <a:t>mã</a:t>
            </a:r>
            <a:r>
              <a:rPr sz="18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06FC0"/>
                </a:solidFill>
                <a:latin typeface="Microsoft Sans Serif"/>
                <a:cs typeface="Microsoft Sans Serif"/>
              </a:rPr>
              <a:t>assembly của</a:t>
            </a:r>
            <a:r>
              <a:rPr sz="18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06FC0"/>
                </a:solidFill>
                <a:latin typeface="Microsoft Sans Serif"/>
                <a:cs typeface="Microsoft Sans Serif"/>
              </a:rPr>
              <a:t>code</a:t>
            </a:r>
            <a:r>
              <a:rPr sz="18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06FC0"/>
                </a:solidFill>
                <a:latin typeface="Microsoft Sans Serif"/>
                <a:cs typeface="Microsoft Sans Serif"/>
              </a:rPr>
              <a:t>C</a:t>
            </a:r>
            <a:r>
              <a:rPr sz="18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06FC0"/>
                </a:solidFill>
                <a:latin typeface="Microsoft Sans Serif"/>
                <a:cs typeface="Microsoft Sans Serif"/>
              </a:rPr>
              <a:t>(online)</a:t>
            </a:r>
            <a:r>
              <a:rPr sz="1800" dirty="0">
                <a:latin typeface="Microsoft Sans Serif"/>
                <a:cs typeface="Microsoft Sans Serif"/>
              </a:rPr>
              <a:t>: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b="1" spc="-10" dirty="0">
                <a:latin typeface="Arial"/>
                <a:cs typeface="Arial"/>
              </a:rPr>
              <a:t>https://godbolt.org/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6387" y="1354073"/>
            <a:ext cx="898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20" dirty="0">
                <a:latin typeface="Calibri"/>
                <a:cs typeface="Calibri"/>
              </a:rPr>
              <a:t> Code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7801" y="1791970"/>
            <a:ext cx="3896360" cy="1488440"/>
            <a:chOff x="447801" y="1791970"/>
            <a:chExt cx="3896360" cy="1488440"/>
          </a:xfrm>
        </p:grpSpPr>
        <p:sp>
          <p:nvSpPr>
            <p:cNvPr id="7" name="object 7"/>
            <p:cNvSpPr/>
            <p:nvPr/>
          </p:nvSpPr>
          <p:spPr>
            <a:xfrm>
              <a:off x="454151" y="1798320"/>
              <a:ext cx="3883660" cy="1475740"/>
            </a:xfrm>
            <a:custGeom>
              <a:avLst/>
              <a:gdLst/>
              <a:ahLst/>
              <a:cxnLst/>
              <a:rect l="l" t="t" r="r" b="b"/>
              <a:pathLst>
                <a:path w="3883660" h="1475739">
                  <a:moveTo>
                    <a:pt x="3883152" y="0"/>
                  </a:moveTo>
                  <a:lnTo>
                    <a:pt x="0" y="0"/>
                  </a:lnTo>
                  <a:lnTo>
                    <a:pt x="0" y="1475231"/>
                  </a:lnTo>
                  <a:lnTo>
                    <a:pt x="3883152" y="1475231"/>
                  </a:lnTo>
                  <a:lnTo>
                    <a:pt x="3883152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4151" y="1798320"/>
              <a:ext cx="3883660" cy="1475740"/>
            </a:xfrm>
            <a:custGeom>
              <a:avLst/>
              <a:gdLst/>
              <a:ahLst/>
              <a:cxnLst/>
              <a:rect l="l" t="t" r="r" b="b"/>
              <a:pathLst>
                <a:path w="3883660" h="1475739">
                  <a:moveTo>
                    <a:pt x="0" y="1475231"/>
                  </a:moveTo>
                  <a:lnTo>
                    <a:pt x="3883152" y="1475231"/>
                  </a:lnTo>
                  <a:lnTo>
                    <a:pt x="3883152" y="0"/>
                  </a:lnTo>
                  <a:lnTo>
                    <a:pt x="0" y="0"/>
                  </a:lnTo>
                  <a:lnTo>
                    <a:pt x="0" y="147523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2587" y="1803653"/>
            <a:ext cx="28943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sum(int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x,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y)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x+y;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7946" y="1321765"/>
            <a:ext cx="3288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Generated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IA32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Assembly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38802" y="1784350"/>
            <a:ext cx="4210050" cy="2041525"/>
            <a:chOff x="4638802" y="1784350"/>
            <a:chExt cx="4210050" cy="2041525"/>
          </a:xfrm>
        </p:grpSpPr>
        <p:sp>
          <p:nvSpPr>
            <p:cNvPr id="12" name="object 12"/>
            <p:cNvSpPr/>
            <p:nvPr/>
          </p:nvSpPr>
          <p:spPr>
            <a:xfrm>
              <a:off x="4645152" y="1790700"/>
              <a:ext cx="4197350" cy="2028825"/>
            </a:xfrm>
            <a:custGeom>
              <a:avLst/>
              <a:gdLst/>
              <a:ahLst/>
              <a:cxnLst/>
              <a:rect l="l" t="t" r="r" b="b"/>
              <a:pathLst>
                <a:path w="4197350" h="2028825">
                  <a:moveTo>
                    <a:pt x="4197096" y="0"/>
                  </a:moveTo>
                  <a:lnTo>
                    <a:pt x="0" y="0"/>
                  </a:lnTo>
                  <a:lnTo>
                    <a:pt x="0" y="2028444"/>
                  </a:lnTo>
                  <a:lnTo>
                    <a:pt x="4197096" y="2028444"/>
                  </a:lnTo>
                  <a:lnTo>
                    <a:pt x="4197096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5152" y="1790700"/>
              <a:ext cx="4197350" cy="2028825"/>
            </a:xfrm>
            <a:custGeom>
              <a:avLst/>
              <a:gdLst/>
              <a:ahLst/>
              <a:cxnLst/>
              <a:rect l="l" t="t" r="r" b="b"/>
              <a:pathLst>
                <a:path w="4197350" h="2028825">
                  <a:moveTo>
                    <a:pt x="0" y="2028444"/>
                  </a:moveTo>
                  <a:lnTo>
                    <a:pt x="4197096" y="2028444"/>
                  </a:lnTo>
                  <a:lnTo>
                    <a:pt x="4197096" y="0"/>
                  </a:lnTo>
                  <a:lnTo>
                    <a:pt x="0" y="0"/>
                  </a:lnTo>
                  <a:lnTo>
                    <a:pt x="0" y="20284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24527" y="1795653"/>
            <a:ext cx="289433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sum:</a:t>
            </a:r>
            <a:endParaRPr sz="1800">
              <a:latin typeface="Courier New"/>
              <a:cs typeface="Courier New"/>
            </a:endParaRPr>
          </a:p>
          <a:p>
            <a:pPr marL="422275" marR="55308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pushl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%ebp </a:t>
            </a:r>
            <a:r>
              <a:rPr sz="1800" b="1" dirty="0">
                <a:latin typeface="Courier New"/>
                <a:cs typeface="Courier New"/>
              </a:rPr>
              <a:t>movl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%esp,%ebp</a:t>
            </a:r>
            <a:endParaRPr sz="1800">
              <a:latin typeface="Courier New"/>
              <a:cs typeface="Courier New"/>
            </a:endParaRPr>
          </a:p>
          <a:p>
            <a:pPr marL="422275" marR="508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movl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12(%ebp),%eax </a:t>
            </a:r>
            <a:r>
              <a:rPr sz="1800" b="1" dirty="0">
                <a:latin typeface="Courier New"/>
                <a:cs typeface="Courier New"/>
              </a:rPr>
              <a:t>addl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8(%ebp),%eax </a:t>
            </a:r>
            <a:r>
              <a:rPr sz="1800" b="1" dirty="0">
                <a:latin typeface="Courier New"/>
                <a:cs typeface="Courier New"/>
              </a:rPr>
              <a:t>popl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b="1" spc="-25" dirty="0">
                <a:latin typeface="Courier New"/>
                <a:cs typeface="Courier New"/>
              </a:rPr>
              <a:t>ret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4575" y="1387221"/>
            <a:ext cx="1925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spc="-10" dirty="0">
                <a:latin typeface="Arial"/>
                <a:cs typeface="Arial"/>
              </a:rPr>
              <a:t>Assembler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1775" y="1748777"/>
            <a:ext cx="4880610" cy="171068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65"/>
              </a:spcBef>
              <a:buClr>
                <a:srgbClr val="990000"/>
              </a:buClr>
              <a:buSzPct val="110526"/>
              <a:buFont typeface="Wingdings"/>
              <a:buChar char=""/>
              <a:tabLst>
                <a:tab pos="299085" algn="l"/>
              </a:tabLst>
            </a:pPr>
            <a:r>
              <a:rPr sz="1900" dirty="0">
                <a:latin typeface="Microsoft Sans Serif"/>
                <a:cs typeface="Microsoft Sans Serif"/>
              </a:rPr>
              <a:t>Chuyển</a:t>
            </a:r>
            <a:r>
              <a:rPr sz="1900" spc="5" dirty="0">
                <a:latin typeface="Microsoft Sans Serif"/>
                <a:cs typeface="Microsoft Sans Serif"/>
              </a:rPr>
              <a:t> </a:t>
            </a:r>
            <a:r>
              <a:rPr sz="1900" spc="100" dirty="0">
                <a:latin typeface="Microsoft Sans Serif"/>
                <a:cs typeface="Microsoft Sans Serif"/>
              </a:rPr>
              <a:t>từ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file</a:t>
            </a:r>
            <a:r>
              <a:rPr sz="1900" spc="-20" dirty="0">
                <a:latin typeface="Courier New"/>
                <a:cs typeface="Courier New"/>
              </a:rPr>
              <a:t>.s</a:t>
            </a:r>
            <a:r>
              <a:rPr sz="1900" spc="-600" dirty="0">
                <a:latin typeface="Courier New"/>
                <a:cs typeface="Courier New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sang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spc="-25" dirty="0">
                <a:latin typeface="Courier New"/>
                <a:cs typeface="Courier New"/>
              </a:rPr>
              <a:t>.o</a:t>
            </a:r>
            <a:endParaRPr sz="1900">
              <a:latin typeface="Courier New"/>
              <a:cs typeface="Courier New"/>
            </a:endParaRPr>
          </a:p>
          <a:p>
            <a:pPr marL="299085" indent="-286385">
              <a:lnSpc>
                <a:spcPct val="100000"/>
              </a:lnSpc>
              <a:spcBef>
                <a:spcPts val="590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299085" algn="l"/>
              </a:tabLst>
            </a:pPr>
            <a:r>
              <a:rPr sz="1900" dirty="0">
                <a:latin typeface="Microsoft Sans Serif"/>
                <a:cs typeface="Microsoft Sans Serif"/>
              </a:rPr>
              <a:t>Biểu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diễn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nhị</a:t>
            </a:r>
            <a:r>
              <a:rPr sz="1900" spc="-2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phân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của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mỗi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instruction</a:t>
            </a:r>
            <a:endParaRPr sz="19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spcBef>
                <a:spcPts val="45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299085" algn="l"/>
              </a:tabLst>
            </a:pPr>
            <a:r>
              <a:rPr sz="1900" dirty="0">
                <a:latin typeface="Microsoft Sans Serif"/>
                <a:cs typeface="Microsoft Sans Serif"/>
              </a:rPr>
              <a:t>Phiên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bản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gần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hoàn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thiện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của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mã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thực</a:t>
            </a:r>
            <a:r>
              <a:rPr sz="1900" spc="10" dirty="0">
                <a:latin typeface="Microsoft Sans Serif"/>
                <a:cs typeface="Microsoft Sans Serif"/>
              </a:rPr>
              <a:t> </a:t>
            </a:r>
            <a:r>
              <a:rPr sz="1900" spc="-25" dirty="0">
                <a:latin typeface="Microsoft Sans Serif"/>
                <a:cs typeface="Microsoft Sans Serif"/>
              </a:rPr>
              <a:t>thi</a:t>
            </a:r>
            <a:endParaRPr sz="19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spcBef>
                <a:spcPts val="45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299085" algn="l"/>
              </a:tabLst>
            </a:pPr>
            <a:r>
              <a:rPr sz="1900" dirty="0">
                <a:latin typeface="Microsoft Sans Serif"/>
                <a:cs typeface="Microsoft Sans Serif"/>
              </a:rPr>
              <a:t>Thiếu</a:t>
            </a:r>
            <a:r>
              <a:rPr sz="1900" spc="41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phần</a:t>
            </a:r>
            <a:r>
              <a:rPr sz="1900" spc="42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liên</a:t>
            </a:r>
            <a:r>
              <a:rPr sz="1900" spc="409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kết</a:t>
            </a:r>
            <a:r>
              <a:rPr sz="1900" spc="40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giữa</a:t>
            </a:r>
            <a:r>
              <a:rPr sz="1900" spc="434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mã</a:t>
            </a:r>
            <a:r>
              <a:rPr sz="1900" spc="40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code</a:t>
            </a:r>
            <a:r>
              <a:rPr sz="1900" spc="409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trong</a:t>
            </a:r>
            <a:endParaRPr sz="19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sz="1900" dirty="0">
                <a:latin typeface="Microsoft Sans Serif"/>
                <a:cs typeface="Microsoft Sans Serif"/>
              </a:rPr>
              <a:t>nhiều</a:t>
            </a:r>
            <a:r>
              <a:rPr sz="1900" spc="-2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files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4575" y="3506216"/>
            <a:ext cx="1283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spc="-10" dirty="0">
                <a:latin typeface="Arial"/>
                <a:cs typeface="Arial"/>
              </a:rPr>
              <a:t>Linker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1775" y="3900725"/>
            <a:ext cx="4878070" cy="202501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3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299085" algn="l"/>
              </a:tabLst>
            </a:pPr>
            <a:r>
              <a:rPr sz="1900" dirty="0">
                <a:latin typeface="Microsoft Sans Serif"/>
                <a:cs typeface="Microsoft Sans Serif"/>
              </a:rPr>
              <a:t>Giải</a:t>
            </a:r>
            <a:r>
              <a:rPr sz="1900" spc="1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quyết</a:t>
            </a:r>
            <a:r>
              <a:rPr sz="1900" spc="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các</a:t>
            </a:r>
            <a:r>
              <a:rPr sz="1900" spc="1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tham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chiếu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giữa</a:t>
            </a:r>
            <a:r>
              <a:rPr sz="1900" spc="1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các</a:t>
            </a:r>
            <a:r>
              <a:rPr sz="1900" spc="10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file</a:t>
            </a:r>
            <a:endParaRPr sz="19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spcBef>
                <a:spcPts val="455"/>
              </a:spcBef>
              <a:buClr>
                <a:srgbClr val="990000"/>
              </a:buClr>
              <a:buSzPct val="110526"/>
              <a:buFont typeface="Wingdings"/>
              <a:buChar char=""/>
              <a:tabLst>
                <a:tab pos="299085" algn="l"/>
              </a:tabLst>
            </a:pPr>
            <a:r>
              <a:rPr sz="1900" dirty="0">
                <a:latin typeface="Microsoft Sans Serif"/>
                <a:cs typeface="Microsoft Sans Serif"/>
              </a:rPr>
              <a:t>Liên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kết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với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các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55" dirty="0">
                <a:latin typeface="Microsoft Sans Serif"/>
                <a:cs typeface="Microsoft Sans Serif"/>
              </a:rPr>
              <a:t>thư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viện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tĩnh</a:t>
            </a:r>
            <a:endParaRPr sz="19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459"/>
              </a:spcBef>
              <a:buSzPct val="78947"/>
              <a:buFont typeface="Wingdings"/>
              <a:buChar char=""/>
              <a:tabLst>
                <a:tab pos="697865" algn="l"/>
              </a:tabLst>
            </a:pPr>
            <a:r>
              <a:rPr sz="1900" dirty="0">
                <a:latin typeface="Microsoft Sans Serif"/>
                <a:cs typeface="Microsoft Sans Serif"/>
              </a:rPr>
              <a:t>E.g.,</a:t>
            </a:r>
            <a:r>
              <a:rPr sz="1900" spc="-2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code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của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các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hàm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b="1" dirty="0">
                <a:latin typeface="Arial"/>
                <a:cs typeface="Arial"/>
              </a:rPr>
              <a:t>malloc,</a:t>
            </a:r>
            <a:r>
              <a:rPr sz="1900" b="1" spc="-3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printf</a:t>
            </a:r>
            <a:endParaRPr sz="19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5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299085" algn="l"/>
              </a:tabLst>
            </a:pPr>
            <a:r>
              <a:rPr sz="1900" dirty="0">
                <a:latin typeface="Microsoft Sans Serif"/>
                <a:cs typeface="Microsoft Sans Serif"/>
              </a:rPr>
              <a:t>Một số</a:t>
            </a:r>
            <a:r>
              <a:rPr sz="1900" spc="10" dirty="0">
                <a:latin typeface="Microsoft Sans Serif"/>
                <a:cs typeface="Microsoft Sans Serif"/>
              </a:rPr>
              <a:t> </a:t>
            </a:r>
            <a:r>
              <a:rPr sz="1900" spc="60" dirty="0">
                <a:latin typeface="Microsoft Sans Serif"/>
                <a:cs typeface="Microsoft Sans Serif"/>
              </a:rPr>
              <a:t>thư</a:t>
            </a:r>
            <a:r>
              <a:rPr sz="1900" spc="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viện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85" dirty="0">
                <a:latin typeface="Microsoft Sans Serif"/>
                <a:cs typeface="Microsoft Sans Serif"/>
              </a:rPr>
              <a:t>được</a:t>
            </a:r>
            <a:r>
              <a:rPr sz="1900" dirty="0">
                <a:latin typeface="Microsoft Sans Serif"/>
                <a:cs typeface="Microsoft Sans Serif"/>
              </a:rPr>
              <a:t> </a:t>
            </a:r>
            <a:r>
              <a:rPr sz="1900" i="1" dirty="0">
                <a:latin typeface="Arial"/>
                <a:cs typeface="Arial"/>
              </a:rPr>
              <a:t>liên kết</a:t>
            </a:r>
            <a:r>
              <a:rPr sz="1900" i="1" spc="-25" dirty="0">
                <a:latin typeface="Arial"/>
                <a:cs typeface="Arial"/>
              </a:rPr>
              <a:t> </a:t>
            </a:r>
            <a:r>
              <a:rPr sz="1900" i="1" spc="-20" dirty="0">
                <a:latin typeface="Arial"/>
                <a:cs typeface="Arial"/>
              </a:rPr>
              <a:t>động</a:t>
            </a:r>
            <a:endParaRPr sz="19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455"/>
              </a:spcBef>
              <a:buSzPct val="78947"/>
              <a:buFont typeface="Wingdings"/>
              <a:buChar char=""/>
              <a:tabLst>
                <a:tab pos="697865" algn="l"/>
              </a:tabLst>
            </a:pPr>
            <a:r>
              <a:rPr sz="1900" dirty="0">
                <a:latin typeface="Microsoft Sans Serif"/>
                <a:cs typeface="Microsoft Sans Serif"/>
              </a:rPr>
              <a:t>Liên</a:t>
            </a:r>
            <a:r>
              <a:rPr sz="1900" spc="42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kết</a:t>
            </a:r>
            <a:r>
              <a:rPr sz="1900" spc="434" dirty="0">
                <a:latin typeface="Microsoft Sans Serif"/>
                <a:cs typeface="Microsoft Sans Serif"/>
              </a:rPr>
              <a:t> </a:t>
            </a:r>
            <a:r>
              <a:rPr sz="1900" spc="85" dirty="0">
                <a:latin typeface="Microsoft Sans Serif"/>
                <a:cs typeface="Microsoft Sans Serif"/>
              </a:rPr>
              <a:t>được</a:t>
            </a:r>
            <a:r>
              <a:rPr sz="1900" spc="43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thực</a:t>
            </a:r>
            <a:r>
              <a:rPr sz="1900" spc="434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hiện</a:t>
            </a:r>
            <a:r>
              <a:rPr sz="1900" spc="434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khi</a:t>
            </a:r>
            <a:r>
              <a:rPr sz="1900" spc="430" dirty="0">
                <a:latin typeface="Microsoft Sans Serif"/>
                <a:cs typeface="Microsoft Sans Serif"/>
              </a:rPr>
              <a:t> </a:t>
            </a:r>
            <a:r>
              <a:rPr sz="1900" spc="45" dirty="0">
                <a:latin typeface="Microsoft Sans Serif"/>
                <a:cs typeface="Microsoft Sans Serif"/>
              </a:rPr>
              <a:t>chương</a:t>
            </a:r>
            <a:endParaRPr sz="1900">
              <a:latin typeface="Microsoft Sans Serif"/>
              <a:cs typeface="Microsoft Sans Serif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Microsoft Sans Serif"/>
                <a:cs typeface="Microsoft Sans Serif"/>
              </a:rPr>
              <a:t>trình</a:t>
            </a:r>
            <a:r>
              <a:rPr sz="1900" spc="1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bắt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đầu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chạy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12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00"/>
              </a:spcBef>
            </a:pPr>
            <a:r>
              <a:rPr dirty="0"/>
              <a:t>Object </a:t>
            </a:r>
            <a:r>
              <a:rPr spc="-20" dirty="0"/>
              <a:t>code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478027" y="1484503"/>
            <a:ext cx="2075180" cy="303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Code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sum</a:t>
            </a:r>
            <a:endParaRPr sz="240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1355"/>
              </a:spcBef>
            </a:pPr>
            <a:r>
              <a:rPr sz="1800" b="1" dirty="0">
                <a:latin typeface="Courier New"/>
                <a:cs typeface="Courier New"/>
              </a:rPr>
              <a:t>0x401040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&lt;sum&gt;:</a:t>
            </a:r>
            <a:endParaRPr sz="180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0x55</a:t>
            </a:r>
            <a:endParaRPr sz="180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0x89</a:t>
            </a:r>
            <a:endParaRPr sz="1800">
              <a:latin typeface="Courier New"/>
              <a:cs typeface="Courier New"/>
            </a:endParaRPr>
          </a:p>
          <a:p>
            <a:pPr marL="424180" marR="1095375" algn="just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0xe5 0x8b 0x45</a:t>
            </a:r>
            <a:endParaRPr sz="1800">
              <a:latin typeface="Courier New"/>
              <a:cs typeface="Courier New"/>
            </a:endParaRPr>
          </a:p>
          <a:p>
            <a:pPr marL="424180" marR="1095375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0x0c 0x03</a:t>
            </a:r>
            <a:endParaRPr sz="180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Courier New"/>
                <a:cs typeface="Courier New"/>
              </a:rPr>
              <a:t>0x45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508" y="4491990"/>
            <a:ext cx="573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0x08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0x5d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0xc3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8855" y="4568190"/>
            <a:ext cx="1794510" cy="13563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4950" indent="-222250">
              <a:lnSpc>
                <a:spcPct val="100000"/>
              </a:lnSpc>
              <a:spcBef>
                <a:spcPts val="640"/>
              </a:spcBef>
              <a:buFont typeface="Microsoft Sans Serif"/>
              <a:buChar char="•"/>
              <a:tabLst>
                <a:tab pos="234950" algn="l"/>
              </a:tabLst>
            </a:pPr>
            <a:r>
              <a:rPr sz="1500" b="1" spc="-20" dirty="0">
                <a:solidFill>
                  <a:srgbClr val="C00000"/>
                </a:solidFill>
                <a:latin typeface="Arial"/>
                <a:cs typeface="Arial"/>
              </a:rPr>
              <a:t>Total</a:t>
            </a:r>
            <a:r>
              <a:rPr sz="15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15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C00000"/>
                </a:solidFill>
                <a:latin typeface="Arial"/>
                <a:cs typeface="Arial"/>
              </a:rPr>
              <a:t>11</a:t>
            </a:r>
            <a:r>
              <a:rPr sz="15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C00000"/>
                </a:solidFill>
                <a:latin typeface="Arial"/>
                <a:cs typeface="Arial"/>
              </a:rPr>
              <a:t>bytes</a:t>
            </a:r>
            <a:endParaRPr sz="1500">
              <a:latin typeface="Arial"/>
              <a:cs typeface="Arial"/>
            </a:endParaRPr>
          </a:p>
          <a:p>
            <a:pPr marL="234950" indent="-222250">
              <a:lnSpc>
                <a:spcPct val="100000"/>
              </a:lnSpc>
              <a:spcBef>
                <a:spcPts val="540"/>
              </a:spcBef>
              <a:buFont typeface="Microsoft Sans Serif"/>
              <a:buChar char="•"/>
              <a:tabLst>
                <a:tab pos="234950" algn="l"/>
              </a:tabLst>
            </a:pPr>
            <a:r>
              <a:rPr sz="1500" b="1" dirty="0">
                <a:solidFill>
                  <a:srgbClr val="C00000"/>
                </a:solidFill>
                <a:latin typeface="Arial"/>
                <a:cs typeface="Arial"/>
              </a:rPr>
              <a:t>Each</a:t>
            </a:r>
            <a:r>
              <a:rPr sz="15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C00000"/>
                </a:solidFill>
                <a:latin typeface="Arial"/>
                <a:cs typeface="Arial"/>
              </a:rPr>
              <a:t>instruction</a:t>
            </a:r>
            <a:endParaRPr sz="1500">
              <a:latin typeface="Arial"/>
              <a:cs typeface="Arial"/>
            </a:endParaRPr>
          </a:p>
          <a:p>
            <a:pPr marR="635" algn="ctr">
              <a:lnSpc>
                <a:spcPct val="100000"/>
              </a:lnSpc>
            </a:pPr>
            <a:r>
              <a:rPr sz="1500" b="1" dirty="0">
                <a:solidFill>
                  <a:srgbClr val="C00000"/>
                </a:solidFill>
                <a:latin typeface="Arial"/>
                <a:cs typeface="Arial"/>
              </a:rPr>
              <a:t>1,</a:t>
            </a:r>
            <a:r>
              <a:rPr sz="15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C00000"/>
                </a:solidFill>
                <a:latin typeface="Arial"/>
                <a:cs typeface="Arial"/>
              </a:rPr>
              <a:t>2,</a:t>
            </a:r>
            <a:r>
              <a:rPr sz="15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C00000"/>
                </a:solidFill>
                <a:latin typeface="Arial"/>
                <a:cs typeface="Arial"/>
              </a:rPr>
              <a:t>or</a:t>
            </a:r>
            <a:r>
              <a:rPr sz="15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15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C00000"/>
                </a:solidFill>
                <a:latin typeface="Arial"/>
                <a:cs typeface="Arial"/>
              </a:rPr>
              <a:t>bytes</a:t>
            </a:r>
            <a:endParaRPr sz="1500">
              <a:latin typeface="Arial"/>
              <a:cs typeface="Arial"/>
            </a:endParaRPr>
          </a:p>
          <a:p>
            <a:pPr marL="222250" indent="-222250" algn="ctr">
              <a:lnSpc>
                <a:spcPts val="1730"/>
              </a:lnSpc>
              <a:spcBef>
                <a:spcPts val="540"/>
              </a:spcBef>
              <a:buFont typeface="Microsoft Sans Serif"/>
              <a:buChar char="•"/>
              <a:tabLst>
                <a:tab pos="222250" algn="l"/>
              </a:tabLst>
            </a:pPr>
            <a:r>
              <a:rPr sz="1500" b="1" dirty="0">
                <a:solidFill>
                  <a:srgbClr val="C00000"/>
                </a:solidFill>
                <a:latin typeface="Arial"/>
                <a:cs typeface="Arial"/>
              </a:rPr>
              <a:t>Starts</a:t>
            </a:r>
            <a:r>
              <a:rPr sz="15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C00000"/>
                </a:solidFill>
                <a:latin typeface="Arial"/>
                <a:cs typeface="Arial"/>
              </a:rPr>
              <a:t>at</a:t>
            </a:r>
            <a:r>
              <a:rPr sz="15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C00000"/>
                </a:solidFill>
                <a:latin typeface="Arial"/>
                <a:cs typeface="Arial"/>
              </a:rPr>
              <a:t>address</a:t>
            </a:r>
            <a:endParaRPr sz="1500">
              <a:latin typeface="Arial"/>
              <a:cs typeface="Arial"/>
            </a:endParaRPr>
          </a:p>
          <a:p>
            <a:pPr marL="234950">
              <a:lnSpc>
                <a:spcPts val="1730"/>
              </a:lnSpc>
            </a:pPr>
            <a:r>
              <a:rPr sz="1500" b="1" spc="-10" dirty="0">
                <a:solidFill>
                  <a:srgbClr val="C00000"/>
                </a:solidFill>
                <a:latin typeface="Courier New"/>
                <a:cs typeface="Courier New"/>
              </a:rPr>
              <a:t>0x401040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83" y="1364360"/>
            <a:ext cx="207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Disassembled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9913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Mã</a:t>
            </a:r>
            <a:r>
              <a:rPr sz="3300" spc="-20" dirty="0"/>
              <a:t> </a:t>
            </a:r>
            <a:r>
              <a:rPr sz="3300" dirty="0"/>
              <a:t>assembly:</a:t>
            </a:r>
            <a:r>
              <a:rPr sz="3300" spc="-20" dirty="0"/>
              <a:t> </a:t>
            </a:r>
            <a:r>
              <a:rPr sz="3300" dirty="0"/>
              <a:t>Disassembling</a:t>
            </a:r>
            <a:r>
              <a:rPr sz="3300" spc="-20" dirty="0"/>
              <a:t> </a:t>
            </a:r>
            <a:r>
              <a:rPr sz="3300" dirty="0"/>
              <a:t>Object</a:t>
            </a:r>
            <a:r>
              <a:rPr sz="3300" spc="-40" dirty="0"/>
              <a:t> </a:t>
            </a:r>
            <a:r>
              <a:rPr sz="3300" spc="-20" dirty="0"/>
              <a:t>Code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485343" y="4208617"/>
            <a:ext cx="7585709" cy="22548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9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spc="-10" dirty="0">
                <a:latin typeface="Arial"/>
                <a:cs typeface="Arial"/>
              </a:rPr>
              <a:t>Disassembler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objdump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latin typeface="Courier New"/>
                <a:cs typeface="Courier New"/>
              </a:rPr>
              <a:t>objdump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–d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&lt;tên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file&gt;</a:t>
            </a:r>
            <a:endParaRPr sz="200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Công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cụ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hữu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ích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để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kiểm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object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code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Phân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tích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 chuỗi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 chuỗi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instructions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Tạo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mã assembly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gần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đúng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thể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chạy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trên cả file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Courier New"/>
                <a:cs typeface="Courier New"/>
              </a:rPr>
              <a:t>a.out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(file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thực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thi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đầy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đủ) hoặc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.o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29841" y="1950720"/>
          <a:ext cx="6097269" cy="202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3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6265"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080483c4</a:t>
                      </a:r>
                      <a:r>
                        <a:rPr sz="18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207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80483c4: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6F5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5890" marR="201930" indent="-1390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sum&gt;: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55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6F5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39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push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0827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%ebp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79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6F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27635" algn="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80483c5: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89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%esp,%ebp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6F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127635" algn="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80483c7: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8b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45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0c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0xc(%ebp),%eax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6F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127635" algn="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80483ca: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03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45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08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add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0x8(%ebp),%eax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6F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127635" algn="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80483cd: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5d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pop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%ebp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6F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80483ce: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c3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ret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5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1355547"/>
            <a:ext cx="3467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6070" algn="l"/>
              </a:tabLst>
            </a:pPr>
            <a:r>
              <a:rPr sz="2200" b="1" spc="-10" dirty="0">
                <a:latin typeface="Arial"/>
                <a:cs typeface="Arial"/>
              </a:rPr>
              <a:t>Object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10" dirty="0">
                <a:latin typeface="Arial"/>
                <a:cs typeface="Arial"/>
              </a:rPr>
              <a:t>Disassembled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198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00"/>
              </a:spcBef>
            </a:pPr>
            <a:r>
              <a:rPr dirty="0"/>
              <a:t>Disassembling:</a:t>
            </a:r>
            <a:r>
              <a:rPr spc="-90" dirty="0"/>
              <a:t> </a:t>
            </a:r>
            <a:r>
              <a:rPr dirty="0"/>
              <a:t>Công</a:t>
            </a:r>
            <a:r>
              <a:rPr spc="-100" dirty="0"/>
              <a:t> </a:t>
            </a:r>
            <a:r>
              <a:rPr dirty="0"/>
              <a:t>cụ</a:t>
            </a:r>
            <a:r>
              <a:rPr spc="-90" dirty="0"/>
              <a:t> </a:t>
            </a:r>
            <a:r>
              <a:rPr spc="-20" dirty="0"/>
              <a:t>khác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0510" y="4013544"/>
            <a:ext cx="5666740" cy="22548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9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Bên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trong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gdb</a:t>
            </a:r>
            <a:r>
              <a:rPr sz="2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Debugger:</a:t>
            </a:r>
            <a:r>
              <a:rPr sz="24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Ví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dụ</a:t>
            </a:r>
            <a:endParaRPr sz="2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latin typeface="Courier New"/>
                <a:cs typeface="Courier New"/>
              </a:rPr>
              <a:t>gdb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&lt;tên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file&gt;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ourier New"/>
                <a:cs typeface="Courier New"/>
              </a:rPr>
              <a:t>disassemble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sum</a:t>
            </a:r>
            <a:endParaRPr sz="200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66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Disassemble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hàm</a:t>
            </a:r>
            <a:r>
              <a:rPr sz="2000" spc="-10" dirty="0">
                <a:latin typeface="Microsoft Sans Serif"/>
                <a:cs typeface="Microsoft Sans Serif"/>
              </a:rPr>
              <a:t> (procedure)</a:t>
            </a:r>
            <a:endParaRPr sz="20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latin typeface="Courier New"/>
                <a:cs typeface="Courier New"/>
              </a:rPr>
              <a:t>x/11xb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sum</a:t>
            </a:r>
            <a:endParaRPr sz="200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52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Kiểm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tra giá trị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11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bytes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bắt đầu </a:t>
            </a:r>
            <a:r>
              <a:rPr sz="2000" spc="110" dirty="0">
                <a:latin typeface="Microsoft Sans Serif"/>
                <a:cs typeface="Microsoft Sans Serif"/>
              </a:rPr>
              <a:t>từ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sum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03450" y="1848357"/>
            <a:ext cx="6565900" cy="2041525"/>
            <a:chOff x="2203450" y="1848357"/>
            <a:chExt cx="6565900" cy="2041525"/>
          </a:xfrm>
        </p:grpSpPr>
        <p:sp>
          <p:nvSpPr>
            <p:cNvPr id="7" name="object 7"/>
            <p:cNvSpPr/>
            <p:nvPr/>
          </p:nvSpPr>
          <p:spPr>
            <a:xfrm>
              <a:off x="2209800" y="1854707"/>
              <a:ext cx="6553200" cy="2028825"/>
            </a:xfrm>
            <a:custGeom>
              <a:avLst/>
              <a:gdLst/>
              <a:ahLst/>
              <a:cxnLst/>
              <a:rect l="l" t="t" r="r" b="b"/>
              <a:pathLst>
                <a:path w="6553200" h="2028825">
                  <a:moveTo>
                    <a:pt x="6553200" y="0"/>
                  </a:moveTo>
                  <a:lnTo>
                    <a:pt x="0" y="0"/>
                  </a:lnTo>
                  <a:lnTo>
                    <a:pt x="0" y="2028444"/>
                  </a:lnTo>
                  <a:lnTo>
                    <a:pt x="6553200" y="2028444"/>
                  </a:lnTo>
                  <a:lnTo>
                    <a:pt x="6553200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09800" y="1854707"/>
              <a:ext cx="6553200" cy="2028825"/>
            </a:xfrm>
            <a:custGeom>
              <a:avLst/>
              <a:gdLst/>
              <a:ahLst/>
              <a:cxnLst/>
              <a:rect l="l" t="t" r="r" b="b"/>
              <a:pathLst>
                <a:path w="6553200" h="2028825">
                  <a:moveTo>
                    <a:pt x="0" y="2028444"/>
                  </a:moveTo>
                  <a:lnTo>
                    <a:pt x="6553200" y="2028444"/>
                  </a:lnTo>
                  <a:lnTo>
                    <a:pt x="6553200" y="0"/>
                  </a:lnTo>
                  <a:lnTo>
                    <a:pt x="0" y="0"/>
                  </a:lnTo>
                  <a:lnTo>
                    <a:pt x="0" y="20284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00604" y="1859407"/>
            <a:ext cx="547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Dump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of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assembler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code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for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function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sum: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2300604" y="2133727"/>
            <a:ext cx="27432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0x080483c4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&lt;sum+0&gt;: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0x080483c5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&lt;sum+1&gt;: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0x080483c7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&lt;sum+3&gt;:</a:t>
            </a:r>
            <a:endParaRPr sz="1800">
              <a:latin typeface="Courier New"/>
              <a:cs typeface="Courier New"/>
            </a:endParaRPr>
          </a:p>
          <a:p>
            <a:pPr marR="5080" algn="just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0x080483ca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&lt;sum+6&gt;: </a:t>
            </a:r>
            <a:r>
              <a:rPr sz="1800" b="1" dirty="0">
                <a:latin typeface="Courier New"/>
                <a:cs typeface="Courier New"/>
              </a:rPr>
              <a:t>0x080483cd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&lt;sum+9&gt;: </a:t>
            </a:r>
            <a:r>
              <a:rPr sz="1800" b="1" dirty="0">
                <a:latin typeface="Courier New"/>
                <a:cs typeface="Courier New"/>
              </a:rPr>
              <a:t>0x080483ce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&lt;sum+10&gt;: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6443" y="2133727"/>
            <a:ext cx="28784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push</a:t>
            </a:r>
            <a:r>
              <a:rPr sz="1800" b="1" spc="-20" dirty="0">
                <a:latin typeface="Courier New"/>
                <a:cs typeface="Courier New"/>
              </a:rPr>
              <a:t>   %ebp</a:t>
            </a:r>
            <a:endParaRPr sz="1800">
              <a:latin typeface="Courier New"/>
              <a:cs typeface="Courier New"/>
            </a:endParaRPr>
          </a:p>
          <a:p>
            <a:pPr marL="1270" algn="just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mov</a:t>
            </a:r>
            <a:r>
              <a:rPr sz="1800" b="1" spc="340" dirty="0">
                <a:latin typeface="Courier New"/>
                <a:cs typeface="Courier New"/>
              </a:rPr>
              <a:t>   </a:t>
            </a:r>
            <a:r>
              <a:rPr sz="1800" b="1" spc="-10" dirty="0">
                <a:latin typeface="Courier New"/>
                <a:cs typeface="Courier New"/>
              </a:rPr>
              <a:t>%esp,%ebp</a:t>
            </a:r>
            <a:endParaRPr sz="1800">
              <a:latin typeface="Courier New"/>
              <a:cs typeface="Courier New"/>
            </a:endParaRPr>
          </a:p>
          <a:p>
            <a:pPr marR="5080" indent="1270" algn="just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mov</a:t>
            </a:r>
            <a:r>
              <a:rPr sz="1800" b="1" spc="340" dirty="0">
                <a:latin typeface="Courier New"/>
                <a:cs typeface="Courier New"/>
              </a:rPr>
              <a:t>   </a:t>
            </a:r>
            <a:r>
              <a:rPr sz="1800" b="1" spc="-10" dirty="0">
                <a:latin typeface="Courier New"/>
                <a:cs typeface="Courier New"/>
              </a:rPr>
              <a:t>0xc(%ebp),%eax </a:t>
            </a:r>
            <a:r>
              <a:rPr sz="1800" b="1" dirty="0">
                <a:latin typeface="Courier New"/>
                <a:cs typeface="Courier New"/>
              </a:rPr>
              <a:t>add</a:t>
            </a:r>
            <a:r>
              <a:rPr sz="1800" b="1" spc="340" dirty="0">
                <a:latin typeface="Courier New"/>
                <a:cs typeface="Courier New"/>
              </a:rPr>
              <a:t>   </a:t>
            </a:r>
            <a:r>
              <a:rPr sz="1800" b="1" spc="-10" dirty="0">
                <a:latin typeface="Courier New"/>
                <a:cs typeface="Courier New"/>
              </a:rPr>
              <a:t>0x8(%ebp),%eax </a:t>
            </a:r>
            <a:r>
              <a:rPr sz="1800" b="1" dirty="0">
                <a:latin typeface="Courier New"/>
                <a:cs typeface="Courier New"/>
              </a:rPr>
              <a:t>pop</a:t>
            </a:r>
            <a:r>
              <a:rPr sz="1800" b="1" spc="340" dirty="0">
                <a:latin typeface="Courier New"/>
                <a:cs typeface="Courier New"/>
              </a:rPr>
              <a:t>   </a:t>
            </a: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25" dirty="0">
                <a:latin typeface="Courier New"/>
                <a:cs typeface="Courier New"/>
              </a:rPr>
              <a:t>ret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000" y="1856232"/>
            <a:ext cx="1524000" cy="3413760"/>
          </a:xfrm>
          <a:prstGeom prst="rect">
            <a:avLst/>
          </a:prstGeom>
          <a:solidFill>
            <a:srgbClr val="D5D5F5"/>
          </a:solidFill>
          <a:ln w="1270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"/>
              </a:spcBef>
            </a:pPr>
            <a:r>
              <a:rPr sz="1800" b="1" spc="-10" dirty="0">
                <a:latin typeface="Courier New"/>
                <a:cs typeface="Courier New"/>
              </a:rPr>
              <a:t>0x401040:</a:t>
            </a:r>
            <a:endParaRPr sz="18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Courier New"/>
                <a:cs typeface="Courier New"/>
              </a:rPr>
              <a:t>0x55</a:t>
            </a:r>
            <a:endParaRPr sz="18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0x89</a:t>
            </a:r>
            <a:endParaRPr sz="1800">
              <a:latin typeface="Courier New"/>
              <a:cs typeface="Courier New"/>
            </a:endParaRPr>
          </a:p>
          <a:p>
            <a:pPr marL="500380" marR="467995" algn="just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0xe5 0x8b 0x45</a:t>
            </a:r>
            <a:endParaRPr sz="1800">
              <a:latin typeface="Courier New"/>
              <a:cs typeface="Courier New"/>
            </a:endParaRPr>
          </a:p>
          <a:p>
            <a:pPr marL="500380" marR="468630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0x0c 0x03</a:t>
            </a:r>
            <a:endParaRPr sz="18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0x45</a:t>
            </a:r>
            <a:endParaRPr sz="18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0x08</a:t>
            </a:r>
            <a:endParaRPr sz="1800">
              <a:latin typeface="Courier New"/>
              <a:cs typeface="Courier New"/>
            </a:endParaRPr>
          </a:p>
          <a:p>
            <a:pPr marL="500380" marR="468630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0x5d 0xc3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088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95"/>
              </a:spcBef>
            </a:pPr>
            <a:r>
              <a:rPr sz="3400" dirty="0"/>
              <a:t>Chúng</a:t>
            </a:r>
            <a:r>
              <a:rPr sz="3400" spc="-80" dirty="0"/>
              <a:t> </a:t>
            </a:r>
            <a:r>
              <a:rPr sz="3400" dirty="0"/>
              <a:t>ta</a:t>
            </a:r>
            <a:r>
              <a:rPr sz="3400" spc="-70" dirty="0"/>
              <a:t> </a:t>
            </a:r>
            <a:r>
              <a:rPr sz="3400" dirty="0"/>
              <a:t>có</a:t>
            </a:r>
            <a:r>
              <a:rPr sz="3400" spc="-70" dirty="0"/>
              <a:t> </a:t>
            </a:r>
            <a:r>
              <a:rPr sz="3400" dirty="0"/>
              <a:t>thể</a:t>
            </a:r>
            <a:r>
              <a:rPr sz="3400" spc="-80" dirty="0"/>
              <a:t> </a:t>
            </a:r>
            <a:r>
              <a:rPr sz="3400" dirty="0"/>
              <a:t>disassembling</a:t>
            </a:r>
            <a:r>
              <a:rPr sz="3400" spc="-55" dirty="0"/>
              <a:t> </a:t>
            </a:r>
            <a:r>
              <a:rPr sz="3400" dirty="0"/>
              <a:t>những</a:t>
            </a:r>
            <a:r>
              <a:rPr sz="3400" spc="-75" dirty="0"/>
              <a:t> </a:t>
            </a:r>
            <a:r>
              <a:rPr sz="3400" spc="-25" dirty="0"/>
              <a:t>gì?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369214" y="5509957"/>
            <a:ext cx="8091170" cy="83121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3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5600" algn="l"/>
              </a:tabLst>
            </a:pPr>
            <a:r>
              <a:rPr sz="2200" dirty="0">
                <a:latin typeface="Microsoft Sans Serif"/>
                <a:cs typeface="Microsoft Sans Serif"/>
              </a:rPr>
              <a:t>Bất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kỳ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65" dirty="0">
                <a:latin typeface="Microsoft Sans Serif"/>
                <a:cs typeface="Microsoft Sans Serif"/>
              </a:rPr>
              <a:t>thứ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50" dirty="0">
                <a:latin typeface="Microsoft Sans Serif"/>
                <a:cs typeface="Microsoft Sans Serif"/>
              </a:rPr>
              <a:t>gì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105" dirty="0">
                <a:latin typeface="Microsoft Sans Serif"/>
                <a:cs typeface="Microsoft Sans Serif"/>
              </a:rPr>
              <a:t>được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xem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là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mã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thực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thi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(executable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code)</a:t>
            </a:r>
            <a:endParaRPr sz="22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5600" algn="l"/>
              </a:tabLst>
            </a:pPr>
            <a:r>
              <a:rPr sz="2200" dirty="0">
                <a:latin typeface="Microsoft Sans Serif"/>
                <a:cs typeface="Microsoft Sans Serif"/>
              </a:rPr>
              <a:t>Disassembler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kiểm tra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các bytes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và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dựng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lại các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mã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assembly</a:t>
            </a:r>
            <a:endParaRPr sz="22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7050" y="1580133"/>
            <a:ext cx="8166100" cy="3684270"/>
            <a:chOff x="527050" y="1580133"/>
            <a:chExt cx="8166100" cy="3684270"/>
          </a:xfrm>
        </p:grpSpPr>
        <p:sp>
          <p:nvSpPr>
            <p:cNvPr id="5" name="object 5"/>
            <p:cNvSpPr/>
            <p:nvPr/>
          </p:nvSpPr>
          <p:spPr>
            <a:xfrm>
              <a:off x="533400" y="1586483"/>
              <a:ext cx="8153400" cy="3671570"/>
            </a:xfrm>
            <a:custGeom>
              <a:avLst/>
              <a:gdLst/>
              <a:ahLst/>
              <a:cxnLst/>
              <a:rect l="l" t="t" r="r" b="b"/>
              <a:pathLst>
                <a:path w="8153400" h="3671570">
                  <a:moveTo>
                    <a:pt x="8153400" y="0"/>
                  </a:moveTo>
                  <a:lnTo>
                    <a:pt x="0" y="0"/>
                  </a:lnTo>
                  <a:lnTo>
                    <a:pt x="0" y="3671316"/>
                  </a:lnTo>
                  <a:lnTo>
                    <a:pt x="8153400" y="3671316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1586483"/>
              <a:ext cx="8153400" cy="3671570"/>
            </a:xfrm>
            <a:custGeom>
              <a:avLst/>
              <a:gdLst/>
              <a:ahLst/>
              <a:cxnLst/>
              <a:rect l="l" t="t" r="r" b="b"/>
              <a:pathLst>
                <a:path w="8153400" h="3671570">
                  <a:moveTo>
                    <a:pt x="0" y="3671316"/>
                  </a:moveTo>
                  <a:lnTo>
                    <a:pt x="8153400" y="3671316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367131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3925" y="1590243"/>
            <a:ext cx="479107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%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objdump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-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WINWORD.EXE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2047239" algn="l"/>
              </a:tabLst>
            </a:pPr>
            <a:r>
              <a:rPr sz="1800" b="1" spc="-10" dirty="0">
                <a:latin typeface="Courier New"/>
                <a:cs typeface="Courier New"/>
              </a:rPr>
              <a:t>WINWORD.EXE:</a:t>
            </a:r>
            <a:r>
              <a:rPr sz="1800" b="1" dirty="0">
                <a:latin typeface="Courier New"/>
                <a:cs typeface="Courier New"/>
              </a:rPr>
              <a:t>	file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format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pei-</a:t>
            </a:r>
            <a:r>
              <a:rPr sz="1800" b="1" spc="-20" dirty="0">
                <a:latin typeface="Courier New"/>
                <a:cs typeface="Courier New"/>
              </a:rPr>
              <a:t>i386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No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symbols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"WINWORD.EXE".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Disassembly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of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section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.text: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925" y="3511422"/>
            <a:ext cx="23336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30001000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&lt;.text&gt;: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30001000: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30001001: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30001003: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30001005: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3000100a: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4684" y="3836728"/>
            <a:ext cx="4504055" cy="135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  <a:tabLst>
                <a:tab pos="2047239" algn="l"/>
                <a:tab pos="3001010" algn="l"/>
              </a:tabLst>
            </a:pPr>
            <a:r>
              <a:rPr sz="1800" b="1" spc="-25" dirty="0">
                <a:latin typeface="Courier New"/>
                <a:cs typeface="Courier New"/>
              </a:rPr>
              <a:t>55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0" dirty="0">
                <a:latin typeface="Courier New"/>
                <a:cs typeface="Courier New"/>
              </a:rPr>
              <a:t>push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2049145" algn="l"/>
                <a:tab pos="3002915" algn="l"/>
              </a:tabLst>
            </a:pPr>
            <a:r>
              <a:rPr sz="1800" b="1" dirty="0">
                <a:latin typeface="Courier New"/>
                <a:cs typeface="Courier New"/>
              </a:rPr>
              <a:t>8b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ec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5" dirty="0">
                <a:latin typeface="Courier New"/>
                <a:cs typeface="Courier New"/>
              </a:rPr>
              <a:t>mov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%esp,%ebp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2047239" algn="l"/>
                <a:tab pos="3001010" algn="l"/>
              </a:tabLst>
            </a:pPr>
            <a:r>
              <a:rPr sz="1800" b="1" dirty="0">
                <a:latin typeface="Courier New"/>
                <a:cs typeface="Courier New"/>
              </a:rPr>
              <a:t>6a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ff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0" dirty="0">
                <a:latin typeface="Courier New"/>
                <a:cs typeface="Courier New"/>
              </a:rPr>
              <a:t>push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$0xffffffff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3001010" algn="l"/>
              </a:tabLst>
            </a:pPr>
            <a:r>
              <a:rPr sz="1800" b="1" dirty="0">
                <a:latin typeface="Courier New"/>
                <a:cs typeface="Courier New"/>
              </a:rPr>
              <a:t>68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90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10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00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30</a:t>
            </a:r>
            <a:r>
              <a:rPr sz="1800" b="1" spc="-20" dirty="0">
                <a:latin typeface="Courier New"/>
                <a:cs typeface="Courier New"/>
              </a:rPr>
              <a:t> push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$0x30001090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3001010" algn="l"/>
              </a:tabLst>
            </a:pPr>
            <a:r>
              <a:rPr sz="1800" b="1" dirty="0">
                <a:latin typeface="Courier New"/>
                <a:cs typeface="Courier New"/>
              </a:rPr>
              <a:t>68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91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dc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4c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30</a:t>
            </a:r>
            <a:r>
              <a:rPr sz="1800" b="1" spc="-20" dirty="0">
                <a:latin typeface="Courier New"/>
                <a:cs typeface="Courier New"/>
              </a:rPr>
              <a:t> push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$0x304cdc91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3600" y="3858767"/>
            <a:ext cx="5334000" cy="137160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00990" rIns="0" bIns="0" rtlCol="0">
            <a:spAutoFit/>
          </a:bodyPr>
          <a:lstStyle/>
          <a:p>
            <a:pPr marL="221615" marR="215265" indent="318770">
              <a:lnSpc>
                <a:spcPct val="100000"/>
              </a:lnSpc>
              <a:spcBef>
                <a:spcPts val="2370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Reverse</a:t>
            </a:r>
            <a:r>
              <a:rPr sz="24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engineering</a:t>
            </a:r>
            <a:r>
              <a:rPr sz="2400"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forbidden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Microsoft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License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Agreement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607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00"/>
              </a:spcBef>
            </a:pPr>
            <a:r>
              <a:rPr dirty="0"/>
              <a:t>Góc</a:t>
            </a:r>
            <a:r>
              <a:rPr spc="-15" dirty="0"/>
              <a:t> </a:t>
            </a:r>
            <a:r>
              <a:rPr dirty="0"/>
              <a:t>nhìn</a:t>
            </a:r>
            <a:r>
              <a:rPr spc="-20" dirty="0"/>
              <a:t> </a:t>
            </a:r>
            <a:r>
              <a:rPr dirty="0"/>
              <a:t>của</a:t>
            </a:r>
            <a:r>
              <a:rPr spc="-10" dirty="0"/>
              <a:t> </a:t>
            </a:r>
            <a:r>
              <a:rPr dirty="0"/>
              <a:t>mã</a:t>
            </a:r>
            <a:r>
              <a:rPr spc="-15" dirty="0"/>
              <a:t> </a:t>
            </a:r>
            <a:r>
              <a:rPr dirty="0"/>
              <a:t>assembly/mã</a:t>
            </a:r>
            <a:r>
              <a:rPr spc="-20" dirty="0"/>
              <a:t> </a:t>
            </a:r>
            <a:r>
              <a:rPr spc="-25" dirty="0"/>
              <a:t>máy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378" y="3607010"/>
            <a:ext cx="4321810" cy="16135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b="1" spc="-10" dirty="0">
                <a:latin typeface="Arial"/>
                <a:cs typeface="Arial"/>
              </a:rPr>
              <a:t>Programmer-</a:t>
            </a:r>
            <a:r>
              <a:rPr sz="2000" b="1" dirty="0">
                <a:latin typeface="Arial"/>
                <a:cs typeface="Arial"/>
              </a:rPr>
              <a:t>Visible </a:t>
            </a:r>
            <a:r>
              <a:rPr sz="2000" b="1" spc="-10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spcBef>
                <a:spcPts val="440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194945" algn="l"/>
              </a:tabLst>
            </a:pPr>
            <a:r>
              <a:rPr sz="1800" b="1" dirty="0">
                <a:latin typeface="Arial"/>
                <a:cs typeface="Arial"/>
              </a:rPr>
              <a:t>PC: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Program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counter</a:t>
            </a:r>
            <a:endParaRPr sz="1800">
              <a:latin typeface="Arial"/>
              <a:cs typeface="Arial"/>
            </a:endParaRPr>
          </a:p>
          <a:p>
            <a:pPr marL="367030" lvl="1" indent="-171450">
              <a:lnSpc>
                <a:spcPct val="100000"/>
              </a:lnSpc>
              <a:spcBef>
                <a:spcPts val="395"/>
              </a:spcBef>
              <a:buSzPct val="78125"/>
              <a:buFont typeface="Wingdings"/>
              <a:buChar char=""/>
              <a:tabLst>
                <a:tab pos="367030" algn="l"/>
              </a:tabLst>
            </a:pPr>
            <a:r>
              <a:rPr sz="1600" dirty="0">
                <a:latin typeface="Microsoft Sans Serif"/>
                <a:cs typeface="Microsoft Sans Serif"/>
              </a:rPr>
              <a:t>Địa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chỉ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của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instruction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tiếp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cần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thực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thi</a:t>
            </a:r>
            <a:endParaRPr sz="1600">
              <a:latin typeface="Microsoft Sans Serif"/>
              <a:cs typeface="Microsoft Sans Serif"/>
            </a:endParaRPr>
          </a:p>
          <a:p>
            <a:pPr marL="367030" lvl="1" indent="-171450">
              <a:lnSpc>
                <a:spcPct val="100000"/>
              </a:lnSpc>
              <a:spcBef>
                <a:spcPts val="384"/>
              </a:spcBef>
              <a:buSzPct val="78125"/>
              <a:buFont typeface="Wingdings"/>
              <a:buChar char=""/>
              <a:tabLst>
                <a:tab pos="367030" algn="l"/>
              </a:tabLst>
            </a:pPr>
            <a:r>
              <a:rPr sz="1600" dirty="0">
                <a:latin typeface="Microsoft Sans Serif"/>
                <a:cs typeface="Microsoft Sans Serif"/>
              </a:rPr>
              <a:t>Gọi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là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“EIP”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(IA32) hoặc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“RIP”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(x86-</a:t>
            </a:r>
            <a:r>
              <a:rPr sz="1600" spc="-25" dirty="0">
                <a:latin typeface="Microsoft Sans Serif"/>
                <a:cs typeface="Microsoft Sans Serif"/>
              </a:rPr>
              <a:t>64)</a:t>
            </a:r>
            <a:endParaRPr sz="1600">
              <a:latin typeface="Microsoft Sans Serif"/>
              <a:cs typeface="Microsoft Sans Serif"/>
            </a:endParaRPr>
          </a:p>
          <a:p>
            <a:pPr marL="194945" indent="-182245">
              <a:lnSpc>
                <a:spcPct val="100000"/>
              </a:lnSpc>
              <a:spcBef>
                <a:spcPts val="420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194945" algn="l"/>
              </a:tabLst>
            </a:pPr>
            <a:r>
              <a:rPr sz="1800" b="1" dirty="0">
                <a:latin typeface="Arial"/>
                <a:cs typeface="Arial"/>
              </a:rPr>
              <a:t>Register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file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(thanh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ghi)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378" y="5215435"/>
            <a:ext cx="5102225" cy="14528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67030" indent="-171450">
              <a:lnSpc>
                <a:spcPct val="100000"/>
              </a:lnSpc>
              <a:spcBef>
                <a:spcPts val="295"/>
              </a:spcBef>
              <a:buSzPct val="78125"/>
              <a:buFont typeface="Wingdings"/>
              <a:buChar char=""/>
              <a:tabLst>
                <a:tab pos="367030" algn="l"/>
              </a:tabLst>
            </a:pPr>
            <a:r>
              <a:rPr sz="1600" spc="50" dirty="0">
                <a:latin typeface="Microsoft Sans Serif"/>
                <a:cs typeface="Microsoft Sans Serif"/>
              </a:rPr>
              <a:t>Thường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được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sử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dụng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để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lưu </a:t>
            </a:r>
            <a:r>
              <a:rPr sz="1600" spc="85" dirty="0">
                <a:latin typeface="Microsoft Sans Serif"/>
                <a:cs typeface="Microsoft Sans Serif"/>
              </a:rPr>
              <a:t>dữ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liệu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chương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trình</a:t>
            </a:r>
            <a:endParaRPr sz="1600">
              <a:latin typeface="Microsoft Sans Serif"/>
              <a:cs typeface="Microsoft Sans Serif"/>
            </a:endParaRPr>
          </a:p>
          <a:p>
            <a:pPr marL="194945" indent="-182245">
              <a:lnSpc>
                <a:spcPct val="100000"/>
              </a:lnSpc>
              <a:spcBef>
                <a:spcPts val="425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194945" algn="l"/>
              </a:tabLst>
            </a:pPr>
            <a:r>
              <a:rPr sz="1800" b="1" dirty="0">
                <a:latin typeface="Arial"/>
                <a:cs typeface="Arial"/>
              </a:rPr>
              <a:t>Condition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codes</a:t>
            </a:r>
            <a:endParaRPr sz="1800">
              <a:latin typeface="Arial"/>
              <a:cs typeface="Arial"/>
            </a:endParaRPr>
          </a:p>
          <a:p>
            <a:pPr marL="366395" marR="5080" lvl="1" indent="-171450">
              <a:lnSpc>
                <a:spcPct val="100000"/>
              </a:lnSpc>
              <a:spcBef>
                <a:spcPts val="395"/>
              </a:spcBef>
              <a:buSzPct val="78125"/>
              <a:buFont typeface="Wingdings"/>
              <a:buChar char=""/>
              <a:tabLst>
                <a:tab pos="367665" algn="l"/>
              </a:tabLst>
            </a:pPr>
            <a:r>
              <a:rPr sz="1600" spc="50" dirty="0">
                <a:latin typeface="Microsoft Sans Serif"/>
                <a:cs typeface="Microsoft Sans Serif"/>
              </a:rPr>
              <a:t>Lưu</a:t>
            </a:r>
            <a:r>
              <a:rPr sz="1600" spc="19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thông</a:t>
            </a:r>
            <a:r>
              <a:rPr sz="1600" spc="20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tin</a:t>
            </a:r>
            <a:r>
              <a:rPr sz="1600" spc="19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trạng</a:t>
            </a:r>
            <a:r>
              <a:rPr sz="1600" spc="19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thái</a:t>
            </a:r>
            <a:r>
              <a:rPr sz="1600" spc="19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về</a:t>
            </a:r>
            <a:r>
              <a:rPr sz="1600" spc="18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các</a:t>
            </a:r>
            <a:r>
              <a:rPr sz="1600" spc="20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phép</a:t>
            </a:r>
            <a:r>
              <a:rPr sz="1600" spc="18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tính</a:t>
            </a:r>
            <a:r>
              <a:rPr sz="1600" spc="20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toán</a:t>
            </a:r>
            <a:r>
              <a:rPr sz="1600" spc="19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học 	</a:t>
            </a:r>
            <a:r>
              <a:rPr sz="1600" dirty="0">
                <a:latin typeface="Microsoft Sans Serif"/>
                <a:cs typeface="Microsoft Sans Serif"/>
              </a:rPr>
              <a:t>hoặc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logic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được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thực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hiện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gần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nhất.</a:t>
            </a:r>
            <a:endParaRPr sz="1600">
              <a:latin typeface="Microsoft Sans Serif"/>
              <a:cs typeface="Microsoft Sans Serif"/>
            </a:endParaRPr>
          </a:p>
          <a:p>
            <a:pPr marL="367030" lvl="1" indent="-171450">
              <a:lnSpc>
                <a:spcPct val="100000"/>
              </a:lnSpc>
              <a:spcBef>
                <a:spcPts val="380"/>
              </a:spcBef>
              <a:buSzPct val="78125"/>
              <a:buFont typeface="Wingdings"/>
              <a:buChar char=""/>
              <a:tabLst>
                <a:tab pos="367030" algn="l"/>
              </a:tabLst>
            </a:pPr>
            <a:r>
              <a:rPr sz="1600" spc="80" dirty="0">
                <a:latin typeface="Microsoft Sans Serif"/>
                <a:cs typeface="Microsoft Sans Serif"/>
              </a:rPr>
              <a:t>Được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dùng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để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rẽ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nhánh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có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điều </a:t>
            </a:r>
            <a:r>
              <a:rPr sz="1600" spc="-20" dirty="0">
                <a:latin typeface="Microsoft Sans Serif"/>
                <a:cs typeface="Microsoft Sans Serif"/>
              </a:rPr>
              <a:t>kiện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5339" y="3912965"/>
            <a:ext cx="3836035" cy="12350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540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190500" algn="l"/>
              </a:tabLst>
            </a:pPr>
            <a:r>
              <a:rPr sz="1800" b="1" dirty="0">
                <a:latin typeface="Arial"/>
                <a:cs typeface="Arial"/>
              </a:rPr>
              <a:t>Bộ</a:t>
            </a:r>
            <a:r>
              <a:rPr sz="1800" b="1" spc="-25" dirty="0">
                <a:latin typeface="Arial"/>
                <a:cs typeface="Arial"/>
              </a:rPr>
              <a:t> nhớ</a:t>
            </a:r>
            <a:endParaRPr sz="1800">
              <a:latin typeface="Arial"/>
              <a:cs typeface="Arial"/>
            </a:endParaRPr>
          </a:p>
          <a:p>
            <a:pPr marL="468630" lvl="1" indent="-163830">
              <a:lnSpc>
                <a:spcPct val="100000"/>
              </a:lnSpc>
              <a:spcBef>
                <a:spcPts val="395"/>
              </a:spcBef>
              <a:buSzPct val="78125"/>
              <a:buFont typeface="Wingdings"/>
              <a:buChar char=""/>
              <a:tabLst>
                <a:tab pos="468630" algn="l"/>
              </a:tabLst>
            </a:pPr>
            <a:r>
              <a:rPr sz="1600" dirty="0">
                <a:latin typeface="Microsoft Sans Serif"/>
                <a:cs typeface="Microsoft Sans Serif"/>
              </a:rPr>
              <a:t>Mảng các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byte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được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đánh địa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chỉ</a:t>
            </a:r>
            <a:endParaRPr sz="1600">
              <a:latin typeface="Microsoft Sans Serif"/>
              <a:cs typeface="Microsoft Sans Serif"/>
            </a:endParaRPr>
          </a:p>
          <a:p>
            <a:pPr marL="468630" lvl="1" indent="-163830">
              <a:lnSpc>
                <a:spcPct val="100000"/>
              </a:lnSpc>
              <a:spcBef>
                <a:spcPts val="385"/>
              </a:spcBef>
              <a:buSzPct val="78125"/>
              <a:buFont typeface="Wingdings"/>
              <a:buChar char=""/>
              <a:tabLst>
                <a:tab pos="468630" algn="l"/>
              </a:tabLst>
            </a:pPr>
            <a:r>
              <a:rPr sz="1600" dirty="0">
                <a:latin typeface="Microsoft Sans Serif"/>
                <a:cs typeface="Microsoft Sans Serif"/>
              </a:rPr>
              <a:t>Chứa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code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và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dữ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liệu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người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dùng</a:t>
            </a:r>
            <a:endParaRPr sz="1600">
              <a:latin typeface="Microsoft Sans Serif"/>
              <a:cs typeface="Microsoft Sans Serif"/>
            </a:endParaRPr>
          </a:p>
          <a:p>
            <a:pPr marL="468630" lvl="1" indent="-163830">
              <a:lnSpc>
                <a:spcPct val="100000"/>
              </a:lnSpc>
              <a:spcBef>
                <a:spcPts val="385"/>
              </a:spcBef>
              <a:buSzPct val="78125"/>
              <a:buFont typeface="Wingdings"/>
              <a:buChar char=""/>
              <a:tabLst>
                <a:tab pos="468630" algn="l"/>
              </a:tabLst>
            </a:pPr>
            <a:r>
              <a:rPr sz="1600" dirty="0">
                <a:latin typeface="Microsoft Sans Serif"/>
                <a:cs typeface="Microsoft Sans Serif"/>
              </a:rPr>
              <a:t>Stack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hỗ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trợ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các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thủ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tục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(procedures)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7561" y="1372361"/>
            <a:ext cx="2819400" cy="2025650"/>
          </a:xfrm>
          <a:prstGeom prst="rect">
            <a:avLst/>
          </a:prstGeom>
          <a:solidFill>
            <a:srgbClr val="EEBEBE"/>
          </a:solidFill>
          <a:ln w="2857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90"/>
              </a:spcBef>
            </a:pPr>
            <a:r>
              <a:rPr sz="2000" b="1" spc="-25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0461" y="2286761"/>
            <a:ext cx="512445" cy="4330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445"/>
              </a:spcBef>
            </a:pPr>
            <a:r>
              <a:rPr sz="2000" b="1" spc="-25" dirty="0">
                <a:latin typeface="Arial"/>
                <a:cs typeface="Arial"/>
              </a:rPr>
              <a:t>PC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2961" y="1677161"/>
            <a:ext cx="1312545" cy="72136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580"/>
              </a:spcBef>
            </a:pPr>
            <a:r>
              <a:rPr sz="2000" b="1" spc="-10" dirty="0">
                <a:latin typeface="Arial"/>
                <a:cs typeface="Arial"/>
              </a:rPr>
              <a:t>Registers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3902" y="1372361"/>
            <a:ext cx="1371600" cy="2025650"/>
          </a:xfrm>
          <a:prstGeom prst="rect">
            <a:avLst/>
          </a:prstGeom>
          <a:solidFill>
            <a:srgbClr val="D5D5F5"/>
          </a:solidFill>
          <a:ln w="254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300"/>
              </a:spcBef>
            </a:pPr>
            <a:r>
              <a:rPr sz="2000" b="1" spc="-10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2000">
              <a:latin typeface="Arial"/>
              <a:cs typeface="Arial"/>
            </a:endParaRPr>
          </a:p>
          <a:p>
            <a:pPr marL="394335" marR="360045" indent="17780" algn="just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Arial"/>
                <a:cs typeface="Arial"/>
              </a:rPr>
              <a:t>Code Data </a:t>
            </a:r>
            <a:r>
              <a:rPr sz="1800" b="1" spc="-10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86834" y="1925701"/>
            <a:ext cx="2134235" cy="127000"/>
          </a:xfrm>
          <a:custGeom>
            <a:avLst/>
            <a:gdLst/>
            <a:ahLst/>
            <a:cxnLst/>
            <a:rect l="l" t="t" r="r" b="b"/>
            <a:pathLst>
              <a:path w="2134235" h="127000">
                <a:moveTo>
                  <a:pt x="2109811" y="50673"/>
                </a:moveTo>
                <a:lnTo>
                  <a:pt x="2019300" y="50673"/>
                </a:lnTo>
                <a:lnTo>
                  <a:pt x="2019553" y="76073"/>
                </a:lnTo>
                <a:lnTo>
                  <a:pt x="2006853" y="76191"/>
                </a:lnTo>
                <a:lnTo>
                  <a:pt x="2007362" y="127000"/>
                </a:lnTo>
                <a:lnTo>
                  <a:pt x="2133727" y="62357"/>
                </a:lnTo>
                <a:lnTo>
                  <a:pt x="2109811" y="50673"/>
                </a:lnTo>
                <a:close/>
              </a:path>
              <a:path w="2134235" h="127000">
                <a:moveTo>
                  <a:pt x="2006599" y="50791"/>
                </a:moveTo>
                <a:lnTo>
                  <a:pt x="0" y="69469"/>
                </a:lnTo>
                <a:lnTo>
                  <a:pt x="253" y="94869"/>
                </a:lnTo>
                <a:lnTo>
                  <a:pt x="2006853" y="76191"/>
                </a:lnTo>
                <a:lnTo>
                  <a:pt x="2006599" y="50791"/>
                </a:lnTo>
                <a:close/>
              </a:path>
              <a:path w="2134235" h="127000">
                <a:moveTo>
                  <a:pt x="2019300" y="50673"/>
                </a:moveTo>
                <a:lnTo>
                  <a:pt x="2006599" y="50791"/>
                </a:lnTo>
                <a:lnTo>
                  <a:pt x="2006853" y="76191"/>
                </a:lnTo>
                <a:lnTo>
                  <a:pt x="2019553" y="76073"/>
                </a:lnTo>
                <a:lnTo>
                  <a:pt x="2019300" y="50673"/>
                </a:lnTo>
                <a:close/>
              </a:path>
              <a:path w="2134235" h="127000">
                <a:moveTo>
                  <a:pt x="2006091" y="0"/>
                </a:moveTo>
                <a:lnTo>
                  <a:pt x="2006599" y="50791"/>
                </a:lnTo>
                <a:lnTo>
                  <a:pt x="2109811" y="50673"/>
                </a:lnTo>
                <a:lnTo>
                  <a:pt x="2006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6961" y="2477770"/>
            <a:ext cx="2133600" cy="127000"/>
          </a:xfrm>
          <a:custGeom>
            <a:avLst/>
            <a:gdLst/>
            <a:ahLst/>
            <a:cxnLst/>
            <a:rect l="l" t="t" r="r" b="b"/>
            <a:pathLst>
              <a:path w="21336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6200"/>
                </a:lnTo>
                <a:lnTo>
                  <a:pt x="114300" y="76200"/>
                </a:lnTo>
                <a:lnTo>
                  <a:pt x="114300" y="50800"/>
                </a:lnTo>
                <a:lnTo>
                  <a:pt x="127000" y="50800"/>
                </a:lnTo>
                <a:lnTo>
                  <a:pt x="127000" y="0"/>
                </a:lnTo>
                <a:close/>
              </a:path>
              <a:path w="2133600" h="127000">
                <a:moveTo>
                  <a:pt x="2006600" y="0"/>
                </a:moveTo>
                <a:lnTo>
                  <a:pt x="2006600" y="127000"/>
                </a:lnTo>
                <a:lnTo>
                  <a:pt x="2108200" y="76200"/>
                </a:lnTo>
                <a:lnTo>
                  <a:pt x="2019300" y="76200"/>
                </a:lnTo>
                <a:lnTo>
                  <a:pt x="2019300" y="50800"/>
                </a:lnTo>
                <a:lnTo>
                  <a:pt x="2108200" y="50800"/>
                </a:lnTo>
                <a:lnTo>
                  <a:pt x="2006600" y="0"/>
                </a:lnTo>
                <a:close/>
              </a:path>
              <a:path w="2133600" h="127000">
                <a:moveTo>
                  <a:pt x="127000" y="50800"/>
                </a:moveTo>
                <a:lnTo>
                  <a:pt x="114300" y="50800"/>
                </a:lnTo>
                <a:lnTo>
                  <a:pt x="114300" y="76200"/>
                </a:lnTo>
                <a:lnTo>
                  <a:pt x="127000" y="76200"/>
                </a:lnTo>
                <a:lnTo>
                  <a:pt x="127000" y="50800"/>
                </a:lnTo>
                <a:close/>
              </a:path>
              <a:path w="2133600" h="127000">
                <a:moveTo>
                  <a:pt x="2006600" y="50800"/>
                </a:moveTo>
                <a:lnTo>
                  <a:pt x="127000" y="50800"/>
                </a:lnTo>
                <a:lnTo>
                  <a:pt x="127000" y="76200"/>
                </a:lnTo>
                <a:lnTo>
                  <a:pt x="2006600" y="76200"/>
                </a:lnTo>
                <a:lnTo>
                  <a:pt x="2006600" y="50800"/>
                </a:lnTo>
                <a:close/>
              </a:path>
              <a:path w="2133600" h="127000">
                <a:moveTo>
                  <a:pt x="2108200" y="50800"/>
                </a:moveTo>
                <a:lnTo>
                  <a:pt x="2019300" y="50800"/>
                </a:lnTo>
                <a:lnTo>
                  <a:pt x="2019300" y="76200"/>
                </a:lnTo>
                <a:lnTo>
                  <a:pt x="2108200" y="76200"/>
                </a:lnTo>
                <a:lnTo>
                  <a:pt x="2133600" y="63500"/>
                </a:lnTo>
                <a:lnTo>
                  <a:pt x="21082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6961" y="3011170"/>
            <a:ext cx="2133600" cy="127000"/>
          </a:xfrm>
          <a:custGeom>
            <a:avLst/>
            <a:gdLst/>
            <a:ahLst/>
            <a:cxnLst/>
            <a:rect l="l" t="t" r="r" b="b"/>
            <a:pathLst>
              <a:path w="21336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6200"/>
                </a:lnTo>
                <a:lnTo>
                  <a:pt x="114300" y="76200"/>
                </a:lnTo>
                <a:lnTo>
                  <a:pt x="114300" y="50800"/>
                </a:lnTo>
                <a:lnTo>
                  <a:pt x="127000" y="50800"/>
                </a:lnTo>
                <a:lnTo>
                  <a:pt x="127000" y="0"/>
                </a:lnTo>
                <a:close/>
              </a:path>
              <a:path w="2133600" h="127000">
                <a:moveTo>
                  <a:pt x="127000" y="50800"/>
                </a:moveTo>
                <a:lnTo>
                  <a:pt x="114300" y="50800"/>
                </a:lnTo>
                <a:lnTo>
                  <a:pt x="114300" y="76200"/>
                </a:lnTo>
                <a:lnTo>
                  <a:pt x="127000" y="76200"/>
                </a:lnTo>
                <a:lnTo>
                  <a:pt x="127000" y="50800"/>
                </a:lnTo>
                <a:close/>
              </a:path>
              <a:path w="2133600" h="127000">
                <a:moveTo>
                  <a:pt x="2133600" y="50800"/>
                </a:moveTo>
                <a:lnTo>
                  <a:pt x="127000" y="50800"/>
                </a:lnTo>
                <a:lnTo>
                  <a:pt x="127000" y="76200"/>
                </a:lnTo>
                <a:lnTo>
                  <a:pt x="2133600" y="76200"/>
                </a:lnTo>
                <a:lnTo>
                  <a:pt x="21336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16348" y="1612138"/>
            <a:ext cx="1231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Microsoft Sans Serif"/>
                <a:cs typeface="Microsoft Sans Serif"/>
              </a:rPr>
              <a:t>Addresses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4671821" y="2171445"/>
            <a:ext cx="563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Microsoft Sans Serif"/>
                <a:cs typeface="Microsoft Sans Serif"/>
              </a:rPr>
              <a:t>Data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5685" y="2723845"/>
            <a:ext cx="13277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Microsoft Sans Serif"/>
                <a:cs typeface="Microsoft Sans Serif"/>
              </a:rPr>
              <a:t>Instructions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2961" y="2591561"/>
            <a:ext cx="1140460" cy="64960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sz="1600" b="1" spc="-10" dirty="0">
                <a:latin typeface="Arial"/>
                <a:cs typeface="Arial"/>
              </a:rPr>
              <a:t>Condition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Codes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683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Đặc</a:t>
            </a:r>
            <a:r>
              <a:rPr sz="3300" spc="-55" dirty="0"/>
              <a:t> </a:t>
            </a:r>
            <a:r>
              <a:rPr sz="3300" dirty="0"/>
              <a:t>điểm</a:t>
            </a:r>
            <a:r>
              <a:rPr sz="3300" spc="-55" dirty="0"/>
              <a:t> </a:t>
            </a:r>
            <a:r>
              <a:rPr sz="3300" dirty="0"/>
              <a:t>của</a:t>
            </a:r>
            <a:r>
              <a:rPr sz="3300" spc="-50" dirty="0"/>
              <a:t> </a:t>
            </a:r>
            <a:r>
              <a:rPr sz="3300" dirty="0"/>
              <a:t>mã</a:t>
            </a:r>
            <a:r>
              <a:rPr sz="3300" spc="-55" dirty="0"/>
              <a:t> </a:t>
            </a:r>
            <a:r>
              <a:rPr sz="3300" dirty="0"/>
              <a:t>assembly:</a:t>
            </a:r>
            <a:r>
              <a:rPr sz="3300" spc="-55" dirty="0"/>
              <a:t> </a:t>
            </a:r>
            <a:r>
              <a:rPr sz="3300" dirty="0"/>
              <a:t>Kiểu</a:t>
            </a:r>
            <a:r>
              <a:rPr sz="3300" spc="-50" dirty="0"/>
              <a:t> </a:t>
            </a:r>
            <a:r>
              <a:rPr sz="3300" dirty="0"/>
              <a:t>dữ</a:t>
            </a:r>
            <a:r>
              <a:rPr sz="3300" spc="-75" dirty="0"/>
              <a:t> </a:t>
            </a:r>
            <a:r>
              <a:rPr sz="3300" spc="-20" dirty="0"/>
              <a:t>liệu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69214" y="1363795"/>
            <a:ext cx="8377555" cy="39674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5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Dữ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liệu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“số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nguyên”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có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kích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thước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1,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4,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hoặc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8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bytes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giá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trị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dữ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liệu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Địa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chỉ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(pointer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chưa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0" dirty="0">
                <a:latin typeface="Microsoft Sans Serif"/>
                <a:cs typeface="Microsoft Sans Serif"/>
              </a:rPr>
              <a:t>được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định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kiểu)</a:t>
            </a:r>
            <a:endParaRPr sz="2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095"/>
              </a:spcBef>
              <a:buClr>
                <a:srgbClr val="990000"/>
              </a:buClr>
              <a:buFont typeface="Wingdings"/>
              <a:buChar char=""/>
            </a:pPr>
            <a:endParaRPr sz="2000">
              <a:latin typeface="Microsoft Sans Serif"/>
              <a:cs typeface="Microsoft Sans Serif"/>
            </a:endParaRPr>
          </a:p>
          <a:p>
            <a:pPr marL="355600" marR="5080" indent="-343535">
              <a:lnSpc>
                <a:spcPct val="100000"/>
              </a:lnSpc>
              <a:buClr>
                <a:srgbClr val="990000"/>
              </a:buClr>
              <a:buSzPct val="60000"/>
              <a:buFont typeface="Lucida Sans Unicode"/>
              <a:buChar char="■"/>
              <a:tabLst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Dữ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liệu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dấu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chấm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động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(floating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point)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có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kích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thước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8,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hoặc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 </a:t>
            </a:r>
            <a:r>
              <a:rPr sz="2000" b="1" spc="-10" dirty="0">
                <a:latin typeface="Arial"/>
                <a:cs typeface="Arial"/>
              </a:rPr>
              <a:t>bytes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Clr>
                <a:srgbClr val="990000"/>
              </a:buClr>
              <a:buFont typeface="Lucida Sans Unicode"/>
              <a:buChar char="■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000"/>
              <a:buFont typeface="Lucida Sans Unicode"/>
              <a:buChar char="■"/>
              <a:tabLst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Mã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code: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Chuỗi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bytes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mã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hoá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chuỗi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các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instructions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5"/>
              </a:spcBef>
              <a:buClr>
                <a:srgbClr val="990000"/>
              </a:buClr>
              <a:buFont typeface="Lucida Sans Unicode"/>
              <a:buChar char="■"/>
            </a:pP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000"/>
              <a:buFont typeface="Lucida Sans Unicode"/>
              <a:buChar char="■"/>
              <a:tabLst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KHÔNG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có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kiểu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dữ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liệu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“tích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hợp”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như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mảng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cấu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trúc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dữ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Bản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chất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là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những byte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100" dirty="0">
                <a:latin typeface="Microsoft Sans Serif"/>
                <a:cs typeface="Microsoft Sans Serif"/>
              </a:rPr>
              <a:t>được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cấp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phát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liên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tiếp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trong bộ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nhớ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7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Machine-</a:t>
            </a:r>
            <a:r>
              <a:rPr dirty="0"/>
              <a:t>level</a:t>
            </a:r>
            <a:r>
              <a:rPr spc="-75" dirty="0"/>
              <a:t> </a:t>
            </a:r>
            <a:r>
              <a:rPr dirty="0"/>
              <a:t>programming:</a:t>
            </a:r>
            <a:r>
              <a:rPr spc="-70" dirty="0"/>
              <a:t> </a:t>
            </a:r>
            <a:r>
              <a:rPr dirty="0"/>
              <a:t>Cơ</a:t>
            </a:r>
            <a:r>
              <a:rPr spc="-70" dirty="0"/>
              <a:t> </a:t>
            </a:r>
            <a:r>
              <a:rPr spc="-25" dirty="0"/>
              <a:t>bản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172" y="1979676"/>
            <a:ext cx="7920991" cy="42542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843" y="1472635"/>
            <a:ext cx="8339455" cy="39662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354965" algn="l"/>
              </a:tabLst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Nhóm</a:t>
            </a:r>
            <a:r>
              <a:rPr sz="20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Chuyển dữ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liệu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giữa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bộ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nhớ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và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thanh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ghi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Lấy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dữ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liệu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từ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bộ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nhớ</a:t>
            </a:r>
            <a:r>
              <a:rPr sz="2000" dirty="0">
                <a:latin typeface="Microsoft Sans Serif"/>
                <a:cs typeface="Microsoft Sans Serif"/>
              </a:rPr>
              <a:t> sang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thanh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ghi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spc="60" dirty="0">
                <a:latin typeface="Microsoft Sans Serif"/>
                <a:cs typeface="Microsoft Sans Serif"/>
              </a:rPr>
              <a:t>Lưu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dữ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liệu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thanh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ghi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bộ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nhớ</a:t>
            </a:r>
            <a:endParaRPr sz="2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100"/>
              </a:spcBef>
              <a:buClr>
                <a:srgbClr val="990000"/>
              </a:buClr>
              <a:buFont typeface="Wingdings"/>
              <a:buChar char=""/>
            </a:pPr>
            <a:endParaRPr sz="20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Clr>
                <a:srgbClr val="990000"/>
              </a:buClr>
              <a:buSzPct val="60000"/>
              <a:buFont typeface="Lucida Sans Unicode"/>
              <a:buChar char="■"/>
              <a:tabLst>
                <a:tab pos="355600" algn="l"/>
              </a:tabLst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Nhóm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Thực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hiện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các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phép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tính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toán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trên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thanh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ghi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hoặc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dữ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liệu </a:t>
            </a:r>
            <a:r>
              <a:rPr sz="2000" b="1" dirty="0">
                <a:latin typeface="Arial"/>
                <a:cs typeface="Arial"/>
              </a:rPr>
              <a:t>trong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bộ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nhớ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Clr>
                <a:srgbClr val="990000"/>
              </a:buClr>
              <a:buFont typeface="Lucida Sans Unicode"/>
              <a:buChar char="■"/>
            </a:pP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990000"/>
              </a:buClr>
              <a:buSzPct val="60000"/>
              <a:buFont typeface="Lucida Sans Unicode"/>
              <a:buChar char="■"/>
              <a:tabLst>
                <a:tab pos="354965" algn="l"/>
              </a:tabLst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Nhóm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Chuyển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luồng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thực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thi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Nhảy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không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điều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kiện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Rẽ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nhánh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điều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kiện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thủ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tục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(procedures)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683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Đặc</a:t>
            </a:r>
            <a:r>
              <a:rPr sz="3300" spc="-75" dirty="0"/>
              <a:t> </a:t>
            </a:r>
            <a:r>
              <a:rPr sz="3300" dirty="0"/>
              <a:t>điểm</a:t>
            </a:r>
            <a:r>
              <a:rPr sz="3300" spc="-75" dirty="0"/>
              <a:t> </a:t>
            </a:r>
            <a:r>
              <a:rPr sz="3300" dirty="0"/>
              <a:t>của</a:t>
            </a:r>
            <a:r>
              <a:rPr sz="3300" spc="-75" dirty="0"/>
              <a:t> </a:t>
            </a:r>
            <a:r>
              <a:rPr sz="3300" dirty="0"/>
              <a:t>mã</a:t>
            </a:r>
            <a:r>
              <a:rPr sz="3300" spc="-75" dirty="0"/>
              <a:t> </a:t>
            </a:r>
            <a:r>
              <a:rPr sz="3300" dirty="0"/>
              <a:t>assembly:</a:t>
            </a:r>
            <a:r>
              <a:rPr sz="3300" spc="-75" dirty="0"/>
              <a:t> </a:t>
            </a:r>
            <a:r>
              <a:rPr sz="3300" dirty="0"/>
              <a:t>Hoạt</a:t>
            </a:r>
            <a:r>
              <a:rPr sz="3300" spc="-90" dirty="0"/>
              <a:t> </a:t>
            </a:r>
            <a:r>
              <a:rPr sz="3300" spc="-20" dirty="0"/>
              <a:t>động</a:t>
            </a:r>
            <a:endParaRPr sz="3300"/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323" y="1347622"/>
            <a:ext cx="7247890" cy="15379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Phạm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vi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môn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học</a:t>
            </a:r>
            <a:r>
              <a:rPr sz="2200" dirty="0">
                <a:latin typeface="Microsoft Sans Serif"/>
                <a:cs typeface="Microsoft Sans Serif"/>
              </a:rPr>
              <a:t>: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Mã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assembly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spc="100" dirty="0">
                <a:latin typeface="Microsoft Sans Serif"/>
                <a:cs typeface="Microsoft Sans Serif"/>
              </a:rPr>
              <a:t>dưới</a:t>
            </a:r>
            <a:r>
              <a:rPr sz="2200" spc="-2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định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dạng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AT&amp;T</a:t>
            </a:r>
            <a:endParaRPr sz="220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49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Định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dạng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mặc định của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công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cụ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GCC,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90" dirty="0">
                <a:latin typeface="Microsoft Sans Serif"/>
                <a:cs typeface="Microsoft Sans Serif"/>
              </a:rPr>
              <a:t>Objdump…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52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Định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dạng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khác</a:t>
            </a:r>
            <a:r>
              <a:rPr sz="2200" dirty="0">
                <a:latin typeface="Microsoft Sans Serif"/>
                <a:cs typeface="Microsoft Sans Serif"/>
              </a:rPr>
              <a:t>:</a:t>
            </a:r>
            <a:r>
              <a:rPr sz="2200" spc="-2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Intel</a:t>
            </a:r>
            <a:endParaRPr sz="220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49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Microsoft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683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Lưu</a:t>
            </a:r>
            <a:r>
              <a:rPr sz="3300" spc="-60" dirty="0"/>
              <a:t> </a:t>
            </a:r>
            <a:r>
              <a:rPr sz="3300" dirty="0"/>
              <a:t>ý</a:t>
            </a:r>
            <a:r>
              <a:rPr sz="3300" spc="-35" dirty="0"/>
              <a:t> </a:t>
            </a:r>
            <a:r>
              <a:rPr sz="3300" dirty="0"/>
              <a:t>1:</a:t>
            </a:r>
            <a:r>
              <a:rPr sz="3300" spc="-50" dirty="0"/>
              <a:t> </a:t>
            </a:r>
            <a:r>
              <a:rPr sz="3300" dirty="0"/>
              <a:t>Định</a:t>
            </a:r>
            <a:r>
              <a:rPr sz="3300" spc="-35" dirty="0"/>
              <a:t> </a:t>
            </a:r>
            <a:r>
              <a:rPr sz="3300" dirty="0"/>
              <a:t>dạng</a:t>
            </a:r>
            <a:r>
              <a:rPr sz="3300" spc="-60" dirty="0"/>
              <a:t> </a:t>
            </a:r>
            <a:r>
              <a:rPr sz="3300" dirty="0"/>
              <a:t>mã</a:t>
            </a:r>
            <a:r>
              <a:rPr sz="3300" spc="-40" dirty="0"/>
              <a:t> </a:t>
            </a:r>
            <a:r>
              <a:rPr sz="3300" dirty="0"/>
              <a:t>assembly</a:t>
            </a:r>
            <a:r>
              <a:rPr sz="3300" spc="-35" dirty="0"/>
              <a:t> </a:t>
            </a:r>
            <a:r>
              <a:rPr sz="3300" dirty="0"/>
              <a:t>của</a:t>
            </a:r>
            <a:r>
              <a:rPr sz="3300" spc="-55" dirty="0"/>
              <a:t> </a:t>
            </a:r>
            <a:r>
              <a:rPr sz="3300" spc="-25" dirty="0"/>
              <a:t>x86</a:t>
            </a:r>
            <a:endParaRPr sz="3300"/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531" y="3608840"/>
            <a:ext cx="2564374" cy="21949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3064" y="3435096"/>
            <a:ext cx="3991355" cy="26136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32610" y="6137859"/>
            <a:ext cx="1237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latin typeface="Arial"/>
                <a:cs typeface="Arial"/>
              </a:rPr>
              <a:t>AT&amp;T</a:t>
            </a:r>
            <a:r>
              <a:rPr sz="1600" b="1" i="1" spc="-9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format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3846" y="6137859"/>
            <a:ext cx="1130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dirty="0">
                <a:latin typeface="Arial"/>
                <a:cs typeface="Arial"/>
              </a:rPr>
              <a:t>Intel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format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70070" y="3435858"/>
            <a:ext cx="0" cy="2614295"/>
          </a:xfrm>
          <a:custGeom>
            <a:avLst/>
            <a:gdLst/>
            <a:ahLst/>
            <a:cxnLst/>
            <a:rect l="l" t="t" r="r" b="b"/>
            <a:pathLst>
              <a:path h="2614295">
                <a:moveTo>
                  <a:pt x="0" y="0"/>
                </a:moveTo>
                <a:lnTo>
                  <a:pt x="0" y="2614053"/>
                </a:lnTo>
              </a:path>
            </a:pathLst>
          </a:custGeom>
          <a:ln w="254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27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Lưu</a:t>
            </a:r>
            <a:r>
              <a:rPr sz="3300" spc="-30" dirty="0"/>
              <a:t> </a:t>
            </a:r>
            <a:r>
              <a:rPr sz="3300" dirty="0"/>
              <a:t>ý</a:t>
            </a:r>
            <a:r>
              <a:rPr sz="3300" spc="-10" dirty="0"/>
              <a:t> </a:t>
            </a:r>
            <a:r>
              <a:rPr sz="3300" dirty="0"/>
              <a:t>2:</a:t>
            </a:r>
            <a:r>
              <a:rPr sz="3300" spc="-20" dirty="0"/>
              <a:t> </a:t>
            </a:r>
            <a:r>
              <a:rPr sz="3300" dirty="0"/>
              <a:t>Do</a:t>
            </a:r>
            <a:r>
              <a:rPr sz="3300" spc="-10" dirty="0"/>
              <a:t> </a:t>
            </a:r>
            <a:r>
              <a:rPr sz="3300" dirty="0"/>
              <a:t>not</a:t>
            </a:r>
            <a:r>
              <a:rPr sz="3300" spc="-25" dirty="0"/>
              <a:t> </a:t>
            </a:r>
            <a:r>
              <a:rPr sz="3300" dirty="0"/>
              <a:t>panic!</a:t>
            </a:r>
            <a:r>
              <a:rPr sz="3300" spc="-10" dirty="0"/>
              <a:t> </a:t>
            </a:r>
            <a:r>
              <a:rPr sz="3300" spc="-20" dirty="0"/>
              <a:t>32-</a:t>
            </a:r>
            <a:r>
              <a:rPr sz="3300" dirty="0"/>
              <a:t>bit</a:t>
            </a:r>
            <a:r>
              <a:rPr sz="3300" spc="-30" dirty="0"/>
              <a:t> </a:t>
            </a:r>
            <a:r>
              <a:rPr sz="3300" dirty="0"/>
              <a:t>&amp;</a:t>
            </a:r>
            <a:r>
              <a:rPr sz="3300" spc="-10" dirty="0"/>
              <a:t> </a:t>
            </a:r>
            <a:r>
              <a:rPr sz="3300" spc="-20" dirty="0"/>
              <a:t>64-</a:t>
            </a:r>
            <a:r>
              <a:rPr sz="3300" spc="-25" dirty="0"/>
              <a:t>bit</a:t>
            </a:r>
            <a:endParaRPr sz="3300"/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9214" y="1460118"/>
            <a:ext cx="82086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36220" algn="l"/>
              </a:tabLst>
            </a:pPr>
            <a:r>
              <a:rPr sz="2200" dirty="0">
                <a:latin typeface="Microsoft Sans Serif"/>
                <a:cs typeface="Microsoft Sans Serif"/>
              </a:rPr>
              <a:t>Mã assembly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của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1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hàm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b="1" dirty="0">
                <a:latin typeface="Arial"/>
                <a:cs typeface="Arial"/>
              </a:rPr>
              <a:t>simple_l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spc="204" dirty="0">
                <a:latin typeface="Microsoft Sans Serif"/>
                <a:cs typeface="Microsoft Sans Serif"/>
              </a:rPr>
              <a:t>ở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2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phiên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bản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32-</a:t>
            </a:r>
            <a:r>
              <a:rPr sz="2200" dirty="0">
                <a:latin typeface="Microsoft Sans Serif"/>
                <a:cs typeface="Microsoft Sans Serif"/>
              </a:rPr>
              <a:t>bit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và</a:t>
            </a:r>
            <a:r>
              <a:rPr sz="2200" spc="-10" dirty="0">
                <a:latin typeface="Microsoft Sans Serif"/>
                <a:cs typeface="Microsoft Sans Serif"/>
              </a:rPr>
              <a:t> 64-</a:t>
            </a:r>
            <a:r>
              <a:rPr sz="2200" spc="-25" dirty="0">
                <a:latin typeface="Microsoft Sans Serif"/>
                <a:cs typeface="Microsoft Sans Serif"/>
              </a:rPr>
              <a:t>bit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855" y="2542931"/>
            <a:ext cx="2918968" cy="23787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9896" y="2983103"/>
            <a:ext cx="2945701" cy="149845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11120" y="5406948"/>
            <a:ext cx="5022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IA32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389623" y="5406948"/>
            <a:ext cx="784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x86_64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7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00"/>
              </a:spcBef>
            </a:pPr>
            <a:r>
              <a:rPr dirty="0"/>
              <a:t>Nội</a:t>
            </a:r>
            <a:r>
              <a:rPr spc="-60" dirty="0"/>
              <a:t> </a:t>
            </a:r>
            <a:r>
              <a:rPr spc="-20" dirty="0"/>
              <a:t>dung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Sơ</a:t>
            </a:r>
            <a:r>
              <a:rPr spc="-25" dirty="0"/>
              <a:t> </a:t>
            </a:r>
            <a:r>
              <a:rPr dirty="0"/>
              <a:t>lược</a:t>
            </a:r>
            <a:r>
              <a:rPr spc="-15" dirty="0"/>
              <a:t> </a:t>
            </a:r>
            <a:r>
              <a:rPr dirty="0"/>
              <a:t>lịch</a:t>
            </a:r>
            <a:r>
              <a:rPr spc="-40" dirty="0"/>
              <a:t> </a:t>
            </a:r>
            <a:r>
              <a:rPr dirty="0"/>
              <a:t>sử</a:t>
            </a:r>
            <a:r>
              <a:rPr spc="-25" dirty="0"/>
              <a:t> </a:t>
            </a:r>
            <a:r>
              <a:rPr dirty="0"/>
              <a:t>các</a:t>
            </a:r>
            <a:r>
              <a:rPr spc="-5" dirty="0"/>
              <a:t> </a:t>
            </a:r>
            <a:r>
              <a:rPr dirty="0"/>
              <a:t>bộ</a:t>
            </a:r>
            <a:r>
              <a:rPr spc="-25" dirty="0"/>
              <a:t> </a:t>
            </a:r>
            <a:r>
              <a:rPr dirty="0"/>
              <a:t>xử</a:t>
            </a:r>
            <a:r>
              <a:rPr spc="-25" dirty="0"/>
              <a:t> </a:t>
            </a:r>
            <a:r>
              <a:rPr dirty="0"/>
              <a:t>lý</a:t>
            </a:r>
            <a:r>
              <a:rPr spc="-25" dirty="0"/>
              <a:t> </a:t>
            </a:r>
            <a:r>
              <a:rPr dirty="0"/>
              <a:t>và</a:t>
            </a:r>
            <a:r>
              <a:rPr spc="-25" dirty="0"/>
              <a:t> </a:t>
            </a:r>
            <a:r>
              <a:rPr dirty="0"/>
              <a:t>kiến</a:t>
            </a:r>
            <a:r>
              <a:rPr spc="-25" dirty="0"/>
              <a:t> </a:t>
            </a:r>
            <a:r>
              <a:rPr dirty="0"/>
              <a:t>trúc</a:t>
            </a:r>
            <a:r>
              <a:rPr spc="-10" dirty="0"/>
              <a:t> Intel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C,</a:t>
            </a:r>
            <a:r>
              <a:rPr spc="-75" dirty="0"/>
              <a:t> </a:t>
            </a:r>
            <a:r>
              <a:rPr dirty="0"/>
              <a:t>assembly,</a:t>
            </a:r>
            <a:r>
              <a:rPr spc="-40" dirty="0"/>
              <a:t> </a:t>
            </a:r>
            <a:r>
              <a:rPr dirty="0"/>
              <a:t>mã</a:t>
            </a:r>
            <a:r>
              <a:rPr spc="-70" dirty="0"/>
              <a:t> </a:t>
            </a:r>
            <a:r>
              <a:rPr spc="-25" dirty="0"/>
              <a:t>máy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</a:rPr>
              <a:t>Cơ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bản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về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Assembly: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Registers,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move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Các</a:t>
            </a:r>
            <a:r>
              <a:rPr spc="-15" dirty="0"/>
              <a:t> </a:t>
            </a:r>
            <a:r>
              <a:rPr dirty="0"/>
              <a:t>phép</a:t>
            </a:r>
            <a:r>
              <a:rPr spc="-25" dirty="0"/>
              <a:t> </a:t>
            </a:r>
            <a:r>
              <a:rPr dirty="0"/>
              <a:t>tính</a:t>
            </a:r>
            <a:r>
              <a:rPr spc="-35" dirty="0"/>
              <a:t> </a:t>
            </a:r>
            <a:r>
              <a:rPr dirty="0"/>
              <a:t>toán</a:t>
            </a:r>
            <a:r>
              <a:rPr spc="-15" dirty="0"/>
              <a:t> </a:t>
            </a:r>
            <a:r>
              <a:rPr dirty="0"/>
              <a:t>học</a:t>
            </a:r>
            <a:r>
              <a:rPr spc="-15" dirty="0"/>
              <a:t> </a:t>
            </a:r>
            <a:r>
              <a:rPr dirty="0"/>
              <a:t>và</a:t>
            </a:r>
            <a:r>
              <a:rPr spc="-15" dirty="0"/>
              <a:t> </a:t>
            </a:r>
            <a:r>
              <a:rPr spc="-10" dirty="0"/>
              <a:t>logic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0955" y="6634988"/>
            <a:ext cx="141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5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910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spc="-40" dirty="0"/>
              <a:t> </a:t>
            </a:r>
            <a:r>
              <a:rPr dirty="0"/>
              <a:t>thanh</a:t>
            </a:r>
            <a:r>
              <a:rPr spc="-35" dirty="0"/>
              <a:t> </a:t>
            </a:r>
            <a:r>
              <a:rPr dirty="0"/>
              <a:t>ghi</a:t>
            </a:r>
            <a:r>
              <a:rPr spc="-35" dirty="0"/>
              <a:t> </a:t>
            </a:r>
            <a:r>
              <a:rPr dirty="0"/>
              <a:t>IA32</a:t>
            </a:r>
            <a:r>
              <a:rPr spc="-40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8</a:t>
            </a:r>
            <a:r>
              <a:rPr spc="-35" dirty="0"/>
              <a:t> </a:t>
            </a:r>
            <a:r>
              <a:rPr dirty="0"/>
              <a:t>thanh</a:t>
            </a:r>
            <a:r>
              <a:rPr spc="-40" dirty="0"/>
              <a:t> </a:t>
            </a:r>
            <a:r>
              <a:rPr dirty="0"/>
              <a:t>ghi</a:t>
            </a:r>
            <a:r>
              <a:rPr spc="-35" dirty="0"/>
              <a:t> </a:t>
            </a:r>
            <a:r>
              <a:rPr dirty="0"/>
              <a:t>32</a:t>
            </a:r>
            <a:r>
              <a:rPr spc="-50" dirty="0"/>
              <a:t> </a:t>
            </a:r>
            <a:r>
              <a:rPr spc="-25" dirty="0"/>
              <a:t>bit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3461" y="1431797"/>
          <a:ext cx="7056753" cy="2215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48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ts val="2495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%eax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%ax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%ah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%al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i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Kết</a:t>
                      </a:r>
                      <a:r>
                        <a:rPr sz="1400" b="1" i="1" spc="-2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quả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%ecx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%cx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%ch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%cl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00" b="1" i="1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counter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ts val="2525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%edx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%dx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%dh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%dl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200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i="1" spc="-2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data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1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7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0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ts val="2490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%ebx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%bx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%bh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%bl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2006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00" b="1" i="1" spc="-2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base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7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296161" y="3746753"/>
            <a:ext cx="5715000" cy="483234"/>
          </a:xfrm>
          <a:custGeom>
            <a:avLst/>
            <a:gdLst/>
            <a:ahLst/>
            <a:cxnLst/>
            <a:rect l="l" t="t" r="r" b="b"/>
            <a:pathLst>
              <a:path w="5715000" h="483235">
                <a:moveTo>
                  <a:pt x="0" y="483108"/>
                </a:moveTo>
                <a:lnTo>
                  <a:pt x="5714999" y="483108"/>
                </a:lnTo>
                <a:lnTo>
                  <a:pt x="5714999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4394" y="3756101"/>
            <a:ext cx="75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%esi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6161" y="4325873"/>
            <a:ext cx="5715000" cy="483234"/>
          </a:xfrm>
          <a:custGeom>
            <a:avLst/>
            <a:gdLst/>
            <a:ahLst/>
            <a:cxnLst/>
            <a:rect l="l" t="t" r="r" b="b"/>
            <a:pathLst>
              <a:path w="5715000" h="483235">
                <a:moveTo>
                  <a:pt x="0" y="483107"/>
                </a:moveTo>
                <a:lnTo>
                  <a:pt x="5714999" y="483107"/>
                </a:lnTo>
                <a:lnTo>
                  <a:pt x="5714999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4394" y="4335526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%edi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83461" y="4892294"/>
            <a:ext cx="5740400" cy="507365"/>
            <a:chOff x="1283461" y="4892294"/>
            <a:chExt cx="5740400" cy="507365"/>
          </a:xfrm>
        </p:grpSpPr>
        <p:sp>
          <p:nvSpPr>
            <p:cNvPr id="10" name="object 10"/>
            <p:cNvSpPr/>
            <p:nvPr/>
          </p:nvSpPr>
          <p:spPr>
            <a:xfrm>
              <a:off x="1296161" y="4904994"/>
              <a:ext cx="5715000" cy="481965"/>
            </a:xfrm>
            <a:custGeom>
              <a:avLst/>
              <a:gdLst/>
              <a:ahLst/>
              <a:cxnLst/>
              <a:rect l="l" t="t" r="r" b="b"/>
              <a:pathLst>
                <a:path w="5715000" h="481964">
                  <a:moveTo>
                    <a:pt x="5714999" y="0"/>
                  </a:moveTo>
                  <a:lnTo>
                    <a:pt x="0" y="0"/>
                  </a:lnTo>
                  <a:lnTo>
                    <a:pt x="0" y="481583"/>
                  </a:lnTo>
                  <a:lnTo>
                    <a:pt x="5714999" y="481583"/>
                  </a:lnTo>
                  <a:lnTo>
                    <a:pt x="5714999" y="0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6161" y="4904994"/>
              <a:ext cx="5715000" cy="481965"/>
            </a:xfrm>
            <a:custGeom>
              <a:avLst/>
              <a:gdLst/>
              <a:ahLst/>
              <a:cxnLst/>
              <a:rect l="l" t="t" r="r" b="b"/>
              <a:pathLst>
                <a:path w="5715000" h="481964">
                  <a:moveTo>
                    <a:pt x="0" y="481583"/>
                  </a:moveTo>
                  <a:lnTo>
                    <a:pt x="5714999" y="481583"/>
                  </a:lnTo>
                  <a:lnTo>
                    <a:pt x="5714999" y="0"/>
                  </a:lnTo>
                  <a:lnTo>
                    <a:pt x="0" y="0"/>
                  </a:lnTo>
                  <a:lnTo>
                    <a:pt x="0" y="48158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74394" y="4914087"/>
            <a:ext cx="75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%esp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83461" y="5471414"/>
            <a:ext cx="5740400" cy="507365"/>
            <a:chOff x="1283461" y="5471414"/>
            <a:chExt cx="5740400" cy="507365"/>
          </a:xfrm>
        </p:grpSpPr>
        <p:sp>
          <p:nvSpPr>
            <p:cNvPr id="14" name="object 14"/>
            <p:cNvSpPr/>
            <p:nvPr/>
          </p:nvSpPr>
          <p:spPr>
            <a:xfrm>
              <a:off x="1296161" y="5484114"/>
              <a:ext cx="5715000" cy="481965"/>
            </a:xfrm>
            <a:custGeom>
              <a:avLst/>
              <a:gdLst/>
              <a:ahLst/>
              <a:cxnLst/>
              <a:rect l="l" t="t" r="r" b="b"/>
              <a:pathLst>
                <a:path w="5715000" h="481964">
                  <a:moveTo>
                    <a:pt x="5714999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5714999" y="481584"/>
                  </a:lnTo>
                  <a:lnTo>
                    <a:pt x="5714999" y="0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6161" y="5484114"/>
              <a:ext cx="5715000" cy="481965"/>
            </a:xfrm>
            <a:custGeom>
              <a:avLst/>
              <a:gdLst/>
              <a:ahLst/>
              <a:cxnLst/>
              <a:rect l="l" t="t" r="r" b="b"/>
              <a:pathLst>
                <a:path w="5715000" h="481964">
                  <a:moveTo>
                    <a:pt x="0" y="481584"/>
                  </a:moveTo>
                  <a:lnTo>
                    <a:pt x="5714999" y="481584"/>
                  </a:lnTo>
                  <a:lnTo>
                    <a:pt x="5714999" y="0"/>
                  </a:lnTo>
                  <a:lnTo>
                    <a:pt x="0" y="0"/>
                  </a:lnTo>
                  <a:lnTo>
                    <a:pt x="0" y="48158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74394" y="5493511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%ebp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78553" y="3809746"/>
            <a:ext cx="2832100" cy="355600"/>
            <a:chOff x="4178553" y="3809746"/>
            <a:chExt cx="2832100" cy="355600"/>
          </a:xfrm>
        </p:grpSpPr>
        <p:sp>
          <p:nvSpPr>
            <p:cNvPr id="18" name="object 18"/>
            <p:cNvSpPr/>
            <p:nvPr/>
          </p:nvSpPr>
          <p:spPr>
            <a:xfrm>
              <a:off x="4184903" y="3816096"/>
              <a:ext cx="2819400" cy="342900"/>
            </a:xfrm>
            <a:custGeom>
              <a:avLst/>
              <a:gdLst/>
              <a:ahLst/>
              <a:cxnLst/>
              <a:rect l="l" t="t" r="r" b="b"/>
              <a:pathLst>
                <a:path w="2819400" h="342900">
                  <a:moveTo>
                    <a:pt x="2819400" y="0"/>
                  </a:moveTo>
                  <a:lnTo>
                    <a:pt x="0" y="0"/>
                  </a:lnTo>
                  <a:lnTo>
                    <a:pt x="0" y="342899"/>
                  </a:lnTo>
                  <a:lnTo>
                    <a:pt x="2819400" y="342899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84903" y="3816096"/>
              <a:ext cx="2819400" cy="342900"/>
            </a:xfrm>
            <a:custGeom>
              <a:avLst/>
              <a:gdLst/>
              <a:ahLst/>
              <a:cxnLst/>
              <a:rect l="l" t="t" r="r" b="b"/>
              <a:pathLst>
                <a:path w="2819400" h="342900">
                  <a:moveTo>
                    <a:pt x="0" y="342899"/>
                  </a:moveTo>
                  <a:lnTo>
                    <a:pt x="2819400" y="342899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78553" y="4393438"/>
            <a:ext cx="2832100" cy="355600"/>
            <a:chOff x="4178553" y="4393438"/>
            <a:chExt cx="2832100" cy="355600"/>
          </a:xfrm>
        </p:grpSpPr>
        <p:sp>
          <p:nvSpPr>
            <p:cNvPr id="21" name="object 21"/>
            <p:cNvSpPr/>
            <p:nvPr/>
          </p:nvSpPr>
          <p:spPr>
            <a:xfrm>
              <a:off x="4184903" y="4399788"/>
              <a:ext cx="2819400" cy="342900"/>
            </a:xfrm>
            <a:custGeom>
              <a:avLst/>
              <a:gdLst/>
              <a:ahLst/>
              <a:cxnLst/>
              <a:rect l="l" t="t" r="r" b="b"/>
              <a:pathLst>
                <a:path w="2819400" h="342900">
                  <a:moveTo>
                    <a:pt x="281940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2819400" y="342900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84903" y="4399788"/>
              <a:ext cx="2819400" cy="342900"/>
            </a:xfrm>
            <a:custGeom>
              <a:avLst/>
              <a:gdLst/>
              <a:ahLst/>
              <a:cxnLst/>
              <a:rect l="l" t="t" r="r" b="b"/>
              <a:pathLst>
                <a:path w="2819400" h="342900">
                  <a:moveTo>
                    <a:pt x="0" y="342900"/>
                  </a:moveTo>
                  <a:lnTo>
                    <a:pt x="2819400" y="3429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178553" y="4963414"/>
            <a:ext cx="2832100" cy="355600"/>
            <a:chOff x="4178553" y="4963414"/>
            <a:chExt cx="2832100" cy="355600"/>
          </a:xfrm>
        </p:grpSpPr>
        <p:sp>
          <p:nvSpPr>
            <p:cNvPr id="24" name="object 24"/>
            <p:cNvSpPr/>
            <p:nvPr/>
          </p:nvSpPr>
          <p:spPr>
            <a:xfrm>
              <a:off x="4184903" y="4969764"/>
              <a:ext cx="2819400" cy="342900"/>
            </a:xfrm>
            <a:custGeom>
              <a:avLst/>
              <a:gdLst/>
              <a:ahLst/>
              <a:cxnLst/>
              <a:rect l="l" t="t" r="r" b="b"/>
              <a:pathLst>
                <a:path w="2819400" h="342900">
                  <a:moveTo>
                    <a:pt x="281940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2819400" y="342900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84903" y="4969764"/>
              <a:ext cx="2819400" cy="342900"/>
            </a:xfrm>
            <a:custGeom>
              <a:avLst/>
              <a:gdLst/>
              <a:ahLst/>
              <a:cxnLst/>
              <a:rect l="l" t="t" r="r" b="b"/>
              <a:pathLst>
                <a:path w="2819400" h="342900">
                  <a:moveTo>
                    <a:pt x="0" y="342900"/>
                  </a:moveTo>
                  <a:lnTo>
                    <a:pt x="2819400" y="3429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178553" y="5545582"/>
            <a:ext cx="2832100" cy="355600"/>
            <a:chOff x="4178553" y="5545582"/>
            <a:chExt cx="2832100" cy="355600"/>
          </a:xfrm>
        </p:grpSpPr>
        <p:sp>
          <p:nvSpPr>
            <p:cNvPr id="27" name="object 27"/>
            <p:cNvSpPr/>
            <p:nvPr/>
          </p:nvSpPr>
          <p:spPr>
            <a:xfrm>
              <a:off x="4184903" y="5551932"/>
              <a:ext cx="2819400" cy="342900"/>
            </a:xfrm>
            <a:custGeom>
              <a:avLst/>
              <a:gdLst/>
              <a:ahLst/>
              <a:cxnLst/>
              <a:rect l="l" t="t" r="r" b="b"/>
              <a:pathLst>
                <a:path w="2819400" h="342900">
                  <a:moveTo>
                    <a:pt x="281940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2819400" y="342900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84903" y="5551932"/>
              <a:ext cx="2819400" cy="342900"/>
            </a:xfrm>
            <a:custGeom>
              <a:avLst/>
              <a:gdLst/>
              <a:ahLst/>
              <a:cxnLst/>
              <a:rect l="l" t="t" r="r" b="b"/>
              <a:pathLst>
                <a:path w="2819400" h="342900">
                  <a:moveTo>
                    <a:pt x="0" y="342900"/>
                  </a:moveTo>
                  <a:lnTo>
                    <a:pt x="2819400" y="3429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60775" y="3812540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%si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60775" y="4391914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%di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60775" y="4962525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%sp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60775" y="5548071"/>
            <a:ext cx="4368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%bp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81094" y="6041897"/>
            <a:ext cx="2824480" cy="280670"/>
          </a:xfrm>
          <a:custGeom>
            <a:avLst/>
            <a:gdLst/>
            <a:ahLst/>
            <a:cxnLst/>
            <a:rect l="l" t="t" r="r" b="b"/>
            <a:pathLst>
              <a:path w="2824479" h="280670">
                <a:moveTo>
                  <a:pt x="2823972" y="0"/>
                </a:moveTo>
                <a:lnTo>
                  <a:pt x="2818465" y="54574"/>
                </a:lnTo>
                <a:lnTo>
                  <a:pt x="2803445" y="99140"/>
                </a:lnTo>
                <a:lnTo>
                  <a:pt x="2781163" y="129189"/>
                </a:lnTo>
                <a:lnTo>
                  <a:pt x="2753867" y="140207"/>
                </a:lnTo>
                <a:lnTo>
                  <a:pt x="1482089" y="140207"/>
                </a:lnTo>
                <a:lnTo>
                  <a:pt x="1454794" y="151226"/>
                </a:lnTo>
                <a:lnTo>
                  <a:pt x="1432512" y="181275"/>
                </a:lnTo>
                <a:lnTo>
                  <a:pt x="1417492" y="225841"/>
                </a:lnTo>
                <a:lnTo>
                  <a:pt x="1411985" y="280415"/>
                </a:lnTo>
                <a:lnTo>
                  <a:pt x="1406479" y="225841"/>
                </a:lnTo>
                <a:lnTo>
                  <a:pt x="1391459" y="181275"/>
                </a:lnTo>
                <a:lnTo>
                  <a:pt x="1369177" y="151226"/>
                </a:lnTo>
                <a:lnTo>
                  <a:pt x="1341881" y="140207"/>
                </a:lnTo>
                <a:lnTo>
                  <a:pt x="70103" y="140207"/>
                </a:lnTo>
                <a:lnTo>
                  <a:pt x="42808" y="129189"/>
                </a:lnTo>
                <a:lnTo>
                  <a:pt x="20526" y="99140"/>
                </a:lnTo>
                <a:lnTo>
                  <a:pt x="5506" y="54574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38015" y="6303365"/>
            <a:ext cx="22631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" marR="5080" indent="-122555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Các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thanh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ghi </a:t>
            </a:r>
            <a:r>
              <a:rPr sz="1600" b="1" spc="-25" dirty="0">
                <a:latin typeface="Arial"/>
                <a:cs typeface="Arial"/>
              </a:rPr>
              <a:t>16-</a:t>
            </a:r>
            <a:r>
              <a:rPr sz="1600" b="1" dirty="0">
                <a:latin typeface="Arial"/>
                <a:cs typeface="Arial"/>
              </a:rPr>
              <a:t>bit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ảo </a:t>
            </a:r>
            <a:r>
              <a:rPr sz="1600" b="1" dirty="0">
                <a:latin typeface="Arial"/>
                <a:cs typeface="Arial"/>
              </a:rPr>
              <a:t>(tương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thích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ngược)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5161" y="1431797"/>
            <a:ext cx="279400" cy="3377565"/>
          </a:xfrm>
          <a:custGeom>
            <a:avLst/>
            <a:gdLst/>
            <a:ahLst/>
            <a:cxnLst/>
            <a:rect l="l" t="t" r="r" b="b"/>
            <a:pathLst>
              <a:path w="279400" h="3377565">
                <a:moveTo>
                  <a:pt x="278891" y="3377183"/>
                </a:moveTo>
                <a:lnTo>
                  <a:pt x="224613" y="3371701"/>
                </a:lnTo>
                <a:lnTo>
                  <a:pt x="180289" y="3356752"/>
                </a:lnTo>
                <a:lnTo>
                  <a:pt x="150404" y="3334589"/>
                </a:lnTo>
                <a:lnTo>
                  <a:pt x="139446" y="3307460"/>
                </a:lnTo>
                <a:lnTo>
                  <a:pt x="139446" y="1758314"/>
                </a:lnTo>
                <a:lnTo>
                  <a:pt x="128487" y="1731186"/>
                </a:lnTo>
                <a:lnTo>
                  <a:pt x="98602" y="1709023"/>
                </a:lnTo>
                <a:lnTo>
                  <a:pt x="54278" y="1694074"/>
                </a:lnTo>
                <a:lnTo>
                  <a:pt x="0" y="1688591"/>
                </a:lnTo>
                <a:lnTo>
                  <a:pt x="54278" y="1683109"/>
                </a:lnTo>
                <a:lnTo>
                  <a:pt x="98602" y="1668160"/>
                </a:lnTo>
                <a:lnTo>
                  <a:pt x="128487" y="1645997"/>
                </a:lnTo>
                <a:lnTo>
                  <a:pt x="139446" y="1618868"/>
                </a:lnTo>
                <a:lnTo>
                  <a:pt x="139446" y="69723"/>
                </a:lnTo>
                <a:lnTo>
                  <a:pt x="150404" y="42594"/>
                </a:lnTo>
                <a:lnTo>
                  <a:pt x="180289" y="20431"/>
                </a:lnTo>
                <a:lnTo>
                  <a:pt x="224613" y="5482"/>
                </a:lnTo>
                <a:lnTo>
                  <a:pt x="27889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05502" y="2221765"/>
            <a:ext cx="281305" cy="17665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Mục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đích</a:t>
            </a:r>
            <a:r>
              <a:rPr sz="1800" b="1" spc="-10" dirty="0">
                <a:latin typeface="Arial"/>
                <a:cs typeface="Arial"/>
              </a:rPr>
              <a:t> chung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91882" y="4997958"/>
            <a:ext cx="1612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dirty="0">
                <a:latin typeface="Courier New"/>
                <a:cs typeface="Courier New"/>
              </a:rPr>
              <a:t>stack</a:t>
            </a:r>
            <a:r>
              <a:rPr sz="1600" b="1" i="1" spc="-60" dirty="0">
                <a:latin typeface="Courier New"/>
                <a:cs typeface="Courier New"/>
              </a:rPr>
              <a:t> </a:t>
            </a:r>
            <a:r>
              <a:rPr sz="1600" b="1" i="1" spc="-10" dirty="0">
                <a:latin typeface="Courier New"/>
                <a:cs typeface="Courier New"/>
              </a:rPr>
              <a:t>pointer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91882" y="5552643"/>
            <a:ext cx="1489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dirty="0">
                <a:latin typeface="Courier New"/>
                <a:cs typeface="Courier New"/>
              </a:rPr>
              <a:t>base</a:t>
            </a:r>
            <a:r>
              <a:rPr sz="1600" b="1" i="1" spc="-55" dirty="0">
                <a:latin typeface="Courier New"/>
                <a:cs typeface="Courier New"/>
              </a:rPr>
              <a:t> </a:t>
            </a:r>
            <a:r>
              <a:rPr sz="1600" b="1" i="1" spc="-10" dirty="0">
                <a:latin typeface="Courier New"/>
                <a:cs typeface="Courier New"/>
              </a:rPr>
              <a:t>pointer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513446" y="3757421"/>
            <a:ext cx="11988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solidFill>
                  <a:srgbClr val="7E7E7E"/>
                </a:solidFill>
                <a:latin typeface="Courier New"/>
                <a:cs typeface="Courier New"/>
              </a:rPr>
              <a:t>source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i="1" spc="-10" dirty="0">
                <a:solidFill>
                  <a:srgbClr val="7E7E7E"/>
                </a:solidFill>
                <a:latin typeface="Courier New"/>
                <a:cs typeface="Courier New"/>
              </a:rPr>
              <a:t>index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400" b="1" i="1" spc="-10" dirty="0">
                <a:solidFill>
                  <a:srgbClr val="7E7E7E"/>
                </a:solidFill>
                <a:latin typeface="Courier New"/>
                <a:cs typeface="Courier New"/>
              </a:rPr>
              <a:t>destination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i="1" spc="-10" dirty="0">
                <a:solidFill>
                  <a:srgbClr val="7E7E7E"/>
                </a:solidFill>
                <a:latin typeface="Courier New"/>
                <a:cs typeface="Courier New"/>
              </a:rPr>
              <a:t>index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5969" y="4195826"/>
            <a:ext cx="3581400" cy="436880"/>
            <a:chOff x="775969" y="4195826"/>
            <a:chExt cx="3581400" cy="436880"/>
          </a:xfrm>
        </p:grpSpPr>
        <p:sp>
          <p:nvSpPr>
            <p:cNvPr id="3" name="object 3"/>
            <p:cNvSpPr/>
            <p:nvPr/>
          </p:nvSpPr>
          <p:spPr>
            <a:xfrm>
              <a:off x="788669" y="4208526"/>
              <a:ext cx="3556000" cy="411480"/>
            </a:xfrm>
            <a:custGeom>
              <a:avLst/>
              <a:gdLst/>
              <a:ahLst/>
              <a:cxnLst/>
              <a:rect l="l" t="t" r="r" b="b"/>
              <a:pathLst>
                <a:path w="3556000" h="411479">
                  <a:moveTo>
                    <a:pt x="3555491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3555491" y="411480"/>
                  </a:lnTo>
                  <a:lnTo>
                    <a:pt x="3555491" y="0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88669" y="4208526"/>
              <a:ext cx="3556000" cy="411480"/>
            </a:xfrm>
            <a:custGeom>
              <a:avLst/>
              <a:gdLst/>
              <a:ahLst/>
              <a:cxnLst/>
              <a:rect l="l" t="t" r="r" b="b"/>
              <a:pathLst>
                <a:path w="3556000" h="411479">
                  <a:moveTo>
                    <a:pt x="0" y="411480"/>
                  </a:moveTo>
                  <a:lnTo>
                    <a:pt x="3555491" y="411480"/>
                  </a:lnTo>
                  <a:lnTo>
                    <a:pt x="3555491" y="0"/>
                  </a:lnTo>
                  <a:lnTo>
                    <a:pt x="0" y="0"/>
                  </a:lnTo>
                  <a:lnTo>
                    <a:pt x="0" y="411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13308" y="4182236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%rsp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5767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spc="-35" dirty="0"/>
              <a:t> </a:t>
            </a:r>
            <a:r>
              <a:rPr dirty="0"/>
              <a:t>thanh</a:t>
            </a:r>
            <a:r>
              <a:rPr spc="-35" dirty="0"/>
              <a:t> </a:t>
            </a:r>
            <a:r>
              <a:rPr dirty="0"/>
              <a:t>ghi</a:t>
            </a:r>
            <a:r>
              <a:rPr spc="-30" dirty="0"/>
              <a:t> </a:t>
            </a:r>
            <a:r>
              <a:rPr spc="-10" dirty="0"/>
              <a:t>x86-</a:t>
            </a:r>
            <a:r>
              <a:rPr dirty="0"/>
              <a:t>64</a:t>
            </a:r>
            <a:r>
              <a:rPr spc="-6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16</a:t>
            </a:r>
            <a:r>
              <a:rPr spc="-35" dirty="0"/>
              <a:t> </a:t>
            </a:r>
            <a:r>
              <a:rPr dirty="0"/>
              <a:t>thanh</a:t>
            </a:r>
            <a:r>
              <a:rPr spc="-35" dirty="0"/>
              <a:t> </a:t>
            </a:r>
            <a:r>
              <a:rPr spc="-25" dirty="0"/>
              <a:t>ghi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3540" y="5495800"/>
            <a:ext cx="8463280" cy="10852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</a:tabLst>
            </a:pPr>
            <a:r>
              <a:rPr sz="2000" spc="95" dirty="0">
                <a:latin typeface="Microsoft Sans Serif"/>
                <a:cs typeface="Microsoft Sans Serif"/>
              </a:rPr>
              <a:t>Mở</a:t>
            </a:r>
            <a:r>
              <a:rPr sz="2000" dirty="0">
                <a:latin typeface="Microsoft Sans Serif"/>
                <a:cs typeface="Microsoft Sans Serif"/>
              </a:rPr>
              <a:t> rộng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thanh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ghi 32-bit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đã có thành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64-bit,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thêm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8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thanh ghi </a:t>
            </a:r>
            <a:r>
              <a:rPr sz="2000" spc="-20" dirty="0">
                <a:latin typeface="Microsoft Sans Serif"/>
                <a:cs typeface="Microsoft Sans Serif"/>
              </a:rPr>
              <a:t>mới.</a:t>
            </a:r>
            <a:endParaRPr sz="20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spcBef>
                <a:spcPts val="35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</a:tabLst>
            </a:pPr>
            <a:r>
              <a:rPr sz="2000" b="1" dirty="0">
                <a:latin typeface="Courier New"/>
                <a:cs typeface="Courier New"/>
              </a:rPr>
              <a:t>%ebp/%rbp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thành thanh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ghi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mục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đích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chung.</a:t>
            </a:r>
            <a:endParaRPr sz="20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spcBef>
                <a:spcPts val="61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thể tham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chiếu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đến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4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bytes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thấp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(cũng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như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các 1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&amp;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2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bytes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thấp)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90800" y="1409700"/>
            <a:ext cx="1765300" cy="342900"/>
          </a:xfrm>
          <a:custGeom>
            <a:avLst/>
            <a:gdLst/>
            <a:ahLst/>
            <a:cxnLst/>
            <a:rect l="l" t="t" r="r" b="b"/>
            <a:pathLst>
              <a:path w="1765300" h="342900">
                <a:moveTo>
                  <a:pt x="0" y="342900"/>
                </a:moveTo>
                <a:lnTo>
                  <a:pt x="1764792" y="342900"/>
                </a:lnTo>
                <a:lnTo>
                  <a:pt x="176479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95562" y="1385061"/>
            <a:ext cx="1748155" cy="38608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3175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250"/>
              </a:spcBef>
            </a:pP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00354" y="1827529"/>
          <a:ext cx="3557269" cy="877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784">
                <a:tc>
                  <a:txBody>
                    <a:bodyPr/>
                    <a:lstStyle/>
                    <a:p>
                      <a:pPr marL="38100">
                        <a:lnSpc>
                          <a:spcPts val="2765"/>
                        </a:lnSpc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%rbx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%rcx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2586037" y="2810065"/>
            <a:ext cx="1774825" cy="352425"/>
            <a:chOff x="2586037" y="2810065"/>
            <a:chExt cx="1774825" cy="352425"/>
          </a:xfrm>
        </p:grpSpPr>
        <p:sp>
          <p:nvSpPr>
            <p:cNvPr id="12" name="object 12"/>
            <p:cNvSpPr/>
            <p:nvPr/>
          </p:nvSpPr>
          <p:spPr>
            <a:xfrm>
              <a:off x="2590800" y="2814827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1764792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764792" y="342900"/>
                  </a:lnTo>
                  <a:lnTo>
                    <a:pt x="1764792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90800" y="2814827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0" y="342900"/>
                  </a:moveTo>
                  <a:lnTo>
                    <a:pt x="1764792" y="342900"/>
                  </a:lnTo>
                  <a:lnTo>
                    <a:pt x="1764792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16835" y="2808808"/>
            <a:ext cx="572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86037" y="3287077"/>
            <a:ext cx="1774825" cy="352425"/>
            <a:chOff x="2586037" y="3287077"/>
            <a:chExt cx="1774825" cy="352425"/>
          </a:xfrm>
        </p:grpSpPr>
        <p:sp>
          <p:nvSpPr>
            <p:cNvPr id="16" name="object 16"/>
            <p:cNvSpPr/>
            <p:nvPr/>
          </p:nvSpPr>
          <p:spPr>
            <a:xfrm>
              <a:off x="2590800" y="3291840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1764792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764792" y="342900"/>
                  </a:lnTo>
                  <a:lnTo>
                    <a:pt x="1764792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0800" y="3291840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0" y="342900"/>
                  </a:moveTo>
                  <a:lnTo>
                    <a:pt x="1764792" y="342900"/>
                  </a:lnTo>
                  <a:lnTo>
                    <a:pt x="1764792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16835" y="3286455"/>
            <a:ext cx="572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%esi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73845" y="3764089"/>
            <a:ext cx="1774825" cy="352425"/>
            <a:chOff x="2573845" y="3764089"/>
            <a:chExt cx="1774825" cy="352425"/>
          </a:xfrm>
        </p:grpSpPr>
        <p:sp>
          <p:nvSpPr>
            <p:cNvPr id="20" name="object 20"/>
            <p:cNvSpPr/>
            <p:nvPr/>
          </p:nvSpPr>
          <p:spPr>
            <a:xfrm>
              <a:off x="2578607" y="3768852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1764792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764792" y="342900"/>
                  </a:lnTo>
                  <a:lnTo>
                    <a:pt x="1764792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78607" y="3768852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0" y="342900"/>
                  </a:moveTo>
                  <a:lnTo>
                    <a:pt x="1764792" y="342900"/>
                  </a:lnTo>
                  <a:lnTo>
                    <a:pt x="1764792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04007" y="3764102"/>
            <a:ext cx="574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%edi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72257" y="4239514"/>
            <a:ext cx="1765300" cy="355600"/>
            <a:chOff x="2572257" y="4239514"/>
            <a:chExt cx="1765300" cy="355600"/>
          </a:xfrm>
        </p:grpSpPr>
        <p:sp>
          <p:nvSpPr>
            <p:cNvPr id="24" name="object 24"/>
            <p:cNvSpPr/>
            <p:nvPr/>
          </p:nvSpPr>
          <p:spPr>
            <a:xfrm>
              <a:off x="2578607" y="4245864"/>
              <a:ext cx="1752600" cy="342900"/>
            </a:xfrm>
            <a:custGeom>
              <a:avLst/>
              <a:gdLst/>
              <a:ahLst/>
              <a:cxnLst/>
              <a:rect l="l" t="t" r="r" b="b"/>
              <a:pathLst>
                <a:path w="1752600" h="342900">
                  <a:moveTo>
                    <a:pt x="1752599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752599" y="342900"/>
                  </a:lnTo>
                  <a:lnTo>
                    <a:pt x="1752599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8607" y="4245864"/>
              <a:ext cx="1752600" cy="342900"/>
            </a:xfrm>
            <a:custGeom>
              <a:avLst/>
              <a:gdLst/>
              <a:ahLst/>
              <a:cxnLst/>
              <a:rect l="l" t="t" r="r" b="b"/>
              <a:pathLst>
                <a:path w="1752600" h="342900">
                  <a:moveTo>
                    <a:pt x="0" y="342900"/>
                  </a:moveTo>
                  <a:lnTo>
                    <a:pt x="1752599" y="342900"/>
                  </a:lnTo>
                  <a:lnTo>
                    <a:pt x="1752599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604007" y="4240479"/>
            <a:ext cx="574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%esp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55557" y="4704397"/>
            <a:ext cx="1774825" cy="352425"/>
            <a:chOff x="2555557" y="4704397"/>
            <a:chExt cx="1774825" cy="352425"/>
          </a:xfrm>
        </p:grpSpPr>
        <p:sp>
          <p:nvSpPr>
            <p:cNvPr id="28" name="object 28"/>
            <p:cNvSpPr/>
            <p:nvPr/>
          </p:nvSpPr>
          <p:spPr>
            <a:xfrm>
              <a:off x="2560320" y="4709159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1764792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764792" y="342900"/>
                  </a:lnTo>
                  <a:lnTo>
                    <a:pt x="1764792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60320" y="4709159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0" y="342900"/>
                  </a:moveTo>
                  <a:lnTo>
                    <a:pt x="1764792" y="342900"/>
                  </a:lnTo>
                  <a:lnTo>
                    <a:pt x="1764792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586354" y="4704715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53200" y="1409700"/>
            <a:ext cx="1765300" cy="342900"/>
          </a:xfrm>
          <a:custGeom>
            <a:avLst/>
            <a:gdLst/>
            <a:ahLst/>
            <a:cxnLst/>
            <a:rect l="l" t="t" r="r" b="b"/>
            <a:pathLst>
              <a:path w="1765300" h="342900">
                <a:moveTo>
                  <a:pt x="0" y="342900"/>
                </a:moveTo>
                <a:lnTo>
                  <a:pt x="1764792" y="342900"/>
                </a:lnTo>
                <a:lnTo>
                  <a:pt x="176479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557962" y="1385061"/>
            <a:ext cx="1748155" cy="38608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3175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250"/>
              </a:spcBef>
            </a:pPr>
            <a:r>
              <a:rPr sz="1800" b="1" spc="-20" dirty="0">
                <a:latin typeface="Courier New"/>
                <a:cs typeface="Courier New"/>
              </a:rPr>
              <a:t>%r8d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762753" y="1827529"/>
          <a:ext cx="3557269" cy="877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784">
                <a:tc>
                  <a:txBody>
                    <a:bodyPr/>
                    <a:lstStyle/>
                    <a:p>
                      <a:pPr marL="38735">
                        <a:lnSpc>
                          <a:spcPts val="2765"/>
                        </a:lnSpc>
                      </a:pPr>
                      <a:r>
                        <a:rPr sz="2400" b="1" spc="-25" dirty="0">
                          <a:latin typeface="Courier New"/>
                          <a:cs typeface="Courier New"/>
                        </a:rPr>
                        <a:t>%r9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%r9d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b="1" spc="-20" dirty="0">
                          <a:latin typeface="Courier New"/>
                          <a:cs typeface="Courier New"/>
                        </a:rPr>
                        <a:t>%r10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%r10d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4" name="object 34"/>
          <p:cNvGrpSpPr/>
          <p:nvPr/>
        </p:nvGrpSpPr>
        <p:grpSpPr>
          <a:xfrm>
            <a:off x="6548437" y="2810065"/>
            <a:ext cx="1774825" cy="352425"/>
            <a:chOff x="6548437" y="2810065"/>
            <a:chExt cx="1774825" cy="352425"/>
          </a:xfrm>
        </p:grpSpPr>
        <p:sp>
          <p:nvSpPr>
            <p:cNvPr id="35" name="object 35"/>
            <p:cNvSpPr/>
            <p:nvPr/>
          </p:nvSpPr>
          <p:spPr>
            <a:xfrm>
              <a:off x="6553200" y="2814827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1764792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764792" y="342900"/>
                  </a:lnTo>
                  <a:lnTo>
                    <a:pt x="1764792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53200" y="2814827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0" y="342900"/>
                  </a:moveTo>
                  <a:lnTo>
                    <a:pt x="1764792" y="342900"/>
                  </a:lnTo>
                  <a:lnTo>
                    <a:pt x="1764792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579869" y="2808808"/>
            <a:ext cx="71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%r11d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548437" y="3287077"/>
            <a:ext cx="1774825" cy="352425"/>
            <a:chOff x="6548437" y="3287077"/>
            <a:chExt cx="1774825" cy="352425"/>
          </a:xfrm>
        </p:grpSpPr>
        <p:sp>
          <p:nvSpPr>
            <p:cNvPr id="39" name="object 39"/>
            <p:cNvSpPr/>
            <p:nvPr/>
          </p:nvSpPr>
          <p:spPr>
            <a:xfrm>
              <a:off x="6553200" y="3291840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1764792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764792" y="342900"/>
                  </a:lnTo>
                  <a:lnTo>
                    <a:pt x="1764792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53200" y="3291840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0" y="342900"/>
                  </a:moveTo>
                  <a:lnTo>
                    <a:pt x="1764792" y="342900"/>
                  </a:lnTo>
                  <a:lnTo>
                    <a:pt x="1764792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579869" y="3286455"/>
            <a:ext cx="71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%r12d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536245" y="3764089"/>
            <a:ext cx="1774825" cy="352425"/>
            <a:chOff x="6536245" y="3764089"/>
            <a:chExt cx="1774825" cy="352425"/>
          </a:xfrm>
        </p:grpSpPr>
        <p:sp>
          <p:nvSpPr>
            <p:cNvPr id="43" name="object 43"/>
            <p:cNvSpPr/>
            <p:nvPr/>
          </p:nvSpPr>
          <p:spPr>
            <a:xfrm>
              <a:off x="6541007" y="3768852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1764792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764792" y="342900"/>
                  </a:lnTo>
                  <a:lnTo>
                    <a:pt x="1764792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41007" y="3768852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0" y="342900"/>
                  </a:moveTo>
                  <a:lnTo>
                    <a:pt x="1764792" y="342900"/>
                  </a:lnTo>
                  <a:lnTo>
                    <a:pt x="1764792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567043" y="3764102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%r13d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536245" y="4241101"/>
            <a:ext cx="1774825" cy="352425"/>
            <a:chOff x="6536245" y="4241101"/>
            <a:chExt cx="1774825" cy="352425"/>
          </a:xfrm>
        </p:grpSpPr>
        <p:sp>
          <p:nvSpPr>
            <p:cNvPr id="47" name="object 47"/>
            <p:cNvSpPr/>
            <p:nvPr/>
          </p:nvSpPr>
          <p:spPr>
            <a:xfrm>
              <a:off x="6541007" y="4245864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1764792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764792" y="342900"/>
                  </a:lnTo>
                  <a:lnTo>
                    <a:pt x="1764792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41007" y="4245864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0" y="342900"/>
                  </a:moveTo>
                  <a:lnTo>
                    <a:pt x="1764792" y="342900"/>
                  </a:lnTo>
                  <a:lnTo>
                    <a:pt x="1764792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567043" y="4240479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%r14d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517957" y="4716589"/>
            <a:ext cx="1774825" cy="352425"/>
            <a:chOff x="6517957" y="4716589"/>
            <a:chExt cx="1774825" cy="352425"/>
          </a:xfrm>
        </p:grpSpPr>
        <p:sp>
          <p:nvSpPr>
            <p:cNvPr id="51" name="object 51"/>
            <p:cNvSpPr/>
            <p:nvPr/>
          </p:nvSpPr>
          <p:spPr>
            <a:xfrm>
              <a:off x="6522719" y="4721352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1764792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764792" y="342900"/>
                  </a:lnTo>
                  <a:lnTo>
                    <a:pt x="1764792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22719" y="4721352"/>
              <a:ext cx="1765300" cy="342900"/>
            </a:xfrm>
            <a:custGeom>
              <a:avLst/>
              <a:gdLst/>
              <a:ahLst/>
              <a:cxnLst/>
              <a:rect l="l" t="t" r="r" b="b"/>
              <a:pathLst>
                <a:path w="1765300" h="342900">
                  <a:moveTo>
                    <a:pt x="0" y="342900"/>
                  </a:moveTo>
                  <a:lnTo>
                    <a:pt x="1764792" y="342900"/>
                  </a:lnTo>
                  <a:lnTo>
                    <a:pt x="1764792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549390" y="4717160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%r15d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763261" y="1372361"/>
            <a:ext cx="3556000" cy="411480"/>
          </a:xfrm>
          <a:custGeom>
            <a:avLst/>
            <a:gdLst/>
            <a:ahLst/>
            <a:cxnLst/>
            <a:rect l="l" t="t" r="r" b="b"/>
            <a:pathLst>
              <a:path w="3556000" h="411480">
                <a:moveTo>
                  <a:pt x="0" y="411479"/>
                </a:moveTo>
                <a:lnTo>
                  <a:pt x="3555491" y="411479"/>
                </a:lnTo>
                <a:lnTo>
                  <a:pt x="3555491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63261" y="2777489"/>
            <a:ext cx="3556000" cy="411480"/>
          </a:xfrm>
          <a:custGeom>
            <a:avLst/>
            <a:gdLst/>
            <a:ahLst/>
            <a:cxnLst/>
            <a:rect l="l" t="t" r="r" b="b"/>
            <a:pathLst>
              <a:path w="3556000" h="411480">
                <a:moveTo>
                  <a:pt x="0" y="411479"/>
                </a:moveTo>
                <a:lnTo>
                  <a:pt x="3555491" y="411479"/>
                </a:lnTo>
                <a:lnTo>
                  <a:pt x="3555491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788789" y="2750565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%r11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763261" y="3254502"/>
            <a:ext cx="3556000" cy="411480"/>
          </a:xfrm>
          <a:custGeom>
            <a:avLst/>
            <a:gdLst/>
            <a:ahLst/>
            <a:cxnLst/>
            <a:rect l="l" t="t" r="r" b="b"/>
            <a:pathLst>
              <a:path w="3556000" h="411479">
                <a:moveTo>
                  <a:pt x="0" y="411480"/>
                </a:moveTo>
                <a:lnTo>
                  <a:pt x="3555491" y="411480"/>
                </a:lnTo>
                <a:lnTo>
                  <a:pt x="3555491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788789" y="3228213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%r12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751070" y="3731514"/>
            <a:ext cx="3556000" cy="411480"/>
          </a:xfrm>
          <a:custGeom>
            <a:avLst/>
            <a:gdLst/>
            <a:ahLst/>
            <a:cxnLst/>
            <a:rect l="l" t="t" r="r" b="b"/>
            <a:pathLst>
              <a:path w="3556000" h="411479">
                <a:moveTo>
                  <a:pt x="0" y="411480"/>
                </a:moveTo>
                <a:lnTo>
                  <a:pt x="3555491" y="411480"/>
                </a:lnTo>
                <a:lnTo>
                  <a:pt x="3555491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776342" y="3705859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%r13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751070" y="4208526"/>
            <a:ext cx="3556000" cy="411480"/>
          </a:xfrm>
          <a:custGeom>
            <a:avLst/>
            <a:gdLst/>
            <a:ahLst/>
            <a:cxnLst/>
            <a:rect l="l" t="t" r="r" b="b"/>
            <a:pathLst>
              <a:path w="3556000" h="411479">
                <a:moveTo>
                  <a:pt x="0" y="411480"/>
                </a:moveTo>
                <a:lnTo>
                  <a:pt x="3555491" y="411480"/>
                </a:lnTo>
                <a:lnTo>
                  <a:pt x="3555491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776342" y="4182236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%r14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732782" y="4684014"/>
            <a:ext cx="3556000" cy="411480"/>
          </a:xfrm>
          <a:custGeom>
            <a:avLst/>
            <a:gdLst/>
            <a:ahLst/>
            <a:cxnLst/>
            <a:rect l="l" t="t" r="r" b="b"/>
            <a:pathLst>
              <a:path w="3556000" h="411479">
                <a:moveTo>
                  <a:pt x="0" y="411480"/>
                </a:moveTo>
                <a:lnTo>
                  <a:pt x="3555491" y="411480"/>
                </a:lnTo>
                <a:lnTo>
                  <a:pt x="3555491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0862" y="1372361"/>
            <a:ext cx="3556000" cy="411480"/>
          </a:xfrm>
          <a:custGeom>
            <a:avLst/>
            <a:gdLst/>
            <a:ahLst/>
            <a:cxnLst/>
            <a:rect l="l" t="t" r="r" b="b"/>
            <a:pathLst>
              <a:path w="3556000" h="411480">
                <a:moveTo>
                  <a:pt x="0" y="411479"/>
                </a:moveTo>
                <a:lnTo>
                  <a:pt x="3555491" y="411479"/>
                </a:lnTo>
                <a:lnTo>
                  <a:pt x="3555491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13561" y="1345133"/>
            <a:ext cx="5735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  <a:tabLst>
                <a:tab pos="3987800" algn="l"/>
              </a:tabLst>
            </a:pPr>
            <a:r>
              <a:rPr sz="2400" b="1" spc="-20" dirty="0">
                <a:latin typeface="Courier New"/>
                <a:cs typeface="Courier New"/>
              </a:rPr>
              <a:t>%rax</a:t>
            </a:r>
            <a:r>
              <a:rPr sz="2400" b="1" dirty="0">
                <a:latin typeface="Courier New"/>
                <a:cs typeface="Courier New"/>
              </a:rPr>
              <a:t>	</a:t>
            </a:r>
            <a:r>
              <a:rPr sz="2400" b="1" spc="-25" dirty="0">
                <a:latin typeface="Courier New"/>
                <a:cs typeface="Courier New"/>
              </a:rPr>
              <a:t>%r8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00862" y="2777489"/>
            <a:ext cx="3556000" cy="411480"/>
          </a:xfrm>
          <a:custGeom>
            <a:avLst/>
            <a:gdLst/>
            <a:ahLst/>
            <a:cxnLst/>
            <a:rect l="l" t="t" r="r" b="b"/>
            <a:pathLst>
              <a:path w="3556000" h="411480">
                <a:moveTo>
                  <a:pt x="0" y="411479"/>
                </a:moveTo>
                <a:lnTo>
                  <a:pt x="3555491" y="411479"/>
                </a:lnTo>
                <a:lnTo>
                  <a:pt x="3555491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25804" y="2750565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%rdx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00862" y="3254502"/>
            <a:ext cx="3556000" cy="411480"/>
          </a:xfrm>
          <a:custGeom>
            <a:avLst/>
            <a:gdLst/>
            <a:ahLst/>
            <a:cxnLst/>
            <a:rect l="l" t="t" r="r" b="b"/>
            <a:pathLst>
              <a:path w="3556000" h="411479">
                <a:moveTo>
                  <a:pt x="0" y="411480"/>
                </a:moveTo>
                <a:lnTo>
                  <a:pt x="3555491" y="411480"/>
                </a:lnTo>
                <a:lnTo>
                  <a:pt x="3555491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25804" y="3228213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%rsi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88669" y="3731514"/>
            <a:ext cx="3556000" cy="411480"/>
          </a:xfrm>
          <a:custGeom>
            <a:avLst/>
            <a:gdLst/>
            <a:ahLst/>
            <a:cxnLst/>
            <a:rect l="l" t="t" r="r" b="b"/>
            <a:pathLst>
              <a:path w="3556000" h="411479">
                <a:moveTo>
                  <a:pt x="0" y="411480"/>
                </a:moveTo>
                <a:lnTo>
                  <a:pt x="3555491" y="411480"/>
                </a:lnTo>
                <a:lnTo>
                  <a:pt x="3555491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813308" y="3705859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%rdi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70381" y="4684014"/>
            <a:ext cx="3556000" cy="411480"/>
          </a:xfrm>
          <a:custGeom>
            <a:avLst/>
            <a:gdLst/>
            <a:ahLst/>
            <a:cxnLst/>
            <a:rect l="l" t="t" r="r" b="b"/>
            <a:pathLst>
              <a:path w="3556000" h="411479">
                <a:moveTo>
                  <a:pt x="0" y="411480"/>
                </a:moveTo>
                <a:lnTo>
                  <a:pt x="3555492" y="411480"/>
                </a:lnTo>
                <a:lnTo>
                  <a:pt x="3555492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95324" y="4658614"/>
            <a:ext cx="4719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5100" algn="l"/>
              </a:tabLst>
            </a:pPr>
            <a:r>
              <a:rPr sz="2400" b="1" spc="-20" dirty="0">
                <a:latin typeface="Courier New"/>
                <a:cs typeface="Courier New"/>
              </a:rPr>
              <a:t>%rbp</a:t>
            </a:r>
            <a:r>
              <a:rPr sz="2400" b="1" dirty="0">
                <a:latin typeface="Courier New"/>
                <a:cs typeface="Courier New"/>
              </a:rPr>
              <a:t>	</a:t>
            </a:r>
            <a:r>
              <a:rPr sz="2400" b="1" spc="-20" dirty="0">
                <a:latin typeface="Courier New"/>
                <a:cs typeface="Courier New"/>
              </a:rPr>
              <a:t>%r15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862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dirty="0"/>
              <a:t>Chuyển</a:t>
            </a:r>
            <a:r>
              <a:rPr spc="-40" dirty="0"/>
              <a:t> </a:t>
            </a:r>
            <a:r>
              <a:rPr dirty="0"/>
              <a:t>dữ</a:t>
            </a:r>
            <a:r>
              <a:rPr spc="-35" dirty="0"/>
              <a:t> </a:t>
            </a:r>
            <a:r>
              <a:rPr dirty="0"/>
              <a:t>liệu</a:t>
            </a:r>
            <a:r>
              <a:rPr spc="-4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Moving</a:t>
            </a:r>
            <a:r>
              <a:rPr spc="-45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spc="-10" dirty="0"/>
              <a:t>(IA32)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346377"/>
            <a:ext cx="6315075" cy="48698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Chuyển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dữ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liệu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Courier New"/>
                <a:cs typeface="Courier New"/>
              </a:rPr>
              <a:t>mov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20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i="1" dirty="0">
                <a:latin typeface="Courier New"/>
                <a:cs typeface="Courier New"/>
              </a:rPr>
              <a:t>Source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i="1" spc="-20" dirty="0">
                <a:latin typeface="Courier New"/>
                <a:cs typeface="Courier New"/>
              </a:rPr>
              <a:t>Dest</a:t>
            </a:r>
            <a:endParaRPr sz="20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132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Các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kiểu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toán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hạng</a:t>
            </a:r>
            <a:endParaRPr sz="2200">
              <a:latin typeface="Arial"/>
              <a:cs typeface="Arial"/>
            </a:endParaRPr>
          </a:p>
          <a:p>
            <a:pPr marL="460375" lvl="1" indent="-265430">
              <a:lnSpc>
                <a:spcPct val="100000"/>
              </a:lnSpc>
              <a:spcBef>
                <a:spcPts val="450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460375" algn="l"/>
              </a:tabLst>
            </a:pP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Immediate</a:t>
            </a:r>
            <a:r>
              <a:rPr sz="1800" b="1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1800" b="1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Hằng</a:t>
            </a:r>
            <a:r>
              <a:rPr sz="1800" b="1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số:</a:t>
            </a:r>
            <a:r>
              <a:rPr sz="1800" b="1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Các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hằng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số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nguyên</a:t>
            </a:r>
            <a:endParaRPr sz="1800">
              <a:latin typeface="Microsoft Sans Serif"/>
              <a:cs typeface="Microsoft Sans Serif"/>
            </a:endParaRPr>
          </a:p>
          <a:p>
            <a:pPr marL="550545" lvl="2" indent="-182880">
              <a:lnSpc>
                <a:spcPct val="100000"/>
              </a:lnSpc>
              <a:spcBef>
                <a:spcPts val="285"/>
              </a:spcBef>
              <a:buSzPct val="78125"/>
              <a:buFont typeface="Wingdings"/>
              <a:buChar char=""/>
              <a:tabLst>
                <a:tab pos="550545" algn="l"/>
              </a:tabLst>
            </a:pPr>
            <a:r>
              <a:rPr sz="1600" dirty="0">
                <a:latin typeface="Microsoft Sans Serif"/>
                <a:cs typeface="Microsoft Sans Serif"/>
              </a:rPr>
              <a:t>Ví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dụ: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Courier New"/>
                <a:cs typeface="Courier New"/>
              </a:rPr>
              <a:t>$0x400,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$-</a:t>
            </a:r>
            <a:r>
              <a:rPr sz="1600" b="1" spc="-25" dirty="0">
                <a:latin typeface="Courier New"/>
                <a:cs typeface="Courier New"/>
              </a:rPr>
              <a:t>533</a:t>
            </a:r>
            <a:endParaRPr sz="1600">
              <a:latin typeface="Courier New"/>
              <a:cs typeface="Courier New"/>
            </a:endParaRPr>
          </a:p>
          <a:p>
            <a:pPr marL="550545" lvl="2" indent="-182880">
              <a:lnSpc>
                <a:spcPct val="100000"/>
              </a:lnSpc>
              <a:spcBef>
                <a:spcPts val="385"/>
              </a:spcBef>
              <a:buSzPct val="78125"/>
              <a:buFont typeface="Wingdings"/>
              <a:buChar char=""/>
              <a:tabLst>
                <a:tab pos="550545" algn="l"/>
              </a:tabLst>
            </a:pPr>
            <a:r>
              <a:rPr sz="1600" dirty="0">
                <a:latin typeface="Microsoft Sans Serif"/>
                <a:cs typeface="Microsoft Sans Serif"/>
              </a:rPr>
              <a:t>Giống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hằng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số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trong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nhưng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có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tiền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tố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‘$’</a:t>
            </a:r>
            <a:endParaRPr sz="1600">
              <a:latin typeface="Courier New"/>
              <a:cs typeface="Courier New"/>
            </a:endParaRPr>
          </a:p>
          <a:p>
            <a:pPr marL="550545" lvl="2" indent="-182880">
              <a:lnSpc>
                <a:spcPct val="100000"/>
              </a:lnSpc>
              <a:spcBef>
                <a:spcPts val="490"/>
              </a:spcBef>
              <a:buSzPct val="78125"/>
              <a:buFont typeface="Wingdings"/>
              <a:buChar char=""/>
              <a:tabLst>
                <a:tab pos="550545" algn="l"/>
              </a:tabLst>
            </a:pPr>
            <a:r>
              <a:rPr sz="1600" dirty="0">
                <a:latin typeface="Microsoft Sans Serif"/>
                <a:cs typeface="Microsoft Sans Serif"/>
              </a:rPr>
              <a:t>Mã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hoá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với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1,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2,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hoặc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4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bytes</a:t>
            </a:r>
            <a:endParaRPr sz="1600">
              <a:latin typeface="Microsoft Sans Serif"/>
              <a:cs typeface="Microsoft Sans Serif"/>
            </a:endParaRPr>
          </a:p>
          <a:p>
            <a:pPr marL="460375" lvl="1" indent="-265430">
              <a:lnSpc>
                <a:spcPct val="100000"/>
              </a:lnSpc>
              <a:spcBef>
                <a:spcPts val="430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460375" algn="l"/>
              </a:tabLst>
            </a:pP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Register</a:t>
            </a:r>
            <a:r>
              <a:rPr sz="1800" b="1" i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1800" b="1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Thanh</a:t>
            </a:r>
            <a:r>
              <a:rPr sz="1800" b="1" i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ghi:</a:t>
            </a:r>
            <a:r>
              <a:rPr sz="1800" b="1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Các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thanh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ghi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được</a:t>
            </a:r>
            <a:r>
              <a:rPr sz="1800" dirty="0">
                <a:latin typeface="Microsoft Sans Serif"/>
                <a:cs typeface="Microsoft Sans Serif"/>
              </a:rPr>
              <a:t> hỗ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trợ</a:t>
            </a:r>
            <a:endParaRPr sz="1800">
              <a:latin typeface="Microsoft Sans Serif"/>
              <a:cs typeface="Microsoft Sans Serif"/>
            </a:endParaRPr>
          </a:p>
          <a:p>
            <a:pPr marL="550545" lvl="2" indent="-182880">
              <a:lnSpc>
                <a:spcPct val="100000"/>
              </a:lnSpc>
              <a:spcBef>
                <a:spcPts val="280"/>
              </a:spcBef>
              <a:buSzPct val="78125"/>
              <a:buFont typeface="Wingdings"/>
              <a:buChar char=""/>
              <a:tabLst>
                <a:tab pos="550545" algn="l"/>
              </a:tabLst>
            </a:pPr>
            <a:r>
              <a:rPr sz="1600" dirty="0">
                <a:latin typeface="Microsoft Sans Serif"/>
                <a:cs typeface="Microsoft Sans Serif"/>
              </a:rPr>
              <a:t>Ví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dụ: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Courier New"/>
                <a:cs typeface="Courier New"/>
              </a:rPr>
              <a:t>%eax,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%esi</a:t>
            </a:r>
            <a:endParaRPr sz="1600">
              <a:latin typeface="Courier New"/>
              <a:cs typeface="Courier New"/>
            </a:endParaRPr>
          </a:p>
          <a:p>
            <a:pPr marL="550545" lvl="2" indent="-182880">
              <a:lnSpc>
                <a:spcPct val="100000"/>
              </a:lnSpc>
              <a:spcBef>
                <a:spcPts val="385"/>
              </a:spcBef>
              <a:buSzPct val="78125"/>
              <a:buFont typeface="Wingdings"/>
              <a:buChar char=""/>
              <a:tabLst>
                <a:tab pos="550545" algn="l"/>
              </a:tabLst>
            </a:pPr>
            <a:r>
              <a:rPr sz="1600" dirty="0">
                <a:latin typeface="Microsoft Sans Serif"/>
                <a:cs typeface="Microsoft Sans Serif"/>
              </a:rPr>
              <a:t>Nhưng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Courier New"/>
                <a:cs typeface="Courier New"/>
              </a:rPr>
              <a:t>%esp</a:t>
            </a:r>
            <a:r>
              <a:rPr sz="1600" b="1" spc="30" dirty="0">
                <a:latin typeface="Courier New"/>
                <a:cs typeface="Courier New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và</a:t>
            </a:r>
            <a:r>
              <a:rPr sz="1600" spc="65" dirty="0">
                <a:latin typeface="Microsoft Sans Serif"/>
                <a:cs typeface="Microsoft Sans Serif"/>
              </a:rPr>
              <a:t>  </a:t>
            </a:r>
            <a:r>
              <a:rPr sz="1600" b="1" dirty="0">
                <a:latin typeface="Courier New"/>
                <a:cs typeface="Courier New"/>
              </a:rPr>
              <a:t>%ebp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được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dành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riêng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với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mục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đích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đặc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biệt</a:t>
            </a:r>
            <a:endParaRPr sz="1600">
              <a:latin typeface="Microsoft Sans Serif"/>
              <a:cs typeface="Microsoft Sans Serif"/>
            </a:endParaRPr>
          </a:p>
          <a:p>
            <a:pPr marL="550545" lvl="2" indent="-182880">
              <a:lnSpc>
                <a:spcPct val="100000"/>
              </a:lnSpc>
              <a:spcBef>
                <a:spcPts val="495"/>
              </a:spcBef>
              <a:buSzPct val="78125"/>
              <a:buFont typeface="Wingdings"/>
              <a:buChar char=""/>
              <a:tabLst>
                <a:tab pos="550545" algn="l"/>
              </a:tabLst>
            </a:pPr>
            <a:r>
              <a:rPr sz="1600" dirty="0">
                <a:latin typeface="Microsoft Sans Serif"/>
                <a:cs typeface="Microsoft Sans Serif"/>
              </a:rPr>
              <a:t>Một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số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khác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có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tác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dụng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đặc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biệt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với một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số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instruction</a:t>
            </a:r>
            <a:endParaRPr sz="1600">
              <a:latin typeface="Microsoft Sans Serif"/>
              <a:cs typeface="Microsoft Sans Serif"/>
            </a:endParaRPr>
          </a:p>
          <a:p>
            <a:pPr marL="460375" marR="5080" lvl="1" indent="-265430">
              <a:lnSpc>
                <a:spcPct val="100000"/>
              </a:lnSpc>
              <a:spcBef>
                <a:spcPts val="425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460375" algn="l"/>
              </a:tabLst>
            </a:pP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Memory</a:t>
            </a:r>
            <a:r>
              <a:rPr sz="1800" b="1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1800" b="1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Bộ</a:t>
            </a:r>
            <a:r>
              <a:rPr sz="1800" b="1" i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nhớ:</a:t>
            </a:r>
            <a:r>
              <a:rPr sz="1800" b="1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4 bytes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liên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tục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của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bộ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nhớ</a:t>
            </a:r>
            <a:r>
              <a:rPr sz="1800" dirty="0">
                <a:latin typeface="Microsoft Sans Serif"/>
                <a:cs typeface="Microsoft Sans Serif"/>
              </a:rPr>
              <a:t> tại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địa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chỉ </a:t>
            </a:r>
            <a:r>
              <a:rPr sz="1800" dirty="0">
                <a:latin typeface="Microsoft Sans Serif"/>
                <a:cs typeface="Microsoft Sans Serif"/>
              </a:rPr>
              <a:t>nhất định,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có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thể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địa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chỉ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đó </a:t>
            </a:r>
            <a:r>
              <a:rPr sz="1800" spc="85" dirty="0">
                <a:latin typeface="Microsoft Sans Serif"/>
                <a:cs typeface="Microsoft Sans Serif"/>
              </a:rPr>
              <a:t>được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lưu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trong thanh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ghi</a:t>
            </a:r>
            <a:endParaRPr sz="1800">
              <a:latin typeface="Microsoft Sans Serif"/>
              <a:cs typeface="Microsoft Sans Serif"/>
            </a:endParaRPr>
          </a:p>
          <a:p>
            <a:pPr marL="550545" lvl="2" indent="-182880">
              <a:lnSpc>
                <a:spcPct val="100000"/>
              </a:lnSpc>
              <a:spcBef>
                <a:spcPts val="284"/>
              </a:spcBef>
              <a:buSzPct val="78125"/>
              <a:buFont typeface="Wingdings"/>
              <a:buChar char=""/>
              <a:tabLst>
                <a:tab pos="550545" algn="l"/>
              </a:tabLst>
            </a:pPr>
            <a:r>
              <a:rPr sz="1600" dirty="0">
                <a:latin typeface="Microsoft Sans Serif"/>
                <a:cs typeface="Microsoft Sans Serif"/>
              </a:rPr>
              <a:t>Ví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dụ: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Courier New"/>
                <a:cs typeface="Courier New"/>
              </a:rPr>
              <a:t>(0x100)</a:t>
            </a:r>
            <a:r>
              <a:rPr sz="1600" dirty="0">
                <a:latin typeface="Microsoft Sans Serif"/>
                <a:cs typeface="Microsoft Sans Serif"/>
              </a:rPr>
              <a:t>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(%eax)</a:t>
            </a:r>
            <a:endParaRPr sz="1600">
              <a:latin typeface="Courier New"/>
              <a:cs typeface="Courier New"/>
            </a:endParaRPr>
          </a:p>
          <a:p>
            <a:pPr marL="550545" lvl="2" indent="-182880">
              <a:lnSpc>
                <a:spcPct val="100000"/>
              </a:lnSpc>
              <a:spcBef>
                <a:spcPts val="490"/>
              </a:spcBef>
              <a:buSzPct val="78125"/>
              <a:buFont typeface="Wingdings"/>
              <a:buChar char=""/>
              <a:tabLst>
                <a:tab pos="550545" algn="l"/>
              </a:tabLst>
            </a:pPr>
            <a:r>
              <a:rPr sz="1600" dirty="0">
                <a:latin typeface="Microsoft Sans Serif"/>
                <a:cs typeface="Microsoft Sans Serif"/>
              </a:rPr>
              <a:t>Có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nhiều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“address mode”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khác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80454" y="1433322"/>
            <a:ext cx="2327275" cy="3632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580"/>
              </a:lnSpc>
            </a:pPr>
            <a:r>
              <a:rPr sz="2400" b="1" spc="-20" dirty="0">
                <a:latin typeface="Courier New"/>
                <a:cs typeface="Courier New"/>
              </a:rPr>
              <a:t>%eax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6680454" y="1869185"/>
            <a:ext cx="2327275" cy="36131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570"/>
              </a:lnSpc>
            </a:pPr>
            <a:r>
              <a:rPr sz="2400" b="1" spc="-20" dirty="0">
                <a:latin typeface="Courier New"/>
                <a:cs typeface="Courier New"/>
              </a:rPr>
              <a:t>%ecx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0454" y="2303526"/>
            <a:ext cx="2327275" cy="3632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580"/>
              </a:lnSpc>
            </a:pPr>
            <a:r>
              <a:rPr sz="2400" b="1" spc="-20" dirty="0">
                <a:latin typeface="Courier New"/>
                <a:cs typeface="Courier New"/>
              </a:rPr>
              <a:t>%edx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0454" y="2737866"/>
            <a:ext cx="2327275" cy="3632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585"/>
              </a:lnSpc>
            </a:pPr>
            <a:r>
              <a:rPr sz="2400" b="1" spc="-20" dirty="0">
                <a:latin typeface="Courier New"/>
                <a:cs typeface="Courier New"/>
              </a:rPr>
              <a:t>%ebx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0454" y="3173729"/>
            <a:ext cx="2327275" cy="3632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580"/>
              </a:lnSpc>
            </a:pPr>
            <a:r>
              <a:rPr sz="2400" b="1" spc="-20" dirty="0">
                <a:latin typeface="Courier New"/>
                <a:cs typeface="Courier New"/>
              </a:rPr>
              <a:t>%esi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0454" y="3608070"/>
            <a:ext cx="2327275" cy="3632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585"/>
              </a:lnSpc>
            </a:pPr>
            <a:r>
              <a:rPr sz="2400" b="1" spc="-20" dirty="0">
                <a:latin typeface="Courier New"/>
                <a:cs typeface="Courier New"/>
              </a:rPr>
              <a:t>%edi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0454" y="4043934"/>
            <a:ext cx="2327275" cy="36322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580"/>
              </a:lnSpc>
            </a:pPr>
            <a:r>
              <a:rPr sz="2400" b="1" spc="-20" dirty="0">
                <a:latin typeface="Courier New"/>
                <a:cs typeface="Courier New"/>
              </a:rPr>
              <a:t>%esp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80454" y="4478273"/>
            <a:ext cx="2327275" cy="36322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585"/>
              </a:lnSpc>
            </a:pPr>
            <a:r>
              <a:rPr sz="2400" b="1" spc="-20" dirty="0">
                <a:latin typeface="Courier New"/>
                <a:cs typeface="Courier New"/>
              </a:rPr>
              <a:t>%ebp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103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spc="-40" dirty="0"/>
              <a:t> </a:t>
            </a:r>
            <a:r>
              <a:rPr dirty="0"/>
              <a:t>tổ</a:t>
            </a:r>
            <a:r>
              <a:rPr spc="-40" dirty="0"/>
              <a:t> </a:t>
            </a:r>
            <a:r>
              <a:rPr dirty="0"/>
              <a:t>hợp</a:t>
            </a:r>
            <a:r>
              <a:rPr spc="-35" dirty="0"/>
              <a:t> </a:t>
            </a:r>
            <a:r>
              <a:rPr dirty="0"/>
              <a:t>toán</a:t>
            </a:r>
            <a:r>
              <a:rPr spc="-40" dirty="0"/>
              <a:t> </a:t>
            </a:r>
            <a:r>
              <a:rPr dirty="0"/>
              <a:t>hạng</a:t>
            </a:r>
            <a:r>
              <a:rPr spc="-35" dirty="0"/>
              <a:t> </a:t>
            </a:r>
            <a:r>
              <a:rPr dirty="0"/>
              <a:t>cho</a:t>
            </a:r>
            <a:r>
              <a:rPr spc="-30" dirty="0"/>
              <a:t> </a:t>
            </a:r>
            <a:r>
              <a:rPr spc="-20" dirty="0">
                <a:latin typeface="Courier New"/>
                <a:cs typeface="Courier New"/>
              </a:rPr>
              <a:t>movl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6381" y="4793437"/>
            <a:ext cx="7802245" cy="172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latin typeface="Calibri"/>
                <a:cs typeface="Calibri"/>
              </a:rPr>
              <a:t>Mem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05"/>
              </a:spcBef>
            </a:pPr>
            <a:endParaRPr sz="2400">
              <a:latin typeface="Calibri"/>
              <a:cs typeface="Calibri"/>
            </a:endParaRPr>
          </a:p>
          <a:p>
            <a:pPr marL="2680335" marR="5080" indent="-2668270">
              <a:lnSpc>
                <a:spcPct val="100000"/>
              </a:lnSpc>
              <a:spcBef>
                <a:spcPts val="5"/>
              </a:spcBef>
            </a:pPr>
            <a:r>
              <a:rPr sz="2200" b="1" i="1" dirty="0">
                <a:solidFill>
                  <a:srgbClr val="C00000"/>
                </a:solidFill>
                <a:latin typeface="Arial"/>
                <a:cs typeface="Arial"/>
              </a:rPr>
              <a:t>Không</a:t>
            </a:r>
            <a:r>
              <a:rPr sz="2200" b="1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C00000"/>
                </a:solidFill>
                <a:latin typeface="Arial"/>
                <a:cs typeface="Arial"/>
              </a:rPr>
              <a:t>thể</a:t>
            </a:r>
            <a:r>
              <a:rPr sz="2200" b="1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C00000"/>
                </a:solidFill>
                <a:latin typeface="Arial"/>
                <a:cs typeface="Arial"/>
              </a:rPr>
              <a:t>thực</a:t>
            </a:r>
            <a:r>
              <a:rPr sz="2200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C00000"/>
                </a:solidFill>
                <a:latin typeface="Arial"/>
                <a:cs typeface="Arial"/>
              </a:rPr>
              <a:t>hiện</a:t>
            </a:r>
            <a:r>
              <a:rPr sz="2200" i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C00000"/>
                </a:solidFill>
                <a:latin typeface="Arial"/>
                <a:cs typeface="Arial"/>
              </a:rPr>
              <a:t>chuyển</a:t>
            </a:r>
            <a:r>
              <a:rPr sz="2200" i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C00000"/>
                </a:solidFill>
                <a:latin typeface="Arial"/>
                <a:cs typeface="Arial"/>
              </a:rPr>
              <a:t>dữ</a:t>
            </a:r>
            <a:r>
              <a:rPr sz="2200" i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C00000"/>
                </a:solidFill>
                <a:latin typeface="Arial"/>
                <a:cs typeface="Arial"/>
              </a:rPr>
              <a:t>liệu</a:t>
            </a:r>
            <a:r>
              <a:rPr sz="2200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C00000"/>
                </a:solidFill>
                <a:latin typeface="Arial"/>
                <a:cs typeface="Arial"/>
              </a:rPr>
              <a:t>bộ</a:t>
            </a:r>
            <a:r>
              <a:rPr sz="2200" b="1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C00000"/>
                </a:solidFill>
                <a:latin typeface="Arial"/>
                <a:cs typeface="Arial"/>
              </a:rPr>
              <a:t>nhớ</a:t>
            </a:r>
            <a:r>
              <a:rPr sz="2200" b="1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200" b="1" i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C00000"/>
                </a:solidFill>
                <a:latin typeface="Arial"/>
                <a:cs typeface="Arial"/>
              </a:rPr>
              <a:t>bộ</a:t>
            </a:r>
            <a:r>
              <a:rPr sz="2200" b="1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C00000"/>
                </a:solidFill>
                <a:latin typeface="Arial"/>
                <a:cs typeface="Arial"/>
              </a:rPr>
              <a:t>nhớ</a:t>
            </a:r>
            <a:r>
              <a:rPr sz="2200" b="1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C00000"/>
                </a:solidFill>
                <a:latin typeface="Arial"/>
                <a:cs typeface="Arial"/>
              </a:rPr>
              <a:t>với</a:t>
            </a:r>
            <a:r>
              <a:rPr sz="2200" i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i="1" spc="-25" dirty="0">
                <a:solidFill>
                  <a:srgbClr val="C00000"/>
                </a:solidFill>
                <a:latin typeface="Arial"/>
                <a:cs typeface="Arial"/>
              </a:rPr>
              <a:t>duy </a:t>
            </a:r>
            <a:r>
              <a:rPr sz="2200" b="1" i="1" dirty="0">
                <a:solidFill>
                  <a:srgbClr val="C00000"/>
                </a:solidFill>
                <a:latin typeface="Arial"/>
                <a:cs typeface="Arial"/>
              </a:rPr>
              <a:t>nhất</a:t>
            </a:r>
            <a:r>
              <a:rPr sz="2200" b="1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200" b="1" i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C00000"/>
                </a:solidFill>
                <a:latin typeface="Arial"/>
                <a:cs typeface="Arial"/>
              </a:rPr>
              <a:t>instruction!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7840" y="3633292"/>
            <a:ext cx="75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movl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9694" y="2583560"/>
            <a:ext cx="59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latin typeface="Calibri"/>
                <a:cs typeface="Calibri"/>
              </a:rPr>
              <a:t>Imm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9694" y="3650056"/>
            <a:ext cx="504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5" dirty="0">
                <a:latin typeface="Calibri"/>
                <a:cs typeface="Calibri"/>
              </a:rPr>
              <a:t>Reg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70225" y="2429463"/>
          <a:ext cx="5593714" cy="2757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485">
                <a:tc>
                  <a:txBody>
                    <a:bodyPr/>
                    <a:lstStyle/>
                    <a:p>
                      <a:pPr marL="31750">
                        <a:lnSpc>
                          <a:spcPts val="2390"/>
                        </a:lnSpc>
                      </a:pPr>
                      <a:r>
                        <a:rPr sz="2400" b="1" i="1" spc="-25" dirty="0">
                          <a:latin typeface="Calibri"/>
                          <a:cs typeface="Calibri"/>
                        </a:rPr>
                        <a:t>Reg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b="1" i="1" spc="-25" dirty="0">
                          <a:latin typeface="Calibri"/>
                          <a:cs typeface="Calibri"/>
                        </a:rPr>
                        <a:t>Mem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70"/>
                        </a:lnSpc>
                      </a:pPr>
                      <a:r>
                        <a:rPr sz="20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0"/>
                        </a:lnSpc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$0x4,%eax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$-147,(%eax)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2070"/>
                        </a:lnSpc>
                      </a:pPr>
                      <a:r>
                        <a:rPr sz="2000" b="1" spc="-20" dirty="0">
                          <a:latin typeface="Courier New"/>
                          <a:cs typeface="Courier New"/>
                        </a:rPr>
                        <a:t>temp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7462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*p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0x4;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147;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4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b="1" i="1" spc="-25" dirty="0">
                          <a:latin typeface="Calibri"/>
                          <a:cs typeface="Calibri"/>
                        </a:rPr>
                        <a:t>Reg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b="1" i="1" spc="-25" dirty="0">
                          <a:latin typeface="Calibri"/>
                          <a:cs typeface="Calibri"/>
                        </a:rPr>
                        <a:t>Mem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1285" marB="0"/>
                </a:tc>
                <a:tc>
                  <a:txBody>
                    <a:bodyPr/>
                    <a:lstStyle/>
                    <a:p>
                      <a:pPr marL="126364" marR="69215">
                        <a:lnSpc>
                          <a:spcPct val="146400"/>
                        </a:lnSpc>
                      </a:pPr>
                      <a:r>
                        <a:rPr sz="2000" b="1" spc="-20" dirty="0">
                          <a:latin typeface="Courier New"/>
                          <a:cs typeface="Courier New"/>
                        </a:rPr>
                        <a:t>movl movl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%eax,%edx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%eax,(%edx)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0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67945" algn="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*p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temp;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400" b="1" i="1" spc="-25" dirty="0">
                          <a:latin typeface="Calibri"/>
                          <a:cs typeface="Calibri"/>
                        </a:rPr>
                        <a:t>Reg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320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0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22885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(%eax),%edx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22885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000" b="1" spc="-20" dirty="0">
                          <a:latin typeface="Courier New"/>
                          <a:cs typeface="Courier New"/>
                        </a:rPr>
                        <a:t>temp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228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*p;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228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717294" y="1642999"/>
            <a:ext cx="888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Source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9275" y="1642999"/>
            <a:ext cx="577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latin typeface="Arial"/>
                <a:cs typeface="Arial"/>
              </a:rPr>
              <a:t>Dest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86661" y="2494026"/>
            <a:ext cx="304800" cy="2743200"/>
          </a:xfrm>
          <a:custGeom>
            <a:avLst/>
            <a:gdLst/>
            <a:ahLst/>
            <a:cxnLst/>
            <a:rect l="l" t="t" r="r" b="b"/>
            <a:pathLst>
              <a:path w="304800" h="2743200">
                <a:moveTo>
                  <a:pt x="304800" y="2743200"/>
                </a:moveTo>
                <a:lnTo>
                  <a:pt x="237763" y="2719962"/>
                </a:lnTo>
                <a:lnTo>
                  <a:pt x="209467" y="2692974"/>
                </a:lnTo>
                <a:lnTo>
                  <a:pt x="185870" y="2657571"/>
                </a:lnTo>
                <a:lnTo>
                  <a:pt x="167884" y="2615126"/>
                </a:lnTo>
                <a:lnTo>
                  <a:pt x="156423" y="2567011"/>
                </a:lnTo>
                <a:lnTo>
                  <a:pt x="152400" y="2514600"/>
                </a:lnTo>
                <a:lnTo>
                  <a:pt x="152400" y="1600200"/>
                </a:lnTo>
                <a:lnTo>
                  <a:pt x="148376" y="1547788"/>
                </a:lnTo>
                <a:lnTo>
                  <a:pt x="136915" y="1499673"/>
                </a:lnTo>
                <a:lnTo>
                  <a:pt x="118929" y="1457228"/>
                </a:lnTo>
                <a:lnTo>
                  <a:pt x="95332" y="1421825"/>
                </a:lnTo>
                <a:lnTo>
                  <a:pt x="67036" y="1394837"/>
                </a:lnTo>
                <a:lnTo>
                  <a:pt x="0" y="1371600"/>
                </a:lnTo>
                <a:lnTo>
                  <a:pt x="34954" y="1365561"/>
                </a:lnTo>
                <a:lnTo>
                  <a:pt x="95332" y="1321374"/>
                </a:lnTo>
                <a:lnTo>
                  <a:pt x="118929" y="1285971"/>
                </a:lnTo>
                <a:lnTo>
                  <a:pt x="136915" y="1243526"/>
                </a:lnTo>
                <a:lnTo>
                  <a:pt x="148376" y="1195411"/>
                </a:lnTo>
                <a:lnTo>
                  <a:pt x="152400" y="1143000"/>
                </a:lnTo>
                <a:lnTo>
                  <a:pt x="152400" y="228600"/>
                </a:lnTo>
                <a:lnTo>
                  <a:pt x="156423" y="176188"/>
                </a:lnTo>
                <a:lnTo>
                  <a:pt x="167884" y="128073"/>
                </a:lnTo>
                <a:lnTo>
                  <a:pt x="185870" y="85628"/>
                </a:lnTo>
                <a:lnTo>
                  <a:pt x="209467" y="50225"/>
                </a:lnTo>
                <a:lnTo>
                  <a:pt x="237763" y="23237"/>
                </a:lnTo>
                <a:lnTo>
                  <a:pt x="269845" y="6038"/>
                </a:lnTo>
                <a:lnTo>
                  <a:pt x="304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5861" y="2417826"/>
            <a:ext cx="304800" cy="762000"/>
          </a:xfrm>
          <a:custGeom>
            <a:avLst/>
            <a:gdLst/>
            <a:ahLst/>
            <a:cxnLst/>
            <a:rect l="l" t="t" r="r" b="b"/>
            <a:pathLst>
              <a:path w="304800" h="762000">
                <a:moveTo>
                  <a:pt x="304800" y="762000"/>
                </a:moveTo>
                <a:lnTo>
                  <a:pt x="245465" y="757007"/>
                </a:lnTo>
                <a:lnTo>
                  <a:pt x="197024" y="743394"/>
                </a:lnTo>
                <a:lnTo>
                  <a:pt x="164371" y="723209"/>
                </a:lnTo>
                <a:lnTo>
                  <a:pt x="152400" y="698500"/>
                </a:lnTo>
                <a:lnTo>
                  <a:pt x="152400" y="444500"/>
                </a:lnTo>
                <a:lnTo>
                  <a:pt x="140428" y="419790"/>
                </a:lnTo>
                <a:lnTo>
                  <a:pt x="107775" y="399605"/>
                </a:lnTo>
                <a:lnTo>
                  <a:pt x="59334" y="385992"/>
                </a:lnTo>
                <a:lnTo>
                  <a:pt x="0" y="381000"/>
                </a:lnTo>
                <a:lnTo>
                  <a:pt x="59334" y="376007"/>
                </a:lnTo>
                <a:lnTo>
                  <a:pt x="107775" y="362394"/>
                </a:lnTo>
                <a:lnTo>
                  <a:pt x="140428" y="342209"/>
                </a:lnTo>
                <a:lnTo>
                  <a:pt x="152400" y="317500"/>
                </a:lnTo>
                <a:lnTo>
                  <a:pt x="152400" y="63500"/>
                </a:lnTo>
                <a:lnTo>
                  <a:pt x="164371" y="38790"/>
                </a:lnTo>
                <a:lnTo>
                  <a:pt x="197024" y="18605"/>
                </a:lnTo>
                <a:lnTo>
                  <a:pt x="245465" y="4992"/>
                </a:lnTo>
                <a:lnTo>
                  <a:pt x="304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05861" y="3581400"/>
            <a:ext cx="304800" cy="762000"/>
          </a:xfrm>
          <a:custGeom>
            <a:avLst/>
            <a:gdLst/>
            <a:ahLst/>
            <a:cxnLst/>
            <a:rect l="l" t="t" r="r" b="b"/>
            <a:pathLst>
              <a:path w="304800" h="762000">
                <a:moveTo>
                  <a:pt x="304800" y="762000"/>
                </a:moveTo>
                <a:lnTo>
                  <a:pt x="245465" y="757007"/>
                </a:lnTo>
                <a:lnTo>
                  <a:pt x="197024" y="743394"/>
                </a:lnTo>
                <a:lnTo>
                  <a:pt x="164371" y="723209"/>
                </a:lnTo>
                <a:lnTo>
                  <a:pt x="152400" y="698500"/>
                </a:lnTo>
                <a:lnTo>
                  <a:pt x="152400" y="444500"/>
                </a:lnTo>
                <a:lnTo>
                  <a:pt x="140428" y="419790"/>
                </a:lnTo>
                <a:lnTo>
                  <a:pt x="107775" y="399605"/>
                </a:lnTo>
                <a:lnTo>
                  <a:pt x="59334" y="385992"/>
                </a:lnTo>
                <a:lnTo>
                  <a:pt x="0" y="381000"/>
                </a:lnTo>
                <a:lnTo>
                  <a:pt x="59334" y="376007"/>
                </a:lnTo>
                <a:lnTo>
                  <a:pt x="107775" y="362394"/>
                </a:lnTo>
                <a:lnTo>
                  <a:pt x="140428" y="342209"/>
                </a:lnTo>
                <a:lnTo>
                  <a:pt x="152400" y="317500"/>
                </a:lnTo>
                <a:lnTo>
                  <a:pt x="152400" y="63500"/>
                </a:lnTo>
                <a:lnTo>
                  <a:pt x="164371" y="38790"/>
                </a:lnTo>
                <a:lnTo>
                  <a:pt x="197024" y="18605"/>
                </a:lnTo>
                <a:lnTo>
                  <a:pt x="245465" y="4992"/>
                </a:lnTo>
                <a:lnTo>
                  <a:pt x="304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28509" y="1642999"/>
            <a:ext cx="1132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Analog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4842128" y="1642999"/>
            <a:ext cx="10579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Src,Dest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1521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Các</a:t>
            </a:r>
            <a:r>
              <a:rPr sz="3300" spc="-20" dirty="0"/>
              <a:t> </a:t>
            </a:r>
            <a:r>
              <a:rPr sz="3300" dirty="0"/>
              <a:t>chế</a:t>
            </a:r>
            <a:r>
              <a:rPr sz="3300" spc="-15" dirty="0"/>
              <a:t> </a:t>
            </a:r>
            <a:r>
              <a:rPr sz="3300" dirty="0"/>
              <a:t>độ</a:t>
            </a:r>
            <a:r>
              <a:rPr sz="3300" spc="-15" dirty="0"/>
              <a:t> </a:t>
            </a:r>
            <a:r>
              <a:rPr sz="3300" dirty="0"/>
              <a:t>đánh</a:t>
            </a:r>
            <a:r>
              <a:rPr sz="3300" spc="-45" dirty="0"/>
              <a:t> </a:t>
            </a:r>
            <a:r>
              <a:rPr sz="3300" dirty="0"/>
              <a:t>địa</a:t>
            </a:r>
            <a:r>
              <a:rPr sz="3300" spc="-15" dirty="0"/>
              <a:t> </a:t>
            </a:r>
            <a:r>
              <a:rPr sz="3300" dirty="0"/>
              <a:t>chỉ</a:t>
            </a:r>
            <a:r>
              <a:rPr sz="3300" spc="-30" dirty="0"/>
              <a:t> </a:t>
            </a:r>
            <a:r>
              <a:rPr sz="3300" dirty="0"/>
              <a:t>bộ</a:t>
            </a:r>
            <a:r>
              <a:rPr sz="3300" spc="-40" dirty="0"/>
              <a:t> </a:t>
            </a:r>
            <a:r>
              <a:rPr sz="3300" dirty="0"/>
              <a:t>nhớ</a:t>
            </a:r>
            <a:r>
              <a:rPr sz="3300" spc="-20" dirty="0"/>
              <a:t> </a:t>
            </a:r>
            <a:r>
              <a:rPr sz="3300" dirty="0"/>
              <a:t>đơn</a:t>
            </a:r>
            <a:r>
              <a:rPr sz="3300" spc="-30" dirty="0"/>
              <a:t> </a:t>
            </a:r>
            <a:r>
              <a:rPr sz="3300" spc="-20" dirty="0"/>
              <a:t>giản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75589" y="1353097"/>
            <a:ext cx="6577330" cy="42811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37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36220" algn="l"/>
                <a:tab pos="2362835" algn="l"/>
                <a:tab pos="4127500" algn="l"/>
              </a:tabLst>
            </a:pPr>
            <a:r>
              <a:rPr sz="2200" b="1" dirty="0">
                <a:latin typeface="Arial"/>
                <a:cs typeface="Arial"/>
              </a:rPr>
              <a:t>Thông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thường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25" dirty="0">
                <a:latin typeface="Arial"/>
                <a:cs typeface="Arial"/>
              </a:rPr>
              <a:t>(R)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10" dirty="0">
                <a:latin typeface="Arial"/>
                <a:cs typeface="Arial"/>
              </a:rPr>
              <a:t>Mem[Reg[R]]</a:t>
            </a:r>
            <a:endParaRPr sz="2200">
              <a:latin typeface="Arial"/>
              <a:cs typeface="Arial"/>
            </a:endParaRPr>
          </a:p>
          <a:p>
            <a:pPr marL="573405" lvl="1" indent="-222250">
              <a:lnSpc>
                <a:spcPct val="100000"/>
              </a:lnSpc>
              <a:spcBef>
                <a:spcPts val="525"/>
              </a:spcBef>
              <a:buClr>
                <a:srgbClr val="990000"/>
              </a:buClr>
              <a:buSzPct val="109090"/>
              <a:buFont typeface="Wingdings"/>
              <a:buChar char=""/>
              <a:tabLst>
                <a:tab pos="573405" algn="l"/>
              </a:tabLst>
            </a:pPr>
            <a:r>
              <a:rPr sz="2200" dirty="0">
                <a:latin typeface="Microsoft Sans Serif"/>
                <a:cs typeface="Microsoft Sans Serif"/>
              </a:rPr>
              <a:t>Thanh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ghi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R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xác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định</a:t>
            </a:r>
            <a:r>
              <a:rPr sz="2200" spc="-2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địa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chỉ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bộ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spc="35" dirty="0">
                <a:latin typeface="Microsoft Sans Serif"/>
                <a:cs typeface="Microsoft Sans Serif"/>
              </a:rPr>
              <a:t>nhớ</a:t>
            </a:r>
            <a:endParaRPr sz="2200">
              <a:latin typeface="Microsoft Sans Serif"/>
              <a:cs typeface="Microsoft Sans Serif"/>
            </a:endParaRPr>
          </a:p>
          <a:p>
            <a:pPr marL="572770" lvl="1" indent="-221615">
              <a:lnSpc>
                <a:spcPct val="100000"/>
              </a:lnSpc>
              <a:spcBef>
                <a:spcPts val="530"/>
              </a:spcBef>
              <a:buClr>
                <a:srgbClr val="990000"/>
              </a:buClr>
              <a:buSzPct val="109090"/>
              <a:buFont typeface="Wingdings"/>
              <a:buChar char=""/>
              <a:tabLst>
                <a:tab pos="572770" algn="l"/>
              </a:tabLst>
            </a:pPr>
            <a:r>
              <a:rPr sz="2200" spc="80" dirty="0">
                <a:latin typeface="Microsoft Sans Serif"/>
                <a:cs typeface="Microsoft Sans Serif"/>
              </a:rPr>
              <a:t>Tương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spc="70" dirty="0">
                <a:latin typeface="Microsoft Sans Serif"/>
                <a:cs typeface="Microsoft Sans Serif"/>
              </a:rPr>
              <a:t>ứng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với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tham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chiếu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bằng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Pointer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trong </a:t>
            </a:r>
            <a:r>
              <a:rPr sz="2200" spc="-50" dirty="0">
                <a:latin typeface="Microsoft Sans Serif"/>
                <a:cs typeface="Microsoft Sans Serif"/>
              </a:rPr>
              <a:t>C</a:t>
            </a:r>
            <a:endParaRPr sz="22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65"/>
              </a:spcBef>
              <a:buClr>
                <a:srgbClr val="990000"/>
              </a:buClr>
              <a:buFont typeface="Wingdings"/>
              <a:buChar char=""/>
            </a:pPr>
            <a:endParaRPr sz="2200">
              <a:latin typeface="Microsoft Sans Serif"/>
              <a:cs typeface="Microsoft Sans Serif"/>
            </a:endParaRPr>
          </a:p>
          <a:p>
            <a:pPr marL="573405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movl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(%ecx),%eax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2400">
              <a:latin typeface="Courier New"/>
              <a:cs typeface="Courier New"/>
            </a:endParaRPr>
          </a:p>
          <a:p>
            <a:pPr marL="236220" indent="-223520">
              <a:lnSpc>
                <a:spcPct val="100000"/>
              </a:lnSpc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36220" algn="l"/>
                <a:tab pos="2362835" algn="l"/>
                <a:tab pos="4127500" algn="l"/>
              </a:tabLst>
            </a:pPr>
            <a:r>
              <a:rPr sz="2200" b="1" dirty="0">
                <a:latin typeface="Arial"/>
                <a:cs typeface="Arial"/>
              </a:rPr>
              <a:t>Dịch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chuyển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20" dirty="0">
                <a:latin typeface="Arial"/>
                <a:cs typeface="Arial"/>
              </a:rPr>
              <a:t>D(R)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10" dirty="0">
                <a:latin typeface="Arial"/>
                <a:cs typeface="Arial"/>
              </a:rPr>
              <a:t>Mem[Reg[R]+D]</a:t>
            </a:r>
            <a:endParaRPr sz="2200">
              <a:latin typeface="Arial"/>
              <a:cs typeface="Arial"/>
            </a:endParaRPr>
          </a:p>
          <a:p>
            <a:pPr marL="573405" lvl="1" indent="-222250">
              <a:lnSpc>
                <a:spcPct val="100000"/>
              </a:lnSpc>
              <a:spcBef>
                <a:spcPts val="525"/>
              </a:spcBef>
              <a:buClr>
                <a:srgbClr val="990000"/>
              </a:buClr>
              <a:buSzPct val="109090"/>
              <a:buFont typeface="Wingdings"/>
              <a:buChar char=""/>
              <a:tabLst>
                <a:tab pos="573405" algn="l"/>
              </a:tabLst>
            </a:pPr>
            <a:r>
              <a:rPr sz="2200" dirty="0">
                <a:latin typeface="Microsoft Sans Serif"/>
                <a:cs typeface="Microsoft Sans Serif"/>
              </a:rPr>
              <a:t>Thanh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ghi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R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xác định</a:t>
            </a:r>
            <a:r>
              <a:rPr sz="2200" spc="-25" dirty="0">
                <a:latin typeface="Microsoft Sans Serif"/>
                <a:cs typeface="Microsoft Sans Serif"/>
              </a:rPr>
              <a:t> </a:t>
            </a:r>
            <a:r>
              <a:rPr sz="2200" spc="55" dirty="0">
                <a:latin typeface="Microsoft Sans Serif"/>
                <a:cs typeface="Microsoft Sans Serif"/>
              </a:rPr>
              <a:t>nơi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bắt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đầu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của</a:t>
            </a:r>
            <a:r>
              <a:rPr sz="2200" spc="-2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vùng </a:t>
            </a:r>
            <a:r>
              <a:rPr sz="2200" spc="35" dirty="0">
                <a:latin typeface="Microsoft Sans Serif"/>
                <a:cs typeface="Microsoft Sans Serif"/>
              </a:rPr>
              <a:t>nhớ</a:t>
            </a:r>
            <a:endParaRPr sz="2200">
              <a:latin typeface="Microsoft Sans Serif"/>
              <a:cs typeface="Microsoft Sans Serif"/>
            </a:endParaRPr>
          </a:p>
          <a:p>
            <a:pPr marL="572770" lvl="1" indent="-221615">
              <a:lnSpc>
                <a:spcPct val="100000"/>
              </a:lnSpc>
              <a:spcBef>
                <a:spcPts val="530"/>
              </a:spcBef>
              <a:buClr>
                <a:srgbClr val="990000"/>
              </a:buClr>
              <a:buSzPct val="109090"/>
              <a:buFont typeface="Wingdings"/>
              <a:buChar char=""/>
              <a:tabLst>
                <a:tab pos="572770" algn="l"/>
              </a:tabLst>
            </a:pPr>
            <a:r>
              <a:rPr sz="2200" dirty="0">
                <a:latin typeface="Microsoft Sans Serif"/>
                <a:cs typeface="Microsoft Sans Serif"/>
              </a:rPr>
              <a:t>Hằng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số D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xác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định offset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114" dirty="0">
                <a:latin typeface="Microsoft Sans Serif"/>
                <a:cs typeface="Microsoft Sans Serif"/>
              </a:rPr>
              <a:t>từ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vị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trí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bắt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đầu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đó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2200">
              <a:latin typeface="Microsoft Sans Serif"/>
              <a:cs typeface="Microsoft Sans Serif"/>
            </a:endParaRPr>
          </a:p>
          <a:p>
            <a:pPr marL="57340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ourier New"/>
                <a:cs typeface="Courier New"/>
              </a:rPr>
              <a:t>movl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8(%ebp),%edx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Các</a:t>
            </a:r>
            <a:r>
              <a:rPr sz="3000" spc="-60" dirty="0"/>
              <a:t> </a:t>
            </a:r>
            <a:r>
              <a:rPr sz="3000" dirty="0"/>
              <a:t>chế</a:t>
            </a:r>
            <a:r>
              <a:rPr sz="3000" spc="-40" dirty="0"/>
              <a:t> </a:t>
            </a:r>
            <a:r>
              <a:rPr sz="3000" dirty="0"/>
              <a:t>độ</a:t>
            </a:r>
            <a:r>
              <a:rPr sz="3000" spc="-35" dirty="0"/>
              <a:t> </a:t>
            </a:r>
            <a:r>
              <a:rPr sz="3000" dirty="0"/>
              <a:t>đánh</a:t>
            </a:r>
            <a:r>
              <a:rPr sz="3000" spc="-35" dirty="0"/>
              <a:t> </a:t>
            </a:r>
            <a:r>
              <a:rPr sz="3000" dirty="0"/>
              <a:t>địa</a:t>
            </a:r>
            <a:r>
              <a:rPr sz="3000" spc="-40" dirty="0"/>
              <a:t> </a:t>
            </a:r>
            <a:r>
              <a:rPr sz="3000" dirty="0"/>
              <a:t>chỉ</a:t>
            </a:r>
            <a:r>
              <a:rPr sz="3000" spc="-40" dirty="0"/>
              <a:t> </a:t>
            </a:r>
            <a:r>
              <a:rPr sz="3000" dirty="0"/>
              <a:t>bộ</a:t>
            </a:r>
            <a:r>
              <a:rPr sz="3000" spc="-35" dirty="0"/>
              <a:t> </a:t>
            </a:r>
            <a:r>
              <a:rPr sz="3000" dirty="0"/>
              <a:t>nhớ</a:t>
            </a:r>
            <a:r>
              <a:rPr sz="3000" spc="-25" dirty="0"/>
              <a:t> </a:t>
            </a:r>
            <a:r>
              <a:rPr sz="3000" dirty="0"/>
              <a:t>đơn</a:t>
            </a:r>
            <a:r>
              <a:rPr sz="3000" spc="-35" dirty="0"/>
              <a:t> </a:t>
            </a:r>
            <a:r>
              <a:rPr sz="3000" spc="-10" dirty="0"/>
              <a:t>giản:</a:t>
            </a:r>
            <a:endParaRPr sz="3000"/>
          </a:p>
          <a:p>
            <a:pPr marL="485140">
              <a:lnSpc>
                <a:spcPct val="100000"/>
              </a:lnSpc>
            </a:pPr>
            <a:r>
              <a:rPr sz="3000" b="0" spc="65" dirty="0">
                <a:latin typeface="Microsoft Sans Serif"/>
                <a:cs typeface="Microsoft Sans Serif"/>
              </a:rPr>
              <a:t>Ví</a:t>
            </a:r>
            <a:r>
              <a:rPr sz="3000" b="0" spc="30" dirty="0">
                <a:latin typeface="Microsoft Sans Serif"/>
                <a:cs typeface="Microsoft Sans Serif"/>
              </a:rPr>
              <a:t> </a:t>
            </a:r>
            <a:r>
              <a:rPr sz="3000" b="0" dirty="0">
                <a:latin typeface="Microsoft Sans Serif"/>
                <a:cs typeface="Microsoft Sans Serif"/>
              </a:rPr>
              <a:t>dụ</a:t>
            </a:r>
            <a:r>
              <a:rPr sz="3000" b="0" spc="35" dirty="0">
                <a:latin typeface="Microsoft Sans Serif"/>
                <a:cs typeface="Microsoft Sans Serif"/>
              </a:rPr>
              <a:t> </a:t>
            </a:r>
            <a:r>
              <a:rPr sz="3000" b="0" spc="-50" dirty="0">
                <a:latin typeface="Microsoft Sans Serif"/>
                <a:cs typeface="Microsoft Sans Serif"/>
              </a:rPr>
              <a:t>1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589" y="1387855"/>
            <a:ext cx="81292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5600" algn="l"/>
              </a:tabLst>
            </a:pPr>
            <a:r>
              <a:rPr sz="2200" dirty="0">
                <a:latin typeface="Microsoft Sans Serif"/>
                <a:cs typeface="Microsoft Sans Serif"/>
              </a:rPr>
              <a:t>Giả </a:t>
            </a:r>
            <a:r>
              <a:rPr sz="2200" spc="114" dirty="0">
                <a:latin typeface="Microsoft Sans Serif"/>
                <a:cs typeface="Microsoft Sans Serif"/>
              </a:rPr>
              <a:t>sử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ta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có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b="1" dirty="0">
                <a:latin typeface="Arial"/>
                <a:cs typeface="Arial"/>
              </a:rPr>
              <a:t>%eax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=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0x100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và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các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giá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trị bộ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nhớ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65" dirty="0">
                <a:latin typeface="Microsoft Sans Serif"/>
                <a:cs typeface="Microsoft Sans Serif"/>
              </a:rPr>
              <a:t>như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hình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bên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406" y="3400171"/>
            <a:ext cx="8378190" cy="2196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9580" marR="5080" indent="-343535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449580" algn="l"/>
                <a:tab pos="1004569" algn="l"/>
                <a:tab pos="1606550" algn="l"/>
                <a:tab pos="2147570" algn="l"/>
                <a:tab pos="2923540" algn="l"/>
                <a:tab pos="3785870" algn="l"/>
                <a:tab pos="4104640" algn="l"/>
                <a:tab pos="4396105" algn="l"/>
                <a:tab pos="4982845" algn="l"/>
                <a:tab pos="5647055" algn="l"/>
                <a:tab pos="6369685" algn="l"/>
                <a:tab pos="7189470" algn="l"/>
                <a:tab pos="7774940" algn="l"/>
              </a:tabLst>
            </a:pPr>
            <a:r>
              <a:rPr sz="2200" spc="-25" dirty="0">
                <a:latin typeface="Microsoft Sans Serif"/>
                <a:cs typeface="Microsoft Sans Serif"/>
              </a:rPr>
              <a:t>Kết</a:t>
            </a:r>
            <a:r>
              <a:rPr sz="2200" dirty="0">
                <a:latin typeface="Microsoft Sans Serif"/>
                <a:cs typeface="Microsoft Sans Serif"/>
              </a:rPr>
              <a:t>	</a:t>
            </a:r>
            <a:r>
              <a:rPr sz="2200" spc="-25" dirty="0">
                <a:latin typeface="Microsoft Sans Serif"/>
                <a:cs typeface="Microsoft Sans Serif"/>
              </a:rPr>
              <a:t>quả</a:t>
            </a:r>
            <a:r>
              <a:rPr sz="2200" dirty="0">
                <a:latin typeface="Microsoft Sans Serif"/>
                <a:cs typeface="Microsoft Sans Serif"/>
              </a:rPr>
              <a:t>	</a:t>
            </a:r>
            <a:r>
              <a:rPr sz="2200" spc="45" dirty="0">
                <a:latin typeface="Microsoft Sans Serif"/>
                <a:cs typeface="Microsoft Sans Serif"/>
              </a:rPr>
              <a:t>lưu</a:t>
            </a:r>
            <a:r>
              <a:rPr sz="2200" dirty="0">
                <a:latin typeface="Microsoft Sans Serif"/>
                <a:cs typeface="Microsoft Sans Serif"/>
              </a:rPr>
              <a:t>	</a:t>
            </a:r>
            <a:r>
              <a:rPr sz="2200" spc="-10" dirty="0">
                <a:latin typeface="Microsoft Sans Serif"/>
                <a:cs typeface="Microsoft Sans Serif"/>
              </a:rPr>
              <a:t>trong</a:t>
            </a:r>
            <a:r>
              <a:rPr sz="2200" dirty="0">
                <a:latin typeface="Microsoft Sans Serif"/>
                <a:cs typeface="Microsoft Sans Serif"/>
              </a:rPr>
              <a:t>	</a:t>
            </a:r>
            <a:r>
              <a:rPr sz="2200" b="1" spc="-20" dirty="0">
                <a:latin typeface="Arial"/>
                <a:cs typeface="Arial"/>
              </a:rPr>
              <a:t>%ebx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spc="145" dirty="0">
                <a:latin typeface="Microsoft Sans Serif"/>
                <a:cs typeface="Microsoft Sans Serif"/>
              </a:rPr>
              <a:t>ở</a:t>
            </a:r>
            <a:r>
              <a:rPr sz="2200" dirty="0">
                <a:latin typeface="Microsoft Sans Serif"/>
                <a:cs typeface="Microsoft Sans Serif"/>
              </a:rPr>
              <a:t>	</a:t>
            </a:r>
            <a:r>
              <a:rPr sz="2200" spc="-50" dirty="0">
                <a:latin typeface="Microsoft Sans Serif"/>
                <a:cs typeface="Microsoft Sans Serif"/>
              </a:rPr>
              <a:t>2</a:t>
            </a:r>
            <a:r>
              <a:rPr sz="2200" dirty="0">
                <a:latin typeface="Microsoft Sans Serif"/>
                <a:cs typeface="Microsoft Sans Serif"/>
              </a:rPr>
              <a:t>	</a:t>
            </a:r>
            <a:r>
              <a:rPr sz="2200" spc="-25" dirty="0">
                <a:latin typeface="Microsoft Sans Serif"/>
                <a:cs typeface="Microsoft Sans Serif"/>
              </a:rPr>
              <a:t>câu</a:t>
            </a:r>
            <a:r>
              <a:rPr sz="2200" dirty="0">
                <a:latin typeface="Microsoft Sans Serif"/>
                <a:cs typeface="Microsoft Sans Serif"/>
              </a:rPr>
              <a:t>	</a:t>
            </a:r>
            <a:r>
              <a:rPr sz="2200" spc="-20" dirty="0">
                <a:latin typeface="Microsoft Sans Serif"/>
                <a:cs typeface="Microsoft Sans Serif"/>
              </a:rPr>
              <a:t>lệnh</a:t>
            </a:r>
            <a:r>
              <a:rPr sz="2200" dirty="0">
                <a:latin typeface="Microsoft Sans Serif"/>
                <a:cs typeface="Microsoft Sans Serif"/>
              </a:rPr>
              <a:t>	</a:t>
            </a:r>
            <a:r>
              <a:rPr sz="2200" spc="80" dirty="0">
                <a:latin typeface="Microsoft Sans Serif"/>
                <a:cs typeface="Microsoft Sans Serif"/>
              </a:rPr>
              <a:t>dưới</a:t>
            </a:r>
            <a:r>
              <a:rPr sz="2200" dirty="0">
                <a:latin typeface="Microsoft Sans Serif"/>
                <a:cs typeface="Microsoft Sans Serif"/>
              </a:rPr>
              <a:t>	</a:t>
            </a:r>
            <a:r>
              <a:rPr sz="2200" spc="-10" dirty="0">
                <a:latin typeface="Microsoft Sans Serif"/>
                <a:cs typeface="Microsoft Sans Serif"/>
              </a:rPr>
              <a:t>giống</a:t>
            </a:r>
            <a:r>
              <a:rPr sz="2200" dirty="0">
                <a:latin typeface="Microsoft Sans Serif"/>
                <a:cs typeface="Microsoft Sans Serif"/>
              </a:rPr>
              <a:t>	</a:t>
            </a:r>
            <a:r>
              <a:rPr sz="2200" spc="-25" dirty="0">
                <a:latin typeface="Microsoft Sans Serif"/>
                <a:cs typeface="Microsoft Sans Serif"/>
              </a:rPr>
              <a:t>hay</a:t>
            </a:r>
            <a:r>
              <a:rPr sz="2200" dirty="0">
                <a:latin typeface="Microsoft Sans Serif"/>
                <a:cs typeface="Microsoft Sans Serif"/>
              </a:rPr>
              <a:t>	</a:t>
            </a:r>
            <a:r>
              <a:rPr sz="2200" spc="-20" dirty="0">
                <a:latin typeface="Microsoft Sans Serif"/>
                <a:cs typeface="Microsoft Sans Serif"/>
              </a:rPr>
              <a:t>khác </a:t>
            </a:r>
            <a:r>
              <a:rPr sz="2200" spc="-10" dirty="0">
                <a:latin typeface="Microsoft Sans Serif"/>
                <a:cs typeface="Microsoft Sans Serif"/>
              </a:rPr>
              <a:t>nhau?</a:t>
            </a:r>
            <a:endParaRPr sz="2200" dirty="0">
              <a:latin typeface="Microsoft Sans Serif"/>
              <a:cs typeface="Microsoft Sans Serif"/>
            </a:endParaRPr>
          </a:p>
          <a:p>
            <a:pPr marL="471805">
              <a:lnSpc>
                <a:spcPts val="2805"/>
              </a:lnSpc>
              <a:spcBef>
                <a:spcPts val="2370"/>
              </a:spcBef>
            </a:pPr>
            <a:r>
              <a:rPr sz="2400" b="1" spc="-260" dirty="0">
                <a:latin typeface="Arial"/>
                <a:cs typeface="Arial"/>
              </a:rPr>
              <a:t>movl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265" dirty="0">
                <a:latin typeface="Arial"/>
                <a:cs typeface="Arial"/>
              </a:rPr>
              <a:t>%eax,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325" dirty="0">
                <a:latin typeface="Arial"/>
                <a:cs typeface="Arial"/>
              </a:rPr>
              <a:t>%ebx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05"/>
              </a:lnSpc>
            </a:pPr>
            <a:r>
              <a:rPr sz="2400" spc="-25" dirty="0">
                <a:latin typeface="Arial MT"/>
                <a:cs typeface="Arial MT"/>
              </a:rPr>
              <a:t>vs</a:t>
            </a:r>
            <a:endParaRPr sz="2400" dirty="0">
              <a:latin typeface="Arial MT"/>
              <a:cs typeface="Arial MT"/>
            </a:endParaRPr>
          </a:p>
          <a:p>
            <a:pPr marL="471805">
              <a:lnSpc>
                <a:spcPct val="100000"/>
              </a:lnSpc>
              <a:spcBef>
                <a:spcPts val="965"/>
              </a:spcBef>
            </a:pPr>
            <a:r>
              <a:rPr sz="2400" b="1" spc="-260" dirty="0">
                <a:latin typeface="Arial"/>
                <a:cs typeface="Arial"/>
              </a:rPr>
              <a:t>movl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240" dirty="0">
                <a:latin typeface="Arial"/>
                <a:cs typeface="Arial"/>
              </a:rPr>
              <a:t>(%eax),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325" dirty="0">
                <a:latin typeface="Arial"/>
                <a:cs typeface="Arial"/>
              </a:rPr>
              <a:t>%ebx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13450" y="2279650"/>
          <a:ext cx="1888489" cy="852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200" spc="-25" dirty="0">
                          <a:latin typeface="Arial MT"/>
                          <a:cs typeface="Arial MT"/>
                        </a:rPr>
                        <a:t>25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200" spc="-25" dirty="0">
                          <a:latin typeface="Arial MT"/>
                          <a:cs typeface="Arial MT"/>
                        </a:rPr>
                        <a:t>146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515861" y="1839290"/>
            <a:ext cx="901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85" dirty="0">
                <a:latin typeface="Arial"/>
                <a:cs typeface="Arial"/>
              </a:rPr>
              <a:t>Memory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4344" y="1702066"/>
            <a:ext cx="667385" cy="144653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75"/>
              </a:spcBef>
            </a:pPr>
            <a:r>
              <a:rPr sz="2200" b="1" spc="-140" dirty="0">
                <a:latin typeface="Arial"/>
                <a:cs typeface="Arial"/>
              </a:rPr>
              <a:t>Addr</a:t>
            </a:r>
            <a:endParaRPr sz="22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1075"/>
              </a:spcBef>
            </a:pPr>
            <a:r>
              <a:rPr sz="2200" b="1" spc="-225" dirty="0">
                <a:latin typeface="Arial"/>
                <a:cs typeface="Arial"/>
              </a:rPr>
              <a:t>0x100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200" b="1" spc="-210" dirty="0">
                <a:latin typeface="Arial"/>
                <a:cs typeface="Arial"/>
              </a:rPr>
              <a:t>0x104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3475" y="4505856"/>
            <a:ext cx="265747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64"/>
              </a:lnSpc>
              <a:tabLst>
                <a:tab pos="913765" algn="l"/>
              </a:tabLst>
            </a:pPr>
            <a:r>
              <a:rPr sz="1600" b="1" spc="-20" dirty="0">
                <a:solidFill>
                  <a:srgbClr val="006FC0"/>
                </a:solidFill>
                <a:latin typeface="Arial"/>
                <a:cs typeface="Arial"/>
              </a:rPr>
              <a:t>%ebx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	=</a:t>
            </a:r>
            <a:r>
              <a:rPr sz="16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Giá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trị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của</a:t>
            </a:r>
            <a:r>
              <a:rPr sz="16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006FC0"/>
                </a:solidFill>
                <a:latin typeface="Arial"/>
                <a:cs typeface="Arial"/>
              </a:rPr>
              <a:t>%eax</a:t>
            </a:r>
            <a:endParaRPr sz="1600">
              <a:latin typeface="Arial"/>
              <a:cs typeface="Arial"/>
            </a:endParaRPr>
          </a:p>
          <a:p>
            <a:pPr marR="80645" algn="ctr">
              <a:lnSpc>
                <a:spcPct val="100000"/>
              </a:lnSpc>
              <a:spcBef>
                <a:spcPts val="459"/>
              </a:spcBef>
            </a:pP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0x100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3475" y="5338595"/>
            <a:ext cx="5243195" cy="767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  <a:tabLst>
                <a:tab pos="913765" algn="l"/>
              </a:tabLst>
            </a:pPr>
            <a:r>
              <a:rPr sz="1600" b="1" spc="-20" dirty="0">
                <a:solidFill>
                  <a:srgbClr val="006FC0"/>
                </a:solidFill>
                <a:latin typeface="Arial"/>
                <a:cs typeface="Arial"/>
              </a:rPr>
              <a:t>%ebx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	=</a:t>
            </a:r>
            <a:r>
              <a:rPr sz="16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Giá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trị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của</a:t>
            </a:r>
            <a:r>
              <a:rPr sz="16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ô</a:t>
            </a:r>
            <a:r>
              <a:rPr sz="16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nhớ</a:t>
            </a:r>
            <a:r>
              <a:rPr sz="16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có</a:t>
            </a:r>
            <a:r>
              <a:rPr sz="16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địa</a:t>
            </a:r>
            <a:r>
              <a:rPr sz="16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chỉ</a:t>
            </a:r>
            <a:r>
              <a:rPr sz="16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lưu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trong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006FC0"/>
                </a:solidFill>
                <a:latin typeface="Arial"/>
                <a:cs typeface="Arial"/>
              </a:rPr>
              <a:t>%eax</a:t>
            </a:r>
            <a:endParaRPr sz="16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  <a:spcBef>
                <a:spcPts val="165"/>
              </a:spcBef>
            </a:pP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Giá</a:t>
            </a:r>
            <a:r>
              <a:rPr sz="16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trị ô</a:t>
            </a:r>
            <a:r>
              <a:rPr sz="16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nhớ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có</a:t>
            </a:r>
            <a:r>
              <a:rPr sz="16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địa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chỉ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 0x100</a:t>
            </a:r>
            <a:endParaRPr sz="1600">
              <a:latin typeface="Arial"/>
              <a:cs typeface="Arial"/>
            </a:endParaRPr>
          </a:p>
          <a:p>
            <a:pPr marL="913765">
              <a:lnSpc>
                <a:spcPct val="100000"/>
              </a:lnSpc>
              <a:spcBef>
                <a:spcPts val="250"/>
              </a:spcBef>
            </a:pP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600" b="1" spc="-25" dirty="0">
                <a:solidFill>
                  <a:srgbClr val="C00000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7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00"/>
              </a:spcBef>
            </a:pPr>
            <a:r>
              <a:rPr dirty="0"/>
              <a:t>Nội</a:t>
            </a:r>
            <a:r>
              <a:rPr spc="-60" dirty="0"/>
              <a:t> </a:t>
            </a:r>
            <a:r>
              <a:rPr spc="-20" dirty="0"/>
              <a:t>dung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</a:rPr>
              <a:t>Sơ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lược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lịch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sử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các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bộ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xử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lý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và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kiến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trúc</a:t>
            </a:r>
            <a:r>
              <a:rPr spc="-10" dirty="0">
                <a:solidFill>
                  <a:srgbClr val="000000"/>
                </a:solidFill>
              </a:rPr>
              <a:t> Intel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C,</a:t>
            </a:r>
            <a:r>
              <a:rPr spc="-75" dirty="0"/>
              <a:t> </a:t>
            </a:r>
            <a:r>
              <a:rPr dirty="0"/>
              <a:t>assembly,</a:t>
            </a:r>
            <a:r>
              <a:rPr spc="-40" dirty="0"/>
              <a:t> </a:t>
            </a:r>
            <a:r>
              <a:rPr dirty="0"/>
              <a:t>mã</a:t>
            </a:r>
            <a:r>
              <a:rPr spc="-70" dirty="0"/>
              <a:t> </a:t>
            </a:r>
            <a:r>
              <a:rPr spc="-25" dirty="0"/>
              <a:t>máy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Cơ</a:t>
            </a:r>
            <a:r>
              <a:rPr spc="-55" dirty="0"/>
              <a:t> </a:t>
            </a:r>
            <a:r>
              <a:rPr dirty="0"/>
              <a:t>bản</a:t>
            </a:r>
            <a:r>
              <a:rPr spc="-70" dirty="0"/>
              <a:t> </a:t>
            </a:r>
            <a:r>
              <a:rPr dirty="0"/>
              <a:t>về</a:t>
            </a:r>
            <a:r>
              <a:rPr spc="-60" dirty="0"/>
              <a:t> </a:t>
            </a:r>
            <a:r>
              <a:rPr dirty="0"/>
              <a:t>Assembly:</a:t>
            </a:r>
            <a:r>
              <a:rPr spc="-25" dirty="0"/>
              <a:t> </a:t>
            </a:r>
            <a:r>
              <a:rPr dirty="0"/>
              <a:t>Registers,</a:t>
            </a:r>
            <a:r>
              <a:rPr spc="-60" dirty="0"/>
              <a:t> </a:t>
            </a:r>
            <a:r>
              <a:rPr spc="-20" dirty="0"/>
              <a:t>move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Các</a:t>
            </a:r>
            <a:r>
              <a:rPr spc="-15" dirty="0"/>
              <a:t> </a:t>
            </a:r>
            <a:r>
              <a:rPr dirty="0"/>
              <a:t>phép</a:t>
            </a:r>
            <a:r>
              <a:rPr spc="-25" dirty="0"/>
              <a:t> </a:t>
            </a:r>
            <a:r>
              <a:rPr dirty="0"/>
              <a:t>tính</a:t>
            </a:r>
            <a:r>
              <a:rPr spc="-35" dirty="0"/>
              <a:t> </a:t>
            </a:r>
            <a:r>
              <a:rPr dirty="0"/>
              <a:t>toán</a:t>
            </a:r>
            <a:r>
              <a:rPr spc="-15" dirty="0"/>
              <a:t> </a:t>
            </a:r>
            <a:r>
              <a:rPr dirty="0"/>
              <a:t>học</a:t>
            </a:r>
            <a:r>
              <a:rPr spc="-15" dirty="0"/>
              <a:t> </a:t>
            </a:r>
            <a:r>
              <a:rPr dirty="0"/>
              <a:t>và</a:t>
            </a:r>
            <a:r>
              <a:rPr spc="-15" dirty="0"/>
              <a:t> </a:t>
            </a:r>
            <a:r>
              <a:rPr spc="-10" dirty="0"/>
              <a:t>logic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214" y="1360195"/>
            <a:ext cx="7707630" cy="22599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88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36220" algn="l"/>
              </a:tabLst>
            </a:pPr>
            <a:r>
              <a:rPr sz="2200" b="1" dirty="0">
                <a:latin typeface="Arial"/>
                <a:cs typeface="Arial"/>
              </a:rPr>
              <a:t>Dạng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tổng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quát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nhất</a:t>
            </a:r>
            <a:endParaRPr sz="2200">
              <a:latin typeface="Arial"/>
              <a:cs typeface="Arial"/>
            </a:endParaRPr>
          </a:p>
          <a:p>
            <a:pPr marL="1219835">
              <a:lnSpc>
                <a:spcPct val="100000"/>
              </a:lnSpc>
              <a:spcBef>
                <a:spcPts val="785"/>
              </a:spcBef>
              <a:tabLst>
                <a:tab pos="3670300" algn="l"/>
              </a:tabLst>
            </a:pPr>
            <a:r>
              <a:rPr sz="2200" b="1" spc="-1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200" b="1" spc="-10" dirty="0">
                <a:latin typeface="Arial"/>
                <a:cs typeface="Arial"/>
              </a:rPr>
              <a:t>(</a:t>
            </a:r>
            <a:r>
              <a:rPr sz="2200" b="1" spc="-10" dirty="0">
                <a:solidFill>
                  <a:srgbClr val="3333CC"/>
                </a:solidFill>
                <a:latin typeface="Arial"/>
                <a:cs typeface="Arial"/>
              </a:rPr>
              <a:t>Rb</a:t>
            </a:r>
            <a:r>
              <a:rPr sz="2200" b="1" spc="-10" dirty="0">
                <a:latin typeface="Arial"/>
                <a:cs typeface="Arial"/>
              </a:rPr>
              <a:t>,</a:t>
            </a:r>
            <a:r>
              <a:rPr sz="2200" b="1" spc="-10" dirty="0">
                <a:solidFill>
                  <a:srgbClr val="00AF50"/>
                </a:solidFill>
                <a:latin typeface="Arial"/>
                <a:cs typeface="Arial"/>
              </a:rPr>
              <a:t>Ri</a:t>
            </a:r>
            <a:r>
              <a:rPr sz="2200" b="1" spc="-10" dirty="0">
                <a:latin typeface="Arial"/>
                <a:cs typeface="Arial"/>
              </a:rPr>
              <a:t>,</a:t>
            </a:r>
            <a:r>
              <a:rPr sz="2200" b="1" spc="-10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200" b="1" spc="-10" dirty="0">
                <a:latin typeface="Arial"/>
                <a:cs typeface="Arial"/>
              </a:rPr>
              <a:t>)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10" dirty="0">
                <a:latin typeface="Arial"/>
                <a:cs typeface="Arial"/>
              </a:rPr>
              <a:t>Mem[Reg[</a:t>
            </a:r>
            <a:r>
              <a:rPr sz="2200" b="1" spc="-10" dirty="0">
                <a:solidFill>
                  <a:srgbClr val="3333CC"/>
                </a:solidFill>
                <a:latin typeface="Arial"/>
                <a:cs typeface="Arial"/>
              </a:rPr>
              <a:t>Rb</a:t>
            </a:r>
            <a:r>
              <a:rPr sz="2200" b="1" spc="-10" dirty="0">
                <a:latin typeface="Arial"/>
                <a:cs typeface="Arial"/>
              </a:rPr>
              <a:t>]+</a:t>
            </a:r>
            <a:r>
              <a:rPr sz="2200" b="1" spc="-10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200" b="1" spc="-10" dirty="0">
                <a:latin typeface="Arial"/>
                <a:cs typeface="Arial"/>
              </a:rPr>
              <a:t>*Reg[</a:t>
            </a:r>
            <a:r>
              <a:rPr sz="2200" b="1" spc="-10" dirty="0">
                <a:solidFill>
                  <a:srgbClr val="00AF50"/>
                </a:solidFill>
                <a:latin typeface="Arial"/>
                <a:cs typeface="Arial"/>
              </a:rPr>
              <a:t>Ri</a:t>
            </a:r>
            <a:r>
              <a:rPr sz="2200" b="1" spc="-10" dirty="0">
                <a:latin typeface="Arial"/>
                <a:cs typeface="Arial"/>
              </a:rPr>
              <a:t>]+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200" b="1" spc="-25" dirty="0"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  <a:p>
            <a:pPr marL="573405" lvl="1" indent="-222250">
              <a:lnSpc>
                <a:spcPct val="100000"/>
              </a:lnSpc>
              <a:spcBef>
                <a:spcPts val="520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573405" algn="l"/>
                <a:tab pos="121983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D</a:t>
            </a:r>
            <a:r>
              <a:rPr sz="2000" spc="-25" dirty="0">
                <a:latin typeface="Microsoft Sans Serif"/>
                <a:cs typeface="Microsoft Sans Serif"/>
              </a:rPr>
              <a:t>: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1800" dirty="0">
                <a:latin typeface="Microsoft Sans Serif"/>
                <a:cs typeface="Microsoft Sans Serif"/>
              </a:rPr>
              <a:t>Hằng số “dịch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chuyển”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2,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hoặc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4 </a:t>
            </a:r>
            <a:r>
              <a:rPr sz="1800" spc="-10" dirty="0">
                <a:latin typeface="Microsoft Sans Serif"/>
                <a:cs typeface="Microsoft Sans Serif"/>
              </a:rPr>
              <a:t>bytes</a:t>
            </a:r>
            <a:endParaRPr sz="1800">
              <a:latin typeface="Microsoft Sans Serif"/>
              <a:cs typeface="Microsoft Sans Serif"/>
            </a:endParaRPr>
          </a:p>
          <a:p>
            <a:pPr marL="573405" lvl="1" indent="-222250">
              <a:lnSpc>
                <a:spcPct val="100000"/>
              </a:lnSpc>
              <a:spcBef>
                <a:spcPts val="440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573405" algn="l"/>
                <a:tab pos="121983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Rb:</a:t>
            </a:r>
            <a:r>
              <a:rPr sz="1800" dirty="0">
                <a:latin typeface="Microsoft Sans Serif"/>
                <a:cs typeface="Microsoft Sans Serif"/>
              </a:rPr>
              <a:t>	Base register: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Bất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kỳ thanh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ghi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nào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được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hỗ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trợ</a:t>
            </a:r>
            <a:endParaRPr sz="1800">
              <a:latin typeface="Microsoft Sans Serif"/>
              <a:cs typeface="Microsoft Sans Serif"/>
            </a:endParaRPr>
          </a:p>
          <a:p>
            <a:pPr marL="573405" lvl="1" indent="-222250">
              <a:lnSpc>
                <a:spcPct val="100000"/>
              </a:lnSpc>
              <a:spcBef>
                <a:spcPts val="434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573405" algn="l"/>
                <a:tab pos="121983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Ri:</a:t>
            </a:r>
            <a:r>
              <a:rPr sz="1800" dirty="0">
                <a:latin typeface="Microsoft Sans Serif"/>
                <a:cs typeface="Microsoft Sans Serif"/>
              </a:rPr>
              <a:t>	Index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register: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Bất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kỳ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thanh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ghi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nào,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ngoại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trừ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%rsp </a:t>
            </a:r>
            <a:r>
              <a:rPr sz="1800" dirty="0">
                <a:latin typeface="Microsoft Sans Serif"/>
                <a:cs typeface="Microsoft Sans Serif"/>
              </a:rPr>
              <a:t>hoặc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b="1" spc="-20" dirty="0">
                <a:latin typeface="Arial"/>
                <a:cs typeface="Arial"/>
              </a:rPr>
              <a:t>%esp</a:t>
            </a:r>
            <a:endParaRPr sz="1800">
              <a:latin typeface="Arial"/>
              <a:cs typeface="Arial"/>
            </a:endParaRPr>
          </a:p>
          <a:p>
            <a:pPr marL="573405" lvl="1" indent="-222250">
              <a:lnSpc>
                <a:spcPct val="100000"/>
              </a:lnSpc>
              <a:spcBef>
                <a:spcPts val="434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573405" algn="l"/>
                <a:tab pos="121983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S:</a:t>
            </a:r>
            <a:r>
              <a:rPr sz="1800" dirty="0">
                <a:latin typeface="Microsoft Sans Serif"/>
                <a:cs typeface="Microsoft Sans Serif"/>
              </a:rPr>
              <a:t>	Scale: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1,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2,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4,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hoặc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8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</a:t>
            </a:r>
            <a:r>
              <a:rPr sz="1800" i="1" dirty="0">
                <a:solidFill>
                  <a:srgbClr val="C00000"/>
                </a:solidFill>
                <a:latin typeface="Arial"/>
                <a:cs typeface="Arial"/>
              </a:rPr>
              <a:t>vì</a:t>
            </a:r>
            <a:r>
              <a:rPr sz="1800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C00000"/>
                </a:solidFill>
                <a:latin typeface="Arial"/>
                <a:cs typeface="Arial"/>
              </a:rPr>
              <a:t>sao</a:t>
            </a:r>
            <a:r>
              <a:rPr sz="1800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C00000"/>
                </a:solidFill>
                <a:latin typeface="Arial"/>
                <a:cs typeface="Arial"/>
              </a:rPr>
              <a:t>là</a:t>
            </a:r>
            <a:r>
              <a:rPr sz="1800" i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C00000"/>
                </a:solidFill>
                <a:latin typeface="Arial"/>
                <a:cs typeface="Arial"/>
              </a:rPr>
              <a:t>những</a:t>
            </a:r>
            <a:r>
              <a:rPr sz="1800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C00000"/>
                </a:solidFill>
                <a:latin typeface="Arial"/>
                <a:cs typeface="Arial"/>
              </a:rPr>
              <a:t>số</a:t>
            </a:r>
            <a:r>
              <a:rPr sz="18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C00000"/>
                </a:solidFill>
                <a:latin typeface="Arial"/>
                <a:cs typeface="Arial"/>
              </a:rPr>
              <a:t>này?</a:t>
            </a:r>
            <a:r>
              <a:rPr sz="1800" spc="-10" dirty="0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214" y="3993949"/>
            <a:ext cx="3542665" cy="170433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88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36220" algn="l"/>
              </a:tabLst>
            </a:pPr>
            <a:r>
              <a:rPr sz="2200" b="1" dirty="0">
                <a:latin typeface="Arial"/>
                <a:cs typeface="Arial"/>
              </a:rPr>
              <a:t>Các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trường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hợp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đặc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biệt</a:t>
            </a:r>
            <a:endParaRPr sz="2200">
              <a:latin typeface="Arial"/>
              <a:cs typeface="Arial"/>
            </a:endParaRPr>
          </a:p>
          <a:p>
            <a:pPr marL="1219835">
              <a:lnSpc>
                <a:spcPct val="100000"/>
              </a:lnSpc>
              <a:spcBef>
                <a:spcPts val="780"/>
              </a:spcBef>
            </a:pPr>
            <a:r>
              <a:rPr sz="2200" b="1" spc="-10" dirty="0">
                <a:latin typeface="Arial"/>
                <a:cs typeface="Arial"/>
              </a:rPr>
              <a:t>(Rb,Ri)</a:t>
            </a:r>
            <a:endParaRPr sz="2200">
              <a:latin typeface="Arial"/>
              <a:cs typeface="Arial"/>
            </a:endParaRPr>
          </a:p>
          <a:p>
            <a:pPr marL="1219835">
              <a:lnSpc>
                <a:spcPct val="100000"/>
              </a:lnSpc>
              <a:spcBef>
                <a:spcPts val="565"/>
              </a:spcBef>
            </a:pPr>
            <a:r>
              <a:rPr sz="2200" b="1" spc="-10" dirty="0">
                <a:latin typeface="Arial"/>
                <a:cs typeface="Arial"/>
              </a:rPr>
              <a:t>D(Rb,Ri)</a:t>
            </a:r>
            <a:endParaRPr sz="2200">
              <a:latin typeface="Arial"/>
              <a:cs typeface="Arial"/>
            </a:endParaRPr>
          </a:p>
          <a:p>
            <a:pPr marL="1219835">
              <a:lnSpc>
                <a:spcPct val="100000"/>
              </a:lnSpc>
              <a:spcBef>
                <a:spcPts val="530"/>
              </a:spcBef>
            </a:pPr>
            <a:r>
              <a:rPr sz="2200" b="1" spc="-10" dirty="0">
                <a:latin typeface="Arial"/>
                <a:cs typeface="Arial"/>
              </a:rPr>
              <a:t>(Rb,Ri,S)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3" y="4456582"/>
            <a:ext cx="3455035" cy="1242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14"/>
              </a:spcBef>
            </a:pPr>
            <a:r>
              <a:rPr sz="2200" b="1" spc="-10" dirty="0">
                <a:latin typeface="Arial"/>
                <a:cs typeface="Arial"/>
              </a:rPr>
              <a:t>Mem[Reg[Rb]+Reg[Ri]] Mem[Reg[Rb]+Reg[Ri]+D] Mem[Reg[Rb]+S*Reg[Ri]]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1521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Các</a:t>
            </a:r>
            <a:r>
              <a:rPr sz="3300" spc="-25" dirty="0"/>
              <a:t> </a:t>
            </a:r>
            <a:r>
              <a:rPr sz="3300" dirty="0"/>
              <a:t>chế</a:t>
            </a:r>
            <a:r>
              <a:rPr sz="3300" spc="-25" dirty="0"/>
              <a:t> </a:t>
            </a:r>
            <a:r>
              <a:rPr sz="3300" dirty="0"/>
              <a:t>độ</a:t>
            </a:r>
            <a:r>
              <a:rPr sz="3300" spc="-25" dirty="0"/>
              <a:t> </a:t>
            </a:r>
            <a:r>
              <a:rPr sz="3300" dirty="0"/>
              <a:t>đánh</a:t>
            </a:r>
            <a:r>
              <a:rPr sz="3300" spc="-50" dirty="0"/>
              <a:t> </a:t>
            </a:r>
            <a:r>
              <a:rPr sz="3300" dirty="0"/>
              <a:t>địa</a:t>
            </a:r>
            <a:r>
              <a:rPr sz="3300" spc="-20" dirty="0"/>
              <a:t> </a:t>
            </a:r>
            <a:r>
              <a:rPr sz="3300" dirty="0"/>
              <a:t>chỉ</a:t>
            </a:r>
            <a:r>
              <a:rPr sz="3300" spc="-40" dirty="0"/>
              <a:t> </a:t>
            </a:r>
            <a:r>
              <a:rPr sz="3300" dirty="0"/>
              <a:t>bộ</a:t>
            </a:r>
            <a:r>
              <a:rPr sz="3300" spc="-50" dirty="0"/>
              <a:t> </a:t>
            </a:r>
            <a:r>
              <a:rPr sz="3300" dirty="0"/>
              <a:t>nhớ</a:t>
            </a:r>
            <a:r>
              <a:rPr sz="3300" spc="-25" dirty="0"/>
              <a:t> </a:t>
            </a:r>
            <a:r>
              <a:rPr sz="3300" dirty="0"/>
              <a:t>đầy</a:t>
            </a:r>
            <a:r>
              <a:rPr sz="3300" spc="-20" dirty="0"/>
              <a:t> </a:t>
            </a:r>
            <a:r>
              <a:rPr sz="3300" spc="-25" dirty="0"/>
              <a:t>đủ</a:t>
            </a:r>
            <a:endParaRPr sz="3300"/>
          </a:p>
        </p:txBody>
      </p:sp>
      <p:sp>
        <p:nvSpPr>
          <p:cNvPr id="6" name="object 6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7208" y="3534515"/>
            <a:ext cx="118681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Biểu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9365" y="3534515"/>
            <a:ext cx="203200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Cách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tính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địa</a:t>
            </a:r>
            <a:r>
              <a:rPr sz="2000" b="1" spc="-25" dirty="0">
                <a:latin typeface="Arial"/>
                <a:cs typeface="Arial"/>
              </a:rPr>
              <a:t> chỉ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1421" y="3534515"/>
            <a:ext cx="833119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Địa</a:t>
            </a:r>
            <a:r>
              <a:rPr sz="2000" b="1" spc="-25" dirty="0">
                <a:latin typeface="Arial"/>
                <a:cs typeface="Arial"/>
              </a:rPr>
              <a:t> chỉ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605" y="4032838"/>
            <a:ext cx="137287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b="1" spc="-10" dirty="0">
                <a:latin typeface="Courier New"/>
                <a:cs typeface="Courier New"/>
              </a:rPr>
              <a:t>0x8(%edx)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3838" y="4032838"/>
            <a:ext cx="182880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b="1" dirty="0">
                <a:latin typeface="Courier New"/>
                <a:cs typeface="Courier New"/>
              </a:rPr>
              <a:t>0xf000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0x8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6021" y="4032838"/>
            <a:ext cx="91440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b="1" spc="-10" dirty="0">
                <a:latin typeface="Courier New"/>
                <a:cs typeface="Courier New"/>
              </a:rPr>
              <a:t>0xf008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1605" y="4540965"/>
            <a:ext cx="167767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b="1" spc="-10" dirty="0">
                <a:latin typeface="Courier New"/>
                <a:cs typeface="Courier New"/>
              </a:rPr>
              <a:t>(%edx,%ecx)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3838" y="4540965"/>
            <a:ext cx="213360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b="1" dirty="0">
                <a:latin typeface="Courier New"/>
                <a:cs typeface="Courier New"/>
              </a:rPr>
              <a:t>0xf000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0x100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6021" y="4540965"/>
            <a:ext cx="91440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b="1" spc="-10" dirty="0">
                <a:latin typeface="Courier New"/>
                <a:cs typeface="Courier New"/>
              </a:rPr>
              <a:t>0xf100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1605" y="5049600"/>
            <a:ext cx="1981835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b="1" spc="-10" dirty="0">
                <a:latin typeface="Courier New"/>
                <a:cs typeface="Courier New"/>
              </a:rPr>
              <a:t>(%edx,%ecx,4)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83838" y="5049600"/>
            <a:ext cx="243840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b="1" dirty="0">
                <a:latin typeface="Courier New"/>
                <a:cs typeface="Courier New"/>
              </a:rPr>
              <a:t>0xf000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4*0x100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6021" y="5049600"/>
            <a:ext cx="91440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b="1" spc="-10" dirty="0">
                <a:latin typeface="Courier New"/>
                <a:cs typeface="Courier New"/>
              </a:rPr>
              <a:t>0xf400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1605" y="5557676"/>
            <a:ext cx="1981835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b="1" spc="-10" dirty="0">
                <a:latin typeface="Courier New"/>
                <a:cs typeface="Courier New"/>
              </a:rPr>
              <a:t>0x80(,%edx,2)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83838" y="5557676"/>
            <a:ext cx="228600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b="1" dirty="0">
                <a:latin typeface="Courier New"/>
                <a:cs typeface="Courier New"/>
              </a:rPr>
              <a:t>2*0xf000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20" dirty="0">
                <a:latin typeface="Courier New"/>
                <a:cs typeface="Courier New"/>
              </a:rPr>
              <a:t> 0x80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26021" y="5557676"/>
            <a:ext cx="106680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b="1" spc="-10" dirty="0">
                <a:latin typeface="Courier New"/>
                <a:cs typeface="Courier New"/>
              </a:rPr>
              <a:t>0x1e080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754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dirty="0"/>
              <a:t>Tính</a:t>
            </a:r>
            <a:r>
              <a:rPr spc="-5" dirty="0"/>
              <a:t> </a:t>
            </a:r>
            <a:r>
              <a:rPr dirty="0"/>
              <a:t>toán</a:t>
            </a:r>
            <a:r>
              <a:rPr spc="-25" dirty="0"/>
              <a:t> </a:t>
            </a:r>
            <a:r>
              <a:rPr dirty="0"/>
              <a:t>địa</a:t>
            </a:r>
            <a:r>
              <a:rPr spc="-10" dirty="0"/>
              <a:t> </a:t>
            </a:r>
            <a:r>
              <a:rPr dirty="0"/>
              <a:t>chỉ:</a:t>
            </a:r>
            <a:r>
              <a:rPr spc="-10" dirty="0"/>
              <a:t> </a:t>
            </a:r>
            <a:r>
              <a:rPr dirty="0"/>
              <a:t>Ví</a:t>
            </a:r>
            <a:r>
              <a:rPr spc="-10" dirty="0"/>
              <a:t> </a:t>
            </a:r>
            <a:r>
              <a:rPr spc="-25" dirty="0"/>
              <a:t>dụ</a:t>
            </a: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054100" y="1587500"/>
          <a:ext cx="2362200" cy="1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b="1" spc="-20" dirty="0">
                          <a:latin typeface="Courier New"/>
                          <a:cs typeface="Courier New"/>
                        </a:rPr>
                        <a:t>%edx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0xf000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b="1" spc="-20" dirty="0">
                          <a:latin typeface="Courier New"/>
                          <a:cs typeface="Courier New"/>
                        </a:rPr>
                        <a:t>%ecx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0x0100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13175" y="1925269"/>
            <a:ext cx="508254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icrosoft Sans Serif"/>
                <a:cs typeface="Microsoft Sans Serif"/>
              </a:rPr>
              <a:t>D(Rb,Ri,S)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=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Mem[Reg[Rb]+S*Reg[Ri]+</a:t>
            </a:r>
            <a:r>
              <a:rPr sz="2100" spc="-65" dirty="0">
                <a:latin typeface="Microsoft Sans Serif"/>
                <a:cs typeface="Microsoft Sans Serif"/>
              </a:rPr>
              <a:t> </a:t>
            </a:r>
            <a:r>
              <a:rPr sz="2100" spc="-25" dirty="0">
                <a:latin typeface="Microsoft Sans Serif"/>
                <a:cs typeface="Microsoft Sans Serif"/>
              </a:rPr>
              <a:t>D]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103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00"/>
              </a:spcBef>
            </a:pPr>
            <a:r>
              <a:rPr b="0" spc="114" dirty="0">
                <a:latin typeface="Microsoft Sans Serif"/>
                <a:cs typeface="Microsoft Sans Serif"/>
              </a:rPr>
              <a:t>Lưu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ý:</a:t>
            </a:r>
            <a:r>
              <a:rPr b="0" spc="20" dirty="0">
                <a:latin typeface="Microsoft Sans Serif"/>
                <a:cs typeface="Microsoft Sans Serif"/>
              </a:rPr>
              <a:t> </a:t>
            </a:r>
            <a:r>
              <a:rPr dirty="0"/>
              <a:t>Suffix</a:t>
            </a:r>
            <a:r>
              <a:rPr spc="-15" dirty="0"/>
              <a:t> </a:t>
            </a:r>
            <a:r>
              <a:rPr dirty="0"/>
              <a:t>cho</a:t>
            </a:r>
            <a:r>
              <a:rPr spc="-15" dirty="0"/>
              <a:t> </a:t>
            </a:r>
            <a:r>
              <a:rPr dirty="0"/>
              <a:t>lệnh</a:t>
            </a:r>
            <a:r>
              <a:rPr spc="-10" dirty="0"/>
              <a:t> </a:t>
            </a:r>
            <a:r>
              <a:rPr spc="-25" dirty="0">
                <a:latin typeface="Courier New"/>
                <a:cs typeface="Courier New"/>
              </a:rPr>
              <a:t>mov</a:t>
            </a:r>
            <a:r>
              <a:rPr spc="-1155" dirty="0">
                <a:latin typeface="Courier New"/>
                <a:cs typeface="Courier New"/>
              </a:rPr>
              <a:t> </a:t>
            </a:r>
            <a:r>
              <a:rPr dirty="0"/>
              <a:t>trong</a:t>
            </a:r>
            <a:r>
              <a:rPr spc="-15" dirty="0"/>
              <a:t> </a:t>
            </a:r>
            <a:r>
              <a:rPr spc="-20" dirty="0"/>
              <a:t>AT&amp;T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703" y="1319275"/>
            <a:ext cx="61785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Quyết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định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số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byte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dữ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liệu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sẽ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được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“move”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774903" y="1681849"/>
            <a:ext cx="921385" cy="16510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30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299085" algn="l"/>
              </a:tabLst>
            </a:pPr>
            <a:r>
              <a:rPr sz="1800" spc="-20" dirty="0">
                <a:latin typeface="Microsoft Sans Serif"/>
                <a:cs typeface="Microsoft Sans Serif"/>
              </a:rPr>
              <a:t>mov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299085" algn="l"/>
              </a:tabLst>
            </a:pPr>
            <a:r>
              <a:rPr sz="1800" spc="-20" dirty="0">
                <a:latin typeface="Microsoft Sans Serif"/>
                <a:cs typeface="Microsoft Sans Serif"/>
              </a:rPr>
              <a:t>mov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299085" algn="l"/>
              </a:tabLst>
            </a:pPr>
            <a:r>
              <a:rPr sz="1800" spc="-20" dirty="0">
                <a:latin typeface="Microsoft Sans Serif"/>
                <a:cs typeface="Microsoft Sans Serif"/>
              </a:rPr>
              <a:t>mov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299085" algn="l"/>
              </a:tabLst>
            </a:pPr>
            <a:r>
              <a:rPr sz="1800" spc="-20" dirty="0">
                <a:latin typeface="Microsoft Sans Serif"/>
                <a:cs typeface="Microsoft Sans Serif"/>
              </a:rPr>
              <a:t>mov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q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29908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mov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6554" y="1656079"/>
            <a:ext cx="5005705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Microsoft Sans Serif"/>
                <a:cs typeface="Microsoft Sans Serif"/>
              </a:rPr>
              <a:t>1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byte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Microsoft Sans Serif"/>
                <a:cs typeface="Microsoft Sans Serif"/>
              </a:rPr>
              <a:t>2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bytes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Microsoft Sans Serif"/>
                <a:cs typeface="Microsoft Sans Serif"/>
              </a:rPr>
              <a:t>4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bytes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Microsoft Sans Serif"/>
                <a:cs typeface="Microsoft Sans Serif"/>
              </a:rPr>
              <a:t>8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bytes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(dùng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với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các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thanh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ghi </a:t>
            </a:r>
            <a:r>
              <a:rPr sz="1800" spc="-10" dirty="0">
                <a:latin typeface="Microsoft Sans Serif"/>
                <a:cs typeface="Microsoft Sans Serif"/>
              </a:rPr>
              <a:t>x86_64)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Microsoft Sans Serif"/>
                <a:cs typeface="Microsoft Sans Serif"/>
              </a:rPr>
              <a:t>Số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bytes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tuỳ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ý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(phù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hợp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với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tất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cả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số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byte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180" dirty="0">
                <a:latin typeface="Microsoft Sans Serif"/>
                <a:cs typeface="Microsoft Sans Serif"/>
              </a:rPr>
              <a:t>ở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trên)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703" y="3529025"/>
            <a:ext cx="8368030" cy="1032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</a:tabLst>
            </a:pPr>
            <a:r>
              <a:rPr sz="2200" spc="65" dirty="0">
                <a:latin typeface="Microsoft Sans Serif"/>
                <a:cs typeface="Microsoft Sans Serif"/>
              </a:rPr>
              <a:t>Lưu</a:t>
            </a:r>
            <a:r>
              <a:rPr sz="2200" spc="254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ý:</a:t>
            </a:r>
            <a:r>
              <a:rPr sz="2200" spc="250" dirty="0">
                <a:latin typeface="Microsoft Sans Serif"/>
                <a:cs typeface="Microsoft Sans Serif"/>
              </a:rPr>
              <a:t> </a:t>
            </a:r>
            <a:r>
              <a:rPr sz="2200" b="1" dirty="0">
                <a:latin typeface="Arial"/>
                <a:cs typeface="Arial"/>
              </a:rPr>
              <a:t>Các</a:t>
            </a:r>
            <a:r>
              <a:rPr sz="2200" b="1" spc="2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thanh</a:t>
            </a:r>
            <a:r>
              <a:rPr sz="2200" b="1" spc="2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ghi</a:t>
            </a:r>
            <a:r>
              <a:rPr sz="2200" b="1" spc="245" dirty="0">
                <a:latin typeface="Arial"/>
                <a:cs typeface="Arial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dùng</a:t>
            </a:r>
            <a:r>
              <a:rPr sz="2200" spc="26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trong</a:t>
            </a:r>
            <a:r>
              <a:rPr sz="2200" spc="254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lệnh</a:t>
            </a:r>
            <a:r>
              <a:rPr sz="2200" spc="27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mov</a:t>
            </a:r>
            <a:r>
              <a:rPr sz="2200" spc="24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cần</a:t>
            </a:r>
            <a:r>
              <a:rPr sz="2200" spc="26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đảm</a:t>
            </a:r>
            <a:r>
              <a:rPr sz="2200" spc="24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bảo</a:t>
            </a:r>
            <a:r>
              <a:rPr sz="2200" spc="26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phù</a:t>
            </a:r>
            <a:endParaRPr sz="2200" dirty="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55" dirty="0">
                <a:latin typeface="Microsoft Sans Serif"/>
                <a:cs typeface="Microsoft Sans Serif"/>
              </a:rPr>
              <a:t>hợp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với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b="1" spc="-10" dirty="0">
                <a:latin typeface="Arial"/>
                <a:cs typeface="Arial"/>
              </a:rPr>
              <a:t>suffix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50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756285" algn="l"/>
              </a:tabLst>
            </a:pPr>
            <a:r>
              <a:rPr sz="1800" dirty="0">
                <a:latin typeface="Microsoft Sans Serif"/>
                <a:cs typeface="Microsoft Sans Serif"/>
              </a:rPr>
              <a:t>Số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byte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dữ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liệu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sẽ </a:t>
            </a:r>
            <a:r>
              <a:rPr sz="1800" spc="90" dirty="0">
                <a:latin typeface="Microsoft Sans Serif"/>
                <a:cs typeface="Microsoft Sans Serif"/>
              </a:rPr>
              <a:t>được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move</a:t>
            </a:r>
            <a:endParaRPr sz="18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74971" y="4849935"/>
          <a:ext cx="2120264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770">
                <a:tc>
                  <a:txBody>
                    <a:bodyPr/>
                    <a:lstStyle/>
                    <a:p>
                      <a:pPr marR="19685" algn="ctr">
                        <a:lnSpc>
                          <a:spcPts val="186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%eax,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%ebx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$123,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%bl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%eax,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%bl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25958" y="5222494"/>
            <a:ext cx="6350635" cy="1409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C00000"/>
                </a:solidFill>
                <a:latin typeface="Arial"/>
                <a:cs typeface="Arial"/>
              </a:rPr>
              <a:t>?</a:t>
            </a:r>
            <a:r>
              <a:rPr sz="1800" b="1" i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Có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bao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nhiêu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lệnh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mov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hợp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lệ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trong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các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lệnh </a:t>
            </a:r>
            <a:r>
              <a:rPr sz="1800" i="1" spc="-20" dirty="0">
                <a:latin typeface="Arial"/>
                <a:cs typeface="Arial"/>
              </a:rPr>
              <a:t>bên?</a:t>
            </a:r>
            <a:endParaRPr sz="1800">
              <a:latin typeface="Arial"/>
              <a:cs typeface="Arial"/>
            </a:endParaRPr>
          </a:p>
          <a:p>
            <a:pPr marL="4285615">
              <a:lnSpc>
                <a:spcPct val="100000"/>
              </a:lnSpc>
              <a:spcBef>
                <a:spcPts val="1380"/>
              </a:spcBef>
            </a:pPr>
            <a:r>
              <a:rPr sz="1800" b="1" dirty="0">
                <a:latin typeface="Courier New"/>
                <a:cs typeface="Courier New"/>
              </a:rPr>
              <a:t>movb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$3,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(%ecx)</a:t>
            </a:r>
            <a:endParaRPr sz="1800">
              <a:latin typeface="Courier New"/>
              <a:cs typeface="Courier New"/>
            </a:endParaRPr>
          </a:p>
          <a:p>
            <a:pPr marL="4285615">
              <a:lnSpc>
                <a:spcPct val="100000"/>
              </a:lnSpc>
              <a:spcBef>
                <a:spcPts val="869"/>
              </a:spcBef>
            </a:pPr>
            <a:r>
              <a:rPr sz="1800" b="1" dirty="0">
                <a:latin typeface="Courier New"/>
                <a:cs typeface="Courier New"/>
              </a:rPr>
              <a:t>mov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(%eax),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%bl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754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dirty="0"/>
              <a:t>Lệnh</a:t>
            </a:r>
            <a:r>
              <a:rPr spc="-25" dirty="0"/>
              <a:t> </a:t>
            </a:r>
            <a:r>
              <a:rPr dirty="0"/>
              <a:t>mov</a:t>
            </a:r>
            <a:r>
              <a:rPr spc="-5" dirty="0"/>
              <a:t> </a:t>
            </a:r>
            <a:r>
              <a:rPr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không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/>
              <a:t>hợp</a:t>
            </a:r>
            <a:r>
              <a:rPr spc="-5" dirty="0"/>
              <a:t> </a:t>
            </a:r>
            <a:r>
              <a:rPr spc="-25" dirty="0"/>
              <a:t>lệ?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0826" y="1738883"/>
            <a:ext cx="2492375" cy="155130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426084" indent="-408305">
              <a:lnSpc>
                <a:spcPct val="100000"/>
              </a:lnSpc>
              <a:spcBef>
                <a:spcPts val="920"/>
              </a:spcBef>
              <a:buAutoNum type="arabicPeriod"/>
              <a:tabLst>
                <a:tab pos="426084" algn="l"/>
              </a:tabLst>
            </a:pPr>
            <a:r>
              <a:rPr sz="1800" b="1" dirty="0">
                <a:latin typeface="Courier New"/>
                <a:cs typeface="Courier New"/>
              </a:rPr>
              <a:t>movl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%eax,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%ebx</a:t>
            </a:r>
            <a:endParaRPr sz="1800" dirty="0">
              <a:latin typeface="Courier New"/>
              <a:cs typeface="Courier New"/>
            </a:endParaRPr>
          </a:p>
          <a:p>
            <a:pPr marL="421005" indent="-408305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421005" algn="l"/>
              </a:tabLst>
            </a:pPr>
            <a:r>
              <a:rPr sz="1800" b="1" dirty="0">
                <a:latin typeface="Courier New"/>
                <a:cs typeface="Courier New"/>
              </a:rPr>
              <a:t>movb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$123,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%bl</a:t>
            </a:r>
            <a:endParaRPr sz="1800" dirty="0">
              <a:latin typeface="Courier New"/>
              <a:cs typeface="Courier New"/>
            </a:endParaRPr>
          </a:p>
          <a:p>
            <a:pPr marL="426084" indent="-408305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426084" algn="l"/>
              </a:tabLst>
            </a:pPr>
            <a:r>
              <a:rPr sz="1800" b="1" dirty="0">
                <a:latin typeface="Courier New"/>
                <a:cs typeface="Courier New"/>
              </a:rPr>
              <a:t>movl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%eax,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%bl</a:t>
            </a:r>
            <a:endParaRPr sz="1800" dirty="0">
              <a:latin typeface="Courier New"/>
              <a:cs typeface="Courier New"/>
            </a:endParaRPr>
          </a:p>
          <a:p>
            <a:pPr marL="426084" indent="-40830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426084" algn="l"/>
              </a:tabLst>
            </a:pPr>
            <a:r>
              <a:rPr sz="1800" b="1" dirty="0">
                <a:latin typeface="Courier New"/>
                <a:cs typeface="Courier New"/>
              </a:rPr>
              <a:t>movb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$3,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(%ecx)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0884" y="1682114"/>
            <a:ext cx="2896870" cy="162560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21005" indent="-408305">
              <a:lnSpc>
                <a:spcPct val="100000"/>
              </a:lnSpc>
              <a:spcBef>
                <a:spcPts val="1270"/>
              </a:spcBef>
              <a:buAutoNum type="arabicPeriod" startAt="5"/>
              <a:tabLst>
                <a:tab pos="421005" algn="l"/>
              </a:tabLst>
            </a:pPr>
            <a:r>
              <a:rPr sz="1800" b="1" dirty="0">
                <a:latin typeface="Courier New"/>
                <a:cs typeface="Courier New"/>
              </a:rPr>
              <a:t>movl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0x100,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(%eax)</a:t>
            </a:r>
            <a:endParaRPr sz="1800" dirty="0">
              <a:latin typeface="Courier New"/>
              <a:cs typeface="Courier New"/>
            </a:endParaRPr>
          </a:p>
          <a:p>
            <a:pPr marL="421005" indent="-408305">
              <a:lnSpc>
                <a:spcPct val="100000"/>
              </a:lnSpc>
              <a:spcBef>
                <a:spcPts val="1175"/>
              </a:spcBef>
              <a:buAutoNum type="arabicPeriod" startAt="5"/>
              <a:tabLst>
                <a:tab pos="421005" algn="l"/>
              </a:tabLst>
            </a:pPr>
            <a:r>
              <a:rPr sz="1800" b="1" dirty="0">
                <a:latin typeface="Courier New"/>
                <a:cs typeface="Courier New"/>
              </a:rPr>
              <a:t>mov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%ecx,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$100</a:t>
            </a:r>
            <a:endParaRPr sz="1800" dirty="0">
              <a:latin typeface="Courier New"/>
              <a:cs typeface="Courier New"/>
            </a:endParaRPr>
          </a:p>
          <a:p>
            <a:pPr marL="421005" indent="-408305">
              <a:lnSpc>
                <a:spcPct val="100000"/>
              </a:lnSpc>
              <a:spcBef>
                <a:spcPts val="785"/>
              </a:spcBef>
              <a:buAutoNum type="arabicPeriod" startAt="5"/>
              <a:tabLst>
                <a:tab pos="421005" algn="l"/>
              </a:tabLst>
            </a:pPr>
            <a:r>
              <a:rPr sz="1800" b="1" dirty="0">
                <a:latin typeface="Courier New"/>
                <a:cs typeface="Courier New"/>
              </a:rPr>
              <a:t>mov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(%eax),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%bl</a:t>
            </a:r>
            <a:endParaRPr sz="1800" dirty="0">
              <a:latin typeface="Courier New"/>
              <a:cs typeface="Courier New"/>
            </a:endParaRPr>
          </a:p>
          <a:p>
            <a:pPr marL="421005" indent="-408305">
              <a:lnSpc>
                <a:spcPct val="100000"/>
              </a:lnSpc>
              <a:spcBef>
                <a:spcPts val="825"/>
              </a:spcBef>
              <a:buAutoNum type="arabicPeriod" startAt="5"/>
              <a:tabLst>
                <a:tab pos="421005" algn="l"/>
              </a:tabLst>
            </a:pPr>
            <a:r>
              <a:rPr sz="1800" b="1" dirty="0">
                <a:latin typeface="Courier New"/>
                <a:cs typeface="Courier New"/>
              </a:rPr>
              <a:t>movb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$3,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0x200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2177" y="1751039"/>
            <a:ext cx="374015" cy="164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3475"/>
              </a:lnSpc>
            </a:pPr>
            <a:r>
              <a:rPr sz="3600" spc="-50" dirty="0">
                <a:solidFill>
                  <a:srgbClr val="00AF50"/>
                </a:solidFill>
                <a:latin typeface="Wingdings"/>
                <a:cs typeface="Wingdings"/>
              </a:rPr>
              <a:t></a:t>
            </a:r>
            <a:endParaRPr sz="3600" dirty="0">
              <a:latin typeface="Wingdings"/>
              <a:cs typeface="Wingdings"/>
            </a:endParaRPr>
          </a:p>
          <a:p>
            <a:pPr marL="13970">
              <a:lnSpc>
                <a:spcPts val="3575"/>
              </a:lnSpc>
            </a:pPr>
            <a:r>
              <a:rPr sz="3600" spc="-50" dirty="0">
                <a:solidFill>
                  <a:srgbClr val="00AF50"/>
                </a:solidFill>
                <a:latin typeface="Wingdings"/>
                <a:cs typeface="Wingdings"/>
              </a:rPr>
              <a:t></a:t>
            </a:r>
            <a:endParaRPr sz="3600" dirty="0">
              <a:latin typeface="Wingdings"/>
              <a:cs typeface="Wingdings"/>
            </a:endParaRPr>
          </a:p>
          <a:p>
            <a:pPr marL="22860">
              <a:lnSpc>
                <a:spcPts val="1839"/>
              </a:lnSpc>
            </a:pPr>
            <a:r>
              <a:rPr sz="2000" spc="-50" dirty="0">
                <a:solidFill>
                  <a:srgbClr val="C00000"/>
                </a:solidFill>
                <a:latin typeface="Webdings"/>
                <a:cs typeface="Webdings"/>
              </a:rPr>
              <a:t></a:t>
            </a:r>
            <a:endParaRPr sz="2000" dirty="0">
              <a:latin typeface="Webdings"/>
              <a:cs typeface="Webdings"/>
            </a:endParaRPr>
          </a:p>
          <a:p>
            <a:pPr>
              <a:lnSpc>
                <a:spcPts val="4020"/>
              </a:lnSpc>
            </a:pPr>
            <a:r>
              <a:rPr sz="3600" spc="-50" dirty="0">
                <a:solidFill>
                  <a:srgbClr val="00AF50"/>
                </a:solidFill>
                <a:latin typeface="Wingdings"/>
                <a:cs typeface="Wingdings"/>
              </a:rPr>
              <a:t></a:t>
            </a:r>
            <a:endParaRPr sz="3600" dirty="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6206" y="1881529"/>
            <a:ext cx="375920" cy="156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spc="-50" dirty="0">
                <a:solidFill>
                  <a:srgbClr val="C00000"/>
                </a:solidFill>
                <a:latin typeface="Webdings"/>
                <a:cs typeface="Webdings"/>
              </a:rPr>
              <a:t></a:t>
            </a:r>
            <a:endParaRPr sz="2000" dirty="0">
              <a:latin typeface="Webdings"/>
              <a:cs typeface="Webdings"/>
            </a:endParaRPr>
          </a:p>
          <a:p>
            <a:pPr marL="34290">
              <a:lnSpc>
                <a:spcPts val="2285"/>
              </a:lnSpc>
              <a:spcBef>
                <a:spcPts val="770"/>
              </a:spcBef>
            </a:pPr>
            <a:r>
              <a:rPr sz="2000" spc="-50" dirty="0">
                <a:solidFill>
                  <a:srgbClr val="C00000"/>
                </a:solidFill>
                <a:latin typeface="Webdings"/>
                <a:cs typeface="Webdings"/>
              </a:rPr>
              <a:t></a:t>
            </a:r>
            <a:endParaRPr sz="2000" dirty="0">
              <a:latin typeface="Webdings"/>
              <a:cs typeface="Webdings"/>
            </a:endParaRPr>
          </a:p>
          <a:p>
            <a:pPr marL="10795">
              <a:lnSpc>
                <a:spcPts val="3535"/>
              </a:lnSpc>
            </a:pPr>
            <a:r>
              <a:rPr sz="3600" spc="-50" dirty="0">
                <a:solidFill>
                  <a:srgbClr val="00AF50"/>
                </a:solidFill>
                <a:latin typeface="Wingdings"/>
                <a:cs typeface="Wingdings"/>
              </a:rPr>
              <a:t></a:t>
            </a:r>
            <a:endParaRPr sz="3600" dirty="0">
              <a:latin typeface="Wingdings"/>
              <a:cs typeface="Wingdings"/>
            </a:endParaRPr>
          </a:p>
          <a:p>
            <a:pPr marL="15875">
              <a:lnSpc>
                <a:spcPts val="3650"/>
              </a:lnSpc>
            </a:pPr>
            <a:r>
              <a:rPr sz="3600" spc="-50" dirty="0">
                <a:solidFill>
                  <a:srgbClr val="00AF50"/>
                </a:solidFill>
                <a:latin typeface="Wingdings"/>
                <a:cs typeface="Wingdings"/>
              </a:rPr>
              <a:t></a:t>
            </a:r>
            <a:endParaRPr sz="3600" dirty="0">
              <a:latin typeface="Wingdings"/>
              <a:cs typeface="Wingding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7761" y="4119635"/>
            <a:ext cx="396476" cy="398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07872" y="4145026"/>
            <a:ext cx="1336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Giải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thích?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747" y="1469136"/>
            <a:ext cx="3962400" cy="2025650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40"/>
              </a:spcBef>
            </a:pPr>
            <a:r>
              <a:rPr sz="1800" b="1" dirty="0">
                <a:latin typeface="Courier New"/>
                <a:cs typeface="Courier New"/>
              </a:rPr>
              <a:t>void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swap(int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*xp,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*yp)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b="1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t0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*xp;</a:t>
            </a:r>
            <a:endParaRPr sz="180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t1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*yp;</a:t>
            </a:r>
            <a:endParaRPr sz="180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*xp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t1;</a:t>
            </a:r>
            <a:endParaRPr sz="180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*yp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t0;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7088" y="1393063"/>
            <a:ext cx="19494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ourier New"/>
                <a:cs typeface="Courier New"/>
              </a:rPr>
              <a:t>swap:</a:t>
            </a:r>
            <a:endParaRPr sz="20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</a:pPr>
            <a:r>
              <a:rPr sz="2000" b="1" dirty="0">
                <a:solidFill>
                  <a:srgbClr val="8585DF"/>
                </a:solidFill>
                <a:latin typeface="Courier New"/>
                <a:cs typeface="Courier New"/>
              </a:rPr>
              <a:t>pushl</a:t>
            </a:r>
            <a:r>
              <a:rPr sz="2000" b="1" spc="-45" dirty="0">
                <a:solidFill>
                  <a:srgbClr val="8585DF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solidFill>
                  <a:srgbClr val="8585DF"/>
                </a:solidFill>
                <a:latin typeface="Courier New"/>
                <a:cs typeface="Courier New"/>
              </a:rPr>
              <a:t>%ebp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6376" y="2002917"/>
            <a:ext cx="2312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7100" algn="l"/>
              </a:tabLst>
            </a:pPr>
            <a:r>
              <a:rPr sz="2000" b="1" spc="-20" dirty="0">
                <a:solidFill>
                  <a:srgbClr val="8585DF"/>
                </a:solidFill>
                <a:latin typeface="Courier New"/>
                <a:cs typeface="Courier New"/>
              </a:rPr>
              <a:t>movl</a:t>
            </a:r>
            <a:r>
              <a:rPr sz="2000" b="1" dirty="0">
                <a:solidFill>
                  <a:srgbClr val="8585DF"/>
                </a:solidFill>
                <a:latin typeface="Courier New"/>
                <a:cs typeface="Courier New"/>
              </a:rPr>
              <a:t>	</a:t>
            </a:r>
            <a:r>
              <a:rPr sz="2000" b="1" spc="-10" dirty="0">
                <a:solidFill>
                  <a:srgbClr val="8585DF"/>
                </a:solidFill>
                <a:latin typeface="Courier New"/>
                <a:cs typeface="Courier New"/>
              </a:rPr>
              <a:t>%esp,%ebp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6376" y="2307717"/>
            <a:ext cx="155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8585DF"/>
                </a:solidFill>
                <a:latin typeface="Courier New"/>
                <a:cs typeface="Courier New"/>
              </a:rPr>
              <a:t>pushl</a:t>
            </a:r>
            <a:r>
              <a:rPr sz="2000" b="1" spc="-45" dirty="0">
                <a:solidFill>
                  <a:srgbClr val="8585DF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solidFill>
                  <a:srgbClr val="8585DF"/>
                </a:solidFill>
                <a:latin typeface="Courier New"/>
                <a:cs typeface="Courier New"/>
              </a:rPr>
              <a:t>%ebx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6376" y="2917012"/>
            <a:ext cx="636270" cy="185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latin typeface="Courier New"/>
                <a:cs typeface="Courier New"/>
              </a:rPr>
              <a:t>movl movl movl movl movl movl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9778" y="2917012"/>
            <a:ext cx="2159635" cy="185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urier New"/>
                <a:cs typeface="Courier New"/>
              </a:rPr>
              <a:t>8(%ebp),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%edx </a:t>
            </a:r>
            <a:r>
              <a:rPr sz="2000" b="1" dirty="0">
                <a:latin typeface="Courier New"/>
                <a:cs typeface="Courier New"/>
              </a:rPr>
              <a:t>12(%ebp),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%ecx </a:t>
            </a:r>
            <a:r>
              <a:rPr sz="2000" b="1" dirty="0">
                <a:latin typeface="Courier New"/>
                <a:cs typeface="Courier New"/>
              </a:rPr>
              <a:t>(%edx),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%ebx </a:t>
            </a:r>
            <a:r>
              <a:rPr sz="2000" b="1" dirty="0">
                <a:latin typeface="Courier New"/>
                <a:cs typeface="Courier New"/>
              </a:rPr>
              <a:t>(%ecx),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%eax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ourier New"/>
                <a:cs typeface="Courier New"/>
              </a:rPr>
              <a:t>%eax,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(%edx)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%ebx,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(%ecx)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4559" y="5051552"/>
            <a:ext cx="16014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8535" algn="l"/>
              </a:tabLst>
            </a:pPr>
            <a:r>
              <a:rPr sz="2000" b="1" spc="-20" dirty="0">
                <a:solidFill>
                  <a:srgbClr val="8585DF"/>
                </a:solidFill>
                <a:latin typeface="Courier New"/>
                <a:cs typeface="Courier New"/>
              </a:rPr>
              <a:t>popl</a:t>
            </a:r>
            <a:r>
              <a:rPr sz="2000" b="1" dirty="0">
                <a:solidFill>
                  <a:srgbClr val="8585DF"/>
                </a:solidFill>
                <a:latin typeface="Courier New"/>
                <a:cs typeface="Courier New"/>
              </a:rPr>
              <a:t>	</a:t>
            </a:r>
            <a:r>
              <a:rPr sz="2000" b="1" spc="-20" dirty="0">
                <a:solidFill>
                  <a:srgbClr val="8585DF"/>
                </a:solidFill>
                <a:latin typeface="Courier New"/>
                <a:cs typeface="Courier New"/>
              </a:rPr>
              <a:t>%ebx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978535" algn="l"/>
              </a:tabLst>
            </a:pPr>
            <a:r>
              <a:rPr sz="2000" b="1" spc="-20" dirty="0">
                <a:solidFill>
                  <a:srgbClr val="8585DF"/>
                </a:solidFill>
                <a:latin typeface="Courier New"/>
                <a:cs typeface="Courier New"/>
              </a:rPr>
              <a:t>popl</a:t>
            </a:r>
            <a:r>
              <a:rPr sz="2000" b="1" dirty="0">
                <a:solidFill>
                  <a:srgbClr val="8585DF"/>
                </a:solidFill>
                <a:latin typeface="Courier New"/>
                <a:cs typeface="Courier New"/>
              </a:rPr>
              <a:t>	</a:t>
            </a:r>
            <a:r>
              <a:rPr sz="2000" b="1" spc="-20" dirty="0">
                <a:solidFill>
                  <a:srgbClr val="8585DF"/>
                </a:solidFill>
                <a:latin typeface="Courier New"/>
                <a:cs typeface="Courier New"/>
              </a:rPr>
              <a:t>%ebp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25" dirty="0">
                <a:solidFill>
                  <a:srgbClr val="8585DF"/>
                </a:solidFill>
                <a:latin typeface="Courier New"/>
                <a:cs typeface="Courier New"/>
              </a:rPr>
              <a:t>ret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05750" y="2839973"/>
            <a:ext cx="271780" cy="1905000"/>
          </a:xfrm>
          <a:custGeom>
            <a:avLst/>
            <a:gdLst/>
            <a:ahLst/>
            <a:cxnLst/>
            <a:rect l="l" t="t" r="r" b="b"/>
            <a:pathLst>
              <a:path w="271779" h="1905000">
                <a:moveTo>
                  <a:pt x="0" y="0"/>
                </a:moveTo>
                <a:lnTo>
                  <a:pt x="42879" y="8084"/>
                </a:lnTo>
                <a:lnTo>
                  <a:pt x="80113" y="30597"/>
                </a:lnTo>
                <a:lnTo>
                  <a:pt x="109471" y="64931"/>
                </a:lnTo>
                <a:lnTo>
                  <a:pt x="128723" y="108476"/>
                </a:lnTo>
                <a:lnTo>
                  <a:pt x="135635" y="158623"/>
                </a:lnTo>
                <a:lnTo>
                  <a:pt x="135635" y="793876"/>
                </a:lnTo>
                <a:lnTo>
                  <a:pt x="142548" y="844023"/>
                </a:lnTo>
                <a:lnTo>
                  <a:pt x="161800" y="887568"/>
                </a:lnTo>
                <a:lnTo>
                  <a:pt x="191158" y="921902"/>
                </a:lnTo>
                <a:lnTo>
                  <a:pt x="228392" y="944415"/>
                </a:lnTo>
                <a:lnTo>
                  <a:pt x="271272" y="952500"/>
                </a:lnTo>
                <a:lnTo>
                  <a:pt x="228392" y="960584"/>
                </a:lnTo>
                <a:lnTo>
                  <a:pt x="191158" y="983097"/>
                </a:lnTo>
                <a:lnTo>
                  <a:pt x="161800" y="1017431"/>
                </a:lnTo>
                <a:lnTo>
                  <a:pt x="142548" y="1060976"/>
                </a:lnTo>
                <a:lnTo>
                  <a:pt x="135635" y="1111123"/>
                </a:lnTo>
                <a:lnTo>
                  <a:pt x="135635" y="1746377"/>
                </a:lnTo>
                <a:lnTo>
                  <a:pt x="128723" y="1796523"/>
                </a:lnTo>
                <a:lnTo>
                  <a:pt x="109471" y="1840068"/>
                </a:lnTo>
                <a:lnTo>
                  <a:pt x="80113" y="1874402"/>
                </a:lnTo>
                <a:lnTo>
                  <a:pt x="42879" y="1896915"/>
                </a:lnTo>
                <a:lnTo>
                  <a:pt x="0" y="19050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32089" y="3633977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Arial"/>
                <a:cs typeface="Arial"/>
              </a:rPr>
              <a:t>Body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96606" y="1773173"/>
            <a:ext cx="280670" cy="838200"/>
          </a:xfrm>
          <a:custGeom>
            <a:avLst/>
            <a:gdLst/>
            <a:ahLst/>
            <a:cxnLst/>
            <a:rect l="l" t="t" r="r" b="b"/>
            <a:pathLst>
              <a:path w="280670" h="838200">
                <a:moveTo>
                  <a:pt x="0" y="0"/>
                </a:moveTo>
                <a:lnTo>
                  <a:pt x="54590" y="5506"/>
                </a:lnTo>
                <a:lnTo>
                  <a:pt x="99155" y="20526"/>
                </a:lnTo>
                <a:lnTo>
                  <a:pt x="129194" y="42808"/>
                </a:lnTo>
                <a:lnTo>
                  <a:pt x="140208" y="70103"/>
                </a:lnTo>
                <a:lnTo>
                  <a:pt x="140208" y="348996"/>
                </a:lnTo>
                <a:lnTo>
                  <a:pt x="151221" y="376291"/>
                </a:lnTo>
                <a:lnTo>
                  <a:pt x="181260" y="398573"/>
                </a:lnTo>
                <a:lnTo>
                  <a:pt x="225825" y="413593"/>
                </a:lnTo>
                <a:lnTo>
                  <a:pt x="280416" y="419100"/>
                </a:lnTo>
                <a:lnTo>
                  <a:pt x="225825" y="424606"/>
                </a:lnTo>
                <a:lnTo>
                  <a:pt x="181260" y="439626"/>
                </a:lnTo>
                <a:lnTo>
                  <a:pt x="151221" y="461908"/>
                </a:lnTo>
                <a:lnTo>
                  <a:pt x="140208" y="489203"/>
                </a:lnTo>
                <a:lnTo>
                  <a:pt x="140208" y="768096"/>
                </a:lnTo>
                <a:lnTo>
                  <a:pt x="129194" y="795391"/>
                </a:lnTo>
                <a:lnTo>
                  <a:pt x="99155" y="817673"/>
                </a:lnTo>
                <a:lnTo>
                  <a:pt x="54590" y="832693"/>
                </a:lnTo>
                <a:lnTo>
                  <a:pt x="0" y="838200"/>
                </a:lnTo>
              </a:path>
            </a:pathLst>
          </a:custGeom>
          <a:ln w="25400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32089" y="1896872"/>
            <a:ext cx="4216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8585DF"/>
                </a:solidFill>
                <a:latin typeface="Arial"/>
                <a:cs typeface="Arial"/>
              </a:rPr>
              <a:t>Set Up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95081" y="5125973"/>
            <a:ext cx="281940" cy="887094"/>
          </a:xfrm>
          <a:custGeom>
            <a:avLst/>
            <a:gdLst/>
            <a:ahLst/>
            <a:cxnLst/>
            <a:rect l="l" t="t" r="r" b="b"/>
            <a:pathLst>
              <a:path w="281940" h="887095">
                <a:moveTo>
                  <a:pt x="0" y="0"/>
                </a:moveTo>
                <a:lnTo>
                  <a:pt x="54869" y="8004"/>
                </a:lnTo>
                <a:lnTo>
                  <a:pt x="99679" y="29844"/>
                </a:lnTo>
                <a:lnTo>
                  <a:pt x="129891" y="62257"/>
                </a:lnTo>
                <a:lnTo>
                  <a:pt x="140970" y="101981"/>
                </a:lnTo>
                <a:lnTo>
                  <a:pt x="140970" y="341503"/>
                </a:lnTo>
                <a:lnTo>
                  <a:pt x="152048" y="381226"/>
                </a:lnTo>
                <a:lnTo>
                  <a:pt x="182260" y="413639"/>
                </a:lnTo>
                <a:lnTo>
                  <a:pt x="227070" y="435479"/>
                </a:lnTo>
                <a:lnTo>
                  <a:pt x="281940" y="443484"/>
                </a:lnTo>
                <a:lnTo>
                  <a:pt x="227070" y="451495"/>
                </a:lnTo>
                <a:lnTo>
                  <a:pt x="182260" y="473343"/>
                </a:lnTo>
                <a:lnTo>
                  <a:pt x="152048" y="505747"/>
                </a:lnTo>
                <a:lnTo>
                  <a:pt x="140970" y="545426"/>
                </a:lnTo>
                <a:lnTo>
                  <a:pt x="140970" y="785025"/>
                </a:lnTo>
                <a:lnTo>
                  <a:pt x="129891" y="824704"/>
                </a:lnTo>
                <a:lnTo>
                  <a:pt x="99679" y="857108"/>
                </a:lnTo>
                <a:lnTo>
                  <a:pt x="54869" y="878956"/>
                </a:lnTo>
                <a:lnTo>
                  <a:pt x="0" y="886967"/>
                </a:lnTo>
              </a:path>
            </a:pathLst>
          </a:custGeom>
          <a:ln w="25400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32089" y="5380735"/>
            <a:ext cx="774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8585DF"/>
                </a:solidFill>
                <a:latin typeface="Arial"/>
                <a:cs typeface="Arial"/>
              </a:rPr>
              <a:t>Finish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Các</a:t>
            </a:r>
            <a:r>
              <a:rPr sz="3000" spc="-60" dirty="0"/>
              <a:t> </a:t>
            </a:r>
            <a:r>
              <a:rPr sz="3000" dirty="0"/>
              <a:t>chế</a:t>
            </a:r>
            <a:r>
              <a:rPr sz="3000" spc="-40" dirty="0"/>
              <a:t> </a:t>
            </a:r>
            <a:r>
              <a:rPr sz="3000" dirty="0"/>
              <a:t>độ</a:t>
            </a:r>
            <a:r>
              <a:rPr sz="3000" spc="-35" dirty="0"/>
              <a:t> </a:t>
            </a:r>
            <a:r>
              <a:rPr sz="3000" dirty="0"/>
              <a:t>đánh</a:t>
            </a:r>
            <a:r>
              <a:rPr sz="3000" spc="-35" dirty="0"/>
              <a:t> </a:t>
            </a:r>
            <a:r>
              <a:rPr sz="3000" dirty="0"/>
              <a:t>địa</a:t>
            </a:r>
            <a:r>
              <a:rPr sz="3000" spc="-40" dirty="0"/>
              <a:t> </a:t>
            </a:r>
            <a:r>
              <a:rPr sz="3000" dirty="0"/>
              <a:t>chỉ</a:t>
            </a:r>
            <a:r>
              <a:rPr sz="3000" spc="-40" dirty="0"/>
              <a:t> </a:t>
            </a:r>
            <a:r>
              <a:rPr sz="3000" dirty="0"/>
              <a:t>bộ</a:t>
            </a:r>
            <a:r>
              <a:rPr sz="3000" spc="-35" dirty="0"/>
              <a:t> </a:t>
            </a:r>
            <a:r>
              <a:rPr sz="3000" dirty="0"/>
              <a:t>nhớ</a:t>
            </a:r>
            <a:r>
              <a:rPr sz="3000" spc="-25" dirty="0"/>
              <a:t> </a:t>
            </a:r>
            <a:r>
              <a:rPr sz="3000" dirty="0"/>
              <a:t>đơn</a:t>
            </a:r>
            <a:r>
              <a:rPr sz="3000" spc="-35" dirty="0"/>
              <a:t> </a:t>
            </a:r>
            <a:r>
              <a:rPr sz="3000" spc="-10" dirty="0"/>
              <a:t>giản:</a:t>
            </a:r>
            <a:endParaRPr sz="3000" dirty="0"/>
          </a:p>
          <a:p>
            <a:pPr marL="485140">
              <a:lnSpc>
                <a:spcPct val="100000"/>
              </a:lnSpc>
            </a:pPr>
            <a:r>
              <a:rPr sz="3000" b="0" spc="65" dirty="0">
                <a:latin typeface="Microsoft Sans Serif"/>
                <a:cs typeface="Microsoft Sans Serif"/>
              </a:rPr>
              <a:t>Ví</a:t>
            </a:r>
            <a:r>
              <a:rPr sz="3000" b="0" spc="30" dirty="0">
                <a:latin typeface="Microsoft Sans Serif"/>
                <a:cs typeface="Microsoft Sans Serif"/>
              </a:rPr>
              <a:t> </a:t>
            </a:r>
            <a:r>
              <a:rPr sz="3000" b="0" dirty="0">
                <a:latin typeface="Microsoft Sans Serif"/>
                <a:cs typeface="Microsoft Sans Serif"/>
              </a:rPr>
              <a:t>dụ</a:t>
            </a:r>
            <a:r>
              <a:rPr sz="3000" b="0" spc="35" dirty="0">
                <a:latin typeface="Microsoft Sans Serif"/>
                <a:cs typeface="Microsoft Sans Serif"/>
              </a:rPr>
              <a:t> </a:t>
            </a:r>
            <a:r>
              <a:rPr sz="3000" b="0" dirty="0">
                <a:latin typeface="Microsoft Sans Serif"/>
                <a:cs typeface="Microsoft Sans Serif"/>
              </a:rPr>
              <a:t>2</a:t>
            </a:r>
            <a:r>
              <a:rPr sz="3000" b="0" spc="25" dirty="0">
                <a:latin typeface="Microsoft Sans Serif"/>
                <a:cs typeface="Microsoft Sans Serif"/>
              </a:rPr>
              <a:t> </a:t>
            </a:r>
            <a:r>
              <a:rPr sz="3000" b="0" spc="-10" dirty="0">
                <a:latin typeface="Microsoft Sans Serif"/>
                <a:cs typeface="Microsoft Sans Serif"/>
              </a:rPr>
              <a:t>(IA32)</a:t>
            </a:r>
            <a:endParaRPr sz="3000" dirty="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0955" y="6634988"/>
            <a:ext cx="141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5" dirty="0">
                <a:latin typeface="Arial"/>
                <a:cs typeface="Arial"/>
              </a:rPr>
              <a:t>35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295400"/>
            <a:ext cx="3962400" cy="2024380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latin typeface="Courier New"/>
                <a:cs typeface="Courier New"/>
              </a:rPr>
              <a:t>void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swap(int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*xp,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*yp)</a:t>
            </a:r>
            <a:endParaRPr sz="1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4490" marR="18161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t0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*xp; </a:t>
            </a: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t1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*yp;</a:t>
            </a:r>
            <a:endParaRPr sz="180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*xp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t1;</a:t>
            </a:r>
            <a:endParaRPr sz="180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*yp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t0;</a:t>
            </a:r>
            <a:endParaRPr sz="1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3809" y="1810258"/>
            <a:ext cx="1496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(in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658361"/>
            <a:ext cx="2438400" cy="1676400"/>
          </a:xfrm>
          <a:custGeom>
            <a:avLst/>
            <a:gdLst/>
            <a:ahLst/>
            <a:cxnLst/>
            <a:rect l="l" t="t" r="r" b="b"/>
            <a:pathLst>
              <a:path w="2438400" h="1676400">
                <a:moveTo>
                  <a:pt x="0" y="1676400"/>
                </a:moveTo>
                <a:lnTo>
                  <a:pt x="2438400" y="1676400"/>
                </a:lnTo>
                <a:lnTo>
                  <a:pt x="24384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6240" y="3558032"/>
            <a:ext cx="779780" cy="16624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5"/>
              </a:spcBef>
            </a:pPr>
            <a:r>
              <a:rPr sz="1800" b="1" spc="-10" dirty="0">
                <a:latin typeface="Calibri"/>
                <a:cs typeface="Calibri"/>
              </a:rPr>
              <a:t>Register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r>
              <a:rPr sz="1800" b="1" spc="-20" dirty="0">
                <a:latin typeface="Courier New"/>
                <a:cs typeface="Courier New"/>
              </a:rPr>
              <a:t>%ecx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r>
              <a:rPr sz="1800" b="1" spc="-20" dirty="0">
                <a:latin typeface="Courier New"/>
                <a:cs typeface="Courier New"/>
              </a:rPr>
              <a:t>%ebx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3502" y="3558032"/>
            <a:ext cx="544195" cy="16624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R="5080">
              <a:lnSpc>
                <a:spcPct val="119600"/>
              </a:lnSpc>
              <a:spcBef>
                <a:spcPts val="70"/>
              </a:spcBef>
            </a:pPr>
            <a:r>
              <a:rPr sz="1800" b="1" spc="-30" dirty="0">
                <a:latin typeface="Calibri"/>
                <a:cs typeface="Calibri"/>
              </a:rPr>
              <a:t>Value </a:t>
            </a:r>
            <a:r>
              <a:rPr sz="1800" b="1" spc="-25" dirty="0">
                <a:latin typeface="Courier New"/>
                <a:cs typeface="Courier New"/>
              </a:rPr>
              <a:t>xp yp t0 t1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92161" y="4292346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50799"/>
                </a:lnTo>
                <a:lnTo>
                  <a:pt x="63500" y="50799"/>
                </a:lnTo>
                <a:lnTo>
                  <a:pt x="63500" y="25399"/>
                </a:lnTo>
                <a:lnTo>
                  <a:pt x="76200" y="25399"/>
                </a:lnTo>
                <a:lnTo>
                  <a:pt x="76200" y="0"/>
                </a:lnTo>
                <a:close/>
              </a:path>
              <a:path w="457200" h="76200">
                <a:moveTo>
                  <a:pt x="76200" y="25399"/>
                </a:moveTo>
                <a:lnTo>
                  <a:pt x="63500" y="25399"/>
                </a:lnTo>
                <a:lnTo>
                  <a:pt x="63500" y="50799"/>
                </a:lnTo>
                <a:lnTo>
                  <a:pt x="76200" y="50799"/>
                </a:lnTo>
                <a:lnTo>
                  <a:pt x="76200" y="25399"/>
                </a:lnTo>
                <a:close/>
              </a:path>
              <a:path w="457200" h="76200">
                <a:moveTo>
                  <a:pt x="457200" y="25399"/>
                </a:moveTo>
                <a:lnTo>
                  <a:pt x="76200" y="25399"/>
                </a:lnTo>
                <a:lnTo>
                  <a:pt x="76200" y="50799"/>
                </a:lnTo>
                <a:lnTo>
                  <a:pt x="457200" y="50799"/>
                </a:lnTo>
                <a:lnTo>
                  <a:pt x="457200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12661" y="1327658"/>
          <a:ext cx="1066800" cy="3352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•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•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•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Rtn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adr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Old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ebp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Old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065134" y="4165472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8863" y="2854383"/>
            <a:ext cx="374015" cy="19196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894"/>
              </a:spcBef>
            </a:pPr>
            <a:r>
              <a:rPr sz="1800" b="1" spc="-25" dirty="0">
                <a:latin typeface="Courier New"/>
                <a:cs typeface="Courier New"/>
              </a:rPr>
              <a:t>12</a:t>
            </a:r>
            <a:endParaRPr sz="1800" dirty="0">
              <a:latin typeface="Courier New"/>
              <a:cs typeface="Courier New"/>
            </a:endParaRPr>
          </a:p>
          <a:p>
            <a:pPr marL="131445">
              <a:lnSpc>
                <a:spcPct val="100000"/>
              </a:lnSpc>
              <a:spcBef>
                <a:spcPts val="800"/>
              </a:spcBef>
            </a:pPr>
            <a:r>
              <a:rPr sz="1800" b="1" spc="-50" dirty="0">
                <a:latin typeface="Courier New"/>
                <a:cs typeface="Courier New"/>
              </a:rPr>
              <a:t>8</a:t>
            </a:r>
            <a:endParaRPr sz="1800" dirty="0">
              <a:latin typeface="Courier New"/>
              <a:cs typeface="Courier New"/>
            </a:endParaRPr>
          </a:p>
          <a:p>
            <a:pPr marL="131445">
              <a:lnSpc>
                <a:spcPct val="100000"/>
              </a:lnSpc>
              <a:spcBef>
                <a:spcPts val="710"/>
              </a:spcBef>
            </a:pPr>
            <a:r>
              <a:rPr sz="1800" b="1" spc="-50" dirty="0">
                <a:latin typeface="Courier New"/>
                <a:cs typeface="Courier New"/>
              </a:rPr>
              <a:t>4</a:t>
            </a:r>
            <a:endParaRPr sz="1800" dirty="0">
              <a:latin typeface="Courier New"/>
              <a:cs typeface="Courier New"/>
            </a:endParaRPr>
          </a:p>
          <a:p>
            <a:pPr marL="110489">
              <a:lnSpc>
                <a:spcPct val="100000"/>
              </a:lnSpc>
              <a:spcBef>
                <a:spcPts val="1025"/>
              </a:spcBef>
            </a:pPr>
            <a:r>
              <a:rPr sz="1800" b="1" spc="-50" dirty="0">
                <a:latin typeface="Courier New"/>
                <a:cs typeface="Courier New"/>
              </a:rPr>
              <a:t>0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b="1" spc="-10" dirty="0">
                <a:latin typeface="Courier New"/>
                <a:cs typeface="Courier New"/>
              </a:rPr>
              <a:t>-</a:t>
            </a:r>
            <a:r>
              <a:rPr sz="1800" b="1" spc="-50" dirty="0">
                <a:latin typeface="Courier New"/>
                <a:cs typeface="Courier New"/>
              </a:rPr>
              <a:t>4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9828" y="2348229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Offset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92161" y="4673346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50799"/>
                </a:lnTo>
                <a:lnTo>
                  <a:pt x="63500" y="50799"/>
                </a:lnTo>
                <a:lnTo>
                  <a:pt x="63500" y="25399"/>
                </a:lnTo>
                <a:lnTo>
                  <a:pt x="76200" y="25399"/>
                </a:lnTo>
                <a:lnTo>
                  <a:pt x="76200" y="0"/>
                </a:lnTo>
                <a:close/>
              </a:path>
              <a:path w="457200" h="76200">
                <a:moveTo>
                  <a:pt x="76200" y="25399"/>
                </a:moveTo>
                <a:lnTo>
                  <a:pt x="63500" y="25399"/>
                </a:lnTo>
                <a:lnTo>
                  <a:pt x="63500" y="50799"/>
                </a:lnTo>
                <a:lnTo>
                  <a:pt x="76200" y="50799"/>
                </a:lnTo>
                <a:lnTo>
                  <a:pt x="76200" y="25399"/>
                </a:lnTo>
                <a:close/>
              </a:path>
              <a:path w="457200" h="76200">
                <a:moveTo>
                  <a:pt x="457200" y="25399"/>
                </a:moveTo>
                <a:lnTo>
                  <a:pt x="76200" y="25399"/>
                </a:lnTo>
                <a:lnTo>
                  <a:pt x="76200" y="50799"/>
                </a:lnTo>
                <a:lnTo>
                  <a:pt x="457200" y="50799"/>
                </a:lnTo>
                <a:lnTo>
                  <a:pt x="457200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65134" y="4546472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%esp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37686" y="4789678"/>
            <a:ext cx="4802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xp</a:t>
            </a:r>
            <a:r>
              <a:rPr sz="1800" b="1" i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ở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ebp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+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8,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yp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ở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ebp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+</a:t>
            </a:r>
            <a:r>
              <a:rPr sz="1800" b="1" i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318636" y="5114983"/>
          <a:ext cx="5220967" cy="162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R="88265" algn="ctr">
                        <a:lnSpc>
                          <a:spcPts val="186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8(%ebp),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8265" algn="ctr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12(%ebp),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88265" algn="ctr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(%edx),</a:t>
                      </a:r>
                      <a:r>
                        <a:rPr sz="18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*xp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(t0)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8265" algn="ctr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(%ecx),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*yp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(t1)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8265" algn="ctr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%eax,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(%edx)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*xp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R="88265" algn="ctr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%ebx,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(%ecx)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*yp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t0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194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0"/>
              </a:spcBef>
            </a:pPr>
            <a:r>
              <a:rPr dirty="0"/>
              <a:t>Hiểu</a:t>
            </a:r>
            <a:r>
              <a:rPr spc="-15" dirty="0"/>
              <a:t> </a:t>
            </a:r>
            <a:r>
              <a:rPr dirty="0"/>
              <a:t>hàm</a:t>
            </a:r>
            <a:r>
              <a:rPr spc="-15" dirty="0"/>
              <a:t> </a:t>
            </a:r>
            <a:r>
              <a:rPr spc="-10" dirty="0">
                <a:latin typeface="Courier New"/>
                <a:cs typeface="Courier New"/>
              </a:rPr>
              <a:t>Swap()</a:t>
            </a:r>
            <a:r>
              <a:rPr spc="-10" dirty="0"/>
              <a:t>(IA32)</a:t>
            </a:r>
          </a:p>
        </p:txBody>
      </p:sp>
      <p:sp>
        <p:nvSpPr>
          <p:cNvPr id="19" name="object 19"/>
          <p:cNvSpPr/>
          <p:nvPr/>
        </p:nvSpPr>
        <p:spPr>
          <a:xfrm>
            <a:off x="7468361" y="2788157"/>
            <a:ext cx="304800" cy="762000"/>
          </a:xfrm>
          <a:custGeom>
            <a:avLst/>
            <a:gdLst/>
            <a:ahLst/>
            <a:cxnLst/>
            <a:rect l="l" t="t" r="r" b="b"/>
            <a:pathLst>
              <a:path w="304800" h="762000">
                <a:moveTo>
                  <a:pt x="0" y="0"/>
                </a:moveTo>
                <a:lnTo>
                  <a:pt x="59334" y="2004"/>
                </a:lnTo>
                <a:lnTo>
                  <a:pt x="107775" y="7461"/>
                </a:lnTo>
                <a:lnTo>
                  <a:pt x="140428" y="15537"/>
                </a:lnTo>
                <a:lnTo>
                  <a:pt x="152400" y="25400"/>
                </a:lnTo>
                <a:lnTo>
                  <a:pt x="152400" y="355600"/>
                </a:lnTo>
                <a:lnTo>
                  <a:pt x="164371" y="365462"/>
                </a:lnTo>
                <a:lnTo>
                  <a:pt x="197024" y="373538"/>
                </a:lnTo>
                <a:lnTo>
                  <a:pt x="245465" y="378995"/>
                </a:lnTo>
                <a:lnTo>
                  <a:pt x="304800" y="381000"/>
                </a:lnTo>
                <a:lnTo>
                  <a:pt x="245465" y="383004"/>
                </a:lnTo>
                <a:lnTo>
                  <a:pt x="197024" y="388461"/>
                </a:lnTo>
                <a:lnTo>
                  <a:pt x="164371" y="396537"/>
                </a:lnTo>
                <a:lnTo>
                  <a:pt x="152400" y="406400"/>
                </a:lnTo>
                <a:lnTo>
                  <a:pt x="152400" y="736600"/>
                </a:lnTo>
                <a:lnTo>
                  <a:pt x="140428" y="746462"/>
                </a:lnTo>
                <a:lnTo>
                  <a:pt x="107775" y="754538"/>
                </a:lnTo>
                <a:lnTo>
                  <a:pt x="59334" y="759995"/>
                </a:lnTo>
                <a:lnTo>
                  <a:pt x="0" y="762000"/>
                </a:lnTo>
              </a:path>
            </a:pathLst>
          </a:custGeom>
          <a:ln w="254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23403" y="2936875"/>
            <a:ext cx="828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Microsoft Sans Serif"/>
                <a:cs typeface="Microsoft Sans Serif"/>
              </a:rPr>
              <a:t>Tham</a:t>
            </a:r>
            <a:r>
              <a:rPr sz="1500" spc="-30" dirty="0">
                <a:latin typeface="Microsoft Sans Serif"/>
                <a:cs typeface="Microsoft Sans Serif"/>
              </a:rPr>
              <a:t> </a:t>
            </a:r>
            <a:r>
              <a:rPr sz="1500" spc="-25" dirty="0">
                <a:latin typeface="Microsoft Sans Serif"/>
                <a:cs typeface="Microsoft Sans Serif"/>
              </a:rPr>
              <a:t>số </a:t>
            </a:r>
            <a:r>
              <a:rPr sz="1500" dirty="0">
                <a:latin typeface="Microsoft Sans Serif"/>
                <a:cs typeface="Microsoft Sans Serif"/>
              </a:rPr>
              <a:t>của</a:t>
            </a:r>
            <a:r>
              <a:rPr sz="1500" spc="-20" dirty="0">
                <a:latin typeface="Microsoft Sans Serif"/>
                <a:cs typeface="Microsoft Sans Serif"/>
              </a:rPr>
              <a:t> swap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41261" y="2350261"/>
            <a:ext cx="1092200" cy="406400"/>
            <a:chOff x="6541261" y="2350261"/>
            <a:chExt cx="1092200" cy="406400"/>
          </a:xfrm>
        </p:grpSpPr>
        <p:sp>
          <p:nvSpPr>
            <p:cNvPr id="4" name="object 4"/>
            <p:cNvSpPr/>
            <p:nvPr/>
          </p:nvSpPr>
          <p:spPr>
            <a:xfrm>
              <a:off x="6553961" y="2362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3961" y="2362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32829" y="2376042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41261" y="2731261"/>
            <a:ext cx="1092200" cy="406400"/>
            <a:chOff x="6541261" y="2731261"/>
            <a:chExt cx="1092200" cy="406400"/>
          </a:xfrm>
        </p:grpSpPr>
        <p:sp>
          <p:nvSpPr>
            <p:cNvPr id="8" name="object 8"/>
            <p:cNvSpPr/>
            <p:nvPr/>
          </p:nvSpPr>
          <p:spPr>
            <a:xfrm>
              <a:off x="6553961" y="2743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3961" y="2743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32829" y="2756738"/>
            <a:ext cx="71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41261" y="3112261"/>
            <a:ext cx="1092200" cy="406400"/>
            <a:chOff x="6541261" y="3112261"/>
            <a:chExt cx="1092200" cy="406400"/>
          </a:xfrm>
        </p:grpSpPr>
        <p:sp>
          <p:nvSpPr>
            <p:cNvPr id="12" name="object 12"/>
            <p:cNvSpPr/>
            <p:nvPr/>
          </p:nvSpPr>
          <p:spPr>
            <a:xfrm>
              <a:off x="6553961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3961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32829" y="3150489"/>
            <a:ext cx="72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Rtn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adr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41261" y="445262"/>
            <a:ext cx="1092200" cy="3835400"/>
            <a:chOff x="6541261" y="445262"/>
            <a:chExt cx="1092200" cy="3835400"/>
          </a:xfrm>
        </p:grpSpPr>
        <p:sp>
          <p:nvSpPr>
            <p:cNvPr id="16" name="object 16"/>
            <p:cNvSpPr/>
            <p:nvPr/>
          </p:nvSpPr>
          <p:spPr>
            <a:xfrm>
              <a:off x="6553961" y="3505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53961" y="3505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53961" y="3886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3961" y="3886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53961" y="457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3961" y="457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715761" y="369646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31800" y="50800"/>
                </a:lnTo>
                <a:lnTo>
                  <a:pt x="393700" y="50800"/>
                </a:lnTo>
                <a:lnTo>
                  <a:pt x="393700" y="25400"/>
                </a:lnTo>
                <a:lnTo>
                  <a:pt x="431800" y="2540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81000" y="50800"/>
                </a:lnTo>
                <a:lnTo>
                  <a:pt x="381000" y="25400"/>
                </a:lnTo>
                <a:close/>
              </a:path>
              <a:path w="457200" h="76200">
                <a:moveTo>
                  <a:pt x="431800" y="25400"/>
                </a:moveTo>
                <a:lnTo>
                  <a:pt x="393700" y="25400"/>
                </a:lnTo>
                <a:lnTo>
                  <a:pt x="393700" y="50800"/>
                </a:lnTo>
                <a:lnTo>
                  <a:pt x="431800" y="50800"/>
                </a:lnTo>
                <a:lnTo>
                  <a:pt x="457200" y="38100"/>
                </a:lnTo>
                <a:lnTo>
                  <a:pt x="4318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32628" y="3587877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9428" y="2262189"/>
            <a:ext cx="300355" cy="19304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35"/>
              </a:spcBef>
            </a:pPr>
            <a:r>
              <a:rPr sz="1800" b="1" spc="-25" dirty="0"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8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10" dirty="0">
                <a:latin typeface="Courier New"/>
                <a:cs typeface="Courier New"/>
              </a:rPr>
              <a:t>-</a:t>
            </a:r>
            <a:r>
              <a:rPr sz="1800" b="1" spc="-5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18428" y="1923415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Offset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32829" y="47066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123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541261" y="826261"/>
            <a:ext cx="1092200" cy="406400"/>
            <a:chOff x="6541261" y="826261"/>
            <a:chExt cx="1092200" cy="406400"/>
          </a:xfrm>
        </p:grpSpPr>
        <p:sp>
          <p:nvSpPr>
            <p:cNvPr id="28" name="object 28"/>
            <p:cNvSpPr/>
            <p:nvPr/>
          </p:nvSpPr>
          <p:spPr>
            <a:xfrm>
              <a:off x="6553961" y="838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53961" y="838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632829" y="85166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456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41261" y="1207261"/>
            <a:ext cx="1092200" cy="1168400"/>
            <a:chOff x="6541261" y="1207261"/>
            <a:chExt cx="1092200" cy="1168400"/>
          </a:xfrm>
        </p:grpSpPr>
        <p:sp>
          <p:nvSpPr>
            <p:cNvPr id="32" name="object 32"/>
            <p:cNvSpPr/>
            <p:nvPr/>
          </p:nvSpPr>
          <p:spPr>
            <a:xfrm>
              <a:off x="6553961" y="1219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53961" y="1219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3961" y="1600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3961" y="1600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53961" y="1981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53961" y="1981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00009" y="182117"/>
            <a:ext cx="78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76209" y="342010"/>
            <a:ext cx="709930" cy="81661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76209" y="1132712"/>
            <a:ext cx="710565" cy="121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1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0x11c 0x118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1" spc="-10" dirty="0">
                <a:latin typeface="Courier New"/>
                <a:cs typeface="Courier New"/>
              </a:rPr>
              <a:t>0x114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76209" y="2319020"/>
            <a:ext cx="709930" cy="81661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b="1" spc="-10" dirty="0">
                <a:latin typeface="Courier New"/>
                <a:cs typeface="Courier New"/>
              </a:rPr>
              <a:t>0x110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76209" y="3109595"/>
            <a:ext cx="710565" cy="121158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b="1" spc="-10" dirty="0">
                <a:latin typeface="Courier New"/>
                <a:cs typeface="Courier New"/>
              </a:rPr>
              <a:t>0x108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1" spc="-10" dirty="0">
                <a:latin typeface="Courier New"/>
                <a:cs typeface="Courier New"/>
              </a:rPr>
              <a:t>0x100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63109" y="2262189"/>
            <a:ext cx="299720" cy="7874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b="1" spc="-25" dirty="0">
                <a:latin typeface="Courier New"/>
                <a:cs typeface="Courier New"/>
              </a:rPr>
              <a:t>yp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25" dirty="0">
                <a:latin typeface="Courier New"/>
                <a:cs typeface="Courier New"/>
              </a:rPr>
              <a:t>xp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4162" y="15247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4162" y="19819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4162" y="24391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%ecx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4162" y="28963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%ebx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4162" y="33535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%esi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4162" y="38107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%edi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4162" y="4267961"/>
            <a:ext cx="685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%esp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4162" y="4725161"/>
            <a:ext cx="685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207261" y="1512061"/>
            <a:ext cx="1092200" cy="406400"/>
            <a:chOff x="1207261" y="1512061"/>
            <a:chExt cx="1092200" cy="406400"/>
          </a:xfrm>
        </p:grpSpPr>
        <p:sp>
          <p:nvSpPr>
            <p:cNvPr id="53" name="object 53"/>
            <p:cNvSpPr/>
            <p:nvPr/>
          </p:nvSpPr>
          <p:spPr>
            <a:xfrm>
              <a:off x="1219961" y="1524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19961" y="1524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1219961" y="1979547"/>
            <a:ext cx="1092200" cy="406400"/>
            <a:chOff x="1207261" y="1969261"/>
            <a:chExt cx="1092200" cy="406400"/>
          </a:xfrm>
        </p:grpSpPr>
        <p:sp>
          <p:nvSpPr>
            <p:cNvPr id="56" name="object 56"/>
            <p:cNvSpPr/>
            <p:nvPr/>
          </p:nvSpPr>
          <p:spPr>
            <a:xfrm>
              <a:off x="1219961" y="1981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19961" y="1981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207261" y="2426461"/>
            <a:ext cx="1092200" cy="406400"/>
            <a:chOff x="1207261" y="2426461"/>
            <a:chExt cx="1092200" cy="406400"/>
          </a:xfrm>
        </p:grpSpPr>
        <p:sp>
          <p:nvSpPr>
            <p:cNvPr id="59" name="object 59"/>
            <p:cNvSpPr/>
            <p:nvPr/>
          </p:nvSpPr>
          <p:spPr>
            <a:xfrm>
              <a:off x="1219961" y="24391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19961" y="24391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1207261" y="2883661"/>
            <a:ext cx="1092200" cy="406400"/>
            <a:chOff x="1207261" y="2883661"/>
            <a:chExt cx="1092200" cy="406400"/>
          </a:xfrm>
        </p:grpSpPr>
        <p:sp>
          <p:nvSpPr>
            <p:cNvPr id="62" name="object 62"/>
            <p:cNvSpPr/>
            <p:nvPr/>
          </p:nvSpPr>
          <p:spPr>
            <a:xfrm>
              <a:off x="1219961" y="28963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19961" y="28963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207261" y="3340861"/>
            <a:ext cx="1092200" cy="406400"/>
            <a:chOff x="1207261" y="3340861"/>
            <a:chExt cx="1092200" cy="406400"/>
          </a:xfrm>
        </p:grpSpPr>
        <p:sp>
          <p:nvSpPr>
            <p:cNvPr id="65" name="object 65"/>
            <p:cNvSpPr/>
            <p:nvPr/>
          </p:nvSpPr>
          <p:spPr>
            <a:xfrm>
              <a:off x="1219961" y="33535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19961" y="33535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207261" y="3798061"/>
            <a:ext cx="1092200" cy="406400"/>
            <a:chOff x="1207261" y="3798061"/>
            <a:chExt cx="1092200" cy="406400"/>
          </a:xfrm>
        </p:grpSpPr>
        <p:sp>
          <p:nvSpPr>
            <p:cNvPr id="68" name="object 68"/>
            <p:cNvSpPr/>
            <p:nvPr/>
          </p:nvSpPr>
          <p:spPr>
            <a:xfrm>
              <a:off x="1219961" y="3810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19961" y="3810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1207261" y="4255261"/>
            <a:ext cx="1092200" cy="406400"/>
            <a:chOff x="1207261" y="4255261"/>
            <a:chExt cx="1092200" cy="406400"/>
          </a:xfrm>
        </p:grpSpPr>
        <p:sp>
          <p:nvSpPr>
            <p:cNvPr id="71" name="object 71"/>
            <p:cNvSpPr/>
            <p:nvPr/>
          </p:nvSpPr>
          <p:spPr>
            <a:xfrm>
              <a:off x="1219961" y="4267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19961" y="4267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219961" y="4725161"/>
            <a:ext cx="1066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4"/>
              </a:spcBef>
            </a:pPr>
            <a:r>
              <a:rPr sz="1800" b="1" spc="-10" dirty="0">
                <a:latin typeface="Courier New"/>
                <a:cs typeface="Courier New"/>
              </a:rPr>
              <a:t>0x104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220973" y="4501388"/>
            <a:ext cx="4802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xp</a:t>
            </a:r>
            <a:r>
              <a:rPr sz="1800" b="1" i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ở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ebp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+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8,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yp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ở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ebp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+</a:t>
            </a:r>
            <a:r>
              <a:rPr sz="1800" b="1" i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3201923" y="4826694"/>
          <a:ext cx="5219698" cy="162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8(%ebp),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12(%ebp),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(%edx),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*xp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(t0)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(%ecx),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*yp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(t1)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%eax,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(%edx)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*xp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%ebx,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(%ecx)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*yp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t0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6" name="object 76"/>
          <p:cNvGrpSpPr/>
          <p:nvPr/>
        </p:nvGrpSpPr>
        <p:grpSpPr>
          <a:xfrm>
            <a:off x="6465061" y="356870"/>
            <a:ext cx="1249680" cy="2852420"/>
            <a:chOff x="6465061" y="356870"/>
            <a:chExt cx="1249680" cy="2852420"/>
          </a:xfrm>
        </p:grpSpPr>
        <p:sp>
          <p:nvSpPr>
            <p:cNvPr id="77" name="object 77"/>
            <p:cNvSpPr/>
            <p:nvPr/>
          </p:nvSpPr>
          <p:spPr>
            <a:xfrm>
              <a:off x="6477761" y="369570"/>
              <a:ext cx="1219200" cy="927100"/>
            </a:xfrm>
            <a:custGeom>
              <a:avLst/>
              <a:gdLst/>
              <a:ahLst/>
              <a:cxnLst/>
              <a:rect l="l" t="t" r="r" b="b"/>
              <a:pathLst>
                <a:path w="1219200" h="927100">
                  <a:moveTo>
                    <a:pt x="0" y="926591"/>
                  </a:moveTo>
                  <a:lnTo>
                    <a:pt x="1219199" y="926591"/>
                  </a:lnTo>
                  <a:lnTo>
                    <a:pt x="1219199" y="0"/>
                  </a:lnTo>
                  <a:lnTo>
                    <a:pt x="0" y="0"/>
                  </a:lnTo>
                  <a:lnTo>
                    <a:pt x="0" y="926591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482333" y="2321814"/>
              <a:ext cx="1219200" cy="875030"/>
            </a:xfrm>
            <a:custGeom>
              <a:avLst/>
              <a:gdLst/>
              <a:ahLst/>
              <a:cxnLst/>
              <a:rect l="l" t="t" r="r" b="b"/>
              <a:pathLst>
                <a:path w="1219200" h="875030">
                  <a:moveTo>
                    <a:pt x="0" y="874776"/>
                  </a:moveTo>
                  <a:lnTo>
                    <a:pt x="1219200" y="874776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874776"/>
                  </a:lnTo>
                  <a:close/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403961" y="373126"/>
            <a:ext cx="512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Hiểu</a:t>
            </a:r>
            <a:r>
              <a:rPr spc="-15" dirty="0"/>
              <a:t> </a:t>
            </a:r>
            <a:r>
              <a:rPr dirty="0"/>
              <a:t>hàm</a:t>
            </a:r>
            <a:r>
              <a:rPr spc="-15" dirty="0"/>
              <a:t> </a:t>
            </a:r>
            <a:r>
              <a:rPr spc="-10" dirty="0">
                <a:latin typeface="Courier New"/>
                <a:cs typeface="Courier New"/>
              </a:rPr>
              <a:t>Swap()</a:t>
            </a:r>
            <a:r>
              <a:rPr spc="-10" dirty="0"/>
              <a:t>(IA32)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961" y="23629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5529" y="2427028"/>
            <a:ext cx="68453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1261" y="2731261"/>
            <a:ext cx="1092200" cy="406400"/>
            <a:chOff x="6541261" y="2731261"/>
            <a:chExt cx="1092200" cy="406400"/>
          </a:xfrm>
        </p:grpSpPr>
        <p:sp>
          <p:nvSpPr>
            <p:cNvPr id="6" name="object 6"/>
            <p:cNvSpPr/>
            <p:nvPr/>
          </p:nvSpPr>
          <p:spPr>
            <a:xfrm>
              <a:off x="6553961" y="2743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53961" y="2743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32829" y="2756738"/>
            <a:ext cx="71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41261" y="3112261"/>
            <a:ext cx="1092200" cy="406400"/>
            <a:chOff x="6541261" y="3112261"/>
            <a:chExt cx="1092200" cy="406400"/>
          </a:xfrm>
        </p:grpSpPr>
        <p:sp>
          <p:nvSpPr>
            <p:cNvPr id="10" name="object 10"/>
            <p:cNvSpPr/>
            <p:nvPr/>
          </p:nvSpPr>
          <p:spPr>
            <a:xfrm>
              <a:off x="6553961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3961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32829" y="3150489"/>
            <a:ext cx="72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Rtn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adr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41261" y="445262"/>
            <a:ext cx="1092200" cy="3835400"/>
            <a:chOff x="6541261" y="445262"/>
            <a:chExt cx="1092200" cy="3835400"/>
          </a:xfrm>
        </p:grpSpPr>
        <p:sp>
          <p:nvSpPr>
            <p:cNvPr id="14" name="object 14"/>
            <p:cNvSpPr/>
            <p:nvPr/>
          </p:nvSpPr>
          <p:spPr>
            <a:xfrm>
              <a:off x="6553961" y="3505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53961" y="3505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53961" y="3886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53961" y="3886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53961" y="457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3961" y="457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5715761" y="369646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31800" y="50800"/>
                </a:lnTo>
                <a:lnTo>
                  <a:pt x="393700" y="50800"/>
                </a:lnTo>
                <a:lnTo>
                  <a:pt x="393700" y="25400"/>
                </a:lnTo>
                <a:lnTo>
                  <a:pt x="431800" y="2540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81000" y="50800"/>
                </a:lnTo>
                <a:lnTo>
                  <a:pt x="381000" y="25400"/>
                </a:lnTo>
                <a:close/>
              </a:path>
              <a:path w="457200" h="76200">
                <a:moveTo>
                  <a:pt x="431800" y="25400"/>
                </a:moveTo>
                <a:lnTo>
                  <a:pt x="393700" y="25400"/>
                </a:lnTo>
                <a:lnTo>
                  <a:pt x="393700" y="50800"/>
                </a:lnTo>
                <a:lnTo>
                  <a:pt x="431800" y="50800"/>
                </a:lnTo>
                <a:lnTo>
                  <a:pt x="457200" y="38100"/>
                </a:lnTo>
                <a:lnTo>
                  <a:pt x="4318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32628" y="3587877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9428" y="2262189"/>
            <a:ext cx="300355" cy="19304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35"/>
              </a:spcBef>
            </a:pPr>
            <a:r>
              <a:rPr sz="1800" b="1" spc="-25" dirty="0"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8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10" dirty="0">
                <a:latin typeface="Courier New"/>
                <a:cs typeface="Courier New"/>
              </a:rPr>
              <a:t>-</a:t>
            </a:r>
            <a:r>
              <a:rPr sz="1800" b="1" spc="-5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8428" y="1923415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Offset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32829" y="47066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123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41261" y="826261"/>
            <a:ext cx="1092200" cy="406400"/>
            <a:chOff x="6541261" y="826261"/>
            <a:chExt cx="1092200" cy="406400"/>
          </a:xfrm>
        </p:grpSpPr>
        <p:sp>
          <p:nvSpPr>
            <p:cNvPr id="26" name="object 26"/>
            <p:cNvSpPr/>
            <p:nvPr/>
          </p:nvSpPr>
          <p:spPr>
            <a:xfrm>
              <a:off x="6553961" y="838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53961" y="838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32829" y="85166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456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39674" y="1207261"/>
            <a:ext cx="1095375" cy="1551305"/>
            <a:chOff x="6539674" y="1207261"/>
            <a:chExt cx="1095375" cy="1551305"/>
          </a:xfrm>
        </p:grpSpPr>
        <p:sp>
          <p:nvSpPr>
            <p:cNvPr id="30" name="object 30"/>
            <p:cNvSpPr/>
            <p:nvPr/>
          </p:nvSpPr>
          <p:spPr>
            <a:xfrm>
              <a:off x="6553961" y="1219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3961" y="1219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53961" y="1600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53961" y="1600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3961" y="1981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3961" y="1981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53961" y="2362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53961" y="2362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00009" y="182117"/>
            <a:ext cx="78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76209" y="342010"/>
            <a:ext cx="709930" cy="81661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76209" y="1132712"/>
            <a:ext cx="710565" cy="318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1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0x11c 0x118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1" spc="-10" dirty="0">
                <a:latin typeface="Courier New"/>
                <a:cs typeface="Courier New"/>
              </a:rPr>
              <a:t>0x114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0x110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44100"/>
              </a:lnSpc>
            </a:pPr>
            <a:r>
              <a:rPr sz="1800" b="1" spc="-10" dirty="0">
                <a:latin typeface="Courier New"/>
                <a:cs typeface="Courier New"/>
              </a:rPr>
              <a:t>0x10c 0x108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63109" y="2262189"/>
            <a:ext cx="299720" cy="7874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b="1" spc="-25" dirty="0">
                <a:latin typeface="Courier New"/>
                <a:cs typeface="Courier New"/>
              </a:rPr>
              <a:t>yp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25" dirty="0">
                <a:latin typeface="Courier New"/>
                <a:cs typeface="Courier New"/>
              </a:rPr>
              <a:t>xp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4162" y="15247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4162" y="19819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4162" y="24391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%ecx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4162" y="28963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%ebx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4162" y="33535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%esi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4162" y="38107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%edi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4162" y="4267961"/>
            <a:ext cx="685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%esp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4162" y="4725161"/>
            <a:ext cx="685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207261" y="1512061"/>
            <a:ext cx="1092200" cy="406400"/>
            <a:chOff x="1207261" y="1512061"/>
            <a:chExt cx="1092200" cy="406400"/>
          </a:xfrm>
        </p:grpSpPr>
        <p:sp>
          <p:nvSpPr>
            <p:cNvPr id="51" name="object 51"/>
            <p:cNvSpPr/>
            <p:nvPr/>
          </p:nvSpPr>
          <p:spPr>
            <a:xfrm>
              <a:off x="1219961" y="1524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19961" y="1524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1219961" y="19819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19961" y="19819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207261" y="2426461"/>
            <a:ext cx="1092200" cy="406400"/>
            <a:chOff x="1207261" y="2426461"/>
            <a:chExt cx="1092200" cy="406400"/>
          </a:xfrm>
        </p:grpSpPr>
        <p:sp>
          <p:nvSpPr>
            <p:cNvPr id="56" name="object 56"/>
            <p:cNvSpPr/>
            <p:nvPr/>
          </p:nvSpPr>
          <p:spPr>
            <a:xfrm>
              <a:off x="1219961" y="24391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19961" y="24391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207261" y="2883661"/>
            <a:ext cx="1092200" cy="406400"/>
            <a:chOff x="1207261" y="2883661"/>
            <a:chExt cx="1092200" cy="406400"/>
          </a:xfrm>
        </p:grpSpPr>
        <p:sp>
          <p:nvSpPr>
            <p:cNvPr id="59" name="object 59"/>
            <p:cNvSpPr/>
            <p:nvPr/>
          </p:nvSpPr>
          <p:spPr>
            <a:xfrm>
              <a:off x="1219961" y="28963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19961" y="28963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1207261" y="3340861"/>
            <a:ext cx="1092200" cy="406400"/>
            <a:chOff x="1207261" y="3340861"/>
            <a:chExt cx="1092200" cy="406400"/>
          </a:xfrm>
        </p:grpSpPr>
        <p:sp>
          <p:nvSpPr>
            <p:cNvPr id="62" name="object 62"/>
            <p:cNvSpPr/>
            <p:nvPr/>
          </p:nvSpPr>
          <p:spPr>
            <a:xfrm>
              <a:off x="1219961" y="33535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19961" y="33535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207261" y="3798061"/>
            <a:ext cx="1092200" cy="406400"/>
            <a:chOff x="1207261" y="3798061"/>
            <a:chExt cx="1092200" cy="406400"/>
          </a:xfrm>
        </p:grpSpPr>
        <p:sp>
          <p:nvSpPr>
            <p:cNvPr id="65" name="object 65"/>
            <p:cNvSpPr/>
            <p:nvPr/>
          </p:nvSpPr>
          <p:spPr>
            <a:xfrm>
              <a:off x="1219961" y="3810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19961" y="3810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207261" y="4255261"/>
            <a:ext cx="1092200" cy="406400"/>
            <a:chOff x="1207261" y="4255261"/>
            <a:chExt cx="1092200" cy="406400"/>
          </a:xfrm>
        </p:grpSpPr>
        <p:sp>
          <p:nvSpPr>
            <p:cNvPr id="68" name="object 68"/>
            <p:cNvSpPr/>
            <p:nvPr/>
          </p:nvSpPr>
          <p:spPr>
            <a:xfrm>
              <a:off x="1219961" y="4267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19961" y="4267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219961" y="4725161"/>
            <a:ext cx="1066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4"/>
              </a:spcBef>
            </a:pPr>
            <a:r>
              <a:rPr sz="1800" b="1" spc="-10" dirty="0">
                <a:latin typeface="Courier New"/>
                <a:cs typeface="Courier New"/>
              </a:rPr>
              <a:t>0x104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71" name="object 71"/>
          <p:cNvSpPr txBox="1"/>
          <p:nvPr/>
        </p:nvSpPr>
        <p:spPr>
          <a:xfrm>
            <a:off x="6632829" y="2376042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220973" y="4501388"/>
            <a:ext cx="4802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xp</a:t>
            </a:r>
            <a:r>
              <a:rPr sz="1800" b="1" i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ở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ebp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+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8,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yp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ở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ebp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+</a:t>
            </a:r>
            <a:r>
              <a:rPr sz="1800" b="1" i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3201923" y="4826694"/>
          <a:ext cx="5219698" cy="162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8(%ebp),</a:t>
                      </a:r>
                      <a:r>
                        <a:rPr sz="1800" b="1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12(%ebp),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(%edx),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*xp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(t0)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(%ecx),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*yp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(t1)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%eax,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(%edx)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*xp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%ebx,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(%ecx)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*yp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t0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403961" y="373126"/>
            <a:ext cx="512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Hiểu</a:t>
            </a:r>
            <a:r>
              <a:rPr spc="-15" dirty="0"/>
              <a:t> </a:t>
            </a:r>
            <a:r>
              <a:rPr dirty="0"/>
              <a:t>hàm</a:t>
            </a:r>
            <a:r>
              <a:rPr spc="-15" dirty="0"/>
              <a:t> </a:t>
            </a:r>
            <a:r>
              <a:rPr spc="-10" dirty="0">
                <a:latin typeface="Courier New"/>
                <a:cs typeface="Courier New"/>
              </a:rPr>
              <a:t>Swap()</a:t>
            </a:r>
            <a:r>
              <a:rPr spc="-10" dirty="0"/>
              <a:t>(IA32)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41261" y="2350261"/>
            <a:ext cx="1092200" cy="406400"/>
            <a:chOff x="6541261" y="2350261"/>
            <a:chExt cx="1092200" cy="406400"/>
          </a:xfrm>
        </p:grpSpPr>
        <p:sp>
          <p:nvSpPr>
            <p:cNvPr id="4" name="object 4"/>
            <p:cNvSpPr/>
            <p:nvPr/>
          </p:nvSpPr>
          <p:spPr>
            <a:xfrm>
              <a:off x="6553961" y="2362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3961" y="2362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32829" y="2376042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3961" y="27439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45529" y="2807775"/>
            <a:ext cx="68516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41261" y="3112261"/>
            <a:ext cx="1092200" cy="406400"/>
            <a:chOff x="6541261" y="3112261"/>
            <a:chExt cx="1092200" cy="406400"/>
          </a:xfrm>
        </p:grpSpPr>
        <p:sp>
          <p:nvSpPr>
            <p:cNvPr id="10" name="object 10"/>
            <p:cNvSpPr/>
            <p:nvPr/>
          </p:nvSpPr>
          <p:spPr>
            <a:xfrm>
              <a:off x="6553961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3961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32829" y="3150489"/>
            <a:ext cx="72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Rtn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adr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41261" y="445262"/>
            <a:ext cx="1092200" cy="3835400"/>
            <a:chOff x="6541261" y="445262"/>
            <a:chExt cx="1092200" cy="3835400"/>
          </a:xfrm>
        </p:grpSpPr>
        <p:sp>
          <p:nvSpPr>
            <p:cNvPr id="14" name="object 14"/>
            <p:cNvSpPr/>
            <p:nvPr/>
          </p:nvSpPr>
          <p:spPr>
            <a:xfrm>
              <a:off x="6553961" y="3505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53961" y="3505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53961" y="3886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53961" y="3886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53961" y="457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3961" y="457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5715761" y="369646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31800" y="50800"/>
                </a:lnTo>
                <a:lnTo>
                  <a:pt x="393700" y="50800"/>
                </a:lnTo>
                <a:lnTo>
                  <a:pt x="393700" y="25400"/>
                </a:lnTo>
                <a:lnTo>
                  <a:pt x="431800" y="2540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81000" y="50800"/>
                </a:lnTo>
                <a:lnTo>
                  <a:pt x="381000" y="25400"/>
                </a:lnTo>
                <a:close/>
              </a:path>
              <a:path w="457200" h="76200">
                <a:moveTo>
                  <a:pt x="431800" y="25400"/>
                </a:moveTo>
                <a:lnTo>
                  <a:pt x="393700" y="25400"/>
                </a:lnTo>
                <a:lnTo>
                  <a:pt x="393700" y="50800"/>
                </a:lnTo>
                <a:lnTo>
                  <a:pt x="431800" y="50800"/>
                </a:lnTo>
                <a:lnTo>
                  <a:pt x="457200" y="38100"/>
                </a:lnTo>
                <a:lnTo>
                  <a:pt x="4318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32628" y="3587877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9428" y="2262189"/>
            <a:ext cx="300355" cy="19304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35"/>
              </a:spcBef>
            </a:pPr>
            <a:r>
              <a:rPr sz="1800" b="1" spc="-25" dirty="0"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8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10" dirty="0">
                <a:latin typeface="Courier New"/>
                <a:cs typeface="Courier New"/>
              </a:rPr>
              <a:t>-</a:t>
            </a:r>
            <a:r>
              <a:rPr sz="1800" b="1" spc="-5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8428" y="1923415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Offset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32829" y="47066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123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41261" y="826261"/>
            <a:ext cx="1092200" cy="406400"/>
            <a:chOff x="6541261" y="826261"/>
            <a:chExt cx="1092200" cy="406400"/>
          </a:xfrm>
        </p:grpSpPr>
        <p:sp>
          <p:nvSpPr>
            <p:cNvPr id="26" name="object 26"/>
            <p:cNvSpPr/>
            <p:nvPr/>
          </p:nvSpPr>
          <p:spPr>
            <a:xfrm>
              <a:off x="6553961" y="838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53961" y="838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32829" y="85166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456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39674" y="1207261"/>
            <a:ext cx="1095375" cy="1932305"/>
            <a:chOff x="6539674" y="1207261"/>
            <a:chExt cx="1095375" cy="1932305"/>
          </a:xfrm>
        </p:grpSpPr>
        <p:sp>
          <p:nvSpPr>
            <p:cNvPr id="30" name="object 30"/>
            <p:cNvSpPr/>
            <p:nvPr/>
          </p:nvSpPr>
          <p:spPr>
            <a:xfrm>
              <a:off x="6553961" y="1219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3961" y="1219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53961" y="1600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53961" y="1600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3961" y="1981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3961" y="1981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53961" y="2743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53961" y="2743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00009" y="182117"/>
            <a:ext cx="78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76209" y="342010"/>
            <a:ext cx="709930" cy="81661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76209" y="1132712"/>
            <a:ext cx="710565" cy="318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1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0x11c 0x118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1" spc="-10" dirty="0">
                <a:latin typeface="Courier New"/>
                <a:cs typeface="Courier New"/>
              </a:rPr>
              <a:t>0x114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0x110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44100"/>
              </a:lnSpc>
            </a:pPr>
            <a:r>
              <a:rPr sz="1800" b="1" spc="-10" dirty="0">
                <a:latin typeface="Courier New"/>
                <a:cs typeface="Courier New"/>
              </a:rPr>
              <a:t>0x10c 0x108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63109" y="2262189"/>
            <a:ext cx="299720" cy="7874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b="1" spc="-25" dirty="0">
                <a:latin typeface="Courier New"/>
                <a:cs typeface="Courier New"/>
              </a:rPr>
              <a:t>yp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25" dirty="0">
                <a:latin typeface="Courier New"/>
                <a:cs typeface="Courier New"/>
              </a:rPr>
              <a:t>xp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4162" y="15247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34162" y="19819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0"/>
                </a:moveTo>
                <a:lnTo>
                  <a:pt x="0" y="0"/>
                </a:ln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34162" y="19819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4162" y="24391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%ecx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4162" y="28963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%ebx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4162" y="33535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%esi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4162" y="38107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%edi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4162" y="4267961"/>
            <a:ext cx="685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%esp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4162" y="4725161"/>
            <a:ext cx="685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207261" y="1512061"/>
            <a:ext cx="1092200" cy="406400"/>
            <a:chOff x="1207261" y="1512061"/>
            <a:chExt cx="1092200" cy="406400"/>
          </a:xfrm>
        </p:grpSpPr>
        <p:sp>
          <p:nvSpPr>
            <p:cNvPr id="52" name="object 52"/>
            <p:cNvSpPr/>
            <p:nvPr/>
          </p:nvSpPr>
          <p:spPr>
            <a:xfrm>
              <a:off x="1219961" y="1524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19961" y="1524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/>
          <p:nvPr/>
        </p:nvSpPr>
        <p:spPr>
          <a:xfrm>
            <a:off x="1219961" y="24391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219961" y="24391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207261" y="2883661"/>
            <a:ext cx="1092200" cy="406400"/>
            <a:chOff x="1207261" y="2883661"/>
            <a:chExt cx="1092200" cy="406400"/>
          </a:xfrm>
        </p:grpSpPr>
        <p:sp>
          <p:nvSpPr>
            <p:cNvPr id="57" name="object 57"/>
            <p:cNvSpPr/>
            <p:nvPr/>
          </p:nvSpPr>
          <p:spPr>
            <a:xfrm>
              <a:off x="1219961" y="28963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19961" y="28963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207261" y="3340861"/>
            <a:ext cx="1092200" cy="406400"/>
            <a:chOff x="1207261" y="3340861"/>
            <a:chExt cx="1092200" cy="406400"/>
          </a:xfrm>
        </p:grpSpPr>
        <p:sp>
          <p:nvSpPr>
            <p:cNvPr id="60" name="object 60"/>
            <p:cNvSpPr/>
            <p:nvPr/>
          </p:nvSpPr>
          <p:spPr>
            <a:xfrm>
              <a:off x="1219961" y="33535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19961" y="33535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207261" y="3798061"/>
            <a:ext cx="1092200" cy="406400"/>
            <a:chOff x="1207261" y="3798061"/>
            <a:chExt cx="1092200" cy="406400"/>
          </a:xfrm>
        </p:grpSpPr>
        <p:sp>
          <p:nvSpPr>
            <p:cNvPr id="63" name="object 63"/>
            <p:cNvSpPr/>
            <p:nvPr/>
          </p:nvSpPr>
          <p:spPr>
            <a:xfrm>
              <a:off x="1219961" y="3810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19961" y="3810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1207261" y="4255261"/>
            <a:ext cx="1092200" cy="406400"/>
            <a:chOff x="1207261" y="4255261"/>
            <a:chExt cx="1092200" cy="406400"/>
          </a:xfrm>
        </p:grpSpPr>
        <p:sp>
          <p:nvSpPr>
            <p:cNvPr id="66" name="object 66"/>
            <p:cNvSpPr/>
            <p:nvPr/>
          </p:nvSpPr>
          <p:spPr>
            <a:xfrm>
              <a:off x="1219961" y="4267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19961" y="4267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219961" y="4725161"/>
            <a:ext cx="1066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4"/>
              </a:spcBef>
            </a:pPr>
            <a:r>
              <a:rPr sz="1800" b="1" spc="-10" dirty="0">
                <a:latin typeface="Courier New"/>
                <a:cs typeface="Courier New"/>
              </a:rPr>
              <a:t>0x104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632829" y="2756738"/>
            <a:ext cx="71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219961" y="19819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219961" y="19819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220973" y="6185898"/>
            <a:ext cx="57277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b="1" spc="-20" dirty="0">
                <a:latin typeface="Courier New"/>
                <a:cs typeface="Courier New"/>
              </a:rPr>
              <a:t>movl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024121" y="6185898"/>
            <a:ext cx="16643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b="1" dirty="0">
                <a:latin typeface="Courier New"/>
                <a:cs typeface="Courier New"/>
              </a:rPr>
              <a:t>%ebx,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(%ecx)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193028" y="6185898"/>
            <a:ext cx="139319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b="1" dirty="0">
                <a:latin typeface="Courier New"/>
                <a:cs typeface="Courier New"/>
              </a:rPr>
              <a:t>#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*yp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t0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72" name="object 72"/>
          <p:cNvSpPr txBox="1"/>
          <p:nvPr/>
        </p:nvSpPr>
        <p:spPr>
          <a:xfrm>
            <a:off x="3220973" y="4501388"/>
            <a:ext cx="4802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xp</a:t>
            </a:r>
            <a:r>
              <a:rPr sz="1800" b="1" i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ở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ebp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+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8,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yp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ở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ebp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+</a:t>
            </a:r>
            <a:r>
              <a:rPr sz="1800" b="1" i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3201923" y="4826694"/>
          <a:ext cx="5219698" cy="1354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8(%ebp),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12(%ebp),</a:t>
                      </a:r>
                      <a:r>
                        <a:rPr sz="1800" b="1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(%edx),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*xp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(t0)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(%ecx),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*yp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(t1)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%eax,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(%edx)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*xp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403961" y="373126"/>
            <a:ext cx="512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Hiểu</a:t>
            </a:r>
            <a:r>
              <a:rPr spc="-15" dirty="0"/>
              <a:t> </a:t>
            </a:r>
            <a:r>
              <a:rPr dirty="0"/>
              <a:t>hàm</a:t>
            </a:r>
            <a:r>
              <a:rPr spc="-15" dirty="0"/>
              <a:t> </a:t>
            </a:r>
            <a:r>
              <a:rPr spc="-10" dirty="0">
                <a:latin typeface="Courier New"/>
                <a:cs typeface="Courier New"/>
              </a:rPr>
              <a:t>Swap()</a:t>
            </a:r>
            <a:r>
              <a:rPr spc="-10" dirty="0"/>
              <a:t>(IA32)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45529" y="902648"/>
            <a:ext cx="41148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25" dirty="0">
                <a:latin typeface="Courier New"/>
                <a:cs typeface="Courier New"/>
              </a:rPr>
              <a:t>456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961" y="15247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541261" y="2350261"/>
            <a:ext cx="1092200" cy="406400"/>
            <a:chOff x="6541261" y="2350261"/>
            <a:chExt cx="1092200" cy="406400"/>
          </a:xfrm>
        </p:grpSpPr>
        <p:sp>
          <p:nvSpPr>
            <p:cNvPr id="6" name="object 6"/>
            <p:cNvSpPr/>
            <p:nvPr/>
          </p:nvSpPr>
          <p:spPr>
            <a:xfrm>
              <a:off x="6553961" y="2362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53961" y="2362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32829" y="2376042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41261" y="2731261"/>
            <a:ext cx="1092200" cy="406400"/>
            <a:chOff x="6541261" y="2731261"/>
            <a:chExt cx="1092200" cy="406400"/>
          </a:xfrm>
        </p:grpSpPr>
        <p:sp>
          <p:nvSpPr>
            <p:cNvPr id="10" name="object 10"/>
            <p:cNvSpPr/>
            <p:nvPr/>
          </p:nvSpPr>
          <p:spPr>
            <a:xfrm>
              <a:off x="6553961" y="2743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3961" y="2743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32829" y="2756738"/>
            <a:ext cx="71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41261" y="3112261"/>
            <a:ext cx="1092200" cy="406400"/>
            <a:chOff x="6541261" y="3112261"/>
            <a:chExt cx="1092200" cy="406400"/>
          </a:xfrm>
        </p:grpSpPr>
        <p:sp>
          <p:nvSpPr>
            <p:cNvPr id="14" name="object 14"/>
            <p:cNvSpPr/>
            <p:nvPr/>
          </p:nvSpPr>
          <p:spPr>
            <a:xfrm>
              <a:off x="6553961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53961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32829" y="3150489"/>
            <a:ext cx="72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Rtn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adr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41261" y="445262"/>
            <a:ext cx="1092200" cy="3835400"/>
            <a:chOff x="6541261" y="445262"/>
            <a:chExt cx="1092200" cy="3835400"/>
          </a:xfrm>
        </p:grpSpPr>
        <p:sp>
          <p:nvSpPr>
            <p:cNvPr id="18" name="object 18"/>
            <p:cNvSpPr/>
            <p:nvPr/>
          </p:nvSpPr>
          <p:spPr>
            <a:xfrm>
              <a:off x="6553961" y="3505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3961" y="3505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53961" y="3886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3961" y="3886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53961" y="457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53961" y="457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715761" y="369646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31800" y="50800"/>
                </a:lnTo>
                <a:lnTo>
                  <a:pt x="393700" y="50800"/>
                </a:lnTo>
                <a:lnTo>
                  <a:pt x="393700" y="25400"/>
                </a:lnTo>
                <a:lnTo>
                  <a:pt x="431800" y="2540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81000" y="50800"/>
                </a:lnTo>
                <a:lnTo>
                  <a:pt x="381000" y="25400"/>
                </a:lnTo>
                <a:close/>
              </a:path>
              <a:path w="457200" h="76200">
                <a:moveTo>
                  <a:pt x="431800" y="25400"/>
                </a:moveTo>
                <a:lnTo>
                  <a:pt x="393700" y="25400"/>
                </a:lnTo>
                <a:lnTo>
                  <a:pt x="393700" y="50800"/>
                </a:lnTo>
                <a:lnTo>
                  <a:pt x="431800" y="50800"/>
                </a:lnTo>
                <a:lnTo>
                  <a:pt x="457200" y="38100"/>
                </a:lnTo>
                <a:lnTo>
                  <a:pt x="4318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32628" y="3587877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99428" y="2262189"/>
            <a:ext cx="300355" cy="19304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35"/>
              </a:spcBef>
            </a:pPr>
            <a:r>
              <a:rPr sz="1800" b="1" spc="-25" dirty="0"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8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10" dirty="0">
                <a:latin typeface="Courier New"/>
                <a:cs typeface="Courier New"/>
              </a:rPr>
              <a:t>-</a:t>
            </a:r>
            <a:r>
              <a:rPr sz="1800" b="1" spc="-5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18428" y="1923415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Offset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32829" y="47066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123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41261" y="826261"/>
            <a:ext cx="1092200" cy="406400"/>
            <a:chOff x="6541261" y="826261"/>
            <a:chExt cx="1092200" cy="406400"/>
          </a:xfrm>
        </p:grpSpPr>
        <p:sp>
          <p:nvSpPr>
            <p:cNvPr id="30" name="object 30"/>
            <p:cNvSpPr/>
            <p:nvPr/>
          </p:nvSpPr>
          <p:spPr>
            <a:xfrm>
              <a:off x="6553961" y="838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3961" y="838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632829" y="85166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456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541261" y="1207261"/>
            <a:ext cx="1092200" cy="1168400"/>
            <a:chOff x="6541261" y="1207261"/>
            <a:chExt cx="1092200" cy="1168400"/>
          </a:xfrm>
        </p:grpSpPr>
        <p:sp>
          <p:nvSpPr>
            <p:cNvPr id="34" name="object 34"/>
            <p:cNvSpPr/>
            <p:nvPr/>
          </p:nvSpPr>
          <p:spPr>
            <a:xfrm>
              <a:off x="6553961" y="1219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3961" y="1219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53961" y="1600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53961" y="1600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53961" y="1981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53961" y="1981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700009" y="182117"/>
            <a:ext cx="78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76209" y="342010"/>
            <a:ext cx="709930" cy="81661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76209" y="1132712"/>
            <a:ext cx="710565" cy="318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1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0x11c 0x118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1" spc="-10" dirty="0">
                <a:latin typeface="Courier New"/>
                <a:cs typeface="Courier New"/>
              </a:rPr>
              <a:t>0x114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0x110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44100"/>
              </a:lnSpc>
            </a:pPr>
            <a:r>
              <a:rPr sz="1800" b="1" spc="-10" dirty="0">
                <a:latin typeface="Courier New"/>
                <a:cs typeface="Courier New"/>
              </a:rPr>
              <a:t>0x10c 0x108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63109" y="2262189"/>
            <a:ext cx="299720" cy="7874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b="1" spc="-25" dirty="0">
                <a:latin typeface="Courier New"/>
                <a:cs typeface="Courier New"/>
              </a:rPr>
              <a:t>yp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25" dirty="0">
                <a:latin typeface="Courier New"/>
                <a:cs typeface="Courier New"/>
              </a:rPr>
              <a:t>xp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34162" y="15247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0"/>
                </a:moveTo>
                <a:lnTo>
                  <a:pt x="0" y="0"/>
                </a:ln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34162" y="15247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4162" y="19819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4162" y="24391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%ecx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4162" y="28963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%ebx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4162" y="33535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%esi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4162" y="38107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%edi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4162" y="4267961"/>
            <a:ext cx="685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%esp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34162" y="4725161"/>
            <a:ext cx="685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219961" y="19819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19961" y="19819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19961" y="24391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19961" y="24391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219961" y="28963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219961" y="28963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204"/>
              </a:spcBef>
            </a:pPr>
            <a:r>
              <a:rPr sz="1800" b="1" spc="-25" dirty="0">
                <a:solidFill>
                  <a:srgbClr val="FF0000"/>
                </a:solidFill>
                <a:latin typeface="Courier New"/>
                <a:cs typeface="Courier New"/>
              </a:rPr>
              <a:t>123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207261" y="3340861"/>
            <a:ext cx="1092200" cy="406400"/>
            <a:chOff x="1207261" y="3340861"/>
            <a:chExt cx="1092200" cy="406400"/>
          </a:xfrm>
        </p:grpSpPr>
        <p:sp>
          <p:nvSpPr>
            <p:cNvPr id="60" name="object 60"/>
            <p:cNvSpPr/>
            <p:nvPr/>
          </p:nvSpPr>
          <p:spPr>
            <a:xfrm>
              <a:off x="1219961" y="33535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19961" y="33535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207261" y="3798061"/>
            <a:ext cx="1092200" cy="406400"/>
            <a:chOff x="1207261" y="3798061"/>
            <a:chExt cx="1092200" cy="406400"/>
          </a:xfrm>
        </p:grpSpPr>
        <p:sp>
          <p:nvSpPr>
            <p:cNvPr id="63" name="object 63"/>
            <p:cNvSpPr/>
            <p:nvPr/>
          </p:nvSpPr>
          <p:spPr>
            <a:xfrm>
              <a:off x="1219961" y="3810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19961" y="3810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1207261" y="4255261"/>
            <a:ext cx="1092200" cy="406400"/>
            <a:chOff x="1207261" y="4255261"/>
            <a:chExt cx="1092200" cy="406400"/>
          </a:xfrm>
        </p:grpSpPr>
        <p:sp>
          <p:nvSpPr>
            <p:cNvPr id="66" name="object 66"/>
            <p:cNvSpPr/>
            <p:nvPr/>
          </p:nvSpPr>
          <p:spPr>
            <a:xfrm>
              <a:off x="1219961" y="4267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19961" y="4267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219961" y="4725161"/>
            <a:ext cx="1066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4"/>
              </a:spcBef>
            </a:pPr>
            <a:r>
              <a:rPr sz="1800" b="1" spc="-10" dirty="0">
                <a:latin typeface="Courier New"/>
                <a:cs typeface="Courier New"/>
              </a:rPr>
              <a:t>0x104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207261" y="1512061"/>
            <a:ext cx="1092200" cy="406400"/>
            <a:chOff x="1207261" y="1512061"/>
            <a:chExt cx="1092200" cy="406400"/>
          </a:xfrm>
        </p:grpSpPr>
        <p:sp>
          <p:nvSpPr>
            <p:cNvPr id="70" name="object 70"/>
            <p:cNvSpPr/>
            <p:nvPr/>
          </p:nvSpPr>
          <p:spPr>
            <a:xfrm>
              <a:off x="1219961" y="1524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19961" y="1524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220973" y="4501388"/>
            <a:ext cx="4802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xp</a:t>
            </a:r>
            <a:r>
              <a:rPr sz="1800" b="1" i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ở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ebp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+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8,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yp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ở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ebp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+</a:t>
            </a:r>
            <a:r>
              <a:rPr sz="1800" b="1" i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220973" y="6185898"/>
            <a:ext cx="57277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b="1" spc="-20" dirty="0">
                <a:latin typeface="Courier New"/>
                <a:cs typeface="Courier New"/>
              </a:rPr>
              <a:t>movl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024121" y="6185898"/>
            <a:ext cx="16643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b="1" dirty="0">
                <a:latin typeface="Courier New"/>
                <a:cs typeface="Courier New"/>
              </a:rPr>
              <a:t>%ebx,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(%ecx)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193028" y="6185898"/>
            <a:ext cx="139319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b="1" dirty="0">
                <a:latin typeface="Courier New"/>
                <a:cs typeface="Courier New"/>
              </a:rPr>
              <a:t>#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*yp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t0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3201923" y="4826694"/>
          <a:ext cx="5219698" cy="1354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8(%ebp),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12(%ebp),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(%edx),</a:t>
                      </a:r>
                      <a:r>
                        <a:rPr sz="1800" b="1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*xp</a:t>
                      </a:r>
                      <a:r>
                        <a:rPr sz="1800" b="1" spc="-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(t0)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(%ecx),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*yp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(t1)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%eax,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(%edx)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*xp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403961" y="373126"/>
            <a:ext cx="512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Hiểu</a:t>
            </a:r>
            <a:r>
              <a:rPr spc="-15" dirty="0"/>
              <a:t> </a:t>
            </a:r>
            <a:r>
              <a:rPr dirty="0"/>
              <a:t>hàm</a:t>
            </a:r>
            <a:r>
              <a:rPr spc="-15" dirty="0"/>
              <a:t> </a:t>
            </a:r>
            <a:r>
              <a:rPr spc="-10" dirty="0">
                <a:latin typeface="Courier New"/>
                <a:cs typeface="Courier New"/>
              </a:rPr>
              <a:t>Swap()</a:t>
            </a:r>
            <a:r>
              <a:rPr spc="-10" dirty="0"/>
              <a:t>(IA32)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612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00"/>
              </a:spcBef>
            </a:pPr>
            <a:r>
              <a:rPr dirty="0"/>
              <a:t>Intel x86</a:t>
            </a:r>
            <a:r>
              <a:rPr spc="-15" dirty="0"/>
              <a:t> </a:t>
            </a:r>
            <a:r>
              <a:rPr spc="-10" dirty="0"/>
              <a:t>Processors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825" y="1386585"/>
            <a:ext cx="8204834" cy="398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Thống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trị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thị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trường</a:t>
            </a:r>
            <a:r>
              <a:rPr sz="2400" b="1" spc="-10" dirty="0">
                <a:latin typeface="Arial"/>
                <a:cs typeface="Arial"/>
              </a:rPr>
              <a:t> laptop/desktop/server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Clr>
                <a:srgbClr val="990000"/>
              </a:buClr>
              <a:buFont typeface="Lucida Sans Unicode"/>
              <a:buChar char="■"/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Sự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phát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triển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trong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thiết</a:t>
            </a:r>
            <a:r>
              <a:rPr sz="2400" b="1" spc="-25" dirty="0">
                <a:latin typeface="Arial"/>
                <a:cs typeface="Arial"/>
              </a:rPr>
              <a:t> kế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Cho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phép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75" dirty="0">
                <a:latin typeface="Microsoft Sans Serif"/>
                <a:cs typeface="Microsoft Sans Serif"/>
              </a:rPr>
              <a:t>tương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thích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75" dirty="0">
                <a:latin typeface="Microsoft Sans Serif"/>
                <a:cs typeface="Microsoft Sans Serif"/>
              </a:rPr>
              <a:t>ngược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đến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8086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(1978)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Hỗ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trợ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ngày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càng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nhiều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tính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năng</a:t>
            </a:r>
            <a:endParaRPr sz="2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764"/>
              </a:spcBef>
              <a:buClr>
                <a:srgbClr val="990000"/>
              </a:buClr>
              <a:buFont typeface="Wingdings"/>
              <a:buChar char=""/>
            </a:pP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Complex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instruction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computer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(CISC)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Nhiều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instructions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khác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nhau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với</a:t>
            </a:r>
            <a:r>
              <a:rPr sz="2000" dirty="0">
                <a:latin typeface="Microsoft Sans Serif"/>
                <a:cs typeface="Microsoft Sans Serif"/>
              </a:rPr>
              <a:t> nhiều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format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khác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nhau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Khó đạt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hiệu suất </a:t>
            </a:r>
            <a:r>
              <a:rPr sz="2000" spc="65" dirty="0">
                <a:latin typeface="Microsoft Sans Serif"/>
                <a:cs typeface="Microsoft Sans Serif"/>
              </a:rPr>
              <a:t>như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Reduced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Instruction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Set Computers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(RISC)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Nhưng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Intel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đã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làm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được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điều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đó!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1" y="1190625"/>
            <a:ext cx="9131935" cy="1566545"/>
            <a:chOff x="12191" y="1190625"/>
            <a:chExt cx="9131935" cy="1566545"/>
          </a:xfrm>
        </p:grpSpPr>
        <p:sp>
          <p:nvSpPr>
            <p:cNvPr id="3" name="object 3"/>
            <p:cNvSpPr/>
            <p:nvPr/>
          </p:nvSpPr>
          <p:spPr>
            <a:xfrm>
              <a:off x="12191" y="1190625"/>
              <a:ext cx="9131935" cy="57150"/>
            </a:xfrm>
            <a:custGeom>
              <a:avLst/>
              <a:gdLst/>
              <a:ahLst/>
              <a:cxnLst/>
              <a:rect l="l" t="t" r="r" b="b"/>
              <a:pathLst>
                <a:path w="9131935" h="57150">
                  <a:moveTo>
                    <a:pt x="0" y="57150"/>
                  </a:moveTo>
                  <a:lnTo>
                    <a:pt x="9131807" y="57150"/>
                  </a:lnTo>
                  <a:lnTo>
                    <a:pt x="9131808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53961" y="2362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3961" y="2362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3961" y="373126"/>
            <a:ext cx="512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Hiểu</a:t>
            </a:r>
            <a:r>
              <a:rPr spc="-15" dirty="0"/>
              <a:t> </a:t>
            </a:r>
            <a:r>
              <a:rPr dirty="0"/>
              <a:t>hàm</a:t>
            </a:r>
            <a:r>
              <a:rPr spc="-15" dirty="0"/>
              <a:t> </a:t>
            </a:r>
            <a:r>
              <a:rPr spc="-10" dirty="0">
                <a:latin typeface="Courier New"/>
                <a:cs typeface="Courier New"/>
              </a:rPr>
              <a:t>Swap()</a:t>
            </a:r>
            <a:r>
              <a:rPr spc="-10" dirty="0"/>
              <a:t>(IA32)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32829" y="2376042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41261" y="2731261"/>
            <a:ext cx="1092200" cy="406400"/>
            <a:chOff x="6541261" y="2731261"/>
            <a:chExt cx="1092200" cy="406400"/>
          </a:xfrm>
        </p:grpSpPr>
        <p:sp>
          <p:nvSpPr>
            <p:cNvPr id="9" name="object 9"/>
            <p:cNvSpPr/>
            <p:nvPr/>
          </p:nvSpPr>
          <p:spPr>
            <a:xfrm>
              <a:off x="6553961" y="2743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53961" y="2743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32829" y="2756738"/>
            <a:ext cx="71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41261" y="3112261"/>
            <a:ext cx="1092200" cy="406400"/>
            <a:chOff x="6541261" y="3112261"/>
            <a:chExt cx="1092200" cy="406400"/>
          </a:xfrm>
        </p:grpSpPr>
        <p:sp>
          <p:nvSpPr>
            <p:cNvPr id="13" name="object 13"/>
            <p:cNvSpPr/>
            <p:nvPr/>
          </p:nvSpPr>
          <p:spPr>
            <a:xfrm>
              <a:off x="6553961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961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32829" y="3150489"/>
            <a:ext cx="72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Rtn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adr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5761" y="369646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31800" y="50800"/>
                </a:lnTo>
                <a:lnTo>
                  <a:pt x="393700" y="50800"/>
                </a:lnTo>
                <a:lnTo>
                  <a:pt x="393700" y="25400"/>
                </a:lnTo>
                <a:lnTo>
                  <a:pt x="431800" y="2540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81000" y="50800"/>
                </a:lnTo>
                <a:lnTo>
                  <a:pt x="381000" y="25400"/>
                </a:lnTo>
                <a:close/>
              </a:path>
              <a:path w="457200" h="76200">
                <a:moveTo>
                  <a:pt x="431800" y="25400"/>
                </a:moveTo>
                <a:lnTo>
                  <a:pt x="393700" y="25400"/>
                </a:lnTo>
                <a:lnTo>
                  <a:pt x="393700" y="50800"/>
                </a:lnTo>
                <a:lnTo>
                  <a:pt x="431800" y="50800"/>
                </a:lnTo>
                <a:lnTo>
                  <a:pt x="457200" y="38100"/>
                </a:lnTo>
                <a:lnTo>
                  <a:pt x="4318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541261" y="445262"/>
            <a:ext cx="1092200" cy="3835400"/>
            <a:chOff x="6541261" y="445262"/>
            <a:chExt cx="1092200" cy="3835400"/>
          </a:xfrm>
        </p:grpSpPr>
        <p:sp>
          <p:nvSpPr>
            <p:cNvPr id="18" name="object 18"/>
            <p:cNvSpPr/>
            <p:nvPr/>
          </p:nvSpPr>
          <p:spPr>
            <a:xfrm>
              <a:off x="6553961" y="3505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3961" y="3505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53961" y="3886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3961" y="457962"/>
              <a:ext cx="1066800" cy="3810000"/>
            </a:xfrm>
            <a:custGeom>
              <a:avLst/>
              <a:gdLst/>
              <a:ahLst/>
              <a:cxnLst/>
              <a:rect l="l" t="t" r="r" b="b"/>
              <a:pathLst>
                <a:path w="1066800" h="3810000">
                  <a:moveTo>
                    <a:pt x="0" y="3810000"/>
                  </a:moveTo>
                  <a:lnTo>
                    <a:pt x="1066800" y="3810000"/>
                  </a:lnTo>
                  <a:lnTo>
                    <a:pt x="1066800" y="3429000"/>
                  </a:lnTo>
                  <a:lnTo>
                    <a:pt x="0" y="3429000"/>
                  </a:lnTo>
                  <a:lnTo>
                    <a:pt x="0" y="3810000"/>
                  </a:lnTo>
                  <a:close/>
                </a:path>
                <a:path w="1066800" h="3810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32628" y="3587877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8428" y="1923415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Offset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9428" y="2262189"/>
            <a:ext cx="300355" cy="19304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35"/>
              </a:spcBef>
            </a:pPr>
            <a:r>
              <a:rPr sz="1800" b="1" spc="-25" dirty="0"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8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10" dirty="0">
                <a:latin typeface="Courier New"/>
                <a:cs typeface="Courier New"/>
              </a:rPr>
              <a:t>-</a:t>
            </a:r>
            <a:r>
              <a:rPr sz="1800" b="1" spc="-5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45529" y="521648"/>
            <a:ext cx="41148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25" dirty="0">
                <a:latin typeface="Courier New"/>
                <a:cs typeface="Courier New"/>
              </a:rPr>
              <a:t>123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41261" y="826261"/>
            <a:ext cx="1092200" cy="406400"/>
            <a:chOff x="6541261" y="826261"/>
            <a:chExt cx="1092200" cy="406400"/>
          </a:xfrm>
        </p:grpSpPr>
        <p:sp>
          <p:nvSpPr>
            <p:cNvPr id="27" name="object 27"/>
            <p:cNvSpPr/>
            <p:nvPr/>
          </p:nvSpPr>
          <p:spPr>
            <a:xfrm>
              <a:off x="6553961" y="838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53961" y="838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632829" y="85166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456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541261" y="1207261"/>
            <a:ext cx="1092200" cy="1168400"/>
            <a:chOff x="6541261" y="1207261"/>
            <a:chExt cx="1092200" cy="1168400"/>
          </a:xfrm>
        </p:grpSpPr>
        <p:sp>
          <p:nvSpPr>
            <p:cNvPr id="31" name="object 31"/>
            <p:cNvSpPr/>
            <p:nvPr/>
          </p:nvSpPr>
          <p:spPr>
            <a:xfrm>
              <a:off x="6553961" y="1219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53961" y="1219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53961" y="1600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3961" y="1600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3961" y="1981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53961" y="1981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700009" y="182117"/>
            <a:ext cx="78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76209" y="342010"/>
            <a:ext cx="709930" cy="81661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76209" y="1132712"/>
            <a:ext cx="710565" cy="318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1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0x11c 0x118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1" spc="-10" dirty="0">
                <a:latin typeface="Courier New"/>
                <a:cs typeface="Courier New"/>
              </a:rPr>
              <a:t>0x114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0x110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44100"/>
              </a:lnSpc>
            </a:pPr>
            <a:r>
              <a:rPr sz="1800" b="1" spc="-10" dirty="0">
                <a:latin typeface="Courier New"/>
                <a:cs typeface="Courier New"/>
              </a:rPr>
              <a:t>0x10c 0x108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63109" y="2262189"/>
            <a:ext cx="299720" cy="7874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b="1" spc="-25" dirty="0">
                <a:latin typeface="Courier New"/>
                <a:cs typeface="Courier New"/>
              </a:rPr>
              <a:t>yp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25" dirty="0">
                <a:latin typeface="Courier New"/>
                <a:cs typeface="Courier New"/>
              </a:rPr>
              <a:t>xp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4162" y="15247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4162" y="19819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4162" y="24391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%ecx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34162" y="28963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0"/>
                </a:moveTo>
                <a:lnTo>
                  <a:pt x="0" y="0"/>
                </a:ln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34162" y="28963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%ebx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4162" y="33535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%esi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4162" y="38107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%edi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4162" y="4267961"/>
            <a:ext cx="685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%esp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4162" y="4725161"/>
            <a:ext cx="685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219961" y="15247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19961" y="15247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200"/>
              </a:spcBef>
            </a:pPr>
            <a:r>
              <a:rPr sz="1800" b="1" spc="-25" dirty="0">
                <a:solidFill>
                  <a:srgbClr val="FF0000"/>
                </a:solidFill>
                <a:latin typeface="Courier New"/>
                <a:cs typeface="Courier New"/>
              </a:rPr>
              <a:t>456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219961" y="19819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219961" y="19819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19961" y="24391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219961" y="24391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207261" y="443674"/>
            <a:ext cx="6428105" cy="4218305"/>
            <a:chOff x="1207261" y="443674"/>
            <a:chExt cx="6428105" cy="4218305"/>
          </a:xfrm>
        </p:grpSpPr>
        <p:sp>
          <p:nvSpPr>
            <p:cNvPr id="57" name="object 57"/>
            <p:cNvSpPr/>
            <p:nvPr/>
          </p:nvSpPr>
          <p:spPr>
            <a:xfrm>
              <a:off x="1219961" y="33535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19961" y="33535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19961" y="38107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19961" y="38107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19961" y="4267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19961" y="4267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53961" y="457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53961" y="457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219961" y="4725161"/>
            <a:ext cx="1066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4"/>
              </a:spcBef>
            </a:pPr>
            <a:r>
              <a:rPr sz="1800" b="1" spc="-10" dirty="0">
                <a:latin typeface="Courier New"/>
                <a:cs typeface="Courier New"/>
              </a:rPr>
              <a:t>0x104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32829" y="47066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123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219961" y="28963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219961" y="28963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204"/>
              </a:spcBef>
            </a:pPr>
            <a:r>
              <a:rPr sz="1800" b="1" spc="-25" dirty="0">
                <a:latin typeface="Courier New"/>
                <a:cs typeface="Courier New"/>
              </a:rPr>
              <a:t>123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220973" y="6185898"/>
            <a:ext cx="57277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b="1" spc="-20" dirty="0">
                <a:latin typeface="Courier New"/>
                <a:cs typeface="Courier New"/>
              </a:rPr>
              <a:t>movl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024121" y="6185898"/>
            <a:ext cx="16643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b="1" dirty="0">
                <a:latin typeface="Courier New"/>
                <a:cs typeface="Courier New"/>
              </a:rPr>
              <a:t>%ebx,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(%ecx)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193028" y="6185898"/>
            <a:ext cx="139319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b="1" dirty="0">
                <a:latin typeface="Courier New"/>
                <a:cs typeface="Courier New"/>
              </a:rPr>
              <a:t>#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*yp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t0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69" name="object 69"/>
          <p:cNvSpPr txBox="1"/>
          <p:nvPr/>
        </p:nvSpPr>
        <p:spPr>
          <a:xfrm>
            <a:off x="3220973" y="4501388"/>
            <a:ext cx="4802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xp</a:t>
            </a:r>
            <a:r>
              <a:rPr sz="1800" b="1" i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ở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ebp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+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8,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yp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ở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ebp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+</a:t>
            </a:r>
            <a:r>
              <a:rPr sz="1800" b="1" i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3201923" y="4826694"/>
          <a:ext cx="5219698" cy="1354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8(%ebp),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12(%ebp),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(%edx),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*xp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(t0)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(%ecx),</a:t>
                      </a:r>
                      <a:r>
                        <a:rPr sz="1800" b="1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*yp</a:t>
                      </a:r>
                      <a:r>
                        <a:rPr sz="1800" b="1" spc="-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(t1)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%eax,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(%edx)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*xp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1" y="457200"/>
            <a:ext cx="9131935" cy="790575"/>
            <a:chOff x="12191" y="457200"/>
            <a:chExt cx="9131935" cy="790575"/>
          </a:xfrm>
        </p:grpSpPr>
        <p:sp>
          <p:nvSpPr>
            <p:cNvPr id="3" name="object 3"/>
            <p:cNvSpPr/>
            <p:nvPr/>
          </p:nvSpPr>
          <p:spPr>
            <a:xfrm>
              <a:off x="12191" y="1190625"/>
              <a:ext cx="9131935" cy="57150"/>
            </a:xfrm>
            <a:custGeom>
              <a:avLst/>
              <a:gdLst/>
              <a:ahLst/>
              <a:cxnLst/>
              <a:rect l="l" t="t" r="r" b="b"/>
              <a:pathLst>
                <a:path w="9131935" h="57150">
                  <a:moveTo>
                    <a:pt x="0" y="57150"/>
                  </a:moveTo>
                  <a:lnTo>
                    <a:pt x="9131807" y="57150"/>
                  </a:lnTo>
                  <a:lnTo>
                    <a:pt x="9131808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53199" y="457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961" y="373126"/>
            <a:ext cx="512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Hiểu</a:t>
            </a:r>
            <a:r>
              <a:rPr spc="-15" dirty="0"/>
              <a:t> </a:t>
            </a:r>
            <a:r>
              <a:rPr dirty="0"/>
              <a:t>hàm</a:t>
            </a:r>
            <a:r>
              <a:rPr spc="-15" dirty="0"/>
              <a:t> </a:t>
            </a:r>
            <a:r>
              <a:rPr spc="-10" dirty="0">
                <a:latin typeface="Courier New"/>
                <a:cs typeface="Courier New"/>
              </a:rPr>
              <a:t>Swap()</a:t>
            </a:r>
            <a:r>
              <a:rPr spc="-10" dirty="0"/>
              <a:t>(IA32)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32829" y="47066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CC0000"/>
                </a:solidFill>
                <a:latin typeface="Courier New"/>
                <a:cs typeface="Courier New"/>
              </a:rPr>
              <a:t>456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41261" y="826261"/>
            <a:ext cx="1092200" cy="406400"/>
            <a:chOff x="6541261" y="826261"/>
            <a:chExt cx="1092200" cy="406400"/>
          </a:xfrm>
        </p:grpSpPr>
        <p:sp>
          <p:nvSpPr>
            <p:cNvPr id="8" name="object 8"/>
            <p:cNvSpPr/>
            <p:nvPr/>
          </p:nvSpPr>
          <p:spPr>
            <a:xfrm>
              <a:off x="6553961" y="838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3961" y="838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32829" y="85166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456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41261" y="2350261"/>
            <a:ext cx="1092200" cy="406400"/>
            <a:chOff x="6541261" y="2350261"/>
            <a:chExt cx="1092200" cy="406400"/>
          </a:xfrm>
        </p:grpSpPr>
        <p:sp>
          <p:nvSpPr>
            <p:cNvPr id="12" name="object 12"/>
            <p:cNvSpPr/>
            <p:nvPr/>
          </p:nvSpPr>
          <p:spPr>
            <a:xfrm>
              <a:off x="6553961" y="2362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3961" y="2362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32829" y="2376042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41261" y="2731261"/>
            <a:ext cx="1092200" cy="406400"/>
            <a:chOff x="6541261" y="2731261"/>
            <a:chExt cx="1092200" cy="406400"/>
          </a:xfrm>
        </p:grpSpPr>
        <p:sp>
          <p:nvSpPr>
            <p:cNvPr id="16" name="object 16"/>
            <p:cNvSpPr/>
            <p:nvPr/>
          </p:nvSpPr>
          <p:spPr>
            <a:xfrm>
              <a:off x="6553961" y="2743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53961" y="2743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32829" y="2756738"/>
            <a:ext cx="71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41261" y="3112261"/>
            <a:ext cx="1092200" cy="406400"/>
            <a:chOff x="6541261" y="3112261"/>
            <a:chExt cx="1092200" cy="406400"/>
          </a:xfrm>
        </p:grpSpPr>
        <p:sp>
          <p:nvSpPr>
            <p:cNvPr id="20" name="object 20"/>
            <p:cNvSpPr/>
            <p:nvPr/>
          </p:nvSpPr>
          <p:spPr>
            <a:xfrm>
              <a:off x="6553961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3961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32829" y="3150489"/>
            <a:ext cx="72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Rtn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adr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15761" y="369646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31800" y="50800"/>
                </a:lnTo>
                <a:lnTo>
                  <a:pt x="393700" y="50800"/>
                </a:lnTo>
                <a:lnTo>
                  <a:pt x="393700" y="25400"/>
                </a:lnTo>
                <a:lnTo>
                  <a:pt x="431800" y="2540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81000" y="50800"/>
                </a:lnTo>
                <a:lnTo>
                  <a:pt x="381000" y="25400"/>
                </a:lnTo>
                <a:close/>
              </a:path>
              <a:path w="457200" h="76200">
                <a:moveTo>
                  <a:pt x="431800" y="25400"/>
                </a:moveTo>
                <a:lnTo>
                  <a:pt x="393700" y="25400"/>
                </a:lnTo>
                <a:lnTo>
                  <a:pt x="393700" y="50800"/>
                </a:lnTo>
                <a:lnTo>
                  <a:pt x="431800" y="50800"/>
                </a:lnTo>
                <a:lnTo>
                  <a:pt x="457200" y="38100"/>
                </a:lnTo>
                <a:lnTo>
                  <a:pt x="4318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6541261" y="1207261"/>
            <a:ext cx="1092200" cy="3073400"/>
            <a:chOff x="6541261" y="1207261"/>
            <a:chExt cx="1092200" cy="3073400"/>
          </a:xfrm>
        </p:grpSpPr>
        <p:sp>
          <p:nvSpPr>
            <p:cNvPr id="25" name="object 25"/>
            <p:cNvSpPr/>
            <p:nvPr/>
          </p:nvSpPr>
          <p:spPr>
            <a:xfrm>
              <a:off x="6553961" y="3505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53961" y="3505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53961" y="3886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53961" y="3886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53961" y="1219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53961" y="1219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3961" y="1600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53961" y="1600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53961" y="1981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3961" y="1981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032628" y="3587877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18428" y="1923415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Offset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99428" y="2262189"/>
            <a:ext cx="300355" cy="19304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35"/>
              </a:spcBef>
            </a:pPr>
            <a:r>
              <a:rPr sz="1800" b="1" spc="-25" dirty="0"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8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10" dirty="0">
                <a:latin typeface="Courier New"/>
                <a:cs typeface="Courier New"/>
              </a:rPr>
              <a:t>-</a:t>
            </a:r>
            <a:r>
              <a:rPr sz="1800" b="1" spc="-5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00009" y="182117"/>
            <a:ext cx="78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76209" y="342010"/>
            <a:ext cx="709930" cy="81661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76209" y="1132712"/>
            <a:ext cx="710565" cy="318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1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0x11c 0x118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1" spc="-10" dirty="0">
                <a:latin typeface="Courier New"/>
                <a:cs typeface="Courier New"/>
              </a:rPr>
              <a:t>0x114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0x110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44100"/>
              </a:lnSpc>
            </a:pPr>
            <a:r>
              <a:rPr sz="1800" b="1" spc="-10" dirty="0">
                <a:latin typeface="Courier New"/>
                <a:cs typeface="Courier New"/>
              </a:rPr>
              <a:t>0x10c 0x108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63109" y="2262189"/>
            <a:ext cx="299720" cy="7874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b="1" spc="-25" dirty="0">
                <a:latin typeface="Courier New"/>
                <a:cs typeface="Courier New"/>
              </a:rPr>
              <a:t>yp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25" dirty="0">
                <a:latin typeface="Courier New"/>
                <a:cs typeface="Courier New"/>
              </a:rPr>
              <a:t>xp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4162" y="15247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4162" y="19819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4162" y="24391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%ecx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4162" y="28963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%ebx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4162" y="33535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%esi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4162" y="38107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%edi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4162" y="4267961"/>
            <a:ext cx="685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%esp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4162" y="4725161"/>
            <a:ext cx="685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39494" y="1588194"/>
            <a:ext cx="411480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25" dirty="0">
                <a:latin typeface="Courier New"/>
                <a:cs typeface="Courier New"/>
              </a:rPr>
              <a:t>456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219961" y="15247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19961" y="15247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200"/>
              </a:spcBef>
            </a:pPr>
            <a:r>
              <a:rPr sz="1800" b="1" spc="-25" dirty="0">
                <a:latin typeface="Courier New"/>
                <a:cs typeface="Courier New"/>
              </a:rPr>
              <a:t>456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219961" y="19819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19961" y="19819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19961" y="24391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19961" y="24391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07261" y="445262"/>
            <a:ext cx="6426200" cy="4216400"/>
            <a:chOff x="1207261" y="445262"/>
            <a:chExt cx="6426200" cy="4216400"/>
          </a:xfrm>
        </p:grpSpPr>
        <p:sp>
          <p:nvSpPr>
            <p:cNvPr id="58" name="object 58"/>
            <p:cNvSpPr/>
            <p:nvPr/>
          </p:nvSpPr>
          <p:spPr>
            <a:xfrm>
              <a:off x="1219962" y="2896361"/>
              <a:ext cx="1066800" cy="838200"/>
            </a:xfrm>
            <a:custGeom>
              <a:avLst/>
              <a:gdLst/>
              <a:ahLst/>
              <a:cxnLst/>
              <a:rect l="l" t="t" r="r" b="b"/>
              <a:pathLst>
                <a:path w="1066800" h="838200">
                  <a:moveTo>
                    <a:pt x="1066800" y="457200"/>
                  </a:moveTo>
                  <a:lnTo>
                    <a:pt x="0" y="457200"/>
                  </a:lnTo>
                  <a:lnTo>
                    <a:pt x="0" y="838200"/>
                  </a:lnTo>
                  <a:lnTo>
                    <a:pt x="1066800" y="838200"/>
                  </a:lnTo>
                  <a:lnTo>
                    <a:pt x="1066800" y="457200"/>
                  </a:lnTo>
                  <a:close/>
                </a:path>
                <a:path w="1066800" h="8382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19961" y="33535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19961" y="38107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19961" y="38107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19961" y="4267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19961" y="457962"/>
              <a:ext cx="6400800" cy="4191000"/>
            </a:xfrm>
            <a:custGeom>
              <a:avLst/>
              <a:gdLst/>
              <a:ahLst/>
              <a:cxnLst/>
              <a:rect l="l" t="t" r="r" b="b"/>
              <a:pathLst>
                <a:path w="6400800" h="4191000">
                  <a:moveTo>
                    <a:pt x="0" y="4191000"/>
                  </a:moveTo>
                  <a:lnTo>
                    <a:pt x="1066800" y="4191000"/>
                  </a:lnTo>
                  <a:lnTo>
                    <a:pt x="1066800" y="3810000"/>
                  </a:lnTo>
                  <a:lnTo>
                    <a:pt x="0" y="3810000"/>
                  </a:lnTo>
                  <a:lnTo>
                    <a:pt x="0" y="4191000"/>
                  </a:lnTo>
                  <a:close/>
                </a:path>
                <a:path w="6400800" h="4191000">
                  <a:moveTo>
                    <a:pt x="5333999" y="381000"/>
                  </a:moveTo>
                  <a:lnTo>
                    <a:pt x="6400799" y="381000"/>
                  </a:lnTo>
                  <a:lnTo>
                    <a:pt x="6400799" y="0"/>
                  </a:lnTo>
                  <a:lnTo>
                    <a:pt x="5333999" y="0"/>
                  </a:lnTo>
                  <a:lnTo>
                    <a:pt x="5333999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219961" y="4725161"/>
            <a:ext cx="1066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4"/>
              </a:spcBef>
            </a:pPr>
            <a:r>
              <a:rPr sz="1800" b="1" spc="-10" dirty="0">
                <a:latin typeface="Courier New"/>
                <a:cs typeface="Courier New"/>
              </a:rPr>
              <a:t>0x104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910955" y="6643141"/>
            <a:ext cx="141605" cy="1708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b="1" spc="-75" dirty="0">
                <a:latin typeface="Arial"/>
                <a:cs typeface="Arial"/>
              </a:rPr>
              <a:t>41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19961" y="28963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204"/>
              </a:spcBef>
            </a:pPr>
            <a:r>
              <a:rPr sz="1800" b="1" spc="-25" dirty="0">
                <a:latin typeface="Courier New"/>
                <a:cs typeface="Courier New"/>
              </a:rPr>
              <a:t>123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20973" y="4501388"/>
            <a:ext cx="4802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xp</a:t>
            </a:r>
            <a:r>
              <a:rPr sz="1800" b="1" i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ở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ebp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+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8,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yp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ở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ebp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+</a:t>
            </a:r>
            <a:r>
              <a:rPr sz="1800" b="1" i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3201923" y="4826694"/>
          <a:ext cx="5219698" cy="162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8(%ebp),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12(%ebp),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(%edx),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*xp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(t0)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(%ecx),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*yp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(t1)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%eax,</a:t>
                      </a:r>
                      <a:r>
                        <a:rPr sz="1800" b="1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(%edx)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%ebx,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(%ecx)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*yp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t0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1" y="1190625"/>
            <a:ext cx="9131935" cy="1566545"/>
            <a:chOff x="12191" y="1190625"/>
            <a:chExt cx="9131935" cy="1566545"/>
          </a:xfrm>
        </p:grpSpPr>
        <p:sp>
          <p:nvSpPr>
            <p:cNvPr id="3" name="object 3"/>
            <p:cNvSpPr/>
            <p:nvPr/>
          </p:nvSpPr>
          <p:spPr>
            <a:xfrm>
              <a:off x="12191" y="1190625"/>
              <a:ext cx="9131935" cy="57150"/>
            </a:xfrm>
            <a:custGeom>
              <a:avLst/>
              <a:gdLst/>
              <a:ahLst/>
              <a:cxnLst/>
              <a:rect l="l" t="t" r="r" b="b"/>
              <a:pathLst>
                <a:path w="9131935" h="57150">
                  <a:moveTo>
                    <a:pt x="0" y="57150"/>
                  </a:moveTo>
                  <a:lnTo>
                    <a:pt x="9131807" y="57150"/>
                  </a:lnTo>
                  <a:lnTo>
                    <a:pt x="9131808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53961" y="2362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3961" y="2362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3961" y="373126"/>
            <a:ext cx="512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Hiểu</a:t>
            </a:r>
            <a:r>
              <a:rPr spc="-15" dirty="0"/>
              <a:t> </a:t>
            </a:r>
            <a:r>
              <a:rPr dirty="0"/>
              <a:t>hàm</a:t>
            </a:r>
            <a:r>
              <a:rPr spc="-15" dirty="0"/>
              <a:t> </a:t>
            </a:r>
            <a:r>
              <a:rPr spc="-10" dirty="0">
                <a:latin typeface="Courier New"/>
                <a:cs typeface="Courier New"/>
              </a:rPr>
              <a:t>Swap()</a:t>
            </a:r>
            <a:r>
              <a:rPr spc="-10" dirty="0"/>
              <a:t>(IA32)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32829" y="2376042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41261" y="2731261"/>
            <a:ext cx="1092200" cy="406400"/>
            <a:chOff x="6541261" y="2731261"/>
            <a:chExt cx="1092200" cy="406400"/>
          </a:xfrm>
        </p:grpSpPr>
        <p:sp>
          <p:nvSpPr>
            <p:cNvPr id="9" name="object 9"/>
            <p:cNvSpPr/>
            <p:nvPr/>
          </p:nvSpPr>
          <p:spPr>
            <a:xfrm>
              <a:off x="6553961" y="2743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53961" y="2743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32829" y="2756738"/>
            <a:ext cx="71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41261" y="3112261"/>
            <a:ext cx="1092200" cy="406400"/>
            <a:chOff x="6541261" y="3112261"/>
            <a:chExt cx="1092200" cy="406400"/>
          </a:xfrm>
        </p:grpSpPr>
        <p:sp>
          <p:nvSpPr>
            <p:cNvPr id="13" name="object 13"/>
            <p:cNvSpPr/>
            <p:nvPr/>
          </p:nvSpPr>
          <p:spPr>
            <a:xfrm>
              <a:off x="6553961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961" y="3124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32829" y="3150489"/>
            <a:ext cx="72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Rtn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adr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5761" y="369646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31800" y="50800"/>
                </a:lnTo>
                <a:lnTo>
                  <a:pt x="393700" y="50800"/>
                </a:lnTo>
                <a:lnTo>
                  <a:pt x="393700" y="25400"/>
                </a:lnTo>
                <a:lnTo>
                  <a:pt x="431800" y="2540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81000" y="50800"/>
                </a:lnTo>
                <a:lnTo>
                  <a:pt x="381000" y="25400"/>
                </a:lnTo>
                <a:close/>
              </a:path>
              <a:path w="457200" h="76200">
                <a:moveTo>
                  <a:pt x="431800" y="25400"/>
                </a:moveTo>
                <a:lnTo>
                  <a:pt x="393700" y="25400"/>
                </a:lnTo>
                <a:lnTo>
                  <a:pt x="393700" y="50800"/>
                </a:lnTo>
                <a:lnTo>
                  <a:pt x="431800" y="50800"/>
                </a:lnTo>
                <a:lnTo>
                  <a:pt x="457200" y="38100"/>
                </a:lnTo>
                <a:lnTo>
                  <a:pt x="4318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541261" y="445262"/>
            <a:ext cx="1092200" cy="3835400"/>
            <a:chOff x="6541261" y="445262"/>
            <a:chExt cx="1092200" cy="3835400"/>
          </a:xfrm>
        </p:grpSpPr>
        <p:sp>
          <p:nvSpPr>
            <p:cNvPr id="18" name="object 18"/>
            <p:cNvSpPr/>
            <p:nvPr/>
          </p:nvSpPr>
          <p:spPr>
            <a:xfrm>
              <a:off x="6553961" y="3505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3961" y="3505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53961" y="3886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3961" y="3886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53961" y="457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53961" y="457962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032628" y="3587877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18428" y="1923415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Offset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99428" y="2262189"/>
            <a:ext cx="300355" cy="19304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35"/>
              </a:spcBef>
            </a:pPr>
            <a:r>
              <a:rPr sz="1800" b="1" spc="-25" dirty="0"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8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5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800" b="1" spc="-10" dirty="0">
                <a:latin typeface="Courier New"/>
                <a:cs typeface="Courier New"/>
              </a:rPr>
              <a:t>-</a:t>
            </a:r>
            <a:r>
              <a:rPr sz="1800" b="1" spc="-5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32829" y="47066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456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541261" y="826261"/>
            <a:ext cx="1092200" cy="406400"/>
            <a:chOff x="6541261" y="826261"/>
            <a:chExt cx="1092200" cy="406400"/>
          </a:xfrm>
        </p:grpSpPr>
        <p:sp>
          <p:nvSpPr>
            <p:cNvPr id="29" name="object 29"/>
            <p:cNvSpPr/>
            <p:nvPr/>
          </p:nvSpPr>
          <p:spPr>
            <a:xfrm>
              <a:off x="6553961" y="838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53961" y="838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632829" y="85166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CC0000"/>
                </a:solidFill>
                <a:latin typeface="Courier New"/>
                <a:cs typeface="Courier New"/>
              </a:rPr>
              <a:t>123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541261" y="1207261"/>
            <a:ext cx="1092200" cy="1168400"/>
            <a:chOff x="6541261" y="1207261"/>
            <a:chExt cx="1092200" cy="1168400"/>
          </a:xfrm>
        </p:grpSpPr>
        <p:sp>
          <p:nvSpPr>
            <p:cNvPr id="33" name="object 33"/>
            <p:cNvSpPr/>
            <p:nvPr/>
          </p:nvSpPr>
          <p:spPr>
            <a:xfrm>
              <a:off x="6553961" y="1219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3961" y="1219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3961" y="1600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53961" y="1600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53961" y="1981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53961" y="1981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00009" y="182117"/>
            <a:ext cx="78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76209" y="342010"/>
            <a:ext cx="709930" cy="81661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76209" y="1132712"/>
            <a:ext cx="710565" cy="318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1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0x11c 0x118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1" spc="-10" dirty="0">
                <a:latin typeface="Courier New"/>
                <a:cs typeface="Courier New"/>
              </a:rPr>
              <a:t>0x114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0x110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44100"/>
              </a:lnSpc>
            </a:pPr>
            <a:r>
              <a:rPr sz="1800" b="1" spc="-10" dirty="0">
                <a:latin typeface="Courier New"/>
                <a:cs typeface="Courier New"/>
              </a:rPr>
              <a:t>0x10c 0x108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63109" y="2262189"/>
            <a:ext cx="299720" cy="7874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b="1" spc="-25" dirty="0">
                <a:latin typeface="Courier New"/>
                <a:cs typeface="Courier New"/>
              </a:rPr>
              <a:t>yp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25" dirty="0">
                <a:latin typeface="Courier New"/>
                <a:cs typeface="Courier New"/>
              </a:rPr>
              <a:t>xp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4162" y="15247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4162" y="19819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4162" y="24391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%ecx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4162" y="28963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%ebx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4162" y="33535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%esi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4162" y="3810761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%edi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4162" y="4267961"/>
            <a:ext cx="685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%esp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4162" y="4725161"/>
            <a:ext cx="685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219961" y="15247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19961" y="15247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200"/>
              </a:spcBef>
            </a:pPr>
            <a:r>
              <a:rPr sz="1800" b="1" spc="-25" dirty="0">
                <a:latin typeface="Courier New"/>
                <a:cs typeface="Courier New"/>
              </a:rPr>
              <a:t>456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219961" y="19819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19961" y="19819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0x124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19961" y="24391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19961" y="24391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07261" y="3340861"/>
            <a:ext cx="1092200" cy="1320800"/>
            <a:chOff x="1207261" y="3340861"/>
            <a:chExt cx="1092200" cy="1320800"/>
          </a:xfrm>
        </p:grpSpPr>
        <p:sp>
          <p:nvSpPr>
            <p:cNvPr id="58" name="object 58"/>
            <p:cNvSpPr/>
            <p:nvPr/>
          </p:nvSpPr>
          <p:spPr>
            <a:xfrm>
              <a:off x="1219961" y="33535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19961" y="33535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19961" y="3810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19961" y="38107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19961" y="4267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E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19961" y="4267961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219961" y="4725161"/>
            <a:ext cx="1066800" cy="381000"/>
          </a:xfrm>
          <a:prstGeom prst="rect">
            <a:avLst/>
          </a:prstGeom>
          <a:solidFill>
            <a:srgbClr val="EEBEBE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4"/>
              </a:spcBef>
            </a:pPr>
            <a:r>
              <a:rPr sz="1800" b="1" spc="-10" dirty="0">
                <a:latin typeface="Courier New"/>
                <a:cs typeface="Courier New"/>
              </a:rPr>
              <a:t>0x104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783333" y="2960683"/>
            <a:ext cx="41148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25" dirty="0">
                <a:latin typeface="Courier New"/>
                <a:cs typeface="Courier New"/>
              </a:rPr>
              <a:t>123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219961" y="2896361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219961" y="2896361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204"/>
              </a:spcBef>
            </a:pPr>
            <a:r>
              <a:rPr sz="1800" b="1" spc="-25" dirty="0">
                <a:latin typeface="Courier New"/>
                <a:cs typeface="Courier New"/>
              </a:rPr>
              <a:t>123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68" name="object 68"/>
          <p:cNvSpPr txBox="1"/>
          <p:nvPr/>
        </p:nvSpPr>
        <p:spPr>
          <a:xfrm>
            <a:off x="3220973" y="4501388"/>
            <a:ext cx="4802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xp</a:t>
            </a:r>
            <a:r>
              <a:rPr sz="1800" b="1" i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ở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ebp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+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8,</a:t>
            </a:r>
            <a:r>
              <a:rPr sz="18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yp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ở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ebp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+</a:t>
            </a:r>
            <a:r>
              <a:rPr sz="1800" b="1" i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3201923" y="4826694"/>
          <a:ext cx="5219698" cy="162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8(%ebp),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12(%ebp),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(%edx),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*xp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(t0)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(%ecx),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*yp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(t1)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%eax,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(%edx)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*xp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%ebx,</a:t>
                      </a:r>
                      <a:r>
                        <a:rPr sz="1800" b="1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(%ecx)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595627"/>
            <a:ext cx="3962400" cy="2028825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latin typeface="Courier New"/>
                <a:cs typeface="Courier New"/>
              </a:rPr>
              <a:t>void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swap(int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*xp,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*yp)</a:t>
            </a:r>
            <a:endParaRPr sz="1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t0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*xp;</a:t>
            </a:r>
            <a:endParaRPr sz="180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t1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*yp;</a:t>
            </a:r>
            <a:endParaRPr sz="180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*xp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t1;</a:t>
            </a:r>
            <a:endParaRPr sz="180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*yp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t0;</a:t>
            </a:r>
            <a:endParaRPr sz="1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Các</a:t>
            </a:r>
            <a:r>
              <a:rPr sz="3000" spc="-60" dirty="0"/>
              <a:t> </a:t>
            </a:r>
            <a:r>
              <a:rPr sz="3000" dirty="0"/>
              <a:t>chế</a:t>
            </a:r>
            <a:r>
              <a:rPr sz="3000" spc="-40" dirty="0"/>
              <a:t> </a:t>
            </a:r>
            <a:r>
              <a:rPr sz="3000" dirty="0"/>
              <a:t>độ</a:t>
            </a:r>
            <a:r>
              <a:rPr sz="3000" spc="-35" dirty="0"/>
              <a:t> </a:t>
            </a:r>
            <a:r>
              <a:rPr sz="3000" dirty="0"/>
              <a:t>đánh</a:t>
            </a:r>
            <a:r>
              <a:rPr sz="3000" spc="-35" dirty="0"/>
              <a:t> </a:t>
            </a:r>
            <a:r>
              <a:rPr sz="3000" dirty="0"/>
              <a:t>địa</a:t>
            </a:r>
            <a:r>
              <a:rPr sz="3000" spc="-40" dirty="0"/>
              <a:t> </a:t>
            </a:r>
            <a:r>
              <a:rPr sz="3000" dirty="0"/>
              <a:t>chỉ</a:t>
            </a:r>
            <a:r>
              <a:rPr sz="3000" spc="-40" dirty="0"/>
              <a:t> </a:t>
            </a:r>
            <a:r>
              <a:rPr sz="3000" dirty="0"/>
              <a:t>bộ</a:t>
            </a:r>
            <a:r>
              <a:rPr sz="3000" spc="-35" dirty="0"/>
              <a:t> </a:t>
            </a:r>
            <a:r>
              <a:rPr sz="3000" dirty="0"/>
              <a:t>nhớ</a:t>
            </a:r>
            <a:r>
              <a:rPr sz="3000" spc="-25" dirty="0"/>
              <a:t> </a:t>
            </a:r>
            <a:r>
              <a:rPr sz="3000" dirty="0"/>
              <a:t>đơn</a:t>
            </a:r>
            <a:r>
              <a:rPr sz="3000" spc="-35" dirty="0"/>
              <a:t> </a:t>
            </a:r>
            <a:r>
              <a:rPr sz="3000" spc="-10" dirty="0"/>
              <a:t>giản:</a:t>
            </a:r>
            <a:endParaRPr sz="3000"/>
          </a:p>
          <a:p>
            <a:pPr marL="485140">
              <a:lnSpc>
                <a:spcPct val="100000"/>
              </a:lnSpc>
            </a:pPr>
            <a:r>
              <a:rPr sz="3000" b="0" spc="65" dirty="0">
                <a:latin typeface="Microsoft Sans Serif"/>
                <a:cs typeface="Microsoft Sans Serif"/>
              </a:rPr>
              <a:t>Ví</a:t>
            </a:r>
            <a:r>
              <a:rPr sz="3000" b="0" spc="30" dirty="0">
                <a:latin typeface="Microsoft Sans Serif"/>
                <a:cs typeface="Microsoft Sans Serif"/>
              </a:rPr>
              <a:t> </a:t>
            </a:r>
            <a:r>
              <a:rPr sz="3000" b="0" dirty="0">
                <a:latin typeface="Microsoft Sans Serif"/>
                <a:cs typeface="Microsoft Sans Serif"/>
              </a:rPr>
              <a:t>dụ</a:t>
            </a:r>
            <a:r>
              <a:rPr sz="3000" b="0" spc="35" dirty="0">
                <a:latin typeface="Microsoft Sans Serif"/>
                <a:cs typeface="Microsoft Sans Serif"/>
              </a:rPr>
              <a:t> </a:t>
            </a:r>
            <a:r>
              <a:rPr sz="3000" b="0" dirty="0">
                <a:latin typeface="Microsoft Sans Serif"/>
                <a:cs typeface="Microsoft Sans Serif"/>
              </a:rPr>
              <a:t>2</a:t>
            </a:r>
            <a:r>
              <a:rPr sz="3000" b="0" spc="25" dirty="0">
                <a:latin typeface="Microsoft Sans Serif"/>
                <a:cs typeface="Microsoft Sans Serif"/>
              </a:rPr>
              <a:t> </a:t>
            </a:r>
            <a:r>
              <a:rPr sz="3000" b="0" spc="-10" dirty="0">
                <a:latin typeface="Microsoft Sans Serif"/>
                <a:cs typeface="Microsoft Sans Serif"/>
              </a:rPr>
              <a:t>(x86_64)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4371594"/>
            <a:ext cx="1685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Why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easy??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0686" y="2941447"/>
            <a:ext cx="531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Arial"/>
                <a:cs typeface="Arial"/>
              </a:rPr>
              <a:t>Body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90686" y="1798066"/>
            <a:ext cx="3409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Arial"/>
                <a:cs typeface="Arial"/>
              </a:rPr>
              <a:t>Set Up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0686" y="4007942"/>
            <a:ext cx="622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Finish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5685" y="1541729"/>
            <a:ext cx="787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ourier New"/>
                <a:cs typeface="Courier New"/>
              </a:rPr>
              <a:t>swap: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3158" y="2456814"/>
            <a:ext cx="63500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latin typeface="Courier New"/>
                <a:cs typeface="Courier New"/>
              </a:rPr>
              <a:t>movl movl movl movl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9628" y="2456814"/>
            <a:ext cx="18554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urier New"/>
                <a:cs typeface="Courier New"/>
              </a:rPr>
              <a:t>(%rdi),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%edx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(%rsi),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%eax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%eax,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(%rdi)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%edx,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(%rsi)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3158" y="3980763"/>
            <a:ext cx="482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ourier New"/>
                <a:cs typeface="Courier New"/>
              </a:rPr>
              <a:t>ret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64602" y="2515361"/>
            <a:ext cx="271780" cy="1143000"/>
          </a:xfrm>
          <a:custGeom>
            <a:avLst/>
            <a:gdLst/>
            <a:ahLst/>
            <a:cxnLst/>
            <a:rect l="l" t="t" r="r" b="b"/>
            <a:pathLst>
              <a:path w="271779" h="1143000">
                <a:moveTo>
                  <a:pt x="0" y="0"/>
                </a:moveTo>
                <a:lnTo>
                  <a:pt x="42879" y="8084"/>
                </a:lnTo>
                <a:lnTo>
                  <a:pt x="80113" y="30597"/>
                </a:lnTo>
                <a:lnTo>
                  <a:pt x="109471" y="64931"/>
                </a:lnTo>
                <a:lnTo>
                  <a:pt x="128723" y="108476"/>
                </a:lnTo>
                <a:lnTo>
                  <a:pt x="135636" y="158623"/>
                </a:lnTo>
                <a:lnTo>
                  <a:pt x="135636" y="412876"/>
                </a:lnTo>
                <a:lnTo>
                  <a:pt x="142548" y="463023"/>
                </a:lnTo>
                <a:lnTo>
                  <a:pt x="161800" y="506568"/>
                </a:lnTo>
                <a:lnTo>
                  <a:pt x="191158" y="540902"/>
                </a:lnTo>
                <a:lnTo>
                  <a:pt x="228392" y="563415"/>
                </a:lnTo>
                <a:lnTo>
                  <a:pt x="271272" y="571500"/>
                </a:lnTo>
                <a:lnTo>
                  <a:pt x="228392" y="579584"/>
                </a:lnTo>
                <a:lnTo>
                  <a:pt x="191158" y="602097"/>
                </a:lnTo>
                <a:lnTo>
                  <a:pt x="161800" y="636431"/>
                </a:lnTo>
                <a:lnTo>
                  <a:pt x="142548" y="679976"/>
                </a:lnTo>
                <a:lnTo>
                  <a:pt x="135636" y="730123"/>
                </a:lnTo>
                <a:lnTo>
                  <a:pt x="135636" y="984376"/>
                </a:lnTo>
                <a:lnTo>
                  <a:pt x="128723" y="1034523"/>
                </a:lnTo>
                <a:lnTo>
                  <a:pt x="109471" y="1078068"/>
                </a:lnTo>
                <a:lnTo>
                  <a:pt x="80113" y="1112402"/>
                </a:lnTo>
                <a:lnTo>
                  <a:pt x="42879" y="1134915"/>
                </a:lnTo>
                <a:lnTo>
                  <a:pt x="0" y="11430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56981" y="1829561"/>
            <a:ext cx="279400" cy="457200"/>
          </a:xfrm>
          <a:custGeom>
            <a:avLst/>
            <a:gdLst/>
            <a:ahLst/>
            <a:cxnLst/>
            <a:rect l="l" t="t" r="r" b="b"/>
            <a:pathLst>
              <a:path w="279400" h="457200">
                <a:moveTo>
                  <a:pt x="0" y="0"/>
                </a:moveTo>
                <a:lnTo>
                  <a:pt x="54256" y="5482"/>
                </a:lnTo>
                <a:lnTo>
                  <a:pt x="98583" y="20431"/>
                </a:lnTo>
                <a:lnTo>
                  <a:pt x="128480" y="42594"/>
                </a:lnTo>
                <a:lnTo>
                  <a:pt x="139446" y="69723"/>
                </a:lnTo>
                <a:lnTo>
                  <a:pt x="139446" y="158876"/>
                </a:lnTo>
                <a:lnTo>
                  <a:pt x="150411" y="186005"/>
                </a:lnTo>
                <a:lnTo>
                  <a:pt x="180308" y="208168"/>
                </a:lnTo>
                <a:lnTo>
                  <a:pt x="224635" y="223117"/>
                </a:lnTo>
                <a:lnTo>
                  <a:pt x="278892" y="228600"/>
                </a:lnTo>
                <a:lnTo>
                  <a:pt x="224635" y="234082"/>
                </a:lnTo>
                <a:lnTo>
                  <a:pt x="180308" y="249031"/>
                </a:lnTo>
                <a:lnTo>
                  <a:pt x="150411" y="271194"/>
                </a:lnTo>
                <a:lnTo>
                  <a:pt x="139446" y="298323"/>
                </a:lnTo>
                <a:lnTo>
                  <a:pt x="139446" y="387476"/>
                </a:lnTo>
                <a:lnTo>
                  <a:pt x="128480" y="414605"/>
                </a:lnTo>
                <a:lnTo>
                  <a:pt x="98583" y="436768"/>
                </a:lnTo>
                <a:lnTo>
                  <a:pt x="54256" y="451717"/>
                </a:lnTo>
                <a:lnTo>
                  <a:pt x="0" y="457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5457" y="3886961"/>
            <a:ext cx="280670" cy="381000"/>
          </a:xfrm>
          <a:custGeom>
            <a:avLst/>
            <a:gdLst/>
            <a:ahLst/>
            <a:cxnLst/>
            <a:rect l="l" t="t" r="r" b="b"/>
            <a:pathLst>
              <a:path w="280670" h="381000">
                <a:moveTo>
                  <a:pt x="0" y="0"/>
                </a:moveTo>
                <a:lnTo>
                  <a:pt x="54590" y="7489"/>
                </a:lnTo>
                <a:lnTo>
                  <a:pt x="99155" y="27908"/>
                </a:lnTo>
                <a:lnTo>
                  <a:pt x="129194" y="58185"/>
                </a:lnTo>
                <a:lnTo>
                  <a:pt x="140208" y="95250"/>
                </a:lnTo>
                <a:lnTo>
                  <a:pt x="151221" y="132314"/>
                </a:lnTo>
                <a:lnTo>
                  <a:pt x="181260" y="162591"/>
                </a:lnTo>
                <a:lnTo>
                  <a:pt x="225825" y="183010"/>
                </a:lnTo>
                <a:lnTo>
                  <a:pt x="280416" y="190500"/>
                </a:lnTo>
                <a:lnTo>
                  <a:pt x="225825" y="197989"/>
                </a:lnTo>
                <a:lnTo>
                  <a:pt x="181260" y="218408"/>
                </a:lnTo>
                <a:lnTo>
                  <a:pt x="151221" y="248685"/>
                </a:lnTo>
                <a:lnTo>
                  <a:pt x="140208" y="285750"/>
                </a:lnTo>
                <a:lnTo>
                  <a:pt x="129194" y="322814"/>
                </a:lnTo>
                <a:lnTo>
                  <a:pt x="99155" y="353091"/>
                </a:lnTo>
                <a:lnTo>
                  <a:pt x="54590" y="373510"/>
                </a:lnTo>
                <a:lnTo>
                  <a:pt x="0" y="3810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3305" y="2026157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%rdi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3305" y="2483357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1800" b="1" spc="-20" dirty="0">
                <a:latin typeface="Courier New"/>
                <a:cs typeface="Courier New"/>
              </a:rPr>
              <a:t>%rsi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3305" y="2940557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3305" y="3397758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9"/>
              </a:spcBef>
            </a:pP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26405" y="2013457"/>
            <a:ext cx="1092200" cy="1778000"/>
            <a:chOff x="5026405" y="2013457"/>
            <a:chExt cx="1092200" cy="1778000"/>
          </a:xfrm>
        </p:grpSpPr>
        <p:sp>
          <p:nvSpPr>
            <p:cNvPr id="7" name="object 7"/>
            <p:cNvSpPr/>
            <p:nvPr/>
          </p:nvSpPr>
          <p:spPr>
            <a:xfrm>
              <a:off x="5039105" y="202615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9105" y="202615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9105" y="248335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9105" y="248335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39105" y="294055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39105" y="294055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39105" y="339775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39105" y="339775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194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0"/>
              </a:spcBef>
            </a:pPr>
            <a:r>
              <a:rPr dirty="0"/>
              <a:t>Hiểu</a:t>
            </a:r>
            <a:r>
              <a:rPr spc="-5" dirty="0"/>
              <a:t> </a:t>
            </a:r>
            <a:r>
              <a:rPr dirty="0"/>
              <a:t>hàm</a:t>
            </a:r>
            <a:r>
              <a:rPr spc="-15" dirty="0"/>
              <a:t> </a:t>
            </a:r>
            <a:r>
              <a:rPr spc="-10" dirty="0">
                <a:latin typeface="Courier New"/>
                <a:cs typeface="Courier New"/>
              </a:rPr>
              <a:t>Swap()</a:t>
            </a:r>
            <a:r>
              <a:rPr spc="-10" dirty="0"/>
              <a:t>(x86_64)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24611" y="1540763"/>
            <a:ext cx="3962400" cy="2028825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latin typeface="Courier New"/>
                <a:cs typeface="Courier New"/>
              </a:rPr>
              <a:t>void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swap(int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*xp,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*yp)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5125" marR="181483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t0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*xp; </a:t>
            </a: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t1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*yp;</a:t>
            </a:r>
            <a:endParaRPr sz="180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*xp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t1;</a:t>
            </a:r>
            <a:endParaRPr sz="180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*yp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t0;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70166" y="1253744"/>
            <a:ext cx="111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4162" y="4115561"/>
            <a:ext cx="2438400" cy="1676400"/>
          </a:xfrm>
          <a:custGeom>
            <a:avLst/>
            <a:gdLst/>
            <a:ahLst/>
            <a:cxnLst/>
            <a:rect l="l" t="t" r="r" b="b"/>
            <a:pathLst>
              <a:path w="2438400" h="1676400">
                <a:moveTo>
                  <a:pt x="0" y="1676400"/>
                </a:moveTo>
                <a:lnTo>
                  <a:pt x="2438400" y="1676400"/>
                </a:lnTo>
                <a:lnTo>
                  <a:pt x="24384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4840" y="4014978"/>
            <a:ext cx="779780" cy="16624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5"/>
              </a:spcBef>
            </a:pPr>
            <a:r>
              <a:rPr sz="1800" b="1" spc="-10" dirty="0">
                <a:latin typeface="Calibri"/>
                <a:cs typeface="Calibri"/>
              </a:rPr>
              <a:t>Register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sz="1800" b="1" spc="-20" dirty="0">
                <a:latin typeface="Courier New"/>
                <a:cs typeface="Courier New"/>
              </a:rPr>
              <a:t>%rdi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r>
              <a:rPr sz="1800" b="1" spc="-20" dirty="0">
                <a:latin typeface="Courier New"/>
                <a:cs typeface="Courier New"/>
              </a:rPr>
              <a:t>%rsi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32101" y="4014978"/>
            <a:ext cx="544195" cy="16624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R="5080">
              <a:lnSpc>
                <a:spcPct val="119600"/>
              </a:lnSpc>
              <a:spcBef>
                <a:spcPts val="70"/>
              </a:spcBef>
            </a:pPr>
            <a:r>
              <a:rPr sz="1800" b="1" spc="-30" dirty="0">
                <a:latin typeface="Calibri"/>
                <a:cs typeface="Calibri"/>
              </a:rPr>
              <a:t>Value </a:t>
            </a:r>
            <a:r>
              <a:rPr sz="1800" b="1" spc="-25" dirty="0">
                <a:latin typeface="Courier New"/>
                <a:cs typeface="Courier New"/>
              </a:rPr>
              <a:t>xp yp t0 t1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30955" y="4051503"/>
            <a:ext cx="98298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swap:</a:t>
            </a:r>
            <a:endParaRPr sz="1800">
              <a:latin typeface="Courier New"/>
              <a:cs typeface="Courier New"/>
            </a:endParaRPr>
          </a:p>
          <a:p>
            <a:pPr marL="422909" marR="5080" algn="just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Courier New"/>
                <a:cs typeface="Courier New"/>
              </a:rPr>
              <a:t>movl movl movl movl </a:t>
            </a:r>
            <a:r>
              <a:rPr sz="1800" b="1" spc="-25" dirty="0">
                <a:latin typeface="Courier New"/>
                <a:cs typeface="Courier New"/>
              </a:rPr>
              <a:t>ret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32350" y="4326382"/>
            <a:ext cx="166623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(%rdi),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%eax </a:t>
            </a:r>
            <a:r>
              <a:rPr sz="1800" b="1" dirty="0">
                <a:latin typeface="Courier New"/>
                <a:cs typeface="Courier New"/>
              </a:rPr>
              <a:t>(%rsi),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%edx,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(%rdi)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%eax,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(%rsi)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43827" y="4326382"/>
            <a:ext cx="13963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#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t0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*xp </a:t>
            </a:r>
            <a:r>
              <a:rPr sz="1800" b="1" dirty="0">
                <a:latin typeface="Courier New"/>
                <a:cs typeface="Courier New"/>
              </a:rPr>
              <a:t>#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t1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*yp </a:t>
            </a:r>
            <a:r>
              <a:rPr sz="1800" b="1" dirty="0">
                <a:latin typeface="Courier New"/>
                <a:cs typeface="Courier New"/>
              </a:rPr>
              <a:t>#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*xp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t1 </a:t>
            </a:r>
            <a:r>
              <a:rPr sz="1800" b="1" dirty="0">
                <a:latin typeface="Courier New"/>
                <a:cs typeface="Courier New"/>
              </a:rPr>
              <a:t>#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*yp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t0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16322" y="1478026"/>
            <a:ext cx="1167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Registers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58611" y="1690370"/>
            <a:ext cx="2622550" cy="1930400"/>
            <a:chOff x="5658611" y="1690370"/>
            <a:chExt cx="2622550" cy="1930400"/>
          </a:xfrm>
        </p:grpSpPr>
        <p:sp>
          <p:nvSpPr>
            <p:cNvPr id="26" name="object 26"/>
            <p:cNvSpPr/>
            <p:nvPr/>
          </p:nvSpPr>
          <p:spPr>
            <a:xfrm>
              <a:off x="5730113" y="1858517"/>
              <a:ext cx="1471930" cy="1522095"/>
            </a:xfrm>
            <a:custGeom>
              <a:avLst/>
              <a:gdLst/>
              <a:ahLst/>
              <a:cxnLst/>
              <a:rect l="l" t="t" r="r" b="b"/>
              <a:pathLst>
                <a:path w="1471929" h="1522095">
                  <a:moveTo>
                    <a:pt x="1456690" y="1511808"/>
                  </a:moveTo>
                  <a:lnTo>
                    <a:pt x="1394587" y="1421130"/>
                  </a:lnTo>
                  <a:lnTo>
                    <a:pt x="1390523" y="1415288"/>
                  </a:lnTo>
                  <a:lnTo>
                    <a:pt x="1382649" y="1413891"/>
                  </a:lnTo>
                  <a:lnTo>
                    <a:pt x="1376934" y="1417828"/>
                  </a:lnTo>
                  <a:lnTo>
                    <a:pt x="1371092" y="1421765"/>
                  </a:lnTo>
                  <a:lnTo>
                    <a:pt x="1369568" y="1429766"/>
                  </a:lnTo>
                  <a:lnTo>
                    <a:pt x="1373632" y="1435481"/>
                  </a:lnTo>
                  <a:lnTo>
                    <a:pt x="1396974" y="1469542"/>
                  </a:lnTo>
                  <a:lnTo>
                    <a:pt x="10922" y="814578"/>
                  </a:lnTo>
                  <a:lnTo>
                    <a:pt x="0" y="837438"/>
                  </a:lnTo>
                  <a:lnTo>
                    <a:pt x="1386014" y="1492504"/>
                  </a:lnTo>
                  <a:lnTo>
                    <a:pt x="1337945" y="1496695"/>
                  </a:lnTo>
                  <a:lnTo>
                    <a:pt x="1332865" y="1502791"/>
                  </a:lnTo>
                  <a:lnTo>
                    <a:pt x="1333373" y="1509776"/>
                  </a:lnTo>
                  <a:lnTo>
                    <a:pt x="1334008" y="1516761"/>
                  </a:lnTo>
                  <a:lnTo>
                    <a:pt x="1340231" y="1521968"/>
                  </a:lnTo>
                  <a:lnTo>
                    <a:pt x="1447927" y="1512570"/>
                  </a:lnTo>
                  <a:lnTo>
                    <a:pt x="1456690" y="1511808"/>
                  </a:lnTo>
                  <a:close/>
                </a:path>
                <a:path w="1471929" h="1522095">
                  <a:moveTo>
                    <a:pt x="1471676" y="35052"/>
                  </a:moveTo>
                  <a:lnTo>
                    <a:pt x="1449793" y="28194"/>
                  </a:lnTo>
                  <a:lnTo>
                    <a:pt x="1360043" y="0"/>
                  </a:lnTo>
                  <a:lnTo>
                    <a:pt x="1352931" y="3683"/>
                  </a:lnTo>
                  <a:lnTo>
                    <a:pt x="1350772" y="10414"/>
                  </a:lnTo>
                  <a:lnTo>
                    <a:pt x="1348740" y="17145"/>
                  </a:lnTo>
                  <a:lnTo>
                    <a:pt x="1352423" y="24257"/>
                  </a:lnTo>
                  <a:lnTo>
                    <a:pt x="1359154" y="26289"/>
                  </a:lnTo>
                  <a:lnTo>
                    <a:pt x="1398473" y="38633"/>
                  </a:lnTo>
                  <a:lnTo>
                    <a:pt x="2667" y="356743"/>
                  </a:lnTo>
                  <a:lnTo>
                    <a:pt x="8255" y="381508"/>
                  </a:lnTo>
                  <a:lnTo>
                    <a:pt x="1404137" y="63411"/>
                  </a:lnTo>
                  <a:lnTo>
                    <a:pt x="1374013" y="91567"/>
                  </a:lnTo>
                  <a:lnTo>
                    <a:pt x="1368933" y="96393"/>
                  </a:lnTo>
                  <a:lnTo>
                    <a:pt x="1368679" y="104394"/>
                  </a:lnTo>
                  <a:lnTo>
                    <a:pt x="1373378" y="109601"/>
                  </a:lnTo>
                  <a:lnTo>
                    <a:pt x="1378204" y="114681"/>
                  </a:lnTo>
                  <a:lnTo>
                    <a:pt x="1386205" y="114935"/>
                  </a:lnTo>
                  <a:lnTo>
                    <a:pt x="1391412" y="110236"/>
                  </a:lnTo>
                  <a:lnTo>
                    <a:pt x="1471676" y="35052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8611" y="2150364"/>
              <a:ext cx="152400" cy="1524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8611" y="2607564"/>
              <a:ext cx="152400" cy="1524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201661" y="170307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01661" y="170307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01661" y="208407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01661" y="208407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01661" y="246507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01661" y="246507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01661" y="284607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01661" y="284607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01661" y="322707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1066800" y="380999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01661" y="322707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0999"/>
                  </a:moveTo>
                  <a:lnTo>
                    <a:pt x="1066800" y="380999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09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941061" y="1955545"/>
          <a:ext cx="1066800" cy="1904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123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456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11758" y="2120645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%rdi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1758" y="2577845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%rsi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758" y="3035045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1758" y="3492246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7557" y="212064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97557" y="2120645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7557" y="257784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97557" y="2577845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4394" y="1571625"/>
            <a:ext cx="1167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Registers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95850" y="1351915"/>
            <a:ext cx="111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06855" y="4476555"/>
          <a:ext cx="5398767" cy="1629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swap: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64160" algn="r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(%rdi),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t0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*xp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64160" algn="r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(%rsi),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*yp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64160" algn="r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%edx,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(%rdi)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*xp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64160" algn="r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%eax,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(%rsi)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*yp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t0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441325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ret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175628" y="1741169"/>
            <a:ext cx="710565" cy="2109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Address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0x118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1" spc="-10" dirty="0">
                <a:latin typeface="Courier New"/>
                <a:cs typeface="Courier New"/>
              </a:rPr>
              <a:t>0x110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194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0"/>
              </a:spcBef>
            </a:pPr>
            <a:r>
              <a:rPr dirty="0"/>
              <a:t>Hiểu</a:t>
            </a:r>
            <a:r>
              <a:rPr spc="-5" dirty="0"/>
              <a:t> </a:t>
            </a:r>
            <a:r>
              <a:rPr dirty="0"/>
              <a:t>hàm</a:t>
            </a:r>
            <a:r>
              <a:rPr spc="-15" dirty="0"/>
              <a:t> </a:t>
            </a:r>
            <a:r>
              <a:rPr spc="-10" dirty="0">
                <a:latin typeface="Courier New"/>
                <a:cs typeface="Courier New"/>
              </a:rPr>
              <a:t>Swap()</a:t>
            </a:r>
            <a:r>
              <a:rPr spc="-10" dirty="0"/>
              <a:t>(x86_64)</a:t>
            </a:r>
          </a:p>
        </p:txBody>
      </p:sp>
      <p:sp>
        <p:nvSpPr>
          <p:cNvPr id="16" name="object 16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3469" y="2126233"/>
            <a:ext cx="2090420" cy="198120"/>
          </a:xfrm>
          <a:custGeom>
            <a:avLst/>
            <a:gdLst/>
            <a:ahLst/>
            <a:cxnLst/>
            <a:rect l="l" t="t" r="r" b="b"/>
            <a:pathLst>
              <a:path w="2090420" h="198119">
                <a:moveTo>
                  <a:pt x="2013547" y="25430"/>
                </a:moveTo>
                <a:lnTo>
                  <a:pt x="0" y="172212"/>
                </a:lnTo>
                <a:lnTo>
                  <a:pt x="1778" y="197612"/>
                </a:lnTo>
                <a:lnTo>
                  <a:pt x="2015404" y="50707"/>
                </a:lnTo>
                <a:lnTo>
                  <a:pt x="2013547" y="25430"/>
                </a:lnTo>
                <a:close/>
              </a:path>
              <a:path w="2090420" h="198119">
                <a:moveTo>
                  <a:pt x="2071042" y="24511"/>
                </a:moveTo>
                <a:lnTo>
                  <a:pt x="2026158" y="24511"/>
                </a:lnTo>
                <a:lnTo>
                  <a:pt x="2028063" y="49783"/>
                </a:lnTo>
                <a:lnTo>
                  <a:pt x="2015404" y="50707"/>
                </a:lnTo>
                <a:lnTo>
                  <a:pt x="2017268" y="76073"/>
                </a:lnTo>
                <a:lnTo>
                  <a:pt x="2090420" y="32512"/>
                </a:lnTo>
                <a:lnTo>
                  <a:pt x="2071042" y="24511"/>
                </a:lnTo>
                <a:close/>
              </a:path>
              <a:path w="2090420" h="198119">
                <a:moveTo>
                  <a:pt x="2026158" y="24511"/>
                </a:moveTo>
                <a:lnTo>
                  <a:pt x="2013547" y="25430"/>
                </a:lnTo>
                <a:lnTo>
                  <a:pt x="2015404" y="50707"/>
                </a:lnTo>
                <a:lnTo>
                  <a:pt x="2028063" y="49783"/>
                </a:lnTo>
                <a:lnTo>
                  <a:pt x="2026158" y="24511"/>
                </a:lnTo>
                <a:close/>
              </a:path>
              <a:path w="2090420" h="198119">
                <a:moveTo>
                  <a:pt x="2011680" y="0"/>
                </a:moveTo>
                <a:lnTo>
                  <a:pt x="2013547" y="25430"/>
                </a:lnTo>
                <a:lnTo>
                  <a:pt x="2026158" y="24511"/>
                </a:lnTo>
                <a:lnTo>
                  <a:pt x="2071042" y="24511"/>
                </a:lnTo>
                <a:lnTo>
                  <a:pt x="201168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784857" y="2756661"/>
            <a:ext cx="3169285" cy="1129665"/>
            <a:chOff x="1784857" y="2756661"/>
            <a:chExt cx="3169285" cy="1129665"/>
          </a:xfrm>
        </p:grpSpPr>
        <p:sp>
          <p:nvSpPr>
            <p:cNvPr id="19" name="object 19"/>
            <p:cNvSpPr/>
            <p:nvPr/>
          </p:nvSpPr>
          <p:spPr>
            <a:xfrm>
              <a:off x="1797557" y="3035045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97557" y="3035045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97557" y="3492245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1066800" y="380999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97557" y="3492245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0999"/>
                  </a:moveTo>
                  <a:lnTo>
                    <a:pt x="1066800" y="380999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09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59277" y="2756661"/>
              <a:ext cx="2094864" cy="930910"/>
            </a:xfrm>
            <a:custGeom>
              <a:avLst/>
              <a:gdLst/>
              <a:ahLst/>
              <a:cxnLst/>
              <a:rect l="l" t="t" r="r" b="b"/>
              <a:pathLst>
                <a:path w="2094864" h="930910">
                  <a:moveTo>
                    <a:pt x="2019728" y="907149"/>
                  </a:moveTo>
                  <a:lnTo>
                    <a:pt x="2009521" y="930401"/>
                  </a:lnTo>
                  <a:lnTo>
                    <a:pt x="2094611" y="926083"/>
                  </a:lnTo>
                  <a:lnTo>
                    <a:pt x="2083079" y="912240"/>
                  </a:lnTo>
                  <a:lnTo>
                    <a:pt x="2031364" y="912240"/>
                  </a:lnTo>
                  <a:lnTo>
                    <a:pt x="2019728" y="907149"/>
                  </a:lnTo>
                  <a:close/>
                </a:path>
                <a:path w="2094864" h="930910">
                  <a:moveTo>
                    <a:pt x="2029924" y="883923"/>
                  </a:moveTo>
                  <a:lnTo>
                    <a:pt x="2019728" y="907149"/>
                  </a:lnTo>
                  <a:lnTo>
                    <a:pt x="2031364" y="912240"/>
                  </a:lnTo>
                  <a:lnTo>
                    <a:pt x="2041525" y="889000"/>
                  </a:lnTo>
                  <a:lnTo>
                    <a:pt x="2029924" y="883923"/>
                  </a:lnTo>
                  <a:close/>
                </a:path>
                <a:path w="2094864" h="930910">
                  <a:moveTo>
                    <a:pt x="2040127" y="860679"/>
                  </a:moveTo>
                  <a:lnTo>
                    <a:pt x="2029924" y="883923"/>
                  </a:lnTo>
                  <a:lnTo>
                    <a:pt x="2041525" y="889000"/>
                  </a:lnTo>
                  <a:lnTo>
                    <a:pt x="2031364" y="912240"/>
                  </a:lnTo>
                  <a:lnTo>
                    <a:pt x="2083079" y="912240"/>
                  </a:lnTo>
                  <a:lnTo>
                    <a:pt x="2040127" y="860679"/>
                  </a:lnTo>
                  <a:close/>
                </a:path>
                <a:path w="2094864" h="930910">
                  <a:moveTo>
                    <a:pt x="10160" y="0"/>
                  </a:moveTo>
                  <a:lnTo>
                    <a:pt x="0" y="23367"/>
                  </a:lnTo>
                  <a:lnTo>
                    <a:pt x="2019728" y="907149"/>
                  </a:lnTo>
                  <a:lnTo>
                    <a:pt x="2029924" y="883923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941061" y="1955545"/>
          <a:ext cx="1066800" cy="1904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123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456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11758" y="2120645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%rdi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1758" y="2577845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%rsi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758" y="3035045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1758" y="3492246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7557" y="212064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97557" y="2120645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7557" y="257784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97557" y="2577845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7557" y="303504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97557" y="3035045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200"/>
              </a:spcBef>
            </a:pPr>
            <a:r>
              <a:rPr sz="1800" b="1" spc="-25" dirty="0">
                <a:solidFill>
                  <a:srgbClr val="FF0000"/>
                </a:solidFill>
                <a:latin typeface="Courier New"/>
                <a:cs typeface="Courier New"/>
              </a:rPr>
              <a:t>123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84857" y="3479546"/>
            <a:ext cx="1092200" cy="406400"/>
            <a:chOff x="1784857" y="3479546"/>
            <a:chExt cx="1092200" cy="406400"/>
          </a:xfrm>
        </p:grpSpPr>
        <p:sp>
          <p:nvSpPr>
            <p:cNvPr id="14" name="object 14"/>
            <p:cNvSpPr/>
            <p:nvPr/>
          </p:nvSpPr>
          <p:spPr>
            <a:xfrm>
              <a:off x="1797557" y="3492246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1066800" y="380999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7557" y="3492246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0999"/>
                  </a:moveTo>
                  <a:lnTo>
                    <a:pt x="1066800" y="380999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09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74394" y="1571625"/>
            <a:ext cx="1167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Registers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5850" y="1351915"/>
            <a:ext cx="111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64357" y="2147442"/>
            <a:ext cx="2095500" cy="1085215"/>
          </a:xfrm>
          <a:custGeom>
            <a:avLst/>
            <a:gdLst/>
            <a:ahLst/>
            <a:cxnLst/>
            <a:rect l="l" t="t" r="r" b="b"/>
            <a:pathLst>
              <a:path w="2095500" h="1085214">
                <a:moveTo>
                  <a:pt x="70993" y="977900"/>
                </a:moveTo>
                <a:lnTo>
                  <a:pt x="63118" y="979678"/>
                </a:lnTo>
                <a:lnTo>
                  <a:pt x="59309" y="985520"/>
                </a:lnTo>
                <a:lnTo>
                  <a:pt x="0" y="1078103"/>
                </a:lnTo>
                <a:lnTo>
                  <a:pt x="116712" y="1084707"/>
                </a:lnTo>
                <a:lnTo>
                  <a:pt x="122809" y="1079373"/>
                </a:lnTo>
                <a:lnTo>
                  <a:pt x="122884" y="1077976"/>
                </a:lnTo>
                <a:lnTo>
                  <a:pt x="28193" y="1077976"/>
                </a:lnTo>
                <a:lnTo>
                  <a:pt x="16637" y="1055370"/>
                </a:lnTo>
                <a:lnTo>
                  <a:pt x="58483" y="1034005"/>
                </a:lnTo>
                <a:lnTo>
                  <a:pt x="80772" y="999236"/>
                </a:lnTo>
                <a:lnTo>
                  <a:pt x="84581" y="993394"/>
                </a:lnTo>
                <a:lnTo>
                  <a:pt x="82804" y="985520"/>
                </a:lnTo>
                <a:lnTo>
                  <a:pt x="76962" y="981710"/>
                </a:lnTo>
                <a:lnTo>
                  <a:pt x="70993" y="977900"/>
                </a:lnTo>
                <a:close/>
              </a:path>
              <a:path w="2095500" h="1085214">
                <a:moveTo>
                  <a:pt x="58483" y="1034005"/>
                </a:moveTo>
                <a:lnTo>
                  <a:pt x="16637" y="1055370"/>
                </a:lnTo>
                <a:lnTo>
                  <a:pt x="28193" y="1077976"/>
                </a:lnTo>
                <a:lnTo>
                  <a:pt x="36900" y="1073531"/>
                </a:lnTo>
                <a:lnTo>
                  <a:pt x="33147" y="1073531"/>
                </a:lnTo>
                <a:lnTo>
                  <a:pt x="23114" y="1053973"/>
                </a:lnTo>
                <a:lnTo>
                  <a:pt x="45684" y="1053973"/>
                </a:lnTo>
                <a:lnTo>
                  <a:pt x="58483" y="1034005"/>
                </a:lnTo>
                <a:close/>
              </a:path>
              <a:path w="2095500" h="1085214">
                <a:moveTo>
                  <a:pt x="70036" y="1056613"/>
                </a:moveTo>
                <a:lnTo>
                  <a:pt x="28193" y="1077976"/>
                </a:lnTo>
                <a:lnTo>
                  <a:pt x="122884" y="1077976"/>
                </a:lnTo>
                <a:lnTo>
                  <a:pt x="123571" y="1065276"/>
                </a:lnTo>
                <a:lnTo>
                  <a:pt x="118237" y="1059307"/>
                </a:lnTo>
                <a:lnTo>
                  <a:pt x="70036" y="1056613"/>
                </a:lnTo>
                <a:close/>
              </a:path>
              <a:path w="2095500" h="1085214">
                <a:moveTo>
                  <a:pt x="23114" y="1053973"/>
                </a:moveTo>
                <a:lnTo>
                  <a:pt x="33147" y="1073531"/>
                </a:lnTo>
                <a:lnTo>
                  <a:pt x="44898" y="1055198"/>
                </a:lnTo>
                <a:lnTo>
                  <a:pt x="23114" y="1053973"/>
                </a:lnTo>
                <a:close/>
              </a:path>
              <a:path w="2095500" h="1085214">
                <a:moveTo>
                  <a:pt x="44898" y="1055198"/>
                </a:moveTo>
                <a:lnTo>
                  <a:pt x="33147" y="1073531"/>
                </a:lnTo>
                <a:lnTo>
                  <a:pt x="36900" y="1073531"/>
                </a:lnTo>
                <a:lnTo>
                  <a:pt x="70036" y="1056613"/>
                </a:lnTo>
                <a:lnTo>
                  <a:pt x="44898" y="1055198"/>
                </a:lnTo>
                <a:close/>
              </a:path>
              <a:path w="2095500" h="1085214">
                <a:moveTo>
                  <a:pt x="2083816" y="0"/>
                </a:moveTo>
                <a:lnTo>
                  <a:pt x="58483" y="1034005"/>
                </a:lnTo>
                <a:lnTo>
                  <a:pt x="44898" y="1055198"/>
                </a:lnTo>
                <a:lnTo>
                  <a:pt x="70036" y="1056613"/>
                </a:lnTo>
                <a:lnTo>
                  <a:pt x="2095372" y="22606"/>
                </a:lnTo>
                <a:lnTo>
                  <a:pt x="2083816" y="0"/>
                </a:lnTo>
                <a:close/>
              </a:path>
              <a:path w="2095500" h="1085214">
                <a:moveTo>
                  <a:pt x="45684" y="1053973"/>
                </a:moveTo>
                <a:lnTo>
                  <a:pt x="23114" y="1053973"/>
                </a:lnTo>
                <a:lnTo>
                  <a:pt x="44898" y="1055198"/>
                </a:lnTo>
                <a:lnTo>
                  <a:pt x="45684" y="105397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506855" y="4476555"/>
          <a:ext cx="5398767" cy="1629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swap: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64160" algn="r">
                        <a:lnSpc>
                          <a:spcPts val="1920"/>
                        </a:lnSpc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(%rdi),</a:t>
                      </a:r>
                      <a:r>
                        <a:rPr sz="1800" b="1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t0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64160" algn="r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(%rsi),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*yp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64160" algn="r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%edx,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(%rdi)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*xp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64160" algn="r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%eax,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(%rsi)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*yp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t0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441325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ret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6175628" y="1741169"/>
            <a:ext cx="710565" cy="2109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Address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0x118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1" spc="-10" dirty="0">
                <a:latin typeface="Courier New"/>
                <a:cs typeface="Courier New"/>
              </a:rPr>
              <a:t>0x110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194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0"/>
              </a:spcBef>
            </a:pPr>
            <a:r>
              <a:rPr dirty="0"/>
              <a:t>Hiểu</a:t>
            </a:r>
            <a:r>
              <a:rPr spc="-5" dirty="0"/>
              <a:t> </a:t>
            </a:r>
            <a:r>
              <a:rPr dirty="0"/>
              <a:t>hàm</a:t>
            </a:r>
            <a:r>
              <a:rPr spc="-15" dirty="0"/>
              <a:t> </a:t>
            </a:r>
            <a:r>
              <a:rPr spc="-10" dirty="0">
                <a:latin typeface="Courier New"/>
                <a:cs typeface="Courier New"/>
              </a:rPr>
              <a:t>Swap()</a:t>
            </a:r>
            <a:r>
              <a:rPr spc="-10" dirty="0"/>
              <a:t>(x86_64)</a:t>
            </a:r>
          </a:p>
        </p:txBody>
      </p:sp>
      <p:sp>
        <p:nvSpPr>
          <p:cNvPr id="22" name="object 2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941061" y="1955545"/>
          <a:ext cx="1066800" cy="1904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123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456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11758" y="2120645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%rdi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1758" y="2577845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%rsi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758" y="3035045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1758" y="3492246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7557" y="212064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97557" y="2120645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7557" y="257784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97557" y="2577845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7557" y="303504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97557" y="3035045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200"/>
              </a:spcBef>
            </a:pPr>
            <a:r>
              <a:rPr sz="1800" b="1" spc="-25" dirty="0">
                <a:latin typeface="Courier New"/>
                <a:cs typeface="Courier New"/>
              </a:rPr>
              <a:t>123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7557" y="3492246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0999"/>
                </a:lnTo>
                <a:lnTo>
                  <a:pt x="1066800" y="380999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97557" y="3492246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204"/>
              </a:spcBef>
            </a:pPr>
            <a:r>
              <a:rPr sz="1800" b="1" spc="-25" dirty="0">
                <a:solidFill>
                  <a:srgbClr val="FF0000"/>
                </a:solidFill>
                <a:latin typeface="Courier New"/>
                <a:cs typeface="Courier New"/>
              </a:rPr>
              <a:t>456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4394" y="1571625"/>
            <a:ext cx="1167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Registers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95850" y="1351915"/>
            <a:ext cx="111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64357" y="3623817"/>
            <a:ext cx="2089785" cy="118110"/>
          </a:xfrm>
          <a:custGeom>
            <a:avLst/>
            <a:gdLst/>
            <a:ahLst/>
            <a:cxnLst/>
            <a:rect l="l" t="t" r="r" b="b"/>
            <a:pathLst>
              <a:path w="2089785" h="118110">
                <a:moveTo>
                  <a:pt x="100964" y="0"/>
                </a:moveTo>
                <a:lnTo>
                  <a:pt x="94995" y="3555"/>
                </a:lnTo>
                <a:lnTo>
                  <a:pt x="0" y="58927"/>
                </a:lnTo>
                <a:lnTo>
                  <a:pt x="94995" y="114299"/>
                </a:lnTo>
                <a:lnTo>
                  <a:pt x="100964" y="117855"/>
                </a:lnTo>
                <a:lnTo>
                  <a:pt x="108838" y="115823"/>
                </a:lnTo>
                <a:lnTo>
                  <a:pt x="112267" y="109727"/>
                </a:lnTo>
                <a:lnTo>
                  <a:pt x="115823" y="103758"/>
                </a:lnTo>
                <a:lnTo>
                  <a:pt x="113791" y="95884"/>
                </a:lnTo>
                <a:lnTo>
                  <a:pt x="107695" y="92455"/>
                </a:lnTo>
                <a:lnTo>
                  <a:pt x="71990" y="71627"/>
                </a:lnTo>
                <a:lnTo>
                  <a:pt x="25145" y="71627"/>
                </a:lnTo>
                <a:lnTo>
                  <a:pt x="25145" y="46227"/>
                </a:lnTo>
                <a:lnTo>
                  <a:pt x="71990" y="46227"/>
                </a:lnTo>
                <a:lnTo>
                  <a:pt x="107695" y="25399"/>
                </a:lnTo>
                <a:lnTo>
                  <a:pt x="113791" y="21970"/>
                </a:lnTo>
                <a:lnTo>
                  <a:pt x="115823" y="14096"/>
                </a:lnTo>
                <a:lnTo>
                  <a:pt x="112267" y="8127"/>
                </a:lnTo>
                <a:lnTo>
                  <a:pt x="108838" y="2031"/>
                </a:lnTo>
                <a:lnTo>
                  <a:pt x="100964" y="0"/>
                </a:lnTo>
                <a:close/>
              </a:path>
              <a:path w="2089785" h="118110">
                <a:moveTo>
                  <a:pt x="71990" y="46227"/>
                </a:moveTo>
                <a:lnTo>
                  <a:pt x="25145" y="46227"/>
                </a:lnTo>
                <a:lnTo>
                  <a:pt x="25145" y="71627"/>
                </a:lnTo>
                <a:lnTo>
                  <a:pt x="71990" y="71627"/>
                </a:lnTo>
                <a:lnTo>
                  <a:pt x="68942" y="69849"/>
                </a:lnTo>
                <a:lnTo>
                  <a:pt x="31495" y="69849"/>
                </a:lnTo>
                <a:lnTo>
                  <a:pt x="31495" y="48005"/>
                </a:lnTo>
                <a:lnTo>
                  <a:pt x="68942" y="48005"/>
                </a:lnTo>
                <a:lnTo>
                  <a:pt x="71990" y="46227"/>
                </a:lnTo>
                <a:close/>
              </a:path>
              <a:path w="2089785" h="118110">
                <a:moveTo>
                  <a:pt x="2089530" y="46227"/>
                </a:moveTo>
                <a:lnTo>
                  <a:pt x="71990" y="46227"/>
                </a:lnTo>
                <a:lnTo>
                  <a:pt x="50219" y="58927"/>
                </a:lnTo>
                <a:lnTo>
                  <a:pt x="71990" y="71627"/>
                </a:lnTo>
                <a:lnTo>
                  <a:pt x="2089530" y="71627"/>
                </a:lnTo>
                <a:lnTo>
                  <a:pt x="2089530" y="46227"/>
                </a:lnTo>
                <a:close/>
              </a:path>
              <a:path w="2089785" h="118110">
                <a:moveTo>
                  <a:pt x="31495" y="48005"/>
                </a:moveTo>
                <a:lnTo>
                  <a:pt x="31495" y="69849"/>
                </a:lnTo>
                <a:lnTo>
                  <a:pt x="50219" y="58927"/>
                </a:lnTo>
                <a:lnTo>
                  <a:pt x="31495" y="48005"/>
                </a:lnTo>
                <a:close/>
              </a:path>
              <a:path w="2089785" h="118110">
                <a:moveTo>
                  <a:pt x="50219" y="58927"/>
                </a:moveTo>
                <a:lnTo>
                  <a:pt x="31495" y="69849"/>
                </a:lnTo>
                <a:lnTo>
                  <a:pt x="68942" y="69849"/>
                </a:lnTo>
                <a:lnTo>
                  <a:pt x="50219" y="58927"/>
                </a:lnTo>
                <a:close/>
              </a:path>
              <a:path w="2089785" h="118110">
                <a:moveTo>
                  <a:pt x="68942" y="48005"/>
                </a:moveTo>
                <a:lnTo>
                  <a:pt x="31495" y="48005"/>
                </a:lnTo>
                <a:lnTo>
                  <a:pt x="50219" y="58927"/>
                </a:lnTo>
                <a:lnTo>
                  <a:pt x="68942" y="4800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25905" y="4425518"/>
            <a:ext cx="71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swap: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916810" y="4751382"/>
          <a:ext cx="4430394" cy="1354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(%rdi),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t0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*xp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(%rsi),</a:t>
                      </a:r>
                      <a:r>
                        <a:rPr sz="1800" b="1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t1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%edx,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(%rdi)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*xp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%eax,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(%rsi)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*yp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t0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ret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6175628" y="1741169"/>
            <a:ext cx="710565" cy="2109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Address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0x118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1" spc="-10" dirty="0">
                <a:latin typeface="Courier New"/>
                <a:cs typeface="Courier New"/>
              </a:rPr>
              <a:t>0x110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194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0"/>
              </a:spcBef>
            </a:pPr>
            <a:r>
              <a:rPr dirty="0"/>
              <a:t>Hiểu</a:t>
            </a:r>
            <a:r>
              <a:rPr spc="-5" dirty="0"/>
              <a:t> </a:t>
            </a:r>
            <a:r>
              <a:rPr dirty="0"/>
              <a:t>hàm</a:t>
            </a:r>
            <a:r>
              <a:rPr spc="-15" dirty="0"/>
              <a:t> </a:t>
            </a:r>
            <a:r>
              <a:rPr spc="-10" dirty="0">
                <a:latin typeface="Courier New"/>
                <a:cs typeface="Courier New"/>
              </a:rPr>
              <a:t>Swap()</a:t>
            </a:r>
            <a:r>
              <a:rPr spc="-10" dirty="0"/>
              <a:t>(x86_64)</a:t>
            </a:r>
          </a:p>
        </p:txBody>
      </p:sp>
      <p:sp>
        <p:nvSpPr>
          <p:cNvPr id="22" name="object 2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941061" y="1955545"/>
          <a:ext cx="1066800" cy="1904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456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456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11758" y="2120645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%rdi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1758" y="2577845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%rsi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758" y="3035045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1758" y="3492246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7557" y="212064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97557" y="2120645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84857" y="2565145"/>
            <a:ext cx="1092200" cy="406400"/>
            <a:chOff x="1784857" y="2565145"/>
            <a:chExt cx="1092200" cy="406400"/>
          </a:xfrm>
        </p:grpSpPr>
        <p:sp>
          <p:nvSpPr>
            <p:cNvPr id="10" name="object 10"/>
            <p:cNvSpPr/>
            <p:nvPr/>
          </p:nvSpPr>
          <p:spPr>
            <a:xfrm>
              <a:off x="1797557" y="2577845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97557" y="2577845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75433" y="2590927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0x100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84857" y="3022345"/>
            <a:ext cx="1092200" cy="406400"/>
            <a:chOff x="1784857" y="3022345"/>
            <a:chExt cx="1092200" cy="406400"/>
          </a:xfrm>
        </p:grpSpPr>
        <p:sp>
          <p:nvSpPr>
            <p:cNvPr id="14" name="object 14"/>
            <p:cNvSpPr/>
            <p:nvPr/>
          </p:nvSpPr>
          <p:spPr>
            <a:xfrm>
              <a:off x="1797557" y="3035045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7557" y="3035045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381000"/>
                  </a:moveTo>
                  <a:lnTo>
                    <a:pt x="1066800" y="3810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48229" y="3048127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123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97557" y="3492246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0999"/>
                </a:lnTo>
                <a:lnTo>
                  <a:pt x="1066800" y="380999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97557" y="3492246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204"/>
              </a:spcBef>
            </a:pPr>
            <a:r>
              <a:rPr sz="1800" b="1" spc="-25" dirty="0">
                <a:latin typeface="Courier New"/>
                <a:cs typeface="Courier New"/>
              </a:rPr>
              <a:t>456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4394" y="1571625"/>
            <a:ext cx="1167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Registers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95850" y="1351915"/>
            <a:ext cx="111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56864" y="2158745"/>
            <a:ext cx="2097405" cy="1534795"/>
          </a:xfrm>
          <a:custGeom>
            <a:avLst/>
            <a:gdLst/>
            <a:ahLst/>
            <a:cxnLst/>
            <a:rect l="l" t="t" r="r" b="b"/>
            <a:pathLst>
              <a:path w="2097404" h="1534795">
                <a:moveTo>
                  <a:pt x="2056426" y="29659"/>
                </a:moveTo>
                <a:lnTo>
                  <a:pt x="2031414" y="32229"/>
                </a:lnTo>
                <a:lnTo>
                  <a:pt x="0" y="1513712"/>
                </a:lnTo>
                <a:lnTo>
                  <a:pt x="14986" y="1534286"/>
                </a:lnTo>
                <a:lnTo>
                  <a:pt x="2046352" y="52622"/>
                </a:lnTo>
                <a:lnTo>
                  <a:pt x="2056426" y="29659"/>
                </a:lnTo>
                <a:close/>
              </a:path>
              <a:path w="2097404" h="1534795">
                <a:moveTo>
                  <a:pt x="2095144" y="4571"/>
                </a:moveTo>
                <a:lnTo>
                  <a:pt x="2069338" y="4571"/>
                </a:lnTo>
                <a:lnTo>
                  <a:pt x="2084197" y="25018"/>
                </a:lnTo>
                <a:lnTo>
                  <a:pt x="2046352" y="52622"/>
                </a:lnTo>
                <a:lnTo>
                  <a:pt x="2029714" y="90550"/>
                </a:lnTo>
                <a:lnTo>
                  <a:pt x="2026920" y="97027"/>
                </a:lnTo>
                <a:lnTo>
                  <a:pt x="2029840" y="104393"/>
                </a:lnTo>
                <a:lnTo>
                  <a:pt x="2036318" y="107314"/>
                </a:lnTo>
                <a:lnTo>
                  <a:pt x="2042668" y="110108"/>
                </a:lnTo>
                <a:lnTo>
                  <a:pt x="2050161" y="107187"/>
                </a:lnTo>
                <a:lnTo>
                  <a:pt x="2052955" y="100711"/>
                </a:lnTo>
                <a:lnTo>
                  <a:pt x="2095144" y="4571"/>
                </a:lnTo>
                <a:close/>
              </a:path>
              <a:path w="2097404" h="1534795">
                <a:moveTo>
                  <a:pt x="2073121" y="9778"/>
                </a:moveTo>
                <a:lnTo>
                  <a:pt x="2065147" y="9778"/>
                </a:lnTo>
                <a:lnTo>
                  <a:pt x="2078101" y="27431"/>
                </a:lnTo>
                <a:lnTo>
                  <a:pt x="2056426" y="29659"/>
                </a:lnTo>
                <a:lnTo>
                  <a:pt x="2046352" y="52622"/>
                </a:lnTo>
                <a:lnTo>
                  <a:pt x="2084197" y="25018"/>
                </a:lnTo>
                <a:lnTo>
                  <a:pt x="2073121" y="9778"/>
                </a:lnTo>
                <a:close/>
              </a:path>
              <a:path w="2097404" h="1534795">
                <a:moveTo>
                  <a:pt x="2097151" y="0"/>
                </a:moveTo>
                <a:lnTo>
                  <a:pt x="1980692" y="11937"/>
                </a:lnTo>
                <a:lnTo>
                  <a:pt x="1975612" y="18161"/>
                </a:lnTo>
                <a:lnTo>
                  <a:pt x="1977136" y="32130"/>
                </a:lnTo>
                <a:lnTo>
                  <a:pt x="1983359" y="37211"/>
                </a:lnTo>
                <a:lnTo>
                  <a:pt x="2031414" y="32229"/>
                </a:lnTo>
                <a:lnTo>
                  <a:pt x="2069338" y="4571"/>
                </a:lnTo>
                <a:lnTo>
                  <a:pt x="2095144" y="4571"/>
                </a:lnTo>
                <a:lnTo>
                  <a:pt x="2097151" y="0"/>
                </a:lnTo>
                <a:close/>
              </a:path>
              <a:path w="2097404" h="1534795">
                <a:moveTo>
                  <a:pt x="2069338" y="4571"/>
                </a:moveTo>
                <a:lnTo>
                  <a:pt x="2031414" y="32229"/>
                </a:lnTo>
                <a:lnTo>
                  <a:pt x="2056426" y="29659"/>
                </a:lnTo>
                <a:lnTo>
                  <a:pt x="2065147" y="9778"/>
                </a:lnTo>
                <a:lnTo>
                  <a:pt x="2073121" y="9778"/>
                </a:lnTo>
                <a:lnTo>
                  <a:pt x="2069338" y="4571"/>
                </a:lnTo>
                <a:close/>
              </a:path>
              <a:path w="2097404" h="1534795">
                <a:moveTo>
                  <a:pt x="2065147" y="9778"/>
                </a:moveTo>
                <a:lnTo>
                  <a:pt x="2056426" y="29659"/>
                </a:lnTo>
                <a:lnTo>
                  <a:pt x="2078101" y="27431"/>
                </a:lnTo>
                <a:lnTo>
                  <a:pt x="2065147" y="977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25905" y="4425518"/>
            <a:ext cx="71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swap: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916810" y="4751382"/>
          <a:ext cx="4430394" cy="1354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(%rdi),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t0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*xp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(%rsi),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*yp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%edx,</a:t>
                      </a:r>
                      <a:r>
                        <a:rPr sz="1800" b="1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(%rdi)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*xp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%eax,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(%rsi)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*yp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t0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ret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6175628" y="1741169"/>
            <a:ext cx="710565" cy="2109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Address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0x118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1" spc="-10" dirty="0">
                <a:latin typeface="Courier New"/>
                <a:cs typeface="Courier New"/>
              </a:rPr>
              <a:t>0x110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194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0"/>
              </a:spcBef>
            </a:pPr>
            <a:r>
              <a:rPr dirty="0"/>
              <a:t>Hiểu</a:t>
            </a:r>
            <a:r>
              <a:rPr spc="-5" dirty="0"/>
              <a:t> </a:t>
            </a:r>
            <a:r>
              <a:rPr dirty="0"/>
              <a:t>hàm</a:t>
            </a:r>
            <a:r>
              <a:rPr spc="-15" dirty="0"/>
              <a:t> </a:t>
            </a:r>
            <a:r>
              <a:rPr spc="-10" dirty="0">
                <a:latin typeface="Courier New"/>
                <a:cs typeface="Courier New"/>
              </a:rPr>
              <a:t>Swap()</a:t>
            </a:r>
            <a:r>
              <a:rPr spc="-10" dirty="0"/>
              <a:t>(x86_64)</a:t>
            </a:r>
          </a:p>
        </p:txBody>
      </p:sp>
      <p:sp>
        <p:nvSpPr>
          <p:cNvPr id="26" name="object 26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941061" y="1955545"/>
          <a:ext cx="1066800" cy="1904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456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11758" y="2120645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%rdi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1758" y="2577845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%rsi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758" y="3035045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1758" y="3492246"/>
            <a:ext cx="685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7557" y="212064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97557" y="2120645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7557" y="257784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97557" y="2577845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0x100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7557" y="303504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97557" y="3035045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200"/>
              </a:spcBef>
            </a:pPr>
            <a:r>
              <a:rPr sz="1800" b="1" spc="-25" dirty="0">
                <a:latin typeface="Courier New"/>
                <a:cs typeface="Courier New"/>
              </a:rPr>
              <a:t>123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7557" y="3492246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0999"/>
                </a:lnTo>
                <a:lnTo>
                  <a:pt x="1066800" y="380999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97557" y="3492246"/>
            <a:ext cx="1066800" cy="381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204"/>
              </a:spcBef>
            </a:pPr>
            <a:r>
              <a:rPr sz="1800" b="1" spc="-25" dirty="0">
                <a:latin typeface="Courier New"/>
                <a:cs typeface="Courier New"/>
              </a:rPr>
              <a:t>456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4394" y="1571625"/>
            <a:ext cx="1167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Registers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95850" y="1351915"/>
            <a:ext cx="111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61817" y="3213100"/>
            <a:ext cx="2077720" cy="469900"/>
          </a:xfrm>
          <a:custGeom>
            <a:avLst/>
            <a:gdLst/>
            <a:ahLst/>
            <a:cxnLst/>
            <a:rect l="l" t="t" r="r" b="b"/>
            <a:pathLst>
              <a:path w="2077720" h="469900">
                <a:moveTo>
                  <a:pt x="2003854" y="429709"/>
                </a:moveTo>
                <a:lnTo>
                  <a:pt x="1958340" y="445262"/>
                </a:lnTo>
                <a:lnTo>
                  <a:pt x="1954783" y="452500"/>
                </a:lnTo>
                <a:lnTo>
                  <a:pt x="1957070" y="459105"/>
                </a:lnTo>
                <a:lnTo>
                  <a:pt x="1959229" y="465836"/>
                </a:lnTo>
                <a:lnTo>
                  <a:pt x="1966468" y="469392"/>
                </a:lnTo>
                <a:lnTo>
                  <a:pt x="2055268" y="439038"/>
                </a:lnTo>
                <a:lnTo>
                  <a:pt x="2050033" y="439038"/>
                </a:lnTo>
                <a:lnTo>
                  <a:pt x="2003854" y="429709"/>
                </a:lnTo>
                <a:close/>
              </a:path>
              <a:path w="2077720" h="469900">
                <a:moveTo>
                  <a:pt x="2027801" y="421545"/>
                </a:moveTo>
                <a:lnTo>
                  <a:pt x="2003854" y="429709"/>
                </a:lnTo>
                <a:lnTo>
                  <a:pt x="2050033" y="439038"/>
                </a:lnTo>
                <a:lnTo>
                  <a:pt x="2050640" y="435991"/>
                </a:lnTo>
                <a:lnTo>
                  <a:pt x="2044065" y="435991"/>
                </a:lnTo>
                <a:lnTo>
                  <a:pt x="2027801" y="421545"/>
                </a:lnTo>
                <a:close/>
              </a:path>
              <a:path w="2077720" h="469900">
                <a:moveTo>
                  <a:pt x="1989835" y="353695"/>
                </a:moveTo>
                <a:lnTo>
                  <a:pt x="1981834" y="354202"/>
                </a:lnTo>
                <a:lnTo>
                  <a:pt x="1977135" y="359410"/>
                </a:lnTo>
                <a:lnTo>
                  <a:pt x="1972436" y="364744"/>
                </a:lnTo>
                <a:lnTo>
                  <a:pt x="1972945" y="372745"/>
                </a:lnTo>
                <a:lnTo>
                  <a:pt x="1978152" y="377444"/>
                </a:lnTo>
                <a:lnTo>
                  <a:pt x="2009016" y="404859"/>
                </a:lnTo>
                <a:lnTo>
                  <a:pt x="2054986" y="414147"/>
                </a:lnTo>
                <a:lnTo>
                  <a:pt x="2050033" y="439038"/>
                </a:lnTo>
                <a:lnTo>
                  <a:pt x="2055268" y="439038"/>
                </a:lnTo>
                <a:lnTo>
                  <a:pt x="2077211" y="431545"/>
                </a:lnTo>
                <a:lnTo>
                  <a:pt x="1995043" y="358394"/>
                </a:lnTo>
                <a:lnTo>
                  <a:pt x="1989835" y="353695"/>
                </a:lnTo>
                <a:close/>
              </a:path>
              <a:path w="2077720" h="469900">
                <a:moveTo>
                  <a:pt x="2048383" y="414527"/>
                </a:moveTo>
                <a:lnTo>
                  <a:pt x="2027801" y="421545"/>
                </a:lnTo>
                <a:lnTo>
                  <a:pt x="2044065" y="435991"/>
                </a:lnTo>
                <a:lnTo>
                  <a:pt x="2048383" y="414527"/>
                </a:lnTo>
                <a:close/>
              </a:path>
              <a:path w="2077720" h="469900">
                <a:moveTo>
                  <a:pt x="2054911" y="414527"/>
                </a:moveTo>
                <a:lnTo>
                  <a:pt x="2048383" y="414527"/>
                </a:lnTo>
                <a:lnTo>
                  <a:pt x="2044065" y="435991"/>
                </a:lnTo>
                <a:lnTo>
                  <a:pt x="2050640" y="435991"/>
                </a:lnTo>
                <a:lnTo>
                  <a:pt x="2054911" y="414527"/>
                </a:lnTo>
                <a:close/>
              </a:path>
              <a:path w="2077720" h="469900">
                <a:moveTo>
                  <a:pt x="5080" y="0"/>
                </a:moveTo>
                <a:lnTo>
                  <a:pt x="0" y="24891"/>
                </a:lnTo>
                <a:lnTo>
                  <a:pt x="2003854" y="429709"/>
                </a:lnTo>
                <a:lnTo>
                  <a:pt x="2027801" y="421545"/>
                </a:lnTo>
                <a:lnTo>
                  <a:pt x="2009016" y="404859"/>
                </a:lnTo>
                <a:lnTo>
                  <a:pt x="5080" y="0"/>
                </a:lnTo>
                <a:close/>
              </a:path>
              <a:path w="2077720" h="469900">
                <a:moveTo>
                  <a:pt x="2009016" y="404859"/>
                </a:moveTo>
                <a:lnTo>
                  <a:pt x="2027801" y="421545"/>
                </a:lnTo>
                <a:lnTo>
                  <a:pt x="2048383" y="414527"/>
                </a:lnTo>
                <a:lnTo>
                  <a:pt x="2054911" y="414527"/>
                </a:lnTo>
                <a:lnTo>
                  <a:pt x="2054986" y="414147"/>
                </a:lnTo>
                <a:lnTo>
                  <a:pt x="2009016" y="40485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25905" y="4425518"/>
            <a:ext cx="71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swap: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916810" y="4751382"/>
          <a:ext cx="4430394" cy="1354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(%rdi),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t0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*xp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(%rsi),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*yp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%edx,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(%rdi)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*xp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movl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%eax,</a:t>
                      </a:r>
                      <a:r>
                        <a:rPr sz="1800" b="1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(%rsi)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*yp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ret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6175628" y="1741169"/>
            <a:ext cx="710565" cy="2109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Address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Courier New"/>
                <a:cs typeface="Courier New"/>
              </a:rPr>
              <a:t>0x120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0x118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1" spc="-10" dirty="0">
                <a:latin typeface="Courier New"/>
                <a:cs typeface="Courier New"/>
              </a:rPr>
              <a:t>0x110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b="1" spc="-10" dirty="0">
                <a:latin typeface="Courier New"/>
                <a:cs typeface="Courier New"/>
              </a:rPr>
              <a:t>0x100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194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0"/>
              </a:spcBef>
            </a:pPr>
            <a:r>
              <a:rPr dirty="0"/>
              <a:t>Hiểu</a:t>
            </a:r>
            <a:r>
              <a:rPr spc="-5" dirty="0"/>
              <a:t> </a:t>
            </a:r>
            <a:r>
              <a:rPr dirty="0"/>
              <a:t>hàm</a:t>
            </a:r>
            <a:r>
              <a:rPr spc="-15" dirty="0"/>
              <a:t> </a:t>
            </a:r>
            <a:r>
              <a:rPr spc="-10" dirty="0">
                <a:latin typeface="Courier New"/>
                <a:cs typeface="Courier New"/>
              </a:rPr>
              <a:t>Swap()</a:t>
            </a:r>
            <a:r>
              <a:rPr spc="-10" dirty="0"/>
              <a:t>(x86_64)</a:t>
            </a:r>
          </a:p>
        </p:txBody>
      </p:sp>
      <p:sp>
        <p:nvSpPr>
          <p:cNvPr id="22" name="object 2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598" rIns="0" bIns="0" rtlCol="0">
            <a:spAutoFit/>
          </a:bodyPr>
          <a:lstStyle/>
          <a:p>
            <a:pPr marL="561340">
              <a:lnSpc>
                <a:spcPct val="100000"/>
              </a:lnSpc>
              <a:spcBef>
                <a:spcPts val="100"/>
              </a:spcBef>
            </a:pPr>
            <a:r>
              <a:rPr dirty="0"/>
              <a:t>Intel</a:t>
            </a:r>
            <a:r>
              <a:rPr spc="-15" dirty="0"/>
              <a:t> </a:t>
            </a:r>
            <a:r>
              <a:rPr dirty="0"/>
              <a:t>x86:</a:t>
            </a:r>
            <a:r>
              <a:rPr spc="-10" dirty="0"/>
              <a:t> </a:t>
            </a:r>
            <a:r>
              <a:rPr dirty="0"/>
              <a:t>Các</a:t>
            </a:r>
            <a:r>
              <a:rPr spc="-10" dirty="0"/>
              <a:t> </a:t>
            </a:r>
            <a:r>
              <a:rPr dirty="0"/>
              <a:t>mốc</a:t>
            </a:r>
            <a:r>
              <a:rPr spc="-15" dirty="0"/>
              <a:t> </a:t>
            </a:r>
            <a:r>
              <a:rPr dirty="0"/>
              <a:t>phát</a:t>
            </a:r>
            <a:r>
              <a:rPr spc="-10" dirty="0"/>
              <a:t> triển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6890" y="1438550"/>
          <a:ext cx="6633210" cy="779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L="255270">
                        <a:lnSpc>
                          <a:spcPts val="2655"/>
                        </a:lnSpc>
                      </a:pPr>
                      <a:r>
                        <a:rPr sz="2400" b="1" i="1" spc="-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Tên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215">
                        <a:lnSpc>
                          <a:spcPts val="2655"/>
                        </a:lnSpc>
                      </a:pPr>
                      <a:r>
                        <a:rPr sz="2400" b="1" i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Thời</a:t>
                      </a:r>
                      <a:r>
                        <a:rPr sz="2400" b="1" i="1" spc="-2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gian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2655"/>
                        </a:lnSpc>
                      </a:pPr>
                      <a:r>
                        <a:rPr sz="2400" b="1" i="1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Transistors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55"/>
                        </a:lnSpc>
                      </a:pPr>
                      <a:r>
                        <a:rPr sz="2400" b="1" i="1" spc="-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MHz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255904" indent="-224154">
                        <a:lnSpc>
                          <a:spcPts val="2810"/>
                        </a:lnSpc>
                        <a:spcBef>
                          <a:spcPts val="160"/>
                        </a:spcBef>
                        <a:buClr>
                          <a:srgbClr val="990000"/>
                        </a:buClr>
                        <a:buSzPct val="60416"/>
                        <a:buFont typeface="Lucida Sans Unicode"/>
                        <a:buChar char="■"/>
                        <a:tabLst>
                          <a:tab pos="255904" algn="l"/>
                        </a:tabLst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8086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577215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1978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29K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5-</a:t>
                      </a:r>
                      <a:r>
                        <a:rPr sz="2400" b="1" spc="-2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74267" y="2230758"/>
            <a:ext cx="5820410" cy="73406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34315" indent="-221615">
              <a:lnSpc>
                <a:spcPct val="100000"/>
              </a:lnSpc>
              <a:spcBef>
                <a:spcPts val="359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34315" algn="l"/>
                <a:tab pos="3535045" algn="l"/>
              </a:tabLst>
            </a:pPr>
            <a:r>
              <a:rPr sz="2000" dirty="0">
                <a:latin typeface="Microsoft Sans Serif"/>
                <a:cs typeface="Microsoft Sans Serif"/>
              </a:rPr>
              <a:t>Bộ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00" dirty="0">
                <a:latin typeface="Microsoft Sans Serif"/>
                <a:cs typeface="Microsoft Sans Serif"/>
              </a:rPr>
              <a:t>xử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lý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Intel16-</a:t>
            </a: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đầu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tiên.</a:t>
            </a:r>
            <a:r>
              <a:rPr sz="2000" dirty="0">
                <a:latin typeface="Microsoft Sans Serif"/>
                <a:cs typeface="Microsoft Sans Serif"/>
              </a:rPr>
              <a:t>	Cho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IBM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PC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&amp;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DOS</a:t>
            </a:r>
            <a:endParaRPr sz="2000">
              <a:latin typeface="Microsoft Sans Serif"/>
              <a:cs typeface="Microsoft Sans Serif"/>
            </a:endParaRPr>
          </a:p>
          <a:p>
            <a:pPr marL="234950" indent="-22225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234950" algn="l"/>
              </a:tabLst>
            </a:pPr>
            <a:r>
              <a:rPr sz="2000" dirty="0">
                <a:latin typeface="Microsoft Sans Serif"/>
                <a:cs typeface="Microsoft Sans Serif"/>
              </a:rPr>
              <a:t>Không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gian địa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chỉ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1MB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967259"/>
            <a:ext cx="5774055" cy="160210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36854" indent="-224154">
              <a:lnSpc>
                <a:spcPct val="100000"/>
              </a:lnSpc>
              <a:spcBef>
                <a:spcPts val="414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36854" algn="l"/>
                <a:tab pos="2068195" algn="l"/>
                <a:tab pos="3897629" algn="l"/>
              </a:tabLst>
            </a:pPr>
            <a:r>
              <a:rPr sz="2400" b="1" spc="-25" dirty="0">
                <a:latin typeface="Arial"/>
                <a:cs typeface="Arial"/>
              </a:rPr>
              <a:t>386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0" dirty="0">
                <a:latin typeface="Arial"/>
                <a:cs typeface="Arial"/>
              </a:rPr>
              <a:t>1985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0" dirty="0">
                <a:latin typeface="Arial"/>
                <a:cs typeface="Arial"/>
              </a:rPr>
              <a:t>275K</a:t>
            </a:r>
            <a:endParaRPr sz="2400">
              <a:latin typeface="Arial"/>
              <a:cs typeface="Arial"/>
            </a:endParaRPr>
          </a:p>
          <a:p>
            <a:pPr marL="572135" lvl="1" indent="-22161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72135" algn="l"/>
              </a:tabLst>
            </a:pPr>
            <a:r>
              <a:rPr sz="2000" dirty="0">
                <a:latin typeface="Microsoft Sans Serif"/>
                <a:cs typeface="Microsoft Sans Serif"/>
              </a:rPr>
              <a:t>Bộ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0" dirty="0">
                <a:latin typeface="Microsoft Sans Serif"/>
                <a:cs typeface="Microsoft Sans Serif"/>
              </a:rPr>
              <a:t>xử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lý Intel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32-</a:t>
            </a: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đầu tiên,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gọi tắt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là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IA32</a:t>
            </a:r>
            <a:endParaRPr sz="2000">
              <a:latin typeface="Microsoft Sans Serif"/>
              <a:cs typeface="Microsoft Sans Serif"/>
            </a:endParaRPr>
          </a:p>
          <a:p>
            <a:pPr marL="572770" lvl="1" indent="-22225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72770" algn="l"/>
              </a:tabLst>
            </a:pPr>
            <a:r>
              <a:rPr sz="2000" spc="100" dirty="0">
                <a:latin typeface="Microsoft Sans Serif"/>
                <a:cs typeface="Microsoft Sans Serif"/>
              </a:rPr>
              <a:t>Được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thêm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“flat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addressing”,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thể chạy </a:t>
            </a:r>
            <a:r>
              <a:rPr sz="2000" spc="-20" dirty="0">
                <a:latin typeface="Microsoft Sans Serif"/>
                <a:cs typeface="Microsoft Sans Serif"/>
              </a:rPr>
              <a:t>Unix</a:t>
            </a:r>
            <a:endParaRPr sz="2000">
              <a:latin typeface="Microsoft Sans Serif"/>
              <a:cs typeface="Microsoft Sans Serif"/>
            </a:endParaRPr>
          </a:p>
          <a:p>
            <a:pPr marL="235585" indent="-22288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35585" algn="l"/>
                <a:tab pos="2068195" algn="l"/>
                <a:tab pos="3897629" algn="l"/>
              </a:tabLst>
            </a:pPr>
            <a:r>
              <a:rPr sz="2400" b="1" dirty="0">
                <a:latin typeface="Arial"/>
                <a:cs typeface="Arial"/>
              </a:rPr>
              <a:t>Pentium</a:t>
            </a:r>
            <a:r>
              <a:rPr sz="2400" b="1" spc="-25" dirty="0">
                <a:latin typeface="Arial"/>
                <a:cs typeface="Arial"/>
              </a:rPr>
              <a:t> 4E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0" dirty="0">
                <a:latin typeface="Arial"/>
                <a:cs typeface="Arial"/>
              </a:rPr>
              <a:t>2004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0" dirty="0">
                <a:latin typeface="Arial"/>
                <a:cs typeface="Arial"/>
              </a:rPr>
              <a:t>125M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3477" y="3007233"/>
            <a:ext cx="80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"/>
                <a:cs typeface="Arial"/>
              </a:rPr>
              <a:t>16-</a:t>
            </a:r>
            <a:r>
              <a:rPr sz="2400" b="1" spc="-25" dirty="0"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3477" y="4178045"/>
            <a:ext cx="1481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2800-</a:t>
            </a:r>
            <a:r>
              <a:rPr sz="2400" b="1" spc="-20" dirty="0">
                <a:latin typeface="Arial"/>
                <a:cs typeface="Arial"/>
              </a:rPr>
              <a:t>3800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544507"/>
            <a:ext cx="5694045" cy="82994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72135" indent="-22161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72135" algn="l"/>
              </a:tabLst>
            </a:pPr>
            <a:r>
              <a:rPr sz="2000" dirty="0">
                <a:latin typeface="Microsoft Sans Serif"/>
                <a:cs typeface="Microsoft Sans Serif"/>
              </a:rPr>
              <a:t>Bộ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0" dirty="0">
                <a:latin typeface="Microsoft Sans Serif"/>
                <a:cs typeface="Microsoft Sans Serif"/>
              </a:rPr>
              <a:t>xử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lý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Intel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64-</a:t>
            </a:r>
            <a:r>
              <a:rPr sz="2000" dirty="0">
                <a:latin typeface="Microsoft Sans Serif"/>
                <a:cs typeface="Microsoft Sans Serif"/>
              </a:rPr>
              <a:t>bit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đầu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tiên,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gọi tắt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là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x86-</a:t>
            </a:r>
            <a:r>
              <a:rPr sz="2000" spc="-25" dirty="0">
                <a:latin typeface="Microsoft Sans Serif"/>
                <a:cs typeface="Microsoft Sans Serif"/>
              </a:rPr>
              <a:t>64</a:t>
            </a:r>
            <a:endParaRPr sz="2000">
              <a:latin typeface="Microsoft Sans Serif"/>
              <a:cs typeface="Microsoft Sans Serif"/>
            </a:endParaRPr>
          </a:p>
          <a:p>
            <a:pPr marL="235585" indent="-22288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35585" algn="l"/>
                <a:tab pos="2068195" algn="l"/>
                <a:tab pos="3897629" algn="l"/>
              </a:tabLst>
            </a:pPr>
            <a:r>
              <a:rPr sz="2400" b="1" dirty="0">
                <a:latin typeface="Arial"/>
                <a:cs typeface="Arial"/>
              </a:rPr>
              <a:t>Core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0" dirty="0">
                <a:latin typeface="Arial"/>
                <a:cs typeface="Arial"/>
              </a:rPr>
              <a:t>2006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0" dirty="0">
                <a:latin typeface="Arial"/>
                <a:cs typeface="Arial"/>
              </a:rPr>
              <a:t>291M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3477" y="4982413"/>
            <a:ext cx="1481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"/>
                <a:cs typeface="Arial"/>
              </a:rPr>
              <a:t>1060-3500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5349119"/>
            <a:ext cx="4672330" cy="12014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72135" indent="-221615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72135" algn="l"/>
              </a:tabLst>
            </a:pPr>
            <a:r>
              <a:rPr sz="2000" dirty="0">
                <a:latin typeface="Microsoft Sans Serif"/>
                <a:cs typeface="Microsoft Sans Serif"/>
              </a:rPr>
              <a:t>Bộ </a:t>
            </a:r>
            <a:r>
              <a:rPr sz="2000" spc="100" dirty="0">
                <a:latin typeface="Microsoft Sans Serif"/>
                <a:cs typeface="Microsoft Sans Serif"/>
              </a:rPr>
              <a:t>xử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lý Intel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nhiều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core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đầu </a:t>
            </a:r>
            <a:r>
              <a:rPr sz="2000" spc="-20" dirty="0">
                <a:latin typeface="Microsoft Sans Serif"/>
                <a:cs typeface="Microsoft Sans Serif"/>
              </a:rPr>
              <a:t>tiên</a:t>
            </a:r>
            <a:endParaRPr sz="2000">
              <a:latin typeface="Microsoft Sans Serif"/>
              <a:cs typeface="Microsoft Sans Serif"/>
            </a:endParaRPr>
          </a:p>
          <a:p>
            <a:pPr marL="235585" indent="-222885">
              <a:lnSpc>
                <a:spcPct val="100000"/>
              </a:lnSpc>
              <a:spcBef>
                <a:spcPts val="57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35585" algn="l"/>
                <a:tab pos="2068195" algn="l"/>
                <a:tab pos="3897629" algn="l"/>
              </a:tabLst>
            </a:pPr>
            <a:r>
              <a:rPr sz="2400" b="1" dirty="0">
                <a:latin typeface="Arial"/>
                <a:cs typeface="Arial"/>
              </a:rPr>
              <a:t>Core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i7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0" dirty="0">
                <a:latin typeface="Arial"/>
                <a:cs typeface="Arial"/>
              </a:rPr>
              <a:t>2008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0" dirty="0">
                <a:latin typeface="Arial"/>
                <a:cs typeface="Arial"/>
              </a:rPr>
              <a:t>731M</a:t>
            </a:r>
            <a:endParaRPr sz="2400">
              <a:latin typeface="Arial"/>
              <a:cs typeface="Arial"/>
            </a:endParaRPr>
          </a:p>
          <a:p>
            <a:pPr marL="572770" lvl="1" indent="-222250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72770" algn="l"/>
              </a:tabLst>
            </a:pPr>
            <a:r>
              <a:rPr sz="2000" dirty="0">
                <a:latin typeface="Microsoft Sans Serif"/>
                <a:cs typeface="Microsoft Sans Serif"/>
              </a:rPr>
              <a:t>4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cores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3477" y="5787644"/>
            <a:ext cx="1481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1700-</a:t>
            </a:r>
            <a:r>
              <a:rPr sz="2400" b="1" spc="-20" dirty="0">
                <a:latin typeface="Arial"/>
                <a:cs typeface="Arial"/>
              </a:rPr>
              <a:t>3900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275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00"/>
              </a:spcBef>
            </a:pPr>
            <a:r>
              <a:rPr dirty="0"/>
              <a:t>Instruction</a:t>
            </a:r>
            <a:r>
              <a:rPr spc="-25" dirty="0"/>
              <a:t> </a:t>
            </a:r>
            <a:r>
              <a:rPr dirty="0"/>
              <a:t>tính</a:t>
            </a:r>
            <a:r>
              <a:rPr spc="-10" dirty="0"/>
              <a:t> </a:t>
            </a:r>
            <a:r>
              <a:rPr dirty="0"/>
              <a:t>toán</a:t>
            </a:r>
            <a:r>
              <a:rPr spc="-25" dirty="0"/>
              <a:t> </a:t>
            </a:r>
            <a:r>
              <a:rPr dirty="0"/>
              <a:t>địa</a:t>
            </a:r>
            <a:r>
              <a:rPr spc="-5" dirty="0"/>
              <a:t> </a:t>
            </a:r>
            <a:r>
              <a:rPr dirty="0"/>
              <a:t>chỉ:</a:t>
            </a:r>
            <a:r>
              <a:rPr spc="-5" dirty="0"/>
              <a:t> </a:t>
            </a:r>
            <a:r>
              <a:rPr spc="-20" dirty="0">
                <a:latin typeface="Courier New"/>
                <a:cs typeface="Courier New"/>
              </a:rPr>
              <a:t>leal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589" y="1315555"/>
            <a:ext cx="7181850" cy="33807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5600" algn="l"/>
              </a:tabLst>
            </a:pPr>
            <a:r>
              <a:rPr sz="2400" b="1" spc="-10" dirty="0">
                <a:latin typeface="Courier New"/>
                <a:cs typeface="Courier New"/>
              </a:rPr>
              <a:t>leal</a:t>
            </a:r>
            <a:r>
              <a:rPr sz="2400" b="1" spc="-925" dirty="0">
                <a:latin typeface="Courier New"/>
                <a:cs typeface="Courier New"/>
              </a:rPr>
              <a:t> </a:t>
            </a:r>
            <a:r>
              <a:rPr sz="2400" i="1" dirty="0">
                <a:latin typeface="Courier New"/>
                <a:cs typeface="Courier New"/>
              </a:rPr>
              <a:t>Src,</a:t>
            </a:r>
            <a:r>
              <a:rPr sz="2400" i="1" spc="-5" dirty="0">
                <a:latin typeface="Courier New"/>
                <a:cs typeface="Courier New"/>
              </a:rPr>
              <a:t> </a:t>
            </a:r>
            <a:r>
              <a:rPr sz="2400" i="1" spc="-25" dirty="0">
                <a:latin typeface="Courier New"/>
                <a:cs typeface="Courier New"/>
              </a:rPr>
              <a:t>Dst</a:t>
            </a:r>
            <a:endParaRPr sz="2400" dirty="0">
              <a:latin typeface="Courier New"/>
              <a:cs typeface="Courier New"/>
            </a:endParaRPr>
          </a:p>
          <a:p>
            <a:pPr marL="565785" lvl="1" indent="-286385">
              <a:lnSpc>
                <a:spcPct val="100000"/>
              </a:lnSpc>
              <a:spcBef>
                <a:spcPts val="54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</a:tabLst>
            </a:pPr>
            <a:r>
              <a:rPr sz="2000" dirty="0">
                <a:latin typeface="Courier New"/>
                <a:cs typeface="Courier New"/>
              </a:rPr>
              <a:t>Src </a:t>
            </a:r>
            <a:r>
              <a:rPr sz="2000" dirty="0">
                <a:latin typeface="Microsoft Sans Serif"/>
                <a:cs typeface="Microsoft Sans Serif"/>
              </a:rPr>
              <a:t>là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thức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tính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toán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địa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chỉ</a:t>
            </a:r>
            <a:endParaRPr sz="2000" dirty="0">
              <a:latin typeface="Microsoft Sans Serif"/>
              <a:cs typeface="Microsoft Sans Serif"/>
            </a:endParaRPr>
          </a:p>
          <a:p>
            <a:pPr marL="5657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</a:tabLst>
            </a:pPr>
            <a:r>
              <a:rPr sz="2000" dirty="0">
                <a:latin typeface="Microsoft Sans Serif"/>
                <a:cs typeface="Microsoft Sans Serif"/>
              </a:rPr>
              <a:t>Gán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Courier New"/>
                <a:cs typeface="Courier New"/>
              </a:rPr>
              <a:t>Dst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thành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địa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chỉ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0" dirty="0">
                <a:latin typeface="Microsoft Sans Serif"/>
                <a:cs typeface="Microsoft Sans Serif"/>
              </a:rPr>
              <a:t>được</a:t>
            </a:r>
            <a:r>
              <a:rPr sz="2000" dirty="0">
                <a:latin typeface="Microsoft Sans Serif"/>
                <a:cs typeface="Microsoft Sans Serif"/>
              </a:rPr>
              <a:t> tính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toán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bằng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thức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trên</a:t>
            </a:r>
            <a:endParaRPr sz="2000" dirty="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660"/>
              </a:spcBef>
              <a:buClr>
                <a:srgbClr val="990000"/>
              </a:buClr>
              <a:buFont typeface="Wingdings"/>
              <a:buChar char=""/>
            </a:pPr>
            <a:endParaRPr sz="2000" dirty="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Tác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dụng</a:t>
            </a:r>
            <a:endParaRPr sz="2400" dirty="0">
              <a:latin typeface="Arial"/>
              <a:cs typeface="Arial"/>
            </a:endParaRPr>
          </a:p>
          <a:p>
            <a:pPr marL="565785" lvl="1" indent="-286385">
              <a:lnSpc>
                <a:spcPct val="100000"/>
              </a:lnSpc>
              <a:spcBef>
                <a:spcPts val="49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</a:tabLst>
            </a:pPr>
            <a:r>
              <a:rPr sz="2000" dirty="0">
                <a:latin typeface="Microsoft Sans Serif"/>
                <a:cs typeface="Microsoft Sans Serif"/>
              </a:rPr>
              <a:t>Tính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toán địa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chỉ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ô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nhớ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mà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b="1" i="1" dirty="0">
                <a:latin typeface="Arial"/>
                <a:cs typeface="Arial"/>
              </a:rPr>
              <a:t>không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truy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xuất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đến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ô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spc="-25" dirty="0">
                <a:latin typeface="Arial"/>
                <a:cs typeface="Arial"/>
              </a:rPr>
              <a:t>nhớ</a:t>
            </a:r>
            <a:endParaRPr sz="2000" dirty="0">
              <a:latin typeface="Arial"/>
              <a:cs typeface="Arial"/>
            </a:endParaRPr>
          </a:p>
          <a:p>
            <a:pPr marL="850900" lvl="2" indent="-228600">
              <a:lnSpc>
                <a:spcPct val="100000"/>
              </a:lnSpc>
              <a:spcBef>
                <a:spcPts val="345"/>
              </a:spcBef>
              <a:buSzPct val="80000"/>
              <a:buFont typeface="Wingdings"/>
              <a:buChar char=""/>
              <a:tabLst>
                <a:tab pos="850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Ví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dụ,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trường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hợp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Courier New"/>
                <a:cs typeface="Courier New"/>
              </a:rPr>
              <a:t>p</a:t>
            </a:r>
            <a:r>
              <a:rPr sz="2000" b="1" spc="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2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&amp;x[i];</a:t>
            </a:r>
            <a:endParaRPr sz="2000" dirty="0">
              <a:latin typeface="Courier New"/>
              <a:cs typeface="Courier New"/>
            </a:endParaRPr>
          </a:p>
          <a:p>
            <a:pPr marL="565785" lvl="1" indent="-286385">
              <a:lnSpc>
                <a:spcPct val="100000"/>
              </a:lnSpc>
              <a:spcBef>
                <a:spcPts val="61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65785" algn="l"/>
              </a:tabLst>
            </a:pPr>
            <a:r>
              <a:rPr sz="2000" dirty="0">
                <a:latin typeface="Microsoft Sans Serif"/>
                <a:cs typeface="Microsoft Sans Serif"/>
              </a:rPr>
              <a:t>Tính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toán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biểu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thức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toán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học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dạng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b="1" i="1" dirty="0">
                <a:latin typeface="Arial"/>
                <a:cs typeface="Arial"/>
              </a:rPr>
              <a:t>x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k*i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spc="-50" dirty="0">
                <a:latin typeface="Arial"/>
                <a:cs typeface="Arial"/>
              </a:rPr>
              <a:t>d</a:t>
            </a:r>
            <a:endParaRPr sz="2000" dirty="0">
              <a:latin typeface="Arial"/>
              <a:cs typeface="Arial"/>
            </a:endParaRPr>
          </a:p>
          <a:p>
            <a:pPr marL="850900" lvl="2" indent="-22860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"/>
              <a:tabLst>
                <a:tab pos="850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2,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4,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hoặc </a:t>
            </a:r>
            <a:r>
              <a:rPr sz="2000" spc="-50" dirty="0">
                <a:latin typeface="Microsoft Sans Serif"/>
                <a:cs typeface="Microsoft Sans Serif"/>
              </a:rPr>
              <a:t>8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589" y="4743069"/>
            <a:ext cx="111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Ví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7847" y="5407152"/>
            <a:ext cx="2527935" cy="1304290"/>
            <a:chOff x="307847" y="5407152"/>
            <a:chExt cx="2527935" cy="13042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847" y="5468112"/>
              <a:ext cx="2527554" cy="11285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5407152"/>
              <a:ext cx="2458974" cy="130378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15468" y="5425440"/>
            <a:ext cx="2514600" cy="1115695"/>
          </a:xfrm>
          <a:prstGeom prst="rect">
            <a:avLst/>
          </a:prstGeom>
          <a:solidFill>
            <a:srgbClr val="CDF0C5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ts val="1960"/>
              </a:lnSpc>
            </a:pP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mul12(int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x)</a:t>
            </a:r>
            <a:endParaRPr sz="18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x*12;</a:t>
            </a:r>
            <a:endParaRPr sz="18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41548" y="5457444"/>
            <a:ext cx="5592445" cy="768985"/>
            <a:chOff x="3241548" y="5457444"/>
            <a:chExt cx="5592445" cy="76898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6412" y="5457444"/>
              <a:ext cx="5537453" cy="69875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1548" y="5477256"/>
              <a:ext cx="5461254" cy="74904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304032" y="5414771"/>
            <a:ext cx="5524500" cy="6858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76835" marR="251460">
              <a:lnSpc>
                <a:spcPts val="2110"/>
              </a:lnSpc>
              <a:spcBef>
                <a:spcPts val="550"/>
              </a:spcBef>
              <a:tabLst>
                <a:tab pos="3489325" algn="l"/>
              </a:tabLst>
            </a:pPr>
            <a:r>
              <a:rPr sz="1800" b="1" dirty="0">
                <a:latin typeface="Courier New"/>
                <a:cs typeface="Courier New"/>
              </a:rPr>
              <a:t>leal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(%eax,%eax,2),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%eax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#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&lt;-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x+x*2 </a:t>
            </a:r>
            <a:r>
              <a:rPr sz="1800" b="1" dirty="0">
                <a:latin typeface="Courier New"/>
                <a:cs typeface="Courier New"/>
              </a:rPr>
              <a:t>sall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$2,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%eax</a:t>
            </a:r>
            <a:r>
              <a:rPr sz="1800" b="1" dirty="0">
                <a:latin typeface="Courier New"/>
                <a:cs typeface="Courier New"/>
              </a:rPr>
              <a:t>	#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t&lt;&lt;2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9548" y="4950714"/>
            <a:ext cx="5679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Chuyển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sang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assembly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bằng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compiler: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275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lea</a:t>
            </a:r>
            <a:r>
              <a:rPr spc="-7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vs</a:t>
            </a:r>
            <a:r>
              <a:rPr spc="-6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mov: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/>
              <a:t>Ví</a:t>
            </a:r>
            <a:r>
              <a:rPr spc="-40" dirty="0"/>
              <a:t> </a:t>
            </a:r>
            <a:r>
              <a:rPr spc="-25" dirty="0"/>
              <a:t>dụ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1518" y="1652066"/>
            <a:ext cx="5785811" cy="329476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766316" y="5245353"/>
            <a:ext cx="5593715" cy="1366520"/>
            <a:chOff x="1766316" y="5245353"/>
            <a:chExt cx="5593715" cy="1366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1180" y="5294375"/>
              <a:ext cx="5537454" cy="12321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316" y="5308091"/>
              <a:ext cx="3550157" cy="13037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28800" y="5251703"/>
              <a:ext cx="5524500" cy="1219200"/>
            </a:xfrm>
            <a:custGeom>
              <a:avLst/>
              <a:gdLst/>
              <a:ahLst/>
              <a:cxnLst/>
              <a:rect l="l" t="t" r="r" b="b"/>
              <a:pathLst>
                <a:path w="5524500" h="1219200">
                  <a:moveTo>
                    <a:pt x="55245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5524500" y="1219200"/>
                  </a:lnTo>
                  <a:lnTo>
                    <a:pt x="55245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8800" y="5251703"/>
              <a:ext cx="5524500" cy="1219200"/>
            </a:xfrm>
            <a:custGeom>
              <a:avLst/>
              <a:gdLst/>
              <a:ahLst/>
              <a:cxnLst/>
              <a:rect l="l" t="t" r="r" b="b"/>
              <a:pathLst>
                <a:path w="5524500" h="1219200">
                  <a:moveTo>
                    <a:pt x="0" y="1219200"/>
                  </a:moveTo>
                  <a:lnTo>
                    <a:pt x="5524500" y="1219200"/>
                  </a:lnTo>
                  <a:lnTo>
                    <a:pt x="55245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92554" y="5288660"/>
            <a:ext cx="33026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leaq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(%rdx,%rcx,4),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%rax </a:t>
            </a:r>
            <a:r>
              <a:rPr sz="1800" b="1" dirty="0">
                <a:latin typeface="Courier New"/>
                <a:cs typeface="Courier New"/>
              </a:rPr>
              <a:t>movq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(%rdx,%rcx,4),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%rbx </a:t>
            </a:r>
            <a:r>
              <a:rPr sz="1800" b="1" dirty="0">
                <a:latin typeface="Courier New"/>
                <a:cs typeface="Courier New"/>
              </a:rPr>
              <a:t>leaq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(%rdx),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%rdi</a:t>
            </a:r>
            <a:endParaRPr sz="18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movq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(%rdx),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%rsi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3338448" y="2673514"/>
            <a:ext cx="36576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b="1" spc="-25" dirty="0">
                <a:solidFill>
                  <a:srgbClr val="C00000"/>
                </a:solidFill>
                <a:latin typeface="Courier New"/>
                <a:cs typeface="Courier New"/>
              </a:rPr>
              <a:t>0x8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4608" y="4134777"/>
            <a:ext cx="60960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b="1" spc="-20" dirty="0">
                <a:solidFill>
                  <a:srgbClr val="C00000"/>
                </a:solidFill>
                <a:latin typeface="Courier New"/>
                <a:cs typeface="Courier New"/>
              </a:rPr>
              <a:t>0x100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38448" y="4595279"/>
            <a:ext cx="36576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b="1" spc="-25" dirty="0">
                <a:solidFill>
                  <a:srgbClr val="C00000"/>
                </a:solidFill>
                <a:latin typeface="Courier New"/>
                <a:cs typeface="Courier New"/>
              </a:rPr>
              <a:t>0x1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4608" y="2197773"/>
            <a:ext cx="60960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b="1" spc="-20" dirty="0">
                <a:solidFill>
                  <a:srgbClr val="C00000"/>
                </a:solidFill>
                <a:latin typeface="Courier New"/>
                <a:cs typeface="Courier New"/>
              </a:rPr>
              <a:t>0x110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3200" y="2112264"/>
            <a:ext cx="1066800" cy="3384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29483" y="2616707"/>
            <a:ext cx="1066800" cy="3384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9483" y="4076700"/>
            <a:ext cx="1066800" cy="3384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9483" y="4538471"/>
            <a:ext cx="1066800" cy="3384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405206"/>
            <a:ext cx="73698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5420" algn="l"/>
              </a:tabLst>
            </a:pPr>
            <a:r>
              <a:rPr spc="-20" dirty="0"/>
              <a:t>Dùng</a:t>
            </a:r>
            <a:r>
              <a:rPr dirty="0"/>
              <a:t>	</a:t>
            </a:r>
            <a:r>
              <a:rPr dirty="0">
                <a:latin typeface="Courier New"/>
                <a:cs typeface="Courier New"/>
              </a:rPr>
              <a:t>lea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dirty="0"/>
              <a:t>để</a:t>
            </a:r>
            <a:r>
              <a:rPr spc="-15" dirty="0"/>
              <a:t> </a:t>
            </a:r>
            <a:r>
              <a:rPr dirty="0"/>
              <a:t>tính</a:t>
            </a:r>
            <a:r>
              <a:rPr spc="-15" dirty="0"/>
              <a:t> </a:t>
            </a:r>
            <a:r>
              <a:rPr dirty="0"/>
              <a:t>toán</a:t>
            </a:r>
            <a:r>
              <a:rPr spc="-25" dirty="0"/>
              <a:t> </a:t>
            </a:r>
            <a:r>
              <a:rPr dirty="0"/>
              <a:t>biểu</a:t>
            </a:r>
            <a:r>
              <a:rPr spc="-15" dirty="0"/>
              <a:t> </a:t>
            </a:r>
            <a:r>
              <a:rPr spc="-20" dirty="0"/>
              <a:t>thức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" y="1350994"/>
            <a:ext cx="8463915" cy="7327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4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4965" algn="l"/>
              </a:tabLst>
            </a:pPr>
            <a:r>
              <a:rPr sz="2200" dirty="0">
                <a:latin typeface="Microsoft Sans Serif"/>
                <a:cs typeface="Microsoft Sans Serif"/>
              </a:rPr>
              <a:t>Giả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114" dirty="0">
                <a:latin typeface="Microsoft Sans Serif"/>
                <a:cs typeface="Microsoft Sans Serif"/>
              </a:rPr>
              <a:t>sử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ta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có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b="1" dirty="0">
                <a:latin typeface="Courier New"/>
                <a:cs typeface="Courier New"/>
              </a:rPr>
              <a:t>%eax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x,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%ecx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y</a:t>
            </a:r>
            <a:r>
              <a:rPr sz="2200" dirty="0">
                <a:latin typeface="Microsoft Sans Serif"/>
                <a:cs typeface="Microsoft Sans Serif"/>
              </a:rPr>
              <a:t>.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Các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lệnh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sau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tính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toán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các</a:t>
            </a:r>
            <a:endParaRPr sz="22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145"/>
              </a:spcBef>
            </a:pPr>
            <a:r>
              <a:rPr sz="2200" dirty="0">
                <a:latin typeface="Microsoft Sans Serif"/>
                <a:cs typeface="Microsoft Sans Serif"/>
              </a:rPr>
              <a:t>biểu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thức</a:t>
            </a:r>
            <a:r>
              <a:rPr sz="2200" spc="10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gì?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9802" y="2779475"/>
            <a:ext cx="762635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b="1" dirty="0">
                <a:latin typeface="Courier New"/>
                <a:cs typeface="Courier New"/>
              </a:rPr>
              <a:t>x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60" dirty="0">
                <a:latin typeface="Courier New"/>
                <a:cs typeface="Courier New"/>
              </a:rPr>
              <a:t>6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9802" y="3267155"/>
            <a:ext cx="762635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b="1" dirty="0">
                <a:latin typeface="Courier New"/>
                <a:cs typeface="Courier New"/>
              </a:rPr>
              <a:t>x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60" dirty="0">
                <a:latin typeface="Courier New"/>
                <a:cs typeface="Courier New"/>
              </a:rPr>
              <a:t>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9802" y="3754581"/>
            <a:ext cx="106680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b="1" dirty="0">
                <a:latin typeface="Courier New"/>
                <a:cs typeface="Courier New"/>
              </a:rPr>
              <a:t>4y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10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01650" y="2174875"/>
          <a:ext cx="8153400" cy="2437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spc="-20" dirty="0">
                          <a:latin typeface="Arial"/>
                          <a:cs typeface="Arial"/>
                        </a:rPr>
                        <a:t>Lệnh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Biểu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thức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kết</a:t>
                      </a:r>
                      <a:r>
                        <a:rPr sz="2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quả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leal</a:t>
                      </a:r>
                      <a:r>
                        <a:rPr sz="20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6(%eax),</a:t>
                      </a:r>
                      <a:r>
                        <a:rPr sz="20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%edx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leal</a:t>
                      </a:r>
                      <a:r>
                        <a:rPr sz="20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(%eax,%ecx),</a:t>
                      </a:r>
                      <a:r>
                        <a:rPr sz="20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%edx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leal</a:t>
                      </a:r>
                      <a:r>
                        <a:rPr sz="20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0xA(,%ecx,4),</a:t>
                      </a:r>
                      <a:r>
                        <a:rPr sz="20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%edx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leal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(%ecx,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%eax,</a:t>
                      </a:r>
                      <a:r>
                        <a:rPr sz="20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2),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 %edx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019802" y="4242768"/>
            <a:ext cx="915035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b="1" dirty="0">
                <a:latin typeface="Courier New"/>
                <a:cs typeface="Courier New"/>
              </a:rPr>
              <a:t>2x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ourier New"/>
                <a:cs typeface="Courier New"/>
              </a:rPr>
              <a:t>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67928" y="5408348"/>
            <a:ext cx="2057400" cy="381000"/>
          </a:xfrm>
          <a:custGeom>
            <a:avLst/>
            <a:gdLst/>
            <a:ahLst/>
            <a:cxnLst/>
            <a:rect l="l" t="t" r="r" b="b"/>
            <a:pathLst>
              <a:path w="2057400" h="381000">
                <a:moveTo>
                  <a:pt x="2057400" y="0"/>
                </a:moveTo>
                <a:lnTo>
                  <a:pt x="0" y="0"/>
                </a:lnTo>
                <a:lnTo>
                  <a:pt x="0" y="380999"/>
                </a:lnTo>
                <a:lnTo>
                  <a:pt x="2057400" y="380999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241" y="5190724"/>
            <a:ext cx="607441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  <a:tabLst>
                <a:tab pos="342265" algn="l"/>
              </a:tabLst>
            </a:pPr>
            <a:r>
              <a:rPr sz="1300" spc="80" dirty="0">
                <a:solidFill>
                  <a:srgbClr val="990000"/>
                </a:solidFill>
                <a:latin typeface="Lucida Sans Unicode"/>
                <a:cs typeface="Lucida Sans Unicode"/>
              </a:rPr>
              <a:t>■</a:t>
            </a:r>
            <a:r>
              <a:rPr sz="1300" dirty="0">
                <a:solidFill>
                  <a:srgbClr val="990000"/>
                </a:solidFill>
                <a:latin typeface="Lucida Sans Unicode"/>
                <a:cs typeface="Lucida Sans Unicode"/>
              </a:rPr>
              <a:t>	</a:t>
            </a:r>
            <a:r>
              <a:rPr sz="2200" spc="70" dirty="0">
                <a:latin typeface="Microsoft Sans Serif"/>
                <a:cs typeface="Microsoft Sans Serif"/>
              </a:rPr>
              <a:t>Thử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viết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lệnh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b="1" spc="-20" dirty="0">
                <a:latin typeface="Courier New"/>
                <a:cs typeface="Courier New"/>
              </a:rPr>
              <a:t>lea</a:t>
            </a:r>
            <a:r>
              <a:rPr sz="2200" b="1" spc="-690" dirty="0">
                <a:latin typeface="Courier New"/>
                <a:cs typeface="Courier New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để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tính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biểu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thức: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b="1" dirty="0">
                <a:latin typeface="Courier New"/>
                <a:cs typeface="Courier New"/>
              </a:rPr>
              <a:t>5x</a:t>
            </a:r>
            <a:r>
              <a:rPr sz="2200" b="1" spc="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20" dirty="0">
                <a:latin typeface="Courier New"/>
                <a:cs typeface="Courier New"/>
              </a:rPr>
              <a:t> </a:t>
            </a:r>
            <a:r>
              <a:rPr sz="2200" b="1" spc="-25" dirty="0">
                <a:latin typeface="Courier New"/>
                <a:cs typeface="Courier New"/>
              </a:rPr>
              <a:t>9</a:t>
            </a:r>
            <a:r>
              <a:rPr sz="2200" b="1" spc="-25" dirty="0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1494" y="5820646"/>
            <a:ext cx="368871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dirty="0">
                <a:latin typeface="Courier New"/>
                <a:cs typeface="Courier New"/>
              </a:rPr>
              <a:t>leal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9(%eax,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%eax,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4),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7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00"/>
              </a:spcBef>
            </a:pPr>
            <a:r>
              <a:rPr dirty="0"/>
              <a:t>Nội</a:t>
            </a:r>
            <a:r>
              <a:rPr spc="-60" dirty="0"/>
              <a:t> </a:t>
            </a:r>
            <a:r>
              <a:rPr spc="-20" dirty="0"/>
              <a:t>dung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330200" y="1391983"/>
            <a:ext cx="7466965" cy="17824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Sơ</a:t>
            </a:r>
            <a:r>
              <a:rPr sz="2400" b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lược</a:t>
            </a:r>
            <a:r>
              <a:rPr sz="2400" b="1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lịch</a:t>
            </a:r>
            <a:r>
              <a:rPr sz="2400" b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sử</a:t>
            </a:r>
            <a:r>
              <a:rPr sz="2400" b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các</a:t>
            </a: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bộ</a:t>
            </a:r>
            <a:r>
              <a:rPr sz="2400" b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xử</a:t>
            </a:r>
            <a:r>
              <a:rPr sz="2400" b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lý</a:t>
            </a:r>
            <a:r>
              <a:rPr sz="2400" b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và</a:t>
            </a:r>
            <a:r>
              <a:rPr sz="2400" b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kiến</a:t>
            </a:r>
            <a:r>
              <a:rPr sz="2400" b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trúc</a:t>
            </a:r>
            <a:r>
              <a:rPr sz="2400" b="1" spc="-10" dirty="0">
                <a:solidFill>
                  <a:srgbClr val="7E7E7E"/>
                </a:solidFill>
                <a:latin typeface="Arial"/>
                <a:cs typeface="Arial"/>
              </a:rPr>
              <a:t> Intel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C,</a:t>
            </a:r>
            <a:r>
              <a:rPr sz="2400" b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assembly,</a:t>
            </a:r>
            <a:r>
              <a:rPr sz="2400" b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mã</a:t>
            </a:r>
            <a:r>
              <a:rPr sz="24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7E7E7E"/>
                </a:solidFill>
                <a:latin typeface="Arial"/>
                <a:cs typeface="Arial"/>
              </a:rPr>
              <a:t>máy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Cơ</a:t>
            </a:r>
            <a:r>
              <a:rPr sz="2400" b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bản</a:t>
            </a:r>
            <a:r>
              <a:rPr sz="24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về</a:t>
            </a:r>
            <a:r>
              <a:rPr sz="24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Assembly:</a:t>
            </a:r>
            <a:r>
              <a:rPr sz="2400" b="1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Registers,</a:t>
            </a:r>
            <a:r>
              <a:rPr sz="2400" b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operands,</a:t>
            </a:r>
            <a:r>
              <a:rPr sz="24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7E7E7E"/>
                </a:solidFill>
                <a:latin typeface="Arial"/>
                <a:cs typeface="Arial"/>
              </a:rPr>
              <a:t>move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Các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phép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tính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toán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học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và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869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Tổng</a:t>
            </a:r>
            <a:r>
              <a:rPr sz="3200" spc="-75" dirty="0"/>
              <a:t> </a:t>
            </a:r>
            <a:r>
              <a:rPr sz="3200" dirty="0"/>
              <a:t>quát</a:t>
            </a:r>
            <a:r>
              <a:rPr sz="3200" spc="-45" dirty="0"/>
              <a:t> </a:t>
            </a:r>
            <a:r>
              <a:rPr sz="3200" dirty="0"/>
              <a:t>về</a:t>
            </a:r>
            <a:r>
              <a:rPr sz="3200" spc="-35" dirty="0"/>
              <a:t> </a:t>
            </a:r>
            <a:r>
              <a:rPr sz="3200" dirty="0"/>
              <a:t>lệnh</a:t>
            </a:r>
            <a:r>
              <a:rPr sz="3200" spc="-40" dirty="0"/>
              <a:t> </a:t>
            </a:r>
            <a:r>
              <a:rPr sz="3200" dirty="0"/>
              <a:t>assembly</a:t>
            </a:r>
            <a:r>
              <a:rPr sz="3200" spc="-30" dirty="0"/>
              <a:t> </a:t>
            </a:r>
            <a:r>
              <a:rPr sz="3200" spc="-20" dirty="0"/>
              <a:t>AT&amp;T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9214" y="1411412"/>
            <a:ext cx="8150225" cy="44583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Định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dạng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Courier New"/>
                <a:cs typeface="Courier New"/>
              </a:rPr>
              <a:t>opcode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i="1" dirty="0">
                <a:latin typeface="Courier New"/>
                <a:cs typeface="Courier New"/>
              </a:rPr>
              <a:t>source</a:t>
            </a:r>
            <a:r>
              <a:rPr sz="2000" dirty="0">
                <a:latin typeface="Courier New"/>
                <a:cs typeface="Courier New"/>
              </a:rPr>
              <a:t>,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i="1" spc="-20" dirty="0">
                <a:latin typeface="Courier New"/>
                <a:cs typeface="Courier New"/>
              </a:rPr>
              <a:t>dest</a:t>
            </a:r>
            <a:endParaRPr sz="2000">
              <a:latin typeface="Courier New"/>
              <a:cs typeface="Courier New"/>
            </a:endParaRPr>
          </a:p>
          <a:p>
            <a:pPr marL="236220" indent="-223520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36220" algn="l"/>
              </a:tabLst>
            </a:pPr>
            <a:r>
              <a:rPr sz="2200" b="1" dirty="0">
                <a:latin typeface="Arial"/>
                <a:cs typeface="Arial"/>
              </a:rPr>
              <a:t>Với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mọi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câu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lệnh,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20" dirty="0">
                <a:latin typeface="Courier New"/>
                <a:cs typeface="Courier New"/>
              </a:rPr>
              <a:t>dest</a:t>
            </a:r>
            <a:r>
              <a:rPr sz="2200" b="1" spc="-685" dirty="0">
                <a:latin typeface="Courier New"/>
                <a:cs typeface="Courier New"/>
              </a:rPr>
              <a:t> </a:t>
            </a:r>
            <a:r>
              <a:rPr sz="22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Microsoft Sans Serif"/>
                <a:cs typeface="Microsoft Sans Serif"/>
              </a:rPr>
              <a:t>không bao </a:t>
            </a:r>
            <a:r>
              <a:rPr sz="2200" u="sng" spc="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Microsoft Sans Serif"/>
                <a:cs typeface="Microsoft Sans Serif"/>
              </a:rPr>
              <a:t>giờ</a:t>
            </a:r>
            <a:r>
              <a:rPr sz="2200" spc="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là hằng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số!</a:t>
            </a:r>
            <a:endParaRPr sz="2200">
              <a:latin typeface="Microsoft Sans Serif"/>
              <a:cs typeface="Microsoft Sans Serif"/>
            </a:endParaRPr>
          </a:p>
          <a:p>
            <a:pPr marL="236220" indent="-223520">
              <a:lnSpc>
                <a:spcPct val="100000"/>
              </a:lnSpc>
              <a:spcBef>
                <a:spcPts val="67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36220" algn="l"/>
              </a:tabLst>
            </a:pPr>
            <a:r>
              <a:rPr sz="2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Không</a:t>
            </a:r>
            <a:r>
              <a:rPr sz="2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câu</a:t>
            </a:r>
            <a:r>
              <a:rPr sz="22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lệnh</a:t>
            </a:r>
            <a:r>
              <a:rPr sz="22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nào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hỗ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65" dirty="0">
                <a:latin typeface="Microsoft Sans Serif"/>
                <a:cs typeface="Microsoft Sans Serif"/>
              </a:rPr>
              <a:t>trợ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2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toán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hạng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đều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là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ô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spc="35" dirty="0">
                <a:latin typeface="Microsoft Sans Serif"/>
                <a:cs typeface="Microsoft Sans Serif"/>
              </a:rPr>
              <a:t>nhớ</a:t>
            </a:r>
            <a:endParaRPr sz="2200">
              <a:latin typeface="Microsoft Sans Serif"/>
              <a:cs typeface="Microsoft Sans Serif"/>
            </a:endParaRPr>
          </a:p>
          <a:p>
            <a:pPr marL="236220" indent="-223520">
              <a:lnSpc>
                <a:spcPts val="2570"/>
              </a:lnSpc>
              <a:spcBef>
                <a:spcPts val="530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36220" algn="l"/>
              </a:tabLst>
            </a:pPr>
            <a:r>
              <a:rPr sz="2200" dirty="0">
                <a:latin typeface="Microsoft Sans Serif"/>
                <a:cs typeface="Microsoft Sans Serif"/>
              </a:rPr>
              <a:t>Sau</a:t>
            </a:r>
            <a:r>
              <a:rPr sz="2200" spc="27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mỗi</a:t>
            </a:r>
            <a:r>
              <a:rPr sz="2200" spc="28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câu</a:t>
            </a:r>
            <a:r>
              <a:rPr sz="2200" spc="28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lệnh</a:t>
            </a:r>
            <a:r>
              <a:rPr sz="2200" spc="28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mov</a:t>
            </a:r>
            <a:r>
              <a:rPr sz="2200" spc="28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hay</a:t>
            </a:r>
            <a:r>
              <a:rPr sz="2200" spc="27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toán</a:t>
            </a:r>
            <a:r>
              <a:rPr sz="2200" spc="28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học,</a:t>
            </a:r>
            <a:r>
              <a:rPr sz="2200" spc="28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thanh</a:t>
            </a:r>
            <a:r>
              <a:rPr sz="2200" spc="28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ghi/ô</a:t>
            </a:r>
            <a:r>
              <a:rPr sz="2200" spc="285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nhớ</a:t>
            </a:r>
            <a:r>
              <a:rPr sz="2200" spc="275" dirty="0">
                <a:latin typeface="Microsoft Sans Serif"/>
                <a:cs typeface="Microsoft Sans Serif"/>
              </a:rPr>
              <a:t> </a:t>
            </a:r>
            <a:r>
              <a:rPr sz="2200" spc="204" dirty="0">
                <a:latin typeface="Microsoft Sans Serif"/>
                <a:cs typeface="Microsoft Sans Serif"/>
              </a:rPr>
              <a:t>ở</a:t>
            </a:r>
            <a:r>
              <a:rPr sz="2200" spc="27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vị</a:t>
            </a:r>
            <a:r>
              <a:rPr sz="2200" spc="28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trí</a:t>
            </a:r>
            <a:endParaRPr sz="2200">
              <a:latin typeface="Microsoft Sans Serif"/>
              <a:cs typeface="Microsoft Sans Serif"/>
            </a:endParaRPr>
          </a:p>
          <a:p>
            <a:pPr marL="236220">
              <a:lnSpc>
                <a:spcPts val="2570"/>
              </a:lnSpc>
            </a:pPr>
            <a:r>
              <a:rPr sz="2200" b="1" spc="-20" dirty="0">
                <a:latin typeface="Courier New"/>
                <a:cs typeface="Courier New"/>
              </a:rPr>
              <a:t>dest</a:t>
            </a:r>
            <a:r>
              <a:rPr sz="2200" b="1" spc="-690" dirty="0">
                <a:latin typeface="Courier New"/>
                <a:cs typeface="Courier New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sẽ</a:t>
            </a:r>
            <a:r>
              <a:rPr sz="2200" spc="-3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bị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thay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đổi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giá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trị</a:t>
            </a:r>
            <a:endParaRPr sz="2200">
              <a:latin typeface="Microsoft Sans Serif"/>
              <a:cs typeface="Microsoft Sans Serif"/>
            </a:endParaRPr>
          </a:p>
          <a:p>
            <a:pPr marL="236220" marR="5080" indent="-224154" algn="just">
              <a:lnSpc>
                <a:spcPct val="102800"/>
              </a:lnSpc>
              <a:spcBef>
                <a:spcPts val="45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36220" algn="l"/>
              </a:tabLst>
            </a:pPr>
            <a:r>
              <a:rPr sz="2200" dirty="0">
                <a:latin typeface="Microsoft Sans Serif"/>
                <a:cs typeface="Microsoft Sans Serif"/>
              </a:rPr>
              <a:t>Khi</a:t>
            </a:r>
            <a:r>
              <a:rPr sz="2200" spc="36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có</a:t>
            </a:r>
            <a:r>
              <a:rPr sz="2200" spc="36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toán</a:t>
            </a:r>
            <a:r>
              <a:rPr sz="2200" spc="35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hạng</a:t>
            </a:r>
            <a:r>
              <a:rPr sz="2200" spc="36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ô</a:t>
            </a:r>
            <a:r>
              <a:rPr sz="2200" spc="36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nhớ,</a:t>
            </a:r>
            <a:r>
              <a:rPr sz="2200" spc="36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ngoại</a:t>
            </a:r>
            <a:r>
              <a:rPr sz="2200" spc="365" dirty="0">
                <a:latin typeface="Microsoft Sans Serif"/>
                <a:cs typeface="Microsoft Sans Serif"/>
              </a:rPr>
              <a:t> </a:t>
            </a:r>
            <a:r>
              <a:rPr sz="2200" spc="75" dirty="0">
                <a:latin typeface="Microsoft Sans Serif"/>
                <a:cs typeface="Microsoft Sans Serif"/>
              </a:rPr>
              <a:t>trừ</a:t>
            </a:r>
            <a:r>
              <a:rPr sz="2200" spc="36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lệnh</a:t>
            </a:r>
            <a:r>
              <a:rPr sz="2200" spc="365" dirty="0">
                <a:latin typeface="Microsoft Sans Serif"/>
                <a:cs typeface="Microsoft Sans Serif"/>
              </a:rPr>
              <a:t> </a:t>
            </a:r>
            <a:r>
              <a:rPr sz="2200" b="1" dirty="0">
                <a:latin typeface="Courier New"/>
                <a:cs typeface="Courier New"/>
              </a:rPr>
              <a:t>lea</a:t>
            </a:r>
            <a:r>
              <a:rPr sz="2200" dirty="0">
                <a:latin typeface="Microsoft Sans Serif"/>
                <a:cs typeface="Microsoft Sans Serif"/>
              </a:rPr>
              <a:t>,</a:t>
            </a:r>
            <a:r>
              <a:rPr sz="2200" spc="36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tất</a:t>
            </a:r>
            <a:r>
              <a:rPr sz="2200" spc="36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cả</a:t>
            </a:r>
            <a:r>
              <a:rPr sz="2200" spc="36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các</a:t>
            </a:r>
            <a:r>
              <a:rPr sz="2200" spc="37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lệnh </a:t>
            </a:r>
            <a:r>
              <a:rPr sz="2200" dirty="0">
                <a:latin typeface="Microsoft Sans Serif"/>
                <a:cs typeface="Microsoft Sans Serif"/>
              </a:rPr>
              <a:t>khác</a:t>
            </a:r>
            <a:r>
              <a:rPr sz="2200" spc="12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đều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thực</a:t>
            </a:r>
            <a:r>
              <a:rPr sz="2200" spc="12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hiện</a:t>
            </a:r>
            <a:r>
              <a:rPr sz="2200" spc="12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truy</a:t>
            </a:r>
            <a:r>
              <a:rPr sz="2200" spc="10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xuất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giá</a:t>
            </a:r>
            <a:r>
              <a:rPr sz="2200" spc="12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trị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của</a:t>
            </a:r>
            <a:r>
              <a:rPr sz="2200" spc="12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ô</a:t>
            </a:r>
            <a:r>
              <a:rPr sz="2200" spc="120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nhớ</a:t>
            </a:r>
            <a:r>
              <a:rPr sz="2200" spc="1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đó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(để</a:t>
            </a:r>
            <a:r>
              <a:rPr sz="2200" spc="12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đọc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hoặc </a:t>
            </a:r>
            <a:r>
              <a:rPr sz="2200" dirty="0">
                <a:latin typeface="Microsoft Sans Serif"/>
                <a:cs typeface="Microsoft Sans Serif"/>
              </a:rPr>
              <a:t>ghi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110" dirty="0">
                <a:latin typeface="Microsoft Sans Serif"/>
                <a:cs typeface="Microsoft Sans Serif"/>
              </a:rPr>
              <a:t>dữ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liệu).</a:t>
            </a:r>
            <a:endParaRPr sz="2200">
              <a:latin typeface="Microsoft Sans Serif"/>
              <a:cs typeface="Microsoft Sans Serif"/>
            </a:endParaRPr>
          </a:p>
          <a:p>
            <a:pPr marL="236220" indent="-223520" algn="just">
              <a:lnSpc>
                <a:spcPct val="100000"/>
              </a:lnSpc>
              <a:spcBef>
                <a:spcPts val="52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36220" algn="l"/>
              </a:tabLst>
            </a:pPr>
            <a:r>
              <a:rPr sz="2200" b="1" dirty="0">
                <a:latin typeface="Arial"/>
                <a:cs typeface="Arial"/>
              </a:rPr>
              <a:t>Suffix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ảnh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75" dirty="0">
                <a:latin typeface="Microsoft Sans Serif"/>
                <a:cs typeface="Microsoft Sans Serif"/>
              </a:rPr>
              <a:t>hưởng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đến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mọi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câu</a:t>
            </a:r>
            <a:r>
              <a:rPr sz="2200" spc="-10" dirty="0">
                <a:latin typeface="Microsoft Sans Serif"/>
                <a:cs typeface="Microsoft Sans Serif"/>
              </a:rPr>
              <a:t> lệnh:</a:t>
            </a:r>
            <a:endParaRPr sz="2200">
              <a:latin typeface="Microsoft Sans Serif"/>
              <a:cs typeface="Microsoft Sans Serif"/>
            </a:endParaRPr>
          </a:p>
          <a:p>
            <a:pPr marL="636905" lvl="1" indent="-223520" algn="just">
              <a:lnSpc>
                <a:spcPct val="100000"/>
              </a:lnSpc>
              <a:spcBef>
                <a:spcPts val="450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636905" algn="l"/>
              </a:tabLst>
            </a:pPr>
            <a:r>
              <a:rPr sz="1800" dirty="0">
                <a:latin typeface="Microsoft Sans Serif"/>
                <a:cs typeface="Microsoft Sans Serif"/>
              </a:rPr>
              <a:t>addl,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05" dirty="0">
                <a:latin typeface="Microsoft Sans Serif"/>
                <a:cs typeface="Microsoft Sans Serif"/>
              </a:rPr>
              <a:t>addw,…</a:t>
            </a:r>
            <a:endParaRPr sz="1800">
              <a:latin typeface="Microsoft Sans Serif"/>
              <a:cs typeface="Microsoft Sans Serif"/>
            </a:endParaRPr>
          </a:p>
          <a:p>
            <a:pPr marL="636905" lvl="1" indent="-223520" algn="just">
              <a:lnSpc>
                <a:spcPct val="100000"/>
              </a:lnSpc>
              <a:spcBef>
                <a:spcPts val="430"/>
              </a:spcBef>
              <a:buClr>
                <a:srgbClr val="990000"/>
              </a:buClr>
              <a:buSzPct val="108333"/>
              <a:buFont typeface="Wingdings"/>
              <a:buChar char=""/>
              <a:tabLst>
                <a:tab pos="636905" algn="l"/>
              </a:tabLst>
            </a:pPr>
            <a:r>
              <a:rPr sz="1800" spc="55" dirty="0">
                <a:latin typeface="Microsoft Sans Serif"/>
                <a:cs typeface="Microsoft Sans Serif"/>
              </a:rPr>
              <a:t>Trường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hợp</a:t>
            </a:r>
            <a:r>
              <a:rPr sz="1800" dirty="0">
                <a:latin typeface="Microsoft Sans Serif"/>
                <a:cs typeface="Microsoft Sans Serif"/>
              </a:rPr>
              <a:t> tổng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quát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nhất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là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không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sử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dụng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suffix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6435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00"/>
              </a:spcBef>
            </a:pPr>
            <a:r>
              <a:rPr dirty="0"/>
              <a:t>Một</a:t>
            </a:r>
            <a:r>
              <a:rPr spc="-40" dirty="0"/>
              <a:t> </a:t>
            </a:r>
            <a:r>
              <a:rPr dirty="0"/>
              <a:t>số</a:t>
            </a:r>
            <a:r>
              <a:rPr spc="-35" dirty="0"/>
              <a:t> </a:t>
            </a:r>
            <a:r>
              <a:rPr dirty="0"/>
              <a:t>phép</a:t>
            </a:r>
            <a:r>
              <a:rPr spc="-35" dirty="0"/>
              <a:t> </a:t>
            </a:r>
            <a:r>
              <a:rPr dirty="0"/>
              <a:t>tính</a:t>
            </a:r>
            <a:r>
              <a:rPr spc="-45" dirty="0"/>
              <a:t> </a:t>
            </a:r>
            <a:r>
              <a:rPr dirty="0"/>
              <a:t>toán</a:t>
            </a:r>
            <a:r>
              <a:rPr spc="-30" dirty="0"/>
              <a:t> </a:t>
            </a:r>
            <a:r>
              <a:rPr dirty="0"/>
              <a:t>học</a:t>
            </a:r>
            <a:r>
              <a:rPr spc="-40" dirty="0"/>
              <a:t> </a:t>
            </a:r>
            <a:r>
              <a:rPr spc="-2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589" y="1387856"/>
            <a:ext cx="4399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Các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Instructions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với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toán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hạng: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1832" y="1782528"/>
          <a:ext cx="8268334" cy="3584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0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8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295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b="1" i="1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Định</a:t>
                      </a:r>
                      <a:r>
                        <a:rPr sz="2000" b="1" i="1" spc="-5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20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dạng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2215"/>
                        </a:lnSpc>
                      </a:pPr>
                      <a:r>
                        <a:rPr sz="2000" b="1" i="1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Phép</a:t>
                      </a:r>
                      <a:r>
                        <a:rPr sz="2000" b="1" i="1" spc="-20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 tính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870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1156335" algn="l"/>
                        </a:tabLst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addl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Src,Dest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500"/>
                        </a:spcBef>
                        <a:tabLst>
                          <a:tab pos="1156335" algn="l"/>
                        </a:tabLst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subl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Src,Dest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Src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4892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Src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33020">
                        <a:lnSpc>
                          <a:spcPts val="2360"/>
                        </a:lnSpc>
                        <a:tabLst>
                          <a:tab pos="1156335" algn="l"/>
                        </a:tabLst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imull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Src,Dest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236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Src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1156335" algn="l"/>
                        </a:tabLst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sall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Src,Dest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&lt;&lt;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Src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i="1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Cũng</a:t>
                      </a:r>
                      <a:r>
                        <a:rPr sz="2000" i="1" spc="-40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được</a:t>
                      </a:r>
                      <a:r>
                        <a:rPr sz="2000" i="1" spc="-50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gọi</a:t>
                      </a:r>
                      <a:r>
                        <a:rPr sz="2000" i="1" spc="-20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là</a:t>
                      </a:r>
                      <a:r>
                        <a:rPr sz="2000" i="1" spc="-30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20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shll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1156335" algn="l"/>
                        </a:tabLst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sarl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Src,Dest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&gt;&gt;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Src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i="1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Arithmetic</a:t>
                      </a:r>
                      <a:r>
                        <a:rPr sz="2000" i="1" spc="-40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(shift</a:t>
                      </a:r>
                      <a:r>
                        <a:rPr sz="2000" i="1" spc="-40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phải</a:t>
                      </a:r>
                      <a:r>
                        <a:rPr sz="2000" i="1" spc="-25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toán</a:t>
                      </a:r>
                      <a:r>
                        <a:rPr sz="2000" i="1" spc="-25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20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học)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1156335" algn="l"/>
                        </a:tabLst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shrl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Src,Dest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&gt;&gt;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Src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i="1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sz="2000" i="1" spc="-30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(shift</a:t>
                      </a:r>
                      <a:r>
                        <a:rPr sz="2000" i="1" spc="-45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phải</a:t>
                      </a:r>
                      <a:r>
                        <a:rPr sz="2000" i="1" spc="-15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luận</a:t>
                      </a:r>
                      <a:r>
                        <a:rPr sz="2000" i="1" spc="-25" dirty="0">
                          <a:solidFill>
                            <a:srgbClr val="970001"/>
                          </a:solidFill>
                          <a:latin typeface="Arial"/>
                          <a:cs typeface="Arial"/>
                        </a:rPr>
                        <a:t> lý)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33020">
                        <a:lnSpc>
                          <a:spcPts val="2360"/>
                        </a:lnSpc>
                        <a:tabLst>
                          <a:tab pos="1156335" algn="l"/>
                        </a:tabLst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xorl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Src,Dest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236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^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Src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3020">
                        <a:lnSpc>
                          <a:spcPts val="2375"/>
                        </a:lnSpc>
                        <a:tabLst>
                          <a:tab pos="1156335" algn="l"/>
                        </a:tabLst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andl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Src,Dest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237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Src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3020">
                        <a:lnSpc>
                          <a:spcPts val="2375"/>
                        </a:lnSpc>
                        <a:tabLst>
                          <a:tab pos="1156335" algn="l"/>
                        </a:tabLst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orl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Src,Dest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237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|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Src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75589" y="5351159"/>
            <a:ext cx="6155690" cy="7581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Cẩn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thận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với thứ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tự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của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các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toán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hạng!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60000"/>
              <a:buFont typeface="Lucida Sans Unicode"/>
              <a:buChar char="■"/>
              <a:tabLst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Không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có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khác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biệt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giữa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signed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và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unsigned</a:t>
            </a:r>
            <a:r>
              <a:rPr sz="2000" b="1" spc="-25" dirty="0">
                <a:latin typeface="Arial"/>
                <a:cs typeface="Arial"/>
              </a:rPr>
              <a:t> 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589" y="1387855"/>
            <a:ext cx="47186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Các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Instructions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với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1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toán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hạng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3356" y="1819355"/>
          <a:ext cx="4064635" cy="1384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incl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2070"/>
                        </a:lnSpc>
                      </a:pPr>
                      <a:r>
                        <a:rPr sz="2000" i="1" spc="-20" dirty="0">
                          <a:latin typeface="Calibri"/>
                          <a:cs typeface="Calibri"/>
                        </a:rPr>
                        <a:t>Dest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ts val="2070"/>
                        </a:lnSpc>
                      </a:pPr>
                      <a:r>
                        <a:rPr sz="2000" i="1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spc="-5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decl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i="1" spc="-20" dirty="0">
                          <a:latin typeface="Calibri"/>
                          <a:cs typeface="Calibri"/>
                        </a:rPr>
                        <a:t>Dest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i="1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i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-5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negl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i="1" spc="-20" dirty="0">
                          <a:latin typeface="Calibri"/>
                          <a:cs typeface="Calibri"/>
                        </a:rPr>
                        <a:t>Dest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i="1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-20" dirty="0">
                          <a:latin typeface="Calibri"/>
                          <a:cs typeface="Calibri"/>
                        </a:rPr>
                        <a:t>Dest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notl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2360"/>
                        </a:lnSpc>
                      </a:pPr>
                      <a:r>
                        <a:rPr sz="2000" i="1" spc="-20" dirty="0">
                          <a:latin typeface="Calibri"/>
                          <a:cs typeface="Calibri"/>
                        </a:rPr>
                        <a:t>Dest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ts val="2360"/>
                        </a:lnSpc>
                      </a:pPr>
                      <a:r>
                        <a:rPr sz="2000" i="1" dirty="0">
                          <a:latin typeface="Calibri"/>
                          <a:cs typeface="Calibri"/>
                        </a:rPr>
                        <a:t>Dest</a:t>
                      </a:r>
                      <a:r>
                        <a:rPr sz="20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spc="-20" dirty="0">
                          <a:latin typeface="Calibri"/>
                          <a:cs typeface="Calibri"/>
                        </a:rPr>
                        <a:t>~Dest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5589" y="3631819"/>
            <a:ext cx="68046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355600" algn="l"/>
              </a:tabLst>
            </a:pPr>
            <a:r>
              <a:rPr sz="2200" b="1" dirty="0">
                <a:latin typeface="Arial"/>
                <a:cs typeface="Arial"/>
              </a:rPr>
              <a:t>Tham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khảo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thêm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các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instruction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trong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giáo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trình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6435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00"/>
              </a:spcBef>
            </a:pPr>
            <a:r>
              <a:rPr dirty="0"/>
              <a:t>Một</a:t>
            </a:r>
            <a:r>
              <a:rPr spc="-40" dirty="0"/>
              <a:t> </a:t>
            </a:r>
            <a:r>
              <a:rPr dirty="0"/>
              <a:t>số</a:t>
            </a:r>
            <a:r>
              <a:rPr spc="-35" dirty="0"/>
              <a:t> </a:t>
            </a:r>
            <a:r>
              <a:rPr dirty="0"/>
              <a:t>phép</a:t>
            </a:r>
            <a:r>
              <a:rPr spc="-35" dirty="0"/>
              <a:t> </a:t>
            </a:r>
            <a:r>
              <a:rPr dirty="0"/>
              <a:t>tính</a:t>
            </a:r>
            <a:r>
              <a:rPr spc="-45" dirty="0"/>
              <a:t> </a:t>
            </a:r>
            <a:r>
              <a:rPr dirty="0"/>
              <a:t>toán</a:t>
            </a:r>
            <a:r>
              <a:rPr spc="-30" dirty="0"/>
              <a:t> </a:t>
            </a:r>
            <a:r>
              <a:rPr dirty="0"/>
              <a:t>học</a:t>
            </a:r>
            <a:r>
              <a:rPr spc="-40" dirty="0"/>
              <a:t> </a:t>
            </a:r>
            <a:r>
              <a:rPr spc="-25" dirty="0"/>
              <a:t>(2)</a:t>
            </a:r>
          </a:p>
        </p:txBody>
      </p:sp>
      <p:sp>
        <p:nvSpPr>
          <p:cNvPr id="6" name="object 6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01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dirty="0"/>
              <a:t>Biểu</a:t>
            </a:r>
            <a:r>
              <a:rPr spc="-35" dirty="0"/>
              <a:t> </a:t>
            </a:r>
            <a:r>
              <a:rPr dirty="0"/>
              <a:t>thức</a:t>
            </a:r>
            <a:r>
              <a:rPr spc="-30" dirty="0"/>
              <a:t> </a:t>
            </a:r>
            <a:r>
              <a:rPr dirty="0"/>
              <a:t>toán</a:t>
            </a:r>
            <a:r>
              <a:rPr spc="-30" dirty="0"/>
              <a:t> </a:t>
            </a:r>
            <a:r>
              <a:rPr dirty="0"/>
              <a:t>học:</a:t>
            </a:r>
            <a:r>
              <a:rPr spc="-30" dirty="0"/>
              <a:t> </a:t>
            </a:r>
            <a:r>
              <a:rPr dirty="0"/>
              <a:t>Ví</a:t>
            </a:r>
            <a:r>
              <a:rPr spc="-30" dirty="0"/>
              <a:t> </a:t>
            </a:r>
            <a:r>
              <a:rPr dirty="0"/>
              <a:t>dụ</a:t>
            </a:r>
            <a:r>
              <a:rPr spc="-40" dirty="0"/>
              <a:t> </a:t>
            </a:r>
            <a:r>
              <a:rPr dirty="0"/>
              <a:t>1</a:t>
            </a:r>
            <a:r>
              <a:rPr spc="-30" dirty="0"/>
              <a:t> </a:t>
            </a:r>
            <a:r>
              <a:rPr spc="-10" dirty="0"/>
              <a:t>(IA32)</a:t>
            </a:r>
          </a:p>
        </p:txBody>
      </p:sp>
      <p:sp>
        <p:nvSpPr>
          <p:cNvPr id="3" name="object 3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9623" y="1458467"/>
            <a:ext cx="4370070" cy="3009265"/>
            <a:chOff x="39623" y="1458467"/>
            <a:chExt cx="4370070" cy="30092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588" y="1482851"/>
              <a:ext cx="4203954" cy="29847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3" y="1458467"/>
              <a:ext cx="4370070" cy="294970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0207" y="1440180"/>
            <a:ext cx="4191000" cy="2971800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arith(int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y,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z)</a:t>
            </a:r>
            <a:endParaRPr sz="18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12420" marR="15494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t1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x+y;</a:t>
            </a:r>
            <a:r>
              <a:rPr sz="1800" b="1" spc="5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t2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z+t1; </a:t>
            </a: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t3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x+4;</a:t>
            </a:r>
            <a:r>
              <a:rPr sz="1800" b="1" spc="5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t4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48; </a:t>
            </a: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t5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t3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t4;</a:t>
            </a:r>
            <a:endParaRPr sz="1800">
              <a:latin typeface="Courier New"/>
              <a:cs typeface="Courier New"/>
            </a:endParaRPr>
          </a:p>
          <a:p>
            <a:pPr marL="312420" marR="127635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rval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t2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t5; </a:t>
            </a: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rval;</a:t>
            </a:r>
            <a:endParaRPr sz="18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4740" y="1403350"/>
            <a:ext cx="99821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arith:</a:t>
            </a:r>
            <a:endParaRPr sz="1800">
              <a:latin typeface="Courier New"/>
              <a:cs typeface="Courier New"/>
            </a:endParaRPr>
          </a:p>
          <a:p>
            <a:pPr marL="30035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pushl</a:t>
            </a:r>
            <a:endParaRPr sz="1800">
              <a:latin typeface="Courier New"/>
              <a:cs typeface="Courier New"/>
            </a:endParaRPr>
          </a:p>
          <a:p>
            <a:pPr marL="300355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movl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7177" y="1677365"/>
            <a:ext cx="13931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%esp,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2777" y="2501010"/>
            <a:ext cx="70993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movl movl leal sall leal addl addl </a:t>
            </a:r>
            <a:r>
              <a:rPr sz="1800" b="1" spc="-10" dirty="0">
                <a:latin typeface="Courier New"/>
                <a:cs typeface="Courier New"/>
              </a:rPr>
              <a:t>imull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7177" y="2501010"/>
            <a:ext cx="26212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8(%ebp),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%ecx </a:t>
            </a:r>
            <a:r>
              <a:rPr sz="1800" b="1" dirty="0">
                <a:latin typeface="Courier New"/>
                <a:cs typeface="Courier New"/>
              </a:rPr>
              <a:t>12(%ebp),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%edx </a:t>
            </a:r>
            <a:r>
              <a:rPr sz="1800" b="1" dirty="0">
                <a:latin typeface="Courier New"/>
                <a:cs typeface="Courier New"/>
              </a:rPr>
              <a:t>(%edx,%edx,2),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  <a:p>
            <a:pPr marL="12700" marR="1422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$4,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%eax </a:t>
            </a:r>
            <a:r>
              <a:rPr sz="1800" b="1" dirty="0">
                <a:latin typeface="Courier New"/>
                <a:cs typeface="Courier New"/>
              </a:rPr>
              <a:t>4(%ecx,%eax),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%ecx,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16(%ebp),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%edx,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2777" y="4970526"/>
            <a:ext cx="1487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b="1" spc="-20" dirty="0">
                <a:latin typeface="Courier New"/>
                <a:cs typeface="Courier New"/>
              </a:rPr>
              <a:t>popl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0" dirty="0">
                <a:latin typeface="Courier New"/>
                <a:cs typeface="Courier New"/>
              </a:rPr>
              <a:t>%ebp </a:t>
            </a:r>
            <a:r>
              <a:rPr sz="1800" b="1" spc="-25" dirty="0">
                <a:latin typeface="Courier New"/>
                <a:cs typeface="Courier New"/>
              </a:rPr>
              <a:t>ret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34476" y="3575050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Body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32621" y="1749044"/>
            <a:ext cx="328295" cy="5715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b="1" spc="-25" dirty="0">
                <a:latin typeface="Calibri"/>
                <a:cs typeface="Calibri"/>
              </a:rPr>
              <a:t>Set 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96376" y="5252084"/>
            <a:ext cx="581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Finish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15121" y="2516885"/>
            <a:ext cx="304800" cy="2095500"/>
          </a:xfrm>
          <a:custGeom>
            <a:avLst/>
            <a:gdLst/>
            <a:ahLst/>
            <a:cxnLst/>
            <a:rect l="l" t="t" r="r" b="b"/>
            <a:pathLst>
              <a:path w="304800" h="2095500">
                <a:moveTo>
                  <a:pt x="0" y="0"/>
                </a:moveTo>
                <a:lnTo>
                  <a:pt x="40525" y="6241"/>
                </a:lnTo>
                <a:lnTo>
                  <a:pt x="76933" y="23852"/>
                </a:lnTo>
                <a:lnTo>
                  <a:pt x="107775" y="51165"/>
                </a:lnTo>
                <a:lnTo>
                  <a:pt x="131600" y="86510"/>
                </a:lnTo>
                <a:lnTo>
                  <a:pt x="146958" y="128220"/>
                </a:lnTo>
                <a:lnTo>
                  <a:pt x="152400" y="174625"/>
                </a:lnTo>
                <a:lnTo>
                  <a:pt x="152400" y="873125"/>
                </a:lnTo>
                <a:lnTo>
                  <a:pt x="157841" y="919529"/>
                </a:lnTo>
                <a:lnTo>
                  <a:pt x="173199" y="961239"/>
                </a:lnTo>
                <a:lnTo>
                  <a:pt x="197024" y="996584"/>
                </a:lnTo>
                <a:lnTo>
                  <a:pt x="227866" y="1023897"/>
                </a:lnTo>
                <a:lnTo>
                  <a:pt x="264274" y="1041508"/>
                </a:lnTo>
                <a:lnTo>
                  <a:pt x="304800" y="1047750"/>
                </a:lnTo>
                <a:lnTo>
                  <a:pt x="264274" y="1053991"/>
                </a:lnTo>
                <a:lnTo>
                  <a:pt x="227866" y="1071602"/>
                </a:lnTo>
                <a:lnTo>
                  <a:pt x="197024" y="1098915"/>
                </a:lnTo>
                <a:lnTo>
                  <a:pt x="173199" y="1134260"/>
                </a:lnTo>
                <a:lnTo>
                  <a:pt x="157841" y="1175970"/>
                </a:lnTo>
                <a:lnTo>
                  <a:pt x="152400" y="1222375"/>
                </a:lnTo>
                <a:lnTo>
                  <a:pt x="152400" y="1920875"/>
                </a:lnTo>
                <a:lnTo>
                  <a:pt x="146958" y="1967279"/>
                </a:lnTo>
                <a:lnTo>
                  <a:pt x="131600" y="2008989"/>
                </a:lnTo>
                <a:lnTo>
                  <a:pt x="107775" y="2044334"/>
                </a:lnTo>
                <a:lnTo>
                  <a:pt x="76933" y="2071647"/>
                </a:lnTo>
                <a:lnTo>
                  <a:pt x="40525" y="2089258"/>
                </a:lnTo>
                <a:lnTo>
                  <a:pt x="0" y="20955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15121" y="1652777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0" y="0"/>
                </a:moveTo>
                <a:lnTo>
                  <a:pt x="44487" y="2988"/>
                </a:lnTo>
                <a:lnTo>
                  <a:pt x="80819" y="11144"/>
                </a:lnTo>
                <a:lnTo>
                  <a:pt x="105316" y="23252"/>
                </a:lnTo>
                <a:lnTo>
                  <a:pt x="114300" y="38100"/>
                </a:lnTo>
                <a:lnTo>
                  <a:pt x="114300" y="190500"/>
                </a:lnTo>
                <a:lnTo>
                  <a:pt x="123283" y="205347"/>
                </a:lnTo>
                <a:lnTo>
                  <a:pt x="147780" y="217455"/>
                </a:lnTo>
                <a:lnTo>
                  <a:pt x="184112" y="225611"/>
                </a:lnTo>
                <a:lnTo>
                  <a:pt x="228600" y="228600"/>
                </a:lnTo>
                <a:lnTo>
                  <a:pt x="184112" y="231588"/>
                </a:lnTo>
                <a:lnTo>
                  <a:pt x="147780" y="239744"/>
                </a:lnTo>
                <a:lnTo>
                  <a:pt x="123283" y="251852"/>
                </a:lnTo>
                <a:lnTo>
                  <a:pt x="114300" y="266700"/>
                </a:lnTo>
                <a:lnTo>
                  <a:pt x="114300" y="419100"/>
                </a:lnTo>
                <a:lnTo>
                  <a:pt x="105316" y="433947"/>
                </a:lnTo>
                <a:lnTo>
                  <a:pt x="80819" y="446055"/>
                </a:lnTo>
                <a:lnTo>
                  <a:pt x="44487" y="454211"/>
                </a:lnTo>
                <a:lnTo>
                  <a:pt x="0" y="457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15121" y="4993385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0"/>
                </a:moveTo>
                <a:lnTo>
                  <a:pt x="59334" y="3498"/>
                </a:lnTo>
                <a:lnTo>
                  <a:pt x="107775" y="13033"/>
                </a:lnTo>
                <a:lnTo>
                  <a:pt x="140428" y="27164"/>
                </a:lnTo>
                <a:lnTo>
                  <a:pt x="152400" y="44450"/>
                </a:lnTo>
                <a:lnTo>
                  <a:pt x="152400" y="222250"/>
                </a:lnTo>
                <a:lnTo>
                  <a:pt x="164371" y="239535"/>
                </a:lnTo>
                <a:lnTo>
                  <a:pt x="197024" y="253666"/>
                </a:lnTo>
                <a:lnTo>
                  <a:pt x="245465" y="263201"/>
                </a:lnTo>
                <a:lnTo>
                  <a:pt x="304800" y="266700"/>
                </a:lnTo>
                <a:lnTo>
                  <a:pt x="245465" y="270198"/>
                </a:lnTo>
                <a:lnTo>
                  <a:pt x="197024" y="279733"/>
                </a:lnTo>
                <a:lnTo>
                  <a:pt x="164371" y="293864"/>
                </a:lnTo>
                <a:lnTo>
                  <a:pt x="152400" y="311150"/>
                </a:lnTo>
                <a:lnTo>
                  <a:pt x="152400" y="488950"/>
                </a:lnTo>
                <a:lnTo>
                  <a:pt x="140428" y="506235"/>
                </a:lnTo>
                <a:lnTo>
                  <a:pt x="107775" y="520366"/>
                </a:lnTo>
                <a:lnTo>
                  <a:pt x="59334" y="529901"/>
                </a:lnTo>
                <a:lnTo>
                  <a:pt x="0" y="533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0955" y="6634988"/>
            <a:ext cx="141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5" dirty="0">
                <a:latin typeface="Arial"/>
                <a:cs typeface="Arial"/>
              </a:rPr>
              <a:t>58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01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dirty="0"/>
              <a:t>Biểu</a:t>
            </a:r>
            <a:r>
              <a:rPr spc="-35" dirty="0"/>
              <a:t> </a:t>
            </a:r>
            <a:r>
              <a:rPr dirty="0"/>
              <a:t>thức</a:t>
            </a:r>
            <a:r>
              <a:rPr spc="-30" dirty="0"/>
              <a:t> </a:t>
            </a:r>
            <a:r>
              <a:rPr dirty="0"/>
              <a:t>toán</a:t>
            </a:r>
            <a:r>
              <a:rPr spc="-30" dirty="0"/>
              <a:t> </a:t>
            </a:r>
            <a:r>
              <a:rPr dirty="0"/>
              <a:t>học:</a:t>
            </a:r>
            <a:r>
              <a:rPr spc="-30" dirty="0"/>
              <a:t> </a:t>
            </a:r>
            <a:r>
              <a:rPr dirty="0"/>
              <a:t>Ví</a:t>
            </a:r>
            <a:r>
              <a:rPr spc="-30" dirty="0"/>
              <a:t> </a:t>
            </a:r>
            <a:r>
              <a:rPr dirty="0"/>
              <a:t>dụ</a:t>
            </a:r>
            <a:r>
              <a:rPr spc="-40" dirty="0"/>
              <a:t> </a:t>
            </a:r>
            <a:r>
              <a:rPr dirty="0"/>
              <a:t>1</a:t>
            </a:r>
            <a:r>
              <a:rPr spc="-30" dirty="0"/>
              <a:t> </a:t>
            </a:r>
            <a:r>
              <a:rPr spc="-10" dirty="0"/>
              <a:t>(IA32)</a:t>
            </a:r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10731" y="1346580"/>
          <a:ext cx="1270000" cy="3554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0" dirty="0">
                          <a:latin typeface="Courier New"/>
                          <a:cs typeface="Courier New"/>
                        </a:rPr>
                        <a:t>•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CA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spc="-50" dirty="0">
                          <a:latin typeface="Courier New"/>
                          <a:cs typeface="Courier New"/>
                        </a:rPr>
                        <a:t>•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CA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0" dirty="0">
                          <a:latin typeface="Courier New"/>
                          <a:cs typeface="Courier New"/>
                        </a:rPr>
                        <a:t>•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A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A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A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A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Rtn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Addr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A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Old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%ebp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A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86069" y="2155698"/>
            <a:ext cx="607060" cy="266128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b="1" spc="-10" dirty="0">
                <a:latin typeface="Calibri"/>
                <a:cs typeface="Calibri"/>
              </a:rPr>
              <a:t>Offset</a:t>
            </a:r>
            <a:endParaRPr sz="18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1215"/>
              </a:spcBef>
            </a:pPr>
            <a:r>
              <a:rPr sz="1800" spc="-25" dirty="0">
                <a:latin typeface="Courier New"/>
                <a:cs typeface="Courier New"/>
              </a:rPr>
              <a:t>16</a:t>
            </a:r>
            <a:endParaRPr sz="1800">
              <a:latin typeface="Courier New"/>
              <a:cs typeface="Courier New"/>
            </a:endParaRPr>
          </a:p>
          <a:p>
            <a:pPr marL="283210">
              <a:lnSpc>
                <a:spcPct val="100000"/>
              </a:lnSpc>
              <a:spcBef>
                <a:spcPts val="1345"/>
              </a:spcBef>
            </a:pPr>
            <a:r>
              <a:rPr sz="1800" spc="-25" dirty="0"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  <a:p>
            <a:pPr marL="351790">
              <a:lnSpc>
                <a:spcPct val="100000"/>
              </a:lnSpc>
              <a:spcBef>
                <a:spcPts val="1335"/>
              </a:spcBef>
            </a:pPr>
            <a:r>
              <a:rPr sz="1800" spc="-50" dirty="0">
                <a:latin typeface="Courier New"/>
                <a:cs typeface="Courier New"/>
              </a:rPr>
              <a:t>8</a:t>
            </a:r>
            <a:endParaRPr sz="1800">
              <a:latin typeface="Courier New"/>
              <a:cs typeface="Courier New"/>
            </a:endParaRPr>
          </a:p>
          <a:p>
            <a:pPr marL="351790">
              <a:lnSpc>
                <a:spcPct val="100000"/>
              </a:lnSpc>
              <a:spcBef>
                <a:spcPts val="1345"/>
              </a:spcBef>
            </a:pPr>
            <a:r>
              <a:rPr sz="1800" spc="-5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  <a:p>
            <a:pPr marL="351790">
              <a:lnSpc>
                <a:spcPct val="100000"/>
              </a:lnSpc>
              <a:spcBef>
                <a:spcPts val="1340"/>
              </a:spcBef>
            </a:pPr>
            <a:r>
              <a:rPr sz="1800" spc="-5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6042" y="4662678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457200" h="76200">
                <a:moveTo>
                  <a:pt x="76200" y="25400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457200" h="76200">
                <a:moveTo>
                  <a:pt x="457200" y="25400"/>
                </a:moveTo>
                <a:lnTo>
                  <a:pt x="76200" y="25400"/>
                </a:lnTo>
                <a:lnTo>
                  <a:pt x="76200" y="50800"/>
                </a:lnTo>
                <a:lnTo>
                  <a:pt x="457200" y="50800"/>
                </a:lnTo>
                <a:lnTo>
                  <a:pt x="4572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36102" y="4527042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%ebp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1950" y="1357121"/>
            <a:ext cx="529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6115" y="1434083"/>
            <a:ext cx="4565015" cy="2971165"/>
            <a:chOff x="166115" y="1434083"/>
            <a:chExt cx="4565015" cy="297116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1496567"/>
              <a:ext cx="4432554" cy="290855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115" y="1434083"/>
              <a:ext cx="4370070" cy="294970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4800" y="1453895"/>
              <a:ext cx="4419600" cy="2895600"/>
            </a:xfrm>
            <a:custGeom>
              <a:avLst/>
              <a:gdLst/>
              <a:ahLst/>
              <a:cxnLst/>
              <a:rect l="l" t="t" r="r" b="b"/>
              <a:pathLst>
                <a:path w="4419600" h="2895600">
                  <a:moveTo>
                    <a:pt x="4419600" y="0"/>
                  </a:moveTo>
                  <a:lnTo>
                    <a:pt x="0" y="0"/>
                  </a:lnTo>
                  <a:lnTo>
                    <a:pt x="0" y="2895599"/>
                  </a:lnTo>
                  <a:lnTo>
                    <a:pt x="4419600" y="2895599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800" y="1453895"/>
              <a:ext cx="4419600" cy="2895600"/>
            </a:xfrm>
            <a:custGeom>
              <a:avLst/>
              <a:gdLst/>
              <a:ahLst/>
              <a:cxnLst/>
              <a:rect l="l" t="t" r="r" b="b"/>
              <a:pathLst>
                <a:path w="4419600" h="2895600">
                  <a:moveTo>
                    <a:pt x="0" y="2895599"/>
                  </a:moveTo>
                  <a:lnTo>
                    <a:pt x="4419600" y="2895599"/>
                  </a:lnTo>
                  <a:lnTo>
                    <a:pt x="4419600" y="0"/>
                  </a:lnTo>
                  <a:lnTo>
                    <a:pt x="0" y="0"/>
                  </a:lnTo>
                  <a:lnTo>
                    <a:pt x="0" y="28955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2100" y="1414398"/>
            <a:ext cx="41230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arith(int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y,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z)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47369" y="2014278"/>
          <a:ext cx="2658108" cy="163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860"/>
                        </a:lnSpc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x+y;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6F2F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6F2F9F"/>
                          </a:solidFill>
                          <a:latin typeface="Courier New"/>
                          <a:cs typeface="Courier New"/>
                        </a:rPr>
                        <a:t>t2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6F2F9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6F2F9F"/>
                          </a:solidFill>
                          <a:latin typeface="Courier New"/>
                          <a:cs typeface="Courier New"/>
                        </a:rPr>
                        <a:t>z+t1;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t3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sz="1800" b="1" spc="-2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x+4;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t4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b="1" spc="-5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800" b="1" spc="-15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92D050"/>
                          </a:solidFill>
                          <a:latin typeface="Courier New"/>
                          <a:cs typeface="Courier New"/>
                        </a:rPr>
                        <a:t>48;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t5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5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t3</a:t>
                      </a:r>
                      <a:r>
                        <a:rPr sz="1800" b="1" spc="-20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b="1" spc="-1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00AFEF"/>
                          </a:solidFill>
                          <a:latin typeface="Courier New"/>
                          <a:cs typeface="Courier New"/>
                        </a:rPr>
                        <a:t>t4;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80"/>
                        </a:lnSpc>
                      </a:pPr>
                      <a:r>
                        <a:rPr sz="1800" b="1" spc="-2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980"/>
                        </a:lnSpc>
                      </a:pPr>
                      <a:r>
                        <a:rPr sz="1800" b="1" spc="-2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rval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80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t2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80"/>
                        </a:lnSpc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80"/>
                        </a:lnSpc>
                      </a:pPr>
                      <a:r>
                        <a:rPr sz="1800" b="1" spc="-2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t5;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566419" y="3609594"/>
            <a:ext cx="166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rval;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100" y="3883914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817" y="4527042"/>
            <a:ext cx="70993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movl movl </a:t>
            </a:r>
            <a:r>
              <a:rPr sz="1800" b="1" spc="-20" dirty="0">
                <a:solidFill>
                  <a:srgbClr val="92D050"/>
                </a:solidFill>
                <a:latin typeface="Courier New"/>
                <a:cs typeface="Courier New"/>
              </a:rPr>
              <a:t>leal sall </a:t>
            </a:r>
            <a:r>
              <a:rPr sz="1800" b="1" spc="-20" dirty="0">
                <a:solidFill>
                  <a:srgbClr val="00AFEF"/>
                </a:solidFill>
                <a:latin typeface="Courier New"/>
                <a:cs typeface="Courier New"/>
              </a:rPr>
              <a:t>leal </a:t>
            </a:r>
            <a:r>
              <a:rPr sz="1800" b="1" spc="-20" dirty="0">
                <a:solidFill>
                  <a:srgbClr val="FF0000"/>
                </a:solidFill>
                <a:latin typeface="Courier New"/>
                <a:cs typeface="Courier New"/>
              </a:rPr>
              <a:t>addl </a:t>
            </a:r>
            <a:r>
              <a:rPr sz="1800" b="1" spc="-20" dirty="0">
                <a:solidFill>
                  <a:srgbClr val="6F2F9F"/>
                </a:solidFill>
                <a:latin typeface="Courier New"/>
                <a:cs typeface="Courier New"/>
              </a:rPr>
              <a:t>addl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imull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9242" y="4527042"/>
            <a:ext cx="26219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8(%ebp),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%ecx </a:t>
            </a:r>
            <a:r>
              <a:rPr sz="1800" b="1" dirty="0">
                <a:latin typeface="Courier New"/>
                <a:cs typeface="Courier New"/>
              </a:rPr>
              <a:t>12(%ebp),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%edx </a:t>
            </a:r>
            <a:r>
              <a:rPr sz="1800" b="1" dirty="0">
                <a:solidFill>
                  <a:srgbClr val="92D050"/>
                </a:solidFill>
                <a:latin typeface="Courier New"/>
                <a:cs typeface="Courier New"/>
              </a:rPr>
              <a:t>(%edx,%edx,2),</a:t>
            </a:r>
            <a:r>
              <a:rPr sz="1800" b="1" spc="-9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92D050"/>
                </a:solidFill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  <a:p>
            <a:pPr marL="12700" marR="142240">
              <a:lnSpc>
                <a:spcPct val="100000"/>
              </a:lnSpc>
            </a:pPr>
            <a:r>
              <a:rPr sz="1800" b="1" dirty="0">
                <a:solidFill>
                  <a:srgbClr val="92D050"/>
                </a:solidFill>
                <a:latin typeface="Courier New"/>
                <a:cs typeface="Courier New"/>
              </a:rPr>
              <a:t>$4,</a:t>
            </a:r>
            <a:r>
              <a:rPr sz="1800" b="1" spc="-2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92D050"/>
                </a:solidFill>
                <a:latin typeface="Courier New"/>
                <a:cs typeface="Courier New"/>
              </a:rPr>
              <a:t>%eax </a:t>
            </a:r>
            <a:r>
              <a:rPr sz="1800" b="1" dirty="0">
                <a:solidFill>
                  <a:srgbClr val="00AFEF"/>
                </a:solidFill>
                <a:latin typeface="Courier New"/>
                <a:cs typeface="Courier New"/>
              </a:rPr>
              <a:t>4(%ecx,%eax),</a:t>
            </a:r>
            <a:r>
              <a:rPr sz="1800" b="1" spc="-114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00AFEF"/>
                </a:solidFill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%ecx,</a:t>
            </a:r>
            <a:r>
              <a:rPr sz="18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F2F9F"/>
                </a:solidFill>
                <a:latin typeface="Courier New"/>
                <a:cs typeface="Courier New"/>
              </a:rPr>
              <a:t>16(%ebp),</a:t>
            </a:r>
            <a:r>
              <a:rPr sz="1800" b="1" spc="-9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6F2F9F"/>
                </a:solidFill>
                <a:latin typeface="Courier New"/>
                <a:cs typeface="Courier New"/>
              </a:rPr>
              <a:t>%edx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%edx,</a:t>
            </a:r>
            <a:r>
              <a:rPr sz="1800" b="1" spc="-4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%eax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22241" y="4527042"/>
            <a:ext cx="15284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#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ecx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x</a:t>
            </a:r>
            <a:r>
              <a:rPr sz="1800" b="1" spc="5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#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edx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y</a:t>
            </a:r>
            <a:r>
              <a:rPr sz="1800" b="1" spc="500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2D050"/>
                </a:solidFill>
                <a:latin typeface="Courier New"/>
                <a:cs typeface="Courier New"/>
              </a:rPr>
              <a:t>#</a:t>
            </a:r>
            <a:r>
              <a:rPr sz="1800" b="1" spc="-2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2D050"/>
                </a:solidFill>
                <a:latin typeface="Courier New"/>
                <a:cs typeface="Courier New"/>
              </a:rPr>
              <a:t>eax</a:t>
            </a:r>
            <a:r>
              <a:rPr sz="1800" b="1" spc="-2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2D050"/>
                </a:solidFill>
                <a:latin typeface="Courier New"/>
                <a:cs typeface="Courier New"/>
              </a:rPr>
              <a:t>=</a:t>
            </a:r>
            <a:r>
              <a:rPr sz="1800" b="1" spc="-2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92D050"/>
                </a:solidFill>
                <a:latin typeface="Courier New"/>
                <a:cs typeface="Courier New"/>
              </a:rPr>
              <a:t>y*3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22241" y="5350255"/>
            <a:ext cx="30295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2D050"/>
                </a:solidFill>
                <a:latin typeface="Courier New"/>
                <a:cs typeface="Courier New"/>
              </a:rPr>
              <a:t>#</a:t>
            </a:r>
            <a:r>
              <a:rPr sz="1800" b="1" spc="-2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2D050"/>
                </a:solidFill>
                <a:latin typeface="Courier New"/>
                <a:cs typeface="Courier New"/>
              </a:rPr>
              <a:t>eax</a:t>
            </a:r>
            <a:r>
              <a:rPr sz="1800" b="1" spc="-2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2D050"/>
                </a:solidFill>
                <a:latin typeface="Courier New"/>
                <a:cs typeface="Courier New"/>
              </a:rPr>
              <a:t>*=</a:t>
            </a:r>
            <a:r>
              <a:rPr sz="1800" b="1" spc="-2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92D050"/>
                </a:solidFill>
                <a:latin typeface="Courier New"/>
                <a:cs typeface="Courier New"/>
              </a:rPr>
              <a:t>16</a:t>
            </a:r>
            <a:r>
              <a:rPr sz="1800" b="1" spc="-2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92D050"/>
                </a:solidFill>
                <a:latin typeface="Courier New"/>
                <a:cs typeface="Courier New"/>
              </a:rPr>
              <a:t>(t4)</a:t>
            </a:r>
            <a:endParaRPr sz="1800">
              <a:latin typeface="Courier New"/>
              <a:cs typeface="Courier New"/>
            </a:endParaRPr>
          </a:p>
          <a:p>
            <a:pPr marL="12700" marR="278130">
              <a:lnSpc>
                <a:spcPct val="100000"/>
              </a:lnSpc>
            </a:pPr>
            <a:r>
              <a:rPr sz="1800" b="1" dirty="0">
                <a:solidFill>
                  <a:srgbClr val="00AFEF"/>
                </a:solidFill>
                <a:latin typeface="Courier New"/>
                <a:cs typeface="Courier New"/>
              </a:rPr>
              <a:t>#</a:t>
            </a:r>
            <a:r>
              <a:rPr sz="1800" b="1" spc="-2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ourier New"/>
                <a:cs typeface="Courier New"/>
              </a:rPr>
              <a:t>eax</a:t>
            </a:r>
            <a:r>
              <a:rPr sz="1800" b="1" spc="-2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ourier New"/>
                <a:cs typeface="Courier New"/>
              </a:rPr>
              <a:t>=</a:t>
            </a:r>
            <a:r>
              <a:rPr sz="1800" b="1" spc="-2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ourier New"/>
                <a:cs typeface="Courier New"/>
              </a:rPr>
              <a:t>t4</a:t>
            </a:r>
            <a:r>
              <a:rPr sz="1800" b="1" spc="-3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ourier New"/>
                <a:cs typeface="Courier New"/>
              </a:rPr>
              <a:t>+x+4</a:t>
            </a:r>
            <a:r>
              <a:rPr sz="1800" b="1" spc="-2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00AFEF"/>
                </a:solidFill>
                <a:latin typeface="Courier New"/>
                <a:cs typeface="Courier New"/>
              </a:rPr>
              <a:t>(t5)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8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edx</a:t>
            </a:r>
            <a:r>
              <a:rPr sz="18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x+y</a:t>
            </a:r>
            <a:r>
              <a:rPr sz="18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Courier New"/>
                <a:cs typeface="Courier New"/>
              </a:rPr>
              <a:t>(t1)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F2F9F"/>
                </a:solidFill>
                <a:latin typeface="Courier New"/>
                <a:cs typeface="Courier New"/>
              </a:rPr>
              <a:t>#</a:t>
            </a:r>
            <a:r>
              <a:rPr sz="1800" b="1" spc="-1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ourier New"/>
                <a:cs typeface="Courier New"/>
              </a:rPr>
              <a:t>edx</a:t>
            </a:r>
            <a:r>
              <a:rPr sz="1800" b="1" spc="-2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ourier New"/>
                <a:cs typeface="Courier New"/>
              </a:rPr>
              <a:t>+=</a:t>
            </a:r>
            <a:r>
              <a:rPr sz="1800" b="1" spc="-2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ourier New"/>
                <a:cs typeface="Courier New"/>
              </a:rPr>
              <a:t>z</a:t>
            </a:r>
            <a:r>
              <a:rPr sz="1800" b="1" spc="-3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6F2F9F"/>
                </a:solidFill>
                <a:latin typeface="Courier New"/>
                <a:cs typeface="Courier New"/>
              </a:rPr>
              <a:t>(t2)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#</a:t>
            </a:r>
            <a:r>
              <a:rPr sz="1800" b="1" spc="-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eax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t2</a:t>
            </a:r>
            <a:r>
              <a:rPr sz="1800" b="1" spc="-4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*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t5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(rval)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01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dirty="0"/>
              <a:t>Biểu</a:t>
            </a:r>
            <a:r>
              <a:rPr spc="-35" dirty="0"/>
              <a:t> </a:t>
            </a:r>
            <a:r>
              <a:rPr dirty="0"/>
              <a:t>thức</a:t>
            </a:r>
            <a:r>
              <a:rPr spc="-30" dirty="0"/>
              <a:t> </a:t>
            </a:r>
            <a:r>
              <a:rPr dirty="0"/>
              <a:t>toán</a:t>
            </a:r>
            <a:r>
              <a:rPr spc="-30" dirty="0"/>
              <a:t> </a:t>
            </a:r>
            <a:r>
              <a:rPr dirty="0"/>
              <a:t>học:</a:t>
            </a:r>
            <a:r>
              <a:rPr spc="-30" dirty="0"/>
              <a:t> </a:t>
            </a:r>
            <a:r>
              <a:rPr dirty="0"/>
              <a:t>Ví</a:t>
            </a:r>
            <a:r>
              <a:rPr spc="-30" dirty="0"/>
              <a:t> </a:t>
            </a:r>
            <a:r>
              <a:rPr dirty="0"/>
              <a:t>dụ</a:t>
            </a:r>
            <a:r>
              <a:rPr spc="-40" dirty="0"/>
              <a:t> </a:t>
            </a:r>
            <a:r>
              <a:rPr dirty="0"/>
              <a:t>1</a:t>
            </a:r>
            <a:r>
              <a:rPr spc="-30" dirty="0"/>
              <a:t> </a:t>
            </a:r>
            <a:r>
              <a:rPr spc="-10" dirty="0"/>
              <a:t>(x86_64)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007" y="1354582"/>
            <a:ext cx="3947795" cy="3250565"/>
            <a:chOff x="64007" y="1354582"/>
            <a:chExt cx="3947795" cy="3250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972" y="1403604"/>
              <a:ext cx="3853434" cy="3182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7" y="1380744"/>
              <a:ext cx="3733038" cy="32240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4592" y="1360932"/>
              <a:ext cx="3840479" cy="3169920"/>
            </a:xfrm>
            <a:custGeom>
              <a:avLst/>
              <a:gdLst/>
              <a:ahLst/>
              <a:cxnLst/>
              <a:rect l="l" t="t" r="r" b="b"/>
              <a:pathLst>
                <a:path w="3840479" h="3169920">
                  <a:moveTo>
                    <a:pt x="3840479" y="0"/>
                  </a:moveTo>
                  <a:lnTo>
                    <a:pt x="0" y="0"/>
                  </a:lnTo>
                  <a:lnTo>
                    <a:pt x="0" y="3169920"/>
                  </a:lnTo>
                  <a:lnTo>
                    <a:pt x="3840479" y="3169920"/>
                  </a:lnTo>
                  <a:lnTo>
                    <a:pt x="3840479" y="0"/>
                  </a:lnTo>
                  <a:close/>
                </a:path>
              </a:pathLst>
            </a:custGeom>
            <a:solidFill>
              <a:srgbClr val="F6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592" y="1360932"/>
              <a:ext cx="3840479" cy="3169920"/>
            </a:xfrm>
            <a:custGeom>
              <a:avLst/>
              <a:gdLst/>
              <a:ahLst/>
              <a:cxnLst/>
              <a:rect l="l" t="t" r="r" b="b"/>
              <a:pathLst>
                <a:path w="3840479" h="3169920">
                  <a:moveTo>
                    <a:pt x="0" y="3169920"/>
                  </a:moveTo>
                  <a:lnTo>
                    <a:pt x="3840479" y="3169920"/>
                  </a:lnTo>
                  <a:lnTo>
                    <a:pt x="3840479" y="0"/>
                  </a:lnTo>
                  <a:lnTo>
                    <a:pt x="0" y="0"/>
                  </a:lnTo>
                  <a:lnTo>
                    <a:pt x="0" y="316992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9382" y="1359789"/>
            <a:ext cx="33013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arith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(long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y,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35" dirty="0">
                <a:latin typeface="Courier New"/>
                <a:cs typeface="Courier New"/>
              </a:rPr>
              <a:t>z)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702" y="2183129"/>
            <a:ext cx="32111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t1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x+y;</a:t>
            </a:r>
            <a:r>
              <a:rPr sz="1800" b="1" spc="265" dirty="0">
                <a:latin typeface="Courier New"/>
                <a:cs typeface="Courier New"/>
              </a:rPr>
              <a:t>     </a:t>
            </a:r>
            <a:r>
              <a:rPr sz="1800" b="1" spc="-25" dirty="0">
                <a:latin typeface="Courier New"/>
                <a:cs typeface="Courier New"/>
              </a:rPr>
              <a:t>(1)</a:t>
            </a:r>
            <a:endParaRPr sz="18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t2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z+t1;</a:t>
            </a:r>
            <a:r>
              <a:rPr sz="1800" b="1" spc="335" dirty="0">
                <a:latin typeface="Courier New"/>
                <a:cs typeface="Courier New"/>
              </a:rPr>
              <a:t>    </a:t>
            </a:r>
            <a:r>
              <a:rPr sz="1800" b="1" spc="-25" dirty="0">
                <a:latin typeface="Courier New"/>
                <a:cs typeface="Courier New"/>
              </a:rPr>
              <a:t>(2)</a:t>
            </a:r>
            <a:endParaRPr sz="1800">
              <a:latin typeface="Courier New"/>
              <a:cs typeface="Courier New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t3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x+4;</a:t>
            </a:r>
            <a:r>
              <a:rPr sz="1800" b="1" spc="265" dirty="0">
                <a:latin typeface="Courier New"/>
                <a:cs typeface="Courier New"/>
              </a:rPr>
              <a:t>     </a:t>
            </a:r>
            <a:r>
              <a:rPr sz="1800" b="1" spc="-25" dirty="0">
                <a:latin typeface="Courier New"/>
                <a:cs typeface="Courier New"/>
              </a:rPr>
              <a:t>(3) </a:t>
            </a: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t4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48;</a:t>
            </a:r>
            <a:r>
              <a:rPr sz="1800" b="1" spc="95" dirty="0">
                <a:latin typeface="Courier New"/>
                <a:cs typeface="Courier New"/>
              </a:rPr>
              <a:t>   </a:t>
            </a:r>
            <a:r>
              <a:rPr sz="1800" b="1" spc="-25" dirty="0">
                <a:latin typeface="Courier New"/>
                <a:cs typeface="Courier New"/>
              </a:rPr>
              <a:t>(4) </a:t>
            </a: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t5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t3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t4;</a:t>
            </a:r>
            <a:r>
              <a:rPr sz="1800" b="1" spc="155" dirty="0">
                <a:latin typeface="Courier New"/>
                <a:cs typeface="Courier New"/>
              </a:rPr>
              <a:t>  </a:t>
            </a:r>
            <a:r>
              <a:rPr sz="1800" b="1" spc="-25" dirty="0">
                <a:latin typeface="Courier New"/>
                <a:cs typeface="Courier New"/>
              </a:rPr>
              <a:t>(5)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702" y="3554983"/>
            <a:ext cx="321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rval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t2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t5;</a:t>
            </a:r>
            <a:r>
              <a:rPr sz="1800" b="1" spc="-73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(6)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382" y="3829304"/>
            <a:ext cx="3485515" cy="234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00"/>
              </a:spcBef>
              <a:tabLst>
                <a:tab pos="3060700" algn="l"/>
              </a:tabLst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rval;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5" dirty="0">
                <a:latin typeface="Courier New"/>
                <a:cs typeface="Courier New"/>
              </a:rPr>
              <a:t>(7)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800">
              <a:latin typeface="Courier New"/>
              <a:cs typeface="Courier New"/>
            </a:endParaRPr>
          </a:p>
          <a:p>
            <a:pPr marL="15049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Các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instruction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cần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lưu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ý</a:t>
            </a:r>
            <a:endParaRPr sz="2000">
              <a:latin typeface="Arial"/>
              <a:cs typeface="Arial"/>
            </a:endParaRPr>
          </a:p>
          <a:p>
            <a:pPr marL="894715" indent="-342900">
              <a:lnSpc>
                <a:spcPct val="100000"/>
              </a:lnSpc>
              <a:spcBef>
                <a:spcPts val="35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894715" algn="l"/>
              </a:tabLst>
            </a:pPr>
            <a:r>
              <a:rPr sz="2000" b="1" dirty="0">
                <a:latin typeface="Courier New"/>
                <a:cs typeface="Courier New"/>
              </a:rPr>
              <a:t>leaq</a:t>
            </a:r>
            <a:r>
              <a:rPr sz="2000" dirty="0">
                <a:latin typeface="Microsoft Sans Serif"/>
                <a:cs typeface="Microsoft Sans Serif"/>
              </a:rPr>
              <a:t>: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tính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toán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địa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chỉ</a:t>
            </a:r>
            <a:endParaRPr sz="2000">
              <a:latin typeface="Microsoft Sans Serif"/>
              <a:cs typeface="Microsoft Sans Serif"/>
            </a:endParaRPr>
          </a:p>
          <a:p>
            <a:pPr marL="894715" indent="-34290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894715" algn="l"/>
              </a:tabLst>
            </a:pPr>
            <a:r>
              <a:rPr sz="2000" b="1" dirty="0">
                <a:latin typeface="Courier New"/>
                <a:cs typeface="Courier New"/>
              </a:rPr>
              <a:t>salq</a:t>
            </a:r>
            <a:r>
              <a:rPr sz="2000" dirty="0">
                <a:latin typeface="Microsoft Sans Serif"/>
                <a:cs typeface="Microsoft Sans Serif"/>
              </a:rPr>
              <a:t>: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shift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trái</a:t>
            </a:r>
            <a:endParaRPr sz="2000">
              <a:latin typeface="Microsoft Sans Serif"/>
              <a:cs typeface="Microsoft Sans Serif"/>
            </a:endParaRPr>
          </a:p>
          <a:p>
            <a:pPr marL="894715" indent="-34290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894715" algn="l"/>
              </a:tabLst>
            </a:pPr>
            <a:r>
              <a:rPr sz="2000" b="1" dirty="0">
                <a:latin typeface="Courier New"/>
                <a:cs typeface="Courier New"/>
              </a:rPr>
              <a:t>imulq</a:t>
            </a:r>
            <a:r>
              <a:rPr sz="2000" dirty="0">
                <a:latin typeface="Microsoft Sans Serif"/>
                <a:cs typeface="Microsoft Sans Serif"/>
              </a:rPr>
              <a:t>: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phép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nhân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7034" y="1375028"/>
            <a:ext cx="4665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%rdi</a:t>
            </a:r>
            <a:r>
              <a:rPr sz="1800" b="1" i="1" spc="-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x,</a:t>
            </a:r>
            <a:r>
              <a:rPr sz="1800" b="1" i="1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%rsi</a:t>
            </a:r>
            <a:r>
              <a:rPr sz="1800" b="1" i="1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y,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%rdx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50" dirty="0">
                <a:solidFill>
                  <a:srgbClr val="00AF50"/>
                </a:solidFill>
                <a:latin typeface="Courier New"/>
                <a:cs typeface="Courier New"/>
              </a:rPr>
              <a:t> z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arith: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2234" y="1923364"/>
            <a:ext cx="262064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(%rdi,%rsi),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%rax</a:t>
            </a:r>
            <a:endParaRPr sz="1800">
              <a:latin typeface="Courier New"/>
              <a:cs typeface="Courier New"/>
            </a:endParaRPr>
          </a:p>
          <a:p>
            <a:pPr marL="12700" marR="5080" indent="-63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%rdx,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%rax </a:t>
            </a:r>
            <a:r>
              <a:rPr sz="1800" b="1" dirty="0">
                <a:latin typeface="Courier New"/>
                <a:cs typeface="Courier New"/>
              </a:rPr>
              <a:t>(%rsi,%rsi,2),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%rdx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$4,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%rdx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4(%rdi,%rdx),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%rcx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%rcx,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1354" y="1923364"/>
            <a:ext cx="70802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leaq addq leaq salq leaq </a:t>
            </a:r>
            <a:r>
              <a:rPr sz="1800" b="1" spc="-10" dirty="0">
                <a:latin typeface="Courier New"/>
                <a:cs typeface="Courier New"/>
              </a:rPr>
              <a:t>imulq </a:t>
            </a:r>
            <a:r>
              <a:rPr sz="1800" b="1" spc="-25" dirty="0">
                <a:latin typeface="Courier New"/>
                <a:cs typeface="Courier New"/>
              </a:rPr>
              <a:t>ret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489450" y="4032250"/>
          <a:ext cx="4191000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Thanh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Tác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dụng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%rdi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Argument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%rsi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Argument</a:t>
                      </a:r>
                      <a:r>
                        <a:rPr sz="1800" spc="-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%rdx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Argument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%rax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rval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%rdx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t4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%rcx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t5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100"/>
              </a:spcBef>
            </a:pPr>
            <a:r>
              <a:rPr dirty="0"/>
              <a:t>Intel</a:t>
            </a:r>
            <a:r>
              <a:rPr spc="-20" dirty="0"/>
              <a:t> </a:t>
            </a:r>
            <a:r>
              <a:rPr dirty="0"/>
              <a:t>x86</a:t>
            </a:r>
            <a:r>
              <a:rPr spc="-20" dirty="0"/>
              <a:t> </a:t>
            </a:r>
            <a:r>
              <a:rPr dirty="0"/>
              <a:t>Processors</a:t>
            </a:r>
            <a:r>
              <a:rPr spc="-25" dirty="0"/>
              <a:t> </a:t>
            </a:r>
            <a:r>
              <a:rPr spc="-20" dirty="0"/>
              <a:t>(tt)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96949"/>
            <a:ext cx="2941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36220" algn="l"/>
              </a:tabLst>
            </a:pPr>
            <a:r>
              <a:rPr sz="2400" b="1" dirty="0">
                <a:latin typeface="Arial"/>
                <a:cs typeface="Arial"/>
              </a:rPr>
              <a:t>Machine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Evolution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2818" y="1840859"/>
          <a:ext cx="3945254" cy="286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185">
                <a:tc>
                  <a:txBody>
                    <a:bodyPr/>
                    <a:lstStyle/>
                    <a:p>
                      <a:pPr marL="253365" indent="-221615">
                        <a:lnSpc>
                          <a:spcPts val="2375"/>
                        </a:lnSpc>
                        <a:buClr>
                          <a:srgbClr val="990000"/>
                        </a:buClr>
                        <a:buSzPct val="110000"/>
                        <a:buFont typeface="Wingdings"/>
                        <a:buChar char=""/>
                        <a:tabLst>
                          <a:tab pos="253365" algn="l"/>
                        </a:tabLst>
                      </a:pPr>
                      <a:r>
                        <a:rPr sz="2000" spc="-25" dirty="0">
                          <a:latin typeface="Microsoft Sans Serif"/>
                          <a:cs typeface="Microsoft Sans Serif"/>
                        </a:rPr>
                        <a:t>386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375"/>
                        </a:lnSpc>
                      </a:pP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1985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2375"/>
                        </a:lnSpc>
                      </a:pP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0.3M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53365" indent="-221615">
                        <a:lnSpc>
                          <a:spcPct val="100000"/>
                        </a:lnSpc>
                        <a:spcBef>
                          <a:spcPts val="195"/>
                        </a:spcBef>
                        <a:buClr>
                          <a:srgbClr val="990000"/>
                        </a:buClr>
                        <a:buSzPct val="110000"/>
                        <a:buFont typeface="Wingdings"/>
                        <a:buChar char=""/>
                        <a:tabLst>
                          <a:tab pos="253365" algn="l"/>
                        </a:tabLst>
                      </a:pP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Pentium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1993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3.1M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54000" indent="-222250">
                        <a:lnSpc>
                          <a:spcPct val="100000"/>
                        </a:lnSpc>
                        <a:spcBef>
                          <a:spcPts val="195"/>
                        </a:spcBef>
                        <a:buClr>
                          <a:srgbClr val="990000"/>
                        </a:buClr>
                        <a:buSzPct val="110000"/>
                        <a:buFont typeface="Wingdings"/>
                        <a:buChar char=""/>
                        <a:tabLst>
                          <a:tab pos="254000" algn="l"/>
                        </a:tabLst>
                      </a:pP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Pentium/MMX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1997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4.5M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53365" indent="-221615">
                        <a:lnSpc>
                          <a:spcPct val="100000"/>
                        </a:lnSpc>
                        <a:spcBef>
                          <a:spcPts val="195"/>
                        </a:spcBef>
                        <a:buClr>
                          <a:srgbClr val="990000"/>
                        </a:buClr>
                        <a:buSzPct val="110000"/>
                        <a:buFont typeface="Wingdings"/>
                        <a:buChar char=""/>
                        <a:tabLst>
                          <a:tab pos="253365" algn="l"/>
                        </a:tabLst>
                      </a:pP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PentiumPro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1995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6.5M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53365" indent="-221615">
                        <a:lnSpc>
                          <a:spcPct val="100000"/>
                        </a:lnSpc>
                        <a:spcBef>
                          <a:spcPts val="195"/>
                        </a:spcBef>
                        <a:buClr>
                          <a:srgbClr val="990000"/>
                        </a:buClr>
                        <a:buSzPct val="110000"/>
                        <a:buFont typeface="Wingdings"/>
                        <a:buChar char=""/>
                        <a:tabLst>
                          <a:tab pos="253365" algn="l"/>
                        </a:tabLst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Pentium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25" dirty="0">
                          <a:latin typeface="Microsoft Sans Serif"/>
                          <a:cs typeface="Microsoft Sans Serif"/>
                        </a:rPr>
                        <a:t>III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1999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8.2M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53365" indent="-221615">
                        <a:lnSpc>
                          <a:spcPct val="100000"/>
                        </a:lnSpc>
                        <a:spcBef>
                          <a:spcPts val="195"/>
                        </a:spcBef>
                        <a:buClr>
                          <a:srgbClr val="990000"/>
                        </a:buClr>
                        <a:buSzPct val="110000"/>
                        <a:buFont typeface="Wingdings"/>
                        <a:buChar char=""/>
                        <a:tabLst>
                          <a:tab pos="253365" algn="l"/>
                        </a:tabLst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Pentium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2001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25" dirty="0">
                          <a:latin typeface="Microsoft Sans Serif"/>
                          <a:cs typeface="Microsoft Sans Serif"/>
                        </a:rPr>
                        <a:t>42M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54000" indent="-222250">
                        <a:lnSpc>
                          <a:spcPct val="100000"/>
                        </a:lnSpc>
                        <a:spcBef>
                          <a:spcPts val="195"/>
                        </a:spcBef>
                        <a:buClr>
                          <a:srgbClr val="990000"/>
                        </a:buClr>
                        <a:buSzPct val="110000"/>
                        <a:buFont typeface="Wingdings"/>
                        <a:buChar char=""/>
                        <a:tabLst>
                          <a:tab pos="254000" algn="l"/>
                        </a:tabLst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Core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20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25" dirty="0">
                          <a:latin typeface="Microsoft Sans Serif"/>
                          <a:cs typeface="Microsoft Sans Serif"/>
                        </a:rPr>
                        <a:t>Duo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2006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291M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marL="253365" indent="-221615">
                        <a:lnSpc>
                          <a:spcPts val="2365"/>
                        </a:lnSpc>
                        <a:spcBef>
                          <a:spcPts val="195"/>
                        </a:spcBef>
                        <a:buClr>
                          <a:srgbClr val="990000"/>
                        </a:buClr>
                        <a:buSzPct val="110000"/>
                        <a:buFont typeface="Wingdings"/>
                        <a:buChar char=""/>
                        <a:tabLst>
                          <a:tab pos="253365" algn="l"/>
                        </a:tabLst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Core</a:t>
                      </a:r>
                      <a:r>
                        <a:rPr sz="20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25" dirty="0">
                          <a:latin typeface="Microsoft Sans Serif"/>
                          <a:cs typeface="Microsoft Sans Serif"/>
                        </a:rPr>
                        <a:t>i7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365"/>
                        </a:lnSpc>
                        <a:spcBef>
                          <a:spcPts val="195"/>
                        </a:spcBef>
                      </a:pP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2365"/>
                        </a:lnSpc>
                        <a:spcBef>
                          <a:spcPts val="195"/>
                        </a:spcBef>
                      </a:pP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731M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3540" y="4723664"/>
            <a:ext cx="7651750" cy="18999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36854" indent="-224154">
              <a:lnSpc>
                <a:spcPct val="100000"/>
              </a:lnSpc>
              <a:spcBef>
                <a:spcPts val="409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36854" algn="l"/>
              </a:tabLst>
            </a:pPr>
            <a:r>
              <a:rPr sz="2400" b="1" dirty="0">
                <a:latin typeface="Arial"/>
                <a:cs typeface="Arial"/>
              </a:rPr>
              <a:t>Tính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năng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được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thêm</a:t>
            </a:r>
            <a:endParaRPr sz="2400">
              <a:latin typeface="Arial"/>
              <a:cs typeface="Arial"/>
            </a:endParaRPr>
          </a:p>
          <a:p>
            <a:pPr marL="572770" lvl="1" indent="-222250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72770" algn="l"/>
              </a:tabLst>
            </a:pPr>
            <a:r>
              <a:rPr sz="2000" dirty="0">
                <a:latin typeface="Microsoft Sans Serif"/>
                <a:cs typeface="Microsoft Sans Serif"/>
              </a:rPr>
              <a:t>Instructions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để hỗ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trợ</a:t>
            </a:r>
            <a:r>
              <a:rPr sz="2000" dirty="0">
                <a:latin typeface="Microsoft Sans Serif"/>
                <a:cs typeface="Microsoft Sans Serif"/>
              </a:rPr>
              <a:t> multimedia</a:t>
            </a:r>
            <a:r>
              <a:rPr sz="2000" spc="-10" dirty="0">
                <a:latin typeface="Microsoft Sans Serif"/>
                <a:cs typeface="Microsoft Sans Serif"/>
              </a:rPr>
              <a:t> operations</a:t>
            </a:r>
            <a:endParaRPr sz="2000">
              <a:latin typeface="Microsoft Sans Serif"/>
              <a:cs typeface="Microsoft Sans Serif"/>
            </a:endParaRPr>
          </a:p>
          <a:p>
            <a:pPr marL="572135" lvl="1" indent="-22161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72135" algn="l"/>
              </a:tabLst>
            </a:pPr>
            <a:r>
              <a:rPr sz="2000" dirty="0">
                <a:latin typeface="Microsoft Sans Serif"/>
                <a:cs typeface="Microsoft Sans Serif"/>
              </a:rPr>
              <a:t>Instructions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phép các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hoạt động có điều kiện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hiệu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quả </a:t>
            </a:r>
            <a:r>
              <a:rPr sz="2000" spc="40" dirty="0">
                <a:latin typeface="Microsoft Sans Serif"/>
                <a:cs typeface="Microsoft Sans Serif"/>
              </a:rPr>
              <a:t>hơn</a:t>
            </a:r>
            <a:endParaRPr sz="2000">
              <a:latin typeface="Microsoft Sans Serif"/>
              <a:cs typeface="Microsoft Sans Serif"/>
            </a:endParaRPr>
          </a:p>
          <a:p>
            <a:pPr marL="572135" lvl="1" indent="-22161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72135" algn="l"/>
              </a:tabLst>
            </a:pPr>
            <a:r>
              <a:rPr sz="2000" dirty="0">
                <a:latin typeface="Microsoft Sans Serif"/>
                <a:cs typeface="Microsoft Sans Serif"/>
              </a:rPr>
              <a:t>Chuyển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10" dirty="0">
                <a:latin typeface="Microsoft Sans Serif"/>
                <a:cs typeface="Microsoft Sans Serif"/>
              </a:rPr>
              <a:t>từ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32 bits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sang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64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bits</a:t>
            </a:r>
            <a:endParaRPr sz="2000">
              <a:latin typeface="Microsoft Sans Serif"/>
              <a:cs typeface="Microsoft Sans Serif"/>
            </a:endParaRPr>
          </a:p>
          <a:p>
            <a:pPr marL="572770" lvl="1" indent="-22225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72770" algn="l"/>
              </a:tabLst>
            </a:pPr>
            <a:r>
              <a:rPr sz="2000" dirty="0">
                <a:latin typeface="Microsoft Sans Serif"/>
                <a:cs typeface="Microsoft Sans Serif"/>
              </a:rPr>
              <a:t>Nhiều core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hơn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402080"/>
            <a:ext cx="4248911" cy="295351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61" y="4738118"/>
            <a:ext cx="3309620" cy="14344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Arial"/>
                <a:cs typeface="Arial"/>
              </a:rPr>
              <a:t>Các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instruction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cần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lưu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ý</a:t>
            </a:r>
            <a:endParaRPr sz="2000">
              <a:latin typeface="Arial"/>
              <a:cs typeface="Arial"/>
            </a:endParaRPr>
          </a:p>
          <a:p>
            <a:pPr marL="756285" indent="-342900">
              <a:lnSpc>
                <a:spcPct val="100000"/>
              </a:lnSpc>
              <a:spcBef>
                <a:spcPts val="35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b="1" dirty="0">
                <a:latin typeface="Courier New"/>
                <a:cs typeface="Courier New"/>
              </a:rPr>
              <a:t>leaq</a:t>
            </a:r>
            <a:r>
              <a:rPr sz="2000" dirty="0">
                <a:latin typeface="Microsoft Sans Serif"/>
                <a:cs typeface="Microsoft Sans Serif"/>
              </a:rPr>
              <a:t>: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tính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toán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địa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chỉ</a:t>
            </a:r>
            <a:endParaRPr sz="2000">
              <a:latin typeface="Microsoft Sans Serif"/>
              <a:cs typeface="Microsoft Sans Serif"/>
            </a:endParaRPr>
          </a:p>
          <a:p>
            <a:pPr marL="756285" indent="-34290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b="1" dirty="0">
                <a:latin typeface="Courier New"/>
                <a:cs typeface="Courier New"/>
              </a:rPr>
              <a:t>salq</a:t>
            </a:r>
            <a:r>
              <a:rPr sz="2000" dirty="0">
                <a:latin typeface="Microsoft Sans Serif"/>
                <a:cs typeface="Microsoft Sans Serif"/>
              </a:rPr>
              <a:t>: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shift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trái</a:t>
            </a:r>
            <a:endParaRPr sz="2000">
              <a:latin typeface="Microsoft Sans Serif"/>
              <a:cs typeface="Microsoft Sans Serif"/>
            </a:endParaRPr>
          </a:p>
          <a:p>
            <a:pPr marL="756285" indent="-34290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b="1" dirty="0">
                <a:latin typeface="Courier New"/>
                <a:cs typeface="Courier New"/>
              </a:rPr>
              <a:t>imulq</a:t>
            </a:r>
            <a:r>
              <a:rPr sz="2000" dirty="0">
                <a:latin typeface="Microsoft Sans Serif"/>
                <a:cs typeface="Microsoft Sans Serif"/>
              </a:rPr>
              <a:t>: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phép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nhân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007" y="1380744"/>
            <a:ext cx="3946525" cy="3224530"/>
            <a:chOff x="64007" y="1380744"/>
            <a:chExt cx="3946525" cy="3224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972" y="1403604"/>
              <a:ext cx="3853434" cy="3182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7" y="1380744"/>
              <a:ext cx="3733038" cy="322402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4592" y="1360932"/>
            <a:ext cx="3840479" cy="3169920"/>
          </a:xfrm>
          <a:prstGeom prst="rect">
            <a:avLst/>
          </a:prstGeom>
          <a:solidFill>
            <a:srgbClr val="F6F5BC"/>
          </a:solidFill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0"/>
              </a:spcBef>
            </a:pP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arith</a:t>
            </a:r>
            <a:endParaRPr sz="18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(long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y,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35" dirty="0">
                <a:latin typeface="Courier New"/>
                <a:cs typeface="Courier New"/>
              </a:rPr>
              <a:t>z)</a:t>
            </a:r>
            <a:endParaRPr sz="18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11785" algn="just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t1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x+y;</a:t>
            </a:r>
            <a:r>
              <a:rPr sz="1800" b="1" spc="265" dirty="0">
                <a:latin typeface="Courier New"/>
                <a:cs typeface="Courier New"/>
              </a:rPr>
              <a:t>     </a:t>
            </a:r>
            <a:r>
              <a:rPr sz="1800" b="1" spc="-25" dirty="0">
                <a:latin typeface="Courier New"/>
                <a:cs typeface="Courier New"/>
              </a:rPr>
              <a:t>(1)</a:t>
            </a:r>
            <a:endParaRPr sz="1800">
              <a:latin typeface="Courier New"/>
              <a:cs typeface="Courier New"/>
            </a:endParaRPr>
          </a:p>
          <a:p>
            <a:pPr marL="311785" algn="just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t2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z+t1;</a:t>
            </a:r>
            <a:r>
              <a:rPr sz="1800" b="1" spc="335" dirty="0">
                <a:latin typeface="Courier New"/>
                <a:cs typeface="Courier New"/>
              </a:rPr>
              <a:t>    </a:t>
            </a:r>
            <a:r>
              <a:rPr sz="1800" b="1" spc="-25" dirty="0">
                <a:latin typeface="Courier New"/>
                <a:cs typeface="Courier New"/>
              </a:rPr>
              <a:t>(2)</a:t>
            </a:r>
            <a:endParaRPr sz="1800">
              <a:latin typeface="Courier New"/>
              <a:cs typeface="Courier New"/>
            </a:endParaRPr>
          </a:p>
          <a:p>
            <a:pPr marL="311785" marR="335280" algn="just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t3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x+4;</a:t>
            </a:r>
            <a:r>
              <a:rPr sz="1800" b="1" spc="265" dirty="0">
                <a:latin typeface="Courier New"/>
                <a:cs typeface="Courier New"/>
              </a:rPr>
              <a:t>     </a:t>
            </a:r>
            <a:r>
              <a:rPr sz="1800" b="1" spc="-25" dirty="0">
                <a:latin typeface="Courier New"/>
                <a:cs typeface="Courier New"/>
              </a:rPr>
              <a:t>(3) </a:t>
            </a: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t4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48;</a:t>
            </a:r>
            <a:r>
              <a:rPr sz="1800" b="1" spc="95" dirty="0">
                <a:latin typeface="Courier New"/>
                <a:cs typeface="Courier New"/>
              </a:rPr>
              <a:t>   </a:t>
            </a:r>
            <a:r>
              <a:rPr sz="1800" b="1" spc="-25" dirty="0">
                <a:latin typeface="Courier New"/>
                <a:cs typeface="Courier New"/>
              </a:rPr>
              <a:t>(4) </a:t>
            </a: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t5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t3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t4;</a:t>
            </a:r>
            <a:r>
              <a:rPr sz="1800" b="1" spc="155" dirty="0">
                <a:latin typeface="Courier New"/>
                <a:cs typeface="Courier New"/>
              </a:rPr>
              <a:t>  </a:t>
            </a:r>
            <a:r>
              <a:rPr sz="1800" b="1" spc="-25" dirty="0">
                <a:latin typeface="Courier New"/>
                <a:cs typeface="Courier New"/>
              </a:rPr>
              <a:t>(5) </a:t>
            </a:r>
            <a:r>
              <a:rPr sz="1800" b="1" dirty="0">
                <a:latin typeface="Courier New"/>
                <a:cs typeface="Courier New"/>
              </a:rPr>
              <a:t>long</a:t>
            </a:r>
            <a:r>
              <a:rPr sz="1800" b="1" spc="-2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rval</a:t>
            </a:r>
            <a:r>
              <a:rPr sz="1800" b="1" spc="-1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t2</a:t>
            </a:r>
            <a:r>
              <a:rPr sz="1800" b="1" spc="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*</a:t>
            </a:r>
            <a:r>
              <a:rPr sz="1800" b="1" spc="105" dirty="0">
                <a:latin typeface="Courier New"/>
                <a:cs typeface="Courier New"/>
              </a:rPr>
              <a:t> </a:t>
            </a:r>
            <a:r>
              <a:rPr sz="1800" b="1" spc="-250" dirty="0">
                <a:latin typeface="Courier New"/>
                <a:cs typeface="Courier New"/>
              </a:rPr>
              <a:t>t5;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(6) </a:t>
            </a: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rval;</a:t>
            </a:r>
            <a:r>
              <a:rPr sz="1800" b="1" spc="395" dirty="0">
                <a:latin typeface="Courier New"/>
                <a:cs typeface="Courier New"/>
              </a:rPr>
              <a:t>      </a:t>
            </a:r>
            <a:r>
              <a:rPr sz="1800" b="1" spc="-25" dirty="0">
                <a:latin typeface="Courier New"/>
                <a:cs typeface="Courier New"/>
              </a:rPr>
              <a:t>(7)</a:t>
            </a:r>
            <a:endParaRPr sz="18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7034" y="1375028"/>
            <a:ext cx="4665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%rdi</a:t>
            </a:r>
            <a:r>
              <a:rPr sz="1800" b="1" i="1" spc="-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x,</a:t>
            </a:r>
            <a:r>
              <a:rPr sz="1800" b="1" i="1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%rsi</a:t>
            </a:r>
            <a:r>
              <a:rPr sz="1800" b="1" i="1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y,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%rdx</a:t>
            </a:r>
            <a:r>
              <a:rPr sz="18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Courier New"/>
                <a:cs typeface="Courier New"/>
              </a:rPr>
              <a:t>lưu</a:t>
            </a:r>
            <a:r>
              <a:rPr sz="1800" b="1" i="1" spc="-50" dirty="0">
                <a:solidFill>
                  <a:srgbClr val="00AF50"/>
                </a:solidFill>
                <a:latin typeface="Courier New"/>
                <a:cs typeface="Courier New"/>
              </a:rPr>
              <a:t> z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arith: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2234" y="1923364"/>
            <a:ext cx="262064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(%rdi,%rsi),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%rax</a:t>
            </a:r>
            <a:endParaRPr sz="1800">
              <a:latin typeface="Courier New"/>
              <a:cs typeface="Courier New"/>
            </a:endParaRPr>
          </a:p>
          <a:p>
            <a:pPr marL="12700" marR="5080" indent="-63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%rdx,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%rax </a:t>
            </a:r>
            <a:r>
              <a:rPr sz="1800" b="1" dirty="0">
                <a:latin typeface="Courier New"/>
                <a:cs typeface="Courier New"/>
              </a:rPr>
              <a:t>(%rsi,%rsi,2),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%rdx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$4,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%rdx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4(%rdi,%rdx),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%rcx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%rcx,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%rax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1354" y="1923364"/>
            <a:ext cx="70802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leaq addq leaq salq leaq </a:t>
            </a:r>
            <a:r>
              <a:rPr sz="1800" b="1" spc="-10" dirty="0">
                <a:latin typeface="Courier New"/>
                <a:cs typeface="Courier New"/>
              </a:rPr>
              <a:t>imulq </a:t>
            </a:r>
            <a:r>
              <a:rPr sz="1800" b="1" spc="-25" dirty="0">
                <a:latin typeface="Courier New"/>
                <a:cs typeface="Courier New"/>
              </a:rPr>
              <a:t>ret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30361" y="254127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0"/>
                </a:moveTo>
                <a:lnTo>
                  <a:pt x="29640" y="1002"/>
                </a:lnTo>
                <a:lnTo>
                  <a:pt x="53863" y="3730"/>
                </a:lnTo>
                <a:lnTo>
                  <a:pt x="70205" y="7768"/>
                </a:lnTo>
                <a:lnTo>
                  <a:pt x="76200" y="12700"/>
                </a:lnTo>
                <a:lnTo>
                  <a:pt x="76200" y="254000"/>
                </a:lnTo>
                <a:lnTo>
                  <a:pt x="82194" y="258931"/>
                </a:lnTo>
                <a:lnTo>
                  <a:pt x="98536" y="262969"/>
                </a:lnTo>
                <a:lnTo>
                  <a:pt x="122759" y="265697"/>
                </a:lnTo>
                <a:lnTo>
                  <a:pt x="152400" y="266700"/>
                </a:lnTo>
                <a:lnTo>
                  <a:pt x="122759" y="267702"/>
                </a:lnTo>
                <a:lnTo>
                  <a:pt x="98536" y="270430"/>
                </a:lnTo>
                <a:lnTo>
                  <a:pt x="82194" y="274468"/>
                </a:lnTo>
                <a:lnTo>
                  <a:pt x="76200" y="279400"/>
                </a:lnTo>
                <a:lnTo>
                  <a:pt x="76200" y="520700"/>
                </a:lnTo>
                <a:lnTo>
                  <a:pt x="70205" y="525631"/>
                </a:lnTo>
                <a:lnTo>
                  <a:pt x="53863" y="529669"/>
                </a:lnTo>
                <a:lnTo>
                  <a:pt x="29640" y="532397"/>
                </a:lnTo>
                <a:lnTo>
                  <a:pt x="0" y="533400"/>
                </a:lnTo>
              </a:path>
            </a:pathLst>
          </a:custGeom>
          <a:ln w="254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89450" y="4032250"/>
          <a:ext cx="4191000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Thanh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Tác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dụng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%rdi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Argument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%rsi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Argument</a:t>
                      </a:r>
                      <a:r>
                        <a:rPr sz="1800" spc="-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%rdx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Argument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z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%rax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rval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%rdx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t4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%rcx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t5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8412606" y="1911807"/>
            <a:ext cx="711200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ts val="208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6FC0"/>
                </a:solidFill>
                <a:latin typeface="Courier New"/>
                <a:cs typeface="Courier New"/>
              </a:rPr>
              <a:t>(1)</a:t>
            </a:r>
            <a:endParaRPr sz="1800">
              <a:latin typeface="Courier New"/>
              <a:cs typeface="Courier New"/>
            </a:endParaRPr>
          </a:p>
          <a:p>
            <a:pPr marL="29845">
              <a:lnSpc>
                <a:spcPts val="2080"/>
              </a:lnSpc>
            </a:pPr>
            <a:r>
              <a:rPr sz="1800" b="1" spc="-25" dirty="0">
                <a:solidFill>
                  <a:srgbClr val="006FC0"/>
                </a:solidFill>
                <a:latin typeface="Courier New"/>
                <a:cs typeface="Courier New"/>
              </a:rPr>
              <a:t>(2)</a:t>
            </a:r>
            <a:endParaRPr sz="1800">
              <a:latin typeface="Courier New"/>
              <a:cs typeface="Courier New"/>
            </a:endParaRPr>
          </a:p>
          <a:p>
            <a:pPr marL="29845">
              <a:lnSpc>
                <a:spcPct val="100000"/>
              </a:lnSpc>
              <a:spcBef>
                <a:spcPts val="1440"/>
              </a:spcBef>
            </a:pPr>
            <a:r>
              <a:rPr sz="1800" b="1" spc="-25" dirty="0">
                <a:solidFill>
                  <a:srgbClr val="006FC0"/>
                </a:solidFill>
                <a:latin typeface="Courier New"/>
                <a:cs typeface="Courier New"/>
              </a:rPr>
              <a:t>(4)</a:t>
            </a:r>
            <a:endParaRPr sz="1800">
              <a:latin typeface="Courier New"/>
              <a:cs typeface="Courier New"/>
            </a:endParaRPr>
          </a:p>
          <a:p>
            <a:pPr marL="13335">
              <a:lnSpc>
                <a:spcPts val="2155"/>
              </a:lnSpc>
              <a:spcBef>
                <a:spcPts val="1285"/>
              </a:spcBef>
            </a:pPr>
            <a:r>
              <a:rPr sz="1800" b="1" spc="-10" dirty="0">
                <a:solidFill>
                  <a:srgbClr val="006FC0"/>
                </a:solidFill>
                <a:latin typeface="Courier New"/>
                <a:cs typeface="Courier New"/>
              </a:rPr>
              <a:t>(3,5)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800" b="1" spc="-25" dirty="0">
                <a:solidFill>
                  <a:srgbClr val="006FC0"/>
                </a:solidFill>
                <a:latin typeface="Courier New"/>
                <a:cs typeface="Courier New"/>
              </a:rPr>
              <a:t>(6)</a:t>
            </a:r>
            <a:endParaRPr sz="1800">
              <a:latin typeface="Courier New"/>
              <a:cs typeface="Courier New"/>
            </a:endParaRPr>
          </a:p>
          <a:p>
            <a:pPr marL="14604">
              <a:lnSpc>
                <a:spcPts val="2005"/>
              </a:lnSpc>
            </a:pPr>
            <a:r>
              <a:rPr sz="1800" b="1" spc="-25" dirty="0">
                <a:solidFill>
                  <a:srgbClr val="006FC0"/>
                </a:solidFill>
                <a:latin typeface="Courier New"/>
                <a:cs typeface="Courier New"/>
              </a:rPr>
              <a:t>(7)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01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dirty="0"/>
              <a:t>Biểu</a:t>
            </a:r>
            <a:r>
              <a:rPr spc="-35" dirty="0"/>
              <a:t> </a:t>
            </a:r>
            <a:r>
              <a:rPr dirty="0"/>
              <a:t>thức</a:t>
            </a:r>
            <a:r>
              <a:rPr spc="-30" dirty="0"/>
              <a:t> </a:t>
            </a:r>
            <a:r>
              <a:rPr dirty="0"/>
              <a:t>toán</a:t>
            </a:r>
            <a:r>
              <a:rPr spc="-30" dirty="0"/>
              <a:t> </a:t>
            </a:r>
            <a:r>
              <a:rPr dirty="0"/>
              <a:t>học:</a:t>
            </a:r>
            <a:r>
              <a:rPr spc="-30" dirty="0"/>
              <a:t> </a:t>
            </a:r>
            <a:r>
              <a:rPr dirty="0"/>
              <a:t>Ví</a:t>
            </a:r>
            <a:r>
              <a:rPr spc="-30" dirty="0"/>
              <a:t> </a:t>
            </a:r>
            <a:r>
              <a:rPr dirty="0"/>
              <a:t>dụ</a:t>
            </a:r>
            <a:r>
              <a:rPr spc="-40" dirty="0"/>
              <a:t> </a:t>
            </a:r>
            <a:r>
              <a:rPr dirty="0"/>
              <a:t>1</a:t>
            </a:r>
            <a:r>
              <a:rPr spc="-30" dirty="0"/>
              <a:t> </a:t>
            </a:r>
            <a:r>
              <a:rPr spc="-10" dirty="0"/>
              <a:t>(x86_64)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Extra:</a:t>
            </a:r>
            <a:r>
              <a:rPr sz="3200" spc="-50" dirty="0"/>
              <a:t> </a:t>
            </a:r>
            <a:r>
              <a:rPr sz="3200" dirty="0"/>
              <a:t>Khác</a:t>
            </a:r>
            <a:r>
              <a:rPr sz="3200" spc="-40" dirty="0"/>
              <a:t> </a:t>
            </a:r>
            <a:r>
              <a:rPr sz="3200" dirty="0"/>
              <a:t>biệt</a:t>
            </a:r>
            <a:r>
              <a:rPr sz="3200" spc="-30" dirty="0"/>
              <a:t> </a:t>
            </a:r>
            <a:r>
              <a:rPr sz="3200" dirty="0"/>
              <a:t>giữa</a:t>
            </a:r>
            <a:r>
              <a:rPr sz="3200" spc="-45" dirty="0"/>
              <a:t> </a:t>
            </a:r>
            <a:r>
              <a:rPr sz="3200" dirty="0"/>
              <a:t>các</a:t>
            </a:r>
            <a:r>
              <a:rPr sz="3200" spc="-15" dirty="0"/>
              <a:t> </a:t>
            </a:r>
            <a:r>
              <a:rPr sz="3200" dirty="0"/>
              <a:t>định</a:t>
            </a:r>
            <a:r>
              <a:rPr sz="3200" spc="-40" dirty="0"/>
              <a:t> </a:t>
            </a:r>
            <a:r>
              <a:rPr sz="3200" spc="-20" dirty="0"/>
              <a:t>dạng</a:t>
            </a:r>
            <a:endParaRPr sz="3200"/>
          </a:p>
          <a:p>
            <a:pPr marL="24765">
              <a:lnSpc>
                <a:spcPct val="100000"/>
              </a:lnSpc>
              <a:tabLst>
                <a:tab pos="332105" algn="l"/>
                <a:tab pos="9156065" algn="l"/>
              </a:tabLst>
            </a:pPr>
            <a:r>
              <a:rPr sz="3200" u="heavy" dirty="0">
                <a:uFill>
                  <a:solidFill>
                    <a:srgbClr val="990000"/>
                  </a:solidFill>
                </a:uFill>
              </a:rPr>
              <a:t>	AT&amp;T</a:t>
            </a:r>
            <a:r>
              <a:rPr sz="3200" u="heavy" spc="-30" dirty="0">
                <a:uFill>
                  <a:solidFill>
                    <a:srgbClr val="990000"/>
                  </a:solidFill>
                </a:uFill>
              </a:rPr>
              <a:t> </a:t>
            </a:r>
            <a:r>
              <a:rPr sz="3200" b="0" u="heavy" dirty="0">
                <a:uFill>
                  <a:solidFill>
                    <a:srgbClr val="990000"/>
                  </a:solidFill>
                </a:uFill>
                <a:latin typeface="Microsoft Sans Serif"/>
                <a:cs typeface="Microsoft Sans Serif"/>
              </a:rPr>
              <a:t>vs</a:t>
            </a:r>
            <a:r>
              <a:rPr sz="3200" b="0" u="heavy" spc="30" dirty="0">
                <a:uFill>
                  <a:solidFill>
                    <a:srgbClr val="99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200" u="heavy" spc="-10" dirty="0">
                <a:uFill>
                  <a:solidFill>
                    <a:srgbClr val="990000"/>
                  </a:solidFill>
                </a:uFill>
              </a:rPr>
              <a:t>Intel</a:t>
            </a:r>
            <a:r>
              <a:rPr sz="3200" u="heavy" dirty="0">
                <a:uFill>
                  <a:solidFill>
                    <a:srgbClr val="990000"/>
                  </a:solidFill>
                </a:uFill>
              </a:rPr>
              <a:t>	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69214" y="1460118"/>
            <a:ext cx="7124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220" indent="-223520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59090"/>
              <a:buFont typeface="Lucida Sans Unicode"/>
              <a:buChar char="■"/>
              <a:tabLst>
                <a:tab pos="236220" algn="l"/>
              </a:tabLst>
            </a:pPr>
            <a:r>
              <a:rPr sz="2200" b="1" dirty="0">
                <a:latin typeface="Arial"/>
                <a:cs typeface="Arial"/>
              </a:rPr>
              <a:t>Khác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biệt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giữa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2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định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dạng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assembly: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AT&amp;T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vs</a:t>
            </a:r>
            <a:r>
              <a:rPr sz="2200" spc="-20" dirty="0">
                <a:latin typeface="Microsoft Sans Serif"/>
                <a:cs typeface="Microsoft Sans Serif"/>
              </a:rPr>
              <a:t> </a:t>
            </a:r>
            <a:r>
              <a:rPr sz="2200" b="1" spc="-10" dirty="0">
                <a:latin typeface="Arial"/>
                <a:cs typeface="Arial"/>
              </a:rPr>
              <a:t>Intel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4150" y="1974850"/>
          <a:ext cx="8763000" cy="4006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AT&amp;T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Intel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 marR="3333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latin typeface="Microsoft Sans Serif"/>
                          <a:cs typeface="Microsoft Sans Serif"/>
                        </a:rPr>
                        <a:t>Thứ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95" dirty="0">
                          <a:latin typeface="Microsoft Sans Serif"/>
                          <a:cs typeface="Microsoft Sans Serif"/>
                        </a:rPr>
                        <a:t>tự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toán hạng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movl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source,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dest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mov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dest,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source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Thanh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ghi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75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Có %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70" dirty="0">
                          <a:latin typeface="Microsoft Sans Serif"/>
                          <a:cs typeface="Microsoft Sans Serif"/>
                        </a:rPr>
                        <a:t>trước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tên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thanh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ghi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  <a:p>
                      <a:pPr marL="91440">
                        <a:lnSpc>
                          <a:spcPts val="2075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%eax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75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Không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có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prefix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70" dirty="0">
                          <a:latin typeface="Microsoft Sans Serif"/>
                          <a:cs typeface="Microsoft Sans Serif"/>
                        </a:rPr>
                        <a:t>trước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tên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thanh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ghi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ts val="2075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eax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Lệnh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mov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75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Có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suffix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  <a:p>
                      <a:pPr marL="91440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movl,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movlq,</a:t>
                      </a:r>
                      <a:r>
                        <a:rPr sz="18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movb…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75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Không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có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suffix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ts val="2075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Địa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chỉ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ô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30" dirty="0">
                          <a:latin typeface="Microsoft Sans Serif"/>
                          <a:cs typeface="Microsoft Sans Serif"/>
                        </a:rPr>
                        <a:t>nhớ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8(%ebp)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[ebp</a:t>
                      </a:r>
                      <a:r>
                        <a:rPr sz="18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8]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Có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thể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thấy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130" dirty="0">
                          <a:latin typeface="Microsoft Sans Serif"/>
                          <a:cs typeface="Microsoft Sans Serif"/>
                        </a:rPr>
                        <a:t>ở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đâu?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gcc: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option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–masm=att</a:t>
                      </a:r>
                      <a:r>
                        <a:rPr sz="18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(mặc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  <a:p>
                      <a:pPr marL="91440">
                        <a:lnSpc>
                          <a:spcPts val="2100"/>
                        </a:lnSpc>
                        <a:spcBef>
                          <a:spcPts val="120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định)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  <a:p>
                      <a:pPr marL="91440">
                        <a:lnSpc>
                          <a:spcPts val="21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objdump: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option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–M</a:t>
                      </a:r>
                      <a:r>
                        <a:rPr sz="18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att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(mặc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định)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6385">
                        <a:lnSpc>
                          <a:spcPts val="2100"/>
                        </a:lnSpc>
                        <a:spcBef>
                          <a:spcPts val="1400"/>
                        </a:spcBef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IDA</a:t>
                      </a: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Pro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  <a:p>
                      <a:pPr marL="378460" indent="-286385">
                        <a:lnSpc>
                          <a:spcPts val="2100"/>
                        </a:lnSpc>
                        <a:buChar char="•"/>
                        <a:tabLst>
                          <a:tab pos="378460" algn="l"/>
                          <a:tab pos="1620520" algn="l"/>
                        </a:tabLst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gcc: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option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–masm=intel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objdump: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option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–M</a:t>
                      </a:r>
                      <a:r>
                        <a:rPr sz="18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intel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7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/>
              <a:t>Nội</a:t>
            </a:r>
            <a:r>
              <a:rPr spc="-60" dirty="0"/>
              <a:t> </a:t>
            </a:r>
            <a:r>
              <a:rPr spc="-20" dirty="0"/>
              <a:t>dung</a:t>
            </a:r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9844" y="1343102"/>
            <a:ext cx="6505575" cy="30200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44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970" algn="l"/>
              </a:tabLst>
            </a:pPr>
            <a:r>
              <a:rPr sz="2400" b="1" dirty="0">
                <a:latin typeface="Arial"/>
                <a:cs typeface="Arial"/>
              </a:rPr>
              <a:t>Các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chủ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đề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chính:</a:t>
            </a:r>
            <a:endParaRPr sz="2400">
              <a:latin typeface="Arial"/>
              <a:cs typeface="Arial"/>
            </a:endParaRPr>
          </a:p>
          <a:p>
            <a:pPr marL="748665" lvl="1" indent="-457200">
              <a:lnSpc>
                <a:spcPct val="100000"/>
              </a:lnSpc>
              <a:spcBef>
                <a:spcPts val="310"/>
              </a:spcBef>
              <a:buClr>
                <a:srgbClr val="990000"/>
              </a:buClr>
              <a:buSzPct val="110000"/>
              <a:buAutoNum type="arabicParenR"/>
              <a:tabLst>
                <a:tab pos="748665" algn="l"/>
              </a:tabLst>
            </a:pP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Biểu</a:t>
            </a:r>
            <a:r>
              <a:rPr sz="2000" spc="10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diễn</a:t>
            </a:r>
            <a:r>
              <a:rPr sz="2000" spc="15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các</a:t>
            </a:r>
            <a:r>
              <a:rPr sz="2000" spc="-10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kiểu</a:t>
            </a:r>
            <a:r>
              <a:rPr sz="2000" spc="10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909090"/>
                </a:solidFill>
                <a:latin typeface="Microsoft Sans Serif"/>
                <a:cs typeface="Microsoft Sans Serif"/>
              </a:rPr>
              <a:t>dữ</a:t>
            </a: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 liệu</a:t>
            </a:r>
            <a:r>
              <a:rPr sz="2000" spc="15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và</a:t>
            </a:r>
            <a:r>
              <a:rPr sz="2000" spc="10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các</a:t>
            </a:r>
            <a:r>
              <a:rPr sz="2000" spc="-5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phép tính</a:t>
            </a:r>
            <a:r>
              <a:rPr sz="2000" spc="5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toán </a:t>
            </a:r>
            <a:r>
              <a:rPr sz="2000" spc="-25" dirty="0">
                <a:solidFill>
                  <a:srgbClr val="909090"/>
                </a:solidFill>
                <a:latin typeface="Microsoft Sans Serif"/>
                <a:cs typeface="Microsoft Sans Serif"/>
              </a:rPr>
              <a:t>bit</a:t>
            </a:r>
            <a:endParaRPr sz="2000">
              <a:latin typeface="Microsoft Sans Serif"/>
              <a:cs typeface="Microsoft Sans Serif"/>
            </a:endParaRPr>
          </a:p>
          <a:p>
            <a:pPr marL="786765" lvl="1" indent="-457200">
              <a:lnSpc>
                <a:spcPct val="100000"/>
              </a:lnSpc>
              <a:spcBef>
                <a:spcPts val="250"/>
              </a:spcBef>
              <a:buClr>
                <a:srgbClr val="990000"/>
              </a:buClr>
              <a:buSzPct val="110000"/>
              <a:buAutoNum type="arabicParenR"/>
              <a:tabLst>
                <a:tab pos="786765" algn="l"/>
              </a:tabLst>
            </a:pP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Ngôn</a:t>
            </a:r>
            <a:r>
              <a:rPr sz="2000" spc="5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909090"/>
                </a:solidFill>
                <a:latin typeface="Microsoft Sans Serif"/>
                <a:cs typeface="Microsoft Sans Serif"/>
              </a:rPr>
              <a:t>ngữ</a:t>
            </a:r>
            <a:r>
              <a:rPr sz="2000" dirty="0">
                <a:solidFill>
                  <a:srgbClr val="909090"/>
                </a:solidFill>
                <a:latin typeface="Microsoft Sans Serif"/>
                <a:cs typeface="Microsoft Sans Serif"/>
              </a:rPr>
              <a:t> assembly</a:t>
            </a:r>
            <a:r>
              <a:rPr sz="2000" spc="5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909090"/>
                </a:solidFill>
                <a:latin typeface="Microsoft Sans Serif"/>
                <a:cs typeface="Microsoft Sans Serif"/>
              </a:rPr>
              <a:t>cơ</a:t>
            </a:r>
            <a:r>
              <a:rPr sz="2000" spc="5" dirty="0">
                <a:solidFill>
                  <a:srgbClr val="90909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909090"/>
                </a:solidFill>
                <a:latin typeface="Microsoft Sans Serif"/>
                <a:cs typeface="Microsoft Sans Serif"/>
              </a:rPr>
              <a:t>bản</a:t>
            </a:r>
            <a:endParaRPr sz="2000">
              <a:latin typeface="Microsoft Sans Serif"/>
              <a:cs typeface="Microsoft Sans Serif"/>
            </a:endParaRPr>
          </a:p>
          <a:p>
            <a:pPr marL="786765" lvl="1" indent="-457200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AutoNum type="arabicParenR"/>
              <a:tabLst>
                <a:tab pos="786765" algn="l"/>
              </a:tabLst>
            </a:pPr>
            <a:r>
              <a:rPr sz="2000" dirty="0">
                <a:latin typeface="Microsoft Sans Serif"/>
                <a:cs typeface="Microsoft Sans Serif"/>
              </a:rPr>
              <a:t>Điều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khiển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luồng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trong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với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assembly</a:t>
            </a:r>
            <a:endParaRPr sz="2000">
              <a:latin typeface="Microsoft Sans Serif"/>
              <a:cs typeface="Microsoft Sans Serif"/>
            </a:endParaRPr>
          </a:p>
          <a:p>
            <a:pPr marL="786765" lvl="1" indent="-457200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AutoNum type="arabicParenR"/>
              <a:tabLst>
                <a:tab pos="786765" algn="l"/>
              </a:tabLst>
            </a:pPr>
            <a:r>
              <a:rPr sz="2000" dirty="0">
                <a:latin typeface="Microsoft Sans Serif"/>
                <a:cs typeface="Microsoft Sans Serif"/>
              </a:rPr>
              <a:t>Biểu diễn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mảng,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cấu trúc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110" dirty="0">
                <a:latin typeface="Microsoft Sans Serif"/>
                <a:cs typeface="Microsoft Sans Serif"/>
              </a:rPr>
              <a:t>dữ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liệu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trong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C</a:t>
            </a:r>
            <a:endParaRPr sz="2000">
              <a:latin typeface="Microsoft Sans Serif"/>
              <a:cs typeface="Microsoft Sans Serif"/>
            </a:endParaRPr>
          </a:p>
          <a:p>
            <a:pPr marL="786765" lvl="1" indent="-457200">
              <a:lnSpc>
                <a:spcPct val="100000"/>
              </a:lnSpc>
              <a:spcBef>
                <a:spcPts val="254"/>
              </a:spcBef>
              <a:buClr>
                <a:srgbClr val="990000"/>
              </a:buClr>
              <a:buSzPct val="110000"/>
              <a:buAutoNum type="arabicParenR"/>
              <a:tabLst>
                <a:tab pos="786765" algn="l"/>
              </a:tabLst>
            </a:pPr>
            <a:r>
              <a:rPr sz="2000" dirty="0">
                <a:latin typeface="Microsoft Sans Serif"/>
                <a:cs typeface="Microsoft Sans Serif"/>
              </a:rPr>
              <a:t>Các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thủ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tục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(procedure)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trong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 </a:t>
            </a:r>
            <a:r>
              <a:rPr sz="2000" spc="200" dirty="0">
                <a:latin typeface="Microsoft Sans Serif"/>
                <a:cs typeface="Microsoft Sans Serif"/>
              </a:rPr>
              <a:t>ở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75" dirty="0">
                <a:latin typeface="Microsoft Sans Serif"/>
                <a:cs typeface="Microsoft Sans Serif"/>
              </a:rPr>
              <a:t>mức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assembly</a:t>
            </a:r>
            <a:endParaRPr sz="2000">
              <a:latin typeface="Microsoft Sans Serif"/>
              <a:cs typeface="Microsoft Sans Serif"/>
            </a:endParaRPr>
          </a:p>
          <a:p>
            <a:pPr marL="786765" lvl="1" indent="-457200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AutoNum type="arabicParenR"/>
              <a:tabLst>
                <a:tab pos="786765" algn="l"/>
              </a:tabLst>
            </a:pPr>
            <a:r>
              <a:rPr sz="2000" dirty="0">
                <a:latin typeface="Microsoft Sans Serif"/>
                <a:cs typeface="Microsoft Sans Serif"/>
              </a:rPr>
              <a:t>Phân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cấp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bộ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nhớ,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cache</a:t>
            </a:r>
            <a:endParaRPr sz="2000">
              <a:latin typeface="Microsoft Sans Serif"/>
              <a:cs typeface="Microsoft Sans Serif"/>
            </a:endParaRPr>
          </a:p>
          <a:p>
            <a:pPr marL="786765" lvl="1" indent="-457200">
              <a:lnSpc>
                <a:spcPct val="100000"/>
              </a:lnSpc>
              <a:spcBef>
                <a:spcPts val="265"/>
              </a:spcBef>
              <a:buClr>
                <a:srgbClr val="990000"/>
              </a:buClr>
              <a:buSzPct val="110000"/>
              <a:buAutoNum type="arabicParenR"/>
              <a:tabLst>
                <a:tab pos="786765" algn="l"/>
              </a:tabLst>
            </a:pPr>
            <a:r>
              <a:rPr sz="2000" dirty="0">
                <a:latin typeface="Microsoft Sans Serif"/>
                <a:cs typeface="Microsoft Sans Serif"/>
              </a:rPr>
              <a:t>Linking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trong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biên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dịch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file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thực</a:t>
            </a:r>
            <a:r>
              <a:rPr sz="2000" spc="-25" dirty="0">
                <a:latin typeface="Microsoft Sans Serif"/>
                <a:cs typeface="Microsoft Sans Serif"/>
              </a:rPr>
              <a:t> thi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0955" y="6653199"/>
            <a:ext cx="141605" cy="1708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b="1" spc="-75" dirty="0">
                <a:latin typeface="Arial"/>
                <a:cs typeface="Arial"/>
              </a:rPr>
              <a:t>64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4571291"/>
            <a:ext cx="3455035" cy="180340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71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Lab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liên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quan</a:t>
            </a:r>
            <a:endParaRPr sz="2400">
              <a:latin typeface="Arial"/>
              <a:cs typeface="Arial"/>
            </a:endParaRPr>
          </a:p>
          <a:p>
            <a:pPr marL="594995" lvl="1" indent="-252095">
              <a:lnSpc>
                <a:spcPct val="100000"/>
              </a:lnSpc>
              <a:spcBef>
                <a:spcPts val="1345"/>
              </a:spcBef>
              <a:buFont typeface="Wingdings"/>
              <a:buChar char=""/>
              <a:tabLst>
                <a:tab pos="59499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1: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Nội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594995" lvl="1" indent="-25209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59499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 2: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Nội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,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594995" lvl="1" indent="-25209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59499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 3: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Nội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1,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2,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3,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6136" y="5251805"/>
            <a:ext cx="340487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26352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 4: Nội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 1,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2,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3,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5</a:t>
            </a:r>
            <a:endParaRPr sz="2000">
              <a:latin typeface="Microsoft Sans Serif"/>
              <a:cs typeface="Microsoft Sans Serif"/>
            </a:endParaRPr>
          </a:p>
          <a:p>
            <a:pPr marL="263525" indent="-25082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6352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 5: Nội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 1,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3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4,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63525" algn="l"/>
              </a:tabLst>
            </a:pPr>
            <a:r>
              <a:rPr sz="2000" dirty="0">
                <a:latin typeface="Microsoft Sans Serif"/>
                <a:cs typeface="Microsoft Sans Serif"/>
              </a:rPr>
              <a:t>Lab 6: Nội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dung 1,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4,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6400" y="1325105"/>
            <a:ext cx="7833995" cy="52311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66065" indent="-253365">
              <a:lnSpc>
                <a:spcPct val="100000"/>
              </a:lnSpc>
              <a:spcBef>
                <a:spcPts val="800"/>
              </a:spcBef>
              <a:buClr>
                <a:srgbClr val="990000"/>
              </a:buClr>
              <a:buSzPct val="58695"/>
              <a:buFont typeface="Lucida Sans Unicode"/>
              <a:buChar char="■"/>
              <a:tabLst>
                <a:tab pos="266065" algn="l"/>
              </a:tabLst>
            </a:pPr>
            <a:r>
              <a:rPr sz="2300" b="1" dirty="0">
                <a:latin typeface="Arial"/>
                <a:cs typeface="Arial"/>
              </a:rPr>
              <a:t>Giáo</a:t>
            </a:r>
            <a:r>
              <a:rPr sz="2300" b="1" spc="-2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trình</a:t>
            </a:r>
            <a:r>
              <a:rPr sz="2300" b="1" spc="-30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chính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b="1" i="1" dirty="0">
                <a:latin typeface="Arial"/>
                <a:cs typeface="Arial"/>
              </a:rPr>
              <a:t>Computer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Systems: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A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Programmer’s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Perspective</a:t>
            </a:r>
            <a:endParaRPr sz="2000">
              <a:latin typeface="Arial"/>
              <a:cs typeface="Arial"/>
            </a:endParaRPr>
          </a:p>
          <a:p>
            <a:pPr marL="527685" lvl="1" indent="-236220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526"/>
              <a:buFont typeface="Wingdings"/>
              <a:buChar char=""/>
              <a:tabLst>
                <a:tab pos="527685" algn="l"/>
              </a:tabLst>
            </a:pPr>
            <a:r>
              <a:rPr sz="1900" dirty="0">
                <a:latin typeface="Microsoft Sans Serif"/>
                <a:cs typeface="Microsoft Sans Serif"/>
              </a:rPr>
              <a:t>Second</a:t>
            </a:r>
            <a:r>
              <a:rPr sz="1900" spc="-4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Edition</a:t>
            </a:r>
            <a:r>
              <a:rPr sz="1900" spc="-4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(CS:APP2e),</a:t>
            </a:r>
            <a:r>
              <a:rPr sz="1900" spc="-4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Pearson,</a:t>
            </a:r>
            <a:r>
              <a:rPr sz="1900" spc="-30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2010</a:t>
            </a:r>
            <a:endParaRPr sz="19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49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dirty="0">
                <a:latin typeface="Microsoft Sans Serif"/>
                <a:cs typeface="Microsoft Sans Serif"/>
              </a:rPr>
              <a:t>Randal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E.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Bryant,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David R.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O’Hallaron</a:t>
            </a:r>
            <a:endParaRPr sz="2000">
              <a:latin typeface="Microsoft Sans Serif"/>
              <a:cs typeface="Microsoft Sans Serif"/>
            </a:endParaRPr>
          </a:p>
          <a:p>
            <a:pPr marL="527050" lvl="1" indent="-235585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527050" algn="l"/>
              </a:tabLst>
            </a:pPr>
            <a:r>
              <a:rPr sz="2000" spc="-10" dirty="0">
                <a:latin typeface="Microsoft Sans Serif"/>
                <a:cs typeface="Microsoft Sans Serif"/>
                <a:hlinkClick r:id="rId2"/>
              </a:rPr>
              <a:t>http://csapp.cs.cmu.edu</a:t>
            </a:r>
            <a:endParaRPr sz="2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814"/>
              </a:spcBef>
              <a:buFont typeface="Wingdings"/>
              <a:buChar char=""/>
            </a:pPr>
            <a:endParaRPr sz="20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buClr>
                <a:srgbClr val="990000"/>
              </a:buClr>
              <a:buSzPct val="60416"/>
              <a:buFont typeface="Lucida Sans Unicode"/>
              <a:buChar char="■"/>
              <a:tabLst>
                <a:tab pos="267335" algn="l"/>
              </a:tabLst>
            </a:pPr>
            <a:r>
              <a:rPr sz="2400" b="1" dirty="0">
                <a:latin typeface="Arial"/>
                <a:cs typeface="Arial"/>
              </a:rPr>
              <a:t>Tài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liệu</a:t>
            </a:r>
            <a:r>
              <a:rPr sz="2400" b="1" spc="-20" dirty="0">
                <a:latin typeface="Arial"/>
                <a:cs typeface="Arial"/>
              </a:rPr>
              <a:t> khác</a:t>
            </a:r>
            <a:endParaRPr sz="2400">
              <a:latin typeface="Arial"/>
              <a:cs typeface="Arial"/>
            </a:endParaRPr>
          </a:p>
          <a:p>
            <a:pPr marL="527685" lvl="1" indent="-236220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527685" algn="l"/>
              </a:tabLst>
            </a:pPr>
            <a:r>
              <a:rPr sz="1900" i="1" dirty="0">
                <a:latin typeface="Arial"/>
                <a:cs typeface="Arial"/>
              </a:rPr>
              <a:t>The</a:t>
            </a:r>
            <a:r>
              <a:rPr sz="1900" i="1" spc="-6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C</a:t>
            </a:r>
            <a:r>
              <a:rPr sz="1900" i="1" spc="-7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Programming</a:t>
            </a:r>
            <a:r>
              <a:rPr sz="1900" i="1" spc="-2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Language</a:t>
            </a:r>
            <a:r>
              <a:rPr sz="1900" dirty="0">
                <a:latin typeface="Microsoft Sans Serif"/>
                <a:cs typeface="Microsoft Sans Serif"/>
              </a:rPr>
              <a:t>,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Second</a:t>
            </a:r>
            <a:r>
              <a:rPr sz="1900" spc="-3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Edition,</a:t>
            </a:r>
            <a:r>
              <a:rPr sz="1900" spc="-3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Prentice</a:t>
            </a:r>
            <a:r>
              <a:rPr sz="1900" spc="-2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Hall,</a:t>
            </a:r>
            <a:r>
              <a:rPr sz="1900" spc="-30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1988</a:t>
            </a:r>
            <a:endParaRPr sz="1900">
              <a:latin typeface="Microsoft Sans Serif"/>
              <a:cs typeface="Microsoft Sans Serif"/>
            </a:endParaRPr>
          </a:p>
          <a:p>
            <a:pPr marL="812165" lvl="2" indent="-201930">
              <a:lnSpc>
                <a:spcPct val="100000"/>
              </a:lnSpc>
              <a:spcBef>
                <a:spcPts val="495"/>
              </a:spcBef>
              <a:buSzPct val="78947"/>
              <a:buFont typeface="Wingdings"/>
              <a:buChar char=""/>
              <a:tabLst>
                <a:tab pos="812165" algn="l"/>
              </a:tabLst>
            </a:pPr>
            <a:r>
              <a:rPr sz="1900" dirty="0">
                <a:latin typeface="Microsoft Sans Serif"/>
                <a:cs typeface="Microsoft Sans Serif"/>
              </a:rPr>
              <a:t>Brian</a:t>
            </a:r>
            <a:r>
              <a:rPr sz="1900" spc="-3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Kernighan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and</a:t>
            </a:r>
            <a:r>
              <a:rPr sz="1900" spc="-2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Dennis</a:t>
            </a:r>
            <a:r>
              <a:rPr sz="1900" spc="-2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Ritchie</a:t>
            </a:r>
            <a:endParaRPr sz="1900">
              <a:latin typeface="Microsoft Sans Serif"/>
              <a:cs typeface="Microsoft Sans Serif"/>
            </a:endParaRPr>
          </a:p>
          <a:p>
            <a:pPr marL="527685" marR="5080" lvl="1" indent="-236854">
              <a:lnSpc>
                <a:spcPct val="100000"/>
              </a:lnSpc>
              <a:spcBef>
                <a:spcPts val="505"/>
              </a:spcBef>
              <a:buClr>
                <a:srgbClr val="990000"/>
              </a:buClr>
              <a:buSzPct val="107894"/>
              <a:buFont typeface="Wingdings"/>
              <a:buChar char=""/>
              <a:tabLst>
                <a:tab pos="527685" algn="l"/>
              </a:tabLst>
            </a:pPr>
            <a:r>
              <a:rPr sz="1900" i="1" dirty="0">
                <a:latin typeface="Arial"/>
                <a:cs typeface="Arial"/>
              </a:rPr>
              <a:t>The</a:t>
            </a:r>
            <a:r>
              <a:rPr sz="1900" i="1" spc="-4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IDA</a:t>
            </a:r>
            <a:r>
              <a:rPr sz="1900" i="1" spc="-5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Pro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Book:</a:t>
            </a:r>
            <a:r>
              <a:rPr sz="1900" i="1" spc="-4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The</a:t>
            </a:r>
            <a:r>
              <a:rPr sz="1900" i="1" spc="-5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Unofficial</a:t>
            </a:r>
            <a:r>
              <a:rPr sz="1900" i="1" spc="-1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Guide</a:t>
            </a:r>
            <a:r>
              <a:rPr sz="1900" i="1" spc="-2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to</a:t>
            </a:r>
            <a:r>
              <a:rPr sz="1900" i="1" spc="-5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the</a:t>
            </a:r>
            <a:r>
              <a:rPr sz="1900" i="1" spc="-4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World's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Most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Popular </a:t>
            </a:r>
            <a:r>
              <a:rPr sz="1900" i="1" dirty="0">
                <a:latin typeface="Arial"/>
                <a:cs typeface="Arial"/>
              </a:rPr>
              <a:t>Disassembler</a:t>
            </a:r>
            <a:r>
              <a:rPr sz="1900" dirty="0">
                <a:latin typeface="Microsoft Sans Serif"/>
                <a:cs typeface="Microsoft Sans Serif"/>
              </a:rPr>
              <a:t>,</a:t>
            </a:r>
            <a:r>
              <a:rPr sz="1900" spc="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1st</a:t>
            </a:r>
            <a:r>
              <a:rPr sz="1900" spc="-4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Edition,</a:t>
            </a:r>
            <a:r>
              <a:rPr sz="1900" spc="-20" dirty="0">
                <a:latin typeface="Microsoft Sans Serif"/>
                <a:cs typeface="Microsoft Sans Serif"/>
              </a:rPr>
              <a:t> 2008</a:t>
            </a:r>
            <a:endParaRPr sz="1900">
              <a:latin typeface="Microsoft Sans Serif"/>
              <a:cs typeface="Microsoft Sans Serif"/>
            </a:endParaRPr>
          </a:p>
          <a:p>
            <a:pPr marL="812165" lvl="2" indent="-20193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SzPct val="78947"/>
              <a:buFont typeface="Wingdings"/>
              <a:buChar char=""/>
              <a:tabLst>
                <a:tab pos="812165" algn="l"/>
              </a:tabLst>
            </a:pPr>
            <a:r>
              <a:rPr sz="1900" dirty="0">
                <a:solidFill>
                  <a:srgbClr val="0E1111"/>
                </a:solidFill>
                <a:latin typeface="Microsoft Sans Serif"/>
                <a:cs typeface="Microsoft Sans Serif"/>
              </a:rPr>
              <a:t>Chris</a:t>
            </a:r>
            <a:r>
              <a:rPr sz="1900" spc="5" dirty="0">
                <a:solidFill>
                  <a:srgbClr val="0E1111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0E1111"/>
                </a:solidFill>
                <a:latin typeface="Microsoft Sans Serif"/>
                <a:cs typeface="Microsoft Sans Serif"/>
              </a:rPr>
              <a:t>Eagle</a:t>
            </a:r>
            <a:endParaRPr sz="1900">
              <a:latin typeface="Microsoft Sans Serif"/>
              <a:cs typeface="Microsoft Sans Serif"/>
            </a:endParaRPr>
          </a:p>
          <a:p>
            <a:pPr marL="527685" lvl="1" indent="-236220">
              <a:lnSpc>
                <a:spcPct val="100000"/>
              </a:lnSpc>
              <a:spcBef>
                <a:spcPts val="490"/>
              </a:spcBef>
              <a:buClr>
                <a:srgbClr val="990000"/>
              </a:buClr>
              <a:buSzPct val="110526"/>
              <a:buFont typeface="Wingdings"/>
              <a:buChar char=""/>
              <a:tabLst>
                <a:tab pos="527685" algn="l"/>
              </a:tabLst>
            </a:pPr>
            <a:r>
              <a:rPr sz="1900" i="1" dirty="0">
                <a:latin typeface="Arial"/>
                <a:cs typeface="Arial"/>
              </a:rPr>
              <a:t>Reversing:</a:t>
            </a:r>
            <a:r>
              <a:rPr sz="1900" i="1" spc="-4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Secrets</a:t>
            </a:r>
            <a:r>
              <a:rPr sz="1900" i="1" spc="-6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of</a:t>
            </a:r>
            <a:r>
              <a:rPr sz="1900" i="1" spc="-6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Reverse</a:t>
            </a:r>
            <a:r>
              <a:rPr sz="1900" i="1" spc="-4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Engineering</a:t>
            </a:r>
            <a:r>
              <a:rPr sz="1900" dirty="0">
                <a:latin typeface="Microsoft Sans Serif"/>
                <a:cs typeface="Microsoft Sans Serif"/>
              </a:rPr>
              <a:t>, 1st</a:t>
            </a:r>
            <a:r>
              <a:rPr sz="1900" spc="-4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Edition,</a:t>
            </a:r>
            <a:r>
              <a:rPr sz="1900" spc="-40" dirty="0">
                <a:latin typeface="Microsoft Sans Serif"/>
                <a:cs typeface="Microsoft Sans Serif"/>
              </a:rPr>
              <a:t> </a:t>
            </a:r>
            <a:r>
              <a:rPr sz="1900" spc="-20" dirty="0">
                <a:latin typeface="Microsoft Sans Serif"/>
                <a:cs typeface="Microsoft Sans Serif"/>
              </a:rPr>
              <a:t>2011</a:t>
            </a:r>
            <a:endParaRPr sz="1900">
              <a:latin typeface="Microsoft Sans Serif"/>
              <a:cs typeface="Microsoft Sans Serif"/>
            </a:endParaRPr>
          </a:p>
          <a:p>
            <a:pPr marL="812165" lvl="2" indent="-201930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SzPct val="78947"/>
              <a:buFont typeface="Wingdings"/>
              <a:buChar char=""/>
              <a:tabLst>
                <a:tab pos="812165" algn="l"/>
              </a:tabLst>
            </a:pPr>
            <a:r>
              <a:rPr sz="1900" dirty="0">
                <a:solidFill>
                  <a:srgbClr val="0E1111"/>
                </a:solidFill>
                <a:latin typeface="Microsoft Sans Serif"/>
                <a:cs typeface="Microsoft Sans Serif"/>
              </a:rPr>
              <a:t>Eldad</a:t>
            </a:r>
            <a:r>
              <a:rPr sz="1900" spc="-30" dirty="0">
                <a:solidFill>
                  <a:srgbClr val="0E1111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0E1111"/>
                </a:solidFill>
                <a:latin typeface="Microsoft Sans Serif"/>
                <a:cs typeface="Microsoft Sans Serif"/>
              </a:rPr>
              <a:t>Eilam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7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00"/>
              </a:spcBef>
            </a:pPr>
            <a:r>
              <a:rPr dirty="0"/>
              <a:t>Giáo</a:t>
            </a:r>
            <a:r>
              <a:rPr spc="-10" dirty="0"/>
              <a:t> trình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2191" y="1190625"/>
            <a:ext cx="9131935" cy="3013075"/>
            <a:chOff x="12191" y="1190625"/>
            <a:chExt cx="9131935" cy="3013075"/>
          </a:xfrm>
        </p:grpSpPr>
        <p:sp>
          <p:nvSpPr>
            <p:cNvPr id="6" name="object 6"/>
            <p:cNvSpPr/>
            <p:nvPr/>
          </p:nvSpPr>
          <p:spPr>
            <a:xfrm>
              <a:off x="12191" y="1190625"/>
              <a:ext cx="9131935" cy="57150"/>
            </a:xfrm>
            <a:custGeom>
              <a:avLst/>
              <a:gdLst/>
              <a:ahLst/>
              <a:cxnLst/>
              <a:rect l="l" t="t" r="r" b="b"/>
              <a:pathLst>
                <a:path w="9131935" h="57150">
                  <a:moveTo>
                    <a:pt x="0" y="57150"/>
                  </a:moveTo>
                  <a:lnTo>
                    <a:pt x="9131807" y="57150"/>
                  </a:lnTo>
                  <a:lnTo>
                    <a:pt x="9131808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799" y="1260347"/>
              <a:ext cx="2290572" cy="294284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65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488" y="455676"/>
            <a:ext cx="5139693" cy="61683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pc="-25" dirty="0"/>
              <a:t>66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6435" rIns="0" bIns="0" rtlCol="0">
            <a:spAutoFit/>
          </a:bodyPr>
          <a:lstStyle/>
          <a:p>
            <a:pPr marL="440690">
              <a:lnSpc>
                <a:spcPct val="100000"/>
              </a:lnSpc>
              <a:spcBef>
                <a:spcPts val="100"/>
              </a:spcBef>
            </a:pPr>
            <a:r>
              <a:rPr dirty="0"/>
              <a:t>Phạm</a:t>
            </a:r>
            <a:r>
              <a:rPr spc="-35" dirty="0"/>
              <a:t> </a:t>
            </a:r>
            <a:r>
              <a:rPr dirty="0"/>
              <a:t>vi</a:t>
            </a:r>
            <a:r>
              <a:rPr spc="-30" dirty="0"/>
              <a:t> </a:t>
            </a:r>
            <a:r>
              <a:rPr dirty="0"/>
              <a:t>môn</a:t>
            </a:r>
            <a:r>
              <a:rPr spc="-45" dirty="0"/>
              <a:t> </a:t>
            </a:r>
            <a:r>
              <a:rPr spc="-25" dirty="0"/>
              <a:t>học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589" y="1314450"/>
            <a:ext cx="2352040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IA32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(32</a:t>
            </a:r>
            <a:r>
              <a:rPr sz="2400" spc="-20" dirty="0">
                <a:latin typeface="Microsoft Sans Serif"/>
                <a:cs typeface="Microsoft Sans Serif"/>
              </a:rPr>
              <a:t> bit)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5600" algn="l"/>
              </a:tabLst>
            </a:pPr>
            <a:r>
              <a:rPr sz="2400" b="1" spc="-25" dirty="0">
                <a:latin typeface="Arial"/>
                <a:cs typeface="Arial"/>
              </a:rPr>
              <a:t>x86-</a:t>
            </a:r>
            <a:r>
              <a:rPr sz="2400" b="1" dirty="0">
                <a:latin typeface="Arial"/>
                <a:cs typeface="Arial"/>
              </a:rPr>
              <a:t>64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(64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bit)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7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00"/>
              </a:spcBef>
            </a:pPr>
            <a:r>
              <a:rPr dirty="0"/>
              <a:t>Nội</a:t>
            </a:r>
            <a:r>
              <a:rPr spc="-60" dirty="0"/>
              <a:t> </a:t>
            </a:r>
            <a:r>
              <a:rPr spc="-20" dirty="0"/>
              <a:t>dung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Sơ</a:t>
            </a:r>
            <a:r>
              <a:rPr spc="-25" dirty="0"/>
              <a:t> </a:t>
            </a:r>
            <a:r>
              <a:rPr dirty="0"/>
              <a:t>lược</a:t>
            </a:r>
            <a:r>
              <a:rPr spc="-15" dirty="0"/>
              <a:t> </a:t>
            </a:r>
            <a:r>
              <a:rPr dirty="0"/>
              <a:t>lịch</a:t>
            </a:r>
            <a:r>
              <a:rPr spc="-40" dirty="0"/>
              <a:t> </a:t>
            </a:r>
            <a:r>
              <a:rPr dirty="0"/>
              <a:t>sử</a:t>
            </a:r>
            <a:r>
              <a:rPr spc="-25" dirty="0"/>
              <a:t> </a:t>
            </a:r>
            <a:r>
              <a:rPr dirty="0"/>
              <a:t>các</a:t>
            </a:r>
            <a:r>
              <a:rPr spc="-5" dirty="0"/>
              <a:t> </a:t>
            </a:r>
            <a:r>
              <a:rPr dirty="0"/>
              <a:t>bộ</a:t>
            </a:r>
            <a:r>
              <a:rPr spc="-25" dirty="0"/>
              <a:t> </a:t>
            </a:r>
            <a:r>
              <a:rPr dirty="0"/>
              <a:t>xử</a:t>
            </a:r>
            <a:r>
              <a:rPr spc="-25" dirty="0"/>
              <a:t> </a:t>
            </a:r>
            <a:r>
              <a:rPr dirty="0"/>
              <a:t>lý</a:t>
            </a:r>
            <a:r>
              <a:rPr spc="-25" dirty="0"/>
              <a:t> </a:t>
            </a:r>
            <a:r>
              <a:rPr dirty="0"/>
              <a:t>và</a:t>
            </a:r>
            <a:r>
              <a:rPr spc="-25" dirty="0"/>
              <a:t> </a:t>
            </a:r>
            <a:r>
              <a:rPr dirty="0"/>
              <a:t>kiến</a:t>
            </a:r>
            <a:r>
              <a:rPr spc="-25" dirty="0"/>
              <a:t> </a:t>
            </a:r>
            <a:r>
              <a:rPr dirty="0"/>
              <a:t>trúc</a:t>
            </a:r>
            <a:r>
              <a:rPr spc="-10" dirty="0"/>
              <a:t> Intel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</a:rPr>
              <a:t>C,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assembly,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mã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máy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Cơ</a:t>
            </a:r>
            <a:r>
              <a:rPr spc="-55" dirty="0"/>
              <a:t> </a:t>
            </a:r>
            <a:r>
              <a:rPr dirty="0"/>
              <a:t>bản</a:t>
            </a:r>
            <a:r>
              <a:rPr spc="-70" dirty="0"/>
              <a:t> </a:t>
            </a:r>
            <a:r>
              <a:rPr dirty="0"/>
              <a:t>về</a:t>
            </a:r>
            <a:r>
              <a:rPr spc="-60" dirty="0"/>
              <a:t> </a:t>
            </a:r>
            <a:r>
              <a:rPr dirty="0"/>
              <a:t>Assembly:</a:t>
            </a:r>
            <a:r>
              <a:rPr spc="-25" dirty="0"/>
              <a:t> </a:t>
            </a:r>
            <a:r>
              <a:rPr dirty="0"/>
              <a:t>Registers,</a:t>
            </a:r>
            <a:r>
              <a:rPr spc="-60" dirty="0"/>
              <a:t> </a:t>
            </a:r>
            <a:r>
              <a:rPr spc="-20" dirty="0"/>
              <a:t>move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dirty="0"/>
              <a:t>Các</a:t>
            </a:r>
            <a:r>
              <a:rPr spc="-15" dirty="0"/>
              <a:t> </a:t>
            </a:r>
            <a:r>
              <a:rPr dirty="0"/>
              <a:t>phép</a:t>
            </a:r>
            <a:r>
              <a:rPr spc="-25" dirty="0"/>
              <a:t> </a:t>
            </a:r>
            <a:r>
              <a:rPr dirty="0"/>
              <a:t>tính</a:t>
            </a:r>
            <a:r>
              <a:rPr spc="-35" dirty="0"/>
              <a:t> </a:t>
            </a:r>
            <a:r>
              <a:rPr dirty="0"/>
              <a:t>toán</a:t>
            </a:r>
            <a:r>
              <a:rPr spc="-15" dirty="0"/>
              <a:t> </a:t>
            </a:r>
            <a:r>
              <a:rPr dirty="0"/>
              <a:t>học</a:t>
            </a:r>
            <a:r>
              <a:rPr spc="-15" dirty="0"/>
              <a:t> </a:t>
            </a:r>
            <a:r>
              <a:rPr dirty="0"/>
              <a:t>và</a:t>
            </a:r>
            <a:r>
              <a:rPr spc="-15" dirty="0"/>
              <a:t> </a:t>
            </a:r>
            <a:r>
              <a:rPr spc="-10" dirty="0"/>
              <a:t>logic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1190625"/>
            <a:ext cx="9131935" cy="57150"/>
          </a:xfrm>
          <a:custGeom>
            <a:avLst/>
            <a:gdLst/>
            <a:ahLst/>
            <a:cxnLst/>
            <a:rect l="l" t="t" r="r" b="b"/>
            <a:pathLst>
              <a:path w="9131935" h="57150">
                <a:moveTo>
                  <a:pt x="0" y="57150"/>
                </a:moveTo>
                <a:lnTo>
                  <a:pt x="9131807" y="57150"/>
                </a:lnTo>
                <a:lnTo>
                  <a:pt x="9131808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7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00"/>
              </a:spcBef>
            </a:pPr>
            <a:r>
              <a:rPr dirty="0"/>
              <a:t>Assembly:</a:t>
            </a:r>
            <a:r>
              <a:rPr spc="-25" dirty="0"/>
              <a:t> </a:t>
            </a:r>
            <a:r>
              <a:rPr dirty="0"/>
              <a:t>Vì</a:t>
            </a:r>
            <a:r>
              <a:rPr spc="-5" dirty="0"/>
              <a:t> </a:t>
            </a:r>
            <a:r>
              <a:rPr spc="-20" dirty="0"/>
              <a:t>sao?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58825" y="1346988"/>
            <a:ext cx="7549515" cy="41681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09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Ngôn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ngữ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cấp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cao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Dễ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100" dirty="0">
                <a:latin typeface="Microsoft Sans Serif"/>
                <a:cs typeface="Microsoft Sans Serif"/>
              </a:rPr>
              <a:t>sử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dụng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Tính năng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hỗ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trợ: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kiểm tra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kiểu </a:t>
            </a:r>
            <a:r>
              <a:rPr sz="2000" spc="105" dirty="0">
                <a:latin typeface="Microsoft Sans Serif"/>
                <a:cs typeface="Microsoft Sans Serif"/>
              </a:rPr>
              <a:t>dữ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liệu,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phát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hiện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90" dirty="0">
                <a:latin typeface="Microsoft Sans Serif"/>
                <a:cs typeface="Microsoft Sans Serif"/>
              </a:rPr>
              <a:t>lỗi…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Có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thể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biên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dịch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thực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thi trên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nhiều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máy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tính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00"/>
              </a:buClr>
              <a:buSzPct val="60416"/>
              <a:buFont typeface="Lucida Sans Unicode"/>
              <a:buChar char="■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Assembly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Hợp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ngữ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Phụ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thuộc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nhiều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vào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máy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tính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thực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thi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Hiểu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được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hoạt động của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hệ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thống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lúc </a:t>
            </a:r>
            <a:r>
              <a:rPr sz="2000" spc="55" dirty="0">
                <a:latin typeface="Microsoft Sans Serif"/>
                <a:cs typeface="Microsoft Sans Serif"/>
              </a:rPr>
              <a:t>thực</a:t>
            </a:r>
            <a:r>
              <a:rPr sz="2000" dirty="0">
                <a:latin typeface="Microsoft Sans Serif"/>
                <a:cs typeface="Microsoft Sans Serif"/>
              </a:rPr>
              <a:t> thi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70" dirty="0">
                <a:latin typeface="Microsoft Sans Serif"/>
                <a:cs typeface="Microsoft Sans Serif"/>
              </a:rPr>
              <a:t>chương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trình</a:t>
            </a:r>
            <a:endParaRPr sz="2000">
              <a:latin typeface="Microsoft Sans Serif"/>
              <a:cs typeface="Microsoft Sans Serif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sz="2000" dirty="0">
                <a:latin typeface="Microsoft Sans Serif"/>
                <a:cs typeface="Microsoft Sans Serif"/>
              </a:rPr>
              <a:t>Stack,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bộ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nhớ,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register…</a:t>
            </a:r>
            <a:endParaRPr sz="2000">
              <a:latin typeface="Microsoft Sans Serif"/>
              <a:cs typeface="Microsoft Sans Serif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Các lỗ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hổng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75" dirty="0">
                <a:latin typeface="Microsoft Sans Serif"/>
                <a:cs typeface="Microsoft Sans Serif"/>
              </a:rPr>
              <a:t>mức</a:t>
            </a:r>
            <a:r>
              <a:rPr sz="2000" dirty="0">
                <a:latin typeface="Microsoft Sans Serif"/>
                <a:cs typeface="Microsoft Sans Serif"/>
              </a:rPr>
              <a:t> hệ thống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 thể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có khi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lập </a:t>
            </a:r>
            <a:r>
              <a:rPr sz="2000" spc="-10" dirty="0">
                <a:latin typeface="Microsoft Sans Serif"/>
                <a:cs typeface="Microsoft Sans Serif"/>
              </a:rPr>
              <a:t>trình</a:t>
            </a:r>
            <a:endParaRPr sz="2000">
              <a:latin typeface="Microsoft Sans Serif"/>
              <a:cs typeface="Microsoft Sans Serif"/>
            </a:endParaRPr>
          </a:p>
          <a:p>
            <a:pPr marL="1155700" lvl="2" indent="-228600">
              <a:lnSpc>
                <a:spcPct val="100000"/>
              </a:lnSpc>
              <a:spcBef>
                <a:spcPts val="484"/>
              </a:spcBef>
              <a:buSzPct val="80000"/>
              <a:buFont typeface="Wingdings"/>
              <a:buChar char=""/>
              <a:tabLst>
                <a:tab pos="1155700" algn="l"/>
              </a:tabLst>
            </a:pPr>
            <a:r>
              <a:rPr sz="2000" dirty="0">
                <a:latin typeface="Microsoft Sans Serif"/>
                <a:cs typeface="Microsoft Sans Serif"/>
              </a:rPr>
              <a:t>Đọc/hiểu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assembly: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Skill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cần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thiết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ATTT!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Khả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năng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tối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105" dirty="0">
                <a:latin typeface="Microsoft Sans Serif"/>
                <a:cs typeface="Microsoft Sans Serif"/>
              </a:rPr>
              <a:t>ưu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của </a:t>
            </a:r>
            <a:r>
              <a:rPr sz="2000" spc="70" dirty="0">
                <a:latin typeface="Microsoft Sans Serif"/>
                <a:cs typeface="Microsoft Sans Serif"/>
              </a:rPr>
              <a:t>chương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trình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6609</Words>
  <Application>Microsoft Office PowerPoint</Application>
  <PresentationFormat>On-screen Show (4:3)</PresentationFormat>
  <Paragraphs>1786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Arial</vt:lpstr>
      <vt:lpstr>Arial MT</vt:lpstr>
      <vt:lpstr>Calibri</vt:lpstr>
      <vt:lpstr>Courier New</vt:lpstr>
      <vt:lpstr>Lucida Sans Unicode</vt:lpstr>
      <vt:lpstr>Microsoft Sans Serif</vt:lpstr>
      <vt:lpstr>Symbol</vt:lpstr>
      <vt:lpstr>Times New Roman</vt:lpstr>
      <vt:lpstr>Webdings</vt:lpstr>
      <vt:lpstr>Wingdings</vt:lpstr>
      <vt:lpstr>Office Theme</vt:lpstr>
      <vt:lpstr>LẬP TRÌNH HỆ THỐNG</vt:lpstr>
      <vt:lpstr>Machine-level programming: Cơ bản</vt:lpstr>
      <vt:lpstr>Nội dung</vt:lpstr>
      <vt:lpstr>Intel x86 Processors</vt:lpstr>
      <vt:lpstr>Intel x86: Các mốc phát triển</vt:lpstr>
      <vt:lpstr>Intel x86 Processors (tt)</vt:lpstr>
      <vt:lpstr>Phạm vi môn học</vt:lpstr>
      <vt:lpstr>Nội dung</vt:lpstr>
      <vt:lpstr>Assembly: Vì sao?</vt:lpstr>
      <vt:lpstr>Các định nghĩa</vt:lpstr>
      <vt:lpstr>Từ mã C đến mã thực thi</vt:lpstr>
      <vt:lpstr>Từ mã C đến mã thực thi: Ví dụ</vt:lpstr>
      <vt:lpstr>Mã assembly: Biên dịch từ mã C</vt:lpstr>
      <vt:lpstr>Object code</vt:lpstr>
      <vt:lpstr>Mã assembly: Disassembling Object Code</vt:lpstr>
      <vt:lpstr>Disassembling: Công cụ khác</vt:lpstr>
      <vt:lpstr>Chúng ta có thể disassembling những gì?</vt:lpstr>
      <vt:lpstr>Góc nhìn của mã assembly/mã máy</vt:lpstr>
      <vt:lpstr>Đặc điểm của mã assembly: Kiểu dữ liệu</vt:lpstr>
      <vt:lpstr>Đặc điểm của mã assembly: Hoạt động</vt:lpstr>
      <vt:lpstr>Lưu ý 1: Định dạng mã assembly của x86</vt:lpstr>
      <vt:lpstr>Lưu ý 2: Do not panic! 32-bit &amp; 64-bit</vt:lpstr>
      <vt:lpstr>Nội dung</vt:lpstr>
      <vt:lpstr>Các thanh ghi IA32 – 8 thanh ghi 32 bit</vt:lpstr>
      <vt:lpstr>Các thanh ghi x86-64 – 16 thanh ghi</vt:lpstr>
      <vt:lpstr>Chuyển dữ liệu - Moving Data (IA32)</vt:lpstr>
      <vt:lpstr>Các tổ hợp toán hạng cho movl</vt:lpstr>
      <vt:lpstr>Các chế độ đánh địa chỉ bộ nhớ đơn giản</vt:lpstr>
      <vt:lpstr>Các chế độ đánh địa chỉ bộ nhớ đơn giản: Ví dụ 1</vt:lpstr>
      <vt:lpstr>Các chế độ đánh địa chỉ bộ nhớ đầy đủ</vt:lpstr>
      <vt:lpstr>Tính toán địa chỉ: Ví dụ</vt:lpstr>
      <vt:lpstr>Lưu ý: Suffix cho lệnh mov trong AT&amp;T</vt:lpstr>
      <vt:lpstr>Lệnh mov không hợp lệ?</vt:lpstr>
      <vt:lpstr>Các chế độ đánh địa chỉ bộ nhớ đơn giản: Ví dụ 2 (IA32)</vt:lpstr>
      <vt:lpstr>Hiểu hàm Swap()(IA32)</vt:lpstr>
      <vt:lpstr>Hiểu hàm Swap()(IA32)</vt:lpstr>
      <vt:lpstr>Hiểu hàm Swap()(IA32)</vt:lpstr>
      <vt:lpstr>Hiểu hàm Swap()(IA32)</vt:lpstr>
      <vt:lpstr>Hiểu hàm Swap()(IA32)</vt:lpstr>
      <vt:lpstr>Hiểu hàm Swap()(IA32)</vt:lpstr>
      <vt:lpstr>Hiểu hàm Swap()(IA32)</vt:lpstr>
      <vt:lpstr>Hiểu hàm Swap()(IA32)</vt:lpstr>
      <vt:lpstr>Các chế độ đánh địa chỉ bộ nhớ đơn giản: Ví dụ 2 (x86_64)</vt:lpstr>
      <vt:lpstr>Hiểu hàm Swap()(x86_64)</vt:lpstr>
      <vt:lpstr>Hiểu hàm Swap()(x86_64)</vt:lpstr>
      <vt:lpstr>Hiểu hàm Swap()(x86_64)</vt:lpstr>
      <vt:lpstr>Hiểu hàm Swap()(x86_64)</vt:lpstr>
      <vt:lpstr>Hiểu hàm Swap()(x86_64)</vt:lpstr>
      <vt:lpstr>Hiểu hàm Swap()(x86_64)</vt:lpstr>
      <vt:lpstr>Instruction tính toán địa chỉ: leal</vt:lpstr>
      <vt:lpstr>lea vs mov: Ví dụ</vt:lpstr>
      <vt:lpstr>Dùng lea để tính toán biểu thức</vt:lpstr>
      <vt:lpstr>Nội dung</vt:lpstr>
      <vt:lpstr>Tổng quát về lệnh assembly AT&amp;T</vt:lpstr>
      <vt:lpstr>Một số phép tính toán học (1)</vt:lpstr>
      <vt:lpstr>Một số phép tính toán học (2)</vt:lpstr>
      <vt:lpstr>Biểu thức toán học: Ví dụ 1 (IA32)</vt:lpstr>
      <vt:lpstr>Biểu thức toán học: Ví dụ 1 (IA32)</vt:lpstr>
      <vt:lpstr>Biểu thức toán học: Ví dụ 1 (x86_64)</vt:lpstr>
      <vt:lpstr>Biểu thức toán học: Ví dụ 1 (x86_64)</vt:lpstr>
      <vt:lpstr>Extra: Khác biệt giữa các định dạng  AT&amp;T vs Intel </vt:lpstr>
      <vt:lpstr>Nội dung</vt:lpstr>
      <vt:lpstr>Giáo trình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creator>Lan Do</dc:creator>
  <cp:lastModifiedBy>Đặng Đức Tài</cp:lastModifiedBy>
  <cp:revision>6</cp:revision>
  <dcterms:created xsi:type="dcterms:W3CDTF">2024-04-20T10:35:39Z</dcterms:created>
  <dcterms:modified xsi:type="dcterms:W3CDTF">2024-04-22T01:36:52Z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2024-04-20T00:00:00Z</vt:filetime>
  </property>
  <property fmtid="{D5CDD505-2E9C-101B-9397-08002B2CF9AE}" pid="5" name="Producer">
    <vt:lpwstr>Microsoft® PowerPoint® for Microsoft 365</vt:lpwstr>
  </property>
</Properties>
</file>