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4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0909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827" y="197865"/>
            <a:ext cx="9169654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736" y="1782000"/>
            <a:ext cx="6678295" cy="2948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90909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1651" y="6638263"/>
            <a:ext cx="192404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hyperlink" Target="http://csapp.cs.cmu.edu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898" y="1428369"/>
            <a:ext cx="7495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730000"/>
                </a:solidFill>
                <a:latin typeface="Arial"/>
                <a:cs typeface="Arial"/>
              </a:rPr>
              <a:t>LẬP</a:t>
            </a:r>
            <a:r>
              <a:rPr sz="5400" b="1" spc="-35" dirty="0">
                <a:solidFill>
                  <a:srgbClr val="730000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730000"/>
                </a:solidFill>
                <a:latin typeface="Arial"/>
                <a:cs typeface="Arial"/>
              </a:rPr>
              <a:t>TRÌNH</a:t>
            </a:r>
            <a:r>
              <a:rPr sz="5400" b="1" spc="-30" dirty="0">
                <a:solidFill>
                  <a:srgbClr val="730000"/>
                </a:solidFill>
                <a:latin typeface="Arial"/>
                <a:cs typeface="Arial"/>
              </a:rPr>
              <a:t> </a:t>
            </a:r>
            <a:r>
              <a:rPr sz="5400" b="1" spc="-5" dirty="0">
                <a:solidFill>
                  <a:srgbClr val="730000"/>
                </a:solidFill>
                <a:latin typeface="Arial"/>
                <a:cs typeface="Arial"/>
              </a:rPr>
              <a:t>HỆ</a:t>
            </a:r>
            <a:r>
              <a:rPr sz="5400" b="1" spc="-35" dirty="0">
                <a:solidFill>
                  <a:srgbClr val="730000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730000"/>
                </a:solidFill>
                <a:latin typeface="Arial"/>
                <a:cs typeface="Arial"/>
              </a:rPr>
              <a:t>THỐNG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8898" y="2596972"/>
            <a:ext cx="301688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Th</a:t>
            </a:r>
            <a:r>
              <a:rPr sz="2200" spc="-1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.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800" dirty="0">
                <a:latin typeface="Arial MT"/>
                <a:cs typeface="Arial MT"/>
              </a:rPr>
              <a:t>Đ</a:t>
            </a:r>
            <a:r>
              <a:rPr sz="2200" spc="-795" dirty="0">
                <a:latin typeface="Arial MT"/>
                <a:cs typeface="Arial MT"/>
              </a:rPr>
              <a:t>ỗ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75" dirty="0">
                <a:latin typeface="Arial MT"/>
                <a:cs typeface="Arial MT"/>
              </a:rPr>
              <a:t>Thị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325" dirty="0">
                <a:latin typeface="Arial MT"/>
                <a:cs typeface="Arial MT"/>
              </a:rPr>
              <a:t>Hươn</a:t>
            </a:r>
            <a:r>
              <a:rPr sz="2200" spc="-220" dirty="0">
                <a:latin typeface="Arial MT"/>
                <a:cs typeface="Arial MT"/>
              </a:rPr>
              <a:t>g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an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(landth@uit.edu.vn)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858" y="24391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5430011"/>
            <a:ext cx="8020050" cy="142798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20606" y="6638263"/>
            <a:ext cx="13398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b="1" spc="-10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1357496"/>
            <a:ext cx="7976234" cy="33534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40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Gán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tường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minh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bằng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lệnh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test</a:t>
            </a:r>
            <a:endParaRPr sz="2200">
              <a:latin typeface="Courier New"/>
              <a:cs typeface="Courier New"/>
            </a:endParaRPr>
          </a:p>
          <a:p>
            <a:pPr marL="459105" lvl="1" indent="-130175">
              <a:lnSpc>
                <a:spcPct val="100000"/>
              </a:lnSpc>
              <a:spcBef>
                <a:spcPts val="300"/>
              </a:spcBef>
              <a:buClr>
                <a:srgbClr val="990000"/>
              </a:buClr>
              <a:buSzPct val="105000"/>
              <a:buFont typeface="Wingdings"/>
              <a:buChar char=""/>
              <a:tabLst>
                <a:tab pos="459740" algn="l"/>
              </a:tabLst>
            </a:pPr>
            <a:r>
              <a:rPr sz="2000" b="1" spc="-5" dirty="0">
                <a:latin typeface="Courier New"/>
                <a:cs typeface="Courier New"/>
              </a:rPr>
              <a:t>test</a:t>
            </a:r>
            <a:r>
              <a:rPr sz="2000" b="1" dirty="0">
                <a:latin typeface="Courier New"/>
                <a:cs typeface="Courier New"/>
              </a:rPr>
              <a:t>l</a:t>
            </a:r>
            <a:r>
              <a:rPr sz="2000" b="1" spc="-77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Src2</a:t>
            </a:r>
            <a:r>
              <a:rPr sz="2000" i="1" dirty="0">
                <a:latin typeface="Courier New"/>
                <a:cs typeface="Courier New"/>
              </a:rPr>
              <a:t>,</a:t>
            </a:r>
            <a:r>
              <a:rPr sz="2000" i="1" spc="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Src1</a:t>
            </a:r>
            <a:endParaRPr sz="2000">
              <a:latin typeface="Courier New"/>
              <a:cs typeface="Courier New"/>
            </a:endParaRPr>
          </a:p>
          <a:p>
            <a:pPr marL="709295" lvl="2" indent="-93980">
              <a:lnSpc>
                <a:spcPct val="100000"/>
              </a:lnSpc>
              <a:spcBef>
                <a:spcPts val="475"/>
              </a:spcBef>
              <a:buSzPct val="75000"/>
              <a:buFont typeface="Wingdings"/>
              <a:buChar char=""/>
              <a:tabLst>
                <a:tab pos="709930" algn="l"/>
              </a:tabLst>
            </a:pPr>
            <a:r>
              <a:rPr sz="2000" b="1" spc="-5" dirty="0">
                <a:latin typeface="Courier New"/>
                <a:cs typeface="Courier New"/>
              </a:rPr>
              <a:t>testl b,a</a:t>
            </a:r>
            <a:r>
              <a:rPr sz="2000" b="1" spc="-760" dirty="0">
                <a:latin typeface="Courier New"/>
                <a:cs typeface="Courier New"/>
              </a:rPr>
              <a:t> </a:t>
            </a:r>
            <a:r>
              <a:rPr sz="2000" spc="-270" dirty="0">
                <a:latin typeface="Arial MT"/>
                <a:cs typeface="Arial MT"/>
              </a:rPr>
              <a:t>tương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330" dirty="0">
                <a:latin typeface="Arial MT"/>
                <a:cs typeface="Arial MT"/>
              </a:rPr>
              <a:t>tự</a:t>
            </a:r>
            <a:r>
              <a:rPr sz="2000" spc="-2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tính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&amp;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mà không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lưu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300" dirty="0">
                <a:latin typeface="Arial MT"/>
                <a:cs typeface="Arial MT"/>
              </a:rPr>
              <a:t>lại</a:t>
            </a:r>
            <a:r>
              <a:rPr sz="2000" spc="-24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kết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quả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tính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950">
              <a:latin typeface="Arial MT"/>
              <a:cs typeface="Arial MT"/>
            </a:endParaRPr>
          </a:p>
          <a:p>
            <a:pPr marL="546100" lvl="1" indent="-216535">
              <a:lnSpc>
                <a:spcPct val="100000"/>
              </a:lnSpc>
              <a:buClr>
                <a:srgbClr val="990000"/>
              </a:buClr>
              <a:buSzPct val="105000"/>
              <a:buFont typeface="Wingdings"/>
              <a:buChar char=""/>
              <a:tabLst>
                <a:tab pos="546100" algn="l"/>
              </a:tabLst>
            </a:pPr>
            <a:r>
              <a:rPr sz="2000" dirty="0">
                <a:latin typeface="Arial MT"/>
                <a:cs typeface="Arial MT"/>
              </a:rPr>
              <a:t>Gán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giá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20" dirty="0">
                <a:latin typeface="Arial MT"/>
                <a:cs typeface="Arial MT"/>
              </a:rPr>
              <a:t>trị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20" dirty="0">
                <a:latin typeface="Arial MT"/>
                <a:cs typeface="Arial MT"/>
              </a:rPr>
              <a:t>dựa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trên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giá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20" dirty="0">
                <a:latin typeface="Arial MT"/>
                <a:cs typeface="Arial MT"/>
              </a:rPr>
              <a:t>trị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của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b="1" dirty="0">
                <a:latin typeface="Courier New"/>
                <a:cs typeface="Courier New"/>
              </a:rPr>
              <a:t>Src1 &amp; </a:t>
            </a:r>
            <a:r>
              <a:rPr sz="2000" b="1" spc="-5" dirty="0">
                <a:latin typeface="Courier New"/>
                <a:cs typeface="Courier New"/>
              </a:rPr>
              <a:t>Src2</a:t>
            </a:r>
            <a:endParaRPr sz="2000">
              <a:latin typeface="Courier New"/>
              <a:cs typeface="Courier New"/>
            </a:endParaRPr>
          </a:p>
          <a:p>
            <a:pPr marL="546100" lvl="1" indent="-216535">
              <a:lnSpc>
                <a:spcPct val="100000"/>
              </a:lnSpc>
              <a:spcBef>
                <a:spcPts val="640"/>
              </a:spcBef>
              <a:buClr>
                <a:srgbClr val="990000"/>
              </a:buClr>
              <a:buSzPct val="105000"/>
              <a:buFont typeface="Wingdings"/>
              <a:buChar char=""/>
              <a:tabLst>
                <a:tab pos="546100" algn="l"/>
              </a:tabLst>
            </a:pPr>
            <a:r>
              <a:rPr sz="2000" spc="-220" dirty="0">
                <a:latin typeface="Arial MT"/>
                <a:cs typeface="Arial MT"/>
              </a:rPr>
              <a:t>Hữu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ích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khi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toán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hạng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đóng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trò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là</a:t>
            </a:r>
            <a:r>
              <a:rPr sz="2000" dirty="0">
                <a:latin typeface="Arial MT"/>
                <a:cs typeface="Arial MT"/>
              </a:rPr>
              <a:t> mask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90000"/>
              </a:buClr>
              <a:buFont typeface="Wingdings"/>
              <a:buChar char=""/>
            </a:pPr>
            <a:endParaRPr sz="2800">
              <a:latin typeface="Arial MT"/>
              <a:cs typeface="Arial MT"/>
            </a:endParaRPr>
          </a:p>
          <a:p>
            <a:pPr marL="546100" lvl="1" indent="-216535"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SzPct val="105000"/>
              <a:buFont typeface="Wingdings"/>
              <a:buChar char=""/>
              <a:tabLst>
                <a:tab pos="546100" algn="l"/>
              </a:tabLst>
            </a:pP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ZF </a:t>
            </a:r>
            <a:r>
              <a:rPr sz="2000" spc="-780" dirty="0">
                <a:solidFill>
                  <a:srgbClr val="970001"/>
                </a:solidFill>
                <a:latin typeface="Arial MT"/>
                <a:cs typeface="Arial MT"/>
              </a:rPr>
              <a:t>đ</a:t>
            </a:r>
            <a:r>
              <a:rPr sz="2000" spc="-770" dirty="0">
                <a:solidFill>
                  <a:srgbClr val="970001"/>
                </a:solidFill>
                <a:latin typeface="Arial MT"/>
                <a:cs typeface="Arial MT"/>
              </a:rPr>
              <a:t>ư</a:t>
            </a:r>
            <a:r>
              <a:rPr sz="2000" spc="-685" dirty="0">
                <a:solidFill>
                  <a:srgbClr val="970001"/>
                </a:solidFill>
                <a:latin typeface="Arial MT"/>
                <a:cs typeface="Arial MT"/>
              </a:rPr>
              <a:t>ợ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c</a:t>
            </a:r>
            <a:r>
              <a:rPr sz="2000" spc="-2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70001"/>
                </a:solidFill>
                <a:latin typeface="Arial MT"/>
                <a:cs typeface="Arial MT"/>
              </a:rPr>
              <a:t>g</a:t>
            </a:r>
            <a:r>
              <a:rPr sz="2000" spc="5" dirty="0">
                <a:solidFill>
                  <a:srgbClr val="970001"/>
                </a:solidFill>
                <a:latin typeface="Arial MT"/>
                <a:cs typeface="Arial MT"/>
              </a:rPr>
              <a:t>á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n</a:t>
            </a:r>
            <a:r>
              <a:rPr sz="2000" spc="-3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a&amp;</a:t>
            </a: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spc="-5" dirty="0">
                <a:latin typeface="Courier New"/>
                <a:cs typeface="Courier New"/>
              </a:rPr>
              <a:t> =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546100" lvl="1" indent="-216535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05000"/>
              <a:buFont typeface="Wingdings"/>
              <a:buChar char=""/>
              <a:tabLst>
                <a:tab pos="546100" algn="l"/>
              </a:tabLst>
            </a:pP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SF</a:t>
            </a:r>
            <a:r>
              <a:rPr sz="2000" spc="-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780" dirty="0">
                <a:solidFill>
                  <a:srgbClr val="970001"/>
                </a:solidFill>
                <a:latin typeface="Arial MT"/>
                <a:cs typeface="Arial MT"/>
              </a:rPr>
              <a:t>đ</a:t>
            </a:r>
            <a:r>
              <a:rPr sz="2000" spc="-775" dirty="0">
                <a:solidFill>
                  <a:srgbClr val="970001"/>
                </a:solidFill>
                <a:latin typeface="Arial MT"/>
                <a:cs typeface="Arial MT"/>
              </a:rPr>
              <a:t>ư</a:t>
            </a:r>
            <a:r>
              <a:rPr sz="2000" spc="-685" dirty="0">
                <a:solidFill>
                  <a:srgbClr val="970001"/>
                </a:solidFill>
                <a:latin typeface="Arial MT"/>
                <a:cs typeface="Arial MT"/>
              </a:rPr>
              <a:t>ợ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c</a:t>
            </a:r>
            <a:r>
              <a:rPr sz="2000" spc="-2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70001"/>
                </a:solidFill>
                <a:latin typeface="Arial MT"/>
                <a:cs typeface="Arial MT"/>
              </a:rPr>
              <a:t>gá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n</a:t>
            </a:r>
            <a:r>
              <a:rPr sz="2000" spc="-3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khi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a&amp;</a:t>
            </a: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186055"/>
            <a:ext cx="583946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Gán</a:t>
            </a:r>
            <a:r>
              <a:rPr spc="-20" dirty="0"/>
              <a:t> </a:t>
            </a:r>
            <a:r>
              <a:rPr spc="-5" dirty="0"/>
              <a:t>gi</a:t>
            </a:r>
            <a:r>
              <a:rPr dirty="0"/>
              <a:t>á</a:t>
            </a:r>
            <a:r>
              <a:rPr spc="-15" dirty="0"/>
              <a:t> </a:t>
            </a:r>
            <a:r>
              <a:rPr spc="-830" dirty="0"/>
              <a:t>trị</a:t>
            </a:r>
            <a:r>
              <a:rPr spc="-10" dirty="0"/>
              <a:t> </a:t>
            </a:r>
            <a:r>
              <a:rPr spc="-5" dirty="0"/>
              <a:t>Con</a:t>
            </a:r>
            <a:r>
              <a:rPr spc="-15" dirty="0"/>
              <a:t>d</a:t>
            </a:r>
            <a:r>
              <a:rPr spc="-5" dirty="0"/>
              <a:t>iti</a:t>
            </a:r>
            <a:r>
              <a:rPr spc="-20" dirty="0"/>
              <a:t>o</a:t>
            </a:r>
            <a:r>
              <a:rPr dirty="0"/>
              <a:t>n </a:t>
            </a:r>
            <a:r>
              <a:rPr spc="-5" dirty="0"/>
              <a:t>C</a:t>
            </a:r>
            <a:r>
              <a:rPr spc="-15" dirty="0"/>
              <a:t>o</a:t>
            </a:r>
            <a:r>
              <a:rPr spc="-5" dirty="0"/>
              <a:t>d</a:t>
            </a:r>
            <a:r>
              <a:rPr spc="-15" dirty="0"/>
              <a:t>e</a:t>
            </a:r>
            <a:r>
              <a:rPr dirty="0"/>
              <a:t>s (</a:t>
            </a:r>
            <a:r>
              <a:rPr spc="-15" dirty="0"/>
              <a:t>3</a:t>
            </a:r>
            <a:r>
              <a:rPr dirty="0"/>
              <a:t>)</a:t>
            </a:r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Gán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tường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minh qua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lệnh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4908" y="5458155"/>
            <a:ext cx="1667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cmpl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a,b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ourier New"/>
                <a:cs typeface="Courier New"/>
              </a:rPr>
              <a:t>testl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a,b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826" y="5839205"/>
            <a:ext cx="1282700" cy="76200"/>
          </a:xfrm>
          <a:custGeom>
            <a:avLst/>
            <a:gdLst/>
            <a:ahLst/>
            <a:cxnLst/>
            <a:rect l="l" t="t" r="r" b="b"/>
            <a:pathLst>
              <a:path w="1282700" h="76200">
                <a:moveTo>
                  <a:pt x="1206500" y="0"/>
                </a:moveTo>
                <a:lnTo>
                  <a:pt x="1206500" y="76200"/>
                </a:lnTo>
                <a:lnTo>
                  <a:pt x="1257300" y="50800"/>
                </a:lnTo>
                <a:lnTo>
                  <a:pt x="1219200" y="50800"/>
                </a:lnTo>
                <a:lnTo>
                  <a:pt x="1219200" y="25400"/>
                </a:lnTo>
                <a:lnTo>
                  <a:pt x="1257300" y="25400"/>
                </a:lnTo>
                <a:lnTo>
                  <a:pt x="1206500" y="0"/>
                </a:lnTo>
                <a:close/>
              </a:path>
              <a:path w="1282700" h="76200">
                <a:moveTo>
                  <a:pt x="12065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206500" y="50800"/>
                </a:lnTo>
                <a:lnTo>
                  <a:pt x="1206500" y="25400"/>
                </a:lnTo>
                <a:close/>
              </a:path>
              <a:path w="1282700" h="76200">
                <a:moveTo>
                  <a:pt x="1257300" y="25400"/>
                </a:moveTo>
                <a:lnTo>
                  <a:pt x="1219200" y="25400"/>
                </a:lnTo>
                <a:lnTo>
                  <a:pt x="1219200" y="50800"/>
                </a:lnTo>
                <a:lnTo>
                  <a:pt x="1257300" y="50800"/>
                </a:lnTo>
                <a:lnTo>
                  <a:pt x="1282700" y="38100"/>
                </a:lnTo>
                <a:lnTo>
                  <a:pt x="12573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98747" y="5460491"/>
            <a:ext cx="2133600" cy="832485"/>
          </a:xfrm>
          <a:prstGeom prst="rect">
            <a:avLst/>
          </a:prstGeom>
          <a:solidFill>
            <a:srgbClr val="FFB8B8"/>
          </a:solidFill>
        </p:spPr>
        <p:txBody>
          <a:bodyPr vert="horz" wrap="square" lIns="0" tIns="393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0"/>
              </a:spcBef>
            </a:pPr>
            <a:r>
              <a:rPr sz="2400" b="1" spc="-5" dirty="0"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codes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33109" y="5839205"/>
            <a:ext cx="1184910" cy="76200"/>
          </a:xfrm>
          <a:custGeom>
            <a:avLst/>
            <a:gdLst/>
            <a:ahLst/>
            <a:cxnLst/>
            <a:rect l="l" t="t" r="r" b="b"/>
            <a:pathLst>
              <a:path w="1184909" h="76200">
                <a:moveTo>
                  <a:pt x="1108583" y="0"/>
                </a:moveTo>
                <a:lnTo>
                  <a:pt x="1108583" y="76200"/>
                </a:lnTo>
                <a:lnTo>
                  <a:pt x="1159383" y="50800"/>
                </a:lnTo>
                <a:lnTo>
                  <a:pt x="1121283" y="50800"/>
                </a:lnTo>
                <a:lnTo>
                  <a:pt x="1121283" y="25400"/>
                </a:lnTo>
                <a:lnTo>
                  <a:pt x="1159383" y="25400"/>
                </a:lnTo>
                <a:lnTo>
                  <a:pt x="1108583" y="0"/>
                </a:lnTo>
                <a:close/>
              </a:path>
              <a:path w="1184909" h="76200">
                <a:moveTo>
                  <a:pt x="1108583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108583" y="50800"/>
                </a:lnTo>
                <a:lnTo>
                  <a:pt x="1108583" y="25400"/>
                </a:lnTo>
                <a:close/>
              </a:path>
              <a:path w="1184909" h="76200">
                <a:moveTo>
                  <a:pt x="1159383" y="25400"/>
                </a:moveTo>
                <a:lnTo>
                  <a:pt x="1121283" y="25400"/>
                </a:lnTo>
                <a:lnTo>
                  <a:pt x="1121283" y="50800"/>
                </a:lnTo>
                <a:lnTo>
                  <a:pt x="1159383" y="50800"/>
                </a:lnTo>
                <a:lnTo>
                  <a:pt x="1184783" y="38100"/>
                </a:lnTo>
                <a:lnTo>
                  <a:pt x="1159383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39939" y="5650484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?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10</a:t>
            </a:fld>
            <a:endParaRPr spc="-105" dirty="0"/>
          </a:p>
        </p:txBody>
      </p:sp>
      <p:sp>
        <p:nvSpPr>
          <p:cNvPr id="10" name="object 10"/>
          <p:cNvSpPr txBox="1"/>
          <p:nvPr/>
        </p:nvSpPr>
        <p:spPr>
          <a:xfrm>
            <a:off x="2758820" y="5541975"/>
            <a:ext cx="5988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thay</a:t>
            </a:r>
            <a:endParaRPr sz="22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đổi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1266953"/>
            <a:ext cx="5220335" cy="31654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434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Gán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giá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trị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dựa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trên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điều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  <a:p>
            <a:pPr marL="527685" lvl="1" indent="-236854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dirty="0">
                <a:latin typeface="Arial MT"/>
                <a:cs typeface="Arial MT"/>
              </a:rPr>
              <a:t>set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58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spc="-10" dirty="0">
                <a:latin typeface="Arial"/>
                <a:cs typeface="Arial"/>
              </a:rPr>
              <a:t>Chuyển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dữ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dựa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điều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  <a:p>
            <a:pPr marL="527685" lvl="1" indent="-236854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dirty="0">
                <a:latin typeface="Arial MT"/>
                <a:cs typeface="Arial MT"/>
              </a:rPr>
              <a:t>Conditional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move</a:t>
            </a:r>
            <a:endParaRPr sz="20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59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spc="-5" dirty="0">
                <a:latin typeface="Arial"/>
                <a:cs typeface="Arial"/>
              </a:rPr>
              <a:t>Rẽ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nhánh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có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điều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  <a:p>
            <a:pPr marL="527685" lvl="1" indent="-236854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dirty="0">
                <a:latin typeface="Arial MT"/>
                <a:cs typeface="Arial MT"/>
              </a:rPr>
              <a:t>Instru</a:t>
            </a:r>
            <a:r>
              <a:rPr sz="2000" spc="10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885" dirty="0">
                <a:latin typeface="Arial MT"/>
                <a:cs typeface="Arial MT"/>
              </a:rPr>
              <a:t>ẽ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nh</a:t>
            </a:r>
            <a:r>
              <a:rPr sz="2000" spc="5" dirty="0">
                <a:latin typeface="Arial MT"/>
                <a:cs typeface="Arial MT"/>
              </a:rPr>
              <a:t>á</a:t>
            </a:r>
            <a:r>
              <a:rPr sz="2000" spc="-5" dirty="0">
                <a:latin typeface="Arial MT"/>
                <a:cs typeface="Arial MT"/>
              </a:rPr>
              <a:t>nh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j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  <a:p>
            <a:pPr marL="527685" lvl="1" indent="-236854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dirty="0">
                <a:latin typeface="Arial MT"/>
                <a:cs typeface="Arial MT"/>
              </a:rPr>
              <a:t>If/else</a:t>
            </a:r>
            <a:endParaRPr sz="2000">
              <a:latin typeface="Arial MT"/>
              <a:cs typeface="Arial MT"/>
            </a:endParaRPr>
          </a:p>
          <a:p>
            <a:pPr marL="527685" lvl="1" indent="-236854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dirty="0">
                <a:latin typeface="Arial MT"/>
                <a:cs typeface="Arial MT"/>
              </a:rPr>
              <a:t>Vòng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310" dirty="0">
                <a:latin typeface="Arial MT"/>
                <a:cs typeface="Arial MT"/>
              </a:rPr>
              <a:t>lặ</a:t>
            </a:r>
            <a:r>
              <a:rPr sz="2000" spc="-280" dirty="0">
                <a:latin typeface="Arial MT"/>
                <a:cs typeface="Arial MT"/>
              </a:rPr>
              <a:t>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(l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11</a:t>
            </a:fld>
            <a:endParaRPr spc="-10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Sử</a:t>
            </a:r>
            <a:r>
              <a:rPr spc="-15" dirty="0"/>
              <a:t> </a:t>
            </a:r>
            <a:r>
              <a:rPr spc="-515" dirty="0"/>
              <a:t>d</a:t>
            </a:r>
            <a:r>
              <a:rPr spc="-925" dirty="0"/>
              <a:t>ụ</a:t>
            </a:r>
            <a:r>
              <a:rPr spc="-5" dirty="0"/>
              <a:t>n</a:t>
            </a:r>
            <a:r>
              <a:rPr dirty="0"/>
              <a:t>g</a:t>
            </a:r>
            <a:r>
              <a:rPr spc="-10" dirty="0"/>
              <a:t> </a:t>
            </a:r>
            <a:r>
              <a:rPr spc="-5" dirty="0"/>
              <a:t>Co</a:t>
            </a:r>
            <a:r>
              <a:rPr spc="-15" dirty="0"/>
              <a:t>n</a:t>
            </a:r>
            <a:r>
              <a:rPr spc="-5" dirty="0"/>
              <a:t>di</a:t>
            </a:r>
            <a:r>
              <a:rPr spc="-15" dirty="0"/>
              <a:t>t</a:t>
            </a:r>
            <a:r>
              <a:rPr spc="-5" dirty="0"/>
              <a:t>io</a:t>
            </a:r>
            <a:r>
              <a:rPr dirty="0"/>
              <a:t>n</a:t>
            </a:r>
            <a:r>
              <a:rPr spc="-15" dirty="0"/>
              <a:t> </a:t>
            </a:r>
            <a:r>
              <a:rPr spc="-5" dirty="0"/>
              <a:t>Co</a:t>
            </a:r>
            <a:r>
              <a:rPr spc="-15" dirty="0"/>
              <a:t>d</a:t>
            </a:r>
            <a:r>
              <a:rPr spc="-5" dirty="0"/>
              <a:t>es</a:t>
            </a:r>
          </a:p>
          <a:p>
            <a:pPr marL="24765">
              <a:lnSpc>
                <a:spcPct val="100000"/>
              </a:lnSpc>
              <a:tabLst>
                <a:tab pos="431165" algn="l"/>
                <a:tab pos="9156065" algn="l"/>
              </a:tabLst>
            </a:pPr>
            <a:r>
              <a:rPr u="heavy" dirty="0"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Điều</a:t>
            </a:r>
            <a:r>
              <a:rPr b="1" u="heavy" spc="-3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khiển</a:t>
            </a:r>
            <a:r>
              <a:rPr b="1" u="heavy" spc="-3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luồng</a:t>
            </a:r>
            <a:r>
              <a:rPr b="1" u="heavy" spc="-4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dựa</a:t>
            </a:r>
            <a:r>
              <a:rPr b="1" u="heavy" spc="-3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trên</a:t>
            </a:r>
            <a:r>
              <a:rPr b="1" u="heavy" spc="-2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điều</a:t>
            </a:r>
            <a:r>
              <a:rPr b="1" u="heavy" spc="-2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kiện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32892"/>
            <a:ext cx="20059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Nội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dung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389412"/>
            <a:ext cx="4897755" cy="12598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6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10" dirty="0">
                <a:solidFill>
                  <a:srgbClr val="7E7E7E"/>
                </a:solidFill>
                <a:latin typeface="Arial"/>
                <a:cs typeface="Arial"/>
              </a:rPr>
              <a:t>Điều</a:t>
            </a:r>
            <a:r>
              <a:rPr sz="2200" b="1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7E7E7E"/>
                </a:solidFill>
                <a:latin typeface="Arial"/>
                <a:cs typeface="Arial"/>
              </a:rPr>
              <a:t>khiển</a:t>
            </a:r>
            <a:r>
              <a:rPr sz="2200" b="1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luồng:</a:t>
            </a:r>
            <a:r>
              <a:rPr sz="2200" b="1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Condition</a:t>
            </a:r>
            <a:r>
              <a:rPr sz="2200" b="1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7E7E7E"/>
                </a:solidFill>
                <a:latin typeface="Arial"/>
                <a:cs typeface="Arial"/>
              </a:rPr>
              <a:t>codes</a:t>
            </a:r>
            <a:endParaRPr sz="22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Rẽ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nhánh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có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điều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kiện</a:t>
            </a:r>
            <a:endParaRPr sz="22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0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Vòng</a:t>
            </a:r>
            <a:r>
              <a:rPr sz="2200" b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lặp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12</a:t>
            </a:fld>
            <a:endParaRPr spc="-10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386841"/>
            <a:ext cx="4062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Các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câu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lệnh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jump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319978"/>
            <a:ext cx="8333740" cy="14458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24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spc="-5" dirty="0">
                <a:latin typeface="Arial"/>
                <a:cs typeface="Arial"/>
              </a:rPr>
              <a:t>Các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instruction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j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565785" lvl="1" indent="-236854">
              <a:lnSpc>
                <a:spcPct val="100000"/>
              </a:lnSpc>
              <a:spcBef>
                <a:spcPts val="33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b="1" spc="-5" dirty="0">
                <a:latin typeface="Courier New"/>
                <a:cs typeface="Courier New"/>
              </a:rPr>
              <a:t>j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0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label</a:t>
            </a:r>
            <a:endParaRPr sz="2000">
              <a:latin typeface="Courier New"/>
              <a:cs typeface="Courier New"/>
            </a:endParaRPr>
          </a:p>
          <a:p>
            <a:pPr marL="565785" marR="5080" lvl="1" indent="-236854">
              <a:lnSpc>
                <a:spcPct val="103499"/>
              </a:lnSpc>
              <a:spcBef>
                <a:spcPts val="45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spc="-225" dirty="0">
                <a:latin typeface="Arial MT"/>
                <a:cs typeface="Arial MT"/>
              </a:rPr>
              <a:t>Nhảy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590" dirty="0">
                <a:latin typeface="Arial MT"/>
                <a:cs typeface="Arial MT"/>
              </a:rPr>
              <a:t>đến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455" dirty="0">
                <a:latin typeface="Arial MT"/>
                <a:cs typeface="Arial MT"/>
              </a:rPr>
              <a:t>đoạn</a:t>
            </a:r>
            <a:r>
              <a:rPr sz="2000" spc="-4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mã</a:t>
            </a:r>
            <a:r>
              <a:rPr sz="2000" spc="2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khác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450" dirty="0">
                <a:latin typeface="Arial MT"/>
                <a:cs typeface="Arial MT"/>
              </a:rPr>
              <a:t>(được</a:t>
            </a:r>
            <a:r>
              <a:rPr sz="2000" spc="-3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gán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nhãn</a:t>
            </a:r>
            <a:r>
              <a:rPr sz="2000" spc="270" dirty="0">
                <a:latin typeface="Arial MT"/>
                <a:cs typeface="Arial MT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label</a:t>
            </a:r>
            <a:r>
              <a:rPr sz="2000" spc="-5" dirty="0">
                <a:latin typeface="Arial MT"/>
                <a:cs typeface="Arial MT"/>
              </a:rPr>
              <a:t>)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spc="-890" dirty="0">
                <a:latin typeface="Arial MT"/>
                <a:cs typeface="Arial MT"/>
              </a:rPr>
              <a:t>để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170" dirty="0">
                <a:latin typeface="Arial MT"/>
                <a:cs typeface="Arial MT"/>
              </a:rPr>
              <a:t>thực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dựa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trên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codes.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0050" y="2813050"/>
          <a:ext cx="6115050" cy="3914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Điều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kiện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Mô</a:t>
                      </a:r>
                      <a:r>
                        <a:rPr sz="2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jmp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Nhả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y k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hôn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đ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ề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ki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ện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je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ZF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Zero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jne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~ZF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Not Equal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/ Not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Zero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js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Negative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jns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~SF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Nonnegative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jg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~(SF^OF)&amp;~ZF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(Signed)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jge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~(SF^OF)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or Equal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(Signed)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jl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(SF^OF)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(Signed)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jle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(SF^OF)|ZF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or Equal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(Signed)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ja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~CF&amp;~ZF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Above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(unsigned)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jb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Below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(unsigned)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13</a:t>
            </a:fld>
            <a:endParaRPr spc="-10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417321"/>
            <a:ext cx="7592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Các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câu lệnh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jump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kết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hợp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với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so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sánh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800" y="1294970"/>
            <a:ext cx="8566785" cy="15182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44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spc="-5" dirty="0">
                <a:latin typeface="Arial MT"/>
                <a:cs typeface="Arial MT"/>
              </a:rPr>
              <a:t>Các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75" dirty="0">
                <a:latin typeface="Arial MT"/>
                <a:cs typeface="Arial MT"/>
              </a:rPr>
              <a:t>lệnh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jump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70" dirty="0">
                <a:latin typeface="Arial MT"/>
                <a:cs typeface="Arial MT"/>
              </a:rPr>
              <a:t>thường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355" dirty="0">
                <a:latin typeface="Arial MT"/>
                <a:cs typeface="Arial MT"/>
              </a:rPr>
              <a:t>kết</a:t>
            </a:r>
            <a:r>
              <a:rPr sz="2400" spc="-315" dirty="0">
                <a:latin typeface="Arial MT"/>
                <a:cs typeface="Arial MT"/>
              </a:rPr>
              <a:t> </a:t>
            </a:r>
            <a:r>
              <a:rPr sz="2400" spc="-280" dirty="0">
                <a:latin typeface="Arial MT"/>
                <a:cs typeface="Arial MT"/>
              </a:rPr>
              <a:t>hợp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75" dirty="0">
                <a:latin typeface="Arial MT"/>
                <a:cs typeface="Arial MT"/>
              </a:rPr>
              <a:t>với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các </a:t>
            </a:r>
            <a:r>
              <a:rPr sz="2400" spc="-275" dirty="0">
                <a:latin typeface="Arial MT"/>
                <a:cs typeface="Arial MT"/>
              </a:rPr>
              <a:t>lệnh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sánh/test</a:t>
            </a:r>
            <a:endParaRPr sz="2400">
              <a:latin typeface="Arial MT"/>
              <a:cs typeface="Arial MT"/>
            </a:endParaRPr>
          </a:p>
          <a:p>
            <a:pPr marL="565785" lvl="1" indent="-236854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spc="-295" dirty="0">
                <a:latin typeface="Arial MT"/>
                <a:cs typeface="Arial MT"/>
              </a:rPr>
              <a:t>Kết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quả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của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lệnh</a:t>
            </a:r>
            <a:r>
              <a:rPr sz="2000" dirty="0">
                <a:latin typeface="Arial MT"/>
                <a:cs typeface="Arial MT"/>
              </a:rPr>
              <a:t> so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sánh/test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80" dirty="0">
                <a:latin typeface="Arial MT"/>
                <a:cs typeface="Arial MT"/>
              </a:rPr>
              <a:t>quyết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615" dirty="0">
                <a:latin typeface="Arial MT"/>
                <a:cs typeface="Arial MT"/>
              </a:rPr>
              <a:t>định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65" dirty="0">
                <a:latin typeface="Arial MT"/>
                <a:cs typeface="Arial MT"/>
              </a:rPr>
              <a:t>thực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hiện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jump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không.</a:t>
            </a:r>
            <a:endParaRPr sz="2000">
              <a:latin typeface="Arial MT"/>
              <a:cs typeface="Arial MT"/>
            </a:endParaRPr>
          </a:p>
          <a:p>
            <a:pPr marL="634365">
              <a:lnSpc>
                <a:spcPct val="100000"/>
              </a:lnSpc>
              <a:spcBef>
                <a:spcPts val="310"/>
              </a:spcBef>
            </a:pPr>
            <a:r>
              <a:rPr sz="2000" b="1" spc="-5" dirty="0">
                <a:latin typeface="Courier New"/>
                <a:cs typeface="Courier New"/>
              </a:rPr>
              <a:t>cmpl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src2,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src1</a:t>
            </a:r>
            <a:endParaRPr sz="200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505"/>
              </a:spcBef>
            </a:pPr>
            <a:r>
              <a:rPr sz="2000" b="1" spc="-5" dirty="0">
                <a:latin typeface="Courier New"/>
                <a:cs typeface="Courier New"/>
              </a:rPr>
              <a:t>j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0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label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84450" y="3411728"/>
          <a:ext cx="3981450" cy="2680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jX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Điều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kiện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nhảy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je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src1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==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src2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jne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src1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!=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src2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jg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src1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&gt;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src2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jge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src1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≥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src2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3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jl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src1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" dirty="0">
                          <a:latin typeface="Arial MT"/>
                          <a:cs typeface="Arial MT"/>
                        </a:rPr>
                        <a:t>src2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jle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src1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≤</a:t>
                      </a:r>
                      <a:r>
                        <a:rPr sz="20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src2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14</a:t>
            </a:fld>
            <a:endParaRPr spc="-10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417321"/>
            <a:ext cx="42227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Sử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dụng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lệnh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jX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nào?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59" y="1186454"/>
            <a:ext cx="4772025" cy="788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70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267335" algn="l"/>
                <a:tab pos="2239010" algn="l"/>
                <a:tab pos="3665854" algn="l"/>
              </a:tabLst>
            </a:pPr>
            <a:r>
              <a:rPr sz="2000" b="1" dirty="0">
                <a:latin typeface="Arial"/>
                <a:cs typeface="Arial"/>
              </a:rPr>
              <a:t>Cho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các</a:t>
            </a:r>
            <a:r>
              <a:rPr sz="2000" b="1" spc="-5" dirty="0">
                <a:latin typeface="Arial"/>
                <a:cs typeface="Arial"/>
              </a:rPr>
              <a:t> giá </a:t>
            </a:r>
            <a:r>
              <a:rPr sz="2000" b="1" dirty="0">
                <a:latin typeface="Arial"/>
                <a:cs typeface="Arial"/>
              </a:rPr>
              <a:t>trị:	</a:t>
            </a:r>
            <a:r>
              <a:rPr sz="2000" b="1" spc="-10" dirty="0">
                <a:latin typeface="Arial"/>
                <a:cs typeface="Arial"/>
              </a:rPr>
              <a:t>%eax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	</a:t>
            </a:r>
            <a:r>
              <a:rPr sz="2000" b="1" spc="-10" dirty="0">
                <a:latin typeface="Arial"/>
                <a:cs typeface="Arial"/>
              </a:rPr>
              <a:t>%ebx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05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267335" algn="l"/>
              </a:tabLst>
            </a:pPr>
            <a:r>
              <a:rPr sz="2000" b="1" spc="-5" dirty="0">
                <a:latin typeface="Arial"/>
                <a:cs typeface="Arial"/>
              </a:rPr>
              <a:t>Một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đoạn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mã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gán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nhãn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.L1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9946" y="1262329"/>
            <a:ext cx="1090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%ecx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9725" y="2492180"/>
            <a:ext cx="20478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cmpl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%eax,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3261" y="2492180"/>
            <a:ext cx="20478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cmpl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%ebx,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9725" y="2766500"/>
            <a:ext cx="81978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je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3261" y="2766500"/>
            <a:ext cx="81978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je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725" y="3116766"/>
            <a:ext cx="204914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cmpl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%ebx,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3261" y="3116766"/>
            <a:ext cx="204914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cmpl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%ecx,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9725" y="3391720"/>
            <a:ext cx="956944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jne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3261" y="3391720"/>
            <a:ext cx="956944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jne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9725" y="3742240"/>
            <a:ext cx="20478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cmpl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%eax,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3261" y="3742240"/>
            <a:ext cx="20478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cmpl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%ecx,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9725" y="4016561"/>
            <a:ext cx="81978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jg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3261" y="4016561"/>
            <a:ext cx="81978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jl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9725" y="4367081"/>
            <a:ext cx="177546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cmpl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$0,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18336" y="4367081"/>
            <a:ext cx="177546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cmpl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$0,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79725" y="4641147"/>
            <a:ext cx="820419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jl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33261" y="4641147"/>
            <a:ext cx="820419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js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9725" y="4992175"/>
            <a:ext cx="177546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cmpl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$0,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3261" y="4992175"/>
            <a:ext cx="20478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test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%ebx,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9725" y="5266495"/>
            <a:ext cx="81978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je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33261" y="5266495"/>
            <a:ext cx="81978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jz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79725" y="5617040"/>
            <a:ext cx="177546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cmpl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$0,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33261" y="5617040"/>
            <a:ext cx="20478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test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%ecx,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79725" y="5891360"/>
            <a:ext cx="956944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jne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33261" y="5891360"/>
            <a:ext cx="956944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jnz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22250" y="2085848"/>
          <a:ext cx="8629650" cy="473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Điều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kiện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nhảy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đến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.L1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Tổ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ợ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lệnh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cmpl/tes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6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8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jX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==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!=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z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z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&gt;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x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==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z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83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true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879725" y="6241626"/>
            <a:ext cx="957580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5" dirty="0">
                <a:latin typeface="Courier New"/>
                <a:cs typeface="Courier New"/>
              </a:rPr>
              <a:t>jmp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30068" y="2470403"/>
            <a:ext cx="2275840" cy="535305"/>
          </a:xfrm>
          <a:custGeom>
            <a:avLst/>
            <a:gdLst/>
            <a:ahLst/>
            <a:cxnLst/>
            <a:rect l="l" t="t" r="r" b="b"/>
            <a:pathLst>
              <a:path w="2275840" h="535305">
                <a:moveTo>
                  <a:pt x="2275332" y="0"/>
                </a:moveTo>
                <a:lnTo>
                  <a:pt x="0" y="0"/>
                </a:lnTo>
                <a:lnTo>
                  <a:pt x="0" y="348996"/>
                </a:lnTo>
                <a:lnTo>
                  <a:pt x="0" y="534924"/>
                </a:lnTo>
                <a:lnTo>
                  <a:pt x="2275332" y="534924"/>
                </a:lnTo>
                <a:lnTo>
                  <a:pt x="2275332" y="348996"/>
                </a:lnTo>
                <a:lnTo>
                  <a:pt x="2275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0068" y="3083051"/>
            <a:ext cx="2278380" cy="567055"/>
          </a:xfrm>
          <a:custGeom>
            <a:avLst/>
            <a:gdLst/>
            <a:ahLst/>
            <a:cxnLst/>
            <a:rect l="l" t="t" r="r" b="b"/>
            <a:pathLst>
              <a:path w="2278379" h="567054">
                <a:moveTo>
                  <a:pt x="2275332" y="338328"/>
                </a:moveTo>
                <a:lnTo>
                  <a:pt x="0" y="338328"/>
                </a:lnTo>
                <a:lnTo>
                  <a:pt x="0" y="566928"/>
                </a:lnTo>
                <a:lnTo>
                  <a:pt x="2275332" y="566928"/>
                </a:lnTo>
                <a:lnTo>
                  <a:pt x="2275332" y="338328"/>
                </a:lnTo>
                <a:close/>
              </a:path>
              <a:path w="2278379" h="567054">
                <a:moveTo>
                  <a:pt x="2278380" y="0"/>
                </a:moveTo>
                <a:lnTo>
                  <a:pt x="1524" y="0"/>
                </a:lnTo>
                <a:lnTo>
                  <a:pt x="1524" y="312420"/>
                </a:lnTo>
                <a:lnTo>
                  <a:pt x="2278380" y="312420"/>
                </a:lnTo>
                <a:lnTo>
                  <a:pt x="22783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15356" y="2506979"/>
            <a:ext cx="2729865" cy="1138555"/>
          </a:xfrm>
          <a:custGeom>
            <a:avLst/>
            <a:gdLst/>
            <a:ahLst/>
            <a:cxnLst/>
            <a:rect l="l" t="t" r="r" b="b"/>
            <a:pathLst>
              <a:path w="2729865" h="1138554">
                <a:moveTo>
                  <a:pt x="2275319" y="909828"/>
                </a:moveTo>
                <a:lnTo>
                  <a:pt x="0" y="909828"/>
                </a:lnTo>
                <a:lnTo>
                  <a:pt x="0" y="1138428"/>
                </a:lnTo>
                <a:lnTo>
                  <a:pt x="2275319" y="1138428"/>
                </a:lnTo>
                <a:lnTo>
                  <a:pt x="2275319" y="909828"/>
                </a:lnTo>
                <a:close/>
              </a:path>
              <a:path w="2729865" h="1138554">
                <a:moveTo>
                  <a:pt x="2648712" y="573024"/>
                </a:moveTo>
                <a:lnTo>
                  <a:pt x="371856" y="573024"/>
                </a:lnTo>
                <a:lnTo>
                  <a:pt x="371856" y="885444"/>
                </a:lnTo>
                <a:lnTo>
                  <a:pt x="2648712" y="885444"/>
                </a:lnTo>
                <a:lnTo>
                  <a:pt x="2648712" y="573024"/>
                </a:lnTo>
                <a:close/>
              </a:path>
              <a:path w="2729865" h="1138554">
                <a:moveTo>
                  <a:pt x="2729484" y="0"/>
                </a:moveTo>
                <a:lnTo>
                  <a:pt x="454152" y="0"/>
                </a:lnTo>
                <a:lnTo>
                  <a:pt x="454152" y="312420"/>
                </a:lnTo>
                <a:lnTo>
                  <a:pt x="379476" y="312420"/>
                </a:lnTo>
                <a:lnTo>
                  <a:pt x="379476" y="541020"/>
                </a:lnTo>
                <a:lnTo>
                  <a:pt x="2654808" y="541020"/>
                </a:lnTo>
                <a:lnTo>
                  <a:pt x="2654808" y="312420"/>
                </a:lnTo>
                <a:lnTo>
                  <a:pt x="2729484" y="312420"/>
                </a:lnTo>
                <a:lnTo>
                  <a:pt x="2729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30068" y="3717035"/>
            <a:ext cx="2327275" cy="541020"/>
          </a:xfrm>
          <a:custGeom>
            <a:avLst/>
            <a:gdLst/>
            <a:ahLst/>
            <a:cxnLst/>
            <a:rect l="l" t="t" r="r" b="b"/>
            <a:pathLst>
              <a:path w="2327275" h="541020">
                <a:moveTo>
                  <a:pt x="2327148" y="312420"/>
                </a:moveTo>
                <a:lnTo>
                  <a:pt x="2275332" y="312420"/>
                </a:lnTo>
                <a:lnTo>
                  <a:pt x="2275332" y="0"/>
                </a:lnTo>
                <a:lnTo>
                  <a:pt x="0" y="0"/>
                </a:lnTo>
                <a:lnTo>
                  <a:pt x="0" y="312420"/>
                </a:lnTo>
                <a:lnTo>
                  <a:pt x="51816" y="312420"/>
                </a:lnTo>
                <a:lnTo>
                  <a:pt x="51816" y="541020"/>
                </a:lnTo>
                <a:lnTo>
                  <a:pt x="2327148" y="541020"/>
                </a:lnTo>
                <a:lnTo>
                  <a:pt x="2327148" y="3124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57316" y="3720083"/>
            <a:ext cx="2327275" cy="544195"/>
          </a:xfrm>
          <a:custGeom>
            <a:avLst/>
            <a:gdLst/>
            <a:ahLst/>
            <a:cxnLst/>
            <a:rect l="l" t="t" r="r" b="b"/>
            <a:pathLst>
              <a:path w="2327275" h="544195">
                <a:moveTo>
                  <a:pt x="2275332" y="0"/>
                </a:moveTo>
                <a:lnTo>
                  <a:pt x="0" y="0"/>
                </a:lnTo>
                <a:lnTo>
                  <a:pt x="0" y="313944"/>
                </a:lnTo>
                <a:lnTo>
                  <a:pt x="2275332" y="313944"/>
                </a:lnTo>
                <a:lnTo>
                  <a:pt x="2275332" y="0"/>
                </a:lnTo>
                <a:close/>
              </a:path>
              <a:path w="2327275" h="544195">
                <a:moveTo>
                  <a:pt x="2327148" y="315468"/>
                </a:moveTo>
                <a:lnTo>
                  <a:pt x="51816" y="315468"/>
                </a:lnTo>
                <a:lnTo>
                  <a:pt x="51816" y="544068"/>
                </a:lnTo>
                <a:lnTo>
                  <a:pt x="2327148" y="544068"/>
                </a:lnTo>
                <a:lnTo>
                  <a:pt x="2327148" y="315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0068" y="4351019"/>
            <a:ext cx="2291080" cy="551815"/>
          </a:xfrm>
          <a:custGeom>
            <a:avLst/>
            <a:gdLst/>
            <a:ahLst/>
            <a:cxnLst/>
            <a:rect l="l" t="t" r="r" b="b"/>
            <a:pathLst>
              <a:path w="2291079" h="551814">
                <a:moveTo>
                  <a:pt x="2275332" y="0"/>
                </a:moveTo>
                <a:lnTo>
                  <a:pt x="0" y="0"/>
                </a:lnTo>
                <a:lnTo>
                  <a:pt x="0" y="288036"/>
                </a:lnTo>
                <a:lnTo>
                  <a:pt x="2275332" y="288036"/>
                </a:lnTo>
                <a:lnTo>
                  <a:pt x="2275332" y="0"/>
                </a:lnTo>
                <a:close/>
              </a:path>
              <a:path w="2291079" h="551814">
                <a:moveTo>
                  <a:pt x="2290572" y="323088"/>
                </a:moveTo>
                <a:lnTo>
                  <a:pt x="15240" y="323088"/>
                </a:lnTo>
                <a:lnTo>
                  <a:pt x="15240" y="551688"/>
                </a:lnTo>
                <a:lnTo>
                  <a:pt x="2290572" y="551688"/>
                </a:lnTo>
                <a:lnTo>
                  <a:pt x="2290572" y="323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9280" y="4346447"/>
            <a:ext cx="2484120" cy="528955"/>
          </a:xfrm>
          <a:custGeom>
            <a:avLst/>
            <a:gdLst/>
            <a:ahLst/>
            <a:cxnLst/>
            <a:rect l="l" t="t" r="r" b="b"/>
            <a:pathLst>
              <a:path w="2484120" h="528954">
                <a:moveTo>
                  <a:pt x="2275332" y="300228"/>
                </a:moveTo>
                <a:lnTo>
                  <a:pt x="0" y="300228"/>
                </a:lnTo>
                <a:lnTo>
                  <a:pt x="0" y="528828"/>
                </a:lnTo>
                <a:lnTo>
                  <a:pt x="2275332" y="528828"/>
                </a:lnTo>
                <a:lnTo>
                  <a:pt x="2275332" y="300228"/>
                </a:lnTo>
                <a:close/>
              </a:path>
              <a:path w="2484120" h="528954">
                <a:moveTo>
                  <a:pt x="2484120" y="0"/>
                </a:moveTo>
                <a:lnTo>
                  <a:pt x="207264" y="0"/>
                </a:lnTo>
                <a:lnTo>
                  <a:pt x="207264" y="288036"/>
                </a:lnTo>
                <a:lnTo>
                  <a:pt x="2484120" y="288036"/>
                </a:lnTo>
                <a:lnTo>
                  <a:pt x="2484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30068" y="4971288"/>
            <a:ext cx="2275840" cy="541020"/>
          </a:xfrm>
          <a:custGeom>
            <a:avLst/>
            <a:gdLst/>
            <a:ahLst/>
            <a:cxnLst/>
            <a:rect l="l" t="t" r="r" b="b"/>
            <a:pathLst>
              <a:path w="2275840" h="541020">
                <a:moveTo>
                  <a:pt x="2275332" y="312420"/>
                </a:moveTo>
                <a:lnTo>
                  <a:pt x="0" y="312420"/>
                </a:lnTo>
                <a:lnTo>
                  <a:pt x="0" y="541020"/>
                </a:lnTo>
                <a:lnTo>
                  <a:pt x="2275332" y="541020"/>
                </a:lnTo>
                <a:lnTo>
                  <a:pt x="2275332" y="312420"/>
                </a:lnTo>
                <a:close/>
              </a:path>
              <a:path w="2275840" h="541020">
                <a:moveTo>
                  <a:pt x="2275332" y="0"/>
                </a:moveTo>
                <a:lnTo>
                  <a:pt x="0" y="0"/>
                </a:lnTo>
                <a:lnTo>
                  <a:pt x="0" y="286512"/>
                </a:lnTo>
                <a:lnTo>
                  <a:pt x="2275332" y="286512"/>
                </a:lnTo>
                <a:lnTo>
                  <a:pt x="2275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92367" y="4966715"/>
            <a:ext cx="2275840" cy="287020"/>
          </a:xfrm>
          <a:custGeom>
            <a:avLst/>
            <a:gdLst/>
            <a:ahLst/>
            <a:cxnLst/>
            <a:rect l="l" t="t" r="r" b="b"/>
            <a:pathLst>
              <a:path w="2275840" h="287020">
                <a:moveTo>
                  <a:pt x="2275332" y="0"/>
                </a:moveTo>
                <a:lnTo>
                  <a:pt x="0" y="0"/>
                </a:lnTo>
                <a:lnTo>
                  <a:pt x="0" y="286511"/>
                </a:lnTo>
                <a:lnTo>
                  <a:pt x="2275332" y="286511"/>
                </a:lnTo>
                <a:lnTo>
                  <a:pt x="2275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68923" y="5309615"/>
            <a:ext cx="2275840" cy="228600"/>
          </a:xfrm>
          <a:custGeom>
            <a:avLst/>
            <a:gdLst/>
            <a:ahLst/>
            <a:cxnLst/>
            <a:rect l="l" t="t" r="r" b="b"/>
            <a:pathLst>
              <a:path w="2275840" h="228600">
                <a:moveTo>
                  <a:pt x="2275331" y="0"/>
                </a:moveTo>
                <a:lnTo>
                  <a:pt x="0" y="0"/>
                </a:lnTo>
                <a:lnTo>
                  <a:pt x="0" y="228600"/>
                </a:lnTo>
                <a:lnTo>
                  <a:pt x="2275331" y="228600"/>
                </a:lnTo>
                <a:lnTo>
                  <a:pt x="22753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0068" y="5655564"/>
            <a:ext cx="2275840" cy="474345"/>
          </a:xfrm>
          <a:custGeom>
            <a:avLst/>
            <a:gdLst/>
            <a:ahLst/>
            <a:cxnLst/>
            <a:rect l="l" t="t" r="r" b="b"/>
            <a:pathLst>
              <a:path w="2275840" h="474345">
                <a:moveTo>
                  <a:pt x="2275332" y="0"/>
                </a:moveTo>
                <a:lnTo>
                  <a:pt x="0" y="0"/>
                </a:lnTo>
                <a:lnTo>
                  <a:pt x="0" y="245364"/>
                </a:lnTo>
                <a:lnTo>
                  <a:pt x="0" y="288036"/>
                </a:lnTo>
                <a:lnTo>
                  <a:pt x="0" y="473964"/>
                </a:lnTo>
                <a:lnTo>
                  <a:pt x="2275332" y="473964"/>
                </a:lnTo>
                <a:lnTo>
                  <a:pt x="2275332" y="288036"/>
                </a:lnTo>
                <a:lnTo>
                  <a:pt x="2275332" y="245364"/>
                </a:lnTo>
                <a:lnTo>
                  <a:pt x="2275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26252" y="5631179"/>
            <a:ext cx="2441575" cy="513715"/>
          </a:xfrm>
          <a:custGeom>
            <a:avLst/>
            <a:gdLst/>
            <a:ahLst/>
            <a:cxnLst/>
            <a:rect l="l" t="t" r="r" b="b"/>
            <a:pathLst>
              <a:path w="2441575" h="513714">
                <a:moveTo>
                  <a:pt x="2441448" y="0"/>
                </a:moveTo>
                <a:lnTo>
                  <a:pt x="166116" y="0"/>
                </a:lnTo>
                <a:lnTo>
                  <a:pt x="166116" y="284988"/>
                </a:lnTo>
                <a:lnTo>
                  <a:pt x="0" y="284988"/>
                </a:lnTo>
                <a:lnTo>
                  <a:pt x="0" y="513588"/>
                </a:lnTo>
                <a:lnTo>
                  <a:pt x="2275332" y="513588"/>
                </a:lnTo>
                <a:lnTo>
                  <a:pt x="2275332" y="288036"/>
                </a:lnTo>
                <a:lnTo>
                  <a:pt x="2441448" y="288036"/>
                </a:lnTo>
                <a:lnTo>
                  <a:pt x="2441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45307" y="6277355"/>
            <a:ext cx="2275840" cy="288290"/>
          </a:xfrm>
          <a:custGeom>
            <a:avLst/>
            <a:gdLst/>
            <a:ahLst/>
            <a:cxnLst/>
            <a:rect l="l" t="t" r="r" b="b"/>
            <a:pathLst>
              <a:path w="2275840" h="288290">
                <a:moveTo>
                  <a:pt x="2275332" y="0"/>
                </a:moveTo>
                <a:lnTo>
                  <a:pt x="0" y="0"/>
                </a:lnTo>
                <a:lnTo>
                  <a:pt x="0" y="288036"/>
                </a:lnTo>
                <a:lnTo>
                  <a:pt x="2275332" y="288036"/>
                </a:lnTo>
                <a:lnTo>
                  <a:pt x="2275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15</a:t>
            </a:fld>
            <a:endParaRPr spc="-10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386841"/>
            <a:ext cx="6503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Rẽ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nhánh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có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điều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kiện </a:t>
            </a:r>
            <a:r>
              <a:rPr sz="3600" b="1" dirty="0">
                <a:latin typeface="Arial"/>
                <a:cs typeface="Arial"/>
              </a:rPr>
              <a:t>–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Ví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dụ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4215" y="1545336"/>
            <a:ext cx="4068445" cy="3234690"/>
            <a:chOff x="204215" y="1545336"/>
            <a:chExt cx="4068445" cy="3234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1588008"/>
              <a:ext cx="3975354" cy="31920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5" y="1565148"/>
              <a:ext cx="3687317" cy="26753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1545336"/>
              <a:ext cx="3962400" cy="3179445"/>
            </a:xfrm>
            <a:custGeom>
              <a:avLst/>
              <a:gdLst/>
              <a:ahLst/>
              <a:cxnLst/>
              <a:rect l="l" t="t" r="r" b="b"/>
              <a:pathLst>
                <a:path w="3962400" h="3179445">
                  <a:moveTo>
                    <a:pt x="3962400" y="0"/>
                  </a:moveTo>
                  <a:lnTo>
                    <a:pt x="0" y="0"/>
                  </a:lnTo>
                  <a:lnTo>
                    <a:pt x="0" y="3179064"/>
                  </a:lnTo>
                  <a:lnTo>
                    <a:pt x="3962400" y="3179064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4800" y="1545336"/>
            <a:ext cx="3962400" cy="31794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absdiff(int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12420" marR="21405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(x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58483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result</a:t>
            </a:r>
            <a:r>
              <a:rPr sz="1800" b="1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y-x;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312420" marR="1596390" indent="27241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C0000"/>
                </a:solidFill>
                <a:latin typeface="Courier New"/>
                <a:cs typeface="Courier New"/>
              </a:rPr>
              <a:t>result</a:t>
            </a:r>
            <a:r>
              <a:rPr sz="1800" b="1" spc="-8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CC0000"/>
                </a:solidFill>
                <a:latin typeface="Courier New"/>
                <a:cs typeface="Courier New"/>
              </a:rPr>
              <a:t>x-y; </a:t>
            </a:r>
            <a:r>
              <a:rPr sz="1800" b="1" spc="-106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30598" y="1528586"/>
            <a:ext cx="4699000" cy="4191000"/>
            <a:chOff x="4030598" y="1528586"/>
            <a:chExt cx="4699000" cy="41910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9212" y="1528586"/>
              <a:ext cx="3696039" cy="38103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82361" y="2591561"/>
              <a:ext cx="3534410" cy="655320"/>
            </a:xfrm>
            <a:custGeom>
              <a:avLst/>
              <a:gdLst/>
              <a:ahLst/>
              <a:cxnLst/>
              <a:rect l="l" t="t" r="r" b="b"/>
              <a:pathLst>
                <a:path w="3534409" h="655319">
                  <a:moveTo>
                    <a:pt x="0" y="655320"/>
                  </a:moveTo>
                  <a:lnTo>
                    <a:pt x="3534155" y="655320"/>
                  </a:lnTo>
                  <a:lnTo>
                    <a:pt x="3534155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82361" y="3307842"/>
              <a:ext cx="3534410" cy="655320"/>
            </a:xfrm>
            <a:custGeom>
              <a:avLst/>
              <a:gdLst/>
              <a:ahLst/>
              <a:cxnLst/>
              <a:rect l="l" t="t" r="r" b="b"/>
              <a:pathLst>
                <a:path w="3534409" h="655320">
                  <a:moveTo>
                    <a:pt x="0" y="655320"/>
                  </a:moveTo>
                  <a:lnTo>
                    <a:pt x="3534155" y="655320"/>
                  </a:lnTo>
                  <a:lnTo>
                    <a:pt x="3534155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0598" y="2919222"/>
              <a:ext cx="1158240" cy="2800350"/>
            </a:xfrm>
            <a:custGeom>
              <a:avLst/>
              <a:gdLst/>
              <a:ahLst/>
              <a:cxnLst/>
              <a:rect l="l" t="t" r="r" b="b"/>
              <a:pathLst>
                <a:path w="1158239" h="2800350">
                  <a:moveTo>
                    <a:pt x="1114046" y="66919"/>
                  </a:moveTo>
                  <a:lnTo>
                    <a:pt x="0" y="2792666"/>
                  </a:lnTo>
                  <a:lnTo>
                    <a:pt x="17525" y="2799867"/>
                  </a:lnTo>
                  <a:lnTo>
                    <a:pt x="1131709" y="74131"/>
                  </a:lnTo>
                  <a:lnTo>
                    <a:pt x="1114046" y="66919"/>
                  </a:lnTo>
                  <a:close/>
                </a:path>
                <a:path w="1158239" h="2800350">
                  <a:moveTo>
                    <a:pt x="1155964" y="55117"/>
                  </a:moveTo>
                  <a:lnTo>
                    <a:pt x="1118870" y="55117"/>
                  </a:lnTo>
                  <a:lnTo>
                    <a:pt x="1136523" y="62356"/>
                  </a:lnTo>
                  <a:lnTo>
                    <a:pt x="1131709" y="74131"/>
                  </a:lnTo>
                  <a:lnTo>
                    <a:pt x="1158239" y="84962"/>
                  </a:lnTo>
                  <a:lnTo>
                    <a:pt x="1155964" y="55117"/>
                  </a:lnTo>
                  <a:close/>
                </a:path>
                <a:path w="1158239" h="2800350">
                  <a:moveTo>
                    <a:pt x="1118870" y="55117"/>
                  </a:moveTo>
                  <a:lnTo>
                    <a:pt x="1114046" y="66919"/>
                  </a:lnTo>
                  <a:lnTo>
                    <a:pt x="1131709" y="74131"/>
                  </a:lnTo>
                  <a:lnTo>
                    <a:pt x="1136523" y="62356"/>
                  </a:lnTo>
                  <a:lnTo>
                    <a:pt x="1118870" y="55117"/>
                  </a:lnTo>
                  <a:close/>
                </a:path>
                <a:path w="1158239" h="2800350">
                  <a:moveTo>
                    <a:pt x="1151763" y="0"/>
                  </a:moveTo>
                  <a:lnTo>
                    <a:pt x="1087627" y="56133"/>
                  </a:lnTo>
                  <a:lnTo>
                    <a:pt x="1114046" y="66919"/>
                  </a:lnTo>
                  <a:lnTo>
                    <a:pt x="1118870" y="55117"/>
                  </a:lnTo>
                  <a:lnTo>
                    <a:pt x="1155964" y="55117"/>
                  </a:lnTo>
                  <a:lnTo>
                    <a:pt x="1151763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56066" y="1756917"/>
            <a:ext cx="368300" cy="71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//x</a:t>
            </a:r>
            <a:endParaRPr sz="2400">
              <a:latin typeface="Arial"/>
              <a:cs typeface="Arial"/>
            </a:endParaRPr>
          </a:p>
          <a:p>
            <a:pPr marL="13970">
              <a:lnSpc>
                <a:spcPts val="2730"/>
              </a:lnSpc>
            </a:pPr>
            <a:r>
              <a:rPr sz="2400" b="1" dirty="0">
                <a:latin typeface="Arial"/>
                <a:cs typeface="Arial"/>
              </a:rPr>
              <a:t>//y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16</a:t>
            </a:fld>
            <a:endParaRPr spc="-105" dirty="0"/>
          </a:p>
        </p:txBody>
      </p:sp>
      <p:sp>
        <p:nvSpPr>
          <p:cNvPr id="15" name="object 15"/>
          <p:cNvSpPr txBox="1"/>
          <p:nvPr/>
        </p:nvSpPr>
        <p:spPr>
          <a:xfrm>
            <a:off x="2452497" y="5743143"/>
            <a:ext cx="317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 marR="5080" indent="-767080">
              <a:lnSpc>
                <a:spcPct val="100000"/>
              </a:lnSpc>
              <a:spcBef>
                <a:spcPts val="100"/>
              </a:spcBef>
            </a:pPr>
            <a:r>
              <a:rPr sz="1800" spc="-300" dirty="0">
                <a:latin typeface="Arial MT"/>
                <a:cs typeface="Arial MT"/>
              </a:rPr>
              <a:t>Sử 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20" dirty="0">
                <a:latin typeface="Arial MT"/>
                <a:cs typeface="Arial MT"/>
              </a:rPr>
              <a:t>ụ</a:t>
            </a:r>
            <a:r>
              <a:rPr sz="1800" spc="-30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660" dirty="0">
                <a:latin typeface="Arial MT"/>
                <a:cs typeface="Arial MT"/>
              </a:rPr>
              <a:t>đ</a:t>
            </a:r>
            <a:r>
              <a:rPr sz="1800" spc="-160" dirty="0">
                <a:latin typeface="Arial MT"/>
                <a:cs typeface="Arial MT"/>
              </a:rPr>
              <a:t>i</a:t>
            </a:r>
            <a:r>
              <a:rPr sz="1800" spc="-520" dirty="0">
                <a:latin typeface="Arial MT"/>
                <a:cs typeface="Arial MT"/>
              </a:rPr>
              <a:t>ề</a:t>
            </a:r>
            <a:r>
              <a:rPr sz="1800" spc="-290" dirty="0">
                <a:latin typeface="Arial MT"/>
                <a:cs typeface="Arial MT"/>
              </a:rPr>
              <a:t>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70" dirty="0">
                <a:latin typeface="Arial MT"/>
                <a:cs typeface="Arial MT"/>
              </a:rPr>
              <a:t>ki</a:t>
            </a:r>
            <a:r>
              <a:rPr sz="1800" spc="-475" dirty="0">
                <a:latin typeface="Arial MT"/>
                <a:cs typeface="Arial MT"/>
              </a:rPr>
              <a:t>ệ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spc="-295" dirty="0">
                <a:latin typeface="Arial MT"/>
                <a:cs typeface="Arial MT"/>
              </a:rPr>
              <a:t>h</a:t>
            </a:r>
            <a:r>
              <a:rPr sz="1800" spc="-525" dirty="0">
                <a:latin typeface="Arial MT"/>
                <a:cs typeface="Arial MT"/>
              </a:rPr>
              <a:t>ả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445" dirty="0">
                <a:latin typeface="Arial MT"/>
                <a:cs typeface="Arial MT"/>
              </a:rPr>
              <a:t>đi</a:t>
            </a:r>
            <a:r>
              <a:rPr sz="1800" spc="-730" dirty="0">
                <a:latin typeface="Arial MT"/>
                <a:cs typeface="Arial MT"/>
              </a:rPr>
              <a:t>ề</a:t>
            </a:r>
            <a:r>
              <a:rPr sz="1800" dirty="0">
                <a:latin typeface="Arial MT"/>
                <a:cs typeface="Arial MT"/>
              </a:rPr>
              <a:t>u  </a:t>
            </a:r>
            <a:r>
              <a:rPr sz="1800" spc="-170" dirty="0">
                <a:latin typeface="Arial MT"/>
                <a:cs typeface="Arial MT"/>
              </a:rPr>
              <a:t>ki</a:t>
            </a:r>
            <a:r>
              <a:rPr sz="1800" spc="-475" dirty="0">
                <a:latin typeface="Arial MT"/>
                <a:cs typeface="Arial MT"/>
              </a:rPr>
              <a:t>ệ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fal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e </a:t>
            </a:r>
            <a:r>
              <a:rPr sz="1800" spc="-270" dirty="0">
                <a:latin typeface="Arial MT"/>
                <a:cs typeface="Arial MT"/>
              </a:rPr>
              <a:t>của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2361" y="4022597"/>
            <a:ext cx="3534410" cy="10077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32990">
              <a:lnSpc>
                <a:spcPts val="1914"/>
              </a:lnSpc>
            </a:pP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800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sz="1800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&gt;=</a:t>
            </a:r>
            <a:r>
              <a:rPr sz="1800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386841"/>
            <a:ext cx="723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Rẽ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nhánh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có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điều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kiện</a:t>
            </a:r>
            <a:r>
              <a:rPr sz="3600" b="1" dirty="0">
                <a:latin typeface="Arial"/>
                <a:cs typeface="Arial"/>
              </a:rPr>
              <a:t> –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Ví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dụ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(tt)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4215" y="1545336"/>
            <a:ext cx="4068445" cy="3234690"/>
            <a:chOff x="204215" y="1545336"/>
            <a:chExt cx="4068445" cy="3234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1588008"/>
              <a:ext cx="3975354" cy="31920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5" y="1565148"/>
              <a:ext cx="3687317" cy="26753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1545336"/>
              <a:ext cx="3962400" cy="3179445"/>
            </a:xfrm>
            <a:custGeom>
              <a:avLst/>
              <a:gdLst/>
              <a:ahLst/>
              <a:cxnLst/>
              <a:rect l="l" t="t" r="r" b="b"/>
              <a:pathLst>
                <a:path w="3962400" h="3179445">
                  <a:moveTo>
                    <a:pt x="3962400" y="0"/>
                  </a:moveTo>
                  <a:lnTo>
                    <a:pt x="0" y="0"/>
                  </a:lnTo>
                  <a:lnTo>
                    <a:pt x="0" y="3179064"/>
                  </a:lnTo>
                  <a:lnTo>
                    <a:pt x="3962400" y="3179064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4800" y="1545336"/>
            <a:ext cx="3962400" cy="31794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absdiff(int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12420" marR="21405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(x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58483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result</a:t>
            </a:r>
            <a:r>
              <a:rPr sz="1800" b="1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y-x;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312420" marR="1596390" indent="27241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C0000"/>
                </a:solidFill>
                <a:latin typeface="Courier New"/>
                <a:cs typeface="Courier New"/>
              </a:rPr>
              <a:t>result</a:t>
            </a:r>
            <a:r>
              <a:rPr sz="1800" b="1" spc="-8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CC0000"/>
                </a:solidFill>
                <a:latin typeface="Courier New"/>
                <a:cs typeface="Courier New"/>
              </a:rPr>
              <a:t>x-y; </a:t>
            </a:r>
            <a:r>
              <a:rPr sz="1800" b="1" spc="-106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3285" y="1499361"/>
            <a:ext cx="315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AFEF"/>
                </a:solidFill>
                <a:latin typeface="Consolas"/>
                <a:cs typeface="Consolas"/>
              </a:rPr>
              <a:t>x</a:t>
            </a:r>
            <a:r>
              <a:rPr sz="1800" i="1" spc="-3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00AFEF"/>
                </a:solidFill>
                <a:latin typeface="Consolas"/>
                <a:cs typeface="Consolas"/>
              </a:rPr>
              <a:t>at</a:t>
            </a:r>
            <a:r>
              <a:rPr sz="1800" i="1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00AFEF"/>
                </a:solidFill>
                <a:latin typeface="Consolas"/>
                <a:cs typeface="Consolas"/>
              </a:rPr>
              <a:t>%ebp+8,</a:t>
            </a:r>
            <a:r>
              <a:rPr sz="1800" i="1" spc="-1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00AFEF"/>
                </a:solidFill>
                <a:latin typeface="Consolas"/>
                <a:cs typeface="Consolas"/>
              </a:rPr>
              <a:t>y</a:t>
            </a:r>
            <a:r>
              <a:rPr sz="1800" i="1" spc="-3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00AFEF"/>
                </a:solidFill>
                <a:latin typeface="Consolas"/>
                <a:cs typeface="Consolas"/>
              </a:rPr>
              <a:t>at</a:t>
            </a:r>
            <a:r>
              <a:rPr sz="1800" i="1" spc="-1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00AFEF"/>
                </a:solidFill>
                <a:latin typeface="Consolas"/>
                <a:cs typeface="Consolas"/>
              </a:rPr>
              <a:t>%ebp+12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885" y="1773301"/>
            <a:ext cx="275590" cy="23310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1.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2.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3.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4.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5.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6.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7.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4666" y="1773301"/>
            <a:ext cx="52578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movl  movl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4666" y="2432431"/>
            <a:ext cx="52578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cmpl  jl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9067" y="2432431"/>
            <a:ext cx="127889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onsolas"/>
                <a:cs typeface="Consolas"/>
              </a:rPr>
              <a:t>%eax,</a:t>
            </a:r>
            <a:r>
              <a:rPr sz="1800" spc="-8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%edx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olas"/>
                <a:cs typeface="Consolas"/>
              </a:rPr>
              <a:t>.L2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4666" y="3091176"/>
            <a:ext cx="525780" cy="101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95"/>
              </a:spcBef>
            </a:pPr>
            <a:r>
              <a:rPr sz="1800" spc="-10" dirty="0">
                <a:latin typeface="Consolas"/>
                <a:cs typeface="Consolas"/>
              </a:rPr>
              <a:t>subl  movl  jmp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9067" y="3091176"/>
            <a:ext cx="1279525" cy="10128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onsolas"/>
                <a:cs typeface="Consolas"/>
              </a:rPr>
              <a:t>%eax,</a:t>
            </a:r>
            <a:r>
              <a:rPr sz="1800" spc="-9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%edx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olas"/>
                <a:cs typeface="Consolas"/>
              </a:rPr>
              <a:t>%edx,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%eax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olas"/>
                <a:cs typeface="Consolas"/>
              </a:rPr>
              <a:t>.L3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9067" y="1756917"/>
            <a:ext cx="2265045" cy="71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  <a:tabLst>
                <a:tab pos="1909445" algn="l"/>
              </a:tabLst>
            </a:pPr>
            <a:r>
              <a:rPr sz="2700" spc="-7" baseline="1543" dirty="0">
                <a:latin typeface="Consolas"/>
                <a:cs typeface="Consolas"/>
              </a:rPr>
              <a:t>8(%e</a:t>
            </a:r>
            <a:r>
              <a:rPr sz="2700" baseline="1543" dirty="0">
                <a:latin typeface="Consolas"/>
                <a:cs typeface="Consolas"/>
              </a:rPr>
              <a:t>b</a:t>
            </a:r>
            <a:r>
              <a:rPr sz="2700" spc="-7" baseline="1543" dirty="0">
                <a:latin typeface="Consolas"/>
                <a:cs typeface="Consolas"/>
              </a:rPr>
              <a:t>p)</a:t>
            </a:r>
            <a:r>
              <a:rPr sz="2700" baseline="1543" dirty="0">
                <a:latin typeface="Consolas"/>
                <a:cs typeface="Consolas"/>
              </a:rPr>
              <a:t>,</a:t>
            </a:r>
            <a:r>
              <a:rPr sz="2700" spc="-7" baseline="1543" dirty="0">
                <a:latin typeface="Consolas"/>
                <a:cs typeface="Consolas"/>
              </a:rPr>
              <a:t> %e</a:t>
            </a:r>
            <a:r>
              <a:rPr sz="2700" baseline="1543" dirty="0">
                <a:latin typeface="Consolas"/>
                <a:cs typeface="Consolas"/>
              </a:rPr>
              <a:t>dx	</a:t>
            </a:r>
            <a:r>
              <a:rPr sz="2400" b="1" dirty="0">
                <a:latin typeface="Arial"/>
                <a:cs typeface="Arial"/>
              </a:rPr>
              <a:t>//x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0"/>
              </a:lnSpc>
            </a:pPr>
            <a:r>
              <a:rPr sz="1800" spc="-5" dirty="0">
                <a:latin typeface="Consolas"/>
                <a:cs typeface="Consolas"/>
              </a:rPr>
              <a:t>12(%ebp),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%eax</a:t>
            </a:r>
            <a:r>
              <a:rPr sz="1800" spc="100" dirty="0">
                <a:latin typeface="Consolas"/>
                <a:cs typeface="Consolas"/>
              </a:rPr>
              <a:t> </a:t>
            </a:r>
            <a:r>
              <a:rPr sz="2400" b="1" dirty="0">
                <a:latin typeface="Arial"/>
                <a:cs typeface="Arial"/>
              </a:rPr>
              <a:t>//y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9885" y="4133469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8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.</a:t>
            </a:r>
            <a:r>
              <a:rPr sz="1800" spc="-26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.L2: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9885" y="4462653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9.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4666" y="4462653"/>
            <a:ext cx="52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subl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9067" y="4462653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%edx,</a:t>
            </a:r>
            <a:r>
              <a:rPr sz="1800" spc="-8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%eax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52497" y="4791836"/>
            <a:ext cx="3254375" cy="152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10.</a:t>
            </a:r>
            <a:r>
              <a:rPr sz="1800" spc="-10" dirty="0">
                <a:latin typeface="Consolas"/>
                <a:cs typeface="Consolas"/>
              </a:rPr>
              <a:t>.L3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 marL="823594" marR="85725" indent="-811530">
              <a:lnSpc>
                <a:spcPct val="100000"/>
              </a:lnSpc>
              <a:spcBef>
                <a:spcPts val="1115"/>
              </a:spcBef>
            </a:pPr>
            <a:r>
              <a:rPr sz="1800" spc="-300" dirty="0">
                <a:latin typeface="Arial MT"/>
                <a:cs typeface="Arial MT"/>
              </a:rPr>
              <a:t>Sử 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20" dirty="0">
                <a:latin typeface="Arial MT"/>
                <a:cs typeface="Arial MT"/>
              </a:rPr>
              <a:t>ụ</a:t>
            </a:r>
            <a:r>
              <a:rPr sz="1800" spc="-30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660" dirty="0">
                <a:latin typeface="Arial MT"/>
                <a:cs typeface="Arial MT"/>
              </a:rPr>
              <a:t>đ</a:t>
            </a:r>
            <a:r>
              <a:rPr sz="1800" spc="-160" dirty="0">
                <a:latin typeface="Arial MT"/>
                <a:cs typeface="Arial MT"/>
              </a:rPr>
              <a:t>i</a:t>
            </a:r>
            <a:r>
              <a:rPr sz="1800" spc="-520" dirty="0">
                <a:latin typeface="Arial MT"/>
                <a:cs typeface="Arial MT"/>
              </a:rPr>
              <a:t>ề</a:t>
            </a:r>
            <a:r>
              <a:rPr sz="1800" spc="-290" dirty="0">
                <a:latin typeface="Arial MT"/>
                <a:cs typeface="Arial MT"/>
              </a:rPr>
              <a:t>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70" dirty="0">
                <a:latin typeface="Arial MT"/>
                <a:cs typeface="Arial MT"/>
              </a:rPr>
              <a:t>ki</a:t>
            </a:r>
            <a:r>
              <a:rPr sz="1800" spc="-475" dirty="0">
                <a:latin typeface="Arial MT"/>
                <a:cs typeface="Arial MT"/>
              </a:rPr>
              <a:t>ệ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spc="-295" dirty="0">
                <a:latin typeface="Arial MT"/>
                <a:cs typeface="Arial MT"/>
              </a:rPr>
              <a:t>h</a:t>
            </a:r>
            <a:r>
              <a:rPr sz="1800" spc="-525" dirty="0">
                <a:latin typeface="Arial MT"/>
                <a:cs typeface="Arial MT"/>
              </a:rPr>
              <a:t>ả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445" dirty="0">
                <a:latin typeface="Arial MT"/>
                <a:cs typeface="Arial MT"/>
              </a:rPr>
              <a:t>đi</a:t>
            </a:r>
            <a:r>
              <a:rPr sz="1800" spc="-730" dirty="0">
                <a:latin typeface="Arial MT"/>
                <a:cs typeface="Arial MT"/>
              </a:rPr>
              <a:t>ề</a:t>
            </a:r>
            <a:r>
              <a:rPr sz="1800" dirty="0">
                <a:latin typeface="Arial MT"/>
                <a:cs typeface="Arial MT"/>
              </a:rPr>
              <a:t>u  </a:t>
            </a:r>
            <a:r>
              <a:rPr sz="1800" spc="-170" dirty="0">
                <a:latin typeface="Arial MT"/>
                <a:cs typeface="Arial MT"/>
              </a:rPr>
              <a:t>ki</a:t>
            </a:r>
            <a:r>
              <a:rPr sz="1800" spc="-475" dirty="0">
                <a:latin typeface="Arial MT"/>
                <a:cs typeface="Arial MT"/>
              </a:rPr>
              <a:t>ệ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true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270" dirty="0">
                <a:latin typeface="Arial MT"/>
                <a:cs typeface="Arial MT"/>
              </a:rPr>
              <a:t>của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30598" y="2829305"/>
            <a:ext cx="1233805" cy="2890520"/>
          </a:xfrm>
          <a:custGeom>
            <a:avLst/>
            <a:gdLst/>
            <a:ahLst/>
            <a:cxnLst/>
            <a:rect l="l" t="t" r="r" b="b"/>
            <a:pathLst>
              <a:path w="1233804" h="2890520">
                <a:moveTo>
                  <a:pt x="1189487" y="66450"/>
                </a:moveTo>
                <a:lnTo>
                  <a:pt x="0" y="2882722"/>
                </a:lnTo>
                <a:lnTo>
                  <a:pt x="17525" y="2890139"/>
                </a:lnTo>
                <a:lnTo>
                  <a:pt x="1207159" y="73896"/>
                </a:lnTo>
                <a:lnTo>
                  <a:pt x="1189487" y="66450"/>
                </a:lnTo>
                <a:close/>
              </a:path>
              <a:path w="1233804" h="2890520">
                <a:moveTo>
                  <a:pt x="1231481" y="54737"/>
                </a:moveTo>
                <a:lnTo>
                  <a:pt x="1194435" y="54737"/>
                </a:lnTo>
                <a:lnTo>
                  <a:pt x="1212088" y="62230"/>
                </a:lnTo>
                <a:lnTo>
                  <a:pt x="1207159" y="73896"/>
                </a:lnTo>
                <a:lnTo>
                  <a:pt x="1233424" y="84963"/>
                </a:lnTo>
                <a:lnTo>
                  <a:pt x="1231481" y="54737"/>
                </a:lnTo>
                <a:close/>
              </a:path>
              <a:path w="1233804" h="2890520">
                <a:moveTo>
                  <a:pt x="1194435" y="54737"/>
                </a:moveTo>
                <a:lnTo>
                  <a:pt x="1189487" y="66450"/>
                </a:lnTo>
                <a:lnTo>
                  <a:pt x="1207159" y="73896"/>
                </a:lnTo>
                <a:lnTo>
                  <a:pt x="1212088" y="62230"/>
                </a:lnTo>
                <a:lnTo>
                  <a:pt x="1194435" y="54737"/>
                </a:lnTo>
                <a:close/>
              </a:path>
              <a:path w="1233804" h="2890520">
                <a:moveTo>
                  <a:pt x="1227963" y="0"/>
                </a:moveTo>
                <a:lnTo>
                  <a:pt x="1163192" y="55372"/>
                </a:lnTo>
                <a:lnTo>
                  <a:pt x="1189487" y="66450"/>
                </a:lnTo>
                <a:lnTo>
                  <a:pt x="1194435" y="54737"/>
                </a:lnTo>
                <a:lnTo>
                  <a:pt x="1231481" y="54737"/>
                </a:lnTo>
                <a:lnTo>
                  <a:pt x="1227963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17</a:t>
            </a:fld>
            <a:endParaRPr spc="-10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345" y="231393"/>
            <a:ext cx="5349240" cy="937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sz="2800" spc="-10" dirty="0"/>
              <a:t>Chu</a:t>
            </a:r>
            <a:r>
              <a:rPr sz="2800" spc="5" dirty="0"/>
              <a:t>y</a:t>
            </a:r>
            <a:r>
              <a:rPr sz="2800" spc="-810" dirty="0"/>
              <a:t>ể</a:t>
            </a:r>
            <a:r>
              <a:rPr sz="2800" spc="-450" dirty="0"/>
              <a:t>n</a:t>
            </a:r>
            <a:r>
              <a:rPr sz="2800" spc="15" dirty="0"/>
              <a:t> </a:t>
            </a:r>
            <a:r>
              <a:rPr sz="2800" spc="-5" dirty="0"/>
              <a:t>mã </a:t>
            </a:r>
            <a:r>
              <a:rPr sz="2800" dirty="0"/>
              <a:t>r</a:t>
            </a:r>
            <a:r>
              <a:rPr sz="2800" spc="-1245" dirty="0"/>
              <a:t>ẽ</a:t>
            </a:r>
            <a:r>
              <a:rPr sz="2800" spc="-5" dirty="0"/>
              <a:t> </a:t>
            </a:r>
            <a:r>
              <a:rPr sz="2800" spc="5" dirty="0"/>
              <a:t>n</a:t>
            </a:r>
            <a:r>
              <a:rPr sz="2800" spc="-10" dirty="0"/>
              <a:t>h</a:t>
            </a:r>
            <a:r>
              <a:rPr sz="2800" dirty="0"/>
              <a:t>á</a:t>
            </a:r>
            <a:r>
              <a:rPr sz="2800" spc="-10" dirty="0"/>
              <a:t>n</a:t>
            </a:r>
            <a:r>
              <a:rPr sz="2800" spc="-5" dirty="0"/>
              <a:t>h</a:t>
            </a:r>
            <a:r>
              <a:rPr sz="2800" spc="15" dirty="0"/>
              <a:t> </a:t>
            </a:r>
            <a:r>
              <a:rPr sz="2800" spc="-5" dirty="0"/>
              <a:t>có </a:t>
            </a:r>
            <a:r>
              <a:rPr sz="2800" spc="-1025" dirty="0"/>
              <a:t>đ</a:t>
            </a:r>
            <a:r>
              <a:rPr sz="2800" spc="-225" dirty="0"/>
              <a:t>i</a:t>
            </a:r>
            <a:r>
              <a:rPr sz="2800" spc="-810" dirty="0"/>
              <a:t>ề</a:t>
            </a:r>
            <a:r>
              <a:rPr sz="2800" spc="-450" dirty="0"/>
              <a:t>u</a:t>
            </a:r>
            <a:r>
              <a:rPr sz="2800" spc="15" dirty="0"/>
              <a:t> </a:t>
            </a:r>
            <a:r>
              <a:rPr sz="2800" spc="-5" dirty="0"/>
              <a:t>k</a:t>
            </a:r>
            <a:r>
              <a:rPr sz="2800" dirty="0"/>
              <a:t>i</a:t>
            </a:r>
            <a:r>
              <a:rPr sz="2800" spc="-630" dirty="0"/>
              <a:t>ện</a:t>
            </a:r>
            <a:endParaRPr sz="2800"/>
          </a:p>
          <a:p>
            <a:pPr marL="12700">
              <a:lnSpc>
                <a:spcPts val="3829"/>
              </a:lnSpc>
            </a:pPr>
            <a:r>
              <a:rPr b="1" spc="-5" dirty="0">
                <a:latin typeface="Arial"/>
                <a:cs typeface="Arial"/>
              </a:rPr>
              <a:t>Dạng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Goto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9747" y="2631694"/>
            <a:ext cx="3803015" cy="3007995"/>
            <a:chOff x="269747" y="2631694"/>
            <a:chExt cx="3803015" cy="3007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680716"/>
              <a:ext cx="3708654" cy="29588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47" y="2656332"/>
              <a:ext cx="3687317" cy="26753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331" y="2638044"/>
              <a:ext cx="3695700" cy="2946400"/>
            </a:xfrm>
            <a:custGeom>
              <a:avLst/>
              <a:gdLst/>
              <a:ahLst/>
              <a:cxnLst/>
              <a:rect l="l" t="t" r="r" b="b"/>
              <a:pathLst>
                <a:path w="3695700" h="2946400">
                  <a:moveTo>
                    <a:pt x="3695700" y="0"/>
                  </a:moveTo>
                  <a:lnTo>
                    <a:pt x="0" y="0"/>
                  </a:lnTo>
                  <a:lnTo>
                    <a:pt x="0" y="2945891"/>
                  </a:lnTo>
                  <a:lnTo>
                    <a:pt x="3695700" y="2945891"/>
                  </a:lnTo>
                  <a:lnTo>
                    <a:pt x="36957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0331" y="2638044"/>
              <a:ext cx="3695700" cy="2946400"/>
            </a:xfrm>
            <a:custGeom>
              <a:avLst/>
              <a:gdLst/>
              <a:ahLst/>
              <a:cxnLst/>
              <a:rect l="l" t="t" r="r" b="b"/>
              <a:pathLst>
                <a:path w="3695700" h="2946400">
                  <a:moveTo>
                    <a:pt x="0" y="2945891"/>
                  </a:moveTo>
                  <a:lnTo>
                    <a:pt x="3695700" y="2945891"/>
                  </a:lnTo>
                  <a:lnTo>
                    <a:pt x="3695700" y="0"/>
                  </a:lnTo>
                  <a:lnTo>
                    <a:pt x="0" y="0"/>
                  </a:lnTo>
                  <a:lnTo>
                    <a:pt x="0" y="29458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2636646"/>
            <a:ext cx="34397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absdiff(int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 marR="137096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(x</a:t>
            </a:r>
            <a:r>
              <a:rPr sz="18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559435" marR="550545" indent="545465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result</a:t>
            </a:r>
            <a:r>
              <a:rPr sz="18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x-y; </a:t>
            </a:r>
            <a:r>
              <a:rPr sz="1800" b="1" spc="-10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559435" marR="550545" indent="545465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result</a:t>
            </a:r>
            <a:r>
              <a:rPr sz="1800" b="1" spc="-5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y-x; </a:t>
            </a:r>
            <a:r>
              <a:rPr sz="1800" b="1" spc="-106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1370837"/>
            <a:ext cx="7405370" cy="91249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90" dirty="0">
                <a:latin typeface="Arial MT"/>
                <a:cs typeface="Arial MT"/>
              </a:rPr>
              <a:t>h</a:t>
            </a:r>
            <a:r>
              <a:rPr sz="2400" spc="-685" dirty="0">
                <a:latin typeface="Arial MT"/>
                <a:cs typeface="Arial MT"/>
              </a:rPr>
              <a:t>ỗ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</a:t>
            </a:r>
            <a:r>
              <a:rPr sz="2400" spc="-415" dirty="0">
                <a:latin typeface="Arial MT"/>
                <a:cs typeface="Arial MT"/>
              </a:rPr>
              <a:t>rợ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goto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stat</a:t>
            </a:r>
            <a:r>
              <a:rPr sz="2400" spc="-5" dirty="0">
                <a:latin typeface="Arial MT"/>
                <a:cs typeface="Arial MT"/>
              </a:rPr>
              <a:t>ement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400" dirty="0">
                <a:latin typeface="Arial MT"/>
                <a:cs typeface="Arial MT"/>
              </a:rPr>
              <a:t>bả</a:t>
            </a:r>
            <a:r>
              <a:rPr sz="2400" spc="-285" dirty="0">
                <a:latin typeface="Arial MT"/>
                <a:cs typeface="Arial MT"/>
              </a:rPr>
              <a:t>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70" dirty="0">
                <a:latin typeface="Arial MT"/>
                <a:cs typeface="Arial MT"/>
              </a:rPr>
              <a:t>chất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</a:t>
            </a:r>
            <a:r>
              <a:rPr sz="2400" spc="-200" dirty="0">
                <a:latin typeface="Arial MT"/>
                <a:cs typeface="Arial MT"/>
              </a:rPr>
              <a:t>i</a:t>
            </a:r>
            <a:r>
              <a:rPr sz="2400" spc="-885" dirty="0">
                <a:latin typeface="Arial MT"/>
                <a:cs typeface="Arial MT"/>
              </a:rPr>
              <a:t>ố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0" dirty="0">
                <a:latin typeface="Arial MT"/>
                <a:cs typeface="Arial MT"/>
              </a:rPr>
              <a:t>l</a:t>
            </a:r>
            <a:r>
              <a:rPr sz="2400" spc="-885" dirty="0">
                <a:latin typeface="Arial MT"/>
                <a:cs typeface="Arial MT"/>
              </a:rPr>
              <a:t>ệ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jmp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spc="-300" dirty="0">
                <a:latin typeface="Arial MT"/>
                <a:cs typeface="Arial MT"/>
              </a:rPr>
              <a:t>Nhả</a:t>
            </a:r>
            <a:r>
              <a:rPr sz="2400" spc="-195" dirty="0">
                <a:latin typeface="Arial MT"/>
                <a:cs typeface="Arial MT"/>
              </a:rPr>
              <a:t>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840" dirty="0">
                <a:latin typeface="Arial MT"/>
                <a:cs typeface="Arial MT"/>
              </a:rPr>
              <a:t>đế</a:t>
            </a:r>
            <a:r>
              <a:rPr sz="2400" spc="-465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935" dirty="0">
                <a:latin typeface="Arial MT"/>
                <a:cs typeface="Arial MT"/>
              </a:rPr>
              <a:t>vị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í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á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810" dirty="0">
                <a:latin typeface="Arial MT"/>
                <a:cs typeface="Arial MT"/>
              </a:rPr>
              <a:t>địn</a:t>
            </a:r>
            <a:r>
              <a:rPr sz="2400" spc="-525" dirty="0">
                <a:latin typeface="Arial MT"/>
                <a:cs typeface="Arial MT"/>
              </a:rPr>
              <a:t>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370" dirty="0">
                <a:latin typeface="Arial MT"/>
                <a:cs typeface="Arial MT"/>
              </a:rPr>
              <a:t>bở</a:t>
            </a:r>
            <a:r>
              <a:rPr sz="2400" spc="-105" dirty="0">
                <a:latin typeface="Arial MT"/>
                <a:cs typeface="Arial MT"/>
              </a:rPr>
              <a:t>i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label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08347" y="2631694"/>
            <a:ext cx="4526915" cy="3541395"/>
            <a:chOff x="4308347" y="2631694"/>
            <a:chExt cx="4526915" cy="35413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11" y="2680716"/>
              <a:ext cx="4432553" cy="34922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8347" y="2656332"/>
              <a:ext cx="3960113" cy="349834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08931" y="2638044"/>
              <a:ext cx="4419600" cy="3479800"/>
            </a:xfrm>
            <a:custGeom>
              <a:avLst/>
              <a:gdLst/>
              <a:ahLst/>
              <a:cxnLst/>
              <a:rect l="l" t="t" r="r" b="b"/>
              <a:pathLst>
                <a:path w="4419600" h="3479800">
                  <a:moveTo>
                    <a:pt x="4419600" y="0"/>
                  </a:moveTo>
                  <a:lnTo>
                    <a:pt x="0" y="0"/>
                  </a:lnTo>
                  <a:lnTo>
                    <a:pt x="0" y="3479291"/>
                  </a:lnTo>
                  <a:lnTo>
                    <a:pt x="4419600" y="3479291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8931" y="2638044"/>
              <a:ext cx="4419600" cy="3479800"/>
            </a:xfrm>
            <a:custGeom>
              <a:avLst/>
              <a:gdLst/>
              <a:ahLst/>
              <a:cxnLst/>
              <a:rect l="l" t="t" r="r" b="b"/>
              <a:pathLst>
                <a:path w="4419600" h="3479800">
                  <a:moveTo>
                    <a:pt x="0" y="3479291"/>
                  </a:moveTo>
                  <a:lnTo>
                    <a:pt x="4419600" y="3479291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34792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34585" y="2636646"/>
            <a:ext cx="37128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absdiff_j(int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560070" marR="27749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ntest</a:t>
            </a:r>
            <a:r>
              <a:rPr sz="18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&lt;=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y; 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if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ntest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goto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Else;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result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x-y;</a:t>
            </a:r>
            <a:endParaRPr sz="1800">
              <a:latin typeface="Courier New"/>
              <a:cs typeface="Courier New"/>
            </a:endParaRPr>
          </a:p>
          <a:p>
            <a:pPr marL="149860" marR="1779270" indent="4095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Done;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Else:</a:t>
            </a:r>
            <a:endParaRPr sz="1800">
              <a:latin typeface="Courier New"/>
              <a:cs typeface="Courier New"/>
            </a:endParaRPr>
          </a:p>
          <a:p>
            <a:pPr marL="149860" marR="1371600" indent="409575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result</a:t>
            </a:r>
            <a:r>
              <a:rPr sz="1800" b="1" spc="-7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r>
              <a:rPr sz="1800" b="1" spc="-4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y-x; </a:t>
            </a:r>
            <a:r>
              <a:rPr sz="1800" b="1" spc="-106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Done: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18</a:t>
            </a:fld>
            <a:endParaRPr spc="-10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7051" y="6630111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345" y="231393"/>
            <a:ext cx="5349240" cy="937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sz="2800" spc="-10" dirty="0"/>
              <a:t>Chu</a:t>
            </a:r>
            <a:r>
              <a:rPr sz="2800" spc="5" dirty="0"/>
              <a:t>y</a:t>
            </a:r>
            <a:r>
              <a:rPr sz="2800" spc="-810" dirty="0"/>
              <a:t>ể</a:t>
            </a:r>
            <a:r>
              <a:rPr sz="2800" spc="-450" dirty="0"/>
              <a:t>n</a:t>
            </a:r>
            <a:r>
              <a:rPr sz="2800" spc="15" dirty="0"/>
              <a:t> </a:t>
            </a:r>
            <a:r>
              <a:rPr sz="2800" spc="-5" dirty="0"/>
              <a:t>mã </a:t>
            </a:r>
            <a:r>
              <a:rPr sz="2800" dirty="0"/>
              <a:t>r</a:t>
            </a:r>
            <a:r>
              <a:rPr sz="2800" spc="-1245" dirty="0"/>
              <a:t>ẽ</a:t>
            </a:r>
            <a:r>
              <a:rPr sz="2800" spc="-5" dirty="0"/>
              <a:t> </a:t>
            </a:r>
            <a:r>
              <a:rPr sz="2800" spc="5" dirty="0"/>
              <a:t>n</a:t>
            </a:r>
            <a:r>
              <a:rPr sz="2800" spc="-10" dirty="0"/>
              <a:t>h</a:t>
            </a:r>
            <a:r>
              <a:rPr sz="2800" dirty="0"/>
              <a:t>á</a:t>
            </a:r>
            <a:r>
              <a:rPr sz="2800" spc="-10" dirty="0"/>
              <a:t>n</a:t>
            </a:r>
            <a:r>
              <a:rPr sz="2800" spc="-5" dirty="0"/>
              <a:t>h</a:t>
            </a:r>
            <a:r>
              <a:rPr sz="2800" spc="15" dirty="0"/>
              <a:t> </a:t>
            </a:r>
            <a:r>
              <a:rPr sz="2800" spc="-5" dirty="0"/>
              <a:t>có </a:t>
            </a:r>
            <a:r>
              <a:rPr sz="2800" spc="-1025" dirty="0"/>
              <a:t>đ</a:t>
            </a:r>
            <a:r>
              <a:rPr sz="2800" spc="-225" dirty="0"/>
              <a:t>i</a:t>
            </a:r>
            <a:r>
              <a:rPr sz="2800" spc="-810" dirty="0"/>
              <a:t>ề</a:t>
            </a:r>
            <a:r>
              <a:rPr sz="2800" spc="-450" dirty="0"/>
              <a:t>u</a:t>
            </a:r>
            <a:r>
              <a:rPr sz="2800" spc="15" dirty="0"/>
              <a:t> </a:t>
            </a:r>
            <a:r>
              <a:rPr sz="2800" spc="-5" dirty="0"/>
              <a:t>k</a:t>
            </a:r>
            <a:r>
              <a:rPr sz="2800" dirty="0"/>
              <a:t>i</a:t>
            </a:r>
            <a:r>
              <a:rPr sz="2800" spc="-630" dirty="0"/>
              <a:t>ện</a:t>
            </a:r>
            <a:endParaRPr sz="2800"/>
          </a:p>
          <a:p>
            <a:pPr marL="12700">
              <a:lnSpc>
                <a:spcPts val="3829"/>
              </a:lnSpc>
            </a:pPr>
            <a:r>
              <a:rPr b="1" dirty="0">
                <a:latin typeface="Arial"/>
                <a:cs typeface="Arial"/>
              </a:rPr>
              <a:t>Phương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pháp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chung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58140" y="2150364"/>
            <a:ext cx="2847975" cy="1354455"/>
            <a:chOff x="358140" y="2150364"/>
            <a:chExt cx="2847975" cy="1354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2" y="2150364"/>
              <a:ext cx="2843022" cy="13342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" y="2200656"/>
              <a:ext cx="2731770" cy="13037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70331" y="2107692"/>
            <a:ext cx="2830195" cy="132143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665"/>
              </a:spcBef>
            </a:pP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(test-expr)</a:t>
            </a:r>
            <a:endParaRPr sz="1800">
              <a:latin typeface="Courier New"/>
              <a:cs typeface="Courier New"/>
            </a:endParaRPr>
          </a:p>
          <a:p>
            <a:pPr marL="126364" marR="237490" indent="4095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ta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te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t;  </a:t>
            </a:r>
            <a:r>
              <a:rPr sz="1800" b="1" spc="-1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535940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else-statement;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072" y="1665478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47744" y="2109216"/>
            <a:ext cx="4415790" cy="2401570"/>
            <a:chOff x="4047744" y="2109216"/>
            <a:chExt cx="4415790" cy="24015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2316" y="2150364"/>
              <a:ext cx="4411218" cy="22486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7744" y="2109216"/>
              <a:ext cx="3516629" cy="240106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059935" y="2107692"/>
            <a:ext cx="4398645" cy="223583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3135">
              <a:lnSpc>
                <a:spcPts val="2105"/>
              </a:lnSpc>
            </a:pP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test-expr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5313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(!t)</a:t>
            </a:r>
            <a:endParaRPr sz="1800">
              <a:latin typeface="Courier New"/>
              <a:cs typeface="Courier New"/>
            </a:endParaRPr>
          </a:p>
          <a:p>
            <a:pPr marL="953135" marR="1019810" indent="9144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False;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then-statement;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Done;</a:t>
            </a:r>
            <a:endParaRPr sz="18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False:</a:t>
            </a:r>
            <a:endParaRPr sz="1800">
              <a:latin typeface="Courier New"/>
              <a:cs typeface="Courier New"/>
            </a:endParaRPr>
          </a:p>
          <a:p>
            <a:pPr marL="953135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else-statement;</a:t>
            </a:r>
            <a:endParaRPr sz="18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Done: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9565" y="1450340"/>
            <a:ext cx="415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Dạng </a:t>
            </a:r>
            <a:r>
              <a:rPr sz="1800" b="1" dirty="0">
                <a:latin typeface="Arial"/>
                <a:cs typeface="Arial"/>
              </a:rPr>
              <a:t>Goto </a:t>
            </a:r>
            <a:r>
              <a:rPr sz="1800" i="1" dirty="0">
                <a:latin typeface="Arial"/>
                <a:cs typeface="Arial"/>
              </a:rPr>
              <a:t>(thực </a:t>
            </a:r>
            <a:r>
              <a:rPr sz="1800" i="1" spc="-5" dirty="0">
                <a:latin typeface="Arial"/>
                <a:cs typeface="Arial"/>
              </a:rPr>
              <a:t>hiện </a:t>
            </a:r>
            <a:r>
              <a:rPr sz="1800" i="1" dirty="0">
                <a:latin typeface="Arial"/>
                <a:cs typeface="Arial"/>
              </a:rPr>
              <a:t>tính </a:t>
            </a:r>
            <a:r>
              <a:rPr sz="1800" i="1" spc="-5" dirty="0">
                <a:latin typeface="Arial"/>
                <a:cs typeface="Arial"/>
              </a:rPr>
              <a:t>toán </a:t>
            </a:r>
            <a:r>
              <a:rPr sz="1800" i="1" dirty="0">
                <a:latin typeface="Arial"/>
                <a:cs typeface="Arial"/>
              </a:rPr>
              <a:t>và </a:t>
            </a:r>
            <a:r>
              <a:rPr sz="1800" i="1" spc="-10" dirty="0">
                <a:latin typeface="Arial"/>
                <a:cs typeface="Arial"/>
              </a:rPr>
              <a:t>luồng </a:t>
            </a:r>
            <a:r>
              <a:rPr sz="1800" i="1" spc="-4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tương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tự </a:t>
            </a:r>
            <a:r>
              <a:rPr sz="1800" i="1" spc="-5" dirty="0">
                <a:latin typeface="Arial"/>
                <a:cs typeface="Arial"/>
              </a:rPr>
              <a:t>mã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assembly)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64179" y="4514088"/>
            <a:ext cx="5499735" cy="2341880"/>
            <a:chOff x="2964179" y="4514088"/>
            <a:chExt cx="5499735" cy="234188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4179" y="4605527"/>
              <a:ext cx="5499354" cy="21648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4847" y="4514088"/>
              <a:ext cx="5453634" cy="234162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971800" y="4562855"/>
            <a:ext cx="5486400" cy="215201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3135">
              <a:lnSpc>
                <a:spcPts val="1455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953135" marR="135255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&lt;instructions to check !t&gt; </a:t>
            </a:r>
            <a:r>
              <a:rPr sz="1600" b="1" spc="-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jX </a:t>
            </a:r>
            <a:r>
              <a:rPr sz="1600" b="1" spc="-5" dirty="0"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  <a:p>
            <a:pPr marL="953135">
              <a:lnSpc>
                <a:spcPts val="213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&lt;instructions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of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then-statement&gt;</a:t>
            </a:r>
            <a:endParaRPr sz="1800">
              <a:latin typeface="Courier New"/>
              <a:cs typeface="Courier New"/>
            </a:endParaRPr>
          </a:p>
          <a:p>
            <a:pPr marL="95313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Courier New"/>
                <a:cs typeface="Courier New"/>
              </a:rPr>
              <a:t>jmp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Done</a:t>
            </a:r>
            <a:endParaRPr sz="16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False:</a:t>
            </a:r>
            <a:endParaRPr sz="1600">
              <a:latin typeface="Courier New"/>
              <a:cs typeface="Courier New"/>
            </a:endParaRPr>
          </a:p>
          <a:p>
            <a:pPr marL="953135">
              <a:lnSpc>
                <a:spcPct val="100000"/>
              </a:lnSpc>
            </a:pP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&lt;instruction</a:t>
            </a: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of</a:t>
            </a:r>
            <a:r>
              <a:rPr sz="1600" b="1" spc="-1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else-statement&gt;</a:t>
            </a:r>
            <a:endParaRPr sz="16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Done:</a:t>
            </a:r>
            <a:endParaRPr sz="1600">
              <a:latin typeface="Courier New"/>
              <a:cs typeface="Courier New"/>
            </a:endParaRPr>
          </a:p>
          <a:p>
            <a:pPr marL="953135">
              <a:lnSpc>
                <a:spcPts val="1805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6512" y="4591557"/>
            <a:ext cx="170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Assembly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35" y="463372"/>
            <a:ext cx="89344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Machine-level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programming: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Điều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khiển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luồng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172" y="1979676"/>
            <a:ext cx="7920991" cy="42542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20606" y="6638263"/>
            <a:ext cx="13398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b="1" spc="-10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7051" y="6630111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345" y="231393"/>
            <a:ext cx="5349240" cy="937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sz="2800" spc="-10" dirty="0"/>
              <a:t>Chu</a:t>
            </a:r>
            <a:r>
              <a:rPr sz="2800" spc="5" dirty="0"/>
              <a:t>y</a:t>
            </a:r>
            <a:r>
              <a:rPr sz="2800" spc="-810" dirty="0"/>
              <a:t>ể</a:t>
            </a:r>
            <a:r>
              <a:rPr sz="2800" spc="-450" dirty="0"/>
              <a:t>n</a:t>
            </a:r>
            <a:r>
              <a:rPr sz="2800" spc="15" dirty="0"/>
              <a:t> </a:t>
            </a:r>
            <a:r>
              <a:rPr sz="2800" spc="-5" dirty="0"/>
              <a:t>mã </a:t>
            </a:r>
            <a:r>
              <a:rPr sz="2800" dirty="0"/>
              <a:t>r</a:t>
            </a:r>
            <a:r>
              <a:rPr sz="2800" spc="-1245" dirty="0"/>
              <a:t>ẽ</a:t>
            </a:r>
            <a:r>
              <a:rPr sz="2800" spc="-5" dirty="0"/>
              <a:t> </a:t>
            </a:r>
            <a:r>
              <a:rPr sz="2800" spc="5" dirty="0"/>
              <a:t>n</a:t>
            </a:r>
            <a:r>
              <a:rPr sz="2800" spc="-10" dirty="0"/>
              <a:t>h</a:t>
            </a:r>
            <a:r>
              <a:rPr sz="2800" dirty="0"/>
              <a:t>á</a:t>
            </a:r>
            <a:r>
              <a:rPr sz="2800" spc="-10" dirty="0"/>
              <a:t>n</a:t>
            </a:r>
            <a:r>
              <a:rPr sz="2800" spc="-5" dirty="0"/>
              <a:t>h</a:t>
            </a:r>
            <a:r>
              <a:rPr sz="2800" spc="15" dirty="0"/>
              <a:t> </a:t>
            </a:r>
            <a:r>
              <a:rPr sz="2800" spc="-5" dirty="0"/>
              <a:t>có </a:t>
            </a:r>
            <a:r>
              <a:rPr sz="2800" spc="-1025" dirty="0"/>
              <a:t>đ</a:t>
            </a:r>
            <a:r>
              <a:rPr sz="2800" spc="-225" dirty="0"/>
              <a:t>i</a:t>
            </a:r>
            <a:r>
              <a:rPr sz="2800" spc="-810" dirty="0"/>
              <a:t>ề</a:t>
            </a:r>
            <a:r>
              <a:rPr sz="2800" spc="-450" dirty="0"/>
              <a:t>u</a:t>
            </a:r>
            <a:r>
              <a:rPr sz="2800" spc="15" dirty="0"/>
              <a:t> </a:t>
            </a:r>
            <a:r>
              <a:rPr sz="2800" spc="-5" dirty="0"/>
              <a:t>k</a:t>
            </a:r>
            <a:r>
              <a:rPr sz="2800" dirty="0"/>
              <a:t>i</a:t>
            </a:r>
            <a:r>
              <a:rPr sz="2800" spc="-630" dirty="0"/>
              <a:t>ện</a:t>
            </a:r>
            <a:endParaRPr sz="2800"/>
          </a:p>
          <a:p>
            <a:pPr marL="12700">
              <a:lnSpc>
                <a:spcPts val="3829"/>
              </a:lnSpc>
            </a:pPr>
            <a:r>
              <a:rPr b="1" dirty="0">
                <a:latin typeface="Arial"/>
                <a:cs typeface="Arial"/>
              </a:rPr>
              <a:t>Phương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pháp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chung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00811" y="2048255"/>
            <a:ext cx="2849245" cy="1354455"/>
            <a:chOff x="400811" y="2048255"/>
            <a:chExt cx="2849245" cy="1354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3" y="2048255"/>
              <a:ext cx="2844545" cy="13342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811" y="2098547"/>
              <a:ext cx="2458974" cy="130378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13004" y="2005583"/>
            <a:ext cx="2832100" cy="132143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675"/>
              </a:spcBef>
            </a:pP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(a&gt;b)</a:t>
            </a:r>
            <a:endParaRPr sz="1800">
              <a:latin typeface="Courier New"/>
              <a:cs typeface="Courier New"/>
            </a:endParaRPr>
          </a:p>
          <a:p>
            <a:pPr marL="127000" marR="511175" indent="410209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result</a:t>
            </a:r>
            <a:r>
              <a:rPr sz="18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a^b; </a:t>
            </a:r>
            <a:r>
              <a:rPr sz="1800" b="1" spc="-10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537210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result</a:t>
            </a:r>
            <a:r>
              <a:rPr sz="1800" b="1" spc="-4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r>
              <a:rPr sz="1800" b="1" spc="-4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a&amp;b;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2353" y="1564385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91940" y="1999233"/>
            <a:ext cx="4417060" cy="2409190"/>
            <a:chOff x="4091940" y="1999233"/>
            <a:chExt cx="4417060" cy="240919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6512" y="2048255"/>
              <a:ext cx="4411218" cy="22486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1940" y="2007107"/>
              <a:ext cx="3516629" cy="240106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04132" y="2005583"/>
              <a:ext cx="4398645" cy="2235835"/>
            </a:xfrm>
            <a:custGeom>
              <a:avLst/>
              <a:gdLst/>
              <a:ahLst/>
              <a:cxnLst/>
              <a:rect l="l" t="t" r="r" b="b"/>
              <a:pathLst>
                <a:path w="4398645" h="2235835">
                  <a:moveTo>
                    <a:pt x="4398264" y="0"/>
                  </a:moveTo>
                  <a:lnTo>
                    <a:pt x="0" y="0"/>
                  </a:lnTo>
                  <a:lnTo>
                    <a:pt x="0" y="2235708"/>
                  </a:lnTo>
                  <a:lnTo>
                    <a:pt x="4398264" y="2235708"/>
                  </a:lnTo>
                  <a:lnTo>
                    <a:pt x="4398264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4132" y="2005583"/>
              <a:ext cx="4398645" cy="2235835"/>
            </a:xfrm>
            <a:custGeom>
              <a:avLst/>
              <a:gdLst/>
              <a:ahLst/>
              <a:cxnLst/>
              <a:rect l="l" t="t" r="r" b="b"/>
              <a:pathLst>
                <a:path w="4398645" h="2235835">
                  <a:moveTo>
                    <a:pt x="0" y="2235708"/>
                  </a:moveTo>
                  <a:lnTo>
                    <a:pt x="4398264" y="2235708"/>
                  </a:lnTo>
                  <a:lnTo>
                    <a:pt x="4398264" y="0"/>
                  </a:lnTo>
                  <a:lnTo>
                    <a:pt x="0" y="0"/>
                  </a:lnTo>
                  <a:lnTo>
                    <a:pt x="0" y="22357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57266" y="1987041"/>
            <a:ext cx="1379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b; </a:t>
            </a:r>
            <a:r>
              <a:rPr sz="1800" b="1" spc="-10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(!t)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7266" y="2535682"/>
            <a:ext cx="2429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9144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False;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result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10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a^b;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Done;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0878" y="3359022"/>
            <a:ext cx="26142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False:</a:t>
            </a:r>
            <a:endParaRPr sz="1800">
              <a:latin typeface="Courier New"/>
              <a:cs typeface="Courier New"/>
            </a:endParaRPr>
          </a:p>
          <a:p>
            <a:pPr marL="826135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result</a:t>
            </a:r>
            <a:r>
              <a:rPr sz="1800" b="1" spc="-4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r>
              <a:rPr sz="1800" b="1" spc="-5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a&amp;b;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Done: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3126" y="1348866"/>
            <a:ext cx="4156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Dạng </a:t>
            </a:r>
            <a:r>
              <a:rPr sz="1800" b="1" dirty="0">
                <a:latin typeface="Arial"/>
                <a:cs typeface="Arial"/>
              </a:rPr>
              <a:t>Goto </a:t>
            </a:r>
            <a:r>
              <a:rPr sz="1800" i="1" dirty="0">
                <a:latin typeface="Arial"/>
                <a:cs typeface="Arial"/>
              </a:rPr>
              <a:t>(thực </a:t>
            </a:r>
            <a:r>
              <a:rPr sz="1800" i="1" spc="-5" dirty="0">
                <a:latin typeface="Arial"/>
                <a:cs typeface="Arial"/>
              </a:rPr>
              <a:t>hiện </a:t>
            </a:r>
            <a:r>
              <a:rPr sz="1800" i="1" dirty="0">
                <a:latin typeface="Arial"/>
                <a:cs typeface="Arial"/>
              </a:rPr>
              <a:t>tính </a:t>
            </a:r>
            <a:r>
              <a:rPr sz="1800" i="1" spc="-5" dirty="0">
                <a:latin typeface="Arial"/>
                <a:cs typeface="Arial"/>
              </a:rPr>
              <a:t>toán </a:t>
            </a:r>
            <a:r>
              <a:rPr sz="1800" i="1" dirty="0">
                <a:latin typeface="Arial"/>
                <a:cs typeface="Arial"/>
              </a:rPr>
              <a:t>và </a:t>
            </a:r>
            <a:r>
              <a:rPr sz="1800" i="1" spc="-10" dirty="0">
                <a:latin typeface="Arial"/>
                <a:cs typeface="Arial"/>
              </a:rPr>
              <a:t>luồng </a:t>
            </a:r>
            <a:r>
              <a:rPr sz="1800" i="1" spc="-4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tương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tự </a:t>
            </a:r>
            <a:r>
              <a:rPr sz="1800" i="1" spc="-10" dirty="0">
                <a:latin typeface="Arial"/>
                <a:cs typeface="Arial"/>
              </a:rPr>
              <a:t>mã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assembly)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08376" y="4376928"/>
            <a:ext cx="5500370" cy="2487930"/>
            <a:chOff x="3008376" y="4376928"/>
            <a:chExt cx="5500370" cy="248793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8376" y="4431792"/>
              <a:ext cx="5499354" cy="242392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9044" y="4376928"/>
              <a:ext cx="3880865" cy="247878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15996" y="4389119"/>
              <a:ext cx="5486400" cy="2468880"/>
            </a:xfrm>
            <a:custGeom>
              <a:avLst/>
              <a:gdLst/>
              <a:ahLst/>
              <a:cxnLst/>
              <a:rect l="l" t="t" r="r" b="b"/>
              <a:pathLst>
                <a:path w="5486400" h="2468879">
                  <a:moveTo>
                    <a:pt x="5486400" y="0"/>
                  </a:moveTo>
                  <a:lnTo>
                    <a:pt x="0" y="0"/>
                  </a:lnTo>
                  <a:lnTo>
                    <a:pt x="0" y="2468880"/>
                  </a:lnTo>
                  <a:lnTo>
                    <a:pt x="5486400" y="246888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15996" y="4389119"/>
              <a:ext cx="5486400" cy="2468880"/>
            </a:xfrm>
            <a:custGeom>
              <a:avLst/>
              <a:gdLst/>
              <a:ahLst/>
              <a:cxnLst/>
              <a:rect l="l" t="t" r="r" b="b"/>
              <a:pathLst>
                <a:path w="5486400" h="2468879">
                  <a:moveTo>
                    <a:pt x="0" y="2468880"/>
                  </a:moveTo>
                  <a:lnTo>
                    <a:pt x="5486400" y="246888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24688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22345" y="4354829"/>
            <a:ext cx="5473700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946150" marR="268986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cmpl</a:t>
            </a:r>
            <a:r>
              <a:rPr sz="16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%ebx,</a:t>
            </a:r>
            <a:r>
              <a:rPr sz="16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%eax </a:t>
            </a:r>
            <a:r>
              <a:rPr sz="1600" b="1" spc="-944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jle</a:t>
            </a:r>
            <a:r>
              <a:rPr sz="16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  <a:p>
            <a:pPr marL="946150">
              <a:lnSpc>
                <a:spcPts val="213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xorl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%ebx,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  <a:p>
            <a:pPr marL="94615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Courier New"/>
                <a:cs typeface="Courier New"/>
              </a:rPr>
              <a:t>jmp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Done</a:t>
            </a:r>
            <a:endParaRPr sz="160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False:</a:t>
            </a:r>
            <a:endParaRPr sz="1600">
              <a:latin typeface="Courier New"/>
              <a:cs typeface="Courier New"/>
            </a:endParaRPr>
          </a:p>
          <a:p>
            <a:pPr marL="946150">
              <a:lnSpc>
                <a:spcPct val="100000"/>
              </a:lnSpc>
            </a:pP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andl</a:t>
            </a:r>
            <a:r>
              <a:rPr sz="1600" b="1" spc="-3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%ebx,</a:t>
            </a:r>
            <a:r>
              <a:rPr sz="1600" b="1" spc="-2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%eax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Done:</a:t>
            </a:r>
            <a:endParaRPr sz="1600">
              <a:latin typeface="Courier New"/>
              <a:cs typeface="Courier New"/>
            </a:endParaRPr>
          </a:p>
          <a:p>
            <a:pPr marL="94615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//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return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value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%eax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1447" y="4356861"/>
            <a:ext cx="1730375" cy="111506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145"/>
              </a:spcBef>
            </a:pPr>
            <a:r>
              <a:rPr sz="1800" b="1" spc="-10" dirty="0">
                <a:latin typeface="Arial"/>
                <a:cs typeface="Arial"/>
              </a:rPr>
              <a:t>Assembly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spc="-10" dirty="0">
                <a:latin typeface="Courier New"/>
                <a:cs typeface="Courier New"/>
              </a:rPr>
              <a:t>%eax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%ebx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9038" y="2289810"/>
            <a:ext cx="9886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//a</a:t>
            </a:r>
            <a:r>
              <a:rPr sz="16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&lt;=</a:t>
            </a:r>
            <a:r>
              <a:rPr sz="16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b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345" y="231393"/>
            <a:ext cx="7085965" cy="937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sz="2800" spc="-10" dirty="0"/>
              <a:t>Chu</a:t>
            </a:r>
            <a:r>
              <a:rPr sz="2800" spc="5" dirty="0"/>
              <a:t>y</a:t>
            </a:r>
            <a:r>
              <a:rPr sz="2800" spc="-810" dirty="0"/>
              <a:t>ể</a:t>
            </a:r>
            <a:r>
              <a:rPr sz="2800" spc="-450" dirty="0"/>
              <a:t>n</a:t>
            </a:r>
            <a:r>
              <a:rPr sz="2800" spc="15" dirty="0"/>
              <a:t> </a:t>
            </a:r>
            <a:r>
              <a:rPr sz="2800" spc="-5" dirty="0"/>
              <a:t>mã </a:t>
            </a:r>
            <a:r>
              <a:rPr sz="2800" dirty="0"/>
              <a:t>r</a:t>
            </a:r>
            <a:r>
              <a:rPr sz="2800" spc="-1245" dirty="0"/>
              <a:t>ẽ</a:t>
            </a:r>
            <a:r>
              <a:rPr sz="2800" spc="-5" dirty="0"/>
              <a:t> </a:t>
            </a:r>
            <a:r>
              <a:rPr sz="2800" spc="5" dirty="0"/>
              <a:t>n</a:t>
            </a:r>
            <a:r>
              <a:rPr sz="2800" spc="-10" dirty="0"/>
              <a:t>h</a:t>
            </a:r>
            <a:r>
              <a:rPr sz="2800" dirty="0"/>
              <a:t>á</a:t>
            </a:r>
            <a:r>
              <a:rPr sz="2800" spc="-10" dirty="0"/>
              <a:t>n</a:t>
            </a:r>
            <a:r>
              <a:rPr sz="2800" spc="-5" dirty="0"/>
              <a:t>h</a:t>
            </a:r>
            <a:r>
              <a:rPr sz="2800" spc="15" dirty="0"/>
              <a:t> </a:t>
            </a:r>
            <a:r>
              <a:rPr sz="2800" spc="-5" dirty="0"/>
              <a:t>có </a:t>
            </a:r>
            <a:r>
              <a:rPr sz="2800" spc="-1025" dirty="0"/>
              <a:t>đ</a:t>
            </a:r>
            <a:r>
              <a:rPr sz="2800" spc="-225" dirty="0"/>
              <a:t>i</a:t>
            </a:r>
            <a:r>
              <a:rPr sz="2800" spc="-810" dirty="0"/>
              <a:t>ề</a:t>
            </a:r>
            <a:r>
              <a:rPr sz="2800" spc="-450" dirty="0"/>
              <a:t>u</a:t>
            </a:r>
            <a:r>
              <a:rPr sz="2800" spc="15" dirty="0"/>
              <a:t> </a:t>
            </a:r>
            <a:r>
              <a:rPr sz="2800" spc="-5" dirty="0"/>
              <a:t>k</a:t>
            </a:r>
            <a:r>
              <a:rPr sz="2800" dirty="0"/>
              <a:t>i</a:t>
            </a:r>
            <a:r>
              <a:rPr sz="2800" spc="-630" dirty="0"/>
              <a:t>ện</a:t>
            </a:r>
            <a:endParaRPr sz="2800"/>
          </a:p>
          <a:p>
            <a:pPr marL="12700">
              <a:lnSpc>
                <a:spcPts val="3829"/>
              </a:lnSpc>
            </a:pPr>
            <a:r>
              <a:rPr b="1" dirty="0">
                <a:latin typeface="Arial"/>
                <a:cs typeface="Arial"/>
              </a:rPr>
              <a:t>Ví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dụ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1: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if/else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Từ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</a:t>
            </a:r>
            <a:r>
              <a:rPr b="1" spc="-5" dirty="0">
                <a:latin typeface="Arial"/>
                <a:cs typeface="Arial"/>
              </a:rPr>
              <a:t> sang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assembly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700015" y="1927605"/>
            <a:ext cx="4090670" cy="2938145"/>
            <a:chOff x="4700015" y="1927605"/>
            <a:chExt cx="4090670" cy="2938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0015" y="1976627"/>
              <a:ext cx="4089653" cy="28033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2875" y="1949195"/>
              <a:ext cx="4018026" cy="29161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07635" y="1933955"/>
              <a:ext cx="4076700" cy="2790825"/>
            </a:xfrm>
            <a:custGeom>
              <a:avLst/>
              <a:gdLst/>
              <a:ahLst/>
              <a:cxnLst/>
              <a:rect l="l" t="t" r="r" b="b"/>
              <a:pathLst>
                <a:path w="4076700" h="2790825">
                  <a:moveTo>
                    <a:pt x="4076700" y="0"/>
                  </a:moveTo>
                  <a:lnTo>
                    <a:pt x="0" y="0"/>
                  </a:lnTo>
                  <a:lnTo>
                    <a:pt x="0" y="2790444"/>
                  </a:lnTo>
                  <a:lnTo>
                    <a:pt x="4076700" y="2790444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7635" y="1933955"/>
              <a:ext cx="4076700" cy="2790825"/>
            </a:xfrm>
            <a:custGeom>
              <a:avLst/>
              <a:gdLst/>
              <a:ahLst/>
              <a:cxnLst/>
              <a:rect l="l" t="t" r="r" b="b"/>
              <a:pathLst>
                <a:path w="4076700" h="2790825">
                  <a:moveTo>
                    <a:pt x="0" y="2790444"/>
                  </a:moveTo>
                  <a:lnTo>
                    <a:pt x="4076700" y="2790444"/>
                  </a:lnTo>
                  <a:lnTo>
                    <a:pt x="4076700" y="0"/>
                  </a:lnTo>
                  <a:lnTo>
                    <a:pt x="0" y="0"/>
                  </a:lnTo>
                  <a:lnTo>
                    <a:pt x="0" y="27904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85888" y="2652931"/>
            <a:ext cx="68580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500" b="1" dirty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sz="1500" b="1" spc="-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&lt;=</a:t>
            </a:r>
            <a:r>
              <a:rPr sz="1500" b="1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4513" y="2608326"/>
            <a:ext cx="127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4305" y="3338731"/>
            <a:ext cx="171450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result</a:t>
            </a:r>
            <a:r>
              <a:rPr sz="15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5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5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15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y;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0634" y="3522726"/>
            <a:ext cx="15798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goto</a:t>
            </a:r>
            <a:r>
              <a:rPr sz="1500" b="1" spc="-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Done;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False: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7834" y="4024784"/>
            <a:ext cx="171513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result</a:t>
            </a:r>
            <a:r>
              <a:rPr sz="1500" b="1" spc="-2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r>
              <a:rPr sz="1500" b="1" spc="-1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CC0000"/>
                </a:solidFill>
                <a:latin typeface="Courier New"/>
                <a:cs typeface="Courier New"/>
              </a:rPr>
              <a:t>x</a:t>
            </a:r>
            <a:r>
              <a:rPr sz="1500" b="1" spc="-1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CC0000"/>
                </a:solidFill>
                <a:latin typeface="Courier New"/>
                <a:cs typeface="Courier New"/>
              </a:rPr>
              <a:t>-</a:t>
            </a:r>
            <a:r>
              <a:rPr sz="1500" b="1" spc="-1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y;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5397" y="1922145"/>
            <a:ext cx="301117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1.</a:t>
            </a:r>
            <a:r>
              <a:rPr sz="1500" b="1" spc="10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int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func(int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x,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int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y)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2.</a:t>
            </a:r>
            <a:r>
              <a:rPr sz="1500" b="1" spc="5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163955" indent="-1164590">
              <a:lnSpc>
                <a:spcPct val="100000"/>
              </a:lnSpc>
              <a:buClr>
                <a:srgbClr val="00AFEF"/>
              </a:buClr>
              <a:buAutoNum type="arabicPeriod" startAt="3"/>
              <a:tabLst>
                <a:tab pos="1163955" algn="l"/>
                <a:tab pos="1164590" algn="l"/>
              </a:tabLst>
            </a:pPr>
            <a:r>
              <a:rPr sz="1500" b="1" spc="-5" dirty="0">
                <a:latin typeface="Courier New"/>
                <a:cs typeface="Courier New"/>
              </a:rPr>
              <a:t>int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result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=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0;</a:t>
            </a:r>
            <a:endParaRPr sz="1500">
              <a:latin typeface="Courier New"/>
              <a:cs typeface="Courier New"/>
            </a:endParaRPr>
          </a:p>
          <a:p>
            <a:pPr marL="1163955" indent="-1164590">
              <a:lnSpc>
                <a:spcPct val="100000"/>
              </a:lnSpc>
              <a:buClr>
                <a:srgbClr val="00AFEF"/>
              </a:buClr>
              <a:buAutoNum type="arabicPeriod" startAt="3"/>
              <a:tabLst>
                <a:tab pos="1163955" algn="l"/>
                <a:tab pos="1164590" algn="l"/>
              </a:tabLst>
            </a:pPr>
            <a:r>
              <a:rPr sz="1500" b="1" spc="-5" dirty="0">
                <a:latin typeface="Courier New"/>
                <a:cs typeface="Courier New"/>
              </a:rPr>
              <a:t>not_true</a:t>
            </a:r>
            <a:r>
              <a:rPr sz="1500" b="1" spc="-10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=</a:t>
            </a:r>
            <a:endParaRPr sz="1500">
              <a:latin typeface="Courier New"/>
              <a:cs typeface="Courier New"/>
            </a:endParaRPr>
          </a:p>
          <a:p>
            <a:pPr marL="1163955" indent="-1164590">
              <a:lnSpc>
                <a:spcPct val="100000"/>
              </a:lnSpc>
              <a:buClr>
                <a:srgbClr val="00AFEF"/>
              </a:buClr>
              <a:buAutoNum type="arabicPeriod" startAt="3"/>
              <a:tabLst>
                <a:tab pos="1163955" algn="l"/>
                <a:tab pos="1164590" algn="l"/>
              </a:tabLst>
            </a:pP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sz="1500"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(not_true)</a:t>
            </a:r>
            <a:endParaRPr sz="1500">
              <a:latin typeface="Courier New"/>
              <a:cs typeface="Courier New"/>
            </a:endParaRPr>
          </a:p>
          <a:p>
            <a:pPr marL="1740535" indent="-1741170">
              <a:lnSpc>
                <a:spcPct val="100000"/>
              </a:lnSpc>
              <a:buClr>
                <a:srgbClr val="00AFEF"/>
              </a:buClr>
              <a:buAutoNum type="arabicPeriod" startAt="3"/>
              <a:tabLst>
                <a:tab pos="1740535" algn="l"/>
                <a:tab pos="1741170" algn="l"/>
              </a:tabLst>
            </a:pPr>
            <a:r>
              <a:rPr sz="1500" b="1" spc="-5" dirty="0">
                <a:latin typeface="Courier New"/>
                <a:cs typeface="Courier New"/>
              </a:rPr>
              <a:t>goto</a:t>
            </a:r>
            <a:r>
              <a:rPr sz="1500" b="1" spc="-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False;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7.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8.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9.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10.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11.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0634" y="4208779"/>
            <a:ext cx="5842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Done: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3873" y="4437379"/>
            <a:ext cx="574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12.</a:t>
            </a:r>
            <a:r>
              <a:rPr sz="1500" b="1" spc="-17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7646" y="1307719"/>
            <a:ext cx="3535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Dạng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Goto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(thực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hiện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tính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toán </a:t>
            </a:r>
            <a:r>
              <a:rPr sz="1800" i="1" dirty="0">
                <a:latin typeface="Arial"/>
                <a:cs typeface="Arial"/>
              </a:rPr>
              <a:t>và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luồng</a:t>
            </a:r>
            <a:r>
              <a:rPr sz="1800" i="1" dirty="0">
                <a:latin typeface="Arial"/>
                <a:cs typeface="Arial"/>
              </a:rPr>
              <a:t> tương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tự</a:t>
            </a:r>
            <a:r>
              <a:rPr sz="1800" i="1" spc="-10" dirty="0">
                <a:latin typeface="Arial"/>
                <a:cs typeface="Arial"/>
              </a:rPr>
              <a:t> mã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assembly)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8684" y="3793233"/>
            <a:ext cx="4438650" cy="3062605"/>
            <a:chOff x="138684" y="3793233"/>
            <a:chExt cx="4438650" cy="306260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684" y="3809999"/>
              <a:ext cx="4438650" cy="304571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972" y="3793233"/>
              <a:ext cx="4370070" cy="306247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99718" y="4497478"/>
            <a:ext cx="34290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jle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405" y="3811678"/>
            <a:ext cx="4141470" cy="295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500" b="1" i="1" spc="-5" dirty="0">
                <a:latin typeface="Courier New"/>
                <a:cs typeface="Courier New"/>
              </a:rPr>
              <a:t>//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x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%ebp+8,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y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%ebp+12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1.	</a:t>
            </a:r>
            <a:r>
              <a:rPr sz="1500" b="1" spc="-5" dirty="0">
                <a:latin typeface="Courier New"/>
                <a:cs typeface="Courier New"/>
              </a:rPr>
              <a:t>movl	$0,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//result</a:t>
            </a:r>
            <a:endParaRPr sz="1500">
              <a:latin typeface="Courier New"/>
              <a:cs typeface="Courier New"/>
            </a:endParaRPr>
          </a:p>
          <a:p>
            <a:pPr marR="1134745">
              <a:lnSpc>
                <a:spcPct val="100000"/>
              </a:lnSpc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2.	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cmpl	$2,</a:t>
            </a:r>
            <a:r>
              <a:rPr sz="15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8(%ebp) </a:t>
            </a:r>
            <a:r>
              <a:rPr sz="1500" b="1" spc="-8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3.		</a:t>
            </a:r>
            <a:r>
              <a:rPr sz="1500" b="1" spc="-5" dirty="0">
                <a:latin typeface="Courier New"/>
                <a:cs typeface="Courier New"/>
              </a:rPr>
              <a:t>.L2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826135" algn="l"/>
                <a:tab pos="1740535" algn="l"/>
                <a:tab pos="34544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4.	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movl	8(%ebp),</a:t>
            </a:r>
            <a:r>
              <a:rPr sz="15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%eax	//x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5.	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addl	12(%ebp),</a:t>
            </a:r>
            <a:r>
              <a:rPr sz="15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%eax</a:t>
            </a:r>
            <a:r>
              <a:rPr sz="15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//x+y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6.	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movl	%eax,</a:t>
            </a:r>
            <a:r>
              <a:rPr sz="15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-4(%ebp)</a:t>
            </a:r>
            <a:endParaRPr sz="1500">
              <a:latin typeface="Courier New"/>
              <a:cs typeface="Courier New"/>
            </a:endParaRPr>
          </a:p>
          <a:p>
            <a:pPr marR="2049145">
              <a:lnSpc>
                <a:spcPct val="100000"/>
              </a:lnSpc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7</a:t>
            </a:r>
            <a:r>
              <a:rPr sz="1500" b="1" dirty="0">
                <a:solidFill>
                  <a:srgbClr val="00AFEF"/>
                </a:solidFill>
                <a:latin typeface="Courier New"/>
                <a:cs typeface="Courier New"/>
              </a:rPr>
              <a:t>.	</a:t>
            </a:r>
            <a:r>
              <a:rPr sz="1500" b="1" spc="-5" dirty="0">
                <a:latin typeface="Courier New"/>
                <a:cs typeface="Courier New"/>
              </a:rPr>
              <a:t>jm</a:t>
            </a:r>
            <a:r>
              <a:rPr sz="1500" b="1" dirty="0">
                <a:latin typeface="Courier New"/>
                <a:cs typeface="Courier New"/>
              </a:rPr>
              <a:t>p	</a:t>
            </a:r>
            <a:r>
              <a:rPr sz="1500" b="1" spc="-5" dirty="0">
                <a:latin typeface="Courier New"/>
                <a:cs typeface="Courier New"/>
              </a:rPr>
              <a:t>.L3  </a:t>
            </a: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8.</a:t>
            </a:r>
            <a:r>
              <a:rPr sz="1500" b="1" spc="10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.L2: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826135" algn="l"/>
                <a:tab pos="1740535" algn="l"/>
                <a:tab pos="34544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9.	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movl	8(%ebp),</a:t>
            </a:r>
            <a:r>
              <a:rPr sz="1500" b="1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%eax	//x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10.	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subl	12(%ebp),</a:t>
            </a:r>
            <a:r>
              <a:rPr sz="1500" b="1" spc="-4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%eax</a:t>
            </a:r>
            <a:r>
              <a:rPr sz="1500" b="1" spc="-3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//x-y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11.	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movl	%eax,</a:t>
            </a:r>
            <a:r>
              <a:rPr sz="1500" b="1" spc="-6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-4(%ebp)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b="1" spc="15" dirty="0">
                <a:solidFill>
                  <a:srgbClr val="00AFEF"/>
                </a:solidFill>
                <a:latin typeface="Courier New"/>
                <a:cs typeface="Courier New"/>
              </a:rPr>
              <a:t>12.</a:t>
            </a:r>
            <a:r>
              <a:rPr sz="1500" b="1" spc="15" dirty="0">
                <a:latin typeface="Courier New"/>
                <a:cs typeface="Courier New"/>
              </a:rPr>
              <a:t>.L3:</a:t>
            </a:r>
            <a:endParaRPr sz="150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7411" y="1413910"/>
            <a:ext cx="2856557" cy="2257498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5905753" y="2655061"/>
            <a:ext cx="2642235" cy="1625600"/>
            <a:chOff x="5905753" y="2655061"/>
            <a:chExt cx="2642235" cy="1625600"/>
          </a:xfrm>
        </p:grpSpPr>
        <p:sp>
          <p:nvSpPr>
            <p:cNvPr id="25" name="object 25"/>
            <p:cNvSpPr/>
            <p:nvPr/>
          </p:nvSpPr>
          <p:spPr>
            <a:xfrm>
              <a:off x="7239761" y="2667761"/>
              <a:ext cx="1295400" cy="228600"/>
            </a:xfrm>
            <a:custGeom>
              <a:avLst/>
              <a:gdLst/>
              <a:ahLst/>
              <a:cxnLst/>
              <a:rect l="l" t="t" r="r" b="b"/>
              <a:pathLst>
                <a:path w="1295400" h="228600">
                  <a:moveTo>
                    <a:pt x="1295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95400" y="2286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39761" y="2667761"/>
              <a:ext cx="1295400" cy="228600"/>
            </a:xfrm>
            <a:custGeom>
              <a:avLst/>
              <a:gdLst/>
              <a:ahLst/>
              <a:cxnLst/>
              <a:rect l="l" t="t" r="r" b="b"/>
              <a:pathLst>
                <a:path w="1295400" h="228600">
                  <a:moveTo>
                    <a:pt x="0" y="228600"/>
                  </a:moveTo>
                  <a:lnTo>
                    <a:pt x="1295400" y="2286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18453" y="3329177"/>
              <a:ext cx="1854835" cy="228600"/>
            </a:xfrm>
            <a:custGeom>
              <a:avLst/>
              <a:gdLst/>
              <a:ahLst/>
              <a:cxnLst/>
              <a:rect l="l" t="t" r="r" b="b"/>
              <a:pathLst>
                <a:path w="1854834" h="228600">
                  <a:moveTo>
                    <a:pt x="1854707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854707" y="228600"/>
                  </a:lnTo>
                  <a:lnTo>
                    <a:pt x="1854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18453" y="3329177"/>
              <a:ext cx="1854835" cy="228600"/>
            </a:xfrm>
            <a:custGeom>
              <a:avLst/>
              <a:gdLst/>
              <a:ahLst/>
              <a:cxnLst/>
              <a:rect l="l" t="t" r="r" b="b"/>
              <a:pathLst>
                <a:path w="1854834" h="228600">
                  <a:moveTo>
                    <a:pt x="0" y="228600"/>
                  </a:moveTo>
                  <a:lnTo>
                    <a:pt x="1854707" y="228600"/>
                  </a:lnTo>
                  <a:lnTo>
                    <a:pt x="1854707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23025" y="4039361"/>
              <a:ext cx="1854835" cy="228600"/>
            </a:xfrm>
            <a:custGeom>
              <a:avLst/>
              <a:gdLst/>
              <a:ahLst/>
              <a:cxnLst/>
              <a:rect l="l" t="t" r="r" b="b"/>
              <a:pathLst>
                <a:path w="1854834" h="228600">
                  <a:moveTo>
                    <a:pt x="1854707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854707" y="228600"/>
                  </a:lnTo>
                  <a:lnTo>
                    <a:pt x="1854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23025" y="4039361"/>
              <a:ext cx="1854835" cy="228600"/>
            </a:xfrm>
            <a:custGeom>
              <a:avLst/>
              <a:gdLst/>
              <a:ahLst/>
              <a:cxnLst/>
              <a:rect l="l" t="t" r="r" b="b"/>
              <a:pathLst>
                <a:path w="1854834" h="228600">
                  <a:moveTo>
                    <a:pt x="0" y="228600"/>
                  </a:moveTo>
                  <a:lnTo>
                    <a:pt x="1854707" y="228600"/>
                  </a:lnTo>
                  <a:lnTo>
                    <a:pt x="1854707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4" y="3810000"/>
            <a:ext cx="4438650" cy="304571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46304" y="3767328"/>
            <a:ext cx="4425950" cy="304038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1500" b="1" i="1" spc="-5" dirty="0">
                <a:latin typeface="Courier New"/>
                <a:cs typeface="Courier New"/>
              </a:rPr>
              <a:t>//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x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%ebp+8,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y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%ebp+12</a:t>
            </a:r>
            <a:endParaRPr sz="15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tabLst>
                <a:tab pos="953135" algn="l"/>
                <a:tab pos="1867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1.	</a:t>
            </a:r>
            <a:r>
              <a:rPr sz="1500" b="1" spc="-5" dirty="0">
                <a:latin typeface="Courier New"/>
                <a:cs typeface="Courier New"/>
              </a:rPr>
              <a:t>movl	$0,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//result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21</a:t>
            </a:fld>
            <a:endParaRPr spc="-10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345" y="231393"/>
            <a:ext cx="7651115" cy="937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sz="2800" spc="-10" dirty="0"/>
              <a:t>Chu</a:t>
            </a:r>
            <a:r>
              <a:rPr sz="2800" spc="5" dirty="0"/>
              <a:t>y</a:t>
            </a:r>
            <a:r>
              <a:rPr sz="2800" spc="-810" dirty="0"/>
              <a:t>ể</a:t>
            </a:r>
            <a:r>
              <a:rPr sz="2800" spc="-450" dirty="0"/>
              <a:t>n</a:t>
            </a:r>
            <a:r>
              <a:rPr sz="2800" spc="15" dirty="0"/>
              <a:t> </a:t>
            </a:r>
            <a:r>
              <a:rPr sz="2800" spc="-5" dirty="0"/>
              <a:t>mã </a:t>
            </a:r>
            <a:r>
              <a:rPr sz="2800" dirty="0"/>
              <a:t>r</a:t>
            </a:r>
            <a:r>
              <a:rPr sz="2800" spc="-1245" dirty="0"/>
              <a:t>ẽ</a:t>
            </a:r>
            <a:r>
              <a:rPr sz="2800" spc="-5" dirty="0"/>
              <a:t> </a:t>
            </a:r>
            <a:r>
              <a:rPr sz="2800" spc="5" dirty="0"/>
              <a:t>n</a:t>
            </a:r>
            <a:r>
              <a:rPr sz="2800" spc="-10" dirty="0"/>
              <a:t>h</a:t>
            </a:r>
            <a:r>
              <a:rPr sz="2800" dirty="0"/>
              <a:t>á</a:t>
            </a:r>
            <a:r>
              <a:rPr sz="2800" spc="-10" dirty="0"/>
              <a:t>n</a:t>
            </a:r>
            <a:r>
              <a:rPr sz="2800" spc="-5" dirty="0"/>
              <a:t>h</a:t>
            </a:r>
            <a:r>
              <a:rPr sz="2800" spc="15" dirty="0"/>
              <a:t> </a:t>
            </a:r>
            <a:r>
              <a:rPr sz="2800" spc="-5" dirty="0"/>
              <a:t>có </a:t>
            </a:r>
            <a:r>
              <a:rPr sz="2800" spc="-1025" dirty="0"/>
              <a:t>đ</a:t>
            </a:r>
            <a:r>
              <a:rPr sz="2800" spc="-225" dirty="0"/>
              <a:t>i</a:t>
            </a:r>
            <a:r>
              <a:rPr sz="2800" spc="-810" dirty="0"/>
              <a:t>ề</a:t>
            </a:r>
            <a:r>
              <a:rPr sz="2800" spc="-450" dirty="0"/>
              <a:t>u</a:t>
            </a:r>
            <a:r>
              <a:rPr sz="2800" spc="15" dirty="0"/>
              <a:t> </a:t>
            </a:r>
            <a:r>
              <a:rPr sz="2800" spc="-5" dirty="0"/>
              <a:t>k</a:t>
            </a:r>
            <a:r>
              <a:rPr sz="2800" dirty="0"/>
              <a:t>i</a:t>
            </a:r>
            <a:r>
              <a:rPr sz="2800" spc="-630" dirty="0"/>
              <a:t>ện</a:t>
            </a:r>
            <a:endParaRPr sz="2800"/>
          </a:p>
          <a:p>
            <a:pPr marL="12700">
              <a:lnSpc>
                <a:spcPts val="3829"/>
              </a:lnSpc>
            </a:pPr>
            <a:r>
              <a:rPr b="1" dirty="0">
                <a:latin typeface="Arial"/>
                <a:cs typeface="Arial"/>
              </a:rPr>
              <a:t>Ví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dụ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2: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Nested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Từ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 </a:t>
            </a:r>
            <a:r>
              <a:rPr b="1" spc="-5" dirty="0">
                <a:latin typeface="Arial"/>
                <a:cs typeface="Arial"/>
              </a:rPr>
              <a:t>sang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assembly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872" y="1338198"/>
            <a:ext cx="590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4495" algn="l"/>
              </a:tabLst>
            </a:pP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 code	</a:t>
            </a:r>
            <a:r>
              <a:rPr sz="1800" b="1" spc="-10" dirty="0">
                <a:latin typeface="Arial"/>
                <a:cs typeface="Arial"/>
              </a:rPr>
              <a:t>Assembly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88179" y="1798320"/>
            <a:ext cx="4415790" cy="4789170"/>
            <a:chOff x="4488179" y="1798320"/>
            <a:chExt cx="4415790" cy="47891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8179" y="1836420"/>
              <a:ext cx="4415789" cy="46184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467" y="1798320"/>
              <a:ext cx="4370070" cy="47891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22927" y="1814984"/>
            <a:ext cx="4140835" cy="460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500" b="1" i="1" spc="-5" dirty="0">
                <a:latin typeface="Courier New"/>
                <a:cs typeface="Courier New"/>
              </a:rPr>
              <a:t>//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x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%ebp+8,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y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%ebp+12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  <a:tab pos="33401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</a:t>
            </a:r>
            <a:r>
              <a:rPr sz="1500" b="1" dirty="0">
                <a:solidFill>
                  <a:srgbClr val="00AFEF"/>
                </a:solidFill>
                <a:latin typeface="Courier New"/>
                <a:cs typeface="Courier New"/>
              </a:rPr>
              <a:t>.	</a:t>
            </a:r>
            <a:r>
              <a:rPr sz="1500" b="1" spc="-5" dirty="0">
                <a:latin typeface="Courier New"/>
                <a:cs typeface="Courier New"/>
              </a:rPr>
              <a:t>mov</a:t>
            </a:r>
            <a:r>
              <a:rPr sz="1500" b="1" dirty="0">
                <a:latin typeface="Courier New"/>
                <a:cs typeface="Courier New"/>
              </a:rPr>
              <a:t>l	</a:t>
            </a:r>
            <a:r>
              <a:rPr sz="1500" b="1" spc="-5" dirty="0">
                <a:latin typeface="Courier New"/>
                <a:cs typeface="Courier New"/>
              </a:rPr>
              <a:t>$0</a:t>
            </a:r>
            <a:r>
              <a:rPr sz="1500" b="1" dirty="0">
                <a:latin typeface="Courier New"/>
                <a:cs typeface="Courier New"/>
              </a:rPr>
              <a:t>, </a:t>
            </a:r>
            <a:r>
              <a:rPr sz="1500" b="1" spc="-5" dirty="0">
                <a:latin typeface="Courier New"/>
                <a:cs typeface="Courier New"/>
              </a:rPr>
              <a:t>-4(%ebp</a:t>
            </a:r>
            <a:r>
              <a:rPr sz="1500" b="1" dirty="0">
                <a:latin typeface="Courier New"/>
                <a:cs typeface="Courier New"/>
              </a:rPr>
              <a:t>)	</a:t>
            </a:r>
            <a:r>
              <a:rPr sz="1500" b="1" spc="-5" dirty="0">
                <a:latin typeface="Courier New"/>
                <a:cs typeface="Courier New"/>
              </a:rPr>
              <a:t>#result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2.	</a:t>
            </a:r>
            <a:r>
              <a:rPr sz="1500" b="1" spc="-5" dirty="0">
                <a:solidFill>
                  <a:srgbClr val="006600"/>
                </a:solidFill>
                <a:latin typeface="Courier New"/>
                <a:cs typeface="Courier New"/>
              </a:rPr>
              <a:t>cmpl	$0,</a:t>
            </a:r>
            <a:r>
              <a:rPr sz="1500" b="1" spc="-70" dirty="0">
                <a:solidFill>
                  <a:srgbClr val="0066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6600"/>
                </a:solidFill>
                <a:latin typeface="Courier New"/>
                <a:cs typeface="Courier New"/>
              </a:rPr>
              <a:t>8(%ebp)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  <a:tab pos="33407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3.	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je	</a:t>
            </a:r>
            <a:r>
              <a:rPr sz="1500" b="1" spc="-5" dirty="0">
                <a:latin typeface="Courier New"/>
                <a:cs typeface="Courier New"/>
              </a:rPr>
              <a:t>.L2	</a:t>
            </a:r>
            <a:r>
              <a:rPr sz="1500" b="1" dirty="0">
                <a:latin typeface="Courier New"/>
                <a:cs typeface="Courier New"/>
              </a:rPr>
              <a:t>#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if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1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6135" algn="l"/>
                <a:tab pos="1740535" algn="l"/>
                <a:tab pos="23120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4.	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cmpl	$1	,12(%ebp)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  <a:tab pos="33407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5.	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jle	.L3	</a:t>
            </a:r>
            <a:r>
              <a:rPr sz="1500" b="1" dirty="0">
                <a:latin typeface="Courier New"/>
                <a:cs typeface="Courier New"/>
              </a:rPr>
              <a:t>#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if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2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6.	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movl	8(%ebp),</a:t>
            </a:r>
            <a:r>
              <a:rPr sz="15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%eax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7.	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addl	12(%ebp),</a:t>
            </a:r>
            <a:r>
              <a:rPr sz="1500" b="1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%eax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8.	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movl	%eax,</a:t>
            </a:r>
            <a:r>
              <a:rPr sz="15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-4(%ebp)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9.	</a:t>
            </a:r>
            <a:r>
              <a:rPr sz="1500" b="1" spc="-5" dirty="0">
                <a:latin typeface="Courier New"/>
                <a:cs typeface="Courier New"/>
              </a:rPr>
              <a:t>jmp	.L4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1012190" algn="l"/>
              </a:tabLst>
            </a:pPr>
            <a:r>
              <a:rPr sz="1500" b="1" spc="15" dirty="0">
                <a:solidFill>
                  <a:srgbClr val="00AFEF"/>
                </a:solidFill>
                <a:latin typeface="Courier New"/>
                <a:cs typeface="Courier New"/>
              </a:rPr>
              <a:t>10.</a:t>
            </a:r>
            <a:r>
              <a:rPr sz="1500" b="1" spc="15" dirty="0">
                <a:latin typeface="Courier New"/>
                <a:cs typeface="Courier New"/>
              </a:rPr>
              <a:t>.L3:	</a:t>
            </a:r>
            <a:r>
              <a:rPr sz="1500" b="1" spc="-5" dirty="0">
                <a:latin typeface="Courier New"/>
                <a:cs typeface="Courier New"/>
              </a:rPr>
              <a:t>//false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của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if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#2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11.	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movl	8(%ebp),</a:t>
            </a:r>
            <a:r>
              <a:rPr sz="1500" b="1" spc="-7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%eax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12.	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imull	12(%ebp),</a:t>
            </a:r>
            <a:r>
              <a:rPr sz="1500" b="1" spc="-10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%eax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13.	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movl	%eax,</a:t>
            </a:r>
            <a:r>
              <a:rPr sz="1500" b="1" spc="-9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C0000"/>
                </a:solidFill>
                <a:latin typeface="Courier New"/>
                <a:cs typeface="Courier New"/>
              </a:rPr>
              <a:t>-4(%ebp)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12190" algn="l"/>
              </a:tabLst>
            </a:pPr>
            <a:r>
              <a:rPr sz="2250" b="1" spc="22" baseline="-7407" dirty="0">
                <a:solidFill>
                  <a:srgbClr val="00AFEF"/>
                </a:solidFill>
                <a:latin typeface="Courier New"/>
                <a:cs typeface="Courier New"/>
              </a:rPr>
              <a:t>14.</a:t>
            </a:r>
            <a:r>
              <a:rPr sz="2250" b="1" spc="22" baseline="-7407" dirty="0">
                <a:latin typeface="Courier New"/>
                <a:cs typeface="Courier New"/>
              </a:rPr>
              <a:t>.L2:	</a:t>
            </a:r>
            <a:r>
              <a:rPr sz="1500" b="1" spc="-5" dirty="0">
                <a:latin typeface="Courier New"/>
                <a:cs typeface="Courier New"/>
              </a:rPr>
              <a:t>//false</a:t>
            </a:r>
            <a:r>
              <a:rPr sz="1500" b="1" spc="-2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của</a:t>
            </a:r>
            <a:r>
              <a:rPr sz="1500" b="1" spc="-2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if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#1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500" b="1" spc="15" dirty="0">
                <a:solidFill>
                  <a:srgbClr val="00AFEF"/>
                </a:solidFill>
                <a:latin typeface="Courier New"/>
                <a:cs typeface="Courier New"/>
              </a:rPr>
              <a:t>15.</a:t>
            </a:r>
            <a:r>
              <a:rPr sz="1500" b="1" spc="15" dirty="0">
                <a:latin typeface="Courier New"/>
                <a:cs typeface="Courier New"/>
              </a:rPr>
              <a:t>.L4:</a:t>
            </a:r>
            <a:endParaRPr sz="1500">
              <a:latin typeface="Courier New"/>
              <a:cs typeface="Courier New"/>
            </a:endParaRPr>
          </a:p>
          <a:p>
            <a:pPr marL="826135">
              <a:lnSpc>
                <a:spcPct val="100000"/>
              </a:lnSpc>
              <a:spcBef>
                <a:spcPts val="360"/>
              </a:spcBef>
            </a:pPr>
            <a:r>
              <a:rPr sz="1500" b="1" dirty="0"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968" y="1793748"/>
            <a:ext cx="4212336" cy="286017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81200" y="2567939"/>
            <a:ext cx="838200" cy="3232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325"/>
              </a:spcBef>
            </a:pPr>
            <a:r>
              <a:rPr sz="1500" b="1" dirty="0">
                <a:latin typeface="Arial"/>
                <a:cs typeface="Arial"/>
              </a:rPr>
              <a:t>if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#1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9400" y="3093720"/>
            <a:ext cx="838200" cy="3232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330"/>
              </a:spcBef>
            </a:pPr>
            <a:r>
              <a:rPr sz="1500" b="1" dirty="0">
                <a:latin typeface="Arial"/>
                <a:cs typeface="Arial"/>
              </a:rPr>
              <a:t>if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#2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8179" y="1830323"/>
            <a:ext cx="4415789" cy="462000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495800" y="1787651"/>
            <a:ext cx="4403090" cy="460756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95"/>
              </a:spcBef>
            </a:pPr>
            <a:r>
              <a:rPr sz="1500" b="1" i="1" spc="-5" dirty="0">
                <a:latin typeface="Courier New"/>
                <a:cs typeface="Courier New"/>
              </a:rPr>
              <a:t>//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x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%ebp+8,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y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%ebp+12</a:t>
            </a:r>
            <a:endParaRPr sz="15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365"/>
              </a:spcBef>
              <a:tabLst>
                <a:tab pos="953135" algn="l"/>
                <a:tab pos="1867535" algn="l"/>
                <a:tab pos="34677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1.	</a:t>
            </a:r>
            <a:r>
              <a:rPr sz="1500" b="1" spc="-5" dirty="0">
                <a:latin typeface="Courier New"/>
                <a:cs typeface="Courier New"/>
              </a:rPr>
              <a:t>movl	$0,</a:t>
            </a:r>
            <a:r>
              <a:rPr sz="1500" b="1" spc="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	#result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22</a:t>
            </a:fld>
            <a:endParaRPr spc="-10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345" y="231393"/>
            <a:ext cx="7085965" cy="937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sz="2800" spc="-10" dirty="0"/>
              <a:t>Chu</a:t>
            </a:r>
            <a:r>
              <a:rPr sz="2800" spc="5" dirty="0"/>
              <a:t>y</a:t>
            </a:r>
            <a:r>
              <a:rPr sz="2800" spc="-810" dirty="0"/>
              <a:t>ể</a:t>
            </a:r>
            <a:r>
              <a:rPr sz="2800" spc="-450" dirty="0"/>
              <a:t>n</a:t>
            </a:r>
            <a:r>
              <a:rPr sz="2800" spc="15" dirty="0"/>
              <a:t> </a:t>
            </a:r>
            <a:r>
              <a:rPr sz="2800" spc="-5" dirty="0"/>
              <a:t>mã </a:t>
            </a:r>
            <a:r>
              <a:rPr sz="2800" dirty="0"/>
              <a:t>r</a:t>
            </a:r>
            <a:r>
              <a:rPr sz="2800" spc="-1245" dirty="0"/>
              <a:t>ẽ</a:t>
            </a:r>
            <a:r>
              <a:rPr sz="2800" spc="-5" dirty="0"/>
              <a:t> </a:t>
            </a:r>
            <a:r>
              <a:rPr sz="2800" spc="5" dirty="0"/>
              <a:t>n</a:t>
            </a:r>
            <a:r>
              <a:rPr sz="2800" spc="-10" dirty="0"/>
              <a:t>h</a:t>
            </a:r>
            <a:r>
              <a:rPr sz="2800" dirty="0"/>
              <a:t>á</a:t>
            </a:r>
            <a:r>
              <a:rPr sz="2800" spc="-10" dirty="0"/>
              <a:t>n</a:t>
            </a:r>
            <a:r>
              <a:rPr sz="2800" spc="-5" dirty="0"/>
              <a:t>h</a:t>
            </a:r>
            <a:r>
              <a:rPr sz="2800" spc="15" dirty="0"/>
              <a:t> </a:t>
            </a:r>
            <a:r>
              <a:rPr sz="2800" spc="-5" dirty="0"/>
              <a:t>có </a:t>
            </a:r>
            <a:r>
              <a:rPr sz="2800" spc="-1025" dirty="0"/>
              <a:t>đ</a:t>
            </a:r>
            <a:r>
              <a:rPr sz="2800" spc="-225" dirty="0"/>
              <a:t>i</a:t>
            </a:r>
            <a:r>
              <a:rPr sz="2800" spc="-810" dirty="0"/>
              <a:t>ề</a:t>
            </a:r>
            <a:r>
              <a:rPr sz="2800" spc="-450" dirty="0"/>
              <a:t>u</a:t>
            </a:r>
            <a:r>
              <a:rPr sz="2800" spc="15" dirty="0"/>
              <a:t> </a:t>
            </a:r>
            <a:r>
              <a:rPr sz="2800" spc="-5" dirty="0"/>
              <a:t>k</a:t>
            </a:r>
            <a:r>
              <a:rPr sz="2800" dirty="0"/>
              <a:t>i</a:t>
            </a:r>
            <a:r>
              <a:rPr sz="2800" spc="-630" dirty="0"/>
              <a:t>ện</a:t>
            </a:r>
            <a:endParaRPr sz="2800"/>
          </a:p>
          <a:p>
            <a:pPr marL="12700">
              <a:lnSpc>
                <a:spcPts val="3829"/>
              </a:lnSpc>
            </a:pPr>
            <a:r>
              <a:rPr b="1" dirty="0">
                <a:latin typeface="Arial"/>
                <a:cs typeface="Arial"/>
              </a:rPr>
              <a:t>Ví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dụ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3: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if/else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Từ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</a:t>
            </a:r>
            <a:r>
              <a:rPr b="1" spc="-5" dirty="0">
                <a:latin typeface="Arial"/>
                <a:cs typeface="Arial"/>
              </a:rPr>
              <a:t> sang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assembly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8384" y="1595120"/>
            <a:ext cx="459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Viết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Assembly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code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tương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ứng?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90" dirty="0">
                <a:latin typeface="Arial MT"/>
                <a:cs typeface="Arial MT"/>
              </a:rPr>
              <a:t>Bi</a:t>
            </a:r>
            <a:r>
              <a:rPr sz="1800" spc="-434" dirty="0">
                <a:latin typeface="Arial MT"/>
                <a:cs typeface="Arial MT"/>
              </a:rPr>
              <a:t>ế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á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470" dirty="0">
                <a:latin typeface="Arial MT"/>
                <a:cs typeface="Arial MT"/>
              </a:rPr>
              <a:t>trị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70" dirty="0">
                <a:latin typeface="Arial MT"/>
                <a:cs typeface="Arial MT"/>
              </a:rPr>
              <a:t>trả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400" dirty="0">
                <a:latin typeface="Arial MT"/>
                <a:cs typeface="Arial MT"/>
              </a:rPr>
              <a:t>về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400" dirty="0">
                <a:latin typeface="Arial MT"/>
                <a:cs typeface="Arial MT"/>
              </a:rPr>
              <a:t>sẽ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14" dirty="0">
                <a:latin typeface="Arial MT"/>
                <a:cs typeface="Arial MT"/>
              </a:rPr>
              <a:t>l</a:t>
            </a:r>
            <a:r>
              <a:rPr sz="1800" spc="-500" dirty="0">
                <a:latin typeface="Arial MT"/>
                <a:cs typeface="Arial MT"/>
              </a:rPr>
              <a:t>ư</a:t>
            </a:r>
            <a:r>
              <a:rPr sz="1800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tro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</a:t>
            </a:r>
            <a:r>
              <a:rPr sz="1800" spc="-10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%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ax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099" y="1492377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93464" y="2359151"/>
            <a:ext cx="4585335" cy="3172460"/>
            <a:chOff x="4093464" y="2359151"/>
            <a:chExt cx="4585335" cy="31724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3464" y="2359151"/>
              <a:ext cx="4584953" cy="31722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1752" y="2382011"/>
              <a:ext cx="4484370" cy="3143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28210" y="2399312"/>
            <a:ext cx="4255135" cy="295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500" b="1" spc="-5" dirty="0">
                <a:latin typeface="Courier New"/>
                <a:cs typeface="Courier New"/>
              </a:rPr>
              <a:t>//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x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%ebp+8,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y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%ebp+12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  <a:tab pos="33401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</a:t>
            </a:r>
            <a:r>
              <a:rPr sz="1500" b="1" dirty="0">
                <a:solidFill>
                  <a:srgbClr val="00AFEF"/>
                </a:solidFill>
                <a:latin typeface="Courier New"/>
                <a:cs typeface="Courier New"/>
              </a:rPr>
              <a:t>.	</a:t>
            </a:r>
            <a:r>
              <a:rPr sz="1500" b="1" spc="-5" dirty="0">
                <a:latin typeface="Courier New"/>
                <a:cs typeface="Courier New"/>
              </a:rPr>
              <a:t>mov</a:t>
            </a:r>
            <a:r>
              <a:rPr sz="1500" b="1" dirty="0">
                <a:latin typeface="Courier New"/>
                <a:cs typeface="Courier New"/>
              </a:rPr>
              <a:t>l	</a:t>
            </a:r>
            <a:r>
              <a:rPr sz="1500" b="1" spc="-5" dirty="0">
                <a:latin typeface="Courier New"/>
                <a:cs typeface="Courier New"/>
              </a:rPr>
              <a:t>$0</a:t>
            </a:r>
            <a:r>
              <a:rPr sz="1500" b="1" dirty="0">
                <a:latin typeface="Courier New"/>
                <a:cs typeface="Courier New"/>
              </a:rPr>
              <a:t>, </a:t>
            </a:r>
            <a:r>
              <a:rPr sz="1500" b="1" spc="-5" dirty="0">
                <a:latin typeface="Courier New"/>
                <a:cs typeface="Courier New"/>
              </a:rPr>
              <a:t>-4(%ebp</a:t>
            </a:r>
            <a:r>
              <a:rPr sz="1500" b="1" dirty="0">
                <a:latin typeface="Courier New"/>
                <a:cs typeface="Courier New"/>
              </a:rPr>
              <a:t>)	</a:t>
            </a:r>
            <a:r>
              <a:rPr sz="1500" b="1" spc="-5" dirty="0">
                <a:latin typeface="Courier New"/>
                <a:cs typeface="Courier New"/>
              </a:rPr>
              <a:t>//result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2.	</a:t>
            </a:r>
            <a:r>
              <a:rPr sz="1500" b="1" spc="-5" dirty="0">
                <a:latin typeface="Courier New"/>
                <a:cs typeface="Courier New"/>
              </a:rPr>
              <a:t>cmpl	$0,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12(%ebp)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3.	</a:t>
            </a:r>
            <a:r>
              <a:rPr sz="1500" b="1" spc="-5" dirty="0">
                <a:latin typeface="Courier New"/>
                <a:cs typeface="Courier New"/>
              </a:rPr>
              <a:t>je	.L2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4.	</a:t>
            </a:r>
            <a:r>
              <a:rPr sz="1500" b="1" spc="-5" dirty="0">
                <a:latin typeface="Courier New"/>
                <a:cs typeface="Courier New"/>
              </a:rPr>
              <a:t>movl	12(%ebp),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5.	</a:t>
            </a:r>
            <a:r>
              <a:rPr sz="1500" b="1" spc="-5" dirty="0">
                <a:latin typeface="Courier New"/>
                <a:cs typeface="Courier New"/>
              </a:rPr>
              <a:t>cmpl	8(%ebp),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6.	</a:t>
            </a:r>
            <a:r>
              <a:rPr sz="1500" b="1" spc="-5" dirty="0">
                <a:latin typeface="Courier New"/>
                <a:cs typeface="Courier New"/>
              </a:rPr>
              <a:t>je	.L2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7.	</a:t>
            </a:r>
            <a:r>
              <a:rPr sz="1500" b="1" spc="-5" dirty="0">
                <a:latin typeface="Courier New"/>
                <a:cs typeface="Courier New"/>
              </a:rPr>
              <a:t>addl	8(%ebp),</a:t>
            </a:r>
            <a:r>
              <a:rPr sz="1500" b="1" spc="-5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 marR="906144">
              <a:lnSpc>
                <a:spcPct val="120000"/>
              </a:lnSpc>
              <a:spcBef>
                <a:spcPts val="5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8.	</a:t>
            </a:r>
            <a:r>
              <a:rPr sz="1500" b="1" spc="-5" dirty="0">
                <a:latin typeface="Courier New"/>
                <a:cs typeface="Courier New"/>
              </a:rPr>
              <a:t>movl	%edx,</a:t>
            </a:r>
            <a:r>
              <a:rPr sz="1500" b="1" spc="-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 </a:t>
            </a:r>
            <a:r>
              <a:rPr sz="1500" b="1" spc="-885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9.</a:t>
            </a:r>
            <a:r>
              <a:rPr sz="1500" b="1" spc="11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.L2: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10.	</a:t>
            </a:r>
            <a:r>
              <a:rPr sz="1500" b="1" spc="-5" dirty="0">
                <a:latin typeface="Courier New"/>
                <a:cs typeface="Courier New"/>
              </a:rPr>
              <a:t>movl	-4(%ebp),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%eax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2214" y="3641597"/>
            <a:ext cx="259079" cy="685800"/>
          </a:xfrm>
          <a:custGeom>
            <a:avLst/>
            <a:gdLst/>
            <a:ahLst/>
            <a:cxnLst/>
            <a:rect l="l" t="t" r="r" b="b"/>
            <a:pathLst>
              <a:path w="259080" h="685800">
                <a:moveTo>
                  <a:pt x="0" y="129539"/>
                </a:moveTo>
                <a:lnTo>
                  <a:pt x="129540" y="0"/>
                </a:lnTo>
                <a:lnTo>
                  <a:pt x="259080" y="129539"/>
                </a:lnTo>
                <a:lnTo>
                  <a:pt x="194310" y="129539"/>
                </a:lnTo>
                <a:lnTo>
                  <a:pt x="194310" y="556259"/>
                </a:lnTo>
                <a:lnTo>
                  <a:pt x="259080" y="556259"/>
                </a:lnTo>
                <a:lnTo>
                  <a:pt x="129540" y="685800"/>
                </a:lnTo>
                <a:lnTo>
                  <a:pt x="0" y="556259"/>
                </a:lnTo>
                <a:lnTo>
                  <a:pt x="64769" y="556259"/>
                </a:lnTo>
                <a:lnTo>
                  <a:pt x="64769" y="129539"/>
                </a:lnTo>
                <a:lnTo>
                  <a:pt x="0" y="129539"/>
                </a:lnTo>
                <a:close/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868423"/>
            <a:ext cx="3767328" cy="16536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831" y="4495800"/>
            <a:ext cx="3323844" cy="18348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3464" y="2359151"/>
            <a:ext cx="4584953" cy="317220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101084" y="2316479"/>
            <a:ext cx="4572000" cy="315976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00"/>
              </a:spcBef>
            </a:pPr>
            <a:r>
              <a:rPr sz="1500" b="1" spc="-5" dirty="0">
                <a:latin typeface="Courier New"/>
                <a:cs typeface="Courier New"/>
              </a:rPr>
              <a:t>//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x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%ebp+8,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y</a:t>
            </a:r>
            <a:r>
              <a:rPr sz="1500" b="1" i="1" spc="-2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%ebp+12</a:t>
            </a:r>
            <a:endParaRPr sz="15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360"/>
              </a:spcBef>
              <a:tabLst>
                <a:tab pos="952500" algn="l"/>
                <a:tab pos="1866900" algn="l"/>
                <a:tab pos="34677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1.	</a:t>
            </a:r>
            <a:r>
              <a:rPr sz="1500" b="1" spc="-5" dirty="0">
                <a:latin typeface="Courier New"/>
                <a:cs typeface="Courier New"/>
              </a:rPr>
              <a:t>movl	$0,</a:t>
            </a:r>
            <a:r>
              <a:rPr sz="1500" b="1" spc="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	//result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23</a:t>
            </a:fld>
            <a:endParaRPr spc="-10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7051" y="6630111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48" y="4212107"/>
            <a:ext cx="3703954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AFEF"/>
                </a:solidFill>
                <a:latin typeface="Consolas"/>
                <a:cs typeface="Consolas"/>
              </a:rPr>
              <a:t>1. 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b="1" spc="-5" dirty="0">
                <a:latin typeface="Consolas"/>
                <a:cs typeface="Consolas"/>
              </a:rPr>
              <a:t>arith(</a:t>
            </a:r>
            <a:r>
              <a:rPr sz="1600" b="1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b="1" spc="-5" dirty="0">
                <a:latin typeface="Consolas"/>
                <a:cs typeface="Consolas"/>
              </a:rPr>
              <a:t>a, 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b="1" spc="-5" dirty="0">
                <a:latin typeface="Consolas"/>
                <a:cs typeface="Consolas"/>
              </a:rPr>
              <a:t>b, 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b="1" spc="-10" dirty="0">
                <a:latin typeface="Consolas"/>
                <a:cs typeface="Consolas"/>
              </a:rPr>
              <a:t>c)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Consolas"/>
                <a:cs typeface="Consolas"/>
              </a:rPr>
              <a:t>2.</a:t>
            </a:r>
            <a:r>
              <a:rPr sz="1600" b="1" spc="6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800100" algn="l"/>
              </a:tabLst>
            </a:pPr>
            <a:r>
              <a:rPr sz="1600" b="1" spc="-5" dirty="0">
                <a:solidFill>
                  <a:srgbClr val="00AFEF"/>
                </a:solidFill>
                <a:latin typeface="Consolas"/>
                <a:cs typeface="Consolas"/>
              </a:rPr>
              <a:t>3.	</a:t>
            </a:r>
            <a:r>
              <a:rPr sz="1600" b="1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b="1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800100" algn="l"/>
              </a:tabLst>
            </a:pPr>
            <a:r>
              <a:rPr sz="1600" b="1" spc="-5" dirty="0">
                <a:solidFill>
                  <a:srgbClr val="00AFEF"/>
                </a:solidFill>
                <a:latin typeface="Consolas"/>
                <a:cs typeface="Consolas"/>
              </a:rPr>
              <a:t>4.	</a:t>
            </a:r>
            <a:r>
              <a:rPr sz="1600" b="1" spc="-5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600" b="1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(c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1600" b="1" spc="-5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243965" indent="-1231900">
              <a:lnSpc>
                <a:spcPct val="100000"/>
              </a:lnSpc>
              <a:spcBef>
                <a:spcPts val="275"/>
              </a:spcBef>
              <a:buClr>
                <a:srgbClr val="00AFEF"/>
              </a:buClr>
              <a:buAutoNum type="arabicPeriod" startAt="5"/>
              <a:tabLst>
                <a:tab pos="1243965" algn="l"/>
                <a:tab pos="1244600" algn="l"/>
              </a:tabLst>
            </a:pPr>
            <a:r>
              <a:rPr sz="1600" b="1" spc="-10" dirty="0">
                <a:latin typeface="Consolas"/>
                <a:cs typeface="Consolas"/>
              </a:rPr>
              <a:t>sum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(a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&amp;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b)^c;</a:t>
            </a:r>
            <a:endParaRPr sz="1600">
              <a:latin typeface="Consolas"/>
              <a:cs typeface="Consolas"/>
            </a:endParaRPr>
          </a:p>
          <a:p>
            <a:pPr marL="800100" indent="-788035">
              <a:lnSpc>
                <a:spcPct val="100000"/>
              </a:lnSpc>
              <a:spcBef>
                <a:spcPts val="265"/>
              </a:spcBef>
              <a:buClr>
                <a:srgbClr val="00AFEF"/>
              </a:buClr>
              <a:buAutoNum type="arabicPeriod" startAt="5"/>
              <a:tabLst>
                <a:tab pos="800100" algn="l"/>
                <a:tab pos="800735" algn="l"/>
              </a:tabLst>
            </a:pPr>
            <a:r>
              <a:rPr sz="1600" b="1" spc="-5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sz="1600" b="1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if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(a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==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b)</a:t>
            </a:r>
            <a:endParaRPr sz="1600">
              <a:latin typeface="Consolas"/>
              <a:cs typeface="Consolas"/>
            </a:endParaRPr>
          </a:p>
          <a:p>
            <a:pPr marL="1261110" indent="-1249045">
              <a:lnSpc>
                <a:spcPct val="100000"/>
              </a:lnSpc>
              <a:spcBef>
                <a:spcPts val="260"/>
              </a:spcBef>
              <a:buClr>
                <a:srgbClr val="00AFEF"/>
              </a:buClr>
              <a:buAutoNum type="arabicPeriod" startAt="5"/>
              <a:tabLst>
                <a:tab pos="1261110" algn="l"/>
                <a:tab pos="1261745" algn="l"/>
              </a:tabLst>
            </a:pPr>
            <a:r>
              <a:rPr sz="1600" b="1" spc="-10" dirty="0">
                <a:latin typeface="Consolas"/>
                <a:cs typeface="Consolas"/>
              </a:rPr>
              <a:t>sum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(a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&amp;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b)^c;</a:t>
            </a:r>
            <a:endParaRPr sz="1600">
              <a:latin typeface="Consolas"/>
              <a:cs typeface="Consolas"/>
            </a:endParaRPr>
          </a:p>
          <a:p>
            <a:pPr marL="800100" indent="-788035">
              <a:lnSpc>
                <a:spcPct val="100000"/>
              </a:lnSpc>
              <a:spcBef>
                <a:spcPts val="280"/>
              </a:spcBef>
              <a:buClr>
                <a:srgbClr val="00AFEF"/>
              </a:buClr>
              <a:buAutoNum type="arabicPeriod" startAt="5"/>
              <a:tabLst>
                <a:tab pos="800100" algn="l"/>
                <a:tab pos="800735" algn="l"/>
              </a:tabLst>
            </a:pPr>
            <a:r>
              <a:rPr sz="1600" b="1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600" b="1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solidFill>
                  <a:srgbClr val="00AFEF"/>
                </a:solidFill>
                <a:latin typeface="Consolas"/>
                <a:cs typeface="Consolas"/>
              </a:rPr>
              <a:t>9.</a:t>
            </a:r>
            <a:r>
              <a:rPr sz="1600" b="1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8345" y="231393"/>
            <a:ext cx="7085965" cy="937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sz="2800" spc="-10" dirty="0"/>
              <a:t>Chu</a:t>
            </a:r>
            <a:r>
              <a:rPr sz="2800" spc="5" dirty="0"/>
              <a:t>y</a:t>
            </a:r>
            <a:r>
              <a:rPr sz="2800" spc="-810" dirty="0"/>
              <a:t>ể</a:t>
            </a:r>
            <a:r>
              <a:rPr sz="2800" spc="-450" dirty="0"/>
              <a:t>n</a:t>
            </a:r>
            <a:r>
              <a:rPr sz="2800" spc="15" dirty="0"/>
              <a:t> </a:t>
            </a:r>
            <a:r>
              <a:rPr sz="2800" spc="-5" dirty="0"/>
              <a:t>mã </a:t>
            </a:r>
            <a:r>
              <a:rPr sz="2800" dirty="0"/>
              <a:t>r</a:t>
            </a:r>
            <a:r>
              <a:rPr sz="2800" spc="-1245" dirty="0"/>
              <a:t>ẽ</a:t>
            </a:r>
            <a:r>
              <a:rPr sz="2800" spc="-5" dirty="0"/>
              <a:t> </a:t>
            </a:r>
            <a:r>
              <a:rPr sz="2800" spc="5" dirty="0"/>
              <a:t>n</a:t>
            </a:r>
            <a:r>
              <a:rPr sz="2800" spc="-10" dirty="0"/>
              <a:t>h</a:t>
            </a:r>
            <a:r>
              <a:rPr sz="2800" dirty="0"/>
              <a:t>á</a:t>
            </a:r>
            <a:r>
              <a:rPr sz="2800" spc="-10" dirty="0"/>
              <a:t>n</a:t>
            </a:r>
            <a:r>
              <a:rPr sz="2800" spc="-5" dirty="0"/>
              <a:t>h</a:t>
            </a:r>
            <a:r>
              <a:rPr sz="2800" spc="15" dirty="0"/>
              <a:t> </a:t>
            </a:r>
            <a:r>
              <a:rPr sz="2800" spc="-5" dirty="0"/>
              <a:t>có </a:t>
            </a:r>
            <a:r>
              <a:rPr sz="2800" spc="-1025" dirty="0"/>
              <a:t>đ</a:t>
            </a:r>
            <a:r>
              <a:rPr sz="2800" spc="-225" dirty="0"/>
              <a:t>i</a:t>
            </a:r>
            <a:r>
              <a:rPr sz="2800" spc="-810" dirty="0"/>
              <a:t>ề</a:t>
            </a:r>
            <a:r>
              <a:rPr sz="2800" spc="-450" dirty="0"/>
              <a:t>u</a:t>
            </a:r>
            <a:r>
              <a:rPr sz="2800" spc="15" dirty="0"/>
              <a:t> </a:t>
            </a:r>
            <a:r>
              <a:rPr sz="2800" spc="-5" dirty="0"/>
              <a:t>k</a:t>
            </a:r>
            <a:r>
              <a:rPr sz="2800" dirty="0"/>
              <a:t>i</a:t>
            </a:r>
            <a:r>
              <a:rPr sz="2800" spc="-630" dirty="0"/>
              <a:t>ện</a:t>
            </a:r>
            <a:endParaRPr sz="2800"/>
          </a:p>
          <a:p>
            <a:pPr marL="12700">
              <a:lnSpc>
                <a:spcPts val="3829"/>
              </a:lnSpc>
            </a:pPr>
            <a:r>
              <a:rPr b="1" dirty="0">
                <a:latin typeface="Arial"/>
                <a:cs typeface="Arial"/>
              </a:rPr>
              <a:t>Ví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dụ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4: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if/else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Từ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</a:t>
            </a:r>
            <a:r>
              <a:rPr b="1" spc="-5" dirty="0">
                <a:latin typeface="Arial"/>
                <a:cs typeface="Arial"/>
              </a:rPr>
              <a:t> sang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assembly</a:t>
            </a:r>
          </a:p>
        </p:txBody>
      </p:sp>
      <p:sp>
        <p:nvSpPr>
          <p:cNvPr id="6" name="object 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7372" y="1377772"/>
            <a:ext cx="46037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Viết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Goto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và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Assembly</a:t>
            </a: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tương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ứng?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0" dirty="0">
                <a:latin typeface="Arial MT"/>
                <a:cs typeface="Arial MT"/>
              </a:rPr>
              <a:t>Biết </a:t>
            </a:r>
            <a:r>
              <a:rPr sz="1800" spc="-5" dirty="0">
                <a:latin typeface="Arial MT"/>
                <a:cs typeface="Arial MT"/>
              </a:rPr>
              <a:t>gi</a:t>
            </a:r>
            <a:r>
              <a:rPr sz="1800" dirty="0">
                <a:latin typeface="Arial MT"/>
                <a:cs typeface="Arial MT"/>
              </a:rPr>
              <a:t>á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r</a:t>
            </a:r>
            <a:r>
              <a:rPr sz="1800" spc="-1405" dirty="0">
                <a:latin typeface="Arial MT"/>
                <a:cs typeface="Arial MT"/>
              </a:rPr>
              <a:t>ị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r</a:t>
            </a:r>
            <a:r>
              <a:rPr sz="1800" spc="-800" dirty="0">
                <a:latin typeface="Arial MT"/>
                <a:cs typeface="Arial MT"/>
              </a:rPr>
              <a:t>ả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400" dirty="0">
                <a:latin typeface="Arial MT"/>
                <a:cs typeface="Arial MT"/>
              </a:rPr>
              <a:t>về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</a:t>
            </a:r>
            <a:r>
              <a:rPr sz="1800" spc="-800" dirty="0">
                <a:latin typeface="Arial MT"/>
                <a:cs typeface="Arial MT"/>
              </a:rPr>
              <a:t>ẽ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10" dirty="0">
                <a:latin typeface="Arial MT"/>
                <a:cs typeface="Arial MT"/>
              </a:rPr>
              <a:t>lư</a:t>
            </a:r>
            <a:r>
              <a:rPr sz="1800" spc="-190" dirty="0">
                <a:latin typeface="Arial MT"/>
                <a:cs typeface="Arial MT"/>
              </a:rPr>
              <a:t>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rong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thanh</a:t>
            </a:r>
            <a:r>
              <a:rPr sz="1800" spc="-5" dirty="0">
                <a:latin typeface="Arial MT"/>
                <a:cs typeface="Arial MT"/>
              </a:rPr>
              <a:t> gh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%e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321" y="1331214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42003" y="2043683"/>
            <a:ext cx="5048250" cy="4034790"/>
            <a:chOff x="3842003" y="2043683"/>
            <a:chExt cx="5048250" cy="40347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2003" y="2043683"/>
              <a:ext cx="5037582" cy="40347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0291" y="2066543"/>
              <a:ext cx="5029962" cy="396621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977385" y="2083462"/>
            <a:ext cx="4801870" cy="378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500" b="1" i="1" spc="-5" dirty="0">
                <a:latin typeface="Courier New"/>
                <a:cs typeface="Courier New"/>
              </a:rPr>
              <a:t>//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a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%ebp+8,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b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 %ebp+12,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c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%ebp+16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  <a:tab pos="33407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1.	</a:t>
            </a:r>
            <a:r>
              <a:rPr sz="1500" b="1" spc="-5" dirty="0">
                <a:latin typeface="Courier New"/>
                <a:cs typeface="Courier New"/>
              </a:rPr>
              <a:t>movl	$0,</a:t>
            </a:r>
            <a:r>
              <a:rPr sz="1500" b="1" spc="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	//sum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2.	</a:t>
            </a:r>
            <a:r>
              <a:rPr sz="1500" b="1" spc="-5" dirty="0">
                <a:latin typeface="Courier New"/>
                <a:cs typeface="Courier New"/>
              </a:rPr>
              <a:t>cmpl	$0,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16(%ebp)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3.	</a:t>
            </a:r>
            <a:r>
              <a:rPr sz="1500" b="1" spc="-5" dirty="0">
                <a:latin typeface="Courier New"/>
                <a:cs typeface="Courier New"/>
              </a:rPr>
              <a:t>jl	.L2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4.	</a:t>
            </a:r>
            <a:r>
              <a:rPr sz="1500" b="1" spc="-5" dirty="0">
                <a:latin typeface="Courier New"/>
                <a:cs typeface="Courier New"/>
              </a:rPr>
              <a:t>movl	8(%ebp),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6135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5.	</a:t>
            </a:r>
            <a:r>
              <a:rPr sz="1500" b="1" spc="-5" dirty="0">
                <a:latin typeface="Courier New"/>
                <a:cs typeface="Courier New"/>
              </a:rPr>
              <a:t>cmpl	12(%ebp),</a:t>
            </a:r>
            <a:r>
              <a:rPr sz="1500" b="1" spc="-5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6.	</a:t>
            </a:r>
            <a:r>
              <a:rPr sz="1500" b="1" spc="-5" dirty="0">
                <a:latin typeface="Courier New"/>
                <a:cs typeface="Courier New"/>
              </a:rPr>
              <a:t>jne	.L3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7.</a:t>
            </a:r>
            <a:r>
              <a:rPr sz="1500" b="1" spc="8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.L2: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//tính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sum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8.	</a:t>
            </a:r>
            <a:r>
              <a:rPr sz="1500" b="1" spc="-5" dirty="0">
                <a:latin typeface="Courier New"/>
                <a:cs typeface="Courier New"/>
              </a:rPr>
              <a:t>movl	8(%ebp),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9.	</a:t>
            </a:r>
            <a:r>
              <a:rPr sz="1500" b="1" spc="-5" dirty="0">
                <a:latin typeface="Courier New"/>
                <a:cs typeface="Courier New"/>
              </a:rPr>
              <a:t>andl	12(%ebp),</a:t>
            </a:r>
            <a:r>
              <a:rPr sz="1500" b="1" spc="-10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10.	</a:t>
            </a:r>
            <a:r>
              <a:rPr sz="1500" b="1" spc="-5" dirty="0">
                <a:latin typeface="Courier New"/>
                <a:cs typeface="Courier New"/>
              </a:rPr>
              <a:t>xorl	16(%ebp),</a:t>
            </a:r>
            <a:r>
              <a:rPr sz="1500" b="1" spc="-10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11.	</a:t>
            </a:r>
            <a:r>
              <a:rPr sz="1500" b="1" spc="-5" dirty="0">
                <a:latin typeface="Courier New"/>
                <a:cs typeface="Courier New"/>
              </a:rPr>
              <a:t>movl	%edx,</a:t>
            </a:r>
            <a:r>
              <a:rPr sz="1500" b="1" spc="-8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1500" b="1" spc="10" dirty="0">
                <a:solidFill>
                  <a:srgbClr val="00AFEF"/>
                </a:solidFill>
                <a:latin typeface="Courier New"/>
                <a:cs typeface="Courier New"/>
              </a:rPr>
              <a:t>12.</a:t>
            </a:r>
            <a:r>
              <a:rPr sz="1500" b="1" spc="10" dirty="0">
                <a:latin typeface="Courier New"/>
                <a:cs typeface="Courier New"/>
              </a:rPr>
              <a:t>.L3: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61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13.	</a:t>
            </a:r>
            <a:r>
              <a:rPr sz="1500" b="1" spc="-5" dirty="0">
                <a:latin typeface="Courier New"/>
                <a:cs typeface="Courier New"/>
              </a:rPr>
              <a:t>movl	-4(%ebp),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%eax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6157" y="3525773"/>
            <a:ext cx="259079" cy="685800"/>
          </a:xfrm>
          <a:custGeom>
            <a:avLst/>
            <a:gdLst/>
            <a:ahLst/>
            <a:cxnLst/>
            <a:rect l="l" t="t" r="r" b="b"/>
            <a:pathLst>
              <a:path w="259080" h="685800">
                <a:moveTo>
                  <a:pt x="0" y="129539"/>
                </a:moveTo>
                <a:lnTo>
                  <a:pt x="129540" y="0"/>
                </a:lnTo>
                <a:lnTo>
                  <a:pt x="259080" y="129539"/>
                </a:lnTo>
                <a:lnTo>
                  <a:pt x="194310" y="129539"/>
                </a:lnTo>
                <a:lnTo>
                  <a:pt x="194310" y="556259"/>
                </a:lnTo>
                <a:lnTo>
                  <a:pt x="259080" y="556259"/>
                </a:lnTo>
                <a:lnTo>
                  <a:pt x="129540" y="685800"/>
                </a:lnTo>
                <a:lnTo>
                  <a:pt x="0" y="556259"/>
                </a:lnTo>
                <a:lnTo>
                  <a:pt x="64769" y="556259"/>
                </a:lnTo>
                <a:lnTo>
                  <a:pt x="64769" y="129539"/>
                </a:lnTo>
                <a:lnTo>
                  <a:pt x="0" y="129539"/>
                </a:lnTo>
                <a:close/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4229" y="2221763"/>
            <a:ext cx="2247900" cy="11366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b="1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455930" marR="5080" indent="-443865">
              <a:lnSpc>
                <a:spcPts val="22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600" b="1" spc="-10" dirty="0">
                <a:latin typeface="Consolas"/>
                <a:cs typeface="Consolas"/>
              </a:rPr>
              <a:t>(c </a:t>
            </a:r>
            <a:r>
              <a:rPr sz="1600" b="1" spc="-5" dirty="0">
                <a:latin typeface="Consolas"/>
                <a:cs typeface="Consolas"/>
              </a:rPr>
              <a:t>&lt; </a:t>
            </a:r>
            <a:r>
              <a:rPr sz="1600" b="1" spc="-5" dirty="0">
                <a:solidFill>
                  <a:srgbClr val="098557"/>
                </a:solidFill>
                <a:latin typeface="Consolas"/>
                <a:cs typeface="Consolas"/>
              </a:rPr>
              <a:t>0 </a:t>
            </a:r>
            <a:r>
              <a:rPr sz="1600" b="1" spc="-5" dirty="0">
                <a:latin typeface="Consolas"/>
                <a:cs typeface="Consolas"/>
              </a:rPr>
              <a:t>|| a == </a:t>
            </a:r>
            <a:r>
              <a:rPr sz="1600" b="1" spc="-10" dirty="0">
                <a:latin typeface="Consolas"/>
                <a:cs typeface="Consolas"/>
              </a:rPr>
              <a:t>b)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(a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&amp;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b)^c;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600" b="1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321" y="1665604"/>
            <a:ext cx="3703954" cy="19704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solidFill>
                  <a:srgbClr val="00AFEF"/>
                </a:solidFill>
                <a:latin typeface="Consolas"/>
                <a:cs typeface="Consolas"/>
              </a:rPr>
              <a:t>1.</a:t>
            </a:r>
            <a:r>
              <a:rPr sz="1600" b="1" spc="6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b="1" spc="-10" dirty="0">
                <a:latin typeface="Consolas"/>
                <a:cs typeface="Consolas"/>
              </a:rPr>
              <a:t>arith(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b="1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a,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b="1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b,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b="1" spc="-10" dirty="0">
                <a:latin typeface="Consolas"/>
                <a:cs typeface="Consolas"/>
              </a:rPr>
              <a:t>c)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solidFill>
                  <a:srgbClr val="00AFEF"/>
                </a:solidFill>
                <a:latin typeface="Consolas"/>
                <a:cs typeface="Consolas"/>
              </a:rPr>
              <a:t>2.</a:t>
            </a:r>
            <a:r>
              <a:rPr sz="1600" b="1" spc="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b="1" spc="-10" dirty="0">
                <a:solidFill>
                  <a:srgbClr val="00AFEF"/>
                </a:solidFill>
                <a:latin typeface="Consolas"/>
                <a:cs typeface="Consolas"/>
              </a:rPr>
              <a:t>3.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600" b="1" spc="-10" dirty="0">
                <a:solidFill>
                  <a:srgbClr val="00AFEF"/>
                </a:solidFill>
                <a:latin typeface="Consolas"/>
                <a:cs typeface="Consolas"/>
              </a:rPr>
              <a:t>4.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b="1" spc="-10" dirty="0">
                <a:solidFill>
                  <a:srgbClr val="00AFEF"/>
                </a:solidFill>
                <a:latin typeface="Consolas"/>
                <a:cs typeface="Consolas"/>
              </a:rPr>
              <a:t>5.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600" b="1" spc="-10" dirty="0">
                <a:solidFill>
                  <a:srgbClr val="00AFEF"/>
                </a:solidFill>
                <a:latin typeface="Consolas"/>
                <a:cs typeface="Consolas"/>
              </a:rPr>
              <a:t>6.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solidFill>
                  <a:srgbClr val="00AFEF"/>
                </a:solidFill>
                <a:latin typeface="Consolas"/>
                <a:cs typeface="Consolas"/>
              </a:rPr>
              <a:t>7.</a:t>
            </a:r>
            <a:r>
              <a:rPr sz="1600" b="1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31335" y="2049778"/>
            <a:ext cx="5048250" cy="4806315"/>
            <a:chOff x="3831335" y="2049778"/>
            <a:chExt cx="5048250" cy="480631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1335" y="2049778"/>
              <a:ext cx="5033010" cy="474040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9623" y="2072640"/>
              <a:ext cx="5029962" cy="478307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966083" y="2090194"/>
            <a:ext cx="4801235" cy="460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500" b="1" i="1" spc="-5" dirty="0">
                <a:latin typeface="Courier New"/>
                <a:cs typeface="Courier New"/>
              </a:rPr>
              <a:t>//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a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%ebp+8,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b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%ebp+12,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c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%ebp+16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  <a:tab pos="33401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1.	</a:t>
            </a:r>
            <a:r>
              <a:rPr sz="1500" b="1" spc="-5" dirty="0">
                <a:latin typeface="Courier New"/>
                <a:cs typeface="Courier New"/>
              </a:rPr>
              <a:t>movl	$0,</a:t>
            </a:r>
            <a:r>
              <a:rPr sz="1500" b="1" spc="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	//sum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2.	</a:t>
            </a:r>
            <a:r>
              <a:rPr sz="1500" b="1" spc="-5" dirty="0">
                <a:latin typeface="Courier New"/>
                <a:cs typeface="Courier New"/>
              </a:rPr>
              <a:t>cmpl	$0,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16(%ebp)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3.	</a:t>
            </a:r>
            <a:r>
              <a:rPr sz="1500" b="1" spc="-5" dirty="0">
                <a:latin typeface="Courier New"/>
                <a:cs typeface="Courier New"/>
              </a:rPr>
              <a:t>jge	.L2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4.</a:t>
            </a:r>
            <a:r>
              <a:rPr sz="1500" b="1" spc="5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.L1: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5.	</a:t>
            </a:r>
            <a:r>
              <a:rPr sz="1500" b="1" spc="-5" dirty="0">
                <a:latin typeface="Courier New"/>
                <a:cs typeface="Courier New"/>
              </a:rPr>
              <a:t>movl	8(%ebp),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6.	</a:t>
            </a:r>
            <a:r>
              <a:rPr sz="1500" b="1" spc="-5" dirty="0">
                <a:latin typeface="Courier New"/>
                <a:cs typeface="Courier New"/>
              </a:rPr>
              <a:t>andl	12(%ebp),</a:t>
            </a:r>
            <a:r>
              <a:rPr sz="1500" b="1" spc="-10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7.	</a:t>
            </a:r>
            <a:r>
              <a:rPr sz="1500" b="1" spc="-5" dirty="0">
                <a:latin typeface="Courier New"/>
                <a:cs typeface="Courier New"/>
              </a:rPr>
              <a:t>xorl	16(%ebp),</a:t>
            </a:r>
            <a:r>
              <a:rPr sz="1500" b="1" spc="-10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8.	</a:t>
            </a:r>
            <a:r>
              <a:rPr sz="1500" b="1" spc="-5" dirty="0">
                <a:latin typeface="Courier New"/>
                <a:cs typeface="Courier New"/>
              </a:rPr>
              <a:t>movl	%edx,</a:t>
            </a:r>
            <a:r>
              <a:rPr sz="1500" b="1" spc="-9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9.	</a:t>
            </a:r>
            <a:r>
              <a:rPr sz="1500" b="1" spc="-5" dirty="0">
                <a:latin typeface="Courier New"/>
                <a:cs typeface="Courier New"/>
              </a:rPr>
              <a:t>jmp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.L3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1500" b="1" spc="10" dirty="0">
                <a:solidFill>
                  <a:srgbClr val="00AFEF"/>
                </a:solidFill>
                <a:latin typeface="Courier New"/>
                <a:cs typeface="Courier New"/>
              </a:rPr>
              <a:t>10.</a:t>
            </a:r>
            <a:r>
              <a:rPr sz="1500" b="1" spc="10" dirty="0">
                <a:latin typeface="Courier New"/>
                <a:cs typeface="Courier New"/>
              </a:rPr>
              <a:t>.L2: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//so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sánh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tiếp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a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và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b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11.	</a:t>
            </a:r>
            <a:r>
              <a:rPr sz="1500" b="1" spc="-5" dirty="0">
                <a:latin typeface="Courier New"/>
                <a:cs typeface="Courier New"/>
              </a:rPr>
              <a:t>movl	8(%ebp),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12.	</a:t>
            </a:r>
            <a:r>
              <a:rPr sz="1500" b="1" spc="-5" dirty="0">
                <a:latin typeface="Courier New"/>
                <a:cs typeface="Courier New"/>
              </a:rPr>
              <a:t>cmpl	12(%ebp),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13.	</a:t>
            </a:r>
            <a:r>
              <a:rPr sz="1500" b="1" spc="-5" dirty="0">
                <a:latin typeface="Courier New"/>
                <a:cs typeface="Courier New"/>
              </a:rPr>
              <a:t>jne	.L3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tabLst>
                <a:tab pos="8255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14.	</a:t>
            </a:r>
            <a:r>
              <a:rPr sz="1500" b="1" spc="-5" dirty="0">
                <a:latin typeface="Courier New"/>
                <a:cs typeface="Courier New"/>
              </a:rPr>
              <a:t>jmp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.L1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</a:pPr>
            <a:r>
              <a:rPr sz="1500" b="1" spc="10" dirty="0">
                <a:solidFill>
                  <a:srgbClr val="00AFEF"/>
                </a:solidFill>
                <a:latin typeface="Courier New"/>
                <a:cs typeface="Courier New"/>
              </a:rPr>
              <a:t>15.</a:t>
            </a:r>
            <a:r>
              <a:rPr sz="1500" b="1" spc="10" dirty="0">
                <a:latin typeface="Courier New"/>
                <a:cs typeface="Courier New"/>
              </a:rPr>
              <a:t>.L3: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825500" algn="l"/>
                <a:tab pos="1739900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16.	</a:t>
            </a:r>
            <a:r>
              <a:rPr sz="1500" b="1" spc="-5" dirty="0">
                <a:latin typeface="Courier New"/>
                <a:cs typeface="Courier New"/>
              </a:rPr>
              <a:t>movl	-4(%ebp),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%eax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42003" y="1997708"/>
            <a:ext cx="5048250" cy="4789805"/>
            <a:chOff x="3842003" y="1997708"/>
            <a:chExt cx="5048250" cy="478980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2003" y="2046730"/>
              <a:ext cx="5034534" cy="474040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60291" y="2069591"/>
              <a:ext cx="5029962" cy="93954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849623" y="2004058"/>
              <a:ext cx="5021580" cy="4727575"/>
            </a:xfrm>
            <a:custGeom>
              <a:avLst/>
              <a:gdLst/>
              <a:ahLst/>
              <a:cxnLst/>
              <a:rect l="l" t="t" r="r" b="b"/>
              <a:pathLst>
                <a:path w="5021580" h="4727575">
                  <a:moveTo>
                    <a:pt x="5021580" y="0"/>
                  </a:moveTo>
                  <a:lnTo>
                    <a:pt x="0" y="0"/>
                  </a:lnTo>
                  <a:lnTo>
                    <a:pt x="0" y="4727448"/>
                  </a:lnTo>
                  <a:lnTo>
                    <a:pt x="5021580" y="4727448"/>
                  </a:lnTo>
                  <a:lnTo>
                    <a:pt x="502158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49623" y="2004058"/>
              <a:ext cx="5021580" cy="4727575"/>
            </a:xfrm>
            <a:custGeom>
              <a:avLst/>
              <a:gdLst/>
              <a:ahLst/>
              <a:cxnLst/>
              <a:rect l="l" t="t" r="r" b="b"/>
              <a:pathLst>
                <a:path w="5021580" h="4727575">
                  <a:moveTo>
                    <a:pt x="0" y="4727448"/>
                  </a:moveTo>
                  <a:lnTo>
                    <a:pt x="5021580" y="4727448"/>
                  </a:lnTo>
                  <a:lnTo>
                    <a:pt x="5021580" y="0"/>
                  </a:lnTo>
                  <a:lnTo>
                    <a:pt x="0" y="0"/>
                  </a:lnTo>
                  <a:lnTo>
                    <a:pt x="0" y="47274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77385" y="1996566"/>
            <a:ext cx="4814570" cy="8483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sz="1500" b="1" i="1" spc="-5" dirty="0">
                <a:latin typeface="Courier New"/>
                <a:cs typeface="Courier New"/>
              </a:rPr>
              <a:t>//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a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%ebp+8,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b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%ebp+12,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c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%ebp+16</a:t>
            </a:r>
            <a:endParaRPr sz="1500">
              <a:latin typeface="Courier New"/>
              <a:cs typeface="Courier New"/>
            </a:endParaRPr>
          </a:p>
          <a:p>
            <a:pPr marR="894080">
              <a:lnSpc>
                <a:spcPct val="120000"/>
              </a:lnSpc>
              <a:tabLst>
                <a:tab pos="940435" algn="l"/>
                <a:tab pos="1740535" algn="l"/>
              </a:tabLst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1.	</a:t>
            </a:r>
            <a:r>
              <a:rPr sz="1500" b="1" spc="-5" dirty="0">
                <a:latin typeface="Courier New"/>
                <a:cs typeface="Courier New"/>
              </a:rPr>
              <a:t>movl	$0,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//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sum </a:t>
            </a:r>
            <a:r>
              <a:rPr sz="1500" b="1" spc="-885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2.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345" y="231393"/>
            <a:ext cx="7084059" cy="937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sz="2800" spc="-10" dirty="0"/>
              <a:t>Chu</a:t>
            </a:r>
            <a:r>
              <a:rPr sz="2800" spc="5" dirty="0"/>
              <a:t>y</a:t>
            </a:r>
            <a:r>
              <a:rPr sz="2800" spc="-810" dirty="0"/>
              <a:t>ể</a:t>
            </a:r>
            <a:r>
              <a:rPr sz="2800" spc="-450" dirty="0"/>
              <a:t>n</a:t>
            </a:r>
            <a:r>
              <a:rPr sz="2800" spc="15" dirty="0"/>
              <a:t> </a:t>
            </a:r>
            <a:r>
              <a:rPr sz="2800" spc="-5" dirty="0"/>
              <a:t>mã </a:t>
            </a:r>
            <a:r>
              <a:rPr sz="2800" dirty="0"/>
              <a:t>r</a:t>
            </a:r>
            <a:r>
              <a:rPr sz="2800" spc="-1245" dirty="0"/>
              <a:t>ẽ</a:t>
            </a:r>
            <a:r>
              <a:rPr sz="2800" spc="-5" dirty="0"/>
              <a:t> </a:t>
            </a:r>
            <a:r>
              <a:rPr sz="2800" spc="5" dirty="0"/>
              <a:t>n</a:t>
            </a:r>
            <a:r>
              <a:rPr sz="2800" spc="-10" dirty="0"/>
              <a:t>h</a:t>
            </a:r>
            <a:r>
              <a:rPr sz="2800" dirty="0"/>
              <a:t>á</a:t>
            </a:r>
            <a:r>
              <a:rPr sz="2800" spc="-10" dirty="0"/>
              <a:t>n</a:t>
            </a:r>
            <a:r>
              <a:rPr sz="2800" spc="-5" dirty="0"/>
              <a:t>h</a:t>
            </a:r>
            <a:r>
              <a:rPr sz="2800" spc="15" dirty="0"/>
              <a:t> </a:t>
            </a:r>
            <a:r>
              <a:rPr sz="2800" spc="-5" dirty="0"/>
              <a:t>có </a:t>
            </a:r>
            <a:r>
              <a:rPr sz="2800" spc="-1025" dirty="0"/>
              <a:t>đ</a:t>
            </a:r>
            <a:r>
              <a:rPr sz="2800" spc="-225" dirty="0"/>
              <a:t>i</a:t>
            </a:r>
            <a:r>
              <a:rPr sz="2800" spc="-810" dirty="0"/>
              <a:t>ề</a:t>
            </a:r>
            <a:r>
              <a:rPr sz="2800" spc="-450" dirty="0"/>
              <a:t>u</a:t>
            </a:r>
            <a:r>
              <a:rPr sz="2800" spc="15" dirty="0"/>
              <a:t> </a:t>
            </a:r>
            <a:r>
              <a:rPr sz="2800" spc="-5" dirty="0"/>
              <a:t>k</a:t>
            </a:r>
            <a:r>
              <a:rPr sz="2800" dirty="0"/>
              <a:t>i</a:t>
            </a:r>
            <a:r>
              <a:rPr sz="2800" spc="-630" dirty="0"/>
              <a:t>ện</a:t>
            </a:r>
            <a:endParaRPr sz="2800"/>
          </a:p>
          <a:p>
            <a:pPr marL="12700">
              <a:lnSpc>
                <a:spcPts val="3829"/>
              </a:lnSpc>
            </a:pPr>
            <a:r>
              <a:rPr b="1" dirty="0">
                <a:latin typeface="Arial"/>
                <a:cs typeface="Arial"/>
              </a:rPr>
              <a:t>Ví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dụ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5: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if/else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Từ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assembly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sang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2043" y="1772157"/>
            <a:ext cx="4274185" cy="3244215"/>
            <a:chOff x="352043" y="1772157"/>
            <a:chExt cx="4274185" cy="3244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" y="1821179"/>
              <a:ext cx="4214622" cy="3152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331" y="1871471"/>
              <a:ext cx="4255770" cy="31447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63" y="1778507"/>
              <a:ext cx="4201795" cy="3139440"/>
            </a:xfrm>
            <a:custGeom>
              <a:avLst/>
              <a:gdLst/>
              <a:ahLst/>
              <a:cxnLst/>
              <a:rect l="l" t="t" r="r" b="b"/>
              <a:pathLst>
                <a:path w="4201795" h="3139440">
                  <a:moveTo>
                    <a:pt x="42016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4201668" y="3139440"/>
                  </a:lnTo>
                  <a:lnTo>
                    <a:pt x="4201668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663" y="1778507"/>
              <a:ext cx="4201795" cy="3139440"/>
            </a:xfrm>
            <a:custGeom>
              <a:avLst/>
              <a:gdLst/>
              <a:ahLst/>
              <a:cxnLst/>
              <a:rect l="l" t="t" r="r" b="b"/>
              <a:pathLst>
                <a:path w="4201795" h="3139440">
                  <a:moveTo>
                    <a:pt x="0" y="3139440"/>
                  </a:moveTo>
                  <a:lnTo>
                    <a:pt x="4201668" y="3139440"/>
                  </a:lnTo>
                  <a:lnTo>
                    <a:pt x="42016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16202" y="2073401"/>
            <a:ext cx="279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20000"/>
              </a:lnSpc>
              <a:spcBef>
                <a:spcPts val="100"/>
              </a:spcBef>
              <a:tabLst>
                <a:tab pos="2439035" algn="l"/>
              </a:tabLst>
            </a:pPr>
            <a:r>
              <a:rPr sz="1500" b="1" spc="-5" dirty="0">
                <a:latin typeface="Courier New"/>
                <a:cs typeface="Courier New"/>
              </a:rPr>
              <a:t>mov</a:t>
            </a:r>
            <a:r>
              <a:rPr sz="1500" b="1" dirty="0">
                <a:latin typeface="Courier New"/>
                <a:cs typeface="Courier New"/>
              </a:rPr>
              <a:t>l</a:t>
            </a:r>
            <a:r>
              <a:rPr sz="1500" b="1" spc="-5" dirty="0">
                <a:latin typeface="Courier New"/>
                <a:cs typeface="Courier New"/>
              </a:rPr>
              <a:t> 8(%ebp),%ec</a:t>
            </a:r>
            <a:r>
              <a:rPr sz="1500" b="1" dirty="0">
                <a:latin typeface="Courier New"/>
                <a:cs typeface="Courier New"/>
              </a:rPr>
              <a:t>x	</a:t>
            </a:r>
            <a:r>
              <a:rPr sz="1500" b="1" spc="-5" dirty="0">
                <a:latin typeface="Courier New"/>
                <a:cs typeface="Courier New"/>
              </a:rPr>
              <a:t>//x  mov</a:t>
            </a:r>
            <a:r>
              <a:rPr sz="1500" b="1" dirty="0">
                <a:latin typeface="Courier New"/>
                <a:cs typeface="Courier New"/>
              </a:rPr>
              <a:t>l</a:t>
            </a:r>
            <a:r>
              <a:rPr sz="1500" b="1" spc="-5" dirty="0">
                <a:latin typeface="Courier New"/>
                <a:cs typeface="Courier New"/>
              </a:rPr>
              <a:t> 12(%ebp),%eb</a:t>
            </a:r>
            <a:r>
              <a:rPr sz="1500" b="1" dirty="0">
                <a:latin typeface="Courier New"/>
                <a:cs typeface="Courier New"/>
              </a:rPr>
              <a:t>x	</a:t>
            </a:r>
            <a:r>
              <a:rPr sz="1500" b="1" spc="-5" dirty="0">
                <a:latin typeface="Courier New"/>
                <a:cs typeface="Courier New"/>
              </a:rPr>
              <a:t>//y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561" y="2692145"/>
            <a:ext cx="3352800" cy="509270"/>
          </a:xfrm>
          <a:prstGeom prst="rect">
            <a:avLst/>
          </a:prstGeom>
          <a:solidFill>
            <a:srgbClr val="F6F5BC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0705">
              <a:lnSpc>
                <a:spcPts val="1710"/>
              </a:lnSpc>
            </a:pPr>
            <a:r>
              <a:rPr sz="1500" b="1" spc="-5" dirty="0">
                <a:latin typeface="Courier New"/>
                <a:cs typeface="Courier New"/>
              </a:rPr>
              <a:t>cmpl</a:t>
            </a:r>
            <a:r>
              <a:rPr sz="1500" b="1" spc="-6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$0,%ecx</a:t>
            </a:r>
            <a:endParaRPr sz="15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latin typeface="Courier New"/>
                <a:cs typeface="Courier New"/>
              </a:rPr>
              <a:t>jle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.L2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151" y="2073401"/>
            <a:ext cx="254000" cy="16719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2.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3.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4.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5.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6.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6202" y="3170935"/>
            <a:ext cx="242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leal (%ecx,%ebx),%eax </a:t>
            </a:r>
            <a:r>
              <a:rPr sz="1500" b="1" spc="-894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jmp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.L3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6202" y="3994273"/>
            <a:ext cx="1625600" cy="5740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b="1" spc="-5" dirty="0">
                <a:latin typeface="Courier New"/>
                <a:cs typeface="Courier New"/>
              </a:rPr>
              <a:t>movl</a:t>
            </a:r>
            <a:r>
              <a:rPr sz="1500" b="1" spc="-10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%ebx,%eax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latin typeface="Courier New"/>
                <a:cs typeface="Courier New"/>
              </a:rPr>
              <a:t>subl</a:t>
            </a:r>
            <a:r>
              <a:rPr sz="1500" b="1" spc="-8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%ecx,%eax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151" y="3719576"/>
            <a:ext cx="825500" cy="11233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7.</a:t>
            </a:r>
            <a:r>
              <a:rPr sz="1500" b="1" spc="-9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.L2: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8.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9.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10.</a:t>
            </a:r>
            <a:r>
              <a:rPr sz="1500" b="1" spc="-5" dirty="0">
                <a:latin typeface="Courier New"/>
                <a:cs typeface="Courier New"/>
              </a:rPr>
              <a:t>.L3: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1354963"/>
            <a:ext cx="4142104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Assembly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1695"/>
              </a:spcBef>
            </a:pPr>
            <a:r>
              <a:rPr sz="1500" b="1" i="1" dirty="0">
                <a:solidFill>
                  <a:srgbClr val="00AF50"/>
                </a:solidFill>
                <a:latin typeface="Courier New"/>
                <a:cs typeface="Courier New"/>
              </a:rPr>
              <a:t>x</a:t>
            </a:r>
            <a:r>
              <a:rPr sz="1500" b="1" i="1" spc="-5" dirty="0">
                <a:solidFill>
                  <a:srgbClr val="00AF50"/>
                </a:solidFill>
                <a:latin typeface="Courier New"/>
                <a:cs typeface="Courier New"/>
              </a:rPr>
              <a:t> a</a:t>
            </a:r>
            <a:r>
              <a:rPr sz="1500" b="1" i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500" b="1" i="1" spc="-5" dirty="0">
                <a:solidFill>
                  <a:srgbClr val="00AF50"/>
                </a:solidFill>
                <a:latin typeface="Courier New"/>
                <a:cs typeface="Courier New"/>
              </a:rPr>
              <a:t> ebp+8</a:t>
            </a:r>
            <a:r>
              <a:rPr sz="1500" b="1" i="1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1500" b="1" i="1" spc="-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00AF50"/>
                </a:solidFill>
                <a:latin typeface="Courier New"/>
                <a:cs typeface="Courier New"/>
              </a:rPr>
              <a:t>y</a:t>
            </a:r>
            <a:r>
              <a:rPr sz="1500" b="1" i="1" spc="-5" dirty="0">
                <a:solidFill>
                  <a:srgbClr val="00AF50"/>
                </a:solidFill>
                <a:latin typeface="Courier New"/>
                <a:cs typeface="Courier New"/>
              </a:rPr>
              <a:t> a</a:t>
            </a:r>
            <a:r>
              <a:rPr sz="1500" b="1" i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500" b="1" i="1" spc="-5" dirty="0">
                <a:solidFill>
                  <a:srgbClr val="00AF50"/>
                </a:solidFill>
                <a:latin typeface="Courier New"/>
                <a:cs typeface="Courier New"/>
              </a:rPr>
              <a:t> ebp+1</a:t>
            </a:r>
            <a:r>
              <a:rPr sz="1500" b="1" i="1" dirty="0">
                <a:solidFill>
                  <a:srgbClr val="00AF50"/>
                </a:solidFill>
                <a:latin typeface="Courier New"/>
                <a:cs typeface="Courier New"/>
              </a:rPr>
              <a:t>2</a:t>
            </a:r>
            <a:r>
              <a:rPr sz="1500" b="1" i="1" spc="-69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1500" b="1" i="1" spc="-5" dirty="0">
                <a:solidFill>
                  <a:srgbClr val="00AF50"/>
                </a:solidFill>
                <a:latin typeface="Courier New"/>
                <a:cs typeface="Courier New"/>
              </a:rPr>
              <a:t> su</a:t>
            </a:r>
            <a:r>
              <a:rPr sz="1500" b="1" i="1" dirty="0">
                <a:solidFill>
                  <a:srgbClr val="00AF50"/>
                </a:solidFill>
                <a:latin typeface="Courier New"/>
                <a:cs typeface="Courier New"/>
              </a:rPr>
              <a:t>m</a:t>
            </a:r>
            <a:r>
              <a:rPr sz="1500" b="1" i="1" spc="-5" dirty="0">
                <a:solidFill>
                  <a:srgbClr val="00AF50"/>
                </a:solidFill>
                <a:latin typeface="Courier New"/>
                <a:cs typeface="Courier New"/>
              </a:rPr>
              <a:t> a</a:t>
            </a:r>
            <a:r>
              <a:rPr sz="1500" b="1" i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500" b="1" i="1" spc="-5" dirty="0">
                <a:solidFill>
                  <a:srgbClr val="00AF50"/>
                </a:solidFill>
                <a:latin typeface="Courier New"/>
                <a:cs typeface="Courier New"/>
              </a:rPr>
              <a:t> eax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68875" y="2129981"/>
            <a:ext cx="51498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" dirty="0">
                <a:latin typeface="Arial"/>
                <a:cs typeface="Arial"/>
              </a:rPr>
              <a:t>x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&gt;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6175" y="1324991"/>
            <a:ext cx="3783965" cy="1694814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latin typeface="Arial"/>
                <a:cs typeface="Arial"/>
              </a:rPr>
              <a:t>Dự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đoán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Code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C?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75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415" dirty="0">
                <a:latin typeface="Arial MT"/>
                <a:cs typeface="Arial MT"/>
              </a:rPr>
              <a:t>Đ</a:t>
            </a:r>
            <a:r>
              <a:rPr sz="1800" spc="-105" dirty="0">
                <a:latin typeface="Arial MT"/>
                <a:cs typeface="Arial MT"/>
              </a:rPr>
              <a:t>i</a:t>
            </a:r>
            <a:r>
              <a:rPr sz="1800" spc="-520" dirty="0">
                <a:latin typeface="Arial MT"/>
                <a:cs typeface="Arial MT"/>
              </a:rPr>
              <a:t>ề</a:t>
            </a:r>
            <a:r>
              <a:rPr sz="1800" spc="-290" dirty="0">
                <a:latin typeface="Arial MT"/>
                <a:cs typeface="Arial MT"/>
              </a:rPr>
              <a:t>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70" dirty="0">
                <a:latin typeface="Arial MT"/>
                <a:cs typeface="Arial MT"/>
              </a:rPr>
              <a:t>ki</a:t>
            </a:r>
            <a:r>
              <a:rPr sz="1800" spc="-475" dirty="0">
                <a:latin typeface="Arial MT"/>
                <a:cs typeface="Arial MT"/>
              </a:rPr>
              <a:t>ệ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true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270" dirty="0">
                <a:latin typeface="Arial MT"/>
                <a:cs typeface="Arial MT"/>
              </a:rPr>
              <a:t>của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if: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-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-"/>
            </a:pPr>
            <a:endParaRPr sz="22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-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Đoạn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code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tương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ứng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với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true?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8875" y="3028252"/>
            <a:ext cx="164211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800" spc="-5" dirty="0">
                <a:latin typeface="Arial MT"/>
                <a:cs typeface="Arial MT"/>
              </a:rPr>
              <a:t>Dòng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5:</a:t>
            </a:r>
            <a:endParaRPr sz="1800">
              <a:latin typeface="Arial MT"/>
              <a:cs typeface="Arial MT"/>
            </a:endParaRPr>
          </a:p>
          <a:p>
            <a:pPr>
              <a:lnSpc>
                <a:spcPts val="2075"/>
              </a:lnSpc>
            </a:pPr>
            <a:r>
              <a:rPr sz="1800" b="1" spc="-5" dirty="0">
                <a:latin typeface="Courier New"/>
                <a:cs typeface="Courier New"/>
              </a:rPr>
              <a:t>sum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8146" y="4600194"/>
            <a:ext cx="387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-	</a:t>
            </a:r>
            <a:r>
              <a:rPr sz="1800" b="1" spc="-5" dirty="0">
                <a:latin typeface="Arial"/>
                <a:cs typeface="Arial"/>
              </a:rPr>
              <a:t>Đoạn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code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tương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ứng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với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false?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0846" y="4908868"/>
            <a:ext cx="191325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800" spc="-5" dirty="0">
                <a:latin typeface="Arial MT"/>
                <a:cs typeface="Arial MT"/>
              </a:rPr>
              <a:t>Dòng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8-9:</a:t>
            </a:r>
            <a:endParaRPr sz="1800">
              <a:latin typeface="Arial MT"/>
              <a:cs typeface="Arial MT"/>
            </a:endParaRPr>
          </a:p>
          <a:p>
            <a:pPr>
              <a:lnSpc>
                <a:spcPts val="2075"/>
              </a:lnSpc>
            </a:pPr>
            <a:r>
              <a:rPr sz="1800" b="1" spc="-5" dirty="0">
                <a:latin typeface="Courier New"/>
                <a:cs typeface="Courier New"/>
              </a:rPr>
              <a:t>sum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sum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sum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–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75"/>
              </a:lnSpc>
              <a:spcBef>
                <a:spcPts val="165"/>
              </a:spcBef>
            </a:pPr>
            <a:r>
              <a:rPr sz="1800" spc="-10" dirty="0">
                <a:latin typeface="Arial MT"/>
                <a:cs typeface="Arial MT"/>
              </a:rPr>
              <a:t>hay</a:t>
            </a:r>
            <a:endParaRPr sz="1800">
              <a:latin typeface="Arial MT"/>
              <a:cs typeface="Arial MT"/>
            </a:endParaRPr>
          </a:p>
          <a:p>
            <a:pPr>
              <a:lnSpc>
                <a:spcPts val="2075"/>
              </a:lnSpc>
            </a:pPr>
            <a:r>
              <a:rPr sz="1800" b="1" spc="-5" dirty="0">
                <a:latin typeface="Courier New"/>
                <a:cs typeface="Courier New"/>
              </a:rPr>
              <a:t>sum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–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1928" y="5119789"/>
            <a:ext cx="2562225" cy="169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sum(int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x,</a:t>
            </a:r>
            <a:r>
              <a:rPr sz="16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urier New"/>
                <a:cs typeface="Courier New"/>
              </a:rPr>
              <a:t>y)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sz="16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8000"/>
                </a:solidFill>
                <a:latin typeface="Courier New"/>
                <a:cs typeface="Courier New"/>
              </a:rPr>
              <a:t>(x</a:t>
            </a:r>
            <a:r>
              <a:rPr sz="16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sz="16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</a:pPr>
            <a:r>
              <a:rPr sz="1600" b="1" dirty="0">
                <a:solidFill>
                  <a:srgbClr val="008000"/>
                </a:solidFill>
                <a:latin typeface="Courier New"/>
                <a:cs typeface="Courier New"/>
              </a:rPr>
              <a:t>sum</a:t>
            </a:r>
            <a:r>
              <a:rPr sz="16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= x</a:t>
            </a:r>
            <a:r>
              <a:rPr sz="16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+</a:t>
            </a:r>
            <a:r>
              <a:rPr sz="16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y;</a:t>
            </a:r>
            <a:endParaRPr sz="16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sum</a:t>
            </a:r>
            <a:r>
              <a:rPr sz="16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= y –</a:t>
            </a:r>
            <a:r>
              <a:rPr sz="16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x;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53000" y="2124455"/>
            <a:ext cx="2874645" cy="494030"/>
          </a:xfrm>
          <a:custGeom>
            <a:avLst/>
            <a:gdLst/>
            <a:ahLst/>
            <a:cxnLst/>
            <a:rect l="l" t="t" r="r" b="b"/>
            <a:pathLst>
              <a:path w="2874645" h="494030">
                <a:moveTo>
                  <a:pt x="2874263" y="0"/>
                </a:moveTo>
                <a:lnTo>
                  <a:pt x="0" y="0"/>
                </a:lnTo>
                <a:lnTo>
                  <a:pt x="0" y="493775"/>
                </a:lnTo>
                <a:lnTo>
                  <a:pt x="2874263" y="493775"/>
                </a:lnTo>
                <a:lnTo>
                  <a:pt x="2874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3000" y="3014472"/>
            <a:ext cx="2874645" cy="852169"/>
          </a:xfrm>
          <a:custGeom>
            <a:avLst/>
            <a:gdLst/>
            <a:ahLst/>
            <a:cxnLst/>
            <a:rect l="l" t="t" r="r" b="b"/>
            <a:pathLst>
              <a:path w="2874645" h="852170">
                <a:moveTo>
                  <a:pt x="2874263" y="0"/>
                </a:moveTo>
                <a:lnTo>
                  <a:pt x="0" y="0"/>
                </a:lnTo>
                <a:lnTo>
                  <a:pt x="0" y="851915"/>
                </a:lnTo>
                <a:lnTo>
                  <a:pt x="2874263" y="851915"/>
                </a:lnTo>
                <a:lnTo>
                  <a:pt x="2874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31664" y="4917947"/>
            <a:ext cx="2874645" cy="1408430"/>
          </a:xfrm>
          <a:custGeom>
            <a:avLst/>
            <a:gdLst/>
            <a:ahLst/>
            <a:cxnLst/>
            <a:rect l="l" t="t" r="r" b="b"/>
            <a:pathLst>
              <a:path w="2874645" h="1408429">
                <a:moveTo>
                  <a:pt x="2874264" y="0"/>
                </a:moveTo>
                <a:lnTo>
                  <a:pt x="0" y="0"/>
                </a:lnTo>
                <a:lnTo>
                  <a:pt x="0" y="1408176"/>
                </a:lnTo>
                <a:lnTo>
                  <a:pt x="2874264" y="1408176"/>
                </a:lnTo>
                <a:lnTo>
                  <a:pt x="2874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027" y="5010911"/>
            <a:ext cx="3815079" cy="1847214"/>
          </a:xfrm>
          <a:custGeom>
            <a:avLst/>
            <a:gdLst/>
            <a:ahLst/>
            <a:cxnLst/>
            <a:rect l="l" t="t" r="r" b="b"/>
            <a:pathLst>
              <a:path w="3815079" h="1847215">
                <a:moveTo>
                  <a:pt x="3814572" y="0"/>
                </a:moveTo>
                <a:lnTo>
                  <a:pt x="0" y="0"/>
                </a:lnTo>
                <a:lnTo>
                  <a:pt x="0" y="1847088"/>
                </a:lnTo>
                <a:lnTo>
                  <a:pt x="3814572" y="1847088"/>
                </a:lnTo>
                <a:lnTo>
                  <a:pt x="3814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25</a:t>
            </a:fld>
            <a:endParaRPr spc="-10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32892"/>
            <a:ext cx="20059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Nội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dung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1389412"/>
            <a:ext cx="4897755" cy="12598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6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10" dirty="0">
                <a:solidFill>
                  <a:srgbClr val="7E7E7E"/>
                </a:solidFill>
                <a:latin typeface="Arial"/>
                <a:cs typeface="Arial"/>
              </a:rPr>
              <a:t>Điều</a:t>
            </a:r>
            <a:r>
              <a:rPr sz="2200" b="1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7E7E7E"/>
                </a:solidFill>
                <a:latin typeface="Arial"/>
                <a:cs typeface="Arial"/>
              </a:rPr>
              <a:t>khiển</a:t>
            </a:r>
            <a:r>
              <a:rPr sz="2200" b="1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luồng:</a:t>
            </a:r>
            <a:r>
              <a:rPr sz="2200" b="1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Condition</a:t>
            </a:r>
            <a:r>
              <a:rPr sz="2200" b="1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7E7E7E"/>
                </a:solidFill>
                <a:latin typeface="Arial"/>
                <a:cs typeface="Arial"/>
              </a:rPr>
              <a:t>codes</a:t>
            </a:r>
            <a:endParaRPr sz="22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Rẽ</a:t>
            </a:r>
            <a:r>
              <a:rPr sz="2200" b="1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nhánh</a:t>
            </a:r>
            <a:r>
              <a:rPr sz="2200" b="1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có</a:t>
            </a:r>
            <a:r>
              <a:rPr sz="2200" b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điều</a:t>
            </a:r>
            <a:r>
              <a:rPr sz="2200" b="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7E7E7E"/>
                </a:solidFill>
                <a:latin typeface="Arial"/>
                <a:cs typeface="Arial"/>
              </a:rPr>
              <a:t>kiện</a:t>
            </a:r>
            <a:endParaRPr sz="22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0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Vòng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lặp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26</a:t>
            </a:fld>
            <a:endParaRPr spc="-10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32892"/>
            <a:ext cx="3606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Vòng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lặp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(loops)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294970"/>
            <a:ext cx="8087359" cy="42043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44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spc="-5" dirty="0">
                <a:latin typeface="Arial"/>
                <a:cs typeface="Arial"/>
              </a:rPr>
              <a:t>Vòng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lặp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trong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565785" lvl="1" indent="-236854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dirty="0">
                <a:latin typeface="Arial MT"/>
                <a:cs typeface="Arial MT"/>
              </a:rPr>
              <a:t>do-while</a:t>
            </a:r>
            <a:endParaRPr sz="2000">
              <a:latin typeface="Arial MT"/>
              <a:cs typeface="Arial MT"/>
            </a:endParaRPr>
          </a:p>
          <a:p>
            <a:pPr marL="565785" lvl="1" indent="-236854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dirty="0">
                <a:latin typeface="Arial MT"/>
                <a:cs typeface="Arial MT"/>
              </a:rPr>
              <a:t>while</a:t>
            </a:r>
            <a:endParaRPr sz="2000">
              <a:latin typeface="Arial MT"/>
              <a:cs typeface="Arial MT"/>
            </a:endParaRPr>
          </a:p>
          <a:p>
            <a:pPr marL="565785" lvl="1" indent="-236854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dirty="0">
                <a:latin typeface="Arial MT"/>
                <a:cs typeface="Arial MT"/>
              </a:rPr>
              <a:t>for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90000"/>
              </a:buClr>
              <a:buFont typeface="Wingdings"/>
              <a:buChar char=""/>
            </a:pPr>
            <a:endParaRPr sz="35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spc="-5" dirty="0">
                <a:latin typeface="Arial"/>
                <a:cs typeface="Arial"/>
              </a:rPr>
              <a:t>Vòng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lặp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ở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mức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máy</a:t>
            </a:r>
            <a:r>
              <a:rPr sz="2400" b="1" dirty="0">
                <a:latin typeface="Arial"/>
                <a:cs typeface="Arial"/>
              </a:rPr>
              <a:t> tính</a:t>
            </a:r>
            <a:endParaRPr sz="2400">
              <a:latin typeface="Arial"/>
              <a:cs typeface="Arial"/>
            </a:endParaRPr>
          </a:p>
          <a:p>
            <a:pPr marL="527685" lvl="1" indent="-236854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dirty="0">
                <a:latin typeface="Arial MT"/>
                <a:cs typeface="Arial MT"/>
              </a:rPr>
              <a:t>Khô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ó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tr</a:t>
            </a:r>
            <a:r>
              <a:rPr sz="2000" spc="5" dirty="0">
                <a:latin typeface="Arial MT"/>
                <a:cs typeface="Arial MT"/>
              </a:rPr>
              <a:t>uc</a:t>
            </a:r>
            <a:r>
              <a:rPr sz="2000" dirty="0">
                <a:latin typeface="Arial MT"/>
                <a:cs typeface="Arial MT"/>
              </a:rPr>
              <a:t>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325" dirty="0">
                <a:latin typeface="Arial MT"/>
                <a:cs typeface="Arial MT"/>
              </a:rPr>
              <a:t>h</a:t>
            </a:r>
            <a:r>
              <a:rPr sz="2000" spc="-570" dirty="0">
                <a:latin typeface="Arial MT"/>
                <a:cs typeface="Arial MT"/>
              </a:rPr>
              <a:t>ỗ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trợ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25" dirty="0">
                <a:latin typeface="Arial MT"/>
                <a:cs typeface="Arial MT"/>
              </a:rPr>
              <a:t>tr</a:t>
            </a:r>
            <a:r>
              <a:rPr sz="2000" spc="-405" dirty="0">
                <a:latin typeface="Arial MT"/>
                <a:cs typeface="Arial MT"/>
              </a:rPr>
              <a:t>ự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tiếp</a:t>
            </a:r>
            <a:endParaRPr sz="2000">
              <a:latin typeface="Arial MT"/>
              <a:cs typeface="Arial MT"/>
            </a:endParaRPr>
          </a:p>
          <a:p>
            <a:pPr marL="527685" lvl="1" indent="-236854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à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445" dirty="0">
                <a:latin typeface="Arial MT"/>
                <a:cs typeface="Arial MT"/>
              </a:rPr>
              <a:t>tổ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250" dirty="0">
                <a:latin typeface="Arial MT"/>
                <a:cs typeface="Arial MT"/>
              </a:rPr>
              <a:t>h</a:t>
            </a:r>
            <a:r>
              <a:rPr sz="2000" spc="-434" dirty="0">
                <a:latin typeface="Arial MT"/>
                <a:cs typeface="Arial MT"/>
              </a:rPr>
              <a:t>ợ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é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kiể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và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ju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 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ó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điều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kiện</a:t>
            </a:r>
            <a:endParaRPr sz="2000">
              <a:latin typeface="Arial"/>
              <a:cs typeface="Arial"/>
            </a:endParaRPr>
          </a:p>
          <a:p>
            <a:pPr marL="527685" lvl="1" indent="-236854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spc="-280" dirty="0">
                <a:latin typeface="Arial MT"/>
                <a:cs typeface="Arial MT"/>
              </a:rPr>
              <a:t>D</a:t>
            </a:r>
            <a:r>
              <a:rPr sz="2000" spc="-375" dirty="0">
                <a:latin typeface="Arial MT"/>
                <a:cs typeface="Arial MT"/>
              </a:rPr>
              <a:t>ự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trên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330" dirty="0">
                <a:latin typeface="Arial MT"/>
                <a:cs typeface="Arial MT"/>
              </a:rPr>
              <a:t>dạ</a:t>
            </a:r>
            <a:r>
              <a:rPr sz="2000" spc="-229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vòng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310" dirty="0">
                <a:latin typeface="Arial MT"/>
                <a:cs typeface="Arial MT"/>
              </a:rPr>
              <a:t>lặ</a:t>
            </a:r>
            <a:r>
              <a:rPr sz="2000" spc="-275" dirty="0">
                <a:latin typeface="Arial MT"/>
                <a:cs typeface="Arial MT"/>
              </a:rPr>
              <a:t>p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do</a:t>
            </a:r>
            <a:r>
              <a:rPr sz="2000" b="1" spc="-25" dirty="0">
                <a:latin typeface="Arial"/>
                <a:cs typeface="Arial"/>
              </a:rPr>
              <a:t>-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  <a:p>
            <a:pPr marL="812800" marR="5080" lvl="2" indent="-203200">
              <a:lnSpc>
                <a:spcPct val="100000"/>
              </a:lnSpc>
              <a:spcBef>
                <a:spcPts val="509"/>
              </a:spcBef>
              <a:buSzPct val="80000"/>
              <a:buFont typeface="Wingdings"/>
              <a:buChar char=""/>
              <a:tabLst>
                <a:tab pos="813435" algn="l"/>
              </a:tabLst>
            </a:pPr>
            <a:r>
              <a:rPr sz="2000" spc="-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ác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40" dirty="0">
                <a:latin typeface="Arial MT"/>
                <a:cs typeface="Arial MT"/>
              </a:rPr>
              <a:t>dạn</a:t>
            </a:r>
            <a:r>
              <a:rPr sz="2000" spc="-185" dirty="0">
                <a:latin typeface="Arial MT"/>
                <a:cs typeface="Arial MT"/>
              </a:rPr>
              <a:t>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vòng 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spc="-575" dirty="0">
                <a:latin typeface="Arial MT"/>
                <a:cs typeface="Arial MT"/>
              </a:rPr>
              <a:t>ặ</a:t>
            </a:r>
            <a:r>
              <a:rPr sz="2000" spc="-320" dirty="0">
                <a:latin typeface="Arial MT"/>
                <a:cs typeface="Arial MT"/>
              </a:rPr>
              <a:t>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trong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 </a:t>
            </a:r>
            <a:r>
              <a:rPr sz="2000" spc="-445" dirty="0">
                <a:latin typeface="Arial MT"/>
                <a:cs typeface="Arial MT"/>
              </a:rPr>
              <a:t>sẽ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750" dirty="0">
                <a:latin typeface="Arial MT"/>
                <a:cs typeface="Arial MT"/>
              </a:rPr>
              <a:t>đư</a:t>
            </a:r>
            <a:r>
              <a:rPr sz="2000" spc="-740" dirty="0">
                <a:latin typeface="Arial MT"/>
                <a:cs typeface="Arial MT"/>
              </a:rPr>
              <a:t>ợ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-240" dirty="0">
                <a:latin typeface="Arial MT"/>
                <a:cs typeface="Arial MT"/>
              </a:rPr>
              <a:t>uyể</a:t>
            </a:r>
            <a:r>
              <a:rPr sz="2000" spc="-190" dirty="0">
                <a:latin typeface="Arial MT"/>
                <a:cs typeface="Arial MT"/>
              </a:rPr>
              <a:t>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40" dirty="0">
                <a:latin typeface="Arial MT"/>
                <a:cs typeface="Arial MT"/>
              </a:rPr>
              <a:t>dạn</a:t>
            </a:r>
            <a:r>
              <a:rPr sz="2000" spc="-185" dirty="0">
                <a:latin typeface="Arial MT"/>
                <a:cs typeface="Arial MT"/>
              </a:rPr>
              <a:t>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này 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u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75" dirty="0">
                <a:latin typeface="Arial MT"/>
                <a:cs typeface="Arial MT"/>
              </a:rPr>
              <a:t>đ</a:t>
            </a:r>
            <a:r>
              <a:rPr sz="2000" spc="-320" dirty="0">
                <a:latin typeface="Arial MT"/>
                <a:cs typeface="Arial MT"/>
              </a:rPr>
              <a:t>ó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biê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95" dirty="0">
                <a:latin typeface="Arial MT"/>
                <a:cs typeface="Arial MT"/>
              </a:rPr>
              <a:t>dị</a:t>
            </a:r>
            <a:r>
              <a:rPr sz="2000" spc="-380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thành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mã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máy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27</a:t>
            </a:fld>
            <a:endParaRPr spc="-10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952" y="1463802"/>
            <a:ext cx="1002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C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968" y="1857501"/>
            <a:ext cx="4370070" cy="2700020"/>
            <a:chOff x="124968" y="1857501"/>
            <a:chExt cx="4370070" cy="2700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32" y="1906523"/>
              <a:ext cx="4054602" cy="26449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8" y="1882139"/>
              <a:ext cx="4370070" cy="26753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5552" y="1863851"/>
              <a:ext cx="4041775" cy="2632075"/>
            </a:xfrm>
            <a:custGeom>
              <a:avLst/>
              <a:gdLst/>
              <a:ahLst/>
              <a:cxnLst/>
              <a:rect l="l" t="t" r="r" b="b"/>
              <a:pathLst>
                <a:path w="4041775" h="2632075">
                  <a:moveTo>
                    <a:pt x="4041648" y="0"/>
                  </a:moveTo>
                  <a:lnTo>
                    <a:pt x="0" y="0"/>
                  </a:lnTo>
                  <a:lnTo>
                    <a:pt x="0" y="2631948"/>
                  </a:lnTo>
                  <a:lnTo>
                    <a:pt x="4041648" y="2631948"/>
                  </a:lnTo>
                  <a:lnTo>
                    <a:pt x="4041648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552" y="1863851"/>
              <a:ext cx="4041775" cy="2632075"/>
            </a:xfrm>
            <a:custGeom>
              <a:avLst/>
              <a:gdLst/>
              <a:ahLst/>
              <a:cxnLst/>
              <a:rect l="l" t="t" r="r" b="b"/>
              <a:pathLst>
                <a:path w="4041775" h="2632075">
                  <a:moveTo>
                    <a:pt x="0" y="2631948"/>
                  </a:moveTo>
                  <a:lnTo>
                    <a:pt x="4041648" y="2631948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26319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0952" y="1862073"/>
            <a:ext cx="39858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pcount_do(unsigned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do</a:t>
            </a:r>
            <a:r>
              <a:rPr sz="1800" b="1" spc="-7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 marR="961390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result</a:t>
            </a:r>
            <a:r>
              <a:rPr sz="1800" b="1" spc="-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+=</a:t>
            </a:r>
            <a:r>
              <a:rPr sz="18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&amp;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0x1; </a:t>
            </a:r>
            <a:r>
              <a:rPr sz="1800" b="1" spc="-10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&gt;&gt;=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286385" marR="1779905">
              <a:lnSpc>
                <a:spcPct val="100000"/>
              </a:lnSpc>
            </a:pP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}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while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(x)</a:t>
            </a:r>
            <a:r>
              <a:rPr sz="1800" b="1" spc="-5" dirty="0">
                <a:latin typeface="Courier New"/>
                <a:cs typeface="Courier New"/>
              </a:rPr>
              <a:t>; 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6317" y="1478661"/>
            <a:ext cx="1765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Goto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92752" y="1857501"/>
            <a:ext cx="4643120" cy="2700020"/>
            <a:chOff x="4492752" y="1857501"/>
            <a:chExt cx="4643120" cy="27000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5716" y="1906523"/>
              <a:ext cx="4338066" cy="26449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2752" y="1882139"/>
              <a:ext cx="4642865" cy="267538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93336" y="1863851"/>
              <a:ext cx="4325620" cy="2632075"/>
            </a:xfrm>
            <a:custGeom>
              <a:avLst/>
              <a:gdLst/>
              <a:ahLst/>
              <a:cxnLst/>
              <a:rect l="l" t="t" r="r" b="b"/>
              <a:pathLst>
                <a:path w="4325620" h="2632075">
                  <a:moveTo>
                    <a:pt x="4325112" y="0"/>
                  </a:moveTo>
                  <a:lnTo>
                    <a:pt x="0" y="0"/>
                  </a:lnTo>
                  <a:lnTo>
                    <a:pt x="0" y="2631948"/>
                  </a:lnTo>
                  <a:lnTo>
                    <a:pt x="4325112" y="2631948"/>
                  </a:lnTo>
                  <a:lnTo>
                    <a:pt x="4325112" y="0"/>
                  </a:lnTo>
                  <a:close/>
                </a:path>
              </a:pathLst>
            </a:custGeom>
            <a:solidFill>
              <a:srgbClr val="D4F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3336" y="1863851"/>
              <a:ext cx="4325620" cy="2632075"/>
            </a:xfrm>
            <a:custGeom>
              <a:avLst/>
              <a:gdLst/>
              <a:ahLst/>
              <a:cxnLst/>
              <a:rect l="l" t="t" r="r" b="b"/>
              <a:pathLst>
                <a:path w="4325620" h="2632075">
                  <a:moveTo>
                    <a:pt x="0" y="2631948"/>
                  </a:moveTo>
                  <a:lnTo>
                    <a:pt x="4325112" y="2631948"/>
                  </a:lnTo>
                  <a:lnTo>
                    <a:pt x="4325112" y="0"/>
                  </a:lnTo>
                  <a:lnTo>
                    <a:pt x="0" y="0"/>
                  </a:lnTo>
                  <a:lnTo>
                    <a:pt x="0" y="26319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20005" y="1862073"/>
            <a:ext cx="425831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pcount_goto(unsigned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long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loop:</a:t>
            </a:r>
            <a:endParaRPr sz="1800">
              <a:latin typeface="Courier New"/>
              <a:cs typeface="Courier New"/>
            </a:endParaRPr>
          </a:p>
          <a:p>
            <a:pPr marL="559435" marR="1230630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result</a:t>
            </a:r>
            <a:r>
              <a:rPr sz="18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+=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&amp;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0x1; </a:t>
            </a:r>
            <a:r>
              <a:rPr sz="1800" b="1" spc="-10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&gt;&gt;=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559435" marR="1506220">
              <a:lnSpc>
                <a:spcPct val="100000"/>
              </a:lnSpc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if(x)</a:t>
            </a:r>
            <a:r>
              <a:rPr sz="1800" b="1" spc="-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loop</a:t>
            </a:r>
            <a:r>
              <a:rPr sz="1800" b="1" spc="-10" dirty="0">
                <a:latin typeface="Courier New"/>
                <a:cs typeface="Courier New"/>
              </a:rPr>
              <a:t>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6400" y="399110"/>
            <a:ext cx="40627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Vòng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lặp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Do-While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400" y="4895413"/>
            <a:ext cx="7811770" cy="788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705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267335" algn="l"/>
              </a:tabLst>
            </a:pPr>
            <a:r>
              <a:rPr sz="2000" spc="-480" dirty="0">
                <a:latin typeface="Arial MT"/>
                <a:cs typeface="Arial MT"/>
              </a:rPr>
              <a:t>Đếm</a:t>
            </a:r>
            <a:r>
              <a:rPr sz="2000" spc="-320" dirty="0">
                <a:latin typeface="Arial MT"/>
                <a:cs typeface="Arial MT"/>
              </a:rPr>
              <a:t> </a:t>
            </a:r>
            <a:r>
              <a:rPr sz="2000" spc="-445" dirty="0">
                <a:latin typeface="Arial MT"/>
                <a:cs typeface="Arial MT"/>
              </a:rPr>
              <a:t>số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bit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trong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445" dirty="0">
                <a:latin typeface="Arial MT"/>
                <a:cs typeface="Arial MT"/>
              </a:rPr>
              <a:t>số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5" dirty="0">
                <a:latin typeface="Arial MT"/>
                <a:cs typeface="Arial MT"/>
              </a:rPr>
              <a:t> (“popcount”)</a:t>
            </a:r>
            <a:endParaRPr sz="20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267335" algn="l"/>
              </a:tabLst>
            </a:pPr>
            <a:r>
              <a:rPr sz="2000" spc="-330" dirty="0">
                <a:latin typeface="Arial MT"/>
                <a:cs typeface="Arial MT"/>
              </a:rPr>
              <a:t>Sử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dụng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445" dirty="0">
                <a:latin typeface="Arial MT"/>
                <a:cs typeface="Arial MT"/>
              </a:rPr>
              <a:t>rẽ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nhánh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450" dirty="0">
                <a:latin typeface="Arial MT"/>
                <a:cs typeface="Arial MT"/>
              </a:rPr>
              <a:t>điều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kiện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890" dirty="0">
                <a:latin typeface="Arial MT"/>
                <a:cs typeface="Arial MT"/>
              </a:rPr>
              <a:t>để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tiếp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tục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hoặc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thoát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khỏi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vòng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300" dirty="0">
                <a:latin typeface="Arial MT"/>
                <a:cs typeface="Arial MT"/>
              </a:rPr>
              <a:t>lặp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28</a:t>
            </a:fld>
            <a:endParaRPr spc="-10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05" y="1300429"/>
            <a:ext cx="1765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Goto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" y="392633"/>
            <a:ext cx="6196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Biên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dịch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vòng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lặp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Do-While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015" y="1758695"/>
            <a:ext cx="4643120" cy="2675890"/>
            <a:chOff x="128015" y="1758695"/>
            <a:chExt cx="4643120" cy="26758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" y="1783079"/>
              <a:ext cx="4472178" cy="26037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5" y="1758695"/>
              <a:ext cx="4642866" cy="267538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8600" y="1740407"/>
            <a:ext cx="4459605" cy="2590800"/>
          </a:xfrm>
          <a:prstGeom prst="rect">
            <a:avLst/>
          </a:prstGeom>
          <a:solidFill>
            <a:srgbClr val="D4F0CF"/>
          </a:solidFill>
          <a:ln w="1270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pcount_goto(unsigned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75260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loop:</a:t>
            </a:r>
            <a:endParaRPr sz="1800">
              <a:latin typeface="Courier New"/>
              <a:cs typeface="Courier New"/>
            </a:endParaRPr>
          </a:p>
          <a:p>
            <a:pPr marL="952500" marR="1040765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result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+=</a:t>
            </a:r>
            <a:r>
              <a:rPr sz="1800" b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&amp;</a:t>
            </a:r>
            <a:r>
              <a:rPr sz="1800" b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0x1; </a:t>
            </a:r>
            <a:r>
              <a:rPr sz="1800" b="1" spc="-10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&gt;&gt;=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952500" marR="1312545">
              <a:lnSpc>
                <a:spcPct val="100000"/>
              </a:lnSpc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if(x)</a:t>
            </a:r>
            <a:r>
              <a:rPr sz="1800" b="1" spc="-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Courier New"/>
                <a:cs typeface="Courier New"/>
              </a:rPr>
              <a:t>loop</a:t>
            </a:r>
            <a:r>
              <a:rPr sz="1800" b="1" spc="-5" dirty="0">
                <a:latin typeface="Courier New"/>
                <a:cs typeface="Courier New"/>
              </a:rPr>
              <a:t>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000" y="4965191"/>
            <a:ext cx="2286000" cy="852169"/>
          </a:xfrm>
          <a:prstGeom prst="rect">
            <a:avLst/>
          </a:prstGeom>
          <a:solidFill>
            <a:srgbClr val="D5D5F4"/>
          </a:solidFill>
        </p:spPr>
        <p:txBody>
          <a:bodyPr vert="horz" wrap="square" lIns="0" tIns="31750" rIns="0" bIns="0" rtlCol="0">
            <a:spAutoFit/>
          </a:bodyPr>
          <a:lstStyle/>
          <a:p>
            <a:pPr marL="345440" indent="-254635">
              <a:lnSpc>
                <a:spcPts val="2125"/>
              </a:lnSpc>
              <a:spcBef>
                <a:spcPts val="250"/>
              </a:spcBef>
              <a:buClr>
                <a:srgbClr val="990000"/>
              </a:buClr>
              <a:buSzPct val="58333"/>
              <a:buFont typeface="Lucida Sans Unicode"/>
              <a:buChar char="■"/>
              <a:tabLst>
                <a:tab pos="345440" algn="l"/>
                <a:tab pos="346075" algn="l"/>
              </a:tabLst>
            </a:pPr>
            <a:r>
              <a:rPr sz="1800" b="1" spc="-5" dirty="0">
                <a:latin typeface="Calibri"/>
                <a:cs typeface="Calibri"/>
              </a:rPr>
              <a:t>Registers:</a:t>
            </a:r>
            <a:endParaRPr sz="1800">
              <a:latin typeface="Calibri"/>
              <a:cs typeface="Calibri"/>
            </a:endParaRPr>
          </a:p>
          <a:p>
            <a:pPr marL="167640">
              <a:lnSpc>
                <a:spcPts val="2110"/>
              </a:lnSpc>
              <a:tabLst>
                <a:tab pos="1348740" algn="l"/>
              </a:tabLst>
            </a:pPr>
            <a:r>
              <a:rPr sz="1800" b="1" spc="-10" dirty="0">
                <a:latin typeface="Courier New"/>
                <a:cs typeface="Courier New"/>
              </a:rPr>
              <a:t>%edx	</a:t>
            </a:r>
            <a:r>
              <a:rPr sz="1800" b="1" dirty="0"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  <a:p>
            <a:pPr marL="167640">
              <a:lnSpc>
                <a:spcPts val="2150"/>
              </a:lnSpc>
              <a:tabLst>
                <a:tab pos="1348740" algn="l"/>
              </a:tabLst>
            </a:pPr>
            <a:r>
              <a:rPr sz="1800" b="1" spc="-10" dirty="0">
                <a:latin typeface="Courier New"/>
                <a:cs typeface="Courier New"/>
              </a:rPr>
              <a:t>%ecx	result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29</a:t>
            </a:fld>
            <a:endParaRPr spc="-105" dirty="0"/>
          </a:p>
        </p:txBody>
      </p:sp>
      <p:sp>
        <p:nvSpPr>
          <p:cNvPr id="10" name="object 10"/>
          <p:cNvSpPr txBox="1"/>
          <p:nvPr/>
        </p:nvSpPr>
        <p:spPr>
          <a:xfrm>
            <a:off x="2997454" y="4583379"/>
            <a:ext cx="866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mo</a:t>
            </a:r>
            <a:r>
              <a:rPr sz="1800" b="1" spc="-20" dirty="0">
                <a:latin typeface="Courier New"/>
                <a:cs typeface="Courier New"/>
              </a:rPr>
              <a:t>v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C0000"/>
                </a:solidFill>
                <a:latin typeface="Courier New"/>
                <a:cs typeface="Courier New"/>
              </a:rPr>
              <a:t>.L2: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8454" y="4583379"/>
            <a:ext cx="1120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$0,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loop: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8636" y="4583379"/>
            <a:ext cx="19392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sz="1800" b="1" dirty="0">
                <a:latin typeface="Courier New"/>
                <a:cs typeface="Courier New"/>
              </a:rPr>
              <a:t>#	</a:t>
            </a: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271392" y="5183564"/>
          <a:ext cx="5363845" cy="1356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1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6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494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%edx,</a:t>
                      </a:r>
                      <a:r>
                        <a:rPr sz="1800" b="1" spc="-7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andl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494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$1,</a:t>
                      </a:r>
                      <a:r>
                        <a:rPr sz="1800" b="1" spc="-7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99">
                <a:tc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addl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98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%eax,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80"/>
                        </a:lnSpc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%ecx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198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18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shrl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&gt;&gt;=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58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jne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.L2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!0,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goto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loop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32892"/>
            <a:ext cx="8639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Làm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thế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nào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biểu</a:t>
            </a:r>
            <a:r>
              <a:rPr sz="3600" b="1" spc="-5" dirty="0">
                <a:latin typeface="Arial"/>
                <a:cs typeface="Arial"/>
              </a:rPr>
              <a:t> diễn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trong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assembly?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384" y="1473454"/>
            <a:ext cx="1839595" cy="186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Code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565"/>
              </a:spcBef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(x&gt;y)</a:t>
            </a:r>
            <a:endParaRPr sz="2000">
              <a:latin typeface="Arial MT"/>
              <a:cs typeface="Arial MT"/>
            </a:endParaRPr>
          </a:p>
          <a:p>
            <a:pPr marL="306070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latin typeface="Arial MT"/>
                <a:cs typeface="Arial MT"/>
              </a:rPr>
              <a:t>result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45"/>
              </a:lnSpc>
              <a:spcBef>
                <a:spcPts val="630"/>
              </a:spcBef>
            </a:pPr>
            <a:r>
              <a:rPr sz="2000" dirty="0">
                <a:latin typeface="Arial MT"/>
                <a:cs typeface="Arial MT"/>
              </a:rPr>
              <a:t>else</a:t>
            </a:r>
            <a:endParaRPr sz="2000">
              <a:latin typeface="Arial MT"/>
              <a:cs typeface="Arial MT"/>
            </a:endParaRPr>
          </a:p>
          <a:p>
            <a:pPr marL="306070">
              <a:lnSpc>
                <a:spcPts val="2345"/>
              </a:lnSpc>
            </a:pPr>
            <a:r>
              <a:rPr sz="2000" dirty="0">
                <a:latin typeface="Arial MT"/>
                <a:cs typeface="Arial MT"/>
              </a:rPr>
              <a:t>result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y;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5926" y="1461897"/>
            <a:ext cx="4677410" cy="194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Assembly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/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/</a:t>
            </a:r>
            <a:r>
              <a:rPr sz="20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in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stru</a:t>
            </a:r>
            <a:r>
              <a:rPr sz="2000" spc="5" dirty="0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tion</a:t>
            </a:r>
            <a:r>
              <a:rPr sz="2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894" dirty="0">
                <a:solidFill>
                  <a:srgbClr val="C00000"/>
                </a:solidFill>
                <a:latin typeface="Arial MT"/>
                <a:cs typeface="Arial MT"/>
              </a:rPr>
              <a:t>đ</a:t>
            </a:r>
            <a:r>
              <a:rPr sz="2000" spc="-890" dirty="0">
                <a:solidFill>
                  <a:srgbClr val="C00000"/>
                </a:solidFill>
                <a:latin typeface="Arial MT"/>
                <a:cs typeface="Arial MT"/>
              </a:rPr>
              <a:t>ể</a:t>
            </a:r>
            <a:r>
              <a:rPr sz="20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295" dirty="0">
                <a:solidFill>
                  <a:srgbClr val="C00000"/>
                </a:solidFill>
                <a:latin typeface="Arial MT"/>
                <a:cs typeface="Arial MT"/>
              </a:rPr>
              <a:t>kiể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m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tra</a:t>
            </a:r>
            <a:r>
              <a:rPr sz="2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480" dirty="0">
                <a:solidFill>
                  <a:srgbClr val="C00000"/>
                </a:solidFill>
                <a:latin typeface="Arial MT"/>
                <a:cs typeface="Arial MT"/>
              </a:rPr>
              <a:t>điề</a:t>
            </a:r>
            <a:r>
              <a:rPr sz="2000" spc="-355" dirty="0">
                <a:solidFill>
                  <a:srgbClr val="C00000"/>
                </a:solidFill>
                <a:latin typeface="Arial MT"/>
                <a:cs typeface="Arial MT"/>
              </a:rPr>
              <a:t>u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295" dirty="0">
                <a:solidFill>
                  <a:srgbClr val="C00000"/>
                </a:solidFill>
                <a:latin typeface="Arial MT"/>
                <a:cs typeface="Arial MT"/>
              </a:rPr>
              <a:t>kiệ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n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trong  assembly??</a:t>
            </a:r>
            <a:endParaRPr sz="2000">
              <a:latin typeface="Arial MT"/>
              <a:cs typeface="Arial MT"/>
            </a:endParaRPr>
          </a:p>
          <a:p>
            <a:pPr marL="627380">
              <a:lnSpc>
                <a:spcPts val="2265"/>
              </a:lnSpc>
            </a:pPr>
            <a:r>
              <a:rPr sz="2000" dirty="0">
                <a:latin typeface="Arial MT"/>
                <a:cs typeface="Arial MT"/>
              </a:rPr>
              <a:t>addl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%ebx,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%eax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//</a:t>
            </a:r>
            <a:r>
              <a:rPr sz="200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else??</a:t>
            </a:r>
            <a:endParaRPr sz="2000">
              <a:latin typeface="Arial MT"/>
              <a:cs typeface="Arial MT"/>
            </a:endParaRPr>
          </a:p>
          <a:p>
            <a:pPr marL="627380">
              <a:lnSpc>
                <a:spcPct val="100000"/>
              </a:lnSpc>
              <a:spcBef>
                <a:spcPts val="170"/>
              </a:spcBef>
            </a:pPr>
            <a:r>
              <a:rPr sz="2000" dirty="0">
                <a:latin typeface="Arial MT"/>
                <a:cs typeface="Arial MT"/>
              </a:rPr>
              <a:t>subl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%ebx,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%eax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312" y="4535270"/>
            <a:ext cx="1814830" cy="7632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 MT"/>
                <a:cs typeface="Arial MT"/>
              </a:rPr>
              <a:t>for(i=0;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i&lt;8;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i++)</a:t>
            </a:r>
            <a:endParaRPr sz="2000">
              <a:latin typeface="Arial MT"/>
              <a:cs typeface="Arial MT"/>
            </a:endParaRPr>
          </a:p>
          <a:p>
            <a:pPr marL="220979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Arial MT"/>
                <a:cs typeface="Arial MT"/>
              </a:rPr>
              <a:t>result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+=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3734" y="4693086"/>
            <a:ext cx="2087245" cy="6864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//</a:t>
            </a:r>
            <a:r>
              <a:rPr sz="20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20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instruction??</a:t>
            </a:r>
            <a:endParaRPr sz="2000">
              <a:latin typeface="Arial MT"/>
              <a:cs typeface="Arial MT"/>
            </a:endParaRPr>
          </a:p>
          <a:p>
            <a:pPr marR="66675" algn="r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what</a:t>
            </a:r>
            <a:r>
              <a:rPr sz="20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else??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5344" y="2271093"/>
            <a:ext cx="1293518" cy="13545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8488" y="4572000"/>
            <a:ext cx="1493758" cy="155448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210561" y="2532126"/>
            <a:ext cx="2052320" cy="76200"/>
          </a:xfrm>
          <a:custGeom>
            <a:avLst/>
            <a:gdLst/>
            <a:ahLst/>
            <a:cxnLst/>
            <a:rect l="l" t="t" r="r" b="b"/>
            <a:pathLst>
              <a:path w="2052320" h="76200">
                <a:moveTo>
                  <a:pt x="1975739" y="0"/>
                </a:moveTo>
                <a:lnTo>
                  <a:pt x="1975739" y="76200"/>
                </a:lnTo>
                <a:lnTo>
                  <a:pt x="2026539" y="50800"/>
                </a:lnTo>
                <a:lnTo>
                  <a:pt x="1988439" y="50800"/>
                </a:lnTo>
                <a:lnTo>
                  <a:pt x="1988439" y="25400"/>
                </a:lnTo>
                <a:lnTo>
                  <a:pt x="2026539" y="25400"/>
                </a:lnTo>
                <a:lnTo>
                  <a:pt x="1975739" y="0"/>
                </a:lnTo>
                <a:close/>
              </a:path>
              <a:path w="2052320" h="76200">
                <a:moveTo>
                  <a:pt x="1975739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975739" y="50800"/>
                </a:lnTo>
                <a:lnTo>
                  <a:pt x="1975739" y="25400"/>
                </a:lnTo>
                <a:close/>
              </a:path>
              <a:path w="2052320" h="76200">
                <a:moveTo>
                  <a:pt x="2026539" y="25400"/>
                </a:moveTo>
                <a:lnTo>
                  <a:pt x="1988439" y="25400"/>
                </a:lnTo>
                <a:lnTo>
                  <a:pt x="1988439" y="50800"/>
                </a:lnTo>
                <a:lnTo>
                  <a:pt x="2026539" y="50800"/>
                </a:lnTo>
                <a:lnTo>
                  <a:pt x="2051939" y="38100"/>
                </a:lnTo>
                <a:lnTo>
                  <a:pt x="2026539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0561" y="3239261"/>
            <a:ext cx="2052320" cy="76200"/>
          </a:xfrm>
          <a:custGeom>
            <a:avLst/>
            <a:gdLst/>
            <a:ahLst/>
            <a:cxnLst/>
            <a:rect l="l" t="t" r="r" b="b"/>
            <a:pathLst>
              <a:path w="2052320" h="76200">
                <a:moveTo>
                  <a:pt x="1975739" y="0"/>
                </a:moveTo>
                <a:lnTo>
                  <a:pt x="1975739" y="76200"/>
                </a:lnTo>
                <a:lnTo>
                  <a:pt x="2026539" y="50800"/>
                </a:lnTo>
                <a:lnTo>
                  <a:pt x="1988439" y="50800"/>
                </a:lnTo>
                <a:lnTo>
                  <a:pt x="1988439" y="25400"/>
                </a:lnTo>
                <a:lnTo>
                  <a:pt x="2026539" y="25400"/>
                </a:lnTo>
                <a:lnTo>
                  <a:pt x="1975739" y="0"/>
                </a:lnTo>
                <a:close/>
              </a:path>
              <a:path w="2052320" h="76200">
                <a:moveTo>
                  <a:pt x="1975739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975739" y="50800"/>
                </a:lnTo>
                <a:lnTo>
                  <a:pt x="1975739" y="25400"/>
                </a:lnTo>
                <a:close/>
              </a:path>
              <a:path w="2052320" h="76200">
                <a:moveTo>
                  <a:pt x="2026539" y="25400"/>
                </a:moveTo>
                <a:lnTo>
                  <a:pt x="1988439" y="25400"/>
                </a:lnTo>
                <a:lnTo>
                  <a:pt x="1988439" y="50800"/>
                </a:lnTo>
                <a:lnTo>
                  <a:pt x="2026539" y="50800"/>
                </a:lnTo>
                <a:lnTo>
                  <a:pt x="2051939" y="38100"/>
                </a:lnTo>
                <a:lnTo>
                  <a:pt x="2026539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20606" y="6638263"/>
            <a:ext cx="13398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b="1" spc="-10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1478661"/>
            <a:ext cx="50076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8835" algn="l"/>
              </a:tabLst>
            </a:pPr>
            <a:r>
              <a:rPr sz="2200" spc="-5" dirty="0">
                <a:latin typeface="Arial MT"/>
                <a:cs typeface="Arial MT"/>
              </a:rPr>
              <a:t>C Code	</a:t>
            </a:r>
            <a:r>
              <a:rPr sz="3300" spc="-7" baseline="1262" dirty="0">
                <a:latin typeface="Arial MT"/>
                <a:cs typeface="Arial MT"/>
              </a:rPr>
              <a:t>Goto</a:t>
            </a:r>
            <a:r>
              <a:rPr sz="3300" spc="-89" baseline="1262" dirty="0">
                <a:latin typeface="Arial MT"/>
                <a:cs typeface="Arial MT"/>
              </a:rPr>
              <a:t> </a:t>
            </a:r>
            <a:r>
              <a:rPr sz="3300" spc="-30" baseline="1262" dirty="0">
                <a:latin typeface="Arial MT"/>
                <a:cs typeface="Arial MT"/>
              </a:rPr>
              <a:t>Version</a:t>
            </a:r>
            <a:endParaRPr sz="3300" baseline="1262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7387" y="1866645"/>
            <a:ext cx="3048635" cy="1377315"/>
            <a:chOff x="437387" y="1866645"/>
            <a:chExt cx="3048635" cy="1377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1" y="1915667"/>
              <a:ext cx="2908554" cy="12321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1866899"/>
              <a:ext cx="2878074" cy="13769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3691" y="1872995"/>
              <a:ext cx="2895600" cy="1219200"/>
            </a:xfrm>
            <a:custGeom>
              <a:avLst/>
              <a:gdLst/>
              <a:ahLst/>
              <a:cxnLst/>
              <a:rect l="l" t="t" r="r" b="b"/>
              <a:pathLst>
                <a:path w="2895600" h="1219200">
                  <a:moveTo>
                    <a:pt x="2895599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895599" y="1219200"/>
                  </a:lnTo>
                  <a:lnTo>
                    <a:pt x="2895599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691" y="1872995"/>
              <a:ext cx="2895600" cy="1219200"/>
            </a:xfrm>
            <a:custGeom>
              <a:avLst/>
              <a:gdLst/>
              <a:ahLst/>
              <a:cxnLst/>
              <a:rect l="l" t="t" r="r" b="b"/>
              <a:pathLst>
                <a:path w="2895600" h="1219200">
                  <a:moveTo>
                    <a:pt x="0" y="1219200"/>
                  </a:moveTo>
                  <a:lnTo>
                    <a:pt x="2895599" y="1219200"/>
                  </a:lnTo>
                  <a:lnTo>
                    <a:pt x="2895599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9701" y="1862454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461" y="2216556"/>
            <a:ext cx="2171700" cy="777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940"/>
              </a:lnSpc>
              <a:spcBef>
                <a:spcPts val="130"/>
              </a:spcBef>
            </a:pPr>
            <a:r>
              <a:rPr sz="2500" b="1" i="1" spc="-40" dirty="0">
                <a:latin typeface="Calibri"/>
                <a:cs typeface="Calibri"/>
              </a:rPr>
              <a:t>Body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940"/>
              </a:lnSpc>
            </a:pPr>
            <a:r>
              <a:rPr sz="2400" spc="-5" dirty="0">
                <a:latin typeface="Courier New"/>
                <a:cs typeface="Courier New"/>
              </a:rPr>
              <a:t>while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55" dirty="0">
                <a:latin typeface="Courier New"/>
                <a:cs typeface="Courier New"/>
              </a:rPr>
              <a:t>(</a:t>
            </a:r>
            <a:r>
              <a:rPr sz="2500" b="1" i="1" spc="-55" dirty="0">
                <a:latin typeface="Calibri"/>
                <a:cs typeface="Calibri"/>
              </a:rPr>
              <a:t>Test</a:t>
            </a:r>
            <a:r>
              <a:rPr sz="2400" spc="-5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90188" y="1857501"/>
            <a:ext cx="2896235" cy="1747520"/>
            <a:chOff x="3790188" y="1857501"/>
            <a:chExt cx="2896235" cy="17475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8872" y="1906523"/>
              <a:ext cx="2756154" cy="16984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0188" y="1857755"/>
              <a:ext cx="2739390" cy="173812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36492" y="1863851"/>
              <a:ext cx="2743200" cy="1685925"/>
            </a:xfrm>
            <a:custGeom>
              <a:avLst/>
              <a:gdLst/>
              <a:ahLst/>
              <a:cxnLst/>
              <a:rect l="l" t="t" r="r" b="b"/>
              <a:pathLst>
                <a:path w="2743200" h="1685925">
                  <a:moveTo>
                    <a:pt x="2743200" y="0"/>
                  </a:moveTo>
                  <a:lnTo>
                    <a:pt x="0" y="0"/>
                  </a:lnTo>
                  <a:lnTo>
                    <a:pt x="0" y="1685544"/>
                  </a:lnTo>
                  <a:lnTo>
                    <a:pt x="2743200" y="1685544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D4F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36492" y="1863851"/>
              <a:ext cx="2743200" cy="1685925"/>
            </a:xfrm>
            <a:custGeom>
              <a:avLst/>
              <a:gdLst/>
              <a:ahLst/>
              <a:cxnLst/>
              <a:rect l="l" t="t" r="r" b="b"/>
              <a:pathLst>
                <a:path w="2743200" h="1685925">
                  <a:moveTo>
                    <a:pt x="0" y="1685544"/>
                  </a:moveTo>
                  <a:lnTo>
                    <a:pt x="2743200" y="1685544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16855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63161" y="1852929"/>
            <a:ext cx="24003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loop: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ts val="2910"/>
              </a:lnSpc>
            </a:pPr>
            <a:r>
              <a:rPr sz="2500" b="1" i="1" spc="-40" dirty="0">
                <a:latin typeface="Calibri"/>
                <a:cs typeface="Calibri"/>
              </a:rPr>
              <a:t>Body</a:t>
            </a:r>
            <a:endParaRPr sz="2500">
              <a:latin typeface="Calibri"/>
              <a:cs typeface="Calibri"/>
            </a:endParaRPr>
          </a:p>
          <a:p>
            <a:pPr marL="378460">
              <a:lnSpc>
                <a:spcPts val="2915"/>
              </a:lnSpc>
            </a:pP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65" dirty="0">
                <a:latin typeface="Courier New"/>
                <a:cs typeface="Courier New"/>
              </a:rPr>
              <a:t>(</a:t>
            </a:r>
            <a:r>
              <a:rPr sz="2500" b="1" i="1" spc="-65" dirty="0">
                <a:latin typeface="Calibri"/>
                <a:cs typeface="Calibri"/>
              </a:rPr>
              <a:t>Test</a:t>
            </a:r>
            <a:r>
              <a:rPr sz="2400" spc="-65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855"/>
              </a:lnSpc>
            </a:pPr>
            <a:r>
              <a:rPr sz="2400" spc="-10" dirty="0">
                <a:latin typeface="Courier New"/>
                <a:cs typeface="Courier New"/>
              </a:rPr>
              <a:t>goto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loop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6400" y="467690"/>
            <a:ext cx="77381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</a:t>
            </a:r>
            <a:r>
              <a:rPr spc="-15" dirty="0"/>
              <a:t>u</a:t>
            </a:r>
            <a:r>
              <a:rPr spc="-470" dirty="0"/>
              <a:t>yển</a:t>
            </a:r>
            <a:r>
              <a:rPr spc="-25" dirty="0"/>
              <a:t> </a:t>
            </a:r>
            <a:r>
              <a:rPr dirty="0"/>
              <a:t>mã</a:t>
            </a:r>
            <a:r>
              <a:rPr spc="-30" dirty="0"/>
              <a:t> </a:t>
            </a:r>
            <a:r>
              <a:rPr dirty="0"/>
              <a:t>vòng</a:t>
            </a:r>
            <a:r>
              <a:rPr spc="-30" dirty="0"/>
              <a:t> </a:t>
            </a:r>
            <a:r>
              <a:rPr spc="-265" dirty="0"/>
              <a:t>l</a:t>
            </a:r>
            <a:r>
              <a:rPr spc="-1175" dirty="0"/>
              <a:t>ặ</a:t>
            </a:r>
            <a:r>
              <a:rPr dirty="0"/>
              <a:t>p</a:t>
            </a:r>
            <a:r>
              <a:rPr spc="5" dirty="0"/>
              <a:t> </a:t>
            </a:r>
            <a:r>
              <a:rPr b="1" dirty="0">
                <a:latin typeface="Arial"/>
                <a:cs typeface="Arial"/>
              </a:rPr>
              <a:t>D</a:t>
            </a:r>
            <a:r>
              <a:rPr b="1" spc="-5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-whil</a:t>
            </a:r>
            <a:r>
              <a:rPr b="1" spc="-15" dirty="0">
                <a:latin typeface="Arial"/>
                <a:cs typeface="Arial"/>
              </a:rPr>
              <a:t>e</a:t>
            </a:r>
            <a:r>
              <a:rPr dirty="0"/>
              <a:t>:</a:t>
            </a:r>
            <a:r>
              <a:rPr spc="-45" dirty="0"/>
              <a:t> </a:t>
            </a:r>
            <a:r>
              <a:rPr b="1" dirty="0">
                <a:latin typeface="Arial"/>
                <a:cs typeface="Arial"/>
              </a:rPr>
              <a:t>Tổng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qu</a:t>
            </a:r>
            <a:r>
              <a:rPr b="1" spc="-15" dirty="0">
                <a:latin typeface="Arial"/>
                <a:cs typeface="Arial"/>
              </a:rPr>
              <a:t>á</a:t>
            </a:r>
            <a:r>
              <a:rPr b="1" dirty="0">
                <a:latin typeface="Arial"/>
                <a:cs typeface="Arial"/>
              </a:rPr>
              <a:t>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6400" y="3526916"/>
            <a:ext cx="1068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Bod</a:t>
            </a:r>
            <a:r>
              <a:rPr sz="2200" b="1" spc="-25" dirty="0">
                <a:latin typeface="Arial"/>
                <a:cs typeface="Arial"/>
              </a:rPr>
              <a:t>y</a:t>
            </a:r>
            <a:r>
              <a:rPr sz="2200" b="1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6404" y="374218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3704" y="4046677"/>
            <a:ext cx="200850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Statement</a:t>
            </a:r>
            <a:r>
              <a:rPr sz="1950" b="1" baseline="-21367" dirty="0">
                <a:latin typeface="Courier New"/>
                <a:cs typeface="Courier New"/>
              </a:rPr>
              <a:t>1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30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Statement</a:t>
            </a:r>
            <a:r>
              <a:rPr sz="1950" b="1" spc="-7" baseline="-21367" dirty="0">
                <a:latin typeface="Courier New"/>
                <a:cs typeface="Courier New"/>
              </a:rPr>
              <a:t>2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3302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Statement</a:t>
            </a:r>
            <a:r>
              <a:rPr sz="1950" b="1" spc="-7" baseline="-21367" dirty="0">
                <a:latin typeface="Courier New"/>
                <a:cs typeface="Courier New"/>
              </a:rPr>
              <a:t>n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30</a:t>
            </a:fld>
            <a:endParaRPr spc="-10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099" y="1390361"/>
            <a:ext cx="7324725" cy="23272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K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á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15" dirty="0">
                <a:latin typeface="Arial MT"/>
                <a:cs typeface="Arial MT"/>
              </a:rPr>
              <a:t>biệ</a:t>
            </a:r>
            <a:r>
              <a:rPr sz="2400" spc="-145" dirty="0">
                <a:latin typeface="Arial MT"/>
                <a:cs typeface="Arial MT"/>
              </a:rPr>
              <a:t>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15" dirty="0">
                <a:latin typeface="Arial MT"/>
                <a:cs typeface="Arial MT"/>
              </a:rPr>
              <a:t>ữ</a:t>
            </a:r>
            <a:r>
              <a:rPr sz="2400" spc="-285" dirty="0">
                <a:latin typeface="Arial MT"/>
                <a:cs typeface="Arial MT"/>
              </a:rPr>
              <a:t>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do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25" dirty="0">
                <a:latin typeface="Arial"/>
                <a:cs typeface="Arial"/>
              </a:rPr>
              <a:t>w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dirty="0">
                <a:latin typeface="Arial"/>
                <a:cs typeface="Arial"/>
              </a:rPr>
              <a:t>ile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và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spc="25" dirty="0">
                <a:latin typeface="Arial"/>
                <a:cs typeface="Arial"/>
              </a:rPr>
              <a:t>w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0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le</a:t>
            </a:r>
            <a:r>
              <a:rPr sz="2400" spc="-5" dirty="0"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b="1" spc="-10" dirty="0">
                <a:latin typeface="Arial"/>
                <a:cs typeface="Arial"/>
              </a:rPr>
              <a:t>D</a:t>
            </a:r>
            <a:r>
              <a:rPr sz="2200" b="1" spc="-5" dirty="0">
                <a:latin typeface="Arial"/>
                <a:cs typeface="Arial"/>
              </a:rPr>
              <a:t>o-</a:t>
            </a:r>
            <a:r>
              <a:rPr sz="2200" b="1" spc="10" dirty="0">
                <a:latin typeface="Arial"/>
                <a:cs typeface="Arial"/>
              </a:rPr>
              <a:t>w</a:t>
            </a:r>
            <a:r>
              <a:rPr sz="2200" b="1" spc="-5" dirty="0">
                <a:latin typeface="Arial"/>
                <a:cs typeface="Arial"/>
              </a:rPr>
              <a:t>hil</a:t>
            </a:r>
            <a:r>
              <a:rPr sz="2200" b="1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70" dirty="0">
                <a:latin typeface="Arial MT"/>
                <a:cs typeface="Arial MT"/>
              </a:rPr>
              <a:t>th</a:t>
            </a:r>
            <a:r>
              <a:rPr sz="2200" spc="-395" dirty="0">
                <a:latin typeface="Arial MT"/>
                <a:cs typeface="Arial MT"/>
              </a:rPr>
              <a:t>ự</a:t>
            </a:r>
            <a:r>
              <a:rPr sz="2200" spc="-5" dirty="0">
                <a:latin typeface="Arial MT"/>
                <a:cs typeface="Arial MT"/>
              </a:rPr>
              <a:t>c </a:t>
            </a:r>
            <a:r>
              <a:rPr sz="2200" spc="-254" dirty="0">
                <a:latin typeface="Arial MT"/>
                <a:cs typeface="Arial MT"/>
              </a:rPr>
              <a:t>hiệ</a:t>
            </a:r>
            <a:r>
              <a:rPr sz="2200" spc="-235" dirty="0">
                <a:latin typeface="Arial MT"/>
                <a:cs typeface="Arial MT"/>
              </a:rPr>
              <a:t>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10" dirty="0">
                <a:latin typeface="Arial MT"/>
                <a:cs typeface="Arial MT"/>
              </a:rPr>
              <a:t>d</a:t>
            </a:r>
            <a:r>
              <a:rPr sz="2200" spc="-5" dirty="0">
                <a:latin typeface="Arial MT"/>
                <a:cs typeface="Arial MT"/>
              </a:rPr>
              <a:t>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ít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spc="-425" dirty="0">
                <a:latin typeface="Arial MT"/>
                <a:cs typeface="Arial MT"/>
              </a:rPr>
              <a:t>hấ</a:t>
            </a:r>
            <a:r>
              <a:rPr sz="2200" spc="-150" dirty="0">
                <a:latin typeface="Arial MT"/>
                <a:cs typeface="Arial MT"/>
              </a:rPr>
              <a:t>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 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00" dirty="0">
                <a:latin typeface="Arial MT"/>
                <a:cs typeface="Arial MT"/>
              </a:rPr>
              <a:t>ần</a:t>
            </a:r>
            <a:endParaRPr sz="22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Arial"/>
                <a:cs typeface="Arial"/>
              </a:rPr>
              <a:t>Whil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có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330" dirty="0">
                <a:latin typeface="Arial MT"/>
                <a:cs typeface="Arial MT"/>
              </a:rPr>
              <a:t>thể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dirty="0">
                <a:latin typeface="Arial MT"/>
                <a:cs typeface="Arial MT"/>
              </a:rPr>
              <a:t>h</a:t>
            </a:r>
            <a:r>
              <a:rPr sz="2200" spc="-10" dirty="0">
                <a:latin typeface="Arial MT"/>
                <a:cs typeface="Arial MT"/>
              </a:rPr>
              <a:t>ôn</a:t>
            </a:r>
            <a:r>
              <a:rPr sz="2200" spc="-5" dirty="0">
                <a:latin typeface="Arial MT"/>
                <a:cs typeface="Arial MT"/>
              </a:rPr>
              <a:t>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70" dirty="0">
                <a:latin typeface="Arial MT"/>
                <a:cs typeface="Arial MT"/>
              </a:rPr>
              <a:t>th</a:t>
            </a:r>
            <a:r>
              <a:rPr sz="2200" spc="-390" dirty="0">
                <a:latin typeface="Arial MT"/>
                <a:cs typeface="Arial MT"/>
              </a:rPr>
              <a:t>ự</a:t>
            </a:r>
            <a:r>
              <a:rPr sz="2200" spc="-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spc="-500" dirty="0">
                <a:latin typeface="Arial MT"/>
                <a:cs typeface="Arial MT"/>
              </a:rPr>
              <a:t>ện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90000"/>
              </a:buClr>
              <a:buFont typeface="Wingdings"/>
              <a:buChar char=""/>
            </a:pPr>
            <a:endParaRPr sz="2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Chuyển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While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sang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Do-while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380" dirty="0">
                <a:latin typeface="Arial MT"/>
                <a:cs typeface="Arial MT"/>
              </a:rPr>
              <a:t>Cầ</a:t>
            </a:r>
            <a:r>
              <a:rPr sz="2200" spc="-24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700" dirty="0">
                <a:latin typeface="Arial MT"/>
                <a:cs typeface="Arial MT"/>
              </a:rPr>
              <a:t>đả</a:t>
            </a:r>
            <a:r>
              <a:rPr sz="2200" spc="-580" dirty="0">
                <a:latin typeface="Arial MT"/>
                <a:cs typeface="Arial MT"/>
              </a:rPr>
              <a:t>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370" dirty="0">
                <a:latin typeface="Arial MT"/>
                <a:cs typeface="Arial MT"/>
              </a:rPr>
              <a:t>bả</a:t>
            </a:r>
            <a:r>
              <a:rPr sz="2200" spc="-26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 t</a:t>
            </a:r>
            <a:r>
              <a:rPr sz="2200" spc="-270" dirty="0">
                <a:latin typeface="Arial MT"/>
                <a:cs typeface="Arial MT"/>
              </a:rPr>
              <a:t>h</a:t>
            </a:r>
            <a:r>
              <a:rPr sz="2200" spc="-470" dirty="0">
                <a:latin typeface="Arial MT"/>
                <a:cs typeface="Arial MT"/>
              </a:rPr>
              <a:t>ự</a:t>
            </a:r>
            <a:r>
              <a:rPr sz="2200" spc="-5" dirty="0">
                <a:latin typeface="Arial MT"/>
                <a:cs typeface="Arial MT"/>
              </a:rPr>
              <a:t>c h</a:t>
            </a:r>
            <a:r>
              <a:rPr sz="2200" spc="-345" dirty="0">
                <a:latin typeface="Arial MT"/>
                <a:cs typeface="Arial MT"/>
              </a:rPr>
              <a:t>iệ</a:t>
            </a:r>
            <a:r>
              <a:rPr sz="2200" spc="-31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40" dirty="0">
                <a:latin typeface="Arial MT"/>
                <a:cs typeface="Arial MT"/>
              </a:rPr>
              <a:t>ể</a:t>
            </a:r>
            <a:r>
              <a:rPr sz="2200" spc="-44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 tra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45" dirty="0">
                <a:latin typeface="Arial MT"/>
                <a:cs typeface="Arial MT"/>
              </a:rPr>
              <a:t>đi</a:t>
            </a:r>
            <a:r>
              <a:rPr sz="2200" spc="-880" dirty="0">
                <a:latin typeface="Arial MT"/>
                <a:cs typeface="Arial MT"/>
              </a:rPr>
              <a:t>ề</a:t>
            </a:r>
            <a:r>
              <a:rPr sz="2200" spc="-5" dirty="0">
                <a:latin typeface="Arial MT"/>
                <a:cs typeface="Arial MT"/>
              </a:rPr>
              <a:t>u k</a:t>
            </a:r>
            <a:r>
              <a:rPr sz="2200" spc="-345" dirty="0">
                <a:latin typeface="Arial MT"/>
                <a:cs typeface="Arial MT"/>
              </a:rPr>
              <a:t>iệ</a:t>
            </a:r>
            <a:r>
              <a:rPr sz="2200" spc="-310" dirty="0">
                <a:latin typeface="Arial MT"/>
                <a:cs typeface="Arial MT"/>
              </a:rPr>
              <a:t>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300" dirty="0">
                <a:latin typeface="Arial MT"/>
                <a:cs typeface="Arial MT"/>
              </a:rPr>
              <a:t>trước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tiê</a:t>
            </a:r>
            <a:r>
              <a:rPr sz="2200" spc="-10" dirty="0">
                <a:latin typeface="Arial MT"/>
                <a:cs typeface="Arial MT"/>
              </a:rPr>
              <a:t>n!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" y="467690"/>
            <a:ext cx="49447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</a:t>
            </a:r>
            <a:r>
              <a:rPr spc="-15" dirty="0"/>
              <a:t>u</a:t>
            </a:r>
            <a:r>
              <a:rPr spc="-470" dirty="0"/>
              <a:t>yển</a:t>
            </a:r>
            <a:r>
              <a:rPr spc="-25" dirty="0"/>
              <a:t> </a:t>
            </a:r>
            <a:r>
              <a:rPr dirty="0"/>
              <a:t>mã</a:t>
            </a:r>
            <a:r>
              <a:rPr spc="-30" dirty="0"/>
              <a:t> </a:t>
            </a:r>
            <a:r>
              <a:rPr dirty="0"/>
              <a:t>vòng</a:t>
            </a:r>
            <a:r>
              <a:rPr spc="-30" dirty="0"/>
              <a:t> </a:t>
            </a:r>
            <a:r>
              <a:rPr spc="-265" dirty="0"/>
              <a:t>l</a:t>
            </a:r>
            <a:r>
              <a:rPr spc="-1175" dirty="0"/>
              <a:t>ặ</a:t>
            </a:r>
            <a:r>
              <a:rPr dirty="0"/>
              <a:t>p</a:t>
            </a:r>
            <a:r>
              <a:rPr spc="5" dirty="0"/>
              <a:t> </a:t>
            </a:r>
            <a:r>
              <a:rPr b="1" spc="-5" dirty="0">
                <a:latin typeface="Arial"/>
                <a:cs typeface="Arial"/>
              </a:rPr>
              <a:t>While</a:t>
            </a: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31</a:t>
            </a:fld>
            <a:endParaRPr spc="-10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172" y="3469385"/>
            <a:ext cx="1842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While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5363" y="3854196"/>
            <a:ext cx="2666365" cy="1007110"/>
            <a:chOff x="245363" y="3854196"/>
            <a:chExt cx="2666365" cy="1007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047" y="3912108"/>
              <a:ext cx="2527554" cy="8130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363" y="3854196"/>
              <a:ext cx="2330958" cy="100660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1668" y="3869435"/>
            <a:ext cx="2514600" cy="80010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00"/>
              </a:lnSpc>
            </a:pPr>
            <a:r>
              <a:rPr sz="2400" spc="-5" dirty="0">
                <a:latin typeface="Courier New"/>
                <a:cs typeface="Courier New"/>
              </a:rPr>
              <a:t>while</a:t>
            </a:r>
            <a:r>
              <a:rPr sz="2400" spc="-65" dirty="0">
                <a:latin typeface="Courier New"/>
                <a:cs typeface="Courier New"/>
              </a:rPr>
              <a:t> (</a:t>
            </a:r>
            <a:r>
              <a:rPr sz="2500" b="1" i="1" spc="-65" dirty="0">
                <a:latin typeface="Calibri"/>
                <a:cs typeface="Calibri"/>
              </a:rPr>
              <a:t>Test</a:t>
            </a:r>
            <a:r>
              <a:rPr sz="2400" spc="-65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403860">
              <a:lnSpc>
                <a:spcPts val="2940"/>
              </a:lnSpc>
            </a:pPr>
            <a:r>
              <a:rPr sz="2500" b="1" i="1" spc="-40" dirty="0">
                <a:latin typeface="Calibri"/>
                <a:cs typeface="Calibri"/>
              </a:rPr>
              <a:t>Body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1546224"/>
            <a:ext cx="8729980" cy="142811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spc="-285" dirty="0">
                <a:latin typeface="Arial MT"/>
                <a:cs typeface="Arial MT"/>
              </a:rPr>
              <a:t>uyể</a:t>
            </a:r>
            <a:r>
              <a:rPr sz="2400" spc="-229" dirty="0">
                <a:latin typeface="Arial MT"/>
                <a:cs typeface="Arial MT"/>
              </a:rPr>
              <a:t>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mã 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-400" dirty="0">
                <a:latin typeface="Arial MT"/>
                <a:cs typeface="Arial MT"/>
              </a:rPr>
              <a:t>ạn</a:t>
            </a:r>
            <a:r>
              <a:rPr sz="2400" spc="-285" dirty="0">
                <a:latin typeface="Arial MT"/>
                <a:cs typeface="Arial MT"/>
              </a:rPr>
              <a:t>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“</a:t>
            </a:r>
            <a:r>
              <a:rPr sz="2400" b="1" dirty="0">
                <a:latin typeface="Arial"/>
                <a:cs typeface="Arial"/>
              </a:rPr>
              <a:t>nhảy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và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gi</a:t>
            </a:r>
            <a:r>
              <a:rPr sz="2400" b="1" spc="5" dirty="0">
                <a:latin typeface="Arial"/>
                <a:cs typeface="Arial"/>
              </a:rPr>
              <a:t>ữ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dirty="0">
                <a:latin typeface="Arial MT"/>
                <a:cs typeface="Arial MT"/>
              </a:rPr>
              <a:t>”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Arial MT"/>
                <a:cs typeface="Arial MT"/>
              </a:rPr>
              <a:t>ki</a:t>
            </a:r>
            <a:r>
              <a:rPr sz="2400" spc="-630" dirty="0">
                <a:latin typeface="Arial MT"/>
                <a:cs typeface="Arial MT"/>
              </a:rPr>
              <a:t>ể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880" dirty="0">
                <a:latin typeface="Arial MT"/>
                <a:cs typeface="Arial MT"/>
              </a:rPr>
              <a:t>đ</a:t>
            </a:r>
            <a:r>
              <a:rPr sz="2400" spc="-204" dirty="0">
                <a:latin typeface="Arial MT"/>
                <a:cs typeface="Arial MT"/>
              </a:rPr>
              <a:t>i</a:t>
            </a:r>
            <a:r>
              <a:rPr sz="2400" spc="-690" dirty="0">
                <a:latin typeface="Arial MT"/>
                <a:cs typeface="Arial MT"/>
              </a:rPr>
              <a:t>ề</a:t>
            </a:r>
            <a:r>
              <a:rPr sz="2400" spc="-385" dirty="0">
                <a:latin typeface="Arial MT"/>
                <a:cs typeface="Arial MT"/>
              </a:rPr>
              <a:t>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ki</a:t>
            </a:r>
            <a:r>
              <a:rPr sz="2400" spc="-630" dirty="0">
                <a:latin typeface="Arial MT"/>
                <a:cs typeface="Arial MT"/>
              </a:rPr>
              <a:t>ệ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545" dirty="0">
                <a:latin typeface="Arial MT"/>
                <a:cs typeface="Arial MT"/>
              </a:rPr>
              <a:t>ước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spc="-400" dirty="0">
                <a:latin typeface="Arial MT"/>
                <a:cs typeface="Arial MT"/>
              </a:rPr>
              <a:t>Sử </a:t>
            </a:r>
            <a:r>
              <a:rPr sz="2400" spc="-290" dirty="0">
                <a:latin typeface="Arial MT"/>
                <a:cs typeface="Arial MT"/>
              </a:rPr>
              <a:t>dụn</a:t>
            </a:r>
            <a:r>
              <a:rPr sz="2400" spc="-225" dirty="0">
                <a:latin typeface="Arial MT"/>
                <a:cs typeface="Arial MT"/>
              </a:rPr>
              <a:t>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80" dirty="0">
                <a:latin typeface="Arial MT"/>
                <a:cs typeface="Arial MT"/>
              </a:rPr>
              <a:t>với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optio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-Og</a:t>
            </a:r>
            <a:endParaRPr sz="2400">
              <a:latin typeface="Arial"/>
              <a:cs typeface="Arial"/>
            </a:endParaRPr>
          </a:p>
          <a:p>
            <a:pPr marL="5108575">
              <a:lnSpc>
                <a:spcPct val="100000"/>
              </a:lnSpc>
              <a:spcBef>
                <a:spcPts val="1415"/>
              </a:spcBef>
            </a:pPr>
            <a:r>
              <a:rPr sz="2200" b="1" spc="-5" dirty="0">
                <a:latin typeface="Arial"/>
                <a:cs typeface="Arial"/>
              </a:rPr>
              <a:t>Goto</a:t>
            </a:r>
            <a:r>
              <a:rPr sz="2200" b="1" spc="-20" dirty="0">
                <a:latin typeface="Arial"/>
                <a:cs typeface="Arial"/>
              </a:rPr>
              <a:t> Version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31891" y="3008376"/>
            <a:ext cx="3580765" cy="2835910"/>
            <a:chOff x="5231891" y="3008376"/>
            <a:chExt cx="3580765" cy="28359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0575" y="3057144"/>
              <a:ext cx="3441954" cy="26372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1891" y="3008376"/>
              <a:ext cx="2922269" cy="283540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78196" y="3014472"/>
            <a:ext cx="3429000" cy="2624455"/>
          </a:xfrm>
          <a:prstGeom prst="rect">
            <a:avLst/>
          </a:prstGeom>
          <a:solidFill>
            <a:srgbClr val="D4F0CF"/>
          </a:solidFill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8100" marR="1190625" indent="36576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Courier New"/>
                <a:cs typeface="Courier New"/>
              </a:rPr>
              <a:t>goto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test</a:t>
            </a:r>
            <a:r>
              <a:rPr sz="2400" spc="-5" dirty="0">
                <a:latin typeface="Courier New"/>
                <a:cs typeface="Courier New"/>
              </a:rPr>
              <a:t>;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loop:</a:t>
            </a:r>
            <a:endParaRPr sz="2400">
              <a:latin typeface="Courier New"/>
              <a:cs typeface="Courier New"/>
            </a:endParaRPr>
          </a:p>
          <a:p>
            <a:pPr marL="403860">
              <a:lnSpc>
                <a:spcPts val="2910"/>
              </a:lnSpc>
            </a:pPr>
            <a:r>
              <a:rPr sz="2500" b="1" i="1" spc="-40" dirty="0">
                <a:latin typeface="Calibri"/>
                <a:cs typeface="Calibri"/>
              </a:rPr>
              <a:t>Body</a:t>
            </a:r>
            <a:endParaRPr sz="2500">
              <a:latin typeface="Calibri"/>
              <a:cs typeface="Calibri"/>
            </a:endParaRPr>
          </a:p>
          <a:p>
            <a:pPr marL="38100">
              <a:lnSpc>
                <a:spcPts val="2820"/>
              </a:lnSpc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test:</a:t>
            </a:r>
            <a:endParaRPr sz="2400">
              <a:latin typeface="Courier New"/>
              <a:cs typeface="Courier New"/>
            </a:endParaRPr>
          </a:p>
          <a:p>
            <a:pPr marL="769620" marR="824865" indent="-365760">
              <a:lnSpc>
                <a:spcPts val="2840"/>
              </a:lnSpc>
              <a:spcBef>
                <a:spcPts val="200"/>
              </a:spcBef>
            </a:pP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1430" dirty="0">
                <a:latin typeface="Courier New"/>
                <a:cs typeface="Courier New"/>
              </a:rPr>
              <a:t> </a:t>
            </a:r>
            <a:r>
              <a:rPr sz="2400" spc="-65" dirty="0">
                <a:latin typeface="Courier New"/>
                <a:cs typeface="Courier New"/>
              </a:rPr>
              <a:t>(</a:t>
            </a:r>
            <a:r>
              <a:rPr sz="2500" b="1" i="1" spc="-65" dirty="0">
                <a:latin typeface="Calibri"/>
                <a:cs typeface="Calibri"/>
              </a:rPr>
              <a:t>Test</a:t>
            </a:r>
            <a:r>
              <a:rPr sz="2400" spc="-65" dirty="0">
                <a:latin typeface="Courier New"/>
                <a:cs typeface="Courier New"/>
              </a:rPr>
              <a:t>) 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goto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loop;</a:t>
            </a:r>
            <a:endParaRPr sz="2400">
              <a:latin typeface="Courier New"/>
              <a:cs typeface="Courier New"/>
            </a:endParaRPr>
          </a:p>
          <a:p>
            <a:pPr marL="38100">
              <a:lnSpc>
                <a:spcPts val="2795"/>
              </a:lnSpc>
            </a:pPr>
            <a:r>
              <a:rPr sz="2400" spc="-5" dirty="0">
                <a:latin typeface="Courier New"/>
                <a:cs typeface="Courier New"/>
              </a:rPr>
              <a:t>done: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95471" y="3928871"/>
            <a:ext cx="1525905" cy="811530"/>
            <a:chOff x="3395471" y="3928871"/>
            <a:chExt cx="1525905" cy="81153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5471" y="3977639"/>
              <a:ext cx="1524762" cy="76276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96995" y="3928871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143000" y="0"/>
                  </a:moveTo>
                  <a:lnTo>
                    <a:pt x="1143000" y="190500"/>
                  </a:lnTo>
                  <a:lnTo>
                    <a:pt x="0" y="190500"/>
                  </a:lnTo>
                  <a:lnTo>
                    <a:pt x="0" y="571500"/>
                  </a:lnTo>
                  <a:lnTo>
                    <a:pt x="1143000" y="571500"/>
                  </a:lnTo>
                  <a:lnTo>
                    <a:pt x="1143000" y="762000"/>
                  </a:lnTo>
                  <a:lnTo>
                    <a:pt x="1524000" y="381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970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06400" y="467690"/>
            <a:ext cx="67462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</a:t>
            </a:r>
            <a:r>
              <a:rPr spc="-15" dirty="0"/>
              <a:t>u</a:t>
            </a:r>
            <a:r>
              <a:rPr spc="-470" dirty="0"/>
              <a:t>yển</a:t>
            </a:r>
            <a:r>
              <a:rPr spc="-25" dirty="0"/>
              <a:t> </a:t>
            </a:r>
            <a:r>
              <a:rPr dirty="0"/>
              <a:t>mã</a:t>
            </a:r>
            <a:r>
              <a:rPr spc="-30" dirty="0"/>
              <a:t> </a:t>
            </a:r>
            <a:r>
              <a:rPr dirty="0"/>
              <a:t>vòng</a:t>
            </a:r>
            <a:r>
              <a:rPr spc="-30" dirty="0"/>
              <a:t> </a:t>
            </a:r>
            <a:r>
              <a:rPr spc="-265" dirty="0"/>
              <a:t>l</a:t>
            </a:r>
            <a:r>
              <a:rPr spc="-1175" dirty="0"/>
              <a:t>ặ</a:t>
            </a:r>
            <a:r>
              <a:rPr dirty="0"/>
              <a:t>p</a:t>
            </a:r>
            <a:r>
              <a:rPr spc="5" dirty="0"/>
              <a:t> </a:t>
            </a:r>
            <a:r>
              <a:rPr b="1" dirty="0">
                <a:latin typeface="Arial"/>
                <a:cs typeface="Arial"/>
              </a:rPr>
              <a:t>Whi</a:t>
            </a:r>
            <a:r>
              <a:rPr b="1" spc="-15" dirty="0">
                <a:latin typeface="Arial"/>
                <a:cs typeface="Arial"/>
              </a:rPr>
              <a:t>l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Dạn</a:t>
            </a:r>
            <a:r>
              <a:rPr b="1" dirty="0">
                <a:latin typeface="Arial"/>
                <a:cs typeface="Arial"/>
              </a:rPr>
              <a:t>g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1</a:t>
            </a:r>
          </a:p>
        </p:txBody>
      </p:sp>
      <p:sp>
        <p:nvSpPr>
          <p:cNvPr id="16" name="object 1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32</a:t>
            </a:fld>
            <a:endParaRPr spc="-10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1476883"/>
            <a:ext cx="7581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84700" algn="l"/>
              </a:tabLst>
            </a:pPr>
            <a:r>
              <a:rPr sz="2200" b="1" spc="-5" dirty="0">
                <a:latin typeface="Arial"/>
                <a:cs typeface="Arial"/>
              </a:rPr>
              <a:t>C Code	</a:t>
            </a:r>
            <a:r>
              <a:rPr sz="3300" b="1" spc="-15" baseline="2525" dirty="0">
                <a:latin typeface="Arial"/>
                <a:cs typeface="Arial"/>
              </a:rPr>
              <a:t>Dạng</a:t>
            </a:r>
            <a:r>
              <a:rPr sz="3300" b="1" baseline="2525" dirty="0">
                <a:latin typeface="Arial"/>
                <a:cs typeface="Arial"/>
              </a:rPr>
              <a:t> </a:t>
            </a:r>
            <a:r>
              <a:rPr sz="3300" b="1" spc="-7" baseline="2525" dirty="0">
                <a:latin typeface="Arial"/>
                <a:cs typeface="Arial"/>
              </a:rPr>
              <a:t>“Nhảy</a:t>
            </a:r>
            <a:r>
              <a:rPr sz="3300" b="1" baseline="2525" dirty="0">
                <a:latin typeface="Arial"/>
                <a:cs typeface="Arial"/>
              </a:rPr>
              <a:t> </a:t>
            </a:r>
            <a:r>
              <a:rPr sz="3300" b="1" spc="-15" baseline="2525" dirty="0">
                <a:latin typeface="Arial"/>
                <a:cs typeface="Arial"/>
              </a:rPr>
              <a:t>vào</a:t>
            </a:r>
            <a:r>
              <a:rPr sz="3300" b="1" spc="-7" baseline="2525" dirty="0">
                <a:latin typeface="Arial"/>
                <a:cs typeface="Arial"/>
              </a:rPr>
              <a:t> giữa”</a:t>
            </a:r>
            <a:endParaRPr sz="3300" baseline="2525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815" y="1886457"/>
            <a:ext cx="4222115" cy="3134360"/>
            <a:chOff x="51815" y="1886457"/>
            <a:chExt cx="4222115" cy="3134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" y="1935479"/>
              <a:ext cx="4127754" cy="30853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5" y="1911095"/>
              <a:ext cx="3277362" cy="29497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400" y="1892807"/>
              <a:ext cx="4114800" cy="3072765"/>
            </a:xfrm>
            <a:custGeom>
              <a:avLst/>
              <a:gdLst/>
              <a:ahLst/>
              <a:cxnLst/>
              <a:rect l="l" t="t" r="r" b="b"/>
              <a:pathLst>
                <a:path w="4114800" h="3072765">
                  <a:moveTo>
                    <a:pt x="4114800" y="0"/>
                  </a:moveTo>
                  <a:lnTo>
                    <a:pt x="0" y="0"/>
                  </a:lnTo>
                  <a:lnTo>
                    <a:pt x="0" y="3072384"/>
                  </a:lnTo>
                  <a:lnTo>
                    <a:pt x="4114800" y="3072384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892807"/>
              <a:ext cx="4114800" cy="3072765"/>
            </a:xfrm>
            <a:custGeom>
              <a:avLst/>
              <a:gdLst/>
              <a:ahLst/>
              <a:cxnLst/>
              <a:rect l="l" t="t" r="r" b="b"/>
              <a:pathLst>
                <a:path w="4114800" h="3072765">
                  <a:moveTo>
                    <a:pt x="0" y="3072384"/>
                  </a:moveTo>
                  <a:lnTo>
                    <a:pt x="4114800" y="3072384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30723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7800" y="1890776"/>
            <a:ext cx="302895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23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pcount_while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(unsigned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while</a:t>
            </a:r>
            <a:r>
              <a:rPr sz="1800" b="1" spc="-4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(x)</a:t>
            </a:r>
            <a:r>
              <a:rPr sz="1800" b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 marR="5080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result</a:t>
            </a:r>
            <a:r>
              <a:rPr sz="1800" b="1" spc="-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+=</a:t>
            </a:r>
            <a:r>
              <a:rPr sz="18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&amp;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0x1; </a:t>
            </a:r>
            <a:r>
              <a:rPr sz="1800" b="1" spc="-10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&gt;&gt;=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23815" y="1857501"/>
            <a:ext cx="4145915" cy="3532504"/>
            <a:chOff x="4623815" y="1857501"/>
            <a:chExt cx="4145915" cy="353250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779" y="1906523"/>
              <a:ext cx="4051554" cy="348310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3815" y="1882139"/>
              <a:ext cx="3277362" cy="34983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24399" y="1863851"/>
              <a:ext cx="4038600" cy="3470275"/>
            </a:xfrm>
            <a:custGeom>
              <a:avLst/>
              <a:gdLst/>
              <a:ahLst/>
              <a:cxnLst/>
              <a:rect l="l" t="t" r="r" b="b"/>
              <a:pathLst>
                <a:path w="4038600" h="3470275">
                  <a:moveTo>
                    <a:pt x="4038600" y="0"/>
                  </a:moveTo>
                  <a:lnTo>
                    <a:pt x="0" y="0"/>
                  </a:lnTo>
                  <a:lnTo>
                    <a:pt x="0" y="3470148"/>
                  </a:lnTo>
                  <a:lnTo>
                    <a:pt x="4038600" y="3470148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D4F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4399" y="1863851"/>
              <a:ext cx="4038600" cy="3470275"/>
            </a:xfrm>
            <a:custGeom>
              <a:avLst/>
              <a:gdLst/>
              <a:ahLst/>
              <a:cxnLst/>
              <a:rect l="l" t="t" r="r" b="b"/>
              <a:pathLst>
                <a:path w="4038600" h="3470275">
                  <a:moveTo>
                    <a:pt x="0" y="3470148"/>
                  </a:moveTo>
                  <a:lnTo>
                    <a:pt x="4038600" y="3470148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34701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50434" y="1862073"/>
            <a:ext cx="302958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13384" indent="-2743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pcount_goto_jtm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(unsigned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49860" marR="1095375" indent="410209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test</a:t>
            </a:r>
            <a:r>
              <a:rPr sz="1800" b="1" spc="-10" dirty="0">
                <a:latin typeface="Courier New"/>
                <a:cs typeface="Courier New"/>
              </a:rPr>
              <a:t>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loop:</a:t>
            </a:r>
            <a:endParaRPr sz="1800">
              <a:latin typeface="Courier New"/>
              <a:cs typeface="Courier New"/>
            </a:endParaRPr>
          </a:p>
          <a:p>
            <a:pPr marL="559435" marR="5080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result</a:t>
            </a:r>
            <a:r>
              <a:rPr sz="18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+=</a:t>
            </a:r>
            <a:r>
              <a:rPr sz="18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&amp;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0x1; </a:t>
            </a:r>
            <a:r>
              <a:rPr sz="1800" b="1" spc="-10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&gt;&gt;=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test:</a:t>
            </a:r>
            <a:endParaRPr sz="1800">
              <a:latin typeface="Courier New"/>
              <a:cs typeface="Courier New"/>
            </a:endParaRPr>
          </a:p>
          <a:p>
            <a:pPr marL="559435" marR="27686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if(x)</a:t>
            </a:r>
            <a:r>
              <a:rPr sz="1800" b="1" spc="-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loop</a:t>
            </a:r>
            <a:r>
              <a:rPr sz="1800" b="1" spc="-10" dirty="0">
                <a:latin typeface="Courier New"/>
                <a:cs typeface="Courier New"/>
              </a:rPr>
              <a:t>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745" y="5646826"/>
            <a:ext cx="8420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spc="-5" dirty="0">
                <a:latin typeface="Arial MT"/>
                <a:cs typeface="Arial MT"/>
              </a:rPr>
              <a:t>Goto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660" dirty="0">
                <a:latin typeface="Arial MT"/>
                <a:cs typeface="Arial MT"/>
              </a:rPr>
              <a:t>đầu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tiên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335" dirty="0">
                <a:latin typeface="Arial MT"/>
                <a:cs typeface="Arial MT"/>
              </a:rPr>
              <a:t>bắt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655" dirty="0">
                <a:latin typeface="Arial MT"/>
                <a:cs typeface="Arial MT"/>
              </a:rPr>
              <a:t>đầu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vòng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330" dirty="0">
                <a:latin typeface="Arial MT"/>
                <a:cs typeface="Arial MT"/>
              </a:rPr>
              <a:t>lặp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330" dirty="0">
                <a:latin typeface="Arial MT"/>
                <a:cs typeface="Arial MT"/>
              </a:rPr>
              <a:t>tại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985" dirty="0">
                <a:latin typeface="Arial MT"/>
                <a:cs typeface="Arial MT"/>
              </a:rPr>
              <a:t>để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250" dirty="0">
                <a:latin typeface="Arial MT"/>
                <a:cs typeface="Arial MT"/>
              </a:rPr>
              <a:t>kiểm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495" dirty="0">
                <a:latin typeface="Arial MT"/>
                <a:cs typeface="Arial MT"/>
              </a:rPr>
              <a:t>điều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245" dirty="0">
                <a:latin typeface="Arial MT"/>
                <a:cs typeface="Arial MT"/>
              </a:rPr>
              <a:t>kiện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300" dirty="0">
                <a:latin typeface="Arial MT"/>
                <a:cs typeface="Arial MT"/>
              </a:rPr>
              <a:t>trước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6400" y="467690"/>
            <a:ext cx="8191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</a:t>
            </a:r>
            <a:r>
              <a:rPr spc="-15" dirty="0"/>
              <a:t>u</a:t>
            </a:r>
            <a:r>
              <a:rPr spc="-470" dirty="0"/>
              <a:t>yển</a:t>
            </a:r>
            <a:r>
              <a:rPr spc="-25" dirty="0"/>
              <a:t> </a:t>
            </a:r>
            <a:r>
              <a:rPr dirty="0"/>
              <a:t>mã</a:t>
            </a:r>
            <a:r>
              <a:rPr spc="-30" dirty="0"/>
              <a:t> </a:t>
            </a:r>
            <a:r>
              <a:rPr dirty="0"/>
              <a:t>vòng</a:t>
            </a:r>
            <a:r>
              <a:rPr spc="-30" dirty="0"/>
              <a:t> </a:t>
            </a:r>
            <a:r>
              <a:rPr spc="-265" dirty="0"/>
              <a:t>l</a:t>
            </a:r>
            <a:r>
              <a:rPr spc="-1175" dirty="0"/>
              <a:t>ặ</a:t>
            </a:r>
            <a:r>
              <a:rPr dirty="0"/>
              <a:t>p</a:t>
            </a:r>
            <a:r>
              <a:rPr spc="5" dirty="0"/>
              <a:t> </a:t>
            </a:r>
            <a:r>
              <a:rPr b="1" dirty="0">
                <a:latin typeface="Arial"/>
                <a:cs typeface="Arial"/>
              </a:rPr>
              <a:t>Whi</a:t>
            </a:r>
            <a:r>
              <a:rPr b="1" spc="-15" dirty="0">
                <a:latin typeface="Arial"/>
                <a:cs typeface="Arial"/>
              </a:rPr>
              <a:t>l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Dạn</a:t>
            </a:r>
            <a:r>
              <a:rPr b="1" dirty="0">
                <a:latin typeface="Arial"/>
                <a:cs typeface="Arial"/>
              </a:rPr>
              <a:t>g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1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V</a:t>
            </a:r>
            <a:r>
              <a:rPr b="1" dirty="0">
                <a:latin typeface="Arial"/>
                <a:cs typeface="Arial"/>
              </a:rPr>
              <a:t>í</a:t>
            </a:r>
            <a:r>
              <a:rPr b="1" spc="-5" dirty="0">
                <a:latin typeface="Arial"/>
                <a:cs typeface="Arial"/>
              </a:rPr>
              <a:t> dụ</a:t>
            </a:r>
          </a:p>
        </p:txBody>
      </p:sp>
      <p:sp>
        <p:nvSpPr>
          <p:cNvPr id="17" name="object 17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33</a:t>
            </a:fld>
            <a:endParaRPr spc="-10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00" y="1544573"/>
            <a:ext cx="1842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While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0895" y="1973579"/>
            <a:ext cx="2666365" cy="1007110"/>
            <a:chOff x="310895" y="1973579"/>
            <a:chExt cx="2666365" cy="1007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79" y="2033015"/>
              <a:ext cx="2527554" cy="8130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895" y="1973579"/>
              <a:ext cx="2330958" cy="100660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7200" y="1990344"/>
            <a:ext cx="2514600" cy="80010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90"/>
              </a:lnSpc>
            </a:pPr>
            <a:r>
              <a:rPr sz="2400" spc="-5" dirty="0">
                <a:latin typeface="Courier New"/>
                <a:cs typeface="Courier New"/>
              </a:rPr>
              <a:t>while</a:t>
            </a:r>
            <a:r>
              <a:rPr sz="2400" spc="-65" dirty="0">
                <a:latin typeface="Courier New"/>
                <a:cs typeface="Courier New"/>
              </a:rPr>
              <a:t> (</a:t>
            </a:r>
            <a:r>
              <a:rPr sz="2500" b="1" i="1" spc="-65" dirty="0">
                <a:latin typeface="Calibri"/>
                <a:cs typeface="Calibri"/>
              </a:rPr>
              <a:t>Test</a:t>
            </a:r>
            <a:r>
              <a:rPr sz="2400" spc="-65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403860">
              <a:lnSpc>
                <a:spcPts val="2940"/>
              </a:lnSpc>
            </a:pPr>
            <a:r>
              <a:rPr sz="2500" b="1" i="1" spc="-40" dirty="0">
                <a:latin typeface="Calibri"/>
                <a:cs typeface="Calibri"/>
              </a:rPr>
              <a:t>Body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800" y="3998467"/>
            <a:ext cx="2324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Do-While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0895" y="4383021"/>
            <a:ext cx="3199765" cy="2472690"/>
            <a:chOff x="310895" y="4383021"/>
            <a:chExt cx="3199765" cy="24726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79" y="4440935"/>
              <a:ext cx="3060954" cy="22181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895" y="4383021"/>
              <a:ext cx="2922270" cy="247269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7200" y="4398264"/>
            <a:ext cx="3048000" cy="220535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ts val="2935"/>
              </a:lnSpc>
            </a:pP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5" dirty="0">
                <a:latin typeface="Courier New"/>
                <a:cs typeface="Courier New"/>
              </a:rPr>
              <a:t>(!</a:t>
            </a:r>
            <a:r>
              <a:rPr sz="2500" b="1" i="1" spc="-55" dirty="0">
                <a:latin typeface="Calibri"/>
                <a:cs typeface="Calibri"/>
              </a:rPr>
              <a:t>Test</a:t>
            </a:r>
            <a:r>
              <a:rPr sz="2400" spc="-55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403225" marR="444500" indent="365760">
              <a:lnSpc>
                <a:spcPts val="2880"/>
              </a:lnSpc>
              <a:spcBef>
                <a:spcPts val="70"/>
              </a:spcBef>
            </a:pPr>
            <a:r>
              <a:rPr sz="2400" spc="-10" dirty="0">
                <a:latin typeface="Courier New"/>
                <a:cs typeface="Courier New"/>
              </a:rPr>
              <a:t>goto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done;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768350">
              <a:lnSpc>
                <a:spcPts val="2780"/>
              </a:lnSpc>
            </a:pPr>
            <a:r>
              <a:rPr sz="2500" b="1" i="1" spc="-40" dirty="0">
                <a:latin typeface="Calibri"/>
                <a:cs typeface="Calibri"/>
              </a:rPr>
              <a:t>Body</a:t>
            </a:r>
            <a:endParaRPr sz="2500">
              <a:latin typeface="Calibri"/>
              <a:cs typeface="Calibri"/>
            </a:endParaRPr>
          </a:p>
          <a:p>
            <a:pPr marL="38100" marR="669925" indent="365760">
              <a:lnSpc>
                <a:spcPts val="2850"/>
              </a:lnSpc>
              <a:spcBef>
                <a:spcPts val="120"/>
              </a:spcBef>
            </a:pPr>
            <a:r>
              <a:rPr sz="2400" dirty="0">
                <a:latin typeface="Courier New"/>
                <a:cs typeface="Courier New"/>
              </a:rPr>
              <a:t>whil</a:t>
            </a:r>
            <a:r>
              <a:rPr sz="2400" spc="-10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500" b="1" i="1" spc="-254" dirty="0">
                <a:latin typeface="Calibri"/>
                <a:cs typeface="Calibri"/>
              </a:rPr>
              <a:t>T</a:t>
            </a:r>
            <a:r>
              <a:rPr sz="2500" b="1" i="1" spc="-35" dirty="0">
                <a:latin typeface="Calibri"/>
                <a:cs typeface="Calibri"/>
              </a:rPr>
              <a:t>e</a:t>
            </a:r>
            <a:r>
              <a:rPr sz="2500" b="1" i="1" spc="-45" dirty="0">
                <a:latin typeface="Calibri"/>
                <a:cs typeface="Calibri"/>
              </a:rPr>
              <a:t>s</a:t>
            </a:r>
            <a:r>
              <a:rPr sz="2500" b="1" i="1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);  done: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6575" y="1722709"/>
            <a:ext cx="440182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spc="-280" dirty="0">
                <a:latin typeface="Arial MT"/>
                <a:cs typeface="Arial MT"/>
              </a:rPr>
              <a:t>uy</a:t>
            </a:r>
            <a:r>
              <a:rPr sz="2400" spc="-530" dirty="0">
                <a:latin typeface="Arial MT"/>
                <a:cs typeface="Arial MT"/>
              </a:rPr>
              <a:t>ể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 </a:t>
            </a:r>
            <a:r>
              <a:rPr sz="2400" spc="-400" dirty="0">
                <a:latin typeface="Arial MT"/>
                <a:cs typeface="Arial MT"/>
              </a:rPr>
              <a:t>dạ</a:t>
            </a:r>
            <a:r>
              <a:rPr sz="2400" spc="-29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“Do-</a:t>
            </a:r>
            <a:r>
              <a:rPr sz="2400" spc="-5" dirty="0">
                <a:latin typeface="Arial MT"/>
                <a:cs typeface="Arial MT"/>
              </a:rPr>
              <a:t>w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e”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spc="-400" dirty="0">
                <a:latin typeface="Arial MT"/>
                <a:cs typeface="Arial MT"/>
              </a:rPr>
              <a:t>Sử </a:t>
            </a:r>
            <a:r>
              <a:rPr sz="2400" spc="-290" dirty="0">
                <a:latin typeface="Arial MT"/>
                <a:cs typeface="Arial MT"/>
              </a:rPr>
              <a:t>dụn</a:t>
            </a:r>
            <a:r>
              <a:rPr sz="2400" spc="-225" dirty="0">
                <a:latin typeface="Arial MT"/>
                <a:cs typeface="Arial MT"/>
              </a:rPr>
              <a:t>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80" dirty="0">
                <a:latin typeface="Arial MT"/>
                <a:cs typeface="Arial MT"/>
              </a:rPr>
              <a:t>với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optio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–O1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0289" y="3557397"/>
            <a:ext cx="1765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Goto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87696" y="4011167"/>
            <a:ext cx="3580765" cy="2844800"/>
            <a:chOff x="5187696" y="4011167"/>
            <a:chExt cx="3580765" cy="28448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6380" y="4070603"/>
              <a:ext cx="3441954" cy="258851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7696" y="4011167"/>
              <a:ext cx="2922270" cy="284454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34000" y="4027932"/>
            <a:ext cx="3429000" cy="2575560"/>
          </a:xfrm>
          <a:prstGeom prst="rect">
            <a:avLst/>
          </a:prstGeom>
          <a:solidFill>
            <a:srgbClr val="D4F0CF"/>
          </a:solidFill>
          <a:ln w="127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70255" marR="824230" indent="-365760">
              <a:lnSpc>
                <a:spcPts val="2840"/>
              </a:lnSpc>
              <a:spcBef>
                <a:spcPts val="180"/>
              </a:spcBef>
            </a:pPr>
            <a:r>
              <a:rPr sz="2400" spc="-5" dirty="0">
                <a:latin typeface="Courier New"/>
                <a:cs typeface="Courier New"/>
              </a:rPr>
              <a:t>if </a:t>
            </a:r>
            <a:r>
              <a:rPr sz="2400" spc="-55" dirty="0">
                <a:latin typeface="Courier New"/>
                <a:cs typeface="Courier New"/>
              </a:rPr>
              <a:t>(!</a:t>
            </a:r>
            <a:r>
              <a:rPr sz="2500" b="1" i="1" spc="-55" dirty="0">
                <a:latin typeface="Calibri"/>
                <a:cs typeface="Calibri"/>
              </a:rPr>
              <a:t>Test</a:t>
            </a:r>
            <a:r>
              <a:rPr sz="2400" spc="-55" dirty="0">
                <a:latin typeface="Courier New"/>
                <a:cs typeface="Courier New"/>
              </a:rPr>
              <a:t>) 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goto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done;</a:t>
            </a:r>
            <a:endParaRPr sz="2400">
              <a:latin typeface="Courier New"/>
              <a:cs typeface="Courier New"/>
            </a:endParaRPr>
          </a:p>
          <a:p>
            <a:pPr marL="38735">
              <a:lnSpc>
                <a:spcPts val="2765"/>
              </a:lnSpc>
            </a:pPr>
            <a:r>
              <a:rPr sz="2400" spc="-5" dirty="0">
                <a:latin typeface="Courier New"/>
                <a:cs typeface="Courier New"/>
              </a:rPr>
              <a:t>loop:</a:t>
            </a:r>
            <a:endParaRPr sz="2400">
              <a:latin typeface="Courier New"/>
              <a:cs typeface="Courier New"/>
            </a:endParaRPr>
          </a:p>
          <a:p>
            <a:pPr marL="404495">
              <a:lnSpc>
                <a:spcPts val="2910"/>
              </a:lnSpc>
            </a:pPr>
            <a:r>
              <a:rPr sz="2500" b="1" i="1" spc="-40" dirty="0">
                <a:latin typeface="Calibri"/>
                <a:cs typeface="Calibri"/>
              </a:rPr>
              <a:t>Body</a:t>
            </a:r>
            <a:endParaRPr sz="2500">
              <a:latin typeface="Calibri"/>
              <a:cs typeface="Calibri"/>
            </a:endParaRPr>
          </a:p>
          <a:p>
            <a:pPr marL="770255" marR="824230" indent="-365760">
              <a:lnSpc>
                <a:spcPts val="2840"/>
              </a:lnSpc>
              <a:spcBef>
                <a:spcPts val="170"/>
              </a:spcBef>
            </a:pP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1430" dirty="0">
                <a:latin typeface="Courier New"/>
                <a:cs typeface="Courier New"/>
              </a:rPr>
              <a:t> </a:t>
            </a:r>
            <a:r>
              <a:rPr sz="2400" spc="-65" dirty="0">
                <a:latin typeface="Courier New"/>
                <a:cs typeface="Courier New"/>
              </a:rPr>
              <a:t>(</a:t>
            </a:r>
            <a:r>
              <a:rPr sz="2500" b="1" i="1" spc="-65" dirty="0">
                <a:latin typeface="Calibri"/>
                <a:cs typeface="Calibri"/>
              </a:rPr>
              <a:t>Test</a:t>
            </a:r>
            <a:r>
              <a:rPr sz="2400" spc="-65" dirty="0">
                <a:latin typeface="Courier New"/>
                <a:cs typeface="Courier New"/>
              </a:rPr>
              <a:t>) 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goto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loop;</a:t>
            </a:r>
            <a:endParaRPr sz="2400">
              <a:latin typeface="Courier New"/>
              <a:cs typeface="Courier New"/>
            </a:endParaRPr>
          </a:p>
          <a:p>
            <a:pPr marL="38735">
              <a:lnSpc>
                <a:spcPts val="2800"/>
              </a:lnSpc>
            </a:pPr>
            <a:r>
              <a:rPr sz="2400" spc="-5" dirty="0">
                <a:latin typeface="Courier New"/>
                <a:cs typeface="Courier New"/>
              </a:rPr>
              <a:t>done: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31975" y="3006851"/>
            <a:ext cx="763905" cy="894080"/>
            <a:chOff x="1331975" y="3006851"/>
            <a:chExt cx="763905" cy="89408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1975" y="3055619"/>
              <a:ext cx="762762" cy="84505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33499" y="3006851"/>
              <a:ext cx="762000" cy="844550"/>
            </a:xfrm>
            <a:custGeom>
              <a:avLst/>
              <a:gdLst/>
              <a:ahLst/>
              <a:cxnLst/>
              <a:rect l="l" t="t" r="r" b="b"/>
              <a:pathLst>
                <a:path w="762000" h="844550">
                  <a:moveTo>
                    <a:pt x="571500" y="0"/>
                  </a:moveTo>
                  <a:lnTo>
                    <a:pt x="190500" y="0"/>
                  </a:lnTo>
                  <a:lnTo>
                    <a:pt x="190500" y="462914"/>
                  </a:lnTo>
                  <a:lnTo>
                    <a:pt x="0" y="462914"/>
                  </a:lnTo>
                  <a:lnTo>
                    <a:pt x="381000" y="844296"/>
                  </a:lnTo>
                  <a:lnTo>
                    <a:pt x="762000" y="462914"/>
                  </a:lnTo>
                  <a:lnTo>
                    <a:pt x="571500" y="46291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970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688079" y="5084064"/>
            <a:ext cx="1525905" cy="811530"/>
            <a:chOff x="3688079" y="5084064"/>
            <a:chExt cx="1525905" cy="81153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8079" y="5132832"/>
              <a:ext cx="1524762" cy="76276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89603" y="5084064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143000" y="0"/>
                  </a:moveTo>
                  <a:lnTo>
                    <a:pt x="1143000" y="190500"/>
                  </a:lnTo>
                  <a:lnTo>
                    <a:pt x="0" y="190500"/>
                  </a:lnTo>
                  <a:lnTo>
                    <a:pt x="0" y="571500"/>
                  </a:lnTo>
                  <a:lnTo>
                    <a:pt x="1143000" y="571500"/>
                  </a:lnTo>
                  <a:lnTo>
                    <a:pt x="1143000" y="762000"/>
                  </a:lnTo>
                  <a:lnTo>
                    <a:pt x="1524000" y="381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970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06400" y="467690"/>
            <a:ext cx="67462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</a:t>
            </a:r>
            <a:r>
              <a:rPr spc="-15" dirty="0"/>
              <a:t>u</a:t>
            </a:r>
            <a:r>
              <a:rPr spc="-470" dirty="0"/>
              <a:t>yển</a:t>
            </a:r>
            <a:r>
              <a:rPr spc="-25" dirty="0"/>
              <a:t> </a:t>
            </a:r>
            <a:r>
              <a:rPr dirty="0"/>
              <a:t>mã</a:t>
            </a:r>
            <a:r>
              <a:rPr spc="-30" dirty="0"/>
              <a:t> </a:t>
            </a:r>
            <a:r>
              <a:rPr dirty="0"/>
              <a:t>vòng</a:t>
            </a:r>
            <a:r>
              <a:rPr spc="-30" dirty="0"/>
              <a:t> </a:t>
            </a:r>
            <a:r>
              <a:rPr spc="-265" dirty="0"/>
              <a:t>l</a:t>
            </a:r>
            <a:r>
              <a:rPr spc="-1175" dirty="0"/>
              <a:t>ặ</a:t>
            </a:r>
            <a:r>
              <a:rPr dirty="0"/>
              <a:t>p</a:t>
            </a:r>
            <a:r>
              <a:rPr spc="5" dirty="0"/>
              <a:t> </a:t>
            </a:r>
            <a:r>
              <a:rPr b="1" dirty="0">
                <a:latin typeface="Arial"/>
                <a:cs typeface="Arial"/>
              </a:rPr>
              <a:t>Whi</a:t>
            </a:r>
            <a:r>
              <a:rPr b="1" spc="-15" dirty="0">
                <a:latin typeface="Arial"/>
                <a:cs typeface="Arial"/>
              </a:rPr>
              <a:t>l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Dạn</a:t>
            </a:r>
            <a:r>
              <a:rPr b="1" dirty="0">
                <a:latin typeface="Arial"/>
                <a:cs typeface="Arial"/>
              </a:rPr>
              <a:t>g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2</a:t>
            </a:r>
          </a:p>
        </p:txBody>
      </p:sp>
      <p:sp>
        <p:nvSpPr>
          <p:cNvPr id="25" name="object 25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34</a:t>
            </a:fld>
            <a:endParaRPr spc="-10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0" y="1465834"/>
            <a:ext cx="6584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84700" algn="l"/>
              </a:tabLst>
            </a:pPr>
            <a:r>
              <a:rPr sz="2200" b="1" spc="-5" dirty="0">
                <a:latin typeface="Arial"/>
                <a:cs typeface="Arial"/>
              </a:rPr>
              <a:t>C Code	</a:t>
            </a:r>
            <a:r>
              <a:rPr sz="2200" b="1" spc="-10" dirty="0">
                <a:latin typeface="Arial"/>
                <a:cs typeface="Arial"/>
              </a:rPr>
              <a:t>Dạng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Do-While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96967" y="1857501"/>
            <a:ext cx="4149090" cy="3522979"/>
            <a:chOff x="4696967" y="1857501"/>
            <a:chExt cx="4149090" cy="35229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9931" y="1906523"/>
              <a:ext cx="4054602" cy="34069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6967" y="1882139"/>
              <a:ext cx="3277362" cy="34983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97551" y="1863851"/>
              <a:ext cx="4041775" cy="3394075"/>
            </a:xfrm>
            <a:custGeom>
              <a:avLst/>
              <a:gdLst/>
              <a:ahLst/>
              <a:cxnLst/>
              <a:rect l="l" t="t" r="r" b="b"/>
              <a:pathLst>
                <a:path w="4041775" h="3394075">
                  <a:moveTo>
                    <a:pt x="4041648" y="0"/>
                  </a:moveTo>
                  <a:lnTo>
                    <a:pt x="0" y="0"/>
                  </a:lnTo>
                  <a:lnTo>
                    <a:pt x="0" y="3393948"/>
                  </a:lnTo>
                  <a:lnTo>
                    <a:pt x="4041648" y="3393948"/>
                  </a:lnTo>
                  <a:lnTo>
                    <a:pt x="4041648" y="0"/>
                  </a:lnTo>
                  <a:close/>
                </a:path>
              </a:pathLst>
            </a:custGeom>
            <a:solidFill>
              <a:srgbClr val="D4F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7551" y="1863851"/>
              <a:ext cx="4041775" cy="3394075"/>
            </a:xfrm>
            <a:custGeom>
              <a:avLst/>
              <a:gdLst/>
              <a:ahLst/>
              <a:cxnLst/>
              <a:rect l="l" t="t" r="r" b="b"/>
              <a:pathLst>
                <a:path w="4041775" h="3394075">
                  <a:moveTo>
                    <a:pt x="0" y="3393948"/>
                  </a:moveTo>
                  <a:lnTo>
                    <a:pt x="4041648" y="3393948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33939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23586" y="1862073"/>
            <a:ext cx="302958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49910" indent="-2743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pcount_goto_dw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(unsigned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49860" marR="5080" indent="409575">
              <a:lnSpc>
                <a:spcPct val="100000"/>
              </a:lnSpc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if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(!x)</a:t>
            </a:r>
            <a:r>
              <a:rPr sz="1800" b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ourier New"/>
                <a:cs typeface="Courier New"/>
              </a:rPr>
              <a:t>done; </a:t>
            </a:r>
            <a:r>
              <a:rPr sz="1800" b="1" spc="-106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loop:</a:t>
            </a:r>
            <a:endParaRPr sz="1800">
              <a:latin typeface="Courier New"/>
              <a:cs typeface="Courier New"/>
            </a:endParaRPr>
          </a:p>
          <a:p>
            <a:pPr marL="559435" marR="5080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result</a:t>
            </a:r>
            <a:r>
              <a:rPr sz="18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+=</a:t>
            </a:r>
            <a:r>
              <a:rPr sz="18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&amp;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0x1; </a:t>
            </a:r>
            <a:r>
              <a:rPr sz="1800" b="1" spc="-10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&gt;&gt;=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49860" marR="277495" indent="409575">
              <a:lnSpc>
                <a:spcPct val="100000"/>
              </a:lnSpc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if(x)</a:t>
            </a:r>
            <a:r>
              <a:rPr sz="1800" b="1" spc="-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loop</a:t>
            </a:r>
            <a:r>
              <a:rPr sz="1800" b="1" spc="-10" dirty="0">
                <a:latin typeface="Courier New"/>
                <a:cs typeface="Courier New"/>
              </a:rPr>
              <a:t>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ourier New"/>
                <a:cs typeface="Courier New"/>
              </a:rPr>
              <a:t>done: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072" y="5436819"/>
            <a:ext cx="7292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434" dirty="0">
                <a:latin typeface="Arial MT"/>
                <a:cs typeface="Arial MT"/>
              </a:rPr>
              <a:t>Điề</a:t>
            </a:r>
            <a:r>
              <a:rPr sz="2200" spc="-320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spc="-185" dirty="0">
                <a:latin typeface="Arial MT"/>
                <a:cs typeface="Arial MT"/>
              </a:rPr>
              <a:t>i</a:t>
            </a:r>
            <a:r>
              <a:rPr sz="2200" spc="-805" dirty="0">
                <a:latin typeface="Arial MT"/>
                <a:cs typeface="Arial MT"/>
              </a:rPr>
              <a:t>ệ</a:t>
            </a:r>
            <a:r>
              <a:rPr sz="2200" spc="-5" dirty="0">
                <a:latin typeface="Arial MT"/>
                <a:cs typeface="Arial MT"/>
              </a:rPr>
              <a:t>n b</a:t>
            </a:r>
            <a:r>
              <a:rPr sz="2200" spc="-1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775" dirty="0">
                <a:latin typeface="Arial MT"/>
                <a:cs typeface="Arial MT"/>
              </a:rPr>
              <a:t>đầ</a:t>
            </a:r>
            <a:r>
              <a:rPr sz="2200" spc="-430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860" dirty="0">
                <a:latin typeface="Arial MT"/>
                <a:cs typeface="Arial MT"/>
              </a:rPr>
              <a:t>đ</a:t>
            </a:r>
            <a:r>
              <a:rPr sz="2200" spc="-850" dirty="0">
                <a:latin typeface="Arial MT"/>
                <a:cs typeface="Arial MT"/>
              </a:rPr>
              <a:t>ư</a:t>
            </a:r>
            <a:r>
              <a:rPr sz="2200" spc="-385" dirty="0">
                <a:latin typeface="Arial MT"/>
                <a:cs typeface="Arial MT"/>
              </a:rPr>
              <a:t>ợc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45" dirty="0">
                <a:latin typeface="Arial MT"/>
                <a:cs typeface="Arial MT"/>
              </a:rPr>
              <a:t>ể</a:t>
            </a:r>
            <a:r>
              <a:rPr sz="2200" spc="-45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 tra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40" dirty="0">
                <a:latin typeface="Arial MT"/>
                <a:cs typeface="Arial MT"/>
              </a:rPr>
              <a:t>tr</a:t>
            </a:r>
            <a:r>
              <a:rPr sz="2200" spc="-450" dirty="0">
                <a:latin typeface="Arial MT"/>
                <a:cs typeface="Arial MT"/>
              </a:rPr>
              <a:t>ư</a:t>
            </a:r>
            <a:r>
              <a:rPr sz="2200" spc="-385" dirty="0">
                <a:latin typeface="Arial MT"/>
                <a:cs typeface="Arial MT"/>
              </a:rPr>
              <a:t>ớc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dirty="0">
                <a:latin typeface="Arial MT"/>
                <a:cs typeface="Arial MT"/>
              </a:rPr>
              <a:t>h</a:t>
            </a:r>
            <a:r>
              <a:rPr sz="2200" spc="-5" dirty="0">
                <a:latin typeface="Arial MT"/>
                <a:cs typeface="Arial MT"/>
              </a:rPr>
              <a:t>i </a:t>
            </a:r>
            <a:r>
              <a:rPr sz="2200" spc="-20" dirty="0">
                <a:latin typeface="Arial MT"/>
                <a:cs typeface="Arial MT"/>
              </a:rPr>
              <a:t>v</a:t>
            </a:r>
            <a:r>
              <a:rPr sz="2200" spc="-10" dirty="0">
                <a:latin typeface="Arial MT"/>
                <a:cs typeface="Arial MT"/>
              </a:rPr>
              <a:t>à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vòng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85" dirty="0">
                <a:latin typeface="Arial MT"/>
                <a:cs typeface="Arial MT"/>
              </a:rPr>
              <a:t>l</a:t>
            </a:r>
            <a:r>
              <a:rPr sz="2200" spc="-805" dirty="0">
                <a:latin typeface="Arial MT"/>
                <a:cs typeface="Arial MT"/>
              </a:rPr>
              <a:t>ặ</a:t>
            </a:r>
            <a:r>
              <a:rPr sz="2200" spc="-5" dirty="0">
                <a:latin typeface="Arial MT"/>
                <a:cs typeface="Arial MT"/>
              </a:rPr>
              <a:t>p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6400" y="467690"/>
            <a:ext cx="8191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</a:t>
            </a:r>
            <a:r>
              <a:rPr spc="-15" dirty="0"/>
              <a:t>u</a:t>
            </a:r>
            <a:r>
              <a:rPr spc="-470" dirty="0"/>
              <a:t>yển</a:t>
            </a:r>
            <a:r>
              <a:rPr spc="-25" dirty="0"/>
              <a:t> </a:t>
            </a:r>
            <a:r>
              <a:rPr dirty="0"/>
              <a:t>mã</a:t>
            </a:r>
            <a:r>
              <a:rPr spc="-30" dirty="0"/>
              <a:t> </a:t>
            </a:r>
            <a:r>
              <a:rPr dirty="0"/>
              <a:t>vòng</a:t>
            </a:r>
            <a:r>
              <a:rPr spc="-30" dirty="0"/>
              <a:t> </a:t>
            </a:r>
            <a:r>
              <a:rPr spc="-265" dirty="0"/>
              <a:t>l</a:t>
            </a:r>
            <a:r>
              <a:rPr spc="-1175" dirty="0"/>
              <a:t>ặ</a:t>
            </a:r>
            <a:r>
              <a:rPr dirty="0"/>
              <a:t>p</a:t>
            </a:r>
            <a:r>
              <a:rPr spc="5" dirty="0"/>
              <a:t> </a:t>
            </a:r>
            <a:r>
              <a:rPr b="1" dirty="0">
                <a:latin typeface="Arial"/>
                <a:cs typeface="Arial"/>
              </a:rPr>
              <a:t>Whi</a:t>
            </a:r>
            <a:r>
              <a:rPr b="1" spc="-15" dirty="0">
                <a:latin typeface="Arial"/>
                <a:cs typeface="Arial"/>
              </a:rPr>
              <a:t>l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Dạn</a:t>
            </a:r>
            <a:r>
              <a:rPr b="1" dirty="0">
                <a:latin typeface="Arial"/>
                <a:cs typeface="Arial"/>
              </a:rPr>
              <a:t>g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2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V</a:t>
            </a:r>
            <a:r>
              <a:rPr b="1" dirty="0">
                <a:latin typeface="Arial"/>
                <a:cs typeface="Arial"/>
              </a:rPr>
              <a:t>í</a:t>
            </a:r>
            <a:r>
              <a:rPr b="1" spc="-5" dirty="0">
                <a:latin typeface="Arial"/>
                <a:cs typeface="Arial"/>
              </a:rPr>
              <a:t> dụ</a:t>
            </a:r>
          </a:p>
        </p:txBody>
      </p:sp>
      <p:sp>
        <p:nvSpPr>
          <p:cNvPr id="11" name="object 11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1815" y="1886457"/>
            <a:ext cx="4222115" cy="3134360"/>
            <a:chOff x="51815" y="1886457"/>
            <a:chExt cx="4222115" cy="31343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80" y="1935479"/>
              <a:ext cx="4127754" cy="30853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15" y="1911095"/>
              <a:ext cx="3277362" cy="294970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2400" y="1892807"/>
              <a:ext cx="4114800" cy="3072765"/>
            </a:xfrm>
            <a:custGeom>
              <a:avLst/>
              <a:gdLst/>
              <a:ahLst/>
              <a:cxnLst/>
              <a:rect l="l" t="t" r="r" b="b"/>
              <a:pathLst>
                <a:path w="4114800" h="3072765">
                  <a:moveTo>
                    <a:pt x="4114800" y="0"/>
                  </a:moveTo>
                  <a:lnTo>
                    <a:pt x="0" y="0"/>
                  </a:lnTo>
                  <a:lnTo>
                    <a:pt x="0" y="3072384"/>
                  </a:lnTo>
                  <a:lnTo>
                    <a:pt x="4114800" y="3072384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400" y="1892807"/>
              <a:ext cx="4114800" cy="3072765"/>
            </a:xfrm>
            <a:custGeom>
              <a:avLst/>
              <a:gdLst/>
              <a:ahLst/>
              <a:cxnLst/>
              <a:rect l="l" t="t" r="r" b="b"/>
              <a:pathLst>
                <a:path w="4114800" h="3072765">
                  <a:moveTo>
                    <a:pt x="0" y="3072384"/>
                  </a:moveTo>
                  <a:lnTo>
                    <a:pt x="4114800" y="3072384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30723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7800" y="1890776"/>
            <a:ext cx="302895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23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pcount_while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(unsigned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while</a:t>
            </a:r>
            <a:r>
              <a:rPr sz="1800" b="1" spc="-4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(x)</a:t>
            </a:r>
            <a:r>
              <a:rPr sz="1800" b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 marR="5080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result</a:t>
            </a:r>
            <a:r>
              <a:rPr sz="1800" b="1" spc="-5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+=</a:t>
            </a:r>
            <a:r>
              <a:rPr sz="18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&amp;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0x1; </a:t>
            </a:r>
            <a:r>
              <a:rPr sz="1800" b="1" spc="-106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&gt;&gt;=</a:t>
            </a:r>
            <a:r>
              <a:rPr sz="1800" b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35</a:t>
            </a:fld>
            <a:endParaRPr spc="-10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426846"/>
            <a:ext cx="4037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Dạng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vòng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lặp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159" y="1527175"/>
            <a:ext cx="4457700" cy="1013460"/>
          </a:xfrm>
          <a:prstGeom prst="rect">
            <a:avLst/>
          </a:prstGeom>
          <a:solidFill>
            <a:srgbClr val="D1D1EF"/>
          </a:solidFill>
          <a:ln w="317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80010" algn="ctr">
              <a:lnSpc>
                <a:spcPct val="100000"/>
              </a:lnSpc>
              <a:spcBef>
                <a:spcPts val="125"/>
              </a:spcBef>
              <a:tabLst>
                <a:tab pos="2205990" algn="l"/>
              </a:tabLst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78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Init</a:t>
            </a:r>
            <a:r>
              <a:rPr sz="2400" spc="-5" dirty="0">
                <a:latin typeface="Arial MT"/>
                <a:cs typeface="Arial MT"/>
              </a:rPr>
              <a:t>;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i="1" spc="-55" dirty="0">
                <a:latin typeface="Arial"/>
                <a:cs typeface="Arial"/>
              </a:rPr>
              <a:t>Test	</a:t>
            </a:r>
            <a:r>
              <a:rPr sz="2400" dirty="0">
                <a:latin typeface="Arial MT"/>
                <a:cs typeface="Arial MT"/>
              </a:rPr>
              <a:t>;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Update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1268095">
              <a:lnSpc>
                <a:spcPct val="100000"/>
              </a:lnSpc>
              <a:spcBef>
                <a:spcPts val="1385"/>
              </a:spcBef>
            </a:pPr>
            <a:r>
              <a:rPr sz="2400" i="1" spc="-10" dirty="0">
                <a:latin typeface="Courier New"/>
                <a:cs typeface="Courier New"/>
              </a:rPr>
              <a:t>Body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4715" y="2822448"/>
            <a:ext cx="4586605" cy="3830954"/>
            <a:chOff x="394715" y="2822448"/>
            <a:chExt cx="4586605" cy="38309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39" y="2839212"/>
              <a:ext cx="4508754" cy="38138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715" y="2822448"/>
              <a:ext cx="3909822" cy="335356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0059" y="2796539"/>
            <a:ext cx="4495800" cy="380111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8100" marR="786765">
              <a:lnSpc>
                <a:spcPct val="100000"/>
              </a:lnSpc>
              <a:spcBef>
                <a:spcPts val="114"/>
              </a:spcBef>
            </a:pPr>
            <a:r>
              <a:rPr sz="1600" b="1" spc="-5" dirty="0">
                <a:latin typeface="Courier New"/>
                <a:cs typeface="Courier New"/>
              </a:rPr>
              <a:t>#define</a:t>
            </a:r>
            <a:r>
              <a:rPr sz="1600" b="1" spc="9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WSIZE</a:t>
            </a:r>
            <a:r>
              <a:rPr sz="1600" b="1" spc="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8*sizeof(int) 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pcount_for(unsigned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x)</a:t>
            </a:r>
            <a:endParaRPr sz="16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size_t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result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for</a:t>
            </a:r>
            <a:r>
              <a:rPr sz="1600" b="1" spc="-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(i</a:t>
            </a:r>
            <a:r>
              <a:rPr sz="1600" b="1" spc="-5" dirty="0">
                <a:latin typeface="Courier New"/>
                <a:cs typeface="Courier New"/>
              </a:rPr>
              <a:t> = </a:t>
            </a:r>
            <a:r>
              <a:rPr sz="1600" b="1" dirty="0">
                <a:latin typeface="Courier New"/>
                <a:cs typeface="Courier New"/>
              </a:rPr>
              <a:t>0;</a:t>
            </a:r>
            <a:r>
              <a:rPr sz="1600" b="1" spc="-5" dirty="0">
                <a:latin typeface="Courier New"/>
                <a:cs typeface="Courier New"/>
              </a:rPr>
              <a:t> i &lt; WSIZE;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257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unsigned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bit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76962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(x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&gt;&gt;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i)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&amp;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0x1;</a:t>
            </a:r>
            <a:endParaRPr sz="1600">
              <a:latin typeface="Courier New"/>
              <a:cs typeface="Courier New"/>
            </a:endParaRPr>
          </a:p>
          <a:p>
            <a:pPr marL="5257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result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bit;</a:t>
            </a:r>
            <a:endParaRPr sz="16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return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57215" y="1991855"/>
            <a:ext cx="2239645" cy="481330"/>
            <a:chOff x="5157215" y="1991855"/>
            <a:chExt cx="2239645" cy="4813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0179" y="2016239"/>
              <a:ext cx="2146554" cy="3939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7215" y="1991855"/>
              <a:ext cx="957834" cy="48083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57800" y="1973579"/>
            <a:ext cx="21336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57215" y="2906255"/>
            <a:ext cx="2239645" cy="481330"/>
            <a:chOff x="5157215" y="2906255"/>
            <a:chExt cx="2239645" cy="48133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0179" y="2930639"/>
              <a:ext cx="2146554" cy="39396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7215" y="2906255"/>
              <a:ext cx="1503426" cy="48083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257800" y="2887979"/>
            <a:ext cx="21336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WSIZE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57215" y="3896855"/>
            <a:ext cx="2239645" cy="481330"/>
            <a:chOff x="5157215" y="3896855"/>
            <a:chExt cx="2239645" cy="48133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0179" y="3921239"/>
              <a:ext cx="2146554" cy="3939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7215" y="3896855"/>
              <a:ext cx="685038" cy="48083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57800" y="3878579"/>
            <a:ext cx="21336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latin typeface="Courier New"/>
                <a:cs typeface="Courier New"/>
              </a:rPr>
              <a:t>i++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57215" y="4887467"/>
            <a:ext cx="3737610" cy="1578610"/>
            <a:chOff x="5157215" y="4887467"/>
            <a:chExt cx="3737610" cy="157861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0179" y="4911851"/>
              <a:ext cx="3644646" cy="153695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7215" y="4887467"/>
              <a:ext cx="3004566" cy="157810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257800" y="4869179"/>
            <a:ext cx="3632200" cy="15240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1305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unsigned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bit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72136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(x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&gt;&gt;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i)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&amp;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0x1;</a:t>
            </a:r>
            <a:endParaRPr sz="1800">
              <a:latin typeface="Courier New"/>
              <a:cs typeface="Courier New"/>
            </a:endParaRPr>
          </a:p>
          <a:p>
            <a:pPr marL="31305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+=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bit;</a:t>
            </a:r>
            <a:endParaRPr sz="180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34685" y="1532889"/>
            <a:ext cx="1067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Khởi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tạo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34685" y="2491867"/>
            <a:ext cx="1041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Kiểm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53990" y="3482721"/>
            <a:ext cx="1113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Cập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nhật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2785" y="4473702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Body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36</a:t>
            </a:fld>
            <a:endParaRPr spc="-10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818004"/>
            <a:ext cx="4419600" cy="1012190"/>
          </a:xfrm>
          <a:prstGeom prst="rect">
            <a:avLst/>
          </a:prstGeom>
          <a:solidFill>
            <a:srgbClr val="D1D1EF"/>
          </a:solidFill>
          <a:ln w="571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995"/>
              </a:lnSpc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(</a:t>
            </a:r>
            <a:r>
              <a:rPr sz="2500" b="1" i="1" spc="-25" dirty="0">
                <a:latin typeface="Calibri"/>
                <a:cs typeface="Calibri"/>
              </a:rPr>
              <a:t>Init</a:t>
            </a:r>
            <a:r>
              <a:rPr sz="2400" spc="-25" dirty="0">
                <a:latin typeface="Courier New"/>
                <a:cs typeface="Courier New"/>
              </a:rPr>
              <a:t>;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500" b="1" i="1" spc="-75" dirty="0">
                <a:latin typeface="Calibri"/>
                <a:cs typeface="Calibri"/>
              </a:rPr>
              <a:t>Test</a:t>
            </a:r>
            <a:r>
              <a:rPr sz="2400" spc="-75" dirty="0">
                <a:latin typeface="Courier New"/>
                <a:cs typeface="Courier New"/>
              </a:rPr>
              <a:t>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500" b="1" i="1" spc="-65" dirty="0">
                <a:latin typeface="Calibri"/>
                <a:cs typeface="Calibri"/>
              </a:rPr>
              <a:t>Update</a:t>
            </a:r>
            <a:r>
              <a:rPr sz="2500" b="1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730250" algn="ctr">
              <a:lnSpc>
                <a:spcPct val="100000"/>
              </a:lnSpc>
              <a:spcBef>
                <a:spcPts val="1320"/>
              </a:spcBef>
            </a:pPr>
            <a:r>
              <a:rPr sz="2500" b="1" i="1" spc="-40" dirty="0">
                <a:latin typeface="Calibri"/>
                <a:cs typeface="Calibri"/>
              </a:rPr>
              <a:t>Body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425" y="1384249"/>
            <a:ext cx="1449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Version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8536" y="3899534"/>
            <a:ext cx="3810000" cy="2675890"/>
          </a:xfrm>
          <a:prstGeom prst="rect">
            <a:avLst/>
          </a:prstGeom>
          <a:solidFill>
            <a:srgbClr val="D1D1EF"/>
          </a:solidFill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500" b="1" i="1" spc="-30" dirty="0">
                <a:latin typeface="Calibri"/>
                <a:cs typeface="Calibri"/>
              </a:rPr>
              <a:t>Init</a:t>
            </a:r>
            <a:r>
              <a:rPr sz="2400" i="1" spc="-3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Courier New"/>
                <a:cs typeface="Courier New"/>
              </a:rPr>
              <a:t>while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ourier New"/>
                <a:cs typeface="Courier New"/>
              </a:rPr>
              <a:t>(</a:t>
            </a:r>
            <a:r>
              <a:rPr sz="2500" b="1" i="1" spc="-75" dirty="0">
                <a:latin typeface="Calibri"/>
                <a:cs typeface="Calibri"/>
              </a:rPr>
              <a:t>Test</a:t>
            </a:r>
            <a:r>
              <a:rPr sz="2500" b="1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21055" marR="1868170">
              <a:lnSpc>
                <a:spcPts val="4320"/>
              </a:lnSpc>
              <a:spcBef>
                <a:spcPts val="365"/>
              </a:spcBef>
            </a:pPr>
            <a:r>
              <a:rPr sz="2500" b="1" i="1" spc="-40" dirty="0">
                <a:latin typeface="Calibri"/>
                <a:cs typeface="Calibri"/>
              </a:rPr>
              <a:t>Body </a:t>
            </a:r>
            <a:r>
              <a:rPr sz="2500" b="1" i="1" spc="-35" dirty="0">
                <a:latin typeface="Calibri"/>
                <a:cs typeface="Calibri"/>
              </a:rPr>
              <a:t> </a:t>
            </a:r>
            <a:r>
              <a:rPr sz="2500" b="1" i="1" spc="-70" dirty="0">
                <a:latin typeface="Calibri"/>
                <a:cs typeface="Calibri"/>
              </a:rPr>
              <a:t>Upd</a:t>
            </a:r>
            <a:r>
              <a:rPr sz="2500" b="1" i="1" spc="-95" dirty="0">
                <a:latin typeface="Calibri"/>
                <a:cs typeface="Calibri"/>
              </a:rPr>
              <a:t>a</a:t>
            </a:r>
            <a:r>
              <a:rPr sz="2500" b="1" i="1" spc="-65" dirty="0">
                <a:latin typeface="Calibri"/>
                <a:cs typeface="Calibri"/>
              </a:rPr>
              <a:t>t</a:t>
            </a:r>
            <a:r>
              <a:rPr sz="2500" b="1" i="1" spc="-15" dirty="0">
                <a:latin typeface="Calibri"/>
                <a:cs typeface="Calibri"/>
              </a:rPr>
              <a:t>e</a:t>
            </a:r>
            <a:r>
              <a:rPr sz="240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02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0885" y="3283711"/>
            <a:ext cx="1784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While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Version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30779" y="2974848"/>
            <a:ext cx="763905" cy="892810"/>
            <a:chOff x="2430779" y="2974848"/>
            <a:chExt cx="763905" cy="8928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79" y="3023616"/>
              <a:ext cx="762762" cy="8435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32303" y="2974848"/>
              <a:ext cx="762000" cy="843280"/>
            </a:xfrm>
            <a:custGeom>
              <a:avLst/>
              <a:gdLst/>
              <a:ahLst/>
              <a:cxnLst/>
              <a:rect l="l" t="t" r="r" b="b"/>
              <a:pathLst>
                <a:path w="762000" h="843279">
                  <a:moveTo>
                    <a:pt x="571500" y="0"/>
                  </a:moveTo>
                  <a:lnTo>
                    <a:pt x="190500" y="0"/>
                  </a:lnTo>
                  <a:lnTo>
                    <a:pt x="190500" y="462025"/>
                  </a:lnTo>
                  <a:lnTo>
                    <a:pt x="0" y="462025"/>
                  </a:lnTo>
                  <a:lnTo>
                    <a:pt x="381000" y="842771"/>
                  </a:lnTo>
                  <a:lnTo>
                    <a:pt x="762000" y="462025"/>
                  </a:lnTo>
                  <a:lnTo>
                    <a:pt x="571500" y="462025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970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6400" y="426846"/>
            <a:ext cx="6798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Vòng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lặp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For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Arial"/>
                <a:cs typeface="Arial"/>
              </a:rPr>
              <a:t>Vòng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lặp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While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37</a:t>
            </a:fld>
            <a:endParaRPr spc="-10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72128" y="1911095"/>
            <a:ext cx="4947920" cy="4432935"/>
            <a:chOff x="4072128" y="1911095"/>
            <a:chExt cx="4947920" cy="4432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7472" y="1932431"/>
              <a:ext cx="4813554" cy="44112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2128" y="1911095"/>
              <a:ext cx="4947666" cy="38229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65091" y="1889760"/>
            <a:ext cx="4800600" cy="439864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latin typeface="Courier New"/>
                <a:cs typeface="Courier New"/>
              </a:rPr>
              <a:t>int</a:t>
            </a:r>
            <a:r>
              <a:rPr sz="1700" b="1" spc="-2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pcount_for_while(unsigned</a:t>
            </a:r>
            <a:r>
              <a:rPr sz="1700" b="1" spc="-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int </a:t>
            </a:r>
            <a:r>
              <a:rPr sz="1700" b="1" spc="-5" dirty="0">
                <a:latin typeface="Courier New"/>
                <a:cs typeface="Courier New"/>
              </a:rPr>
              <a:t>x)</a:t>
            </a:r>
            <a:endParaRPr sz="1700">
              <a:latin typeface="Courier New"/>
              <a:cs typeface="Courier New"/>
            </a:endParaRPr>
          </a:p>
          <a:p>
            <a:pPr marL="39370">
              <a:lnSpc>
                <a:spcPct val="100000"/>
              </a:lnSpc>
            </a:pP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latin typeface="Courier New"/>
                <a:cs typeface="Courier New"/>
              </a:rPr>
              <a:t>size_t</a:t>
            </a:r>
            <a:r>
              <a:rPr sz="1700" b="1" spc="-3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i;</a:t>
            </a:r>
            <a:endParaRPr sz="1700">
              <a:latin typeface="Courier New"/>
              <a:cs typeface="Courier New"/>
            </a:endParaRPr>
          </a:p>
          <a:p>
            <a:pPr marL="298450" marR="2411730">
              <a:lnSpc>
                <a:spcPct val="100000"/>
              </a:lnSpc>
            </a:pPr>
            <a:r>
              <a:rPr sz="1700" b="1" dirty="0">
                <a:latin typeface="Courier New"/>
                <a:cs typeface="Courier New"/>
              </a:rPr>
              <a:t>long</a:t>
            </a:r>
            <a:r>
              <a:rPr sz="1700" b="1" spc="-2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result</a:t>
            </a:r>
            <a:r>
              <a:rPr sz="1700" b="1" spc="-2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=</a:t>
            </a:r>
            <a:r>
              <a:rPr sz="1700" b="1" spc="-2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0; </a:t>
            </a:r>
            <a:r>
              <a:rPr sz="1700" b="1" spc="-100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0;</a:t>
            </a:r>
            <a:endParaRPr sz="17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</a:pPr>
            <a:r>
              <a:rPr sz="1700" b="1" dirty="0">
                <a:latin typeface="Courier New"/>
                <a:cs typeface="Courier New"/>
              </a:rPr>
              <a:t>while</a:t>
            </a:r>
            <a:r>
              <a:rPr sz="1700" b="1" spc="-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(</a:t>
            </a:r>
            <a:r>
              <a:rPr sz="1700" b="1" dirty="0">
                <a:solidFill>
                  <a:srgbClr val="FF6600"/>
                </a:solidFill>
                <a:latin typeface="Courier New"/>
                <a:cs typeface="Courier New"/>
              </a:rPr>
              <a:t>i</a:t>
            </a:r>
            <a:r>
              <a:rPr sz="1700" b="1" spc="-5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FF6600"/>
                </a:solidFill>
                <a:latin typeface="Courier New"/>
                <a:cs typeface="Courier New"/>
              </a:rPr>
              <a:t>&lt;</a:t>
            </a:r>
            <a:r>
              <a:rPr sz="1700" b="1" spc="-20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FF6600"/>
                </a:solidFill>
                <a:latin typeface="Courier New"/>
                <a:cs typeface="Courier New"/>
              </a:rPr>
              <a:t>WSIZE</a:t>
            </a:r>
            <a:r>
              <a:rPr sz="1700" b="1" dirty="0"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</a:pP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</a:pPr>
            <a:r>
              <a:rPr sz="1700" b="1" dirty="0">
                <a:solidFill>
                  <a:srgbClr val="CC0000"/>
                </a:solidFill>
                <a:latin typeface="Courier New"/>
                <a:cs typeface="Courier New"/>
              </a:rPr>
              <a:t>unsigned</a:t>
            </a:r>
            <a:r>
              <a:rPr sz="1700" b="1" spc="-3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CC0000"/>
                </a:solidFill>
                <a:latin typeface="Courier New"/>
                <a:cs typeface="Courier New"/>
              </a:rPr>
              <a:t>bit</a:t>
            </a:r>
            <a:r>
              <a:rPr sz="1700" b="1" spc="-2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endParaRPr sz="1700">
              <a:latin typeface="Courier New"/>
              <a:cs typeface="Courier New"/>
            </a:endParaRPr>
          </a:p>
          <a:p>
            <a:pPr marL="558800" marR="2020570" indent="260350">
              <a:lnSpc>
                <a:spcPct val="100000"/>
              </a:lnSpc>
            </a:pPr>
            <a:r>
              <a:rPr sz="1700" b="1" spc="-5" dirty="0">
                <a:solidFill>
                  <a:srgbClr val="CC0000"/>
                </a:solidFill>
                <a:latin typeface="Courier New"/>
                <a:cs typeface="Courier New"/>
              </a:rPr>
              <a:t>(x </a:t>
            </a:r>
            <a:r>
              <a:rPr sz="1700" b="1" dirty="0">
                <a:solidFill>
                  <a:srgbClr val="CC0000"/>
                </a:solidFill>
                <a:latin typeface="Courier New"/>
                <a:cs typeface="Courier New"/>
              </a:rPr>
              <a:t>&gt;&gt; </a:t>
            </a:r>
            <a:r>
              <a:rPr sz="1700" b="1" spc="-5" dirty="0">
                <a:solidFill>
                  <a:srgbClr val="CC0000"/>
                </a:solidFill>
                <a:latin typeface="Courier New"/>
                <a:cs typeface="Courier New"/>
              </a:rPr>
              <a:t>i) </a:t>
            </a:r>
            <a:r>
              <a:rPr sz="1700" b="1" dirty="0">
                <a:solidFill>
                  <a:srgbClr val="CC0000"/>
                </a:solidFill>
                <a:latin typeface="Courier New"/>
                <a:cs typeface="Courier New"/>
              </a:rPr>
              <a:t>&amp; 0x1; </a:t>
            </a:r>
            <a:r>
              <a:rPr sz="1700" b="1" spc="-101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CC0000"/>
                </a:solidFill>
                <a:latin typeface="Courier New"/>
                <a:cs typeface="Courier New"/>
              </a:rPr>
              <a:t>result</a:t>
            </a:r>
            <a:r>
              <a:rPr sz="1700" b="1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CC0000"/>
                </a:solidFill>
                <a:latin typeface="Courier New"/>
                <a:cs typeface="Courier New"/>
              </a:rPr>
              <a:t>+=</a:t>
            </a:r>
            <a:r>
              <a:rPr sz="1700" b="1" spc="-1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CC0000"/>
                </a:solidFill>
                <a:latin typeface="Courier New"/>
                <a:cs typeface="Courier New"/>
              </a:rPr>
              <a:t>bit; </a:t>
            </a:r>
            <a:r>
              <a:rPr sz="1700" b="1" spc="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urier New"/>
                <a:cs typeface="Courier New"/>
              </a:rPr>
              <a:t>i++;</a:t>
            </a:r>
            <a:endParaRPr sz="17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</a:pPr>
            <a:r>
              <a:rPr sz="1700" b="1" spc="-5" dirty="0">
                <a:latin typeface="Courier New"/>
                <a:cs typeface="Courier New"/>
              </a:rPr>
              <a:t>return</a:t>
            </a:r>
            <a:r>
              <a:rPr sz="1700" b="1" spc="-20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  <a:p>
            <a:pPr marL="39370">
              <a:lnSpc>
                <a:spcPct val="100000"/>
              </a:lnSpc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6400" y="426846"/>
            <a:ext cx="7109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Chuyển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vòng </a:t>
            </a:r>
            <a:r>
              <a:rPr sz="3600" b="1" dirty="0">
                <a:latin typeface="Arial"/>
                <a:cs typeface="Arial"/>
              </a:rPr>
              <a:t>lặp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For</a:t>
            </a:r>
            <a:r>
              <a:rPr sz="3600" b="1" spc="-5" dirty="0">
                <a:latin typeface="Arial"/>
                <a:cs typeface="Arial"/>
              </a:rPr>
              <a:t> sang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While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52043" y="1891283"/>
            <a:ext cx="2232025" cy="455295"/>
            <a:chOff x="352043" y="1891283"/>
            <a:chExt cx="2232025" cy="4552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1911083"/>
              <a:ext cx="2146554" cy="3939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043" y="1891283"/>
              <a:ext cx="910590" cy="45491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5008" y="1868423"/>
            <a:ext cx="21336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7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7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4424" y="2802623"/>
            <a:ext cx="2239645" cy="481330"/>
            <a:chOff x="344424" y="2802623"/>
            <a:chExt cx="2239645" cy="48133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8" y="2825483"/>
              <a:ext cx="2146554" cy="39396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424" y="2802623"/>
              <a:ext cx="1503426" cy="48083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45008" y="2782823"/>
            <a:ext cx="21336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solidFill>
                  <a:srgbClr val="FF6600"/>
                </a:solidFill>
                <a:latin typeface="Courier New"/>
                <a:cs typeface="Courier New"/>
              </a:rPr>
              <a:t>i</a:t>
            </a:r>
            <a:r>
              <a:rPr sz="1800" b="1" spc="-45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6600"/>
                </a:solidFill>
                <a:latin typeface="Courier New"/>
                <a:cs typeface="Courier New"/>
              </a:rPr>
              <a:t>&lt;</a:t>
            </a:r>
            <a:r>
              <a:rPr sz="1800" b="1" spc="-50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6600"/>
                </a:solidFill>
                <a:latin typeface="Courier New"/>
                <a:cs typeface="Courier New"/>
              </a:rPr>
              <a:t>WSIZE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4424" y="3793223"/>
            <a:ext cx="2239645" cy="481330"/>
            <a:chOff x="344424" y="3793223"/>
            <a:chExt cx="2239645" cy="48133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8" y="3816083"/>
              <a:ext cx="2146554" cy="3939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424" y="3793223"/>
              <a:ext cx="685038" cy="48083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45008" y="3773423"/>
            <a:ext cx="21336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i++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4424" y="4783835"/>
            <a:ext cx="3737610" cy="1578610"/>
            <a:chOff x="344424" y="4783835"/>
            <a:chExt cx="3737610" cy="157861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388" y="4806695"/>
              <a:ext cx="3644646" cy="153695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24" y="4783835"/>
              <a:ext cx="3004566" cy="157810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45008" y="4764023"/>
            <a:ext cx="3632200" cy="15240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1178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unsigned</a:t>
            </a:r>
            <a:r>
              <a:rPr sz="1800" b="1" spc="-6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Courier New"/>
                <a:cs typeface="Courier New"/>
              </a:rPr>
              <a:t>bit</a:t>
            </a:r>
            <a:r>
              <a:rPr sz="1800" b="1" spc="-5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311785" marR="855344" indent="408305">
              <a:lnSpc>
                <a:spcPct val="100000"/>
              </a:lnSpc>
            </a:pPr>
            <a:r>
              <a:rPr sz="1800" b="1" spc="-5" dirty="0">
                <a:solidFill>
                  <a:srgbClr val="CC0000"/>
                </a:solidFill>
                <a:latin typeface="Courier New"/>
                <a:cs typeface="Courier New"/>
              </a:rPr>
              <a:t>(x</a:t>
            </a:r>
            <a:r>
              <a:rPr sz="1800" b="1" spc="-3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Courier New"/>
                <a:cs typeface="Courier New"/>
              </a:rPr>
              <a:t>&gt;&gt;</a:t>
            </a:r>
            <a:r>
              <a:rPr sz="1800" b="1" spc="-4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Courier New"/>
                <a:cs typeface="Courier New"/>
              </a:rPr>
              <a:t>i)</a:t>
            </a:r>
            <a:r>
              <a:rPr sz="1800" b="1" spc="-3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&amp;</a:t>
            </a:r>
            <a:r>
              <a:rPr sz="1800" b="1" spc="-3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0x1; </a:t>
            </a:r>
            <a:r>
              <a:rPr sz="1800" b="1" spc="-106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result</a:t>
            </a:r>
            <a:r>
              <a:rPr sz="1800" b="1" spc="-3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+=</a:t>
            </a:r>
            <a:r>
              <a:rPr sz="1800" b="1" spc="-2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bit;</a:t>
            </a:r>
            <a:endParaRPr sz="18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38</a:t>
            </a:fld>
            <a:endParaRPr spc="-105" dirty="0"/>
          </a:p>
        </p:txBody>
      </p:sp>
      <p:sp>
        <p:nvSpPr>
          <p:cNvPr id="24" name="object 24"/>
          <p:cNvSpPr txBox="1"/>
          <p:nvPr/>
        </p:nvSpPr>
        <p:spPr>
          <a:xfrm>
            <a:off x="420725" y="1427733"/>
            <a:ext cx="1067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Khởi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tạo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0725" y="2386964"/>
            <a:ext cx="1041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Kiểm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9927" y="3377565"/>
            <a:ext cx="1113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Cập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nhật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8825" y="4368546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Body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9751" y="6650963"/>
            <a:ext cx="11620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</a:pPr>
            <a:r>
              <a:rPr sz="1000" b="1" spc="-105" dirty="0">
                <a:latin typeface="Arial"/>
                <a:cs typeface="Arial"/>
              </a:rPr>
              <a:t>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" y="1459179"/>
            <a:ext cx="1002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C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015" y="1923288"/>
            <a:ext cx="4370070" cy="3771265"/>
            <a:chOff x="128015" y="1923288"/>
            <a:chExt cx="4370070" cy="37712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" y="1947671"/>
              <a:ext cx="4203954" cy="37467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5" y="1923288"/>
              <a:ext cx="4370070" cy="34983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600" y="1905000"/>
            <a:ext cx="4191000" cy="373380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pcount_for(unsigned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size_t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for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(i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WSIZE;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i++)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8483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unsigned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bit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584835" marR="1276985" indent="27305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(x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&gt;&gt;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i)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&amp;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0x1;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+=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bit;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0707" y="1395222"/>
            <a:ext cx="1765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Goto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23815" y="1371598"/>
            <a:ext cx="4449445" cy="5466080"/>
            <a:chOff x="4623815" y="1371598"/>
            <a:chExt cx="4449445" cy="546608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779" y="1414272"/>
              <a:ext cx="4356354" cy="542315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3815" y="1389888"/>
              <a:ext cx="3277362" cy="54185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24399" y="1371598"/>
              <a:ext cx="4343400" cy="5410200"/>
            </a:xfrm>
            <a:custGeom>
              <a:avLst/>
              <a:gdLst/>
              <a:ahLst/>
              <a:cxnLst/>
              <a:rect l="l" t="t" r="r" b="b"/>
              <a:pathLst>
                <a:path w="4343400" h="5410200">
                  <a:moveTo>
                    <a:pt x="4343400" y="0"/>
                  </a:moveTo>
                  <a:lnTo>
                    <a:pt x="0" y="0"/>
                  </a:lnTo>
                  <a:lnTo>
                    <a:pt x="0" y="5410200"/>
                  </a:lnTo>
                  <a:lnTo>
                    <a:pt x="4343400" y="54102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24400" y="1371598"/>
            <a:ext cx="4343400" cy="541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312420" marR="1293495" indent="-274320">
              <a:lnSpc>
                <a:spcPct val="100000"/>
              </a:lnSpc>
              <a:spcBef>
                <a:spcPts val="85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pcount_for_goto_dw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(unsigned int </a:t>
            </a:r>
            <a:r>
              <a:rPr sz="1800" b="1" spc="-5" dirty="0">
                <a:latin typeface="Courier New"/>
                <a:cs typeface="Courier New"/>
              </a:rPr>
              <a:t>x)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size_t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312420" marR="197675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b="1" spc="-5" dirty="0">
                <a:solidFill>
                  <a:srgbClr val="CC0000"/>
                </a:solidFill>
                <a:latin typeface="Courier New"/>
                <a:cs typeface="Courier New"/>
              </a:rPr>
              <a:t>if</a:t>
            </a:r>
            <a:r>
              <a:rPr sz="1800" b="1" spc="-3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(!(i</a:t>
            </a:r>
            <a:r>
              <a:rPr sz="1800" b="1" spc="-3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&lt;</a:t>
            </a:r>
            <a:r>
              <a:rPr sz="1800" b="1" spc="-3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WSIZE))</a:t>
            </a:r>
            <a:endParaRPr sz="1800">
              <a:latin typeface="Courier New"/>
              <a:cs typeface="Courier New"/>
            </a:endParaRPr>
          </a:p>
          <a:p>
            <a:pPr marL="175895" marR="2383790" indent="410209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goto</a:t>
            </a:r>
            <a:r>
              <a:rPr sz="1800" b="1" spc="-9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done; </a:t>
            </a:r>
            <a:r>
              <a:rPr sz="1800" b="1" spc="-106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loop: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58519" marR="1428750" indent="-27305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unsigned</a:t>
            </a:r>
            <a:r>
              <a:rPr sz="1800" b="1" spc="10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bit</a:t>
            </a:r>
            <a:r>
              <a:rPr sz="1800" b="1" spc="10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(x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&gt;&gt;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i)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&amp;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0x1;</a:t>
            </a:r>
            <a:endParaRPr sz="1800">
              <a:latin typeface="Courier New"/>
              <a:cs typeface="Courier New"/>
            </a:endParaRPr>
          </a:p>
          <a:p>
            <a:pPr marL="58547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result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+=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bit;</a:t>
            </a:r>
            <a:endParaRPr sz="1800">
              <a:latin typeface="Courier New"/>
              <a:cs typeface="Courier New"/>
            </a:endParaRPr>
          </a:p>
          <a:p>
            <a:pPr marL="312420" marR="347662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 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+</a:t>
            </a:r>
            <a:r>
              <a:rPr sz="1800" b="1" spc="-15" dirty="0">
                <a:latin typeface="Courier New"/>
                <a:cs typeface="Courier New"/>
              </a:rPr>
              <a:t>+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if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(i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WSIZE)</a:t>
            </a:r>
            <a:endParaRPr sz="1800">
              <a:latin typeface="Courier New"/>
              <a:cs typeface="Courier New"/>
            </a:endParaRPr>
          </a:p>
          <a:p>
            <a:pPr marL="175895" marR="2383790" indent="410209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goto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loop;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done: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5200" y="2514600"/>
            <a:ext cx="492759" cy="368935"/>
          </a:xfrm>
          <a:prstGeom prst="rect">
            <a:avLst/>
          </a:prstGeom>
          <a:solidFill>
            <a:srgbClr val="FFB8B8"/>
          </a:solidFill>
        </p:spPr>
        <p:txBody>
          <a:bodyPr vert="horz" wrap="square" lIns="0" tIns="1841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45"/>
              </a:spcBef>
            </a:pPr>
            <a:r>
              <a:rPr sz="1900" b="1" i="1" spc="-35" dirty="0">
                <a:latin typeface="Calibri"/>
                <a:cs typeface="Calibri"/>
              </a:rPr>
              <a:t>Init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5200" y="2971800"/>
            <a:ext cx="749935" cy="368935"/>
          </a:xfrm>
          <a:prstGeom prst="rect">
            <a:avLst/>
          </a:prstGeom>
          <a:solidFill>
            <a:srgbClr val="FFB8B8"/>
          </a:solidFill>
        </p:spPr>
        <p:txBody>
          <a:bodyPr vert="horz" wrap="square" lIns="0" tIns="889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70"/>
              </a:spcBef>
            </a:pPr>
            <a:r>
              <a:rPr sz="1800" spc="-70" dirty="0">
                <a:latin typeface="Courier New"/>
                <a:cs typeface="Courier New"/>
              </a:rPr>
              <a:t>!</a:t>
            </a:r>
            <a:r>
              <a:rPr sz="1900" b="1" i="1" spc="-70" dirty="0">
                <a:latin typeface="Calibri"/>
                <a:cs typeface="Calibri"/>
              </a:rPr>
              <a:t>Test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96200" y="4038600"/>
            <a:ext cx="710565" cy="368935"/>
          </a:xfrm>
          <a:prstGeom prst="rect">
            <a:avLst/>
          </a:prstGeom>
          <a:solidFill>
            <a:srgbClr val="FFB8B8"/>
          </a:solidFill>
        </p:spPr>
        <p:txBody>
          <a:bodyPr vert="horz" wrap="square" lIns="0" tIns="1841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1900" b="1" i="1" spc="-45" dirty="0">
                <a:latin typeface="Calibri"/>
                <a:cs typeface="Calibri"/>
              </a:rPr>
              <a:t>Body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8800" y="4876800"/>
            <a:ext cx="928369" cy="368935"/>
          </a:xfrm>
          <a:prstGeom prst="rect">
            <a:avLst/>
          </a:prstGeom>
          <a:solidFill>
            <a:srgbClr val="FFB8B8"/>
          </a:solidFill>
        </p:spPr>
        <p:txBody>
          <a:bodyPr vert="horz" wrap="square" lIns="0" tIns="1841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45"/>
              </a:spcBef>
            </a:pPr>
            <a:r>
              <a:rPr sz="1900" b="1" i="1" spc="-60" dirty="0">
                <a:latin typeface="Calibri"/>
                <a:cs typeface="Calibri"/>
              </a:rPr>
              <a:t>Update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0400" y="5334000"/>
            <a:ext cx="612775" cy="368935"/>
          </a:xfrm>
          <a:prstGeom prst="rect">
            <a:avLst/>
          </a:prstGeom>
          <a:solidFill>
            <a:srgbClr val="FFB8B8"/>
          </a:solidFill>
        </p:spPr>
        <p:txBody>
          <a:bodyPr vert="horz" wrap="square" lIns="0" tIns="1905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50"/>
              </a:spcBef>
            </a:pPr>
            <a:r>
              <a:rPr sz="1900" b="1" i="1" spc="-85" dirty="0">
                <a:latin typeface="Calibri"/>
                <a:cs typeface="Calibri"/>
              </a:rPr>
              <a:t>Test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06400" y="426846"/>
            <a:ext cx="787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Chuyển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vòng </a:t>
            </a:r>
            <a:r>
              <a:rPr sz="3600" b="1" dirty="0">
                <a:latin typeface="Arial"/>
                <a:cs typeface="Arial"/>
              </a:rPr>
              <a:t>lặp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For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sang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Do-While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9482" y="2807970"/>
            <a:ext cx="2209800" cy="533400"/>
          </a:xfrm>
          <a:custGeom>
            <a:avLst/>
            <a:gdLst/>
            <a:ahLst/>
            <a:cxnLst/>
            <a:rect l="l" t="t" r="r" b="b"/>
            <a:pathLst>
              <a:path w="2209800" h="533400">
                <a:moveTo>
                  <a:pt x="0" y="0"/>
                </a:moveTo>
                <a:lnTo>
                  <a:pt x="2209799" y="533400"/>
                </a:lnTo>
              </a:path>
              <a:path w="2209800" h="533400">
                <a:moveTo>
                  <a:pt x="2209799" y="0"/>
                </a:moveTo>
                <a:lnTo>
                  <a:pt x="0" y="533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32892"/>
            <a:ext cx="20059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Nội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dung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397032"/>
            <a:ext cx="4905375" cy="12598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6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10" dirty="0">
                <a:latin typeface="Arial"/>
                <a:cs typeface="Arial"/>
              </a:rPr>
              <a:t>Điều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khiển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luồng: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Condition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codes</a:t>
            </a:r>
            <a:endParaRPr sz="22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Rẽ</a:t>
            </a:r>
            <a:r>
              <a:rPr sz="2200" b="1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nhánh</a:t>
            </a:r>
            <a:r>
              <a:rPr sz="2200" b="1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có</a:t>
            </a:r>
            <a:r>
              <a:rPr sz="2200" b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điều</a:t>
            </a:r>
            <a:r>
              <a:rPr sz="2200" b="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7E7E7E"/>
                </a:solidFill>
                <a:latin typeface="Arial"/>
                <a:cs typeface="Arial"/>
              </a:rPr>
              <a:t>kiện</a:t>
            </a:r>
            <a:endParaRPr sz="22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0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Vòng</a:t>
            </a:r>
            <a:r>
              <a:rPr sz="2200" b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Arial"/>
                <a:cs typeface="Arial"/>
              </a:rPr>
              <a:t>lặp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0606" y="6638263"/>
            <a:ext cx="13398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b="1" spc="-10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</a:t>
            </a:r>
            <a:r>
              <a:rPr spc="-15" dirty="0"/>
              <a:t>u</a:t>
            </a:r>
            <a:r>
              <a:rPr spc="-470" dirty="0"/>
              <a:t>yển</a:t>
            </a:r>
            <a:r>
              <a:rPr spc="-25" dirty="0"/>
              <a:t> </a:t>
            </a:r>
            <a:r>
              <a:rPr dirty="0"/>
              <a:t>mã</a:t>
            </a:r>
            <a:r>
              <a:rPr spc="-30" dirty="0"/>
              <a:t> </a:t>
            </a:r>
            <a:r>
              <a:rPr dirty="0"/>
              <a:t>vòng</a:t>
            </a:r>
            <a:r>
              <a:rPr spc="-30" dirty="0"/>
              <a:t> </a:t>
            </a:r>
            <a:r>
              <a:rPr spc="-265" dirty="0"/>
              <a:t>l</a:t>
            </a:r>
            <a:r>
              <a:rPr spc="-1175" dirty="0"/>
              <a:t>ặ</a:t>
            </a:r>
            <a:r>
              <a:rPr dirty="0"/>
              <a:t>p</a:t>
            </a:r>
          </a:p>
          <a:p>
            <a:pPr marL="24765">
              <a:lnSpc>
                <a:spcPct val="100000"/>
              </a:lnSpc>
              <a:spcBef>
                <a:spcPts val="5"/>
              </a:spcBef>
              <a:tabLst>
                <a:tab pos="549910" algn="l"/>
                <a:tab pos="9156065" algn="l"/>
              </a:tabLst>
            </a:pPr>
            <a:r>
              <a:rPr u="heavy" dirty="0"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Ví</a:t>
            </a:r>
            <a:r>
              <a:rPr b="1" u="heavy" spc="-1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dụ</a:t>
            </a:r>
            <a:r>
              <a:rPr b="1" u="heavy" spc="-4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1</a:t>
            </a:r>
            <a:r>
              <a:rPr b="1" u="heavy" spc="-2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–</a:t>
            </a:r>
            <a:r>
              <a:rPr b="1" u="heavy" spc="-2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Do-while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779" y="1365250"/>
            <a:ext cx="4897120" cy="4067175"/>
            <a:chOff x="144779" y="1365250"/>
            <a:chExt cx="4897120" cy="4067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79" y="1414271"/>
              <a:ext cx="4895850" cy="39753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" y="1466088"/>
              <a:ext cx="4598670" cy="39662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399" y="1371600"/>
              <a:ext cx="4883150" cy="3962400"/>
            </a:xfrm>
            <a:custGeom>
              <a:avLst/>
              <a:gdLst/>
              <a:ahLst/>
              <a:cxnLst/>
              <a:rect l="l" t="t" r="r" b="b"/>
              <a:pathLst>
                <a:path w="4883150" h="3962400">
                  <a:moveTo>
                    <a:pt x="4882896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4882896" y="3962400"/>
                  </a:lnTo>
                  <a:lnTo>
                    <a:pt x="4882896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399" y="1371600"/>
              <a:ext cx="4883150" cy="3962400"/>
            </a:xfrm>
            <a:custGeom>
              <a:avLst/>
              <a:gdLst/>
              <a:ahLst/>
              <a:cxnLst/>
              <a:rect l="l" t="t" r="r" b="b"/>
              <a:pathLst>
                <a:path w="4883150" h="3962400">
                  <a:moveTo>
                    <a:pt x="0" y="3962400"/>
                  </a:moveTo>
                  <a:lnTo>
                    <a:pt x="4882896" y="3962400"/>
                  </a:lnTo>
                  <a:lnTo>
                    <a:pt x="4882896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8891" y="1438147"/>
            <a:ext cx="1612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latin typeface="Courier New"/>
                <a:cs typeface="Courier New"/>
              </a:rPr>
              <a:t>//</a:t>
            </a:r>
            <a:r>
              <a:rPr sz="1500" b="1" i="1" spc="-35" dirty="0">
                <a:latin typeface="Courier New"/>
                <a:cs typeface="Courier New"/>
              </a:rPr>
              <a:t> </a:t>
            </a:r>
            <a:r>
              <a:rPr sz="1500" b="1" i="1" dirty="0">
                <a:latin typeface="Courier New"/>
                <a:cs typeface="Courier New"/>
              </a:rPr>
              <a:t>x</a:t>
            </a:r>
            <a:r>
              <a:rPr sz="1500" b="1" i="1" spc="-3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3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1686" y="1941067"/>
            <a:ext cx="184150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33679">
              <a:lnSpc>
                <a:spcPct val="120100"/>
              </a:lnSpc>
              <a:spcBef>
                <a:spcPts val="95"/>
              </a:spcBef>
            </a:pPr>
            <a:r>
              <a:rPr sz="1500" b="1" spc="-5" dirty="0">
                <a:latin typeface="Courier New"/>
                <a:cs typeface="Courier New"/>
              </a:rPr>
              <a:t>pushl</a:t>
            </a:r>
            <a:r>
              <a:rPr sz="1500" b="1" spc="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%ebp </a:t>
            </a:r>
            <a:r>
              <a:rPr sz="1500" b="1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movl</a:t>
            </a:r>
            <a:r>
              <a:rPr sz="1500" b="1" spc="-9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%esp,%ebp </a:t>
            </a:r>
            <a:r>
              <a:rPr sz="1500" b="1" spc="-88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subl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$4,%esp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latin typeface="Courier New"/>
                <a:cs typeface="Courier New"/>
              </a:rPr>
              <a:t>movl</a:t>
            </a:r>
            <a:r>
              <a:rPr sz="1500" b="1" spc="-8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$0,-4(%ebp)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734" y="2810002"/>
            <a:ext cx="812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urier New"/>
                <a:cs typeface="Courier New"/>
              </a:rPr>
              <a:t>#</a:t>
            </a:r>
            <a:r>
              <a:rPr sz="1500" b="1" spc="-9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count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891" y="1666747"/>
            <a:ext cx="94234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1.</a:t>
            </a:r>
            <a:r>
              <a:rPr sz="1500" b="1" spc="2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func: </a:t>
            </a:r>
            <a:r>
              <a:rPr sz="1500" b="1" spc="-885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2.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3.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4.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5.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6.</a:t>
            </a:r>
            <a:r>
              <a:rPr sz="1500" b="1" spc="5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Courier New"/>
                <a:cs typeface="Courier New"/>
              </a:rPr>
              <a:t>.L1: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7.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8.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9.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10.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11.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12.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9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13.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1686" y="3312921"/>
            <a:ext cx="2080895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58140">
              <a:lnSpc>
                <a:spcPct val="120100"/>
              </a:lnSpc>
              <a:spcBef>
                <a:spcPts val="95"/>
              </a:spcBef>
            </a:pPr>
            <a:r>
              <a:rPr sz="1500" b="1" spc="-5" dirty="0">
                <a:latin typeface="Courier New"/>
                <a:cs typeface="Courier New"/>
              </a:rPr>
              <a:t>addl</a:t>
            </a:r>
            <a:r>
              <a:rPr sz="1500" b="1" spc="-9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$2,8(%ebp) </a:t>
            </a:r>
            <a:r>
              <a:rPr sz="1500" b="1" spc="-88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incl -4(%ebp) </a:t>
            </a:r>
            <a:r>
              <a:rPr sz="1500" b="1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cmpl</a:t>
            </a:r>
            <a:r>
              <a:rPr sz="1500" b="1" spc="-7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$9,8(%ebp) </a:t>
            </a:r>
            <a:r>
              <a:rPr sz="1500" b="1" spc="-8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jle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Courier New"/>
                <a:cs typeface="Courier New"/>
              </a:rPr>
              <a:t>.L1</a:t>
            </a:r>
            <a:endParaRPr sz="1500">
              <a:latin typeface="Courier New"/>
              <a:cs typeface="Courier New"/>
            </a:endParaRPr>
          </a:p>
          <a:p>
            <a:pPr marR="5080" indent="10160">
              <a:lnSpc>
                <a:spcPct val="120000"/>
              </a:lnSpc>
            </a:pPr>
            <a:r>
              <a:rPr sz="1500" b="1" spc="-5" dirty="0">
                <a:latin typeface="Courier New"/>
                <a:cs typeface="Courier New"/>
              </a:rPr>
              <a:t>movl</a:t>
            </a:r>
            <a:r>
              <a:rPr sz="1500" b="1" spc="-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-4(%ebp),%eax </a:t>
            </a:r>
            <a:r>
              <a:rPr sz="1500" b="1" spc="-88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leave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latin typeface="Courier New"/>
                <a:cs typeface="Courier New"/>
              </a:rPr>
              <a:t>ret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3628" y="1628901"/>
            <a:ext cx="2418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434" dirty="0">
                <a:latin typeface="Arial MT"/>
                <a:cs typeface="Arial MT"/>
              </a:rPr>
              <a:t>Điề</a:t>
            </a:r>
            <a:r>
              <a:rPr sz="2200" spc="-320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spc="-185" dirty="0">
                <a:latin typeface="Arial MT"/>
                <a:cs typeface="Arial MT"/>
              </a:rPr>
              <a:t>i</a:t>
            </a:r>
            <a:r>
              <a:rPr sz="2200" spc="-805" dirty="0">
                <a:latin typeface="Arial MT"/>
                <a:cs typeface="Arial MT"/>
              </a:rPr>
              <a:t>ệ</a:t>
            </a:r>
            <a:r>
              <a:rPr sz="2200" spc="-5" dirty="0">
                <a:latin typeface="Arial MT"/>
                <a:cs typeface="Arial MT"/>
              </a:rPr>
              <a:t>n d</a:t>
            </a:r>
            <a:r>
              <a:rPr sz="2200" spc="-730" dirty="0">
                <a:latin typeface="Arial MT"/>
                <a:cs typeface="Arial MT"/>
              </a:rPr>
              <a:t>ừ</a:t>
            </a:r>
            <a:r>
              <a:rPr sz="2200" spc="-10" dirty="0">
                <a:latin typeface="Arial MT"/>
                <a:cs typeface="Arial MT"/>
              </a:rPr>
              <a:t>ng?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4948" y="2185516"/>
            <a:ext cx="84074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200" b="1" spc="-5" dirty="0">
                <a:latin typeface="Courier New"/>
                <a:cs typeface="Courier New"/>
              </a:rPr>
              <a:t>x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&gt;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9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3628" y="2662554"/>
            <a:ext cx="1159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Body?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1609" y="3170019"/>
            <a:ext cx="151384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200" b="1" spc="-5" dirty="0">
                <a:latin typeface="Courier New"/>
                <a:cs typeface="Courier New"/>
              </a:rPr>
              <a:t>x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+=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spc="5" dirty="0">
                <a:latin typeface="Courier New"/>
                <a:cs typeface="Courier New"/>
              </a:rPr>
              <a:t>2;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200" b="1" dirty="0">
                <a:latin typeface="Courier New"/>
                <a:cs typeface="Courier New"/>
              </a:rPr>
              <a:t>count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++;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7307" y="4652586"/>
            <a:ext cx="2167890" cy="114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0"/>
              </a:lnSpc>
            </a:pPr>
            <a:r>
              <a:rPr sz="1900" spc="-5" dirty="0">
                <a:latin typeface="Courier New"/>
                <a:cs typeface="Courier New"/>
              </a:rPr>
              <a:t>do{</a:t>
            </a:r>
            <a:endParaRPr sz="19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x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+=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2;</a:t>
            </a:r>
            <a:endParaRPr sz="19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count++;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}while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(x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&lt;=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9)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32653" y="4554473"/>
            <a:ext cx="3792220" cy="1560830"/>
          </a:xfrm>
          <a:custGeom>
            <a:avLst/>
            <a:gdLst/>
            <a:ahLst/>
            <a:cxnLst/>
            <a:rect l="l" t="t" r="r" b="b"/>
            <a:pathLst>
              <a:path w="3792220" h="1560829">
                <a:moveTo>
                  <a:pt x="3791711" y="0"/>
                </a:moveTo>
                <a:lnTo>
                  <a:pt x="0" y="0"/>
                </a:lnTo>
                <a:lnTo>
                  <a:pt x="0" y="1560576"/>
                </a:lnTo>
                <a:lnTo>
                  <a:pt x="3791711" y="1560576"/>
                </a:lnTo>
                <a:lnTo>
                  <a:pt x="37917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362" y="3088385"/>
            <a:ext cx="4267200" cy="1408430"/>
          </a:xfrm>
          <a:custGeom>
            <a:avLst/>
            <a:gdLst/>
            <a:ahLst/>
            <a:cxnLst/>
            <a:rect l="l" t="t" r="r" b="b"/>
            <a:pathLst>
              <a:path w="4267200" h="1408429">
                <a:moveTo>
                  <a:pt x="0" y="1408176"/>
                </a:moveTo>
                <a:lnTo>
                  <a:pt x="4267200" y="1408176"/>
                </a:lnTo>
                <a:lnTo>
                  <a:pt x="4267200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ln w="25400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62600" y="1981200"/>
            <a:ext cx="2209800" cy="609600"/>
          </a:xfrm>
          <a:custGeom>
            <a:avLst/>
            <a:gdLst/>
            <a:ahLst/>
            <a:cxnLst/>
            <a:rect l="l" t="t" r="r" b="b"/>
            <a:pathLst>
              <a:path w="2209800" h="609600">
                <a:moveTo>
                  <a:pt x="2209800" y="0"/>
                </a:moveTo>
                <a:lnTo>
                  <a:pt x="0" y="0"/>
                </a:lnTo>
                <a:lnTo>
                  <a:pt x="0" y="609600"/>
                </a:lnTo>
                <a:lnTo>
                  <a:pt x="2209800" y="6096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5000" y="3182111"/>
            <a:ext cx="2209800" cy="1009015"/>
          </a:xfrm>
          <a:custGeom>
            <a:avLst/>
            <a:gdLst/>
            <a:ahLst/>
            <a:cxnLst/>
            <a:rect l="l" t="t" r="r" b="b"/>
            <a:pathLst>
              <a:path w="2209800" h="1009014">
                <a:moveTo>
                  <a:pt x="2209800" y="0"/>
                </a:moveTo>
                <a:lnTo>
                  <a:pt x="0" y="0"/>
                </a:lnTo>
                <a:lnTo>
                  <a:pt x="0" y="1008888"/>
                </a:lnTo>
                <a:lnTo>
                  <a:pt x="2209800" y="1008888"/>
                </a:lnTo>
                <a:lnTo>
                  <a:pt x="2209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40</a:t>
            </a:fld>
            <a:endParaRPr spc="-10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</a:t>
            </a:r>
            <a:r>
              <a:rPr spc="-15" dirty="0"/>
              <a:t>u</a:t>
            </a:r>
            <a:r>
              <a:rPr spc="-470" dirty="0"/>
              <a:t>yển</a:t>
            </a:r>
            <a:r>
              <a:rPr spc="-25" dirty="0"/>
              <a:t> </a:t>
            </a:r>
            <a:r>
              <a:rPr dirty="0"/>
              <a:t>mã</a:t>
            </a:r>
            <a:r>
              <a:rPr spc="-30" dirty="0"/>
              <a:t> </a:t>
            </a:r>
            <a:r>
              <a:rPr dirty="0"/>
              <a:t>vòng</a:t>
            </a:r>
            <a:r>
              <a:rPr spc="-30" dirty="0"/>
              <a:t> </a:t>
            </a:r>
            <a:r>
              <a:rPr spc="-265" dirty="0"/>
              <a:t>l</a:t>
            </a:r>
            <a:r>
              <a:rPr spc="-1175" dirty="0"/>
              <a:t>ặ</a:t>
            </a:r>
            <a:r>
              <a:rPr dirty="0"/>
              <a:t>p</a:t>
            </a:r>
          </a:p>
          <a:p>
            <a:pPr marL="24765">
              <a:lnSpc>
                <a:spcPct val="100000"/>
              </a:lnSpc>
              <a:spcBef>
                <a:spcPts val="5"/>
              </a:spcBef>
              <a:tabLst>
                <a:tab pos="549910" algn="l"/>
                <a:tab pos="9156065" algn="l"/>
              </a:tabLst>
            </a:pPr>
            <a:r>
              <a:rPr u="heavy" dirty="0"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Ví</a:t>
            </a:r>
            <a:r>
              <a:rPr b="1" u="heavy" spc="-3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dụ</a:t>
            </a:r>
            <a:r>
              <a:rPr b="1" u="heavy" spc="-5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2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779" y="1414272"/>
            <a:ext cx="5194935" cy="4211955"/>
            <a:chOff x="144779" y="1414272"/>
            <a:chExt cx="5194935" cy="42119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79" y="1414272"/>
              <a:ext cx="5194554" cy="40896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" y="1659636"/>
              <a:ext cx="4592574" cy="396621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52400" y="1371600"/>
            <a:ext cx="5181600" cy="4076700"/>
          </a:xfrm>
          <a:custGeom>
            <a:avLst/>
            <a:gdLst/>
            <a:ahLst/>
            <a:cxnLst/>
            <a:rect l="l" t="t" r="r" b="b"/>
            <a:pathLst>
              <a:path w="5181600" h="4076700">
                <a:moveTo>
                  <a:pt x="5181600" y="0"/>
                </a:moveTo>
                <a:lnTo>
                  <a:pt x="0" y="0"/>
                </a:lnTo>
                <a:lnTo>
                  <a:pt x="0" y="4076700"/>
                </a:lnTo>
                <a:lnTo>
                  <a:pt x="5181600" y="4076700"/>
                </a:lnTo>
                <a:lnTo>
                  <a:pt x="5181600" y="0"/>
                </a:lnTo>
                <a:close/>
              </a:path>
            </a:pathLst>
          </a:custGeom>
          <a:solidFill>
            <a:srgbClr val="F6F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14948" y="1847576"/>
            <a:ext cx="192849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0;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count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4948" y="3006473"/>
            <a:ext cx="690880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&gt;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19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7225" y="3997327"/>
            <a:ext cx="38798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 MT"/>
                <a:cs typeface="Arial MT"/>
              </a:rPr>
              <a:t>i++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3628" y="1397254"/>
            <a:ext cx="241871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195" dirty="0">
                <a:latin typeface="Arial MT"/>
                <a:cs typeface="Arial MT"/>
              </a:rPr>
              <a:t>Khởi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250" dirty="0">
                <a:latin typeface="Arial MT"/>
                <a:cs typeface="Arial MT"/>
              </a:rPr>
              <a:t>tạo?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0000"/>
              </a:buClr>
              <a:buFont typeface="Lucida Sans Unicode"/>
              <a:buChar char="■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Lucida Sans Unicode"/>
              <a:buChar char="■"/>
            </a:pPr>
            <a:endParaRPr sz="2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434" dirty="0">
                <a:latin typeface="Arial MT"/>
                <a:cs typeface="Arial MT"/>
              </a:rPr>
              <a:t>Điề</a:t>
            </a:r>
            <a:r>
              <a:rPr sz="2200" spc="-320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spc="-185" dirty="0">
                <a:latin typeface="Arial MT"/>
                <a:cs typeface="Arial MT"/>
              </a:rPr>
              <a:t>i</a:t>
            </a:r>
            <a:r>
              <a:rPr sz="2200" spc="-805" dirty="0">
                <a:latin typeface="Arial MT"/>
                <a:cs typeface="Arial MT"/>
              </a:rPr>
              <a:t>ệ</a:t>
            </a:r>
            <a:r>
              <a:rPr sz="2200" spc="-5" dirty="0">
                <a:latin typeface="Arial MT"/>
                <a:cs typeface="Arial MT"/>
              </a:rPr>
              <a:t>n d</a:t>
            </a:r>
            <a:r>
              <a:rPr sz="2200" spc="-730" dirty="0">
                <a:latin typeface="Arial MT"/>
                <a:cs typeface="Arial MT"/>
              </a:rPr>
              <a:t>ừ</a:t>
            </a:r>
            <a:r>
              <a:rPr sz="2200" spc="-10" dirty="0">
                <a:latin typeface="Arial MT"/>
                <a:cs typeface="Arial MT"/>
              </a:rPr>
              <a:t>ng?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0000"/>
              </a:buClr>
              <a:buFont typeface="Lucida Sans Unicode"/>
              <a:buChar char="■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0000"/>
              </a:buClr>
              <a:buFont typeface="Lucida Sans Unicode"/>
              <a:buChar char="■"/>
            </a:pPr>
            <a:endParaRPr sz="23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380" dirty="0">
                <a:latin typeface="Arial MT"/>
                <a:cs typeface="Arial MT"/>
              </a:rPr>
              <a:t>Cậ</a:t>
            </a:r>
            <a:r>
              <a:rPr sz="2200" spc="-240" dirty="0">
                <a:latin typeface="Arial MT"/>
                <a:cs typeface="Arial MT"/>
              </a:rPr>
              <a:t>p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295" dirty="0">
                <a:latin typeface="Arial MT"/>
                <a:cs typeface="Arial MT"/>
              </a:rPr>
              <a:t>nhậ</a:t>
            </a:r>
            <a:r>
              <a:rPr sz="2200" spc="-114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0000"/>
              </a:buClr>
              <a:buFont typeface="Lucida Sans Unicode"/>
              <a:buChar char="■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0000"/>
              </a:buClr>
              <a:buFont typeface="Lucida Sans Unicode"/>
              <a:buChar char="■"/>
            </a:pPr>
            <a:endParaRPr sz="2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Body?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4948" y="4987651"/>
            <a:ext cx="122936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dirty="0">
                <a:latin typeface="Arial MT"/>
                <a:cs typeface="Arial MT"/>
              </a:rPr>
              <a:t>count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+=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6735" y="5652397"/>
            <a:ext cx="327596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spc="-10" dirty="0">
                <a:latin typeface="Courier New"/>
                <a:cs typeface="Courier New"/>
              </a:rPr>
              <a:t>count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546735" indent="-54737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(i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20;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i++)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count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+= i;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6050" y="1365250"/>
          <a:ext cx="5250180" cy="408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36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500" b="1" spc="5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func: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398905" algn="l"/>
                        </a:tabLst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2.	</a:t>
                      </a:r>
                      <a:r>
                        <a:rPr sz="15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1398905" algn="l"/>
                        </a:tabLst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3.	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movl</a:t>
                      </a:r>
                      <a:r>
                        <a:rPr sz="15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$0,-8(%ebp)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398905" algn="l"/>
                        </a:tabLst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4.	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movl</a:t>
                      </a:r>
                      <a:r>
                        <a:rPr sz="15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$0,-4(%ebp)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20979" marR="695960">
                        <a:lnSpc>
                          <a:spcPct val="120000"/>
                        </a:lnSpc>
                      </a:pPr>
                      <a:r>
                        <a:rPr sz="1500" b="1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500" b="1" spc="-10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count </a:t>
                      </a:r>
                      <a:r>
                        <a:rPr sz="1500" b="1" spc="-88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500" b="1" spc="-2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14">
                <a:tc>
                  <a:txBody>
                    <a:bodyPr/>
                    <a:lstStyle/>
                    <a:p>
                      <a:pPr marL="126364" marR="12065">
                        <a:lnSpc>
                          <a:spcPts val="1785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5.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785"/>
                        </a:lnSpc>
                      </a:pPr>
                      <a:r>
                        <a:rPr sz="1500" b="1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.L2: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990000"/>
                      </a:solidFill>
                      <a:prstDash val="solid"/>
                    </a:lnL>
                    <a:lnT w="28575">
                      <a:solidFill>
                        <a:srgbClr val="99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9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213">
                <a:tc>
                  <a:txBody>
                    <a:bodyPr/>
                    <a:lstStyle/>
                    <a:p>
                      <a:pPr marL="126364" marR="12065">
                        <a:lnSpc>
                          <a:spcPts val="1780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6.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26364" marR="120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7.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26364" marR="120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8.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9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cmpl</a:t>
                      </a:r>
                      <a:r>
                        <a:rPr sz="15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$19,-4(%ebp)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jg</a:t>
                      </a:r>
                      <a:r>
                        <a:rPr sz="15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6F2F9F"/>
                          </a:solidFill>
                          <a:latin typeface="Courier New"/>
                          <a:cs typeface="Courier New"/>
                        </a:rPr>
                        <a:t>.L3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movl</a:t>
                      </a:r>
                      <a:r>
                        <a:rPr sz="15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-4(%ebp),%eax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indent="-5334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400" b="1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400" b="1" spc="-2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Kiểm</a:t>
                      </a:r>
                      <a:r>
                        <a:rPr sz="1400" b="1" spc="-3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tra</a:t>
                      </a:r>
                      <a:r>
                        <a:rPr sz="1400" b="1" spc="-3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điều </a:t>
                      </a:r>
                      <a:r>
                        <a:rPr sz="1400" b="1" spc="-82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kiện</a:t>
                      </a:r>
                      <a:r>
                        <a:rPr sz="1400" b="1" spc="-3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trước</a:t>
                      </a:r>
                      <a:r>
                        <a:rPr sz="1400" b="1" spc="-4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tiên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49860" marB="0">
                    <a:lnR w="28575">
                      <a:solidFill>
                        <a:srgbClr val="99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6364" marR="12065">
                        <a:lnSpc>
                          <a:spcPts val="1780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9.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9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addl</a:t>
                      </a:r>
                      <a:r>
                        <a:rPr sz="15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%eax,-8(%ebp)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99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6364">
                        <a:lnSpc>
                          <a:spcPts val="1780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10.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9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incl</a:t>
                      </a:r>
                      <a:r>
                        <a:rPr sz="15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-4(%ebp)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99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31">
                <a:tc>
                  <a:txBody>
                    <a:bodyPr/>
                    <a:lstStyle/>
                    <a:p>
                      <a:pPr marL="126364">
                        <a:lnSpc>
                          <a:spcPts val="1780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11.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90000"/>
                      </a:solidFill>
                      <a:prstDash val="solid"/>
                    </a:lnL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jmp</a:t>
                      </a:r>
                      <a:r>
                        <a:rPr sz="15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.L2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990000"/>
                      </a:solidFill>
                      <a:prstDash val="solid"/>
                    </a:lnR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9338">
                <a:tc gridSpan="4">
                  <a:txBody>
                    <a:bodyPr/>
                    <a:lstStyle/>
                    <a:p>
                      <a:pPr marL="126364" marR="120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b="1" spc="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12.</a:t>
                      </a:r>
                      <a:r>
                        <a:rPr sz="1500" b="1" spc="10" dirty="0">
                          <a:solidFill>
                            <a:srgbClr val="6F2F9F"/>
                          </a:solidFill>
                          <a:latin typeface="Courier New"/>
                          <a:cs typeface="Courier New"/>
                        </a:rPr>
                        <a:t>.L3: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398905" marR="12065" indent="-1273175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00AFEF"/>
                        </a:buClr>
                        <a:buAutoNum type="arabicPeriod" startAt="13"/>
                        <a:tabLst>
                          <a:tab pos="1398905" algn="l"/>
                          <a:tab pos="1399540" algn="l"/>
                        </a:tabLst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leave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398905" marR="12065" indent="-1273175">
                        <a:lnSpc>
                          <a:spcPts val="1760"/>
                        </a:lnSpc>
                        <a:spcBef>
                          <a:spcPts val="365"/>
                        </a:spcBef>
                        <a:buClr>
                          <a:srgbClr val="00AFEF"/>
                        </a:buClr>
                        <a:buAutoNum type="arabicPeriod" startAt="13"/>
                        <a:tabLst>
                          <a:tab pos="1398905" algn="l"/>
                          <a:tab pos="1399540" algn="l"/>
                        </a:tabLst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ret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5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429761" y="3083814"/>
            <a:ext cx="152400" cy="524510"/>
          </a:xfrm>
          <a:custGeom>
            <a:avLst/>
            <a:gdLst/>
            <a:ahLst/>
            <a:cxnLst/>
            <a:rect l="l" t="t" r="r" b="b"/>
            <a:pathLst>
              <a:path w="152400" h="524510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249427"/>
                </a:lnTo>
                <a:lnTo>
                  <a:pt x="82194" y="254359"/>
                </a:lnTo>
                <a:lnTo>
                  <a:pt x="98536" y="258397"/>
                </a:lnTo>
                <a:lnTo>
                  <a:pt x="122759" y="261125"/>
                </a:lnTo>
                <a:lnTo>
                  <a:pt x="152400" y="262127"/>
                </a:lnTo>
                <a:lnTo>
                  <a:pt x="122759" y="263130"/>
                </a:lnTo>
                <a:lnTo>
                  <a:pt x="98536" y="265858"/>
                </a:lnTo>
                <a:lnTo>
                  <a:pt x="82194" y="269896"/>
                </a:lnTo>
                <a:lnTo>
                  <a:pt x="76200" y="274827"/>
                </a:lnTo>
                <a:lnTo>
                  <a:pt x="76200" y="511556"/>
                </a:lnTo>
                <a:lnTo>
                  <a:pt x="70205" y="516487"/>
                </a:lnTo>
                <a:lnTo>
                  <a:pt x="53863" y="520525"/>
                </a:lnTo>
                <a:lnTo>
                  <a:pt x="29640" y="523253"/>
                </a:lnTo>
                <a:lnTo>
                  <a:pt x="0" y="524256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6026" y="5565316"/>
            <a:ext cx="1951355" cy="128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760"/>
              </a:lnSpc>
            </a:pPr>
            <a:r>
              <a:rPr sz="1700" spc="-5" dirty="0">
                <a:latin typeface="Courier New"/>
                <a:cs typeface="Courier New"/>
              </a:rPr>
              <a:t>count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 </a:t>
            </a:r>
            <a:r>
              <a:rPr sz="1700" spc="-5" dirty="0">
                <a:latin typeface="Courier New"/>
                <a:cs typeface="Courier New"/>
              </a:rPr>
              <a:t>0;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i=0;</a:t>
            </a:r>
            <a:endParaRPr sz="1700">
              <a:latin typeface="Courier New"/>
              <a:cs typeface="Courier New"/>
            </a:endParaRPr>
          </a:p>
          <a:p>
            <a:pPr marL="519430" indent="-520065" algn="just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while (i </a:t>
            </a:r>
            <a:r>
              <a:rPr sz="1700" dirty="0">
                <a:latin typeface="Courier New"/>
                <a:cs typeface="Courier New"/>
              </a:rPr>
              <a:t>&lt; </a:t>
            </a:r>
            <a:r>
              <a:rPr sz="1700" spc="-5" dirty="0">
                <a:latin typeface="Courier New"/>
                <a:cs typeface="Courier New"/>
              </a:rPr>
              <a:t>20){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count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+=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i;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i++;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51347" y="1799844"/>
            <a:ext cx="2971800" cy="524510"/>
          </a:xfrm>
          <a:custGeom>
            <a:avLst/>
            <a:gdLst/>
            <a:ahLst/>
            <a:cxnLst/>
            <a:rect l="l" t="t" r="r" b="b"/>
            <a:pathLst>
              <a:path w="2971800" h="524510">
                <a:moveTo>
                  <a:pt x="2971800" y="0"/>
                </a:moveTo>
                <a:lnTo>
                  <a:pt x="0" y="0"/>
                </a:lnTo>
                <a:lnTo>
                  <a:pt x="0" y="524255"/>
                </a:lnTo>
                <a:lnTo>
                  <a:pt x="2971800" y="524255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0303" y="2942844"/>
            <a:ext cx="2971800" cy="524510"/>
          </a:xfrm>
          <a:custGeom>
            <a:avLst/>
            <a:gdLst/>
            <a:ahLst/>
            <a:cxnLst/>
            <a:rect l="l" t="t" r="r" b="b"/>
            <a:pathLst>
              <a:path w="2971800" h="524510">
                <a:moveTo>
                  <a:pt x="2971800" y="0"/>
                </a:moveTo>
                <a:lnTo>
                  <a:pt x="0" y="0"/>
                </a:lnTo>
                <a:lnTo>
                  <a:pt x="0" y="524255"/>
                </a:lnTo>
                <a:lnTo>
                  <a:pt x="2971800" y="524255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56503" y="3872484"/>
            <a:ext cx="2971800" cy="523240"/>
          </a:xfrm>
          <a:custGeom>
            <a:avLst/>
            <a:gdLst/>
            <a:ahLst/>
            <a:cxnLst/>
            <a:rect l="l" t="t" r="r" b="b"/>
            <a:pathLst>
              <a:path w="2971800" h="523239">
                <a:moveTo>
                  <a:pt x="2971800" y="0"/>
                </a:moveTo>
                <a:lnTo>
                  <a:pt x="0" y="0"/>
                </a:lnTo>
                <a:lnTo>
                  <a:pt x="0" y="522731"/>
                </a:lnTo>
                <a:lnTo>
                  <a:pt x="2971800" y="522731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7191" y="4896611"/>
            <a:ext cx="2971800" cy="523240"/>
          </a:xfrm>
          <a:custGeom>
            <a:avLst/>
            <a:gdLst/>
            <a:ahLst/>
            <a:cxnLst/>
            <a:rect l="l" t="t" r="r" b="b"/>
            <a:pathLst>
              <a:path w="2971800" h="523239">
                <a:moveTo>
                  <a:pt x="2971800" y="0"/>
                </a:moveTo>
                <a:lnTo>
                  <a:pt x="0" y="0"/>
                </a:lnTo>
                <a:lnTo>
                  <a:pt x="0" y="522731"/>
                </a:lnTo>
                <a:lnTo>
                  <a:pt x="2971800" y="522731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96" y="5582411"/>
            <a:ext cx="8484235" cy="1237615"/>
          </a:xfrm>
          <a:custGeom>
            <a:avLst/>
            <a:gdLst/>
            <a:ahLst/>
            <a:cxnLst/>
            <a:rect l="l" t="t" r="r" b="b"/>
            <a:pathLst>
              <a:path w="8484235" h="1237615">
                <a:moveTo>
                  <a:pt x="3713988" y="0"/>
                </a:moveTo>
                <a:lnTo>
                  <a:pt x="0" y="0"/>
                </a:lnTo>
                <a:lnTo>
                  <a:pt x="0" y="1237488"/>
                </a:lnTo>
                <a:lnTo>
                  <a:pt x="3713988" y="1237488"/>
                </a:lnTo>
                <a:lnTo>
                  <a:pt x="3713988" y="0"/>
                </a:lnTo>
                <a:close/>
              </a:path>
              <a:path w="8484235" h="1237615">
                <a:moveTo>
                  <a:pt x="8484108" y="18288"/>
                </a:moveTo>
                <a:lnTo>
                  <a:pt x="4770120" y="18288"/>
                </a:lnTo>
                <a:lnTo>
                  <a:pt x="4770120" y="993648"/>
                </a:lnTo>
                <a:lnTo>
                  <a:pt x="8484108" y="993648"/>
                </a:lnTo>
                <a:lnTo>
                  <a:pt x="8484108" y="18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41</a:t>
            </a:fld>
            <a:endParaRPr spc="-10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</a:t>
            </a:r>
            <a:r>
              <a:rPr spc="-15" dirty="0"/>
              <a:t>u</a:t>
            </a:r>
            <a:r>
              <a:rPr spc="-470" dirty="0"/>
              <a:t>yển</a:t>
            </a:r>
            <a:r>
              <a:rPr spc="-25" dirty="0"/>
              <a:t> </a:t>
            </a:r>
            <a:r>
              <a:rPr dirty="0"/>
              <a:t>mã</a:t>
            </a:r>
            <a:r>
              <a:rPr spc="-30" dirty="0"/>
              <a:t> </a:t>
            </a:r>
            <a:r>
              <a:rPr dirty="0"/>
              <a:t>vòng</a:t>
            </a:r>
            <a:r>
              <a:rPr spc="-30" dirty="0"/>
              <a:t> </a:t>
            </a:r>
            <a:r>
              <a:rPr spc="-265" dirty="0"/>
              <a:t>l</a:t>
            </a:r>
            <a:r>
              <a:rPr spc="-1175" dirty="0"/>
              <a:t>ặ</a:t>
            </a:r>
            <a:r>
              <a:rPr dirty="0"/>
              <a:t>p</a:t>
            </a:r>
          </a:p>
          <a:p>
            <a:pPr marL="24765">
              <a:lnSpc>
                <a:spcPct val="100000"/>
              </a:lnSpc>
              <a:spcBef>
                <a:spcPts val="5"/>
              </a:spcBef>
              <a:tabLst>
                <a:tab pos="549910" algn="l"/>
                <a:tab pos="9156065" algn="l"/>
              </a:tabLst>
            </a:pPr>
            <a:r>
              <a:rPr u="heavy" dirty="0"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Ví</a:t>
            </a:r>
            <a:r>
              <a:rPr b="1" u="heavy" spc="-1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dụ</a:t>
            </a:r>
            <a:r>
              <a:rPr b="1" u="heavy" spc="-4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1</a:t>
            </a:r>
            <a:r>
              <a:rPr b="1" u="heavy" spc="-2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–</a:t>
            </a:r>
            <a:r>
              <a:rPr b="1" u="heavy" spc="-2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For?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779" y="1365250"/>
            <a:ext cx="4897120" cy="3990975"/>
            <a:chOff x="144779" y="1365250"/>
            <a:chExt cx="4897120" cy="3990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79" y="1414271"/>
              <a:ext cx="4895850" cy="38229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" y="1389888"/>
              <a:ext cx="4598670" cy="39662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399" y="1371600"/>
              <a:ext cx="4883150" cy="3810000"/>
            </a:xfrm>
            <a:custGeom>
              <a:avLst/>
              <a:gdLst/>
              <a:ahLst/>
              <a:cxnLst/>
              <a:rect l="l" t="t" r="r" b="b"/>
              <a:pathLst>
                <a:path w="4883150" h="3810000">
                  <a:moveTo>
                    <a:pt x="4882896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4882896" y="3810000"/>
                  </a:lnTo>
                  <a:lnTo>
                    <a:pt x="4882896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399" y="1371600"/>
              <a:ext cx="4883150" cy="3810000"/>
            </a:xfrm>
            <a:custGeom>
              <a:avLst/>
              <a:gdLst/>
              <a:ahLst/>
              <a:cxnLst/>
              <a:rect l="l" t="t" r="r" b="b"/>
              <a:pathLst>
                <a:path w="4883150" h="3810000">
                  <a:moveTo>
                    <a:pt x="0" y="3810000"/>
                  </a:moveTo>
                  <a:lnTo>
                    <a:pt x="4882896" y="3810000"/>
                  </a:lnTo>
                  <a:lnTo>
                    <a:pt x="4882896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6191" y="1316227"/>
            <a:ext cx="2441575" cy="8483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838835" algn="l"/>
              </a:tabLst>
            </a:pPr>
            <a:r>
              <a:rPr sz="1500" b="1" spc="-5" dirty="0">
                <a:latin typeface="Courier New"/>
                <a:cs typeface="Courier New"/>
              </a:rPr>
              <a:t>//	</a:t>
            </a:r>
            <a:r>
              <a:rPr sz="1500" b="1" i="1" dirty="0">
                <a:latin typeface="Courier New"/>
                <a:cs typeface="Courier New"/>
              </a:rPr>
              <a:t>x</a:t>
            </a:r>
            <a:r>
              <a:rPr sz="1500" b="1" i="1" spc="-4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4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</a:t>
            </a:r>
            <a:endParaRPr sz="1500">
              <a:latin typeface="Courier New"/>
              <a:cs typeface="Courier New"/>
            </a:endParaRPr>
          </a:p>
          <a:p>
            <a:pPr marL="370840" indent="-358140">
              <a:lnSpc>
                <a:spcPct val="100000"/>
              </a:lnSpc>
              <a:spcBef>
                <a:spcPts val="360"/>
              </a:spcBef>
              <a:buClr>
                <a:srgbClr val="00AFEF"/>
              </a:buClr>
              <a:buAutoNum type="arabicPeriod"/>
              <a:tabLst>
                <a:tab pos="370840" algn="l"/>
              </a:tabLst>
            </a:pPr>
            <a:r>
              <a:rPr sz="1500" b="1" spc="-5" dirty="0">
                <a:latin typeface="Courier New"/>
                <a:cs typeface="Courier New"/>
              </a:rPr>
              <a:t>func:</a:t>
            </a:r>
            <a:endParaRPr sz="1500">
              <a:latin typeface="Courier New"/>
              <a:cs typeface="Courier New"/>
            </a:endParaRPr>
          </a:p>
          <a:p>
            <a:pPr marL="1285240" indent="-1273175">
              <a:lnSpc>
                <a:spcPct val="100000"/>
              </a:lnSpc>
              <a:spcBef>
                <a:spcPts val="360"/>
              </a:spcBef>
              <a:buClr>
                <a:srgbClr val="00AFEF"/>
              </a:buClr>
              <a:buAutoNum type="arabicPeriod"/>
              <a:tabLst>
                <a:tab pos="1285240" algn="l"/>
                <a:tab pos="1285875" algn="l"/>
              </a:tabLst>
            </a:pPr>
            <a:r>
              <a:rPr sz="1500" b="1" spc="-5" dirty="0">
                <a:latin typeface="Courier New"/>
                <a:cs typeface="Courier New"/>
              </a:rPr>
              <a:t>pushl</a:t>
            </a:r>
            <a:r>
              <a:rPr sz="1500" b="1" spc="-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%ebp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7141" y="2229512"/>
          <a:ext cx="4630420" cy="2191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933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3.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movl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%esp,%ebp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4.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subl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$4,%esp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119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5.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movl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$0,-4(%ebp)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ts val="1780"/>
                        </a:lnSpc>
                      </a:pPr>
                      <a:r>
                        <a:rPr sz="1500" b="1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780"/>
                        </a:lnSpc>
                      </a:pPr>
                      <a:r>
                        <a:rPr sz="1500" b="1" spc="-5" dirty="0">
                          <a:solidFill>
                            <a:srgbClr val="00AF50"/>
                          </a:solidFill>
                          <a:latin typeface="Courier New"/>
                          <a:cs typeface="Courier New"/>
                        </a:rPr>
                        <a:t>count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6.</a:t>
                      </a:r>
                      <a:r>
                        <a:rPr sz="1500" b="1" spc="5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.L1: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7.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50165" algn="r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addl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$2,8(%ebp)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8.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incl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-4(%ebp)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934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9.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10.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cmpl</a:t>
                      </a:r>
                      <a:r>
                        <a:rPr sz="15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$9,8(%ebp)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jle</a:t>
                      </a:r>
                      <a:r>
                        <a:rPr sz="15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.L1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66191" y="4334382"/>
            <a:ext cx="368300" cy="8483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11.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12.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13.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8986" y="4334382"/>
            <a:ext cx="2093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2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movl</a:t>
            </a:r>
            <a:r>
              <a:rPr sz="1500" b="1" spc="-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-4(%ebp),%eax </a:t>
            </a:r>
            <a:r>
              <a:rPr sz="1500" b="1" spc="-88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leave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b="1" spc="-5" dirty="0">
                <a:latin typeface="Courier New"/>
                <a:cs typeface="Courier New"/>
              </a:rPr>
              <a:t>ret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5842" y="1757428"/>
            <a:ext cx="115887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 MT"/>
                <a:cs typeface="Arial MT"/>
              </a:rPr>
              <a:t>count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55842" y="2915392"/>
            <a:ext cx="61404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 MT"/>
                <a:cs typeface="Arial MT"/>
              </a:rPr>
              <a:t>x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&gt;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9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4522" y="1306144"/>
            <a:ext cx="2418715" cy="2449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195" dirty="0">
                <a:latin typeface="Arial MT"/>
                <a:cs typeface="Arial MT"/>
              </a:rPr>
              <a:t>Khởi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45" dirty="0">
                <a:latin typeface="Arial MT"/>
                <a:cs typeface="Arial MT"/>
              </a:rPr>
              <a:t>tạo?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0000"/>
              </a:buClr>
              <a:buFont typeface="Lucida Sans Unicode"/>
              <a:buChar char="■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0000"/>
              </a:buClr>
              <a:buFont typeface="Lucida Sans Unicode"/>
              <a:buChar char="■"/>
            </a:pPr>
            <a:endParaRPr sz="2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434" dirty="0">
                <a:latin typeface="Arial MT"/>
                <a:cs typeface="Arial MT"/>
              </a:rPr>
              <a:t>Điề</a:t>
            </a:r>
            <a:r>
              <a:rPr sz="2200" spc="-320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spc="-185" dirty="0">
                <a:latin typeface="Arial MT"/>
                <a:cs typeface="Arial MT"/>
              </a:rPr>
              <a:t>i</a:t>
            </a:r>
            <a:r>
              <a:rPr sz="2200" spc="-805" dirty="0">
                <a:latin typeface="Arial MT"/>
                <a:cs typeface="Arial MT"/>
              </a:rPr>
              <a:t>ệ</a:t>
            </a:r>
            <a:r>
              <a:rPr sz="2200" spc="-5" dirty="0">
                <a:latin typeface="Arial MT"/>
                <a:cs typeface="Arial MT"/>
              </a:rPr>
              <a:t>n d</a:t>
            </a:r>
            <a:r>
              <a:rPr sz="2200" spc="-730" dirty="0">
                <a:latin typeface="Arial MT"/>
                <a:cs typeface="Arial MT"/>
              </a:rPr>
              <a:t>ừ</a:t>
            </a:r>
            <a:r>
              <a:rPr sz="2200" spc="-10" dirty="0">
                <a:latin typeface="Arial MT"/>
                <a:cs typeface="Arial MT"/>
              </a:rPr>
              <a:t>ng?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0000"/>
              </a:buClr>
              <a:buFont typeface="Lucida Sans Unicode"/>
              <a:buChar char="■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0000"/>
              </a:buClr>
              <a:buFont typeface="Lucida Sans Unicode"/>
              <a:buChar char="■"/>
            </a:pPr>
            <a:endParaRPr sz="23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380" dirty="0">
                <a:latin typeface="Arial MT"/>
                <a:cs typeface="Arial MT"/>
              </a:rPr>
              <a:t>Cậ</a:t>
            </a:r>
            <a:r>
              <a:rPr sz="2200" spc="-245" dirty="0">
                <a:latin typeface="Arial MT"/>
                <a:cs typeface="Arial MT"/>
              </a:rPr>
              <a:t>p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425" dirty="0">
                <a:latin typeface="Arial MT"/>
                <a:cs typeface="Arial MT"/>
              </a:rPr>
              <a:t>hậ</a:t>
            </a:r>
            <a:r>
              <a:rPr sz="2200" spc="-150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8119" y="4013202"/>
            <a:ext cx="775970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 MT"/>
                <a:cs typeface="Arial MT"/>
              </a:rPr>
              <a:t>x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+=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4522" y="4553458"/>
            <a:ext cx="1159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Body?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5842" y="5065016"/>
            <a:ext cx="132143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 MT"/>
                <a:cs typeface="Arial MT"/>
              </a:rPr>
              <a:t>count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+=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824" y="5256462"/>
            <a:ext cx="2730500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spc="-10" dirty="0">
                <a:latin typeface="Courier New"/>
                <a:cs typeface="Courier New"/>
              </a:rPr>
              <a:t>count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(;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9;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x+=2)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count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+=1;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3298" y="5621936"/>
            <a:ext cx="3580129" cy="122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  <a:tabLst>
                <a:tab pos="342265" algn="l"/>
              </a:tabLst>
            </a:pPr>
            <a:r>
              <a:rPr sz="2200" spc="-5" dirty="0">
                <a:solidFill>
                  <a:srgbClr val="C0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200" b="1" spc="-10" dirty="0">
                <a:solidFill>
                  <a:srgbClr val="C00000"/>
                </a:solidFill>
                <a:latin typeface="Arial"/>
                <a:cs typeface="Arial"/>
              </a:rPr>
              <a:t>Cần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sửa</a:t>
            </a:r>
            <a:r>
              <a:rPr sz="22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gì</a:t>
            </a:r>
            <a:r>
              <a:rPr sz="22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không?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có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thể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ôn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65" dirty="0">
                <a:latin typeface="Arial MT"/>
                <a:cs typeface="Arial MT"/>
              </a:rPr>
              <a:t>thực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body  </a:t>
            </a:r>
            <a:r>
              <a:rPr sz="2000" spc="-310" dirty="0">
                <a:latin typeface="Arial MT"/>
                <a:cs typeface="Arial MT"/>
              </a:rPr>
              <a:t>lầ</a:t>
            </a:r>
            <a:r>
              <a:rPr sz="2000" spc="-275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 nà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Arial MT"/>
                <a:cs typeface="Arial MT"/>
              </a:rPr>
              <a:t>thực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</a:t>
            </a:r>
            <a:r>
              <a:rPr sz="2000" spc="-5" dirty="0">
                <a:latin typeface="Arial MT"/>
                <a:cs typeface="Arial MT"/>
              </a:rPr>
              <a:t> bod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305" dirty="0">
                <a:latin typeface="Arial MT"/>
                <a:cs typeface="Arial MT"/>
              </a:rPr>
              <a:t>ủa  </a:t>
            </a:r>
            <a:r>
              <a:rPr sz="2000" dirty="0">
                <a:latin typeface="Arial MT"/>
                <a:cs typeface="Arial MT"/>
              </a:rPr>
              <a:t>do-</a:t>
            </a:r>
            <a:r>
              <a:rPr sz="2000" spc="-5" dirty="0">
                <a:latin typeface="Arial MT"/>
                <a:cs typeface="Arial MT"/>
              </a:rPr>
              <a:t>w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ile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310" dirty="0">
                <a:latin typeface="Arial MT"/>
                <a:cs typeface="Arial MT"/>
              </a:rPr>
              <a:t>lầ</a:t>
            </a:r>
            <a:r>
              <a:rPr sz="2000" spc="-28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-165" dirty="0">
                <a:latin typeface="Arial MT"/>
                <a:cs typeface="Arial MT"/>
              </a:rPr>
              <a:t>r</a:t>
            </a:r>
            <a:r>
              <a:rPr sz="2000" spc="-490" dirty="0">
                <a:latin typeface="Arial MT"/>
                <a:cs typeface="Arial MT"/>
              </a:rPr>
              <a:t>ư</a:t>
            </a:r>
            <a:r>
              <a:rPr sz="2000" spc="-345" dirty="0">
                <a:latin typeface="Arial MT"/>
                <a:cs typeface="Arial MT"/>
              </a:rPr>
              <a:t>ớc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i </a:t>
            </a:r>
            <a:r>
              <a:rPr sz="2000" spc="-15" dirty="0">
                <a:latin typeface="Arial MT"/>
                <a:cs typeface="Arial MT"/>
              </a:rPr>
              <a:t>v</a:t>
            </a:r>
            <a:r>
              <a:rPr sz="2000" spc="-5" dirty="0">
                <a:latin typeface="Arial MT"/>
                <a:cs typeface="Arial MT"/>
              </a:rPr>
              <a:t>à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0362" y="3012185"/>
            <a:ext cx="4267200" cy="1408430"/>
          </a:xfrm>
          <a:custGeom>
            <a:avLst/>
            <a:gdLst/>
            <a:ahLst/>
            <a:cxnLst/>
            <a:rect l="l" t="t" r="r" b="b"/>
            <a:pathLst>
              <a:path w="4267200" h="1408429">
                <a:moveTo>
                  <a:pt x="0" y="1408176"/>
                </a:moveTo>
                <a:lnTo>
                  <a:pt x="4267200" y="1408176"/>
                </a:lnTo>
                <a:lnTo>
                  <a:pt x="4267200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ln w="25400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1200" y="1665732"/>
            <a:ext cx="2209800" cy="609600"/>
          </a:xfrm>
          <a:custGeom>
            <a:avLst/>
            <a:gdLst/>
            <a:ahLst/>
            <a:cxnLst/>
            <a:rect l="l" t="t" r="r" b="b"/>
            <a:pathLst>
              <a:path w="2209800" h="609600">
                <a:moveTo>
                  <a:pt x="2209800" y="0"/>
                </a:moveTo>
                <a:lnTo>
                  <a:pt x="0" y="0"/>
                </a:lnTo>
                <a:lnTo>
                  <a:pt x="0" y="609600"/>
                </a:lnTo>
                <a:lnTo>
                  <a:pt x="2209800" y="6096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68340" y="2865120"/>
            <a:ext cx="2209800" cy="609600"/>
          </a:xfrm>
          <a:custGeom>
            <a:avLst/>
            <a:gdLst/>
            <a:ahLst/>
            <a:cxnLst/>
            <a:rect l="l" t="t" r="r" b="b"/>
            <a:pathLst>
              <a:path w="2209800" h="609600">
                <a:moveTo>
                  <a:pt x="2209800" y="0"/>
                </a:moveTo>
                <a:lnTo>
                  <a:pt x="0" y="0"/>
                </a:lnTo>
                <a:lnTo>
                  <a:pt x="0" y="609600"/>
                </a:lnTo>
                <a:lnTo>
                  <a:pt x="2209800" y="6096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200" y="3966971"/>
            <a:ext cx="2209800" cy="609600"/>
          </a:xfrm>
          <a:custGeom>
            <a:avLst/>
            <a:gdLst/>
            <a:ahLst/>
            <a:cxnLst/>
            <a:rect l="l" t="t" r="r" b="b"/>
            <a:pathLst>
              <a:path w="2209800" h="609600">
                <a:moveTo>
                  <a:pt x="2209800" y="0"/>
                </a:moveTo>
                <a:lnTo>
                  <a:pt x="0" y="0"/>
                </a:lnTo>
                <a:lnTo>
                  <a:pt x="0" y="609600"/>
                </a:lnTo>
                <a:lnTo>
                  <a:pt x="2209800" y="6096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1852" y="4946903"/>
            <a:ext cx="3973195" cy="1900555"/>
          </a:xfrm>
          <a:custGeom>
            <a:avLst/>
            <a:gdLst/>
            <a:ahLst/>
            <a:cxnLst/>
            <a:rect l="l" t="t" r="r" b="b"/>
            <a:pathLst>
              <a:path w="3973195" h="1900554">
                <a:moveTo>
                  <a:pt x="3973055" y="609600"/>
                </a:moveTo>
                <a:lnTo>
                  <a:pt x="3012948" y="609600"/>
                </a:lnTo>
                <a:lnTo>
                  <a:pt x="3012948" y="0"/>
                </a:lnTo>
                <a:lnTo>
                  <a:pt x="803148" y="0"/>
                </a:lnTo>
                <a:lnTo>
                  <a:pt x="803148" y="609600"/>
                </a:lnTo>
                <a:lnTo>
                  <a:pt x="0" y="609600"/>
                </a:lnTo>
                <a:lnTo>
                  <a:pt x="0" y="1900428"/>
                </a:lnTo>
                <a:lnTo>
                  <a:pt x="3973055" y="1900428"/>
                </a:lnTo>
                <a:lnTo>
                  <a:pt x="3973055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5251703"/>
            <a:ext cx="3537585" cy="1569720"/>
          </a:xfrm>
          <a:custGeom>
            <a:avLst/>
            <a:gdLst/>
            <a:ahLst/>
            <a:cxnLst/>
            <a:rect l="l" t="t" r="r" b="b"/>
            <a:pathLst>
              <a:path w="3537585" h="1569720">
                <a:moveTo>
                  <a:pt x="3537204" y="0"/>
                </a:moveTo>
                <a:lnTo>
                  <a:pt x="0" y="0"/>
                </a:lnTo>
                <a:lnTo>
                  <a:pt x="0" y="1569720"/>
                </a:lnTo>
                <a:lnTo>
                  <a:pt x="3537204" y="1569720"/>
                </a:lnTo>
                <a:lnTo>
                  <a:pt x="3537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42</a:t>
            </a:fld>
            <a:endParaRPr spc="-10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</a:t>
            </a:r>
            <a:r>
              <a:rPr spc="-15" dirty="0"/>
              <a:t>u</a:t>
            </a:r>
            <a:r>
              <a:rPr spc="-470" dirty="0"/>
              <a:t>yển</a:t>
            </a:r>
            <a:r>
              <a:rPr spc="-25" dirty="0"/>
              <a:t> </a:t>
            </a:r>
            <a:r>
              <a:rPr dirty="0"/>
              <a:t>mã</a:t>
            </a:r>
            <a:r>
              <a:rPr spc="-30" dirty="0"/>
              <a:t> </a:t>
            </a:r>
            <a:r>
              <a:rPr dirty="0"/>
              <a:t>vòng</a:t>
            </a:r>
            <a:r>
              <a:rPr spc="-30" dirty="0"/>
              <a:t> </a:t>
            </a:r>
            <a:r>
              <a:rPr spc="-265" dirty="0"/>
              <a:t>l</a:t>
            </a:r>
            <a:r>
              <a:rPr spc="-1175" dirty="0"/>
              <a:t>ặ</a:t>
            </a:r>
            <a:r>
              <a:rPr dirty="0"/>
              <a:t>p</a:t>
            </a:r>
          </a:p>
          <a:p>
            <a:pPr marL="24765">
              <a:lnSpc>
                <a:spcPct val="100000"/>
              </a:lnSpc>
              <a:spcBef>
                <a:spcPts val="5"/>
              </a:spcBef>
              <a:tabLst>
                <a:tab pos="431165" algn="l"/>
                <a:tab pos="9156065" algn="l"/>
              </a:tabLst>
            </a:pPr>
            <a:r>
              <a:rPr u="heavy" dirty="0"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Ví</a:t>
            </a:r>
            <a:r>
              <a:rPr b="1" u="heavy" spc="-3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dụ</a:t>
            </a:r>
            <a:r>
              <a:rPr b="1" u="heavy" spc="-5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3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587" y="1659382"/>
            <a:ext cx="5043170" cy="5187315"/>
            <a:chOff x="132587" y="1659382"/>
            <a:chExt cx="5043170" cy="5187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587" y="1708404"/>
              <a:ext cx="5042154" cy="51183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5" y="1783079"/>
              <a:ext cx="4930902" cy="50634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0207" y="1665732"/>
              <a:ext cx="5029200" cy="5105400"/>
            </a:xfrm>
            <a:custGeom>
              <a:avLst/>
              <a:gdLst/>
              <a:ahLst/>
              <a:cxnLst/>
              <a:rect l="l" t="t" r="r" b="b"/>
              <a:pathLst>
                <a:path w="5029200" h="5105400">
                  <a:moveTo>
                    <a:pt x="50292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5029200" y="5105400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207" y="1665732"/>
              <a:ext cx="5029200" cy="5105400"/>
            </a:xfrm>
            <a:custGeom>
              <a:avLst/>
              <a:gdLst/>
              <a:ahLst/>
              <a:cxnLst/>
              <a:rect l="l" t="t" r="r" b="b"/>
              <a:pathLst>
                <a:path w="5029200" h="5105400">
                  <a:moveTo>
                    <a:pt x="0" y="5105400"/>
                  </a:moveTo>
                  <a:lnTo>
                    <a:pt x="5029200" y="5105400"/>
                  </a:lnTo>
                  <a:lnTo>
                    <a:pt x="50292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4000" y="1708848"/>
            <a:ext cx="4025900" cy="5753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  <a:tabLst>
                <a:tab pos="469265" algn="l"/>
              </a:tabLst>
            </a:pPr>
            <a:r>
              <a:rPr sz="1500" b="1" i="1" spc="-5" dirty="0">
                <a:latin typeface="Courier New"/>
                <a:cs typeface="Courier New"/>
              </a:rPr>
              <a:t>//	&amp;a[0]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%ebp+8,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len</a:t>
            </a:r>
            <a:r>
              <a:rPr sz="1500" b="1" i="1" spc="-10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at</a:t>
            </a:r>
            <a:r>
              <a:rPr sz="1500" b="1" i="1" spc="-15" dirty="0">
                <a:latin typeface="Courier New"/>
                <a:cs typeface="Courier New"/>
              </a:rPr>
              <a:t> </a:t>
            </a:r>
            <a:r>
              <a:rPr sz="1500" b="1" i="1" spc="-5" dirty="0">
                <a:latin typeface="Courier New"/>
                <a:cs typeface="Courier New"/>
              </a:rPr>
              <a:t>%ebp+12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1.</a:t>
            </a:r>
            <a:r>
              <a:rPr sz="1500" b="1" spc="5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array_func: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4950" y="2302001"/>
          <a:ext cx="466217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16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2.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R w="28575">
                      <a:solidFill>
                        <a:srgbClr val="008000"/>
                      </a:solidFill>
                      <a:prstDash val="solid"/>
                    </a:lnR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movl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8000"/>
                      </a:solidFill>
                      <a:prstDash val="solid"/>
                    </a:lnL>
                    <a:lnT w="28575">
                      <a:solidFill>
                        <a:srgbClr val="008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$0,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T w="28575">
                      <a:solidFill>
                        <a:srgbClr val="008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-8(%ebp)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R w="28575">
                      <a:solidFill>
                        <a:srgbClr val="008000"/>
                      </a:solidFill>
                      <a:prstDash val="solid"/>
                    </a:lnR>
                    <a:lnT w="28575">
                      <a:solidFill>
                        <a:srgbClr val="008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500" b="1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8000"/>
                      </a:solidFill>
                      <a:prstDash val="solid"/>
                    </a:lnL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5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604" marB="0"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702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3.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8000"/>
                      </a:solidFill>
                      <a:prstDash val="solid"/>
                    </a:lnR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movl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8000"/>
                      </a:solidFill>
                      <a:prstDash val="solid"/>
                    </a:lnL>
                    <a:lnB w="28575">
                      <a:solidFill>
                        <a:srgbClr val="008000"/>
                      </a:solidFill>
                      <a:prstDash val="solid"/>
                    </a:lnB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$0,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575">
                      <a:solidFill>
                        <a:srgbClr val="008000"/>
                      </a:solidFill>
                      <a:prstDash val="solid"/>
                    </a:lnB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8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-4(%ebp)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8000"/>
                      </a:solidFill>
                      <a:prstDash val="solid"/>
                    </a:lnR>
                    <a:lnB w="28575">
                      <a:solidFill>
                        <a:srgbClr val="008000"/>
                      </a:solidFill>
                      <a:prstDash val="solid"/>
                    </a:lnB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780"/>
                        </a:lnSpc>
                      </a:pPr>
                      <a:r>
                        <a:rPr sz="1500" b="1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8000"/>
                      </a:solidFill>
                      <a:prstDash val="solid"/>
                    </a:lnL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780"/>
                        </a:lnSpc>
                      </a:pPr>
                      <a:r>
                        <a:rPr sz="1500" b="1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8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8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8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53">
                <a:tc>
                  <a:txBody>
                    <a:bodyPr/>
                    <a:lstStyle/>
                    <a:p>
                      <a:pPr marL="31750">
                        <a:lnSpc>
                          <a:spcPts val="1664"/>
                        </a:lnSpc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4.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-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5.</a:t>
                      </a:r>
                      <a:r>
                        <a:rPr sz="1500" b="1" spc="5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.L3: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664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jmp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664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.L2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54000" y="3354895"/>
            <a:ext cx="254000" cy="11239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6.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7.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8.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9.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7506" y="3354895"/>
            <a:ext cx="1729739" cy="11239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65"/>
              </a:spcBef>
            </a:pPr>
            <a:r>
              <a:rPr sz="1500" b="1" spc="-5" dirty="0">
                <a:latin typeface="Courier New"/>
                <a:cs typeface="Courier New"/>
              </a:rPr>
              <a:t>-4(%ebp),</a:t>
            </a:r>
            <a:r>
              <a:rPr sz="1500" b="1" spc="-7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%edx</a:t>
            </a:r>
            <a:endParaRPr sz="15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latin typeface="Courier New"/>
                <a:cs typeface="Courier New"/>
              </a:rPr>
              <a:t>8(%ebp),</a:t>
            </a:r>
            <a:r>
              <a:rPr sz="1500" b="1" spc="-7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%eax</a:t>
            </a:r>
            <a:endParaRPr sz="1500">
              <a:latin typeface="Courier New"/>
              <a:cs typeface="Courier New"/>
            </a:endParaRPr>
          </a:p>
          <a:p>
            <a:pPr marL="12700" marR="451484" indent="103505">
              <a:lnSpc>
                <a:spcPct val="120000"/>
              </a:lnSpc>
            </a:pPr>
            <a:r>
              <a:rPr sz="1500" b="1" spc="-5" dirty="0">
                <a:latin typeface="Courier New"/>
                <a:cs typeface="Courier New"/>
              </a:rPr>
              <a:t>%edx, %eax </a:t>
            </a:r>
            <a:r>
              <a:rPr sz="1500" b="1" spc="-8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(%eax),</a:t>
            </a:r>
            <a:r>
              <a:rPr sz="1500" b="1" spc="-9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%al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794" y="3354895"/>
            <a:ext cx="493395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sz="1500" b="1" spc="-5" dirty="0">
                <a:latin typeface="Courier New"/>
                <a:cs typeface="Courier New"/>
              </a:rPr>
              <a:t>movl  movl  addl  mov </a:t>
            </a:r>
            <a:r>
              <a:rPr sz="1500" b="1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subl  addl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2550" y="5023865"/>
            <a:ext cx="2816860" cy="327660"/>
          </a:xfrm>
          <a:prstGeom prst="rect">
            <a:avLst/>
          </a:prstGeom>
          <a:solidFill>
            <a:srgbClr val="F6F5BC"/>
          </a:solidFill>
          <a:ln w="25400">
            <a:solidFill>
              <a:srgbClr val="006FC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290"/>
              </a:spcBef>
              <a:tabLst>
                <a:tab pos="1101090" algn="l"/>
              </a:tabLst>
            </a:pPr>
            <a:r>
              <a:rPr sz="1500" b="1" spc="-5" dirty="0">
                <a:latin typeface="Courier New"/>
                <a:cs typeface="Courier New"/>
              </a:rPr>
              <a:t>addl	$1,</a:t>
            </a:r>
            <a:r>
              <a:rPr sz="1500" b="1" spc="-6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-4(%ebp)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9494" y="5550814"/>
            <a:ext cx="469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2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movl  cmpl  jl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3819" y="5550814"/>
            <a:ext cx="1612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-4(%ebp),</a:t>
            </a:r>
            <a:r>
              <a:rPr sz="1500" b="1" spc="-9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%eax </a:t>
            </a:r>
            <a:r>
              <a:rPr sz="1500" b="1" spc="-88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12(%ebp),</a:t>
            </a:r>
            <a:r>
              <a:rPr sz="1500" b="1" spc="-9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%eax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latin typeface="Courier New"/>
                <a:cs typeface="Courier New"/>
              </a:rPr>
              <a:t>.L3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000" y="4453632"/>
            <a:ext cx="840740" cy="22199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10.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11.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12.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b="1" spc="10" dirty="0">
                <a:solidFill>
                  <a:srgbClr val="00AFEF"/>
                </a:solidFill>
                <a:latin typeface="Courier New"/>
                <a:cs typeface="Courier New"/>
              </a:rPr>
              <a:t>13.</a:t>
            </a:r>
            <a:r>
              <a:rPr sz="1500" b="1" spc="10" dirty="0">
                <a:latin typeface="Courier New"/>
                <a:cs typeface="Courier New"/>
              </a:rPr>
              <a:t>.L2: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14.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15.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16.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b="1" spc="-5" dirty="0">
                <a:solidFill>
                  <a:srgbClr val="00AFEF"/>
                </a:solidFill>
                <a:latin typeface="Courier New"/>
                <a:cs typeface="Courier New"/>
              </a:rPr>
              <a:t>17.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6794" y="6419189"/>
            <a:ext cx="4826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movl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1194" y="6419189"/>
            <a:ext cx="25406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-8(%ebp),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%eax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Courier New"/>
                <a:cs typeface="Courier New"/>
              </a:rPr>
              <a:t>#return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13628" y="1397254"/>
            <a:ext cx="1575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195" dirty="0">
                <a:latin typeface="Arial MT"/>
                <a:cs typeface="Arial MT"/>
              </a:rPr>
              <a:t>Khởi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250" dirty="0">
                <a:latin typeface="Arial MT"/>
                <a:cs typeface="Arial MT"/>
              </a:rPr>
              <a:t>tạo?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14948" y="1847576"/>
            <a:ext cx="115824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Arial MT"/>
                <a:cs typeface="Arial MT"/>
              </a:rPr>
              <a:t>result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3628" y="2863723"/>
            <a:ext cx="2418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434" dirty="0">
                <a:latin typeface="Arial MT"/>
                <a:cs typeface="Arial MT"/>
              </a:rPr>
              <a:t>Điề</a:t>
            </a:r>
            <a:r>
              <a:rPr sz="2200" spc="-320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spc="-185" dirty="0">
                <a:latin typeface="Arial MT"/>
                <a:cs typeface="Arial MT"/>
              </a:rPr>
              <a:t>i</a:t>
            </a:r>
            <a:r>
              <a:rPr sz="2200" spc="-805" dirty="0">
                <a:latin typeface="Arial MT"/>
                <a:cs typeface="Arial MT"/>
              </a:rPr>
              <a:t>ệ</a:t>
            </a:r>
            <a:r>
              <a:rPr sz="2200" spc="-5" dirty="0">
                <a:latin typeface="Arial MT"/>
                <a:cs typeface="Arial MT"/>
              </a:rPr>
              <a:t>n d</a:t>
            </a:r>
            <a:r>
              <a:rPr sz="2200" spc="-730" dirty="0">
                <a:latin typeface="Arial MT"/>
                <a:cs typeface="Arial MT"/>
              </a:rPr>
              <a:t>ừ</a:t>
            </a:r>
            <a:r>
              <a:rPr sz="2200" spc="-10" dirty="0">
                <a:latin typeface="Arial MT"/>
                <a:cs typeface="Arial MT"/>
              </a:rPr>
              <a:t>ng?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4948" y="3417677"/>
            <a:ext cx="91694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&gt;=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3628" y="3897248"/>
            <a:ext cx="16567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380" dirty="0">
                <a:latin typeface="Arial MT"/>
                <a:cs typeface="Arial MT"/>
              </a:rPr>
              <a:t>Cậ</a:t>
            </a:r>
            <a:r>
              <a:rPr sz="2200" spc="-245" dirty="0">
                <a:latin typeface="Arial MT"/>
                <a:cs typeface="Arial MT"/>
              </a:rPr>
              <a:t>p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425" dirty="0">
                <a:latin typeface="Arial MT"/>
                <a:cs typeface="Arial MT"/>
              </a:rPr>
              <a:t>hậ</a:t>
            </a:r>
            <a:r>
              <a:rPr sz="2200" spc="-150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37225" y="4408807"/>
            <a:ext cx="91630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+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3628" y="4887544"/>
            <a:ext cx="1160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Body?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14948" y="5399737"/>
            <a:ext cx="224091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5" dirty="0">
                <a:latin typeface="Arial MT"/>
                <a:cs typeface="Arial MT"/>
              </a:rPr>
              <a:t>result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+=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a[i]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– 48;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37310" y="5592317"/>
            <a:ext cx="2816860" cy="828040"/>
          </a:xfrm>
          <a:custGeom>
            <a:avLst/>
            <a:gdLst/>
            <a:ahLst/>
            <a:cxnLst/>
            <a:rect l="l" t="t" r="r" b="b"/>
            <a:pathLst>
              <a:path w="2816860" h="828039">
                <a:moveTo>
                  <a:pt x="0" y="827531"/>
                </a:moveTo>
                <a:lnTo>
                  <a:pt x="2816352" y="827531"/>
                </a:lnTo>
                <a:lnTo>
                  <a:pt x="2816352" y="0"/>
                </a:lnTo>
                <a:lnTo>
                  <a:pt x="0" y="0"/>
                </a:lnTo>
                <a:lnTo>
                  <a:pt x="0" y="82753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81347" y="3308985"/>
            <a:ext cx="826135" cy="11144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80"/>
              </a:spcBef>
            </a:pPr>
            <a:r>
              <a:rPr sz="1500" b="1" dirty="0">
                <a:solidFill>
                  <a:srgbClr val="006FC0"/>
                </a:solidFill>
                <a:latin typeface="Courier New"/>
                <a:cs typeface="Courier New"/>
              </a:rPr>
              <a:t>#</a:t>
            </a:r>
            <a:r>
              <a:rPr sz="1500" b="1" spc="-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6FC0"/>
                </a:solidFill>
                <a:latin typeface="Courier New"/>
                <a:cs typeface="Courier New"/>
              </a:rPr>
              <a:t>i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00" b="1" dirty="0">
                <a:solidFill>
                  <a:srgbClr val="006FC0"/>
                </a:solidFill>
                <a:latin typeface="Courier New"/>
                <a:cs typeface="Courier New"/>
              </a:rPr>
              <a:t>#</a:t>
            </a:r>
            <a:r>
              <a:rPr sz="1500" b="1" spc="-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Courier New"/>
                <a:cs typeface="Courier New"/>
              </a:rPr>
              <a:t>&amp;a</a:t>
            </a:r>
            <a:endParaRPr sz="1500">
              <a:latin typeface="Courier New"/>
              <a:cs typeface="Courier New"/>
            </a:endParaRPr>
          </a:p>
          <a:p>
            <a:pPr marL="13335" marR="5080">
              <a:lnSpc>
                <a:spcPct val="115599"/>
              </a:lnSpc>
              <a:spcBef>
                <a:spcPts val="45"/>
              </a:spcBef>
            </a:pPr>
            <a:r>
              <a:rPr sz="1500" b="1" dirty="0">
                <a:solidFill>
                  <a:srgbClr val="006FC0"/>
                </a:solidFill>
                <a:latin typeface="Courier New"/>
                <a:cs typeface="Courier New"/>
              </a:rPr>
              <a:t>#</a:t>
            </a:r>
            <a:r>
              <a:rPr sz="1500" b="1" spc="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Courier New"/>
                <a:cs typeface="Courier New"/>
              </a:rPr>
              <a:t>&amp;a+i </a:t>
            </a:r>
            <a:r>
              <a:rPr sz="1500" b="1" spc="-88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C00000"/>
                </a:solidFill>
                <a:latin typeface="Courier New"/>
                <a:cs typeface="Courier New"/>
              </a:rPr>
              <a:t>#</a:t>
            </a:r>
            <a:r>
              <a:rPr sz="1500" b="1" spc="-10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Courier New"/>
                <a:cs typeface="Courier New"/>
              </a:rPr>
              <a:t>a[i]?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1119" y="4453632"/>
            <a:ext cx="2693035" cy="5740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1308100" algn="l"/>
              </a:tabLst>
            </a:pPr>
            <a:r>
              <a:rPr sz="1500" b="1" spc="-5" dirty="0">
                <a:latin typeface="Courier New"/>
                <a:cs typeface="Courier New"/>
              </a:rPr>
              <a:t>$48,</a:t>
            </a:r>
            <a:r>
              <a:rPr sz="1500" b="1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%eax	</a:t>
            </a:r>
            <a:r>
              <a:rPr sz="1500" b="1" dirty="0">
                <a:solidFill>
                  <a:srgbClr val="C00000"/>
                </a:solidFill>
                <a:latin typeface="Courier New"/>
                <a:cs typeface="Courier New"/>
              </a:rPr>
              <a:t>#</a:t>
            </a:r>
            <a:r>
              <a:rPr sz="1500" b="1" spc="-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Courier New"/>
                <a:cs typeface="Courier New"/>
              </a:rPr>
              <a:t>a[i]</a:t>
            </a:r>
            <a:r>
              <a:rPr sz="1500" b="1" spc="-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C00000"/>
                </a:solidFill>
                <a:latin typeface="Courier New"/>
                <a:cs typeface="Courier New"/>
              </a:rPr>
              <a:t>-</a:t>
            </a:r>
            <a:r>
              <a:rPr sz="1500" b="1" spc="-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Courier New"/>
                <a:cs typeface="Courier New"/>
              </a:rPr>
              <a:t>48?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latin typeface="Courier New"/>
                <a:cs typeface="Courier New"/>
              </a:rPr>
              <a:t>%eax,</a:t>
            </a:r>
            <a:r>
              <a:rPr sz="1500" b="1" spc="-6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-8(%ebp)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27015" y="5901490"/>
            <a:ext cx="3505835" cy="898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spc="-5" dirty="0">
                <a:latin typeface="Courier New"/>
                <a:cs typeface="Courier New"/>
              </a:rPr>
              <a:t>result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457200" indent="-4572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for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(i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i&lt;len;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i++)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result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a[i]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–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48;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7553" y="1284223"/>
            <a:ext cx="386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Ch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0" dirty="0">
                <a:latin typeface="Arial MT"/>
                <a:cs typeface="Arial MT"/>
              </a:rPr>
              <a:t>mảng</a:t>
            </a:r>
            <a:r>
              <a:rPr sz="1800" dirty="0">
                <a:latin typeface="Arial MT"/>
                <a:cs typeface="Arial MT"/>
              </a:rPr>
              <a:t> ký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300" dirty="0">
                <a:latin typeface="Arial MT"/>
                <a:cs typeface="Arial MT"/>
              </a:rPr>
              <a:t>tự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ch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r*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có </a:t>
            </a:r>
            <a:r>
              <a:rPr sz="1800" spc="-810" dirty="0">
                <a:latin typeface="Arial MT"/>
                <a:cs typeface="Arial MT"/>
              </a:rPr>
              <a:t>đ</a:t>
            </a:r>
            <a:r>
              <a:rPr sz="1800" spc="-800" dirty="0">
                <a:latin typeface="Arial MT"/>
                <a:cs typeface="Arial MT"/>
              </a:rPr>
              <a:t>ộ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à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len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7662" y="2869945"/>
            <a:ext cx="4572000" cy="3837304"/>
            <a:chOff x="597662" y="2869945"/>
            <a:chExt cx="4572000" cy="3837304"/>
          </a:xfrm>
        </p:grpSpPr>
        <p:sp>
          <p:nvSpPr>
            <p:cNvPr id="33" name="object 33"/>
            <p:cNvSpPr/>
            <p:nvPr/>
          </p:nvSpPr>
          <p:spPr>
            <a:xfrm>
              <a:off x="3712464" y="3124199"/>
              <a:ext cx="1457325" cy="1685925"/>
            </a:xfrm>
            <a:custGeom>
              <a:avLst/>
              <a:gdLst/>
              <a:ahLst/>
              <a:cxnLst/>
              <a:rect l="l" t="t" r="r" b="b"/>
              <a:pathLst>
                <a:path w="1457325" h="1685925">
                  <a:moveTo>
                    <a:pt x="1456931" y="1072896"/>
                  </a:moveTo>
                  <a:lnTo>
                    <a:pt x="1417307" y="1072896"/>
                  </a:lnTo>
                  <a:lnTo>
                    <a:pt x="1417307" y="0"/>
                  </a:lnTo>
                  <a:lnTo>
                    <a:pt x="361188" y="0"/>
                  </a:lnTo>
                  <a:lnTo>
                    <a:pt x="361188" y="1072896"/>
                  </a:lnTo>
                  <a:lnTo>
                    <a:pt x="0" y="1072896"/>
                  </a:lnTo>
                  <a:lnTo>
                    <a:pt x="0" y="1685544"/>
                  </a:lnTo>
                  <a:lnTo>
                    <a:pt x="1456931" y="1685544"/>
                  </a:lnTo>
                  <a:lnTo>
                    <a:pt x="1456931" y="1072896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0362" y="2882645"/>
              <a:ext cx="4520565" cy="3811904"/>
            </a:xfrm>
            <a:custGeom>
              <a:avLst/>
              <a:gdLst/>
              <a:ahLst/>
              <a:cxnLst/>
              <a:rect l="l" t="t" r="r" b="b"/>
              <a:pathLst>
                <a:path w="4520565" h="3811904">
                  <a:moveTo>
                    <a:pt x="0" y="3811524"/>
                  </a:moveTo>
                  <a:lnTo>
                    <a:pt x="4520184" y="3811524"/>
                  </a:lnTo>
                  <a:lnTo>
                    <a:pt x="4520184" y="0"/>
                  </a:lnTo>
                  <a:lnTo>
                    <a:pt x="0" y="0"/>
                  </a:lnTo>
                  <a:lnTo>
                    <a:pt x="0" y="3811524"/>
                  </a:lnTo>
                  <a:close/>
                </a:path>
              </a:pathLst>
            </a:custGeom>
            <a:ln w="2540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556503" y="1828800"/>
            <a:ext cx="2971800" cy="838200"/>
          </a:xfrm>
          <a:custGeom>
            <a:avLst/>
            <a:gdLst/>
            <a:ahLst/>
            <a:cxnLst/>
            <a:rect l="l" t="t" r="r" b="b"/>
            <a:pathLst>
              <a:path w="2971800" h="838200">
                <a:moveTo>
                  <a:pt x="2971800" y="0"/>
                </a:moveTo>
                <a:lnTo>
                  <a:pt x="0" y="0"/>
                </a:lnTo>
                <a:lnTo>
                  <a:pt x="0" y="838200"/>
                </a:lnTo>
                <a:lnTo>
                  <a:pt x="2971800" y="838200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60720" y="3346703"/>
            <a:ext cx="2971800" cy="547370"/>
          </a:xfrm>
          <a:custGeom>
            <a:avLst/>
            <a:gdLst/>
            <a:ahLst/>
            <a:cxnLst/>
            <a:rect l="l" t="t" r="r" b="b"/>
            <a:pathLst>
              <a:path w="2971800" h="547370">
                <a:moveTo>
                  <a:pt x="2971800" y="0"/>
                </a:moveTo>
                <a:lnTo>
                  <a:pt x="0" y="0"/>
                </a:lnTo>
                <a:lnTo>
                  <a:pt x="0" y="547116"/>
                </a:lnTo>
                <a:lnTo>
                  <a:pt x="2971800" y="547116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57444" y="4332732"/>
            <a:ext cx="2971800" cy="547370"/>
          </a:xfrm>
          <a:custGeom>
            <a:avLst/>
            <a:gdLst/>
            <a:ahLst/>
            <a:cxnLst/>
            <a:rect l="l" t="t" r="r" b="b"/>
            <a:pathLst>
              <a:path w="2971800" h="547370">
                <a:moveTo>
                  <a:pt x="2971800" y="0"/>
                </a:moveTo>
                <a:lnTo>
                  <a:pt x="0" y="0"/>
                </a:lnTo>
                <a:lnTo>
                  <a:pt x="0" y="547115"/>
                </a:lnTo>
                <a:lnTo>
                  <a:pt x="2971800" y="547115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34000" y="5327903"/>
            <a:ext cx="3505200" cy="1499870"/>
          </a:xfrm>
          <a:custGeom>
            <a:avLst/>
            <a:gdLst/>
            <a:ahLst/>
            <a:cxnLst/>
            <a:rect l="l" t="t" r="r" b="b"/>
            <a:pathLst>
              <a:path w="3505200" h="1499870">
                <a:moveTo>
                  <a:pt x="3368040" y="0"/>
                </a:moveTo>
                <a:lnTo>
                  <a:pt x="396240" y="0"/>
                </a:lnTo>
                <a:lnTo>
                  <a:pt x="396240" y="547116"/>
                </a:lnTo>
                <a:lnTo>
                  <a:pt x="3368040" y="547116"/>
                </a:lnTo>
                <a:lnTo>
                  <a:pt x="3368040" y="0"/>
                </a:lnTo>
                <a:close/>
              </a:path>
              <a:path w="3505200" h="1499870">
                <a:moveTo>
                  <a:pt x="3505200" y="551688"/>
                </a:moveTo>
                <a:lnTo>
                  <a:pt x="0" y="551688"/>
                </a:lnTo>
                <a:lnTo>
                  <a:pt x="0" y="1499616"/>
                </a:lnTo>
                <a:lnTo>
                  <a:pt x="3505200" y="1499616"/>
                </a:lnTo>
                <a:lnTo>
                  <a:pt x="3505200" y="551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43</a:t>
            </a:fld>
            <a:endParaRPr spc="-10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412241"/>
            <a:ext cx="746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Extra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1: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Các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câu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lệnh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jump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-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Label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46149"/>
            <a:ext cx="8226425" cy="321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spc="-935" dirty="0">
                <a:latin typeface="Arial MT"/>
                <a:cs typeface="Arial MT"/>
              </a:rPr>
              <a:t>Vị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trí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spc="-535" dirty="0">
                <a:latin typeface="Arial MT"/>
                <a:cs typeface="Arial MT"/>
              </a:rPr>
              <a:t>sẽ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270" dirty="0">
                <a:latin typeface="Arial MT"/>
                <a:cs typeface="Arial MT"/>
              </a:rPr>
              <a:t>nhảy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spc="-715" dirty="0">
                <a:latin typeface="Arial MT"/>
                <a:cs typeface="Arial MT"/>
              </a:rPr>
              <a:t>đến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spc="-355" dirty="0">
                <a:latin typeface="Arial MT"/>
                <a:cs typeface="Arial MT"/>
              </a:rPr>
              <a:t>của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các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275" dirty="0">
                <a:latin typeface="Arial MT"/>
                <a:cs typeface="Arial MT"/>
              </a:rPr>
              <a:t>lệnh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jump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trong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mã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assembly</a:t>
            </a:r>
            <a:endParaRPr sz="2400">
              <a:latin typeface="Arial MT"/>
              <a:cs typeface="Arial MT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775" dirty="0">
                <a:latin typeface="Arial MT"/>
                <a:cs typeface="Arial MT"/>
              </a:rPr>
              <a:t>đượ</a:t>
            </a:r>
            <a:r>
              <a:rPr sz="2400" spc="-385" dirty="0">
                <a:latin typeface="Arial MT"/>
                <a:cs typeface="Arial MT"/>
              </a:rPr>
              <a:t>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690" dirty="0">
                <a:latin typeface="Arial MT"/>
                <a:cs typeface="Arial MT"/>
              </a:rPr>
              <a:t>ể</a:t>
            </a:r>
            <a:r>
              <a:rPr sz="2400" spc="-385" dirty="0">
                <a:latin typeface="Arial MT"/>
                <a:cs typeface="Arial MT"/>
              </a:rPr>
              <a:t>u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690" dirty="0">
                <a:latin typeface="Arial MT"/>
                <a:cs typeface="Arial MT"/>
              </a:rPr>
              <a:t>ễ</a:t>
            </a:r>
            <a:r>
              <a:rPr sz="2400" spc="-385" dirty="0">
                <a:latin typeface="Arial MT"/>
                <a:cs typeface="Arial MT"/>
              </a:rPr>
              <a:t>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05" dirty="0">
                <a:latin typeface="Arial MT"/>
                <a:cs typeface="Arial MT"/>
              </a:rPr>
              <a:t>dướ</a:t>
            </a:r>
            <a:r>
              <a:rPr sz="2400" spc="-130" dirty="0">
                <a:latin typeface="Arial MT"/>
                <a:cs typeface="Arial MT"/>
              </a:rPr>
              <a:t>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90" dirty="0">
                <a:latin typeface="Arial MT"/>
                <a:cs typeface="Arial MT"/>
              </a:rPr>
              <a:t>dạn</a:t>
            </a:r>
            <a:r>
              <a:rPr sz="2400" spc="-225" dirty="0">
                <a:latin typeface="Arial MT"/>
                <a:cs typeface="Arial MT"/>
              </a:rPr>
              <a:t>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các </a:t>
            </a:r>
            <a:r>
              <a:rPr sz="2400" i="1" spc="-5" dirty="0">
                <a:latin typeface="Arial"/>
                <a:cs typeface="Arial"/>
              </a:rPr>
              <a:t>labe</a:t>
            </a:r>
            <a:r>
              <a:rPr sz="2400" i="1" spc="-20" dirty="0">
                <a:latin typeface="Arial"/>
                <a:cs typeface="Arial"/>
              </a:rPr>
              <a:t>l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Assembler </a:t>
            </a:r>
            <a:r>
              <a:rPr sz="2400" spc="-5" dirty="0">
                <a:latin typeface="Arial MT"/>
                <a:cs typeface="Arial MT"/>
              </a:rPr>
              <a:t>và </a:t>
            </a:r>
            <a:r>
              <a:rPr sz="2400" b="1" spc="-5" dirty="0">
                <a:latin typeface="Arial"/>
                <a:cs typeface="Arial"/>
              </a:rPr>
              <a:t>Linker </a:t>
            </a:r>
            <a:r>
              <a:rPr sz="2400" spc="-5" dirty="0">
                <a:latin typeface="Arial MT"/>
                <a:cs typeface="Arial MT"/>
              </a:rPr>
              <a:t>có </a:t>
            </a:r>
            <a:r>
              <a:rPr sz="2400" spc="-360" dirty="0">
                <a:latin typeface="Arial MT"/>
                <a:cs typeface="Arial MT"/>
              </a:rPr>
              <a:t>thể</a:t>
            </a:r>
            <a:r>
              <a:rPr sz="2400" spc="-355" dirty="0">
                <a:latin typeface="Arial MT"/>
                <a:cs typeface="Arial MT"/>
              </a:rPr>
              <a:t> </a:t>
            </a:r>
            <a:r>
              <a:rPr sz="2400" spc="-270" dirty="0">
                <a:latin typeface="Arial MT"/>
                <a:cs typeface="Arial MT"/>
              </a:rPr>
              <a:t>lựa</a:t>
            </a:r>
            <a:r>
              <a:rPr sz="2400" spc="-265" dirty="0">
                <a:latin typeface="Arial MT"/>
                <a:cs typeface="Arial MT"/>
              </a:rPr>
              <a:t> </a:t>
            </a:r>
            <a:r>
              <a:rPr sz="2400" spc="-270" dirty="0">
                <a:latin typeface="Arial MT"/>
                <a:cs typeface="Arial MT"/>
              </a:rPr>
              <a:t>chọn</a:t>
            </a:r>
            <a:r>
              <a:rPr sz="2400" spc="-2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 trong 2 cách </a:t>
            </a:r>
            <a:r>
              <a:rPr sz="2400" spc="-1075" dirty="0">
                <a:latin typeface="Arial MT"/>
                <a:cs typeface="Arial MT"/>
              </a:rPr>
              <a:t>để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ác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475" dirty="0">
                <a:latin typeface="Arial MT"/>
                <a:cs typeface="Arial MT"/>
              </a:rPr>
              <a:t>đ</a:t>
            </a:r>
            <a:r>
              <a:rPr sz="2400" spc="-1480" dirty="0">
                <a:latin typeface="Arial MT"/>
                <a:cs typeface="Arial MT"/>
              </a:rPr>
              <a:t>ị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935" dirty="0">
                <a:latin typeface="Arial MT"/>
                <a:cs typeface="Arial MT"/>
              </a:rPr>
              <a:t>vị</a:t>
            </a:r>
            <a:r>
              <a:rPr sz="2400" dirty="0">
                <a:latin typeface="Arial MT"/>
                <a:cs typeface="Arial MT"/>
              </a:rPr>
              <a:t> trí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95" dirty="0">
                <a:latin typeface="Arial MT"/>
                <a:cs typeface="Arial MT"/>
              </a:rPr>
              <a:t>nhả</a:t>
            </a:r>
            <a:r>
              <a:rPr sz="2400" spc="-204" dirty="0">
                <a:latin typeface="Arial MT"/>
                <a:cs typeface="Arial MT"/>
              </a:rPr>
              <a:t>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720" dirty="0">
                <a:latin typeface="Arial MT"/>
                <a:cs typeface="Arial MT"/>
              </a:rPr>
              <a:t>đến</a:t>
            </a:r>
            <a:r>
              <a:rPr sz="240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Địa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chỉ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tuyệt</a:t>
            </a:r>
            <a:r>
              <a:rPr sz="2000" i="1" dirty="0">
                <a:latin typeface="Arial"/>
                <a:cs typeface="Arial"/>
              </a:rPr>
              <a:t> đối</a:t>
            </a:r>
            <a:r>
              <a:rPr sz="2000" dirty="0">
                <a:latin typeface="Arial MT"/>
                <a:cs typeface="Arial MT"/>
              </a:rPr>
              <a:t>: 4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85" dirty="0">
                <a:latin typeface="Arial MT"/>
                <a:cs typeface="Arial MT"/>
              </a:rPr>
              <a:t>(hoặc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8)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bytes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815" dirty="0">
                <a:latin typeface="Arial MT"/>
                <a:cs typeface="Arial MT"/>
              </a:rPr>
              <a:t>địa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20" dirty="0">
                <a:latin typeface="Arial MT"/>
                <a:cs typeface="Arial MT"/>
              </a:rPr>
              <a:t>chỉ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chính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xác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300" dirty="0">
                <a:latin typeface="Arial MT"/>
                <a:cs typeface="Arial MT"/>
              </a:rPr>
              <a:t>của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instruction</a:t>
            </a:r>
            <a:endParaRPr sz="2000">
              <a:latin typeface="Arial MT"/>
              <a:cs typeface="Arial MT"/>
            </a:endParaRPr>
          </a:p>
          <a:p>
            <a:pPr marL="756285" algn="just">
              <a:lnSpc>
                <a:spcPct val="100000"/>
              </a:lnSpc>
              <a:spcBef>
                <a:spcPts val="5"/>
              </a:spcBef>
            </a:pPr>
            <a:r>
              <a:rPr sz="2000" spc="-229" dirty="0">
                <a:latin typeface="Arial MT"/>
                <a:cs typeface="Arial MT"/>
              </a:rPr>
              <a:t>đíc</a:t>
            </a:r>
            <a:r>
              <a:rPr sz="2000" spc="-210" dirty="0">
                <a:latin typeface="Arial MT"/>
                <a:cs typeface="Arial MT"/>
              </a:rPr>
              <a:t>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20" dirty="0">
                <a:latin typeface="Arial MT"/>
                <a:cs typeface="Arial MT"/>
              </a:rPr>
              <a:t>muốn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0" dirty="0">
                <a:latin typeface="Arial MT"/>
                <a:cs typeface="Arial MT"/>
              </a:rPr>
              <a:t>nhảy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90" dirty="0">
                <a:latin typeface="Arial MT"/>
                <a:cs typeface="Arial MT"/>
              </a:rPr>
              <a:t>đến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PC relative – </a:t>
            </a:r>
            <a:r>
              <a:rPr sz="2000" i="1" spc="-5" dirty="0">
                <a:latin typeface="Arial"/>
                <a:cs typeface="Arial"/>
              </a:rPr>
              <a:t>địa</a:t>
            </a:r>
            <a:r>
              <a:rPr sz="2000" i="1" dirty="0">
                <a:latin typeface="Arial"/>
                <a:cs typeface="Arial"/>
              </a:rPr>
              <a:t> chỉ </a:t>
            </a:r>
            <a:r>
              <a:rPr sz="2000" i="1" spc="-5" dirty="0">
                <a:latin typeface="Arial"/>
                <a:cs typeface="Arial"/>
              </a:rPr>
              <a:t>tương</a:t>
            </a:r>
            <a:r>
              <a:rPr sz="2000" i="1" dirty="0">
                <a:latin typeface="Arial"/>
                <a:cs typeface="Arial"/>
              </a:rPr>
              <a:t> đối</a:t>
            </a:r>
            <a:r>
              <a:rPr sz="2000" dirty="0">
                <a:latin typeface="Arial MT"/>
                <a:cs typeface="Arial MT"/>
              </a:rPr>
              <a:t>: </a:t>
            </a:r>
            <a:r>
              <a:rPr sz="2000" spc="-150" dirty="0">
                <a:latin typeface="Arial MT"/>
                <a:cs typeface="Arial MT"/>
              </a:rPr>
              <a:t>khoảng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cách </a:t>
            </a:r>
            <a:r>
              <a:rPr sz="2000" spc="-275" dirty="0">
                <a:latin typeface="Arial MT"/>
                <a:cs typeface="Arial MT"/>
              </a:rPr>
              <a:t>tương</a:t>
            </a:r>
            <a:r>
              <a:rPr sz="2000" spc="-270" dirty="0">
                <a:latin typeface="Arial MT"/>
                <a:cs typeface="Arial MT"/>
              </a:rPr>
              <a:t> </a:t>
            </a:r>
            <a:r>
              <a:rPr sz="2000" spc="-590" dirty="0">
                <a:latin typeface="Arial MT"/>
                <a:cs typeface="Arial MT"/>
              </a:rPr>
              <a:t>đối</a:t>
            </a:r>
            <a:r>
              <a:rPr sz="2000" spc="505" dirty="0">
                <a:latin typeface="Arial MT"/>
                <a:cs typeface="Arial MT"/>
              </a:rPr>
              <a:t> </a:t>
            </a:r>
            <a:r>
              <a:rPr sz="2000" spc="-170" dirty="0">
                <a:latin typeface="Arial MT"/>
                <a:cs typeface="Arial MT"/>
              </a:rPr>
              <a:t>giữa </a:t>
            </a:r>
            <a:r>
              <a:rPr sz="2000" spc="-1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instruction </a:t>
            </a:r>
            <a:r>
              <a:rPr sz="2000" spc="-229" dirty="0">
                <a:latin typeface="Arial MT"/>
                <a:cs typeface="Arial MT"/>
              </a:rPr>
              <a:t>đích </a:t>
            </a:r>
            <a:r>
              <a:rPr sz="2000" spc="-5" dirty="0">
                <a:latin typeface="Arial MT"/>
                <a:cs typeface="Arial MT"/>
              </a:rPr>
              <a:t>và </a:t>
            </a:r>
            <a:r>
              <a:rPr sz="2000" spc="-785" dirty="0">
                <a:latin typeface="Arial MT"/>
                <a:cs typeface="Arial MT"/>
              </a:rPr>
              <a:t>vị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trí </a:t>
            </a:r>
            <a:r>
              <a:rPr sz="2000" spc="-5" dirty="0">
                <a:latin typeface="Arial MT"/>
                <a:cs typeface="Arial MT"/>
              </a:rPr>
              <a:t>instruction </a:t>
            </a:r>
            <a:r>
              <a:rPr sz="2000" spc="-225" dirty="0">
                <a:latin typeface="Arial MT"/>
                <a:cs typeface="Arial MT"/>
              </a:rPr>
              <a:t>liền </a:t>
            </a:r>
            <a:r>
              <a:rPr sz="2000" dirty="0">
                <a:latin typeface="Arial MT"/>
                <a:cs typeface="Arial MT"/>
              </a:rPr>
              <a:t>sau </a:t>
            </a:r>
            <a:r>
              <a:rPr sz="2000" spc="-229" dirty="0">
                <a:latin typeface="Arial MT"/>
                <a:cs typeface="Arial MT"/>
              </a:rPr>
              <a:t>lệnh </a:t>
            </a:r>
            <a:r>
              <a:rPr sz="2000" spc="-5" dirty="0">
                <a:latin typeface="Arial MT"/>
                <a:cs typeface="Arial MT"/>
              </a:rPr>
              <a:t>jump </a:t>
            </a:r>
            <a:r>
              <a:rPr sz="2000" dirty="0">
                <a:latin typeface="Arial MT"/>
                <a:cs typeface="Arial MT"/>
              </a:rPr>
              <a:t>(giá </a:t>
            </a:r>
            <a:r>
              <a:rPr sz="2000" spc="-520" dirty="0">
                <a:latin typeface="Arial MT"/>
                <a:cs typeface="Arial MT"/>
              </a:rPr>
              <a:t>trị</a:t>
            </a:r>
            <a:r>
              <a:rPr sz="2000" spc="-5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thanh </a:t>
            </a:r>
            <a:r>
              <a:rPr sz="2000" dirty="0">
                <a:latin typeface="Arial MT"/>
                <a:cs typeface="Arial MT"/>
              </a:rPr>
              <a:t> ghi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PC).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44</a:t>
            </a:fld>
            <a:endParaRPr spc="-10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3027" y="2095754"/>
            <a:ext cx="8383905" cy="2585085"/>
            <a:chOff x="513027" y="2095754"/>
            <a:chExt cx="8383905" cy="2585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027" y="2201324"/>
              <a:ext cx="8383886" cy="247903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45430" y="2108454"/>
              <a:ext cx="1981200" cy="323215"/>
            </a:xfrm>
            <a:custGeom>
              <a:avLst/>
              <a:gdLst/>
              <a:ahLst/>
              <a:cxnLst/>
              <a:rect l="l" t="t" r="r" b="b"/>
              <a:pathLst>
                <a:path w="1981200" h="323214">
                  <a:moveTo>
                    <a:pt x="0" y="323088"/>
                  </a:moveTo>
                  <a:lnTo>
                    <a:pt x="1981200" y="323088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323088"/>
                  </a:lnTo>
                  <a:close/>
                </a:path>
              </a:pathLst>
            </a:custGeom>
            <a:ln w="2540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962" y="2108454"/>
              <a:ext cx="1295400" cy="711835"/>
            </a:xfrm>
            <a:custGeom>
              <a:avLst/>
              <a:gdLst/>
              <a:ahLst/>
              <a:cxnLst/>
              <a:rect l="l" t="t" r="r" b="b"/>
              <a:pathLst>
                <a:path w="1295400" h="711835">
                  <a:moveTo>
                    <a:pt x="990600" y="323088"/>
                  </a:moveTo>
                  <a:lnTo>
                    <a:pt x="1295400" y="323088"/>
                  </a:lnTo>
                  <a:lnTo>
                    <a:pt x="1295400" y="0"/>
                  </a:lnTo>
                  <a:lnTo>
                    <a:pt x="990600" y="0"/>
                  </a:lnTo>
                  <a:lnTo>
                    <a:pt x="990600" y="323088"/>
                  </a:lnTo>
                  <a:close/>
                </a:path>
                <a:path w="1295400" h="711835">
                  <a:moveTo>
                    <a:pt x="0" y="711708"/>
                  </a:moveTo>
                  <a:lnTo>
                    <a:pt x="304800" y="711708"/>
                  </a:lnTo>
                  <a:lnTo>
                    <a:pt x="304800" y="388620"/>
                  </a:lnTo>
                  <a:lnTo>
                    <a:pt x="0" y="388620"/>
                  </a:lnTo>
                  <a:lnTo>
                    <a:pt x="0" y="711708"/>
                  </a:lnTo>
                  <a:close/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3619" y="2257805"/>
              <a:ext cx="1753870" cy="404495"/>
            </a:xfrm>
            <a:custGeom>
              <a:avLst/>
              <a:gdLst/>
              <a:ahLst/>
              <a:cxnLst/>
              <a:rect l="l" t="t" r="r" b="b"/>
              <a:pathLst>
                <a:path w="1753870" h="404494">
                  <a:moveTo>
                    <a:pt x="1753743" y="239014"/>
                  </a:moveTo>
                  <a:lnTo>
                    <a:pt x="1747367" y="233045"/>
                  </a:lnTo>
                  <a:lnTo>
                    <a:pt x="1691513" y="180721"/>
                  </a:lnTo>
                  <a:lnTo>
                    <a:pt x="1684274" y="205041"/>
                  </a:lnTo>
                  <a:lnTo>
                    <a:pt x="995426" y="0"/>
                  </a:lnTo>
                  <a:lnTo>
                    <a:pt x="988060" y="24384"/>
                  </a:lnTo>
                  <a:lnTo>
                    <a:pt x="1676336" y="229235"/>
                  </a:lnTo>
                  <a:lnTo>
                    <a:pt x="1676501" y="231152"/>
                  </a:lnTo>
                  <a:lnTo>
                    <a:pt x="1675853" y="233337"/>
                  </a:lnTo>
                  <a:lnTo>
                    <a:pt x="0" y="378968"/>
                  </a:lnTo>
                  <a:lnTo>
                    <a:pt x="2286" y="404368"/>
                  </a:lnTo>
                  <a:lnTo>
                    <a:pt x="1678889" y="258546"/>
                  </a:lnTo>
                  <a:lnTo>
                    <a:pt x="1681099" y="283845"/>
                  </a:lnTo>
                  <a:lnTo>
                    <a:pt x="1753743" y="239268"/>
                  </a:lnTo>
                  <a:lnTo>
                    <a:pt x="1753285" y="239102"/>
                  </a:lnTo>
                  <a:lnTo>
                    <a:pt x="1753743" y="239014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6400" y="1338529"/>
            <a:ext cx="4678680" cy="128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i="1" dirty="0">
                <a:latin typeface="Arial"/>
                <a:cs typeface="Arial"/>
              </a:rPr>
              <a:t>PC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relative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–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địa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chỉ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tương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đối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Arial"/>
              <a:cs typeface="Arial"/>
            </a:endParaRPr>
          </a:p>
          <a:p>
            <a:pPr marL="299974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0x17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762" y="2244089"/>
            <a:ext cx="3820795" cy="2329180"/>
          </a:xfrm>
          <a:custGeom>
            <a:avLst/>
            <a:gdLst/>
            <a:ahLst/>
            <a:cxnLst/>
            <a:rect l="l" t="t" r="r" b="b"/>
            <a:pathLst>
              <a:path w="3820795" h="2329179">
                <a:moveTo>
                  <a:pt x="2161794" y="507111"/>
                </a:moveTo>
                <a:lnTo>
                  <a:pt x="2149475" y="492633"/>
                </a:lnTo>
                <a:lnTo>
                  <a:pt x="51917" y="2272119"/>
                </a:lnTo>
                <a:lnTo>
                  <a:pt x="33401" y="2250313"/>
                </a:lnTo>
                <a:lnTo>
                  <a:pt x="0" y="2328672"/>
                </a:lnTo>
                <a:lnTo>
                  <a:pt x="82804" y="2308479"/>
                </a:lnTo>
                <a:lnTo>
                  <a:pt x="71259" y="2294890"/>
                </a:lnTo>
                <a:lnTo>
                  <a:pt x="64287" y="2286685"/>
                </a:lnTo>
                <a:lnTo>
                  <a:pt x="2161794" y="507111"/>
                </a:lnTo>
                <a:close/>
              </a:path>
              <a:path w="3820795" h="2329179">
                <a:moveTo>
                  <a:pt x="3820287" y="25908"/>
                </a:moveTo>
                <a:lnTo>
                  <a:pt x="3739007" y="0"/>
                </a:lnTo>
                <a:lnTo>
                  <a:pt x="3743426" y="28257"/>
                </a:lnTo>
                <a:lnTo>
                  <a:pt x="2545080" y="215646"/>
                </a:lnTo>
                <a:lnTo>
                  <a:pt x="2548128" y="234442"/>
                </a:lnTo>
                <a:lnTo>
                  <a:pt x="3746385" y="47053"/>
                </a:lnTo>
                <a:lnTo>
                  <a:pt x="3750818" y="75311"/>
                </a:lnTo>
                <a:lnTo>
                  <a:pt x="3819741" y="26289"/>
                </a:lnTo>
                <a:lnTo>
                  <a:pt x="3820287" y="25908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6400" y="412241"/>
            <a:ext cx="746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Extra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1: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Các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câu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lệnh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jump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-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Label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45</a:t>
            </a:fld>
            <a:endParaRPr spc="-10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Extra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2: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spc="-530" dirty="0"/>
              <a:t>Sử</a:t>
            </a:r>
            <a:r>
              <a:rPr spc="-15" dirty="0"/>
              <a:t> </a:t>
            </a:r>
            <a:r>
              <a:rPr spc="-515" dirty="0"/>
              <a:t>d</a:t>
            </a:r>
            <a:r>
              <a:rPr spc="-925" dirty="0"/>
              <a:t>ụ</a:t>
            </a:r>
            <a:r>
              <a:rPr spc="-5" dirty="0"/>
              <a:t>n</a:t>
            </a:r>
            <a:r>
              <a:rPr dirty="0"/>
              <a:t>g</a:t>
            </a:r>
            <a:r>
              <a:rPr spc="-10" dirty="0"/>
              <a:t> </a:t>
            </a:r>
            <a:r>
              <a:rPr spc="-5" dirty="0"/>
              <a:t>Co</a:t>
            </a:r>
            <a:r>
              <a:rPr spc="-15" dirty="0"/>
              <a:t>n</a:t>
            </a:r>
            <a:r>
              <a:rPr spc="-5" dirty="0"/>
              <a:t>di</a:t>
            </a:r>
            <a:r>
              <a:rPr spc="-15" dirty="0"/>
              <a:t>t</a:t>
            </a:r>
            <a:r>
              <a:rPr spc="-5" dirty="0"/>
              <a:t>io</a:t>
            </a:r>
            <a:r>
              <a:rPr dirty="0"/>
              <a:t>n</a:t>
            </a:r>
            <a:r>
              <a:rPr spc="-15" dirty="0"/>
              <a:t> </a:t>
            </a:r>
            <a:r>
              <a:rPr spc="-5" dirty="0"/>
              <a:t>Co</a:t>
            </a:r>
            <a:r>
              <a:rPr spc="-15" dirty="0"/>
              <a:t>d</a:t>
            </a:r>
            <a:r>
              <a:rPr spc="-5" dirty="0"/>
              <a:t>es</a:t>
            </a:r>
          </a:p>
          <a:p>
            <a:pPr marL="24765">
              <a:lnSpc>
                <a:spcPct val="100000"/>
              </a:lnSpc>
              <a:tabLst>
                <a:tab pos="431165" algn="l"/>
                <a:tab pos="9156065" algn="l"/>
              </a:tabLst>
            </a:pPr>
            <a:r>
              <a:rPr u="heavy" dirty="0"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Gán</a:t>
            </a:r>
            <a:r>
              <a:rPr b="1" u="heavy" spc="-2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giá</a:t>
            </a:r>
            <a:r>
              <a:rPr b="1" u="heavy" spc="-3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trị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dựa</a:t>
            </a:r>
            <a:r>
              <a:rPr b="1" u="heavy" spc="-3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trên</a:t>
            </a:r>
            <a:r>
              <a:rPr b="1" u="heavy" spc="-2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điều</a:t>
            </a:r>
            <a:r>
              <a:rPr b="1" u="heavy" spc="-2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kiện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46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327598"/>
            <a:ext cx="8225155" cy="18256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4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Các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instruction</a:t>
            </a:r>
            <a:r>
              <a:rPr sz="2400" dirty="0">
                <a:latin typeface="Arial MT"/>
                <a:cs typeface="Arial MT"/>
              </a:rPr>
              <a:t> Set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  <a:p>
            <a:pPr marL="565785" lvl="1" indent="-287020">
              <a:lnSpc>
                <a:spcPct val="100000"/>
              </a:lnSpc>
              <a:spcBef>
                <a:spcPts val="33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000" b="1" spc="-5" dirty="0">
                <a:latin typeface="Courier New"/>
                <a:cs typeface="Courier New"/>
              </a:rPr>
              <a:t>set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20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dest</a:t>
            </a:r>
            <a:endParaRPr sz="2000">
              <a:latin typeface="Courier New"/>
              <a:cs typeface="Courier New"/>
            </a:endParaRPr>
          </a:p>
          <a:p>
            <a:pPr marL="565785" marR="5080" lvl="1" indent="-287020">
              <a:lnSpc>
                <a:spcPct val="100000"/>
              </a:lnSpc>
              <a:spcBef>
                <a:spcPts val="6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000" dirty="0">
                <a:latin typeface="Arial MT"/>
                <a:cs typeface="Arial MT"/>
              </a:rPr>
              <a:t>Gán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byte</a:t>
            </a:r>
            <a:r>
              <a:rPr sz="2000" b="1" i="1" spc="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thấp</a:t>
            </a:r>
            <a:r>
              <a:rPr sz="2000" b="1" i="1" spc="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nhất</a:t>
            </a:r>
            <a:r>
              <a:rPr sz="2000" b="1" i="1" spc="5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(low-order</a:t>
            </a:r>
            <a:r>
              <a:rPr sz="2000" b="1" i="1" spc="5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byte)</a:t>
            </a:r>
            <a:r>
              <a:rPr sz="2000" b="1" i="1" spc="40" dirty="0">
                <a:latin typeface="Arial"/>
                <a:cs typeface="Arial"/>
              </a:rPr>
              <a:t> </a:t>
            </a:r>
            <a:r>
              <a:rPr sz="2000" spc="-295" dirty="0">
                <a:latin typeface="Arial MT"/>
                <a:cs typeface="Arial MT"/>
              </a:rPr>
              <a:t>của</a:t>
            </a:r>
            <a:r>
              <a:rPr sz="2000" spc="-2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destination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thành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hoặc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50" dirty="0">
                <a:latin typeface="Arial MT"/>
                <a:cs typeface="Arial MT"/>
              </a:rPr>
              <a:t>dự</a:t>
            </a:r>
            <a:r>
              <a:rPr sz="2000" spc="-175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trên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nhóm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ndition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565785" lvl="1" indent="-287020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000" spc="-10" dirty="0">
                <a:latin typeface="Arial MT"/>
                <a:cs typeface="Arial MT"/>
              </a:rPr>
              <a:t>K</a:t>
            </a:r>
            <a:r>
              <a:rPr sz="2000" dirty="0">
                <a:latin typeface="Arial MT"/>
                <a:cs typeface="Arial MT"/>
              </a:rPr>
              <a:t>hông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90" dirty="0">
                <a:latin typeface="Arial MT"/>
                <a:cs typeface="Arial MT"/>
              </a:rPr>
              <a:t>đổi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bytes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còn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300" dirty="0">
                <a:latin typeface="Arial MT"/>
                <a:cs typeface="Arial MT"/>
              </a:rPr>
              <a:t>lại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5250" y="3249929"/>
          <a:ext cx="6115050" cy="358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SetX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Condition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4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ZF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Zero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~ZF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Equal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Zero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SF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Negative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~SF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Nonnegative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~(SF^OF)&amp;~ZF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(Signed)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setge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~(SF^OF)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(Signed)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2540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(SF^OF)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(Signed)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marL="2540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(SF^OF)|ZF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Equal (Signed)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2540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~CF&amp;~ZF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Above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(unsigned)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2540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CF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Below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(unsigned)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0062" y="5087365"/>
            <a:ext cx="3581400" cy="558800"/>
            <a:chOff x="750062" y="5087365"/>
            <a:chExt cx="3581400" cy="558800"/>
          </a:xfrm>
        </p:grpSpPr>
        <p:sp>
          <p:nvSpPr>
            <p:cNvPr id="3" name="object 3"/>
            <p:cNvSpPr/>
            <p:nvPr/>
          </p:nvSpPr>
          <p:spPr>
            <a:xfrm>
              <a:off x="762762" y="5100065"/>
              <a:ext cx="3556000" cy="533400"/>
            </a:xfrm>
            <a:custGeom>
              <a:avLst/>
              <a:gdLst/>
              <a:ahLst/>
              <a:cxnLst/>
              <a:rect l="l" t="t" r="r" b="b"/>
              <a:pathLst>
                <a:path w="3556000" h="533400">
                  <a:moveTo>
                    <a:pt x="35554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555491" y="533400"/>
                  </a:lnTo>
                  <a:lnTo>
                    <a:pt x="3555491" y="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762" y="5100065"/>
              <a:ext cx="3556000" cy="533400"/>
            </a:xfrm>
            <a:custGeom>
              <a:avLst/>
              <a:gdLst/>
              <a:ahLst/>
              <a:cxnLst/>
              <a:rect l="l" t="t" r="r" b="b"/>
              <a:pathLst>
                <a:path w="3556000" h="533400">
                  <a:moveTo>
                    <a:pt x="0" y="533400"/>
                  </a:moveTo>
                  <a:lnTo>
                    <a:pt x="3555491" y="533400"/>
                  </a:lnTo>
                  <a:lnTo>
                    <a:pt x="3555491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75462" y="5112765"/>
            <a:ext cx="2868295" cy="508000"/>
          </a:xfrm>
          <a:prstGeom prst="rect">
            <a:avLst/>
          </a:prstGeom>
          <a:solidFill>
            <a:srgbClr val="EEBEBE"/>
          </a:solidFill>
        </p:spPr>
        <p:txBody>
          <a:bodyPr vert="horz" wrap="square" lIns="0" tIns="3429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70"/>
              </a:spcBef>
            </a:pPr>
            <a:r>
              <a:rPr sz="2400" b="1" spc="-5" dirty="0">
                <a:latin typeface="Courier New"/>
                <a:cs typeface="Courier New"/>
              </a:rPr>
              <a:t>%rsp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9201" y="364997"/>
            <a:ext cx="802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Các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thanh </a:t>
            </a:r>
            <a:r>
              <a:rPr sz="3600" b="1" dirty="0">
                <a:latin typeface="Arial"/>
                <a:cs typeface="Arial"/>
              </a:rPr>
              <a:t>ghi x86-64: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dirty="0"/>
              <a:t>low-order</a:t>
            </a:r>
            <a:r>
              <a:rPr sz="3600" spc="-10" dirty="0"/>
              <a:t> </a:t>
            </a:r>
            <a:r>
              <a:rPr sz="3600" spc="-5" dirty="0"/>
              <a:t>byte?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719" y="6347256"/>
            <a:ext cx="4923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ó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thể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75" dirty="0">
                <a:latin typeface="Arial MT"/>
                <a:cs typeface="Arial MT"/>
              </a:rPr>
              <a:t>chiếu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700" dirty="0">
                <a:latin typeface="Arial MT"/>
                <a:cs typeface="Arial MT"/>
              </a:rPr>
              <a:t>đế</a:t>
            </a:r>
            <a:r>
              <a:rPr sz="2000" spc="-385" dirty="0">
                <a:latin typeface="Arial MT"/>
                <a:cs typeface="Arial MT"/>
              </a:rPr>
              <a:t>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</a:t>
            </a:r>
            <a:r>
              <a:rPr sz="2000" spc="-10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20" dirty="0">
                <a:latin typeface="Arial MT"/>
                <a:cs typeface="Arial MT"/>
              </a:rPr>
              <a:t>thấp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này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1479803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1" y="443484"/>
                </a:lnTo>
                <a:lnTo>
                  <a:pt x="659891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2362" y="1455166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1938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Courier New"/>
                <a:cs typeface="Courier New"/>
              </a:rPr>
              <a:t>%al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57600" y="2089404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1" y="443484"/>
                </a:lnTo>
                <a:lnTo>
                  <a:pt x="659891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62362" y="2064766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1938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Courier New"/>
                <a:cs typeface="Courier New"/>
              </a:rPr>
              <a:t>%bl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2699004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1" y="443484"/>
                </a:lnTo>
                <a:lnTo>
                  <a:pt x="659891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2362" y="2674366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1938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Courier New"/>
                <a:cs typeface="Courier New"/>
              </a:rPr>
              <a:t>%cl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7600" y="3308603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1" y="443484"/>
                </a:lnTo>
                <a:lnTo>
                  <a:pt x="659891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62362" y="3283965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1938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Courier New"/>
                <a:cs typeface="Courier New"/>
              </a:rPr>
              <a:t>%dl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7600" y="3918203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1" y="443484"/>
                </a:lnTo>
                <a:lnTo>
                  <a:pt x="659891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62362" y="3893565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2001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945"/>
              </a:spcBef>
            </a:pPr>
            <a:r>
              <a:rPr sz="1400" b="1" spc="-5" dirty="0">
                <a:latin typeface="Courier New"/>
                <a:cs typeface="Courier New"/>
              </a:rPr>
              <a:t>%sil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7600" y="4527803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1" y="443484"/>
                </a:lnTo>
                <a:lnTo>
                  <a:pt x="659891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62362" y="4503165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2001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945"/>
              </a:spcBef>
            </a:pPr>
            <a:r>
              <a:rPr sz="1400" b="1" spc="-5" dirty="0">
                <a:latin typeface="Courier New"/>
                <a:cs typeface="Courier New"/>
              </a:rPr>
              <a:t>%dil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49979" y="5137403"/>
            <a:ext cx="655320" cy="443865"/>
          </a:xfrm>
          <a:custGeom>
            <a:avLst/>
            <a:gdLst/>
            <a:ahLst/>
            <a:cxnLst/>
            <a:rect l="l" t="t" r="r" b="b"/>
            <a:pathLst>
              <a:path w="655320" h="443864">
                <a:moveTo>
                  <a:pt x="0" y="443484"/>
                </a:moveTo>
                <a:lnTo>
                  <a:pt x="655320" y="443484"/>
                </a:lnTo>
                <a:lnTo>
                  <a:pt x="65532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56329" y="5112765"/>
            <a:ext cx="642620" cy="508000"/>
          </a:xfrm>
          <a:prstGeom prst="rect">
            <a:avLst/>
          </a:prstGeom>
          <a:solidFill>
            <a:srgbClr val="FF9999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44"/>
              </a:spcBef>
            </a:pPr>
            <a:r>
              <a:rPr sz="1400" b="1" spc="-5" dirty="0">
                <a:latin typeface="Courier New"/>
                <a:cs typeface="Courier New"/>
              </a:rPr>
              <a:t>%spl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50062" y="5696965"/>
          <a:ext cx="35941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630">
                <a:tc row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%rbp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%bpl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00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7620000" y="1479803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2" y="443484"/>
                </a:lnTo>
                <a:lnTo>
                  <a:pt x="659892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24762" y="1455166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1938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Courier New"/>
                <a:cs typeface="Courier New"/>
              </a:rPr>
              <a:t>%r8b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20000" y="2089404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2" y="443484"/>
                </a:lnTo>
                <a:lnTo>
                  <a:pt x="659892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24762" y="2064766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1938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Courier New"/>
                <a:cs typeface="Courier New"/>
              </a:rPr>
              <a:t>%r9b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0000" y="2699004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2" y="443484"/>
                </a:lnTo>
                <a:lnTo>
                  <a:pt x="659892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24762" y="2674366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1938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Courier New"/>
                <a:cs typeface="Courier New"/>
              </a:rPr>
              <a:t>%r10b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0000" y="3308603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2" y="443484"/>
                </a:lnTo>
                <a:lnTo>
                  <a:pt x="659892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24762" y="3283965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1938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Courier New"/>
                <a:cs typeface="Courier New"/>
              </a:rPr>
              <a:t>%r11b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20000" y="3918203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2" y="443484"/>
                </a:lnTo>
                <a:lnTo>
                  <a:pt x="659892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24762" y="3893565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2001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45"/>
              </a:spcBef>
            </a:pPr>
            <a:r>
              <a:rPr sz="1400" b="1" spc="-5" dirty="0">
                <a:latin typeface="Courier New"/>
                <a:cs typeface="Courier New"/>
              </a:rPr>
              <a:t>%r12b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20000" y="4527803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2" y="443484"/>
                </a:lnTo>
                <a:lnTo>
                  <a:pt x="659892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24762" y="4503165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2001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45"/>
              </a:spcBef>
            </a:pPr>
            <a:r>
              <a:rPr sz="1400" b="1" spc="-5" dirty="0">
                <a:latin typeface="Courier New"/>
                <a:cs typeface="Courier New"/>
              </a:rPr>
              <a:t>%r13b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20000" y="5137403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2" y="443484"/>
                </a:lnTo>
                <a:lnTo>
                  <a:pt x="659892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24762" y="5112765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20014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44"/>
              </a:spcBef>
            </a:pPr>
            <a:r>
              <a:rPr sz="1400" b="1" spc="-5" dirty="0">
                <a:latin typeface="Courier New"/>
                <a:cs typeface="Courier New"/>
              </a:rPr>
              <a:t>%r14b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620000" y="5747003"/>
            <a:ext cx="660400" cy="443865"/>
          </a:xfrm>
          <a:custGeom>
            <a:avLst/>
            <a:gdLst/>
            <a:ahLst/>
            <a:cxnLst/>
            <a:rect l="l" t="t" r="r" b="b"/>
            <a:pathLst>
              <a:path w="660400" h="443864">
                <a:moveTo>
                  <a:pt x="0" y="443484"/>
                </a:moveTo>
                <a:lnTo>
                  <a:pt x="659892" y="443484"/>
                </a:lnTo>
                <a:lnTo>
                  <a:pt x="659892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24762" y="5722365"/>
            <a:ext cx="643255" cy="50800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20014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44"/>
              </a:spcBef>
            </a:pPr>
            <a:r>
              <a:rPr sz="1400" b="1" spc="-5" dirty="0">
                <a:latin typeface="Courier New"/>
                <a:cs typeface="Courier New"/>
              </a:rPr>
              <a:t>%r15b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25161" y="1442466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400"/>
                </a:moveTo>
                <a:lnTo>
                  <a:pt x="3555491" y="533400"/>
                </a:lnTo>
                <a:lnTo>
                  <a:pt x="355549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37861" y="1475943"/>
            <a:ext cx="2877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%r8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25161" y="2052066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400"/>
                </a:moveTo>
                <a:lnTo>
                  <a:pt x="3555491" y="533400"/>
                </a:lnTo>
                <a:lnTo>
                  <a:pt x="355549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737861" y="2086102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%r9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25161" y="2661666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400"/>
                </a:moveTo>
                <a:lnTo>
                  <a:pt x="3555491" y="533400"/>
                </a:lnTo>
                <a:lnTo>
                  <a:pt x="355549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737861" y="2695702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%r10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25161" y="3271265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399"/>
                </a:moveTo>
                <a:lnTo>
                  <a:pt x="3555491" y="533399"/>
                </a:lnTo>
                <a:lnTo>
                  <a:pt x="355549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737861" y="3305682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%r11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25161" y="3880865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399"/>
                </a:moveTo>
                <a:lnTo>
                  <a:pt x="3555491" y="533399"/>
                </a:lnTo>
                <a:lnTo>
                  <a:pt x="355549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737861" y="3915282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%r12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25161" y="4490465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399"/>
                </a:moveTo>
                <a:lnTo>
                  <a:pt x="3555491" y="533399"/>
                </a:lnTo>
                <a:lnTo>
                  <a:pt x="355549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737861" y="4524882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%r13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25161" y="5100065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400"/>
                </a:moveTo>
                <a:lnTo>
                  <a:pt x="3555491" y="533400"/>
                </a:lnTo>
                <a:lnTo>
                  <a:pt x="355549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737861" y="5134736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%r14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25161" y="5709665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400"/>
                </a:moveTo>
                <a:lnTo>
                  <a:pt x="3555491" y="533400"/>
                </a:lnTo>
                <a:lnTo>
                  <a:pt x="355549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737861" y="5744362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%r15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62762" y="1442466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400"/>
                </a:moveTo>
                <a:lnTo>
                  <a:pt x="3555491" y="533400"/>
                </a:lnTo>
                <a:lnTo>
                  <a:pt x="355549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462" y="1475943"/>
            <a:ext cx="2877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%rax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62762" y="2052066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400"/>
                </a:moveTo>
                <a:lnTo>
                  <a:pt x="3555491" y="533400"/>
                </a:lnTo>
                <a:lnTo>
                  <a:pt x="355549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75462" y="2086102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%rbx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62762" y="2661666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400"/>
                </a:moveTo>
                <a:lnTo>
                  <a:pt x="3555491" y="533400"/>
                </a:lnTo>
                <a:lnTo>
                  <a:pt x="355549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75462" y="2695702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%rcx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62762" y="3271265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399"/>
                </a:moveTo>
                <a:lnTo>
                  <a:pt x="3555491" y="533399"/>
                </a:lnTo>
                <a:lnTo>
                  <a:pt x="355549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75462" y="3305682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%rdx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62762" y="3880865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399"/>
                </a:moveTo>
                <a:lnTo>
                  <a:pt x="3555491" y="533399"/>
                </a:lnTo>
                <a:lnTo>
                  <a:pt x="355549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5462" y="3915282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%rsi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62762" y="4490465"/>
            <a:ext cx="3556000" cy="533400"/>
          </a:xfrm>
          <a:custGeom>
            <a:avLst/>
            <a:gdLst/>
            <a:ahLst/>
            <a:cxnLst/>
            <a:rect l="l" t="t" r="r" b="b"/>
            <a:pathLst>
              <a:path w="3556000" h="533400">
                <a:moveTo>
                  <a:pt x="0" y="533399"/>
                </a:moveTo>
                <a:lnTo>
                  <a:pt x="3555491" y="533399"/>
                </a:lnTo>
                <a:lnTo>
                  <a:pt x="3555491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75462" y="4524882"/>
            <a:ext cx="287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%rdi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47</a:t>
            </a:fld>
            <a:endParaRPr spc="-10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7051" y="6630111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5" dirty="0">
                <a:latin typeface="Arial"/>
                <a:cs typeface="Arial"/>
              </a:rPr>
              <a:t>48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331" y="5620511"/>
            <a:ext cx="6629400" cy="1117600"/>
          </a:xfrm>
          <a:custGeom>
            <a:avLst/>
            <a:gdLst/>
            <a:ahLst/>
            <a:cxnLst/>
            <a:rect l="l" t="t" r="r" b="b"/>
            <a:pathLst>
              <a:path w="6629400" h="1117600">
                <a:moveTo>
                  <a:pt x="0" y="1117092"/>
                </a:moveTo>
                <a:lnTo>
                  <a:pt x="6629400" y="1117092"/>
                </a:lnTo>
                <a:lnTo>
                  <a:pt x="6629400" y="0"/>
                </a:lnTo>
                <a:lnTo>
                  <a:pt x="0" y="0"/>
                </a:lnTo>
                <a:lnTo>
                  <a:pt x="0" y="11170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5619699"/>
            <a:ext cx="13912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%rsi,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%rdi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ourier New"/>
                <a:cs typeface="Courier New"/>
              </a:rPr>
              <a:t>%al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%al,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1" y="5619699"/>
            <a:ext cx="26200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Compare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x:y</a:t>
            </a:r>
            <a:endParaRPr sz="18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when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Zero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of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891" y="5619699"/>
            <a:ext cx="8451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cmpq 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setg </a:t>
            </a:r>
            <a:r>
              <a:rPr sz="1800" b="1" spc="-5" dirty="0">
                <a:latin typeface="Courier New"/>
                <a:cs typeface="Courier New"/>
              </a:rPr>
              <a:t> m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spc="-15" dirty="0">
                <a:latin typeface="Courier New"/>
                <a:cs typeface="Courier New"/>
              </a:rPr>
              <a:t>z</a:t>
            </a:r>
            <a:r>
              <a:rPr sz="1800" b="1" spc="-5" dirty="0">
                <a:latin typeface="Courier New"/>
                <a:cs typeface="Courier New"/>
              </a:rPr>
              <a:t>bl  </a:t>
            </a:r>
            <a:r>
              <a:rPr sz="1800" b="1" spc="-10" dirty="0"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9740" y="1274572"/>
            <a:ext cx="7236459" cy="2350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Các instruction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Set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565785" lvl="1" indent="-287020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000" dirty="0">
                <a:latin typeface="Arial MT"/>
                <a:cs typeface="Arial MT"/>
              </a:rPr>
              <a:t>Gán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giá </a:t>
            </a:r>
            <a:r>
              <a:rPr sz="2000" spc="-520" dirty="0">
                <a:latin typeface="Arial MT"/>
                <a:cs typeface="Arial MT"/>
              </a:rPr>
              <a:t>trị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 </a:t>
            </a:r>
            <a:r>
              <a:rPr sz="2000" spc="-5" dirty="0">
                <a:latin typeface="Arial MT"/>
                <a:cs typeface="Arial MT"/>
              </a:rPr>
              <a:t>byte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20" dirty="0">
                <a:latin typeface="Arial MT"/>
                <a:cs typeface="Arial MT"/>
              </a:rPr>
              <a:t>dựa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trên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 nhóm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y </a:t>
            </a:r>
            <a:r>
              <a:rPr sz="2400" spc="-965" dirty="0">
                <a:latin typeface="Arial MT"/>
                <a:cs typeface="Arial MT"/>
              </a:rPr>
              <a:t>đổ</a:t>
            </a:r>
            <a:r>
              <a:rPr sz="2400" spc="-215" dirty="0">
                <a:latin typeface="Arial MT"/>
                <a:cs typeface="Arial MT"/>
              </a:rPr>
              <a:t>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 byte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10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ong</a:t>
            </a:r>
            <a:r>
              <a:rPr sz="2400" dirty="0">
                <a:latin typeface="Arial MT"/>
                <a:cs typeface="Arial MT"/>
              </a:rPr>
              <a:t> các </a:t>
            </a:r>
            <a:r>
              <a:rPr sz="2400" spc="1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hanh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ghi</a:t>
            </a:r>
            <a:endParaRPr sz="2400">
              <a:latin typeface="Arial MT"/>
              <a:cs typeface="Arial MT"/>
            </a:endParaRPr>
          </a:p>
          <a:p>
            <a:pPr marL="565785" lvl="1" indent="-287020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000" dirty="0">
                <a:latin typeface="Arial MT"/>
                <a:cs typeface="Arial MT"/>
              </a:rPr>
              <a:t>Không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805" dirty="0">
                <a:latin typeface="Arial MT"/>
                <a:cs typeface="Arial MT"/>
              </a:rPr>
              <a:t>đổ</a:t>
            </a:r>
            <a:r>
              <a:rPr sz="2000" spc="-180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ò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300" dirty="0">
                <a:latin typeface="Arial MT"/>
                <a:cs typeface="Arial MT"/>
              </a:rPr>
              <a:t>lại</a:t>
            </a:r>
            <a:endParaRPr sz="2000">
              <a:latin typeface="Arial MT"/>
              <a:cs typeface="Arial MT"/>
            </a:endParaRPr>
          </a:p>
          <a:p>
            <a:pPr marL="565785" lvl="1" indent="-287020">
              <a:lnSpc>
                <a:spcPct val="100000"/>
              </a:lnSpc>
              <a:spcBef>
                <a:spcPts val="37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000" spc="-310" dirty="0">
                <a:latin typeface="Arial MT"/>
                <a:cs typeface="Arial MT"/>
              </a:rPr>
              <a:t>Thư</a:t>
            </a:r>
            <a:r>
              <a:rPr sz="2000" spc="-420" dirty="0">
                <a:latin typeface="Arial MT"/>
                <a:cs typeface="Arial MT"/>
              </a:rPr>
              <a:t>ờ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dùn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movzbl</a:t>
            </a:r>
            <a:endParaRPr sz="2000">
              <a:latin typeface="Courier New"/>
              <a:cs typeface="Courier New"/>
            </a:endParaRPr>
          </a:p>
          <a:p>
            <a:pPr marL="850900" lvl="2" indent="-229235">
              <a:lnSpc>
                <a:spcPct val="100000"/>
              </a:lnSpc>
              <a:spcBef>
                <a:spcPts val="635"/>
              </a:spcBef>
              <a:buSzPct val="80000"/>
              <a:buFont typeface="Wingdings"/>
              <a:buChar char=""/>
              <a:tabLst>
                <a:tab pos="850900" algn="l"/>
                <a:tab pos="851535" algn="l"/>
              </a:tabLst>
            </a:pPr>
            <a:r>
              <a:rPr sz="2000" dirty="0">
                <a:latin typeface="Arial MT"/>
                <a:cs typeface="Arial MT"/>
              </a:rPr>
              <a:t>Ins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ru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32-</a:t>
            </a:r>
            <a:r>
              <a:rPr sz="2000" spc="-5" dirty="0">
                <a:latin typeface="Arial MT"/>
                <a:cs typeface="Arial MT"/>
              </a:rPr>
              <a:t>bi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330" dirty="0">
                <a:latin typeface="Arial MT"/>
                <a:cs typeface="Arial MT"/>
              </a:rPr>
              <a:t>ũn</a:t>
            </a:r>
            <a:r>
              <a:rPr sz="2000" spc="-235" dirty="0">
                <a:latin typeface="Arial MT"/>
                <a:cs typeface="Arial MT"/>
              </a:rPr>
              <a:t>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gá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3</a:t>
            </a:r>
            <a:r>
              <a:rPr sz="2000" dirty="0">
                <a:latin typeface="Arial MT"/>
                <a:cs typeface="Arial MT"/>
              </a:rPr>
              <a:t>2 </a:t>
            </a:r>
            <a:r>
              <a:rPr sz="2000" spc="-5" dirty="0">
                <a:latin typeface="Arial MT"/>
                <a:cs typeface="Arial MT"/>
              </a:rPr>
              <a:t>bit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thành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0415" y="4155947"/>
            <a:ext cx="3535045" cy="1331595"/>
            <a:chOff x="280415" y="4155947"/>
            <a:chExt cx="3535045" cy="13315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" y="4178807"/>
              <a:ext cx="3441954" cy="13083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415" y="4155947"/>
              <a:ext cx="3414522" cy="130378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81000" y="4136135"/>
            <a:ext cx="3429000" cy="129540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(long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long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708650" y="3923410"/>
          <a:ext cx="3371850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Thanh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ghi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Tác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dụng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%rdi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1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số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1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số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Giá trị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rả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về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Extra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2: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spc="-530" dirty="0"/>
              <a:t>Sử</a:t>
            </a:r>
            <a:r>
              <a:rPr spc="-15" dirty="0"/>
              <a:t> </a:t>
            </a:r>
            <a:r>
              <a:rPr spc="-515" dirty="0"/>
              <a:t>d</a:t>
            </a:r>
            <a:r>
              <a:rPr spc="-925" dirty="0"/>
              <a:t>ụ</a:t>
            </a:r>
            <a:r>
              <a:rPr spc="-5" dirty="0"/>
              <a:t>n</a:t>
            </a:r>
            <a:r>
              <a:rPr dirty="0"/>
              <a:t>g</a:t>
            </a:r>
            <a:r>
              <a:rPr spc="-10" dirty="0"/>
              <a:t> </a:t>
            </a:r>
            <a:r>
              <a:rPr spc="-5" dirty="0"/>
              <a:t>Co</a:t>
            </a:r>
            <a:r>
              <a:rPr spc="-15" dirty="0"/>
              <a:t>n</a:t>
            </a:r>
            <a:r>
              <a:rPr spc="-5" dirty="0"/>
              <a:t>di</a:t>
            </a:r>
            <a:r>
              <a:rPr spc="-15" dirty="0"/>
              <a:t>t</a:t>
            </a:r>
            <a:r>
              <a:rPr spc="-5" dirty="0"/>
              <a:t>io</a:t>
            </a:r>
            <a:r>
              <a:rPr dirty="0"/>
              <a:t>n</a:t>
            </a:r>
            <a:r>
              <a:rPr spc="-15" dirty="0"/>
              <a:t> </a:t>
            </a:r>
            <a:r>
              <a:rPr spc="-5" dirty="0"/>
              <a:t>Co</a:t>
            </a:r>
            <a:r>
              <a:rPr spc="-15" dirty="0"/>
              <a:t>d</a:t>
            </a:r>
            <a:r>
              <a:rPr spc="-5" dirty="0"/>
              <a:t>es</a:t>
            </a:r>
          </a:p>
          <a:p>
            <a:pPr marL="24765">
              <a:lnSpc>
                <a:spcPct val="100000"/>
              </a:lnSpc>
              <a:tabLst>
                <a:tab pos="431165" algn="l"/>
                <a:tab pos="9156065" algn="l"/>
              </a:tabLst>
            </a:pPr>
            <a:r>
              <a:rPr u="heavy" dirty="0"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Gán</a:t>
            </a:r>
            <a:r>
              <a:rPr b="1" u="heavy" spc="-2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giá</a:t>
            </a:r>
            <a:r>
              <a:rPr b="1" u="heavy" spc="-3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trị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dựa</a:t>
            </a:r>
            <a:r>
              <a:rPr b="1" u="heavy" spc="-3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trên</a:t>
            </a:r>
            <a:r>
              <a:rPr b="1" u="heavy" spc="-2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điều</a:t>
            </a:r>
            <a:r>
              <a:rPr b="1" u="heavy" spc="-2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kiện</a:t>
            </a:r>
            <a:r>
              <a:rPr b="1" u="heavy" spc="-2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(tt)	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0289" y="1697482"/>
            <a:ext cx="89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41976" y="2148839"/>
            <a:ext cx="2712085" cy="1215390"/>
            <a:chOff x="5141976" y="2148839"/>
            <a:chExt cx="2712085" cy="1215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0180" y="2191511"/>
              <a:ext cx="2603754" cy="11727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976" y="2148839"/>
              <a:ext cx="2222754" cy="115747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257800" y="2148839"/>
            <a:ext cx="2590800" cy="116014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ourier New"/>
                <a:cs typeface="Courier New"/>
              </a:rPr>
              <a:t>val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i="1" spc="-45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 marL="495934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?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Then_Expr</a:t>
            </a:r>
            <a:endParaRPr sz="2000">
              <a:latin typeface="Calibri"/>
              <a:cs typeface="Calibri"/>
            </a:endParaRPr>
          </a:p>
          <a:p>
            <a:pPr marL="495934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: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Else_Expr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4089" y="3374263"/>
            <a:ext cx="1664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Goto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Version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50179" y="3819144"/>
            <a:ext cx="3759200" cy="1694180"/>
            <a:chOff x="5250179" y="3819144"/>
            <a:chExt cx="3759200" cy="16941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0179" y="3867912"/>
              <a:ext cx="3758946" cy="16070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0011" y="3819144"/>
              <a:ext cx="3277362" cy="169392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57800" y="3825240"/>
            <a:ext cx="3746500" cy="1594485"/>
          </a:xfrm>
          <a:prstGeom prst="rect">
            <a:avLst/>
          </a:prstGeom>
          <a:solidFill>
            <a:srgbClr val="D4F0CF"/>
          </a:solidFill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Courier New"/>
                <a:cs typeface="Courier New"/>
              </a:rPr>
              <a:t>result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Then_Expr</a:t>
            </a:r>
            <a:r>
              <a:rPr sz="2400" b="1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11785" marR="1430655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Courier New"/>
                <a:cs typeface="Courier New"/>
              </a:rPr>
              <a:t>eval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alibri"/>
                <a:cs typeface="Calibri"/>
              </a:rPr>
              <a:t>Else_Expr</a:t>
            </a:r>
            <a:r>
              <a:rPr sz="1800" b="1" dirty="0">
                <a:latin typeface="Courier New"/>
                <a:cs typeface="Courier New"/>
              </a:rPr>
              <a:t>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!</a:t>
            </a:r>
            <a:r>
              <a:rPr sz="1800" b="1" i="1" spc="-30" dirty="0">
                <a:latin typeface="Calibri"/>
                <a:cs typeface="Calibri"/>
              </a:rPr>
              <a:t>Test</a:t>
            </a:r>
            <a:r>
              <a:rPr sz="1800" b="1" spc="-3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13055" marR="422275">
              <a:lnSpc>
                <a:spcPts val="2160"/>
              </a:lnSpc>
              <a:spcBef>
                <a:spcPts val="50"/>
              </a:spcBef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if</a:t>
            </a:r>
            <a:r>
              <a:rPr sz="1800" b="1" spc="-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(nt)</a:t>
            </a:r>
            <a:r>
              <a:rPr sz="1800" b="1" spc="-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result</a:t>
            </a:r>
            <a:r>
              <a:rPr sz="1800" b="1" spc="-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eval; </a:t>
            </a:r>
            <a:r>
              <a:rPr sz="1800" b="1" spc="-10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49</a:t>
            </a:fld>
            <a:endParaRPr spc="-105" dirty="0"/>
          </a:p>
        </p:txBody>
      </p:sp>
      <p:sp>
        <p:nvSpPr>
          <p:cNvPr id="12" name="object 12"/>
          <p:cNvSpPr txBox="1"/>
          <p:nvPr/>
        </p:nvSpPr>
        <p:spPr>
          <a:xfrm>
            <a:off x="294843" y="1406143"/>
            <a:ext cx="4550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Các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instru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ti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</a:t>
            </a:r>
            <a:r>
              <a:rPr sz="2200" spc="-15" dirty="0">
                <a:latin typeface="Arial MT"/>
                <a:cs typeface="Arial MT"/>
              </a:rPr>
              <a:t>v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ó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810" dirty="0">
                <a:latin typeface="Arial MT"/>
                <a:cs typeface="Arial MT"/>
              </a:rPr>
              <a:t>đ</a:t>
            </a:r>
            <a:r>
              <a:rPr sz="2200" spc="-180" dirty="0">
                <a:latin typeface="Arial MT"/>
                <a:cs typeface="Arial MT"/>
              </a:rPr>
              <a:t>i</a:t>
            </a:r>
            <a:r>
              <a:rPr sz="2200" spc="-640" dirty="0">
                <a:latin typeface="Arial MT"/>
                <a:cs typeface="Arial MT"/>
              </a:rPr>
              <a:t>ề</a:t>
            </a:r>
            <a:r>
              <a:rPr sz="2200" spc="-355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</a:t>
            </a:r>
            <a:r>
              <a:rPr sz="2200" spc="-185" dirty="0">
                <a:latin typeface="Arial MT"/>
                <a:cs typeface="Arial MT"/>
              </a:rPr>
              <a:t>i</a:t>
            </a:r>
            <a:r>
              <a:rPr sz="2200" spc="-800" dirty="0">
                <a:latin typeface="Arial MT"/>
                <a:cs typeface="Arial MT"/>
              </a:rPr>
              <a:t>ệ</a:t>
            </a:r>
            <a:r>
              <a:rPr sz="2200" spc="-5" dirty="0">
                <a:latin typeface="Arial MT"/>
                <a:cs typeface="Arial MT"/>
              </a:rPr>
              <a:t>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843" y="1743557"/>
            <a:ext cx="4805680" cy="39598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565785" indent="-287020">
              <a:lnSpc>
                <a:spcPct val="100000"/>
              </a:lnSpc>
              <a:spcBef>
                <a:spcPts val="59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000" spc="-380" dirty="0">
                <a:latin typeface="Arial MT"/>
                <a:cs typeface="Arial MT"/>
              </a:rPr>
              <a:t>H</a:t>
            </a:r>
            <a:r>
              <a:rPr sz="2000" spc="-515" dirty="0">
                <a:latin typeface="Arial MT"/>
                <a:cs typeface="Arial MT"/>
              </a:rPr>
              <a:t>ỗ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trợ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65" dirty="0">
                <a:latin typeface="Arial MT"/>
                <a:cs typeface="Arial MT"/>
              </a:rPr>
              <a:t>thực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85" dirty="0">
                <a:latin typeface="Arial MT"/>
                <a:cs typeface="Arial MT"/>
              </a:rPr>
              <a:t>hiện:</a:t>
            </a:r>
            <a:endParaRPr sz="2000">
              <a:latin typeface="Arial MT"/>
              <a:cs typeface="Arial MT"/>
            </a:endParaRPr>
          </a:p>
          <a:p>
            <a:pPr marL="621665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(Test)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Wingdings"/>
                <a:cs typeface="Wingdings"/>
              </a:rPr>
              <a:t>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Src</a:t>
            </a:r>
            <a:endParaRPr sz="2000">
              <a:latin typeface="Arial MT"/>
              <a:cs typeface="Arial MT"/>
            </a:endParaRPr>
          </a:p>
          <a:p>
            <a:pPr marL="565785" indent="-287020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000" spc="-375" dirty="0">
                <a:latin typeface="Arial MT"/>
                <a:cs typeface="Arial MT"/>
              </a:rPr>
              <a:t>H</a:t>
            </a:r>
            <a:r>
              <a:rPr sz="2000" spc="-515" dirty="0">
                <a:latin typeface="Arial MT"/>
                <a:cs typeface="Arial MT"/>
              </a:rPr>
              <a:t>ỗ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trợ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trong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320" dirty="0">
                <a:latin typeface="Arial MT"/>
                <a:cs typeface="Arial MT"/>
              </a:rPr>
              <a:t>b</a:t>
            </a:r>
            <a:r>
              <a:rPr sz="2000" spc="-570" dirty="0">
                <a:latin typeface="Arial MT"/>
                <a:cs typeface="Arial MT"/>
              </a:rPr>
              <a:t>ộ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x</a:t>
            </a:r>
            <a:r>
              <a:rPr sz="2000" spc="-660" dirty="0">
                <a:latin typeface="Arial MT"/>
                <a:cs typeface="Arial MT"/>
              </a:rPr>
              <a:t>ử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ý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x</a:t>
            </a:r>
            <a:r>
              <a:rPr sz="2000" spc="-5" dirty="0">
                <a:latin typeface="Arial MT"/>
                <a:cs typeface="Arial MT"/>
              </a:rPr>
              <a:t>8</a:t>
            </a:r>
            <a:r>
              <a:rPr sz="2000" dirty="0">
                <a:latin typeface="Arial MT"/>
                <a:cs typeface="Arial MT"/>
              </a:rPr>
              <a:t>6 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-660" dirty="0">
                <a:latin typeface="Arial MT"/>
                <a:cs typeface="Arial MT"/>
              </a:rPr>
              <a:t>ừ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1995</a:t>
            </a:r>
            <a:endParaRPr sz="2000">
              <a:latin typeface="Arial MT"/>
              <a:cs typeface="Arial MT"/>
            </a:endParaRPr>
          </a:p>
          <a:p>
            <a:pPr marL="565785">
              <a:lnSpc>
                <a:spcPct val="100000"/>
              </a:lnSpc>
              <a:spcBef>
                <a:spcPts val="5"/>
              </a:spcBef>
            </a:pPr>
            <a:r>
              <a:rPr sz="2000" spc="-229" dirty="0">
                <a:latin typeface="Arial MT"/>
                <a:cs typeface="Arial MT"/>
              </a:rPr>
              <a:t>trở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445" dirty="0">
                <a:latin typeface="Arial MT"/>
                <a:cs typeface="Arial MT"/>
              </a:rPr>
              <a:t>về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u</a:t>
            </a:r>
            <a:endParaRPr sz="2000">
              <a:latin typeface="Arial MT"/>
              <a:cs typeface="Arial MT"/>
            </a:endParaRPr>
          </a:p>
          <a:p>
            <a:pPr marL="565785" indent="-287020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000" dirty="0">
                <a:latin typeface="Arial MT"/>
                <a:cs typeface="Arial MT"/>
              </a:rPr>
              <a:t>GCC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tries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them</a:t>
            </a:r>
            <a:endParaRPr sz="2000">
              <a:latin typeface="Arial MT"/>
              <a:cs typeface="Arial MT"/>
            </a:endParaRPr>
          </a:p>
          <a:p>
            <a:pPr marL="850900" lvl="1" indent="-229235">
              <a:lnSpc>
                <a:spcPct val="100000"/>
              </a:lnSpc>
              <a:spcBef>
                <a:spcPts val="495"/>
              </a:spcBef>
              <a:buSzPct val="80000"/>
              <a:buFont typeface="Wingdings"/>
              <a:buChar char=""/>
              <a:tabLst>
                <a:tab pos="850265" algn="l"/>
                <a:tab pos="850900" algn="l"/>
              </a:tabLst>
            </a:pPr>
            <a:r>
              <a:rPr sz="2000" spc="-5" dirty="0">
                <a:latin typeface="Arial MT"/>
                <a:cs typeface="Arial MT"/>
              </a:rPr>
              <a:t>But,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safe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Why?</a:t>
            </a:r>
            <a:endParaRPr sz="2400">
              <a:latin typeface="Arial MT"/>
              <a:cs typeface="Arial MT"/>
            </a:endParaRPr>
          </a:p>
          <a:p>
            <a:pPr marL="565785" marR="549275" lvl="1" indent="-287020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000" dirty="0">
                <a:latin typeface="Arial MT"/>
                <a:cs typeface="Arial MT"/>
              </a:rPr>
              <a:t>Branches are very disruptive to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instruction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flow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through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pipelines</a:t>
            </a:r>
            <a:endParaRPr sz="2000">
              <a:latin typeface="Arial MT"/>
              <a:cs typeface="Arial MT"/>
            </a:endParaRPr>
          </a:p>
          <a:p>
            <a:pPr marL="565785" marR="10160" lvl="1" indent="-287020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000" spc="-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nditiona</a:t>
            </a:r>
            <a:r>
              <a:rPr sz="2000" dirty="0">
                <a:latin typeface="Arial MT"/>
                <a:cs typeface="Arial MT"/>
              </a:rPr>
              <a:t>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moves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ôn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c</a:t>
            </a:r>
            <a:r>
              <a:rPr sz="2000" spc="-585" dirty="0">
                <a:latin typeface="Arial MT"/>
                <a:cs typeface="Arial MT"/>
              </a:rPr>
              <a:t>ầ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-185" dirty="0">
                <a:latin typeface="Arial MT"/>
                <a:cs typeface="Arial MT"/>
              </a:rPr>
              <a:t>uyển  luồng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-507" y="197865"/>
            <a:ext cx="90468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Extra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3: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spc="-530" dirty="0"/>
              <a:t>Sử</a:t>
            </a:r>
            <a:r>
              <a:rPr dirty="0"/>
              <a:t> </a:t>
            </a:r>
            <a:r>
              <a:rPr spc="-515" dirty="0"/>
              <a:t>d</a:t>
            </a:r>
            <a:r>
              <a:rPr spc="-925" dirty="0"/>
              <a:t>ụ</a:t>
            </a:r>
            <a:r>
              <a:rPr spc="-5" dirty="0"/>
              <a:t>n</a:t>
            </a:r>
            <a:r>
              <a:rPr dirty="0"/>
              <a:t>g </a:t>
            </a:r>
            <a:r>
              <a:rPr spc="-5" dirty="0"/>
              <a:t>Con</a:t>
            </a:r>
            <a:r>
              <a:rPr spc="-15" dirty="0"/>
              <a:t>d</a:t>
            </a:r>
            <a:r>
              <a:rPr spc="-5" dirty="0"/>
              <a:t>itio</a:t>
            </a:r>
            <a:r>
              <a:rPr dirty="0"/>
              <a:t>n </a:t>
            </a:r>
            <a:r>
              <a:rPr spc="-5" dirty="0"/>
              <a:t>Cod</a:t>
            </a:r>
            <a:r>
              <a:rPr spc="-15" dirty="0"/>
              <a:t>e</a:t>
            </a:r>
            <a:r>
              <a:rPr dirty="0"/>
              <a:t>s</a:t>
            </a:r>
          </a:p>
          <a:p>
            <a:pPr marL="12700">
              <a:lnSpc>
                <a:spcPct val="100000"/>
              </a:lnSpc>
              <a:tabLst>
                <a:tab pos="441325" algn="l"/>
              </a:tabLst>
            </a:pPr>
            <a:r>
              <a:rPr u="heavy" dirty="0"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Chuyển</a:t>
            </a:r>
            <a:r>
              <a:rPr b="1" u="heavy" spc="-3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giá</a:t>
            </a:r>
            <a:r>
              <a:rPr b="1" u="heavy" spc="-2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trị</a:t>
            </a: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có</a:t>
            </a:r>
            <a:r>
              <a:rPr b="1" u="heavy" spc="-2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điều</a:t>
            </a:r>
            <a:r>
              <a:rPr b="1" u="heavy" spc="-2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kiện </a:t>
            </a:r>
            <a:r>
              <a:rPr u="heavy" spc="-5" dirty="0">
                <a:uFill>
                  <a:solidFill>
                    <a:srgbClr val="990000"/>
                  </a:solidFill>
                </a:uFill>
              </a:rPr>
              <a:t>(conditional</a:t>
            </a:r>
            <a:r>
              <a:rPr u="heavy" dirty="0">
                <a:uFill>
                  <a:solidFill>
                    <a:srgbClr val="990000"/>
                  </a:solidFill>
                </a:uFill>
              </a:rPr>
              <a:t> move)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415797"/>
            <a:ext cx="5539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Trạng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thái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bộ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xử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lý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(IA32)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414729"/>
            <a:ext cx="3603625" cy="430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6733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Các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thông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tin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về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chương</a:t>
            </a:r>
            <a:endParaRPr sz="2200">
              <a:latin typeface="Arial"/>
              <a:cs typeface="Arial"/>
            </a:endParaRPr>
          </a:p>
          <a:p>
            <a:pPr marL="72390" algn="ctr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trình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hiện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đang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thực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thi</a:t>
            </a:r>
            <a:endParaRPr sz="2200">
              <a:latin typeface="Arial"/>
              <a:cs typeface="Arial"/>
            </a:endParaRPr>
          </a:p>
          <a:p>
            <a:pPr marL="565785" marR="1211580" lvl="1" indent="-236854">
              <a:lnSpc>
                <a:spcPts val="2260"/>
              </a:lnSpc>
              <a:spcBef>
                <a:spcPts val="7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spc="-280" dirty="0">
                <a:latin typeface="Arial MT"/>
                <a:cs typeface="Arial MT"/>
              </a:rPr>
              <a:t>D</a:t>
            </a:r>
            <a:r>
              <a:rPr sz="2000" spc="-385" dirty="0">
                <a:latin typeface="Arial MT"/>
                <a:cs typeface="Arial MT"/>
              </a:rPr>
              <a:t>ữ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0" dirty="0">
                <a:latin typeface="Arial MT"/>
                <a:cs typeface="Arial MT"/>
              </a:rPr>
              <a:t>liệ</a:t>
            </a:r>
            <a:r>
              <a:rPr sz="2000" spc="-25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-490" dirty="0">
                <a:latin typeface="Arial MT"/>
                <a:cs typeface="Arial MT"/>
              </a:rPr>
              <a:t>ạ</a:t>
            </a:r>
            <a:r>
              <a:rPr sz="2000" spc="-405" dirty="0">
                <a:latin typeface="Arial MT"/>
                <a:cs typeface="Arial MT"/>
              </a:rPr>
              <a:t>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45" dirty="0">
                <a:latin typeface="Arial MT"/>
                <a:cs typeface="Arial MT"/>
              </a:rPr>
              <a:t>thời  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%eax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…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565785" lvl="1" indent="-236854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spc="-1555" dirty="0">
                <a:latin typeface="Arial MT"/>
                <a:cs typeface="Arial MT"/>
              </a:rPr>
              <a:t>ị</a:t>
            </a:r>
            <a:r>
              <a:rPr sz="2000" dirty="0">
                <a:latin typeface="Arial MT"/>
                <a:cs typeface="Arial MT"/>
              </a:rPr>
              <a:t> trí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của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trong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lúc</a:t>
            </a:r>
            <a:endParaRPr sz="2000">
              <a:latin typeface="Arial MT"/>
              <a:cs typeface="Arial MT"/>
            </a:endParaRPr>
          </a:p>
          <a:p>
            <a:pPr marL="565785">
              <a:lnSpc>
                <a:spcPts val="2335"/>
              </a:lnSpc>
            </a:pPr>
            <a:r>
              <a:rPr sz="2000" spc="-225" dirty="0">
                <a:latin typeface="Arial MT"/>
                <a:cs typeface="Arial MT"/>
              </a:rPr>
              <a:t>chạy</a:t>
            </a:r>
            <a:endParaRPr sz="2000">
              <a:latin typeface="Arial MT"/>
              <a:cs typeface="Arial MT"/>
            </a:endParaRPr>
          </a:p>
          <a:p>
            <a:pPr marL="565785">
              <a:lnSpc>
                <a:spcPts val="2335"/>
              </a:lnSpc>
            </a:pPr>
            <a:r>
              <a:rPr sz="2000" dirty="0">
                <a:latin typeface="Arial MT"/>
                <a:cs typeface="Arial MT"/>
              </a:rPr>
              <a:t>(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%esp,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%ebp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565785" marR="323850" lvl="1" indent="-236854">
              <a:lnSpc>
                <a:spcPct val="100000"/>
              </a:lnSpc>
              <a:spcBef>
                <a:spcPts val="63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spc="-780" dirty="0">
                <a:latin typeface="Arial MT"/>
                <a:cs typeface="Arial MT"/>
              </a:rPr>
              <a:t>Vị</a:t>
            </a:r>
            <a:r>
              <a:rPr sz="2000" dirty="0">
                <a:latin typeface="Arial MT"/>
                <a:cs typeface="Arial MT"/>
              </a:rPr>
              <a:t> trí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kiể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â</a:t>
            </a:r>
            <a:r>
              <a:rPr sz="2000" dirty="0">
                <a:latin typeface="Arial MT"/>
                <a:cs typeface="Arial MT"/>
              </a:rPr>
              <a:t>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90" dirty="0">
                <a:latin typeface="Arial MT"/>
                <a:cs typeface="Arial MT"/>
              </a:rPr>
              <a:t>lệnh  </a:t>
            </a:r>
            <a:r>
              <a:rPr sz="2000" spc="-750" dirty="0">
                <a:latin typeface="Arial MT"/>
                <a:cs typeface="Arial MT"/>
              </a:rPr>
              <a:t>đư</a:t>
            </a:r>
            <a:r>
              <a:rPr sz="2000" spc="-740" dirty="0">
                <a:latin typeface="Arial MT"/>
                <a:cs typeface="Arial MT"/>
              </a:rPr>
              <a:t>ợ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65" dirty="0">
                <a:latin typeface="Arial MT"/>
                <a:cs typeface="Arial MT"/>
              </a:rPr>
              <a:t>thực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</a:t>
            </a:r>
            <a:endParaRPr sz="2000">
              <a:latin typeface="Arial MT"/>
              <a:cs typeface="Arial MT"/>
            </a:endParaRPr>
          </a:p>
          <a:p>
            <a:pPr marL="565785">
              <a:lnSpc>
                <a:spcPts val="2270"/>
              </a:lnSpc>
            </a:pPr>
            <a:r>
              <a:rPr sz="2000" dirty="0">
                <a:latin typeface="Arial MT"/>
                <a:cs typeface="Arial MT"/>
              </a:rPr>
              <a:t>(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%eip,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Arial MT"/>
                <a:cs typeface="Arial MT"/>
              </a:rPr>
              <a:t>…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565785" marR="97155" lvl="1" indent="-236854">
              <a:lnSpc>
                <a:spcPct val="100000"/>
              </a:lnSpc>
              <a:spcBef>
                <a:spcPts val="64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spc="-229" dirty="0">
                <a:latin typeface="Arial MT"/>
                <a:cs typeface="Arial MT"/>
              </a:rPr>
              <a:t>Trạ</a:t>
            </a:r>
            <a:r>
              <a:rPr sz="2000" spc="-19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thái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c</a:t>
            </a:r>
            <a:r>
              <a:rPr sz="2000" spc="-585" dirty="0">
                <a:latin typeface="Arial MT"/>
                <a:cs typeface="Arial MT"/>
              </a:rPr>
              <a:t>ủ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một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445" dirty="0">
                <a:latin typeface="Arial MT"/>
                <a:cs typeface="Arial MT"/>
              </a:rPr>
              <a:t>số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  </a:t>
            </a:r>
            <a:r>
              <a:rPr sz="2000" spc="-330" dirty="0">
                <a:latin typeface="Arial MT"/>
                <a:cs typeface="Arial MT"/>
              </a:rPr>
              <a:t>gầ</a:t>
            </a:r>
            <a:r>
              <a:rPr sz="2000" spc="-235" dirty="0">
                <a:latin typeface="Arial MT"/>
                <a:cs typeface="Arial MT"/>
              </a:rPr>
              <a:t>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nhất</a:t>
            </a:r>
            <a:endParaRPr sz="2000">
              <a:latin typeface="Arial MT"/>
              <a:cs typeface="Arial MT"/>
            </a:endParaRPr>
          </a:p>
          <a:p>
            <a:pPr marL="5657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(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CF,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ZF,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SF,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7753" y="5334761"/>
            <a:ext cx="2540635" cy="384175"/>
          </a:xfrm>
          <a:prstGeom prst="rect">
            <a:avLst/>
          </a:prstGeom>
          <a:solidFill>
            <a:srgbClr val="D5D5F4"/>
          </a:solidFill>
          <a:ln w="255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615"/>
              </a:lnSpc>
            </a:pPr>
            <a:r>
              <a:rPr sz="2400" b="1" spc="-5" dirty="0">
                <a:latin typeface="Courier New"/>
                <a:cs typeface="Courier New"/>
              </a:rPr>
              <a:t>%eip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4669" y="5352999"/>
            <a:ext cx="1408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trỏ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lệnh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5894" y="6020561"/>
            <a:ext cx="533400" cy="533400"/>
          </a:xfrm>
          <a:prstGeom prst="rect">
            <a:avLst/>
          </a:prstGeom>
          <a:solidFill>
            <a:srgbClr val="C5FDB8"/>
          </a:solidFill>
          <a:ln w="25560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785"/>
              </a:spcBef>
            </a:pPr>
            <a:r>
              <a:rPr sz="2000" spc="5" dirty="0">
                <a:latin typeface="Arial MT"/>
                <a:cs typeface="Arial MT"/>
              </a:rPr>
              <a:t>CF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9502" y="6020561"/>
            <a:ext cx="533400" cy="533400"/>
          </a:xfrm>
          <a:prstGeom prst="rect">
            <a:avLst/>
          </a:prstGeom>
          <a:solidFill>
            <a:srgbClr val="C5FDB8"/>
          </a:solidFill>
          <a:ln w="25560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785"/>
              </a:spcBef>
            </a:pPr>
            <a:r>
              <a:rPr sz="2000" spc="-5" dirty="0">
                <a:latin typeface="Arial MT"/>
                <a:cs typeface="Arial MT"/>
              </a:rPr>
              <a:t>ZF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3109" y="6020561"/>
            <a:ext cx="533400" cy="533400"/>
          </a:xfrm>
          <a:prstGeom prst="rect">
            <a:avLst/>
          </a:prstGeom>
          <a:solidFill>
            <a:srgbClr val="C5FDB8"/>
          </a:solidFill>
          <a:ln w="25560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785"/>
              </a:spcBef>
            </a:pPr>
            <a:r>
              <a:rPr sz="2000" spc="-5" dirty="0">
                <a:latin typeface="Arial MT"/>
                <a:cs typeface="Arial MT"/>
              </a:rPr>
              <a:t>SF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5193" y="6020561"/>
            <a:ext cx="533400" cy="533400"/>
          </a:xfrm>
          <a:prstGeom prst="rect">
            <a:avLst/>
          </a:prstGeom>
          <a:solidFill>
            <a:srgbClr val="C5FDB8"/>
          </a:solidFill>
          <a:ln w="25560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85"/>
              </a:spcBef>
            </a:pPr>
            <a:r>
              <a:rPr sz="2000" dirty="0"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7757" y="5979058"/>
            <a:ext cx="1101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Condition  codes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38238" y="2528773"/>
            <a:ext cx="11563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Thanh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ghi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mục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90" dirty="0">
                <a:latin typeface="Arial MT"/>
                <a:cs typeface="Arial MT"/>
              </a:rPr>
              <a:t>đích  </a:t>
            </a:r>
            <a:r>
              <a:rPr sz="2000" dirty="0">
                <a:latin typeface="Arial MT"/>
                <a:cs typeface="Arial MT"/>
              </a:rPr>
              <a:t>chung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6842" y="4147498"/>
            <a:ext cx="2268220" cy="90551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160"/>
              </a:spcBef>
            </a:pPr>
            <a:r>
              <a:rPr sz="2000" spc="-585" dirty="0">
                <a:latin typeface="Arial MT"/>
                <a:cs typeface="Arial MT"/>
              </a:rPr>
              <a:t>Đỉn</a:t>
            </a:r>
            <a:r>
              <a:rPr sz="2000" spc="-380" dirty="0">
                <a:latin typeface="Arial MT"/>
                <a:cs typeface="Arial MT"/>
              </a:rPr>
              <a:t>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hiệ</a:t>
            </a:r>
            <a:r>
              <a:rPr sz="2000" spc="-210" dirty="0">
                <a:latin typeface="Arial MT"/>
                <a:cs typeface="Arial MT"/>
              </a:rPr>
              <a:t>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tại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tack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frame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hiệ</a:t>
            </a:r>
            <a:r>
              <a:rPr sz="2000" spc="-2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t</a:t>
            </a:r>
            <a:r>
              <a:rPr sz="2000" spc="-450" dirty="0">
                <a:latin typeface="Arial MT"/>
                <a:cs typeface="Arial MT"/>
              </a:rPr>
              <a:t>ại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7753" y="1518666"/>
            <a:ext cx="2540635" cy="3829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655"/>
              </a:lnSpc>
            </a:pPr>
            <a:r>
              <a:rPr sz="2400" b="1" spc="-5" dirty="0">
                <a:latin typeface="Courier New"/>
                <a:cs typeface="Courier New"/>
              </a:rPr>
              <a:t>%eax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7753" y="1977389"/>
            <a:ext cx="254063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645"/>
              </a:lnSpc>
            </a:pPr>
            <a:r>
              <a:rPr sz="2400" b="1" spc="-5" dirty="0">
                <a:latin typeface="Courier New"/>
                <a:cs typeface="Courier New"/>
              </a:rPr>
              <a:t>%ecx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7753" y="2434589"/>
            <a:ext cx="254063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650"/>
              </a:lnSpc>
            </a:pPr>
            <a:r>
              <a:rPr sz="2400" b="1" spc="-5" dirty="0">
                <a:latin typeface="Courier New"/>
                <a:cs typeface="Courier New"/>
              </a:rPr>
              <a:t>%edx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7753" y="2891789"/>
            <a:ext cx="254063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650"/>
              </a:lnSpc>
            </a:pPr>
            <a:r>
              <a:rPr sz="2400" b="1" spc="-5" dirty="0">
                <a:latin typeface="Courier New"/>
                <a:cs typeface="Courier New"/>
              </a:rPr>
              <a:t>%ebx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7753" y="3348990"/>
            <a:ext cx="254063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655"/>
              </a:lnSpc>
            </a:pPr>
            <a:r>
              <a:rPr sz="2400" b="1" spc="-5" dirty="0">
                <a:latin typeface="Courier New"/>
                <a:cs typeface="Courier New"/>
              </a:rPr>
              <a:t>%esi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27753" y="3806190"/>
            <a:ext cx="2540635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655"/>
              </a:lnSpc>
            </a:pPr>
            <a:r>
              <a:rPr sz="2400" b="1" spc="-5" dirty="0">
                <a:latin typeface="Courier New"/>
                <a:cs typeface="Courier New"/>
              </a:rPr>
              <a:t>%edi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7753" y="4263390"/>
            <a:ext cx="2540635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660"/>
              </a:lnSpc>
            </a:pPr>
            <a:r>
              <a:rPr sz="2400" b="1" spc="-5" dirty="0">
                <a:latin typeface="Courier New"/>
                <a:cs typeface="Courier New"/>
              </a:rPr>
              <a:t>%esp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27753" y="4719065"/>
            <a:ext cx="2540635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660"/>
              </a:lnSpc>
            </a:pPr>
            <a:r>
              <a:rPr sz="2400" b="1" spc="-5" dirty="0">
                <a:latin typeface="Courier New"/>
                <a:cs typeface="Courier New"/>
              </a:rPr>
              <a:t>%ebp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68845" y="1521713"/>
            <a:ext cx="269875" cy="2667000"/>
          </a:xfrm>
          <a:custGeom>
            <a:avLst/>
            <a:gdLst/>
            <a:ahLst/>
            <a:cxnLst/>
            <a:rect l="l" t="t" r="r" b="b"/>
            <a:pathLst>
              <a:path w="269875" h="2667000">
                <a:moveTo>
                  <a:pt x="0" y="0"/>
                </a:moveTo>
                <a:lnTo>
                  <a:pt x="42653" y="8097"/>
                </a:lnTo>
                <a:lnTo>
                  <a:pt x="79680" y="30642"/>
                </a:lnTo>
                <a:lnTo>
                  <a:pt x="108868" y="65013"/>
                </a:lnTo>
                <a:lnTo>
                  <a:pt x="128003" y="108590"/>
                </a:lnTo>
                <a:lnTo>
                  <a:pt x="134874" y="158750"/>
                </a:lnTo>
                <a:lnTo>
                  <a:pt x="134874" y="1174750"/>
                </a:lnTo>
                <a:lnTo>
                  <a:pt x="141744" y="1224909"/>
                </a:lnTo>
                <a:lnTo>
                  <a:pt x="160879" y="1268486"/>
                </a:lnTo>
                <a:lnTo>
                  <a:pt x="190067" y="1302857"/>
                </a:lnTo>
                <a:lnTo>
                  <a:pt x="227094" y="1325402"/>
                </a:lnTo>
                <a:lnTo>
                  <a:pt x="269748" y="1333500"/>
                </a:lnTo>
                <a:lnTo>
                  <a:pt x="227094" y="1341597"/>
                </a:lnTo>
                <a:lnTo>
                  <a:pt x="190067" y="1364142"/>
                </a:lnTo>
                <a:lnTo>
                  <a:pt x="160879" y="1398513"/>
                </a:lnTo>
                <a:lnTo>
                  <a:pt x="141744" y="1442090"/>
                </a:lnTo>
                <a:lnTo>
                  <a:pt x="134874" y="1492250"/>
                </a:lnTo>
                <a:lnTo>
                  <a:pt x="134874" y="2508250"/>
                </a:lnTo>
                <a:lnTo>
                  <a:pt x="128003" y="2558409"/>
                </a:lnTo>
                <a:lnTo>
                  <a:pt x="108868" y="2601986"/>
                </a:lnTo>
                <a:lnTo>
                  <a:pt x="79680" y="2636357"/>
                </a:lnTo>
                <a:lnTo>
                  <a:pt x="42653" y="2658902"/>
                </a:lnTo>
                <a:lnTo>
                  <a:pt x="0" y="26670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920606" y="6638263"/>
            <a:ext cx="13398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b="1" spc="-10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2702" y="4434967"/>
            <a:ext cx="112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absdiff: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02661" y="4760273"/>
          <a:ext cx="6007100" cy="190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000">
                <a:tc>
                  <a:txBody>
                    <a:bodyPr/>
                    <a:lstStyle/>
                    <a:p>
                      <a:pPr marL="22987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movq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29870" marR="400685" algn="just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bq 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vq  </a:t>
                      </a:r>
                      <a:r>
                        <a:rPr sz="1800" b="1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bq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%rdi,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%rsi,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%rsi,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%rdi,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%rax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%rdx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eval</a:t>
                      </a:r>
                      <a:r>
                        <a:rPr sz="1800" b="1" spc="-10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1115060">
                        <a:lnSpc>
                          <a:spcPts val="432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14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x-y </a:t>
                      </a:r>
                      <a:r>
                        <a:rPr sz="1800" b="1" spc="-10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y-x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288">
                <a:tc>
                  <a:txBody>
                    <a:bodyPr/>
                    <a:lstStyle/>
                    <a:p>
                      <a:pPr marL="229870">
                        <a:lnSpc>
                          <a:spcPts val="177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cmpq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2987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cmovle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77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%rsi,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%rdx,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7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%rdi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x:y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&lt;=,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eval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71">
                <a:tc>
                  <a:txBody>
                    <a:bodyPr/>
                    <a:lstStyle/>
                    <a:p>
                      <a:pPr marL="229870">
                        <a:lnSpc>
                          <a:spcPts val="189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50520" y="1373124"/>
            <a:ext cx="3775710" cy="2983230"/>
            <a:chOff x="350520" y="1373124"/>
            <a:chExt cx="3775710" cy="2983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484" y="1397508"/>
              <a:ext cx="3682746" cy="29588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20" y="1373124"/>
              <a:ext cx="3141726" cy="294970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1104" y="1354836"/>
            <a:ext cx="3670300" cy="294640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11785" marR="1165860" indent="-274955">
              <a:lnSpc>
                <a:spcPct val="100000"/>
              </a:lnSpc>
              <a:spcBef>
                <a:spcPts val="80"/>
              </a:spcBef>
            </a:pPr>
            <a:r>
              <a:rPr sz="1800" b="1" spc="-10" dirty="0">
                <a:latin typeface="Courier New"/>
                <a:cs typeface="Courier New"/>
              </a:rPr>
              <a:t>long</a:t>
            </a:r>
            <a:r>
              <a:rPr sz="1800" b="1" spc="11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absdiff 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(long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x,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long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84835" marR="143891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long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if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(x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11303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result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x-y;</a:t>
            </a:r>
            <a:endParaRPr sz="1800">
              <a:latin typeface="Courier New"/>
              <a:cs typeface="Courier New"/>
            </a:endParaRPr>
          </a:p>
          <a:p>
            <a:pPr marL="58483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584835" marR="756285" indent="545465">
              <a:lnSpc>
                <a:spcPct val="100000"/>
              </a:lnSpc>
            </a:pP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result</a:t>
            </a:r>
            <a:r>
              <a:rPr sz="1800" b="1" spc="-5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Courier New"/>
                <a:cs typeface="Courier New"/>
              </a:rPr>
              <a:t>y-x; </a:t>
            </a:r>
            <a:r>
              <a:rPr sz="1800" b="1" spc="-106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50</a:t>
            </a:fld>
            <a:endParaRPr spc="-10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18050" y="1982470"/>
          <a:ext cx="3371850" cy="152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Use(s)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%rdi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Argument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%rsi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Argument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%rax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8345" y="197865"/>
            <a:ext cx="8239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Chuyể</a:t>
            </a:r>
            <a:r>
              <a:rPr spc="-204" dirty="0"/>
              <a:t>n</a:t>
            </a:r>
            <a:r>
              <a:rPr spc="-30" dirty="0"/>
              <a:t> </a:t>
            </a:r>
            <a:r>
              <a:rPr spc="-5" dirty="0"/>
              <a:t>gi</a:t>
            </a:r>
            <a:r>
              <a:rPr dirty="0"/>
              <a:t>á</a:t>
            </a:r>
            <a:r>
              <a:rPr spc="-15" dirty="0"/>
              <a:t> </a:t>
            </a:r>
            <a:r>
              <a:rPr spc="-830" dirty="0"/>
              <a:t>trị</a:t>
            </a:r>
            <a:r>
              <a:rPr spc="-10" dirty="0"/>
              <a:t> </a:t>
            </a:r>
            <a:r>
              <a:rPr dirty="0"/>
              <a:t>có</a:t>
            </a:r>
            <a:r>
              <a:rPr spc="-15" dirty="0"/>
              <a:t> </a:t>
            </a:r>
            <a:r>
              <a:rPr spc="-785" dirty="0"/>
              <a:t>đi</a:t>
            </a:r>
            <a:r>
              <a:rPr spc="-1295" dirty="0"/>
              <a:t>ề</a:t>
            </a:r>
            <a:r>
              <a:rPr dirty="0"/>
              <a:t>u </a:t>
            </a:r>
            <a:r>
              <a:rPr spc="-300" dirty="0"/>
              <a:t>ki</a:t>
            </a:r>
            <a:r>
              <a:rPr spc="-835" dirty="0"/>
              <a:t>ệ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(cond</a:t>
            </a:r>
            <a:r>
              <a:rPr spc="-15" dirty="0"/>
              <a:t>i</a:t>
            </a:r>
            <a:r>
              <a:rPr dirty="0"/>
              <a:t>ti</a:t>
            </a:r>
            <a:r>
              <a:rPr spc="-15" dirty="0"/>
              <a:t>o</a:t>
            </a:r>
            <a:r>
              <a:rPr spc="-5" dirty="0"/>
              <a:t>n</a:t>
            </a:r>
            <a:r>
              <a:rPr spc="-15" dirty="0"/>
              <a:t>a</a:t>
            </a:r>
            <a:r>
              <a:rPr dirty="0"/>
              <a:t>l </a:t>
            </a:r>
            <a:r>
              <a:rPr spc="-10" dirty="0"/>
              <a:t>m</a:t>
            </a:r>
            <a:r>
              <a:rPr spc="-5" dirty="0"/>
              <a:t>ove)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-507" y="685545"/>
            <a:ext cx="9157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1325" algn="l"/>
                <a:tab pos="9144000" algn="l"/>
              </a:tabLst>
            </a:pPr>
            <a:r>
              <a:rPr sz="3200" u="heavy" dirty="0"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Ví</a:t>
            </a:r>
            <a:r>
              <a:rPr sz="3200" b="1" u="heavy" spc="-4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dụ	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31" y="1407922"/>
            <a:ext cx="25609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Tính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toán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phức tạp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731" y="2395220"/>
            <a:ext cx="5339080" cy="12528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41325" indent="-343535">
              <a:lnSpc>
                <a:spcPct val="100000"/>
              </a:lnSpc>
              <a:spcBef>
                <a:spcPts val="700"/>
              </a:spcBef>
              <a:buClr>
                <a:srgbClr val="990000"/>
              </a:buClr>
              <a:buSzPct val="58333"/>
              <a:buFont typeface="Lucida Sans Unicode"/>
              <a:buChar char="■"/>
              <a:tabLst>
                <a:tab pos="441325" algn="l"/>
                <a:tab pos="441959" algn="l"/>
              </a:tabLst>
            </a:pPr>
            <a:r>
              <a:rPr sz="1800" spc="-340" dirty="0">
                <a:latin typeface="Arial MT"/>
                <a:cs typeface="Arial MT"/>
              </a:rPr>
              <a:t>C</a:t>
            </a:r>
            <a:r>
              <a:rPr sz="1800" spc="-465" dirty="0">
                <a:latin typeface="Arial MT"/>
                <a:cs typeface="Arial MT"/>
              </a:rPr>
              <a:t>ả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 g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á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470" dirty="0">
                <a:latin typeface="Arial MT"/>
                <a:cs typeface="Arial MT"/>
              </a:rPr>
              <a:t>trị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805" dirty="0">
                <a:latin typeface="Arial MT"/>
                <a:cs typeface="Arial MT"/>
              </a:rPr>
              <a:t>đ</a:t>
            </a:r>
            <a:r>
              <a:rPr sz="1800" spc="-810" dirty="0">
                <a:latin typeface="Arial MT"/>
                <a:cs typeface="Arial MT"/>
              </a:rPr>
              <a:t>ề</a:t>
            </a:r>
            <a:r>
              <a:rPr sz="1800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810" dirty="0">
                <a:latin typeface="Arial MT"/>
                <a:cs typeface="Arial MT"/>
              </a:rPr>
              <a:t>đ</a:t>
            </a:r>
            <a:r>
              <a:rPr sz="1800" spc="-615" dirty="0">
                <a:latin typeface="Arial MT"/>
                <a:cs typeface="Arial MT"/>
              </a:rPr>
              <a:t>ư</a:t>
            </a:r>
            <a:r>
              <a:rPr sz="1800" spc="-620" dirty="0">
                <a:latin typeface="Arial MT"/>
                <a:cs typeface="Arial MT"/>
              </a:rPr>
              <a:t>ợ</a:t>
            </a:r>
            <a:r>
              <a:rPr sz="1800" dirty="0">
                <a:latin typeface="Arial MT"/>
                <a:cs typeface="Arial MT"/>
              </a:rPr>
              <a:t>c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ính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0" dirty="0">
                <a:latin typeface="Arial MT"/>
                <a:cs typeface="Arial MT"/>
              </a:rPr>
              <a:t>á</a:t>
            </a:r>
            <a:r>
              <a:rPr sz="1800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  <a:p>
            <a:pPr marL="441325" indent="-3435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58333"/>
              <a:buFont typeface="Lucida Sans Unicode"/>
              <a:buChar char="■"/>
              <a:tabLst>
                <a:tab pos="441325" algn="l"/>
                <a:tab pos="441959" algn="l"/>
              </a:tabLst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10" dirty="0">
                <a:latin typeface="Arial MT"/>
                <a:cs typeface="Arial MT"/>
              </a:rPr>
              <a:t>h</a:t>
            </a:r>
            <a:r>
              <a:rPr sz="1800" spc="-1405" dirty="0">
                <a:latin typeface="Arial MT"/>
                <a:cs typeface="Arial MT"/>
              </a:rPr>
              <a:t>ỉ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h</a:t>
            </a:r>
            <a:r>
              <a:rPr sz="1800" spc="-395" dirty="0">
                <a:latin typeface="Arial MT"/>
                <a:cs typeface="Arial MT"/>
              </a:rPr>
              <a:t>ữ</a:t>
            </a:r>
            <a:r>
              <a:rPr sz="1800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ích khi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các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0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é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í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0" dirty="0">
                <a:latin typeface="Arial MT"/>
                <a:cs typeface="Arial MT"/>
              </a:rPr>
              <a:t>á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810" dirty="0">
                <a:latin typeface="Arial MT"/>
                <a:cs typeface="Arial MT"/>
              </a:rPr>
              <a:t>đ</a:t>
            </a:r>
            <a:r>
              <a:rPr sz="1800" spc="-520" dirty="0">
                <a:latin typeface="Arial MT"/>
                <a:cs typeface="Arial MT"/>
              </a:rPr>
              <a:t>ề</a:t>
            </a:r>
            <a:r>
              <a:rPr sz="1800" spc="-290" dirty="0">
                <a:latin typeface="Arial MT"/>
                <a:cs typeface="Arial MT"/>
              </a:rPr>
              <a:t>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715" dirty="0">
                <a:latin typeface="Arial MT"/>
                <a:cs typeface="Arial MT"/>
              </a:rPr>
              <a:t>đ</a:t>
            </a:r>
            <a:r>
              <a:rPr sz="1800" spc="-720" dirty="0">
                <a:latin typeface="Arial MT"/>
                <a:cs typeface="Arial MT"/>
              </a:rPr>
              <a:t>ơ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</a:t>
            </a:r>
            <a:r>
              <a:rPr sz="1800" spc="-155" dirty="0">
                <a:latin typeface="Arial MT"/>
                <a:cs typeface="Arial MT"/>
              </a:rPr>
              <a:t>i</a:t>
            </a:r>
            <a:r>
              <a:rPr sz="1800" spc="-665" dirty="0">
                <a:latin typeface="Arial MT"/>
                <a:cs typeface="Arial MT"/>
              </a:rPr>
              <a:t>ả</a:t>
            </a:r>
            <a:r>
              <a:rPr sz="1800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b="1" spc="-5" dirty="0">
                <a:latin typeface="Arial"/>
                <a:cs typeface="Arial"/>
              </a:rPr>
              <a:t>Tính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toán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có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rủi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ro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752" y="1880603"/>
            <a:ext cx="5516245" cy="481330"/>
            <a:chOff x="301752" y="1880603"/>
            <a:chExt cx="5516245" cy="4813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716" y="1903463"/>
              <a:ext cx="5423154" cy="4122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752" y="1880603"/>
              <a:ext cx="5188458" cy="48083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2336" y="1860804"/>
            <a:ext cx="5410200" cy="39941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latin typeface="Courier New"/>
                <a:cs typeface="Courier New"/>
              </a:rPr>
              <a:t>val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Test(x)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?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Hard1(x)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Hard2(x);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1752" y="3762743"/>
            <a:ext cx="5516245" cy="481330"/>
            <a:chOff x="301752" y="3762743"/>
            <a:chExt cx="5516245" cy="4813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716" y="3785603"/>
              <a:ext cx="5423154" cy="4122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752" y="3762743"/>
              <a:ext cx="2594610" cy="48083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2336" y="3742944"/>
            <a:ext cx="5410200" cy="39941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Courier New"/>
                <a:cs typeface="Courier New"/>
              </a:rPr>
              <a:t>val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?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*p 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345" y="4220971"/>
            <a:ext cx="6014085" cy="1290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700"/>
              </a:spcBef>
              <a:buClr>
                <a:srgbClr val="990000"/>
              </a:buClr>
              <a:buSzPct val="58333"/>
              <a:buFont typeface="Lucida Sans Unicode"/>
              <a:buChar char="■"/>
              <a:tabLst>
                <a:tab pos="266700" algn="l"/>
                <a:tab pos="267335" algn="l"/>
              </a:tabLst>
            </a:pPr>
            <a:r>
              <a:rPr sz="1800" spc="-340" dirty="0">
                <a:latin typeface="Arial MT"/>
                <a:cs typeface="Arial MT"/>
              </a:rPr>
              <a:t>C</a:t>
            </a:r>
            <a:r>
              <a:rPr sz="1800" spc="-465" dirty="0">
                <a:latin typeface="Arial MT"/>
                <a:cs typeface="Arial MT"/>
              </a:rPr>
              <a:t>ả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 g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á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470" dirty="0">
                <a:latin typeface="Arial MT"/>
                <a:cs typeface="Arial MT"/>
              </a:rPr>
              <a:t>trị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805" dirty="0">
                <a:latin typeface="Arial MT"/>
                <a:cs typeface="Arial MT"/>
              </a:rPr>
              <a:t>đ</a:t>
            </a:r>
            <a:r>
              <a:rPr sz="1800" spc="-810" dirty="0">
                <a:latin typeface="Arial MT"/>
                <a:cs typeface="Arial MT"/>
              </a:rPr>
              <a:t>ề</a:t>
            </a:r>
            <a:r>
              <a:rPr sz="1800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810" dirty="0">
                <a:latin typeface="Arial MT"/>
                <a:cs typeface="Arial MT"/>
              </a:rPr>
              <a:t>đ</a:t>
            </a:r>
            <a:r>
              <a:rPr sz="1800" spc="-615" dirty="0">
                <a:latin typeface="Arial MT"/>
                <a:cs typeface="Arial MT"/>
              </a:rPr>
              <a:t>ư</a:t>
            </a:r>
            <a:r>
              <a:rPr sz="1800" spc="-620" dirty="0">
                <a:latin typeface="Arial MT"/>
                <a:cs typeface="Arial MT"/>
              </a:rPr>
              <a:t>ợ</a:t>
            </a:r>
            <a:r>
              <a:rPr sz="1800" dirty="0">
                <a:latin typeface="Arial MT"/>
                <a:cs typeface="Arial MT"/>
              </a:rPr>
              <a:t>c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ính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0" dirty="0">
                <a:latin typeface="Arial MT"/>
                <a:cs typeface="Arial MT"/>
              </a:rPr>
              <a:t>á</a:t>
            </a:r>
            <a:r>
              <a:rPr sz="1800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58333"/>
              <a:buFont typeface="Lucida Sans Unicode"/>
              <a:buChar char="■"/>
              <a:tabLst>
                <a:tab pos="266700" algn="l"/>
                <a:tab pos="267335" algn="l"/>
              </a:tabLst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ó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295" dirty="0">
                <a:latin typeface="Arial MT"/>
                <a:cs typeface="Arial MT"/>
              </a:rPr>
              <a:t>h</a:t>
            </a:r>
            <a:r>
              <a:rPr sz="1800" spc="-515" dirty="0">
                <a:latin typeface="Arial MT"/>
                <a:cs typeface="Arial MT"/>
              </a:rPr>
              <a:t>ể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có 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0" dirty="0">
                <a:latin typeface="Arial MT"/>
                <a:cs typeface="Arial MT"/>
              </a:rPr>
              <a:t>h</a:t>
            </a:r>
            <a:r>
              <a:rPr sz="1800" spc="-390" dirty="0">
                <a:latin typeface="Arial MT"/>
                <a:cs typeface="Arial MT"/>
              </a:rPr>
              <a:t>ữ</a:t>
            </a:r>
            <a:r>
              <a:rPr sz="1800" spc="-22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20" dirty="0">
                <a:latin typeface="Arial MT"/>
                <a:cs typeface="Arial MT"/>
              </a:rPr>
              <a:t>ả</a:t>
            </a:r>
            <a:r>
              <a:rPr sz="1800" spc="-30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20" dirty="0">
                <a:latin typeface="Arial MT"/>
                <a:cs typeface="Arial MT"/>
              </a:rPr>
              <a:t>h</a:t>
            </a:r>
            <a:r>
              <a:rPr sz="1800" spc="-395" dirty="0">
                <a:latin typeface="Arial MT"/>
                <a:cs typeface="Arial MT"/>
              </a:rPr>
              <a:t>ư</a:t>
            </a:r>
            <a:r>
              <a:rPr sz="1800" spc="-400" dirty="0">
                <a:latin typeface="Arial MT"/>
                <a:cs typeface="Arial MT"/>
              </a:rPr>
              <a:t>ở</a:t>
            </a:r>
            <a:r>
              <a:rPr sz="1800" spc="-23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kh</a:t>
            </a:r>
            <a:r>
              <a:rPr sz="1800" spc="-10" dirty="0">
                <a:latin typeface="Arial MT"/>
                <a:cs typeface="Arial MT"/>
              </a:rPr>
              <a:t>ô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spc="-520" dirty="0">
                <a:latin typeface="Arial MT"/>
                <a:cs typeface="Arial MT"/>
              </a:rPr>
              <a:t>ố</a:t>
            </a:r>
            <a:r>
              <a:rPr sz="1800" spc="-290" dirty="0">
                <a:latin typeface="Arial MT"/>
                <a:cs typeface="Arial MT"/>
              </a:rPr>
              <a:t>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(p 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u</a:t>
            </a:r>
            <a:r>
              <a:rPr sz="1800" spc="-1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0" dirty="0">
                <a:latin typeface="Arial MT"/>
                <a:cs typeface="Arial MT"/>
              </a:rPr>
              <a:t>?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200" b="1" spc="-5" dirty="0">
                <a:latin typeface="Arial"/>
                <a:cs typeface="Arial"/>
              </a:rPr>
              <a:t>Tính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toán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có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tác động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phụ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345" y="5999479"/>
            <a:ext cx="3388360" cy="7270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700"/>
              </a:spcBef>
              <a:buClr>
                <a:srgbClr val="990000"/>
              </a:buClr>
              <a:buSzPct val="58333"/>
              <a:buFont typeface="Lucida Sans Unicode"/>
              <a:buChar char="■"/>
              <a:tabLst>
                <a:tab pos="266700" algn="l"/>
                <a:tab pos="267335" algn="l"/>
              </a:tabLst>
            </a:pPr>
            <a:r>
              <a:rPr sz="1800" spc="-340" dirty="0">
                <a:latin typeface="Arial MT"/>
                <a:cs typeface="Arial MT"/>
              </a:rPr>
              <a:t>C</a:t>
            </a:r>
            <a:r>
              <a:rPr sz="1800" spc="-465" dirty="0">
                <a:latin typeface="Arial MT"/>
                <a:cs typeface="Arial MT"/>
              </a:rPr>
              <a:t>ả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 g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á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470" dirty="0">
                <a:latin typeface="Arial MT"/>
                <a:cs typeface="Arial MT"/>
              </a:rPr>
              <a:t>trị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805" dirty="0">
                <a:latin typeface="Arial MT"/>
                <a:cs typeface="Arial MT"/>
              </a:rPr>
              <a:t>đ</a:t>
            </a:r>
            <a:r>
              <a:rPr sz="1800" spc="-810" dirty="0">
                <a:latin typeface="Arial MT"/>
                <a:cs typeface="Arial MT"/>
              </a:rPr>
              <a:t>ề</a:t>
            </a:r>
            <a:r>
              <a:rPr sz="1800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810" dirty="0">
                <a:latin typeface="Arial MT"/>
                <a:cs typeface="Arial MT"/>
              </a:rPr>
              <a:t>đ</a:t>
            </a:r>
            <a:r>
              <a:rPr sz="1800" spc="-615" dirty="0">
                <a:latin typeface="Arial MT"/>
                <a:cs typeface="Arial MT"/>
              </a:rPr>
              <a:t>ư</a:t>
            </a:r>
            <a:r>
              <a:rPr sz="1800" spc="-620" dirty="0">
                <a:latin typeface="Arial MT"/>
                <a:cs typeface="Arial MT"/>
              </a:rPr>
              <a:t>ợ</a:t>
            </a:r>
            <a:r>
              <a:rPr sz="1800" dirty="0">
                <a:latin typeface="Arial MT"/>
                <a:cs typeface="Arial MT"/>
              </a:rPr>
              <a:t>c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ính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</a:t>
            </a:r>
            <a:r>
              <a:rPr sz="1800" spc="-10" dirty="0">
                <a:latin typeface="Arial MT"/>
                <a:cs typeface="Arial MT"/>
              </a:rPr>
              <a:t>oá</a:t>
            </a:r>
            <a:r>
              <a:rPr sz="1800" spc="-5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605"/>
              </a:spcBef>
              <a:buClr>
                <a:srgbClr val="990000"/>
              </a:buClr>
              <a:buSzPct val="58333"/>
              <a:buFont typeface="Lucida Sans Unicode"/>
              <a:buChar char="■"/>
              <a:tabLst>
                <a:tab pos="266700" algn="l"/>
                <a:tab pos="267335" algn="l"/>
              </a:tabLst>
            </a:pPr>
            <a:r>
              <a:rPr sz="1800" spc="-340" dirty="0">
                <a:latin typeface="Arial MT"/>
                <a:cs typeface="Arial MT"/>
              </a:rPr>
              <a:t>C</a:t>
            </a:r>
            <a:r>
              <a:rPr sz="1800" spc="-475" dirty="0">
                <a:latin typeface="Arial MT"/>
                <a:cs typeface="Arial MT"/>
              </a:rPr>
              <a:t>ầ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spc="-660" dirty="0">
                <a:latin typeface="Arial MT"/>
                <a:cs typeface="Arial MT"/>
              </a:rPr>
              <a:t>ạ</a:t>
            </a:r>
            <a:r>
              <a:rPr sz="1800" spc="-150" dirty="0">
                <a:latin typeface="Arial MT"/>
                <a:cs typeface="Arial MT"/>
              </a:rPr>
              <a:t>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95" dirty="0">
                <a:latin typeface="Arial MT"/>
                <a:cs typeface="Arial MT"/>
              </a:rPr>
              <a:t>b</a:t>
            </a:r>
            <a:r>
              <a:rPr sz="1800" spc="-515" dirty="0">
                <a:latin typeface="Arial MT"/>
                <a:cs typeface="Arial MT"/>
              </a:rPr>
              <a:t>ỏ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á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810" dirty="0">
                <a:latin typeface="Arial MT"/>
                <a:cs typeface="Arial MT"/>
              </a:rPr>
              <a:t>đ</a:t>
            </a:r>
            <a:r>
              <a:rPr sz="1800" spc="-520" dirty="0">
                <a:latin typeface="Arial MT"/>
                <a:cs typeface="Arial MT"/>
              </a:rPr>
              <a:t>ộ</a:t>
            </a:r>
            <a:r>
              <a:rPr sz="1800" spc="-30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0" dirty="0">
                <a:latin typeface="Arial MT"/>
                <a:cs typeface="Arial MT"/>
              </a:rPr>
              <a:t>h</a:t>
            </a:r>
            <a:r>
              <a:rPr sz="1800" spc="-800" dirty="0">
                <a:latin typeface="Arial MT"/>
                <a:cs typeface="Arial MT"/>
              </a:rPr>
              <a:t>ụ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1752" y="5596128"/>
            <a:ext cx="5516245" cy="481330"/>
            <a:chOff x="301752" y="5596128"/>
            <a:chExt cx="5516245" cy="48133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716" y="5618988"/>
              <a:ext cx="5423154" cy="41225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752" y="5596128"/>
              <a:ext cx="3822954" cy="48083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02336" y="5576315"/>
            <a:ext cx="5410200" cy="39941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Courier New"/>
                <a:cs typeface="Courier New"/>
              </a:rPr>
              <a:t>val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0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?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x*=7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x+=3;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51</a:t>
            </a:fld>
            <a:endParaRPr spc="-105"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-507" y="197865"/>
            <a:ext cx="915733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Chuyể</a:t>
            </a:r>
            <a:r>
              <a:rPr spc="-204" dirty="0"/>
              <a:t>n</a:t>
            </a:r>
            <a:r>
              <a:rPr spc="-30" dirty="0"/>
              <a:t> </a:t>
            </a:r>
            <a:r>
              <a:rPr spc="-5" dirty="0"/>
              <a:t>gi</a:t>
            </a:r>
            <a:r>
              <a:rPr dirty="0"/>
              <a:t>á</a:t>
            </a:r>
            <a:r>
              <a:rPr spc="-15" dirty="0"/>
              <a:t> </a:t>
            </a:r>
            <a:r>
              <a:rPr spc="-830" dirty="0"/>
              <a:t>trị</a:t>
            </a:r>
            <a:r>
              <a:rPr spc="-10" dirty="0"/>
              <a:t> </a:t>
            </a:r>
            <a:r>
              <a:rPr dirty="0"/>
              <a:t>có</a:t>
            </a:r>
            <a:r>
              <a:rPr spc="-15" dirty="0"/>
              <a:t> </a:t>
            </a:r>
            <a:r>
              <a:rPr spc="-785" dirty="0"/>
              <a:t>đi</a:t>
            </a:r>
            <a:r>
              <a:rPr spc="-1295" dirty="0"/>
              <a:t>ề</a:t>
            </a:r>
            <a:r>
              <a:rPr dirty="0"/>
              <a:t>u </a:t>
            </a:r>
            <a:r>
              <a:rPr spc="-300" dirty="0"/>
              <a:t>ki</a:t>
            </a:r>
            <a:r>
              <a:rPr spc="-835" dirty="0"/>
              <a:t>ệ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(cond</a:t>
            </a:r>
            <a:r>
              <a:rPr spc="-15" dirty="0"/>
              <a:t>i</a:t>
            </a:r>
            <a:r>
              <a:rPr dirty="0"/>
              <a:t>ti</a:t>
            </a:r>
            <a:r>
              <a:rPr spc="-15" dirty="0"/>
              <a:t>o</a:t>
            </a:r>
            <a:r>
              <a:rPr spc="-5" dirty="0"/>
              <a:t>n</a:t>
            </a:r>
            <a:r>
              <a:rPr spc="-15" dirty="0"/>
              <a:t>a</a:t>
            </a:r>
            <a:r>
              <a:rPr dirty="0"/>
              <a:t>l </a:t>
            </a:r>
            <a:r>
              <a:rPr spc="-10" dirty="0"/>
              <a:t>m</a:t>
            </a:r>
            <a:r>
              <a:rPr spc="-5" dirty="0"/>
              <a:t>ove)</a:t>
            </a:r>
          </a:p>
          <a:p>
            <a:pPr algn="ctr">
              <a:lnSpc>
                <a:spcPct val="100000"/>
              </a:lnSpc>
              <a:tabLst>
                <a:tab pos="428625" algn="l"/>
                <a:tab pos="9131300" algn="l"/>
              </a:tabLst>
            </a:pPr>
            <a:r>
              <a:rPr b="1" u="heavy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	Bad</a:t>
            </a:r>
            <a:r>
              <a:rPr b="1" u="heavy" spc="-60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990000"/>
                  </a:solidFill>
                </a:uFill>
                <a:latin typeface="Arial"/>
                <a:cs typeface="Arial"/>
              </a:rPr>
              <a:t>cases	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32892"/>
            <a:ext cx="20059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Nội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dung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844" y="1386966"/>
            <a:ext cx="290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spc="-5" dirty="0">
                <a:latin typeface="Arial"/>
                <a:cs typeface="Arial"/>
              </a:rPr>
              <a:t>Các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chủ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đề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chính: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52</a:t>
            </a:fld>
            <a:endParaRPr spc="-10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5"/>
              </a:spcBef>
              <a:buClr>
                <a:srgbClr val="990000"/>
              </a:buClr>
              <a:buSzPct val="110000"/>
              <a:buAutoNum type="arabicParenR"/>
              <a:tabLst>
                <a:tab pos="469265" algn="l"/>
                <a:tab pos="469900" algn="l"/>
              </a:tabLst>
            </a:pPr>
            <a:r>
              <a:rPr spc="-225" dirty="0"/>
              <a:t>Biểu</a:t>
            </a:r>
            <a:r>
              <a:rPr spc="-5" dirty="0"/>
              <a:t> </a:t>
            </a:r>
            <a:r>
              <a:rPr spc="-225" dirty="0"/>
              <a:t>diễn</a:t>
            </a:r>
            <a:r>
              <a:rPr spc="-5" dirty="0"/>
              <a:t> </a:t>
            </a:r>
            <a:r>
              <a:rPr dirty="0"/>
              <a:t>các</a:t>
            </a:r>
            <a:r>
              <a:rPr spc="-20" dirty="0"/>
              <a:t> </a:t>
            </a:r>
            <a:r>
              <a:rPr spc="-220" dirty="0"/>
              <a:t>kiểu</a:t>
            </a:r>
            <a:r>
              <a:rPr spc="-15" dirty="0"/>
              <a:t> </a:t>
            </a:r>
            <a:r>
              <a:rPr spc="-330" dirty="0"/>
              <a:t>dữ</a:t>
            </a:r>
            <a:r>
              <a:rPr spc="-235" dirty="0"/>
              <a:t> </a:t>
            </a:r>
            <a:r>
              <a:rPr spc="-225" dirty="0"/>
              <a:t>liệu</a:t>
            </a:r>
            <a:r>
              <a:rPr spc="-10" dirty="0"/>
              <a:t> </a:t>
            </a:r>
            <a:r>
              <a:rPr spc="-5" dirty="0"/>
              <a:t>và </a:t>
            </a:r>
            <a:r>
              <a:rPr dirty="0"/>
              <a:t>các</a:t>
            </a:r>
            <a:r>
              <a:rPr spc="-20" dirty="0"/>
              <a:t> </a:t>
            </a:r>
            <a:r>
              <a:rPr dirty="0"/>
              <a:t>phép</a:t>
            </a:r>
            <a:r>
              <a:rPr spc="-15" dirty="0"/>
              <a:t> </a:t>
            </a:r>
            <a:r>
              <a:rPr spc="-5" dirty="0"/>
              <a:t>tính</a:t>
            </a:r>
            <a:r>
              <a:rPr spc="-15" dirty="0"/>
              <a:t> </a:t>
            </a:r>
            <a:r>
              <a:rPr dirty="0"/>
              <a:t>toán</a:t>
            </a:r>
            <a:r>
              <a:rPr spc="-25" dirty="0"/>
              <a:t> </a:t>
            </a:r>
            <a:r>
              <a:rPr dirty="0"/>
              <a:t>bit</a:t>
            </a:r>
          </a:p>
          <a:p>
            <a:pPr marL="469900" indent="-457200">
              <a:lnSpc>
                <a:spcPct val="100000"/>
              </a:lnSpc>
              <a:spcBef>
                <a:spcPts val="254"/>
              </a:spcBef>
              <a:buClr>
                <a:srgbClr val="990000"/>
              </a:buClr>
              <a:buSzPct val="110000"/>
              <a:buAutoNum type="arabicParenR"/>
              <a:tabLst>
                <a:tab pos="469265" algn="l"/>
                <a:tab pos="469900" algn="l"/>
              </a:tabLst>
            </a:pPr>
            <a:r>
              <a:rPr dirty="0"/>
              <a:t>Ngôn</a:t>
            </a:r>
            <a:r>
              <a:rPr spc="-10" dirty="0"/>
              <a:t> </a:t>
            </a:r>
            <a:r>
              <a:rPr spc="-220" dirty="0"/>
              <a:t>ngữ</a:t>
            </a:r>
            <a:r>
              <a:rPr spc="-30" dirty="0"/>
              <a:t> </a:t>
            </a:r>
            <a:r>
              <a:rPr dirty="0"/>
              <a:t>a</a:t>
            </a:r>
            <a:r>
              <a:rPr spc="5" dirty="0"/>
              <a:t>s</a:t>
            </a:r>
            <a:r>
              <a:rPr dirty="0"/>
              <a:t>s</a:t>
            </a:r>
            <a:r>
              <a:rPr spc="5" dirty="0"/>
              <a:t>e</a:t>
            </a:r>
            <a:r>
              <a:rPr dirty="0"/>
              <a:t>mbly</a:t>
            </a: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265" algn="l"/>
                <a:tab pos="469900" algn="l"/>
              </a:tabLst>
            </a:pPr>
            <a:r>
              <a:rPr spc="-390" dirty="0"/>
              <a:t>Điề</a:t>
            </a:r>
            <a:r>
              <a:rPr spc="-290" dirty="0"/>
              <a:t>u</a:t>
            </a:r>
            <a:r>
              <a:rPr spc="5" dirty="0"/>
              <a:t> </a:t>
            </a:r>
            <a:r>
              <a:rPr dirty="0"/>
              <a:t>k</a:t>
            </a:r>
            <a:r>
              <a:rPr spc="5" dirty="0"/>
              <a:t>h</a:t>
            </a:r>
            <a:r>
              <a:rPr spc="-310" dirty="0"/>
              <a:t>iể</a:t>
            </a:r>
            <a:r>
              <a:rPr spc="-280" dirty="0"/>
              <a:t>n</a:t>
            </a:r>
            <a:r>
              <a:rPr spc="-25" dirty="0"/>
              <a:t> </a:t>
            </a:r>
            <a:r>
              <a:rPr spc="-185" dirty="0"/>
              <a:t>luồn</a:t>
            </a:r>
            <a:r>
              <a:rPr spc="-170" dirty="0"/>
              <a:t>g</a:t>
            </a:r>
            <a:r>
              <a:rPr dirty="0"/>
              <a:t> trong</a:t>
            </a:r>
            <a:r>
              <a:rPr spc="-20" dirty="0"/>
              <a:t> </a:t>
            </a:r>
            <a:r>
              <a:rPr dirty="0"/>
              <a:t>C</a:t>
            </a:r>
            <a:r>
              <a:rPr spc="-15" dirty="0"/>
              <a:t> </a:t>
            </a:r>
            <a:r>
              <a:rPr spc="-229" dirty="0"/>
              <a:t>với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s</a:t>
            </a:r>
            <a:r>
              <a:rPr dirty="0"/>
              <a:t>s</a:t>
            </a:r>
            <a:r>
              <a:rPr spc="5" dirty="0"/>
              <a:t>e</a:t>
            </a:r>
            <a:r>
              <a:rPr dirty="0"/>
              <a:t>mbly</a:t>
            </a: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000000"/>
                </a:solidFill>
              </a:rPr>
              <a:t>Các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95" dirty="0">
                <a:solidFill>
                  <a:srgbClr val="000000"/>
                </a:solidFill>
              </a:rPr>
              <a:t>thủ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25" dirty="0">
                <a:solidFill>
                  <a:srgbClr val="000000"/>
                </a:solidFill>
              </a:rPr>
              <a:t>tục/hàm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(proc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dure)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trong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690" dirty="0">
                <a:solidFill>
                  <a:srgbClr val="000000"/>
                </a:solidFill>
              </a:rPr>
              <a:t>ở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220" dirty="0">
                <a:solidFill>
                  <a:srgbClr val="000000"/>
                </a:solidFill>
              </a:rPr>
              <a:t>mức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mbly</a:t>
            </a:r>
          </a:p>
          <a:p>
            <a:pPr marL="469900" indent="-457200">
              <a:lnSpc>
                <a:spcPct val="100000"/>
              </a:lnSpc>
              <a:spcBef>
                <a:spcPts val="250"/>
              </a:spcBef>
              <a:buClr>
                <a:srgbClr val="990000"/>
              </a:buClr>
              <a:buSzPct val="110000"/>
              <a:buAutoNum type="arabicParenR"/>
              <a:tabLst>
                <a:tab pos="469265" algn="l"/>
                <a:tab pos="469900" algn="l"/>
              </a:tabLst>
            </a:pPr>
            <a:r>
              <a:rPr spc="-10" dirty="0">
                <a:solidFill>
                  <a:srgbClr val="000000"/>
                </a:solidFill>
              </a:rPr>
              <a:t>B</a:t>
            </a:r>
            <a:r>
              <a:rPr spc="-310" dirty="0">
                <a:solidFill>
                  <a:srgbClr val="000000"/>
                </a:solidFill>
              </a:rPr>
              <a:t>iể</a:t>
            </a:r>
            <a:r>
              <a:rPr spc="-275" dirty="0">
                <a:solidFill>
                  <a:srgbClr val="000000"/>
                </a:solidFill>
              </a:rPr>
              <a:t>u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29" dirty="0">
                <a:solidFill>
                  <a:srgbClr val="000000"/>
                </a:solidFill>
              </a:rPr>
              <a:t>diễ</a:t>
            </a:r>
            <a:r>
              <a:rPr spc="-210" dirty="0">
                <a:solidFill>
                  <a:srgbClr val="000000"/>
                </a:solidFill>
              </a:rPr>
              <a:t>n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75" dirty="0">
                <a:solidFill>
                  <a:srgbClr val="000000"/>
                </a:solidFill>
              </a:rPr>
              <a:t>mảng,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295" dirty="0">
                <a:solidFill>
                  <a:srgbClr val="000000"/>
                </a:solidFill>
              </a:rPr>
              <a:t>cấu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trúc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330" dirty="0">
                <a:solidFill>
                  <a:srgbClr val="000000"/>
                </a:solidFill>
              </a:rPr>
              <a:t>dữ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20" dirty="0">
                <a:solidFill>
                  <a:srgbClr val="000000"/>
                </a:solidFill>
              </a:rPr>
              <a:t>liệ</a:t>
            </a:r>
            <a:r>
              <a:rPr spc="-245" dirty="0">
                <a:solidFill>
                  <a:srgbClr val="000000"/>
                </a:solidFill>
              </a:rPr>
              <a:t>u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trong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</a:t>
            </a: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265" algn="l"/>
                <a:tab pos="469900" algn="l"/>
              </a:tabLst>
            </a:pPr>
            <a:r>
              <a:rPr spc="-295" dirty="0">
                <a:solidFill>
                  <a:srgbClr val="000000"/>
                </a:solidFill>
              </a:rPr>
              <a:t>Một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440" dirty="0">
                <a:solidFill>
                  <a:srgbClr val="000000"/>
                </a:solidFill>
              </a:rPr>
              <a:t>số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topic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ATTT: reverse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engineering,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bufferoverflow</a:t>
            </a: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000000"/>
                </a:solidFill>
              </a:rPr>
              <a:t>Phân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95" dirty="0">
                <a:solidFill>
                  <a:srgbClr val="000000"/>
                </a:solidFill>
              </a:rPr>
              <a:t>c</a:t>
            </a:r>
            <a:r>
              <a:rPr spc="-585" dirty="0">
                <a:solidFill>
                  <a:srgbClr val="000000"/>
                </a:solidFill>
              </a:rPr>
              <a:t>ấ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445" dirty="0">
                <a:solidFill>
                  <a:srgbClr val="000000"/>
                </a:solidFill>
              </a:rPr>
              <a:t>bộ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85" dirty="0">
                <a:solidFill>
                  <a:srgbClr val="000000"/>
                </a:solidFill>
              </a:rPr>
              <a:t>nh</a:t>
            </a:r>
            <a:r>
              <a:rPr spc="-320" dirty="0">
                <a:solidFill>
                  <a:srgbClr val="000000"/>
                </a:solidFill>
              </a:rPr>
              <a:t>ớ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</a:t>
            </a:r>
          </a:p>
          <a:p>
            <a:pPr marL="469900" indent="-457200">
              <a:lnSpc>
                <a:spcPct val="100000"/>
              </a:lnSpc>
              <a:spcBef>
                <a:spcPts val="254"/>
              </a:spcBef>
              <a:buClr>
                <a:srgbClr val="990000"/>
              </a:buClr>
              <a:buSzPct val="110000"/>
              <a:buAutoNum type="arabicParenR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000000"/>
                </a:solidFill>
              </a:rPr>
              <a:t>Lin</a:t>
            </a:r>
            <a:r>
              <a:rPr spc="5" dirty="0">
                <a:solidFill>
                  <a:srgbClr val="000000"/>
                </a:solidFill>
              </a:rPr>
              <a:t>k</a:t>
            </a:r>
            <a:r>
              <a:rPr dirty="0">
                <a:solidFill>
                  <a:srgbClr val="000000"/>
                </a:solidFill>
              </a:rPr>
              <a:t>ing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trong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biên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95" dirty="0">
                <a:solidFill>
                  <a:srgbClr val="000000"/>
                </a:solidFill>
              </a:rPr>
              <a:t>dị</a:t>
            </a:r>
            <a:r>
              <a:rPr spc="-380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h fi</a:t>
            </a:r>
            <a:r>
              <a:rPr spc="-10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65" dirty="0">
                <a:solidFill>
                  <a:srgbClr val="000000"/>
                </a:solidFill>
              </a:rPr>
              <a:t>thực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9844" y="4571037"/>
            <a:ext cx="3941445" cy="180340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71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Lab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liên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quan</a:t>
            </a:r>
            <a:endParaRPr sz="2400">
              <a:latin typeface="Arial"/>
              <a:cs typeface="Arial"/>
            </a:endParaRPr>
          </a:p>
          <a:p>
            <a:pPr marL="518795" lvl="1" indent="-252729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518795" algn="l"/>
                <a:tab pos="519430" algn="l"/>
              </a:tabLst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380" dirty="0">
                <a:latin typeface="Arial MT"/>
                <a:cs typeface="Arial MT"/>
              </a:rPr>
              <a:t>N</a:t>
            </a:r>
            <a:r>
              <a:rPr sz="2000" spc="-515" dirty="0">
                <a:latin typeface="Arial MT"/>
                <a:cs typeface="Arial MT"/>
              </a:rPr>
              <a:t>ộ</a:t>
            </a:r>
            <a:r>
              <a:rPr sz="2000" dirty="0">
                <a:latin typeface="Arial MT"/>
                <a:cs typeface="Arial MT"/>
              </a:rPr>
              <a:t>i </a:t>
            </a:r>
            <a:r>
              <a:rPr sz="2000" spc="-5" dirty="0">
                <a:latin typeface="Arial MT"/>
                <a:cs typeface="Arial MT"/>
              </a:rPr>
              <a:t>dun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518795" lvl="1" indent="-252729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518795" algn="l"/>
                <a:tab pos="519430" algn="l"/>
              </a:tabLst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380" dirty="0">
                <a:latin typeface="Arial MT"/>
                <a:cs typeface="Arial MT"/>
              </a:rPr>
              <a:t>N</a:t>
            </a:r>
            <a:r>
              <a:rPr sz="2000" spc="-515" dirty="0">
                <a:latin typeface="Arial MT"/>
                <a:cs typeface="Arial MT"/>
              </a:rPr>
              <a:t>ộ</a:t>
            </a:r>
            <a:r>
              <a:rPr sz="2000" dirty="0">
                <a:latin typeface="Arial MT"/>
                <a:cs typeface="Arial MT"/>
              </a:rPr>
              <a:t>i </a:t>
            </a:r>
            <a:r>
              <a:rPr sz="2000" spc="-5" dirty="0">
                <a:latin typeface="Arial MT"/>
                <a:cs typeface="Arial MT"/>
              </a:rPr>
              <a:t>dun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,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518795" lvl="1" indent="-252729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518795" algn="l"/>
                <a:tab pos="519430" algn="l"/>
              </a:tabLst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3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380" dirty="0">
                <a:latin typeface="Arial MT"/>
                <a:cs typeface="Arial MT"/>
              </a:rPr>
              <a:t>N</a:t>
            </a:r>
            <a:r>
              <a:rPr sz="2000" spc="-515" dirty="0">
                <a:latin typeface="Arial MT"/>
                <a:cs typeface="Arial MT"/>
              </a:rPr>
              <a:t>ộ</a:t>
            </a:r>
            <a:r>
              <a:rPr sz="2000" dirty="0">
                <a:latin typeface="Arial MT"/>
                <a:cs typeface="Arial MT"/>
              </a:rPr>
              <a:t>i </a:t>
            </a:r>
            <a:r>
              <a:rPr sz="2000" spc="-5" dirty="0">
                <a:latin typeface="Arial MT"/>
                <a:cs typeface="Arial MT"/>
              </a:rPr>
              <a:t>dun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3,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4,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5,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301" y="5251602"/>
            <a:ext cx="3686810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263525" algn="l"/>
                <a:tab pos="264160" algn="l"/>
              </a:tabLst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4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380" dirty="0">
                <a:latin typeface="Arial MT"/>
                <a:cs typeface="Arial MT"/>
              </a:rPr>
              <a:t>N</a:t>
            </a:r>
            <a:r>
              <a:rPr sz="2000" spc="-515" dirty="0">
                <a:latin typeface="Arial MT"/>
                <a:cs typeface="Arial MT"/>
              </a:rPr>
              <a:t>ộ</a:t>
            </a:r>
            <a:r>
              <a:rPr sz="2000" dirty="0">
                <a:latin typeface="Arial MT"/>
                <a:cs typeface="Arial MT"/>
              </a:rPr>
              <a:t>i </a:t>
            </a:r>
            <a:r>
              <a:rPr sz="2000" spc="-5" dirty="0">
                <a:latin typeface="Arial MT"/>
                <a:cs typeface="Arial MT"/>
              </a:rPr>
              <a:t>dun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3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63525" algn="l"/>
                <a:tab pos="264160" algn="l"/>
              </a:tabLst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5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380" dirty="0">
                <a:latin typeface="Arial MT"/>
                <a:cs typeface="Arial MT"/>
              </a:rPr>
              <a:t>N</a:t>
            </a:r>
            <a:r>
              <a:rPr sz="2000" spc="-515" dirty="0">
                <a:latin typeface="Arial MT"/>
                <a:cs typeface="Arial MT"/>
              </a:rPr>
              <a:t>ộ</a:t>
            </a:r>
            <a:r>
              <a:rPr sz="2000" dirty="0">
                <a:latin typeface="Arial MT"/>
                <a:cs typeface="Arial MT"/>
              </a:rPr>
              <a:t>i </a:t>
            </a:r>
            <a:r>
              <a:rPr sz="2000" spc="-5" dirty="0">
                <a:latin typeface="Arial MT"/>
                <a:cs typeface="Arial MT"/>
              </a:rPr>
              <a:t>dun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3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63525" algn="l"/>
                <a:tab pos="264160" algn="l"/>
              </a:tabLst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6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380" dirty="0">
                <a:latin typeface="Arial MT"/>
                <a:cs typeface="Arial MT"/>
              </a:rPr>
              <a:t>N</a:t>
            </a:r>
            <a:r>
              <a:rPr sz="2000" spc="-515" dirty="0">
                <a:latin typeface="Arial MT"/>
                <a:cs typeface="Arial MT"/>
              </a:rPr>
              <a:t>ộ</a:t>
            </a:r>
            <a:r>
              <a:rPr sz="2000" dirty="0">
                <a:latin typeface="Arial MT"/>
                <a:cs typeface="Arial MT"/>
              </a:rPr>
              <a:t>i </a:t>
            </a:r>
            <a:r>
              <a:rPr sz="2000" spc="-5" dirty="0">
                <a:latin typeface="Arial MT"/>
                <a:cs typeface="Arial MT"/>
              </a:rPr>
              <a:t>dun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1,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,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4,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5,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7051" y="6630111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5" dirty="0">
                <a:latin typeface="Arial"/>
                <a:cs typeface="Arial"/>
              </a:rPr>
              <a:t>53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35233"/>
            <a:ext cx="8064500" cy="48825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90000"/>
              </a:buClr>
              <a:buSzPct val="58695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300" b="1" dirty="0">
                <a:latin typeface="Arial"/>
                <a:cs typeface="Arial"/>
              </a:rPr>
              <a:t>Giáo</a:t>
            </a:r>
            <a:r>
              <a:rPr sz="2300" b="1" spc="-3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trình</a:t>
            </a:r>
            <a:r>
              <a:rPr sz="2300" b="1" spc="-4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chính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b="1" i="1" spc="-5" dirty="0">
                <a:latin typeface="Arial"/>
                <a:cs typeface="Arial"/>
              </a:rPr>
              <a:t>Computer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Systems: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Programmer’s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Perspective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900" spc="-5" dirty="0">
                <a:latin typeface="Arial MT"/>
                <a:cs typeface="Arial MT"/>
              </a:rPr>
              <a:t>Second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Edition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(CS:APP2e),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Pearson,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2010</a:t>
            </a:r>
            <a:endParaRPr sz="19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Randal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Bryant,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David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O’Hallaron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  <a:hlinkClick r:id="rId2"/>
              </a:rPr>
              <a:t>http://csapp.cs.cmu.edu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"/>
            </a:pPr>
            <a:endParaRPr sz="3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Tài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khác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1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900" i="1" spc="-5" dirty="0">
                <a:latin typeface="Arial"/>
                <a:cs typeface="Arial"/>
              </a:rPr>
              <a:t>The</a:t>
            </a:r>
            <a:r>
              <a:rPr sz="1900" i="1" spc="1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C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Programming</a:t>
            </a:r>
            <a:r>
              <a:rPr sz="1900" i="1" spc="6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Language</a:t>
            </a:r>
            <a:r>
              <a:rPr sz="1900" dirty="0">
                <a:latin typeface="Arial MT"/>
                <a:cs typeface="Arial MT"/>
              </a:rPr>
              <a:t>,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Second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Edition,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Prentice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Hall,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1988</a:t>
            </a:r>
            <a:endParaRPr sz="19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SzPct val="78947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900" spc="-5" dirty="0">
                <a:latin typeface="Arial MT"/>
                <a:cs typeface="Arial MT"/>
              </a:rPr>
              <a:t>Brian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Kernighan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and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Dennis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Ritchie</a:t>
            </a:r>
            <a:endParaRPr sz="19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52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900" i="1" spc="-5" dirty="0">
                <a:latin typeface="Arial"/>
                <a:cs typeface="Arial"/>
              </a:rPr>
              <a:t>The</a:t>
            </a:r>
            <a:r>
              <a:rPr sz="1900" i="1" spc="2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IDA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Pro</a:t>
            </a:r>
            <a:r>
              <a:rPr sz="1900" i="1" spc="2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Book:</a:t>
            </a:r>
            <a:r>
              <a:rPr sz="1900" i="1" spc="1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The</a:t>
            </a:r>
            <a:r>
              <a:rPr sz="1900" i="1" spc="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Unofficial</a:t>
            </a:r>
            <a:r>
              <a:rPr sz="1900" i="1" spc="4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Guide</a:t>
            </a:r>
            <a:r>
              <a:rPr sz="1900" i="1" spc="3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to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the</a:t>
            </a:r>
            <a:r>
              <a:rPr sz="1900" i="1" spc="2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World's</a:t>
            </a:r>
            <a:r>
              <a:rPr sz="1900" i="1" spc="1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Most</a:t>
            </a:r>
            <a:r>
              <a:rPr sz="1900" i="1" spc="1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Popular</a:t>
            </a:r>
            <a:endParaRPr sz="19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Disassembler</a:t>
            </a:r>
            <a:r>
              <a:rPr sz="1900" spc="-5" dirty="0">
                <a:latin typeface="Arial MT"/>
                <a:cs typeface="Arial MT"/>
              </a:rPr>
              <a:t>,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1st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Edition,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2008</a:t>
            </a:r>
            <a:endParaRPr sz="19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78947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900" spc="-5" dirty="0">
                <a:solidFill>
                  <a:srgbClr val="0E1111"/>
                </a:solidFill>
                <a:latin typeface="Arial MT"/>
                <a:cs typeface="Arial MT"/>
              </a:rPr>
              <a:t>Chris</a:t>
            </a:r>
            <a:r>
              <a:rPr sz="1900" spc="-10" dirty="0">
                <a:solidFill>
                  <a:srgbClr val="0E111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E1111"/>
                </a:solidFill>
                <a:latin typeface="Arial MT"/>
                <a:cs typeface="Arial MT"/>
              </a:rPr>
              <a:t>Eagle</a:t>
            </a:r>
            <a:endParaRPr sz="19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900" i="1" spc="-5" dirty="0">
                <a:latin typeface="Arial"/>
                <a:cs typeface="Arial"/>
              </a:rPr>
              <a:t>Reversing:</a:t>
            </a:r>
            <a:r>
              <a:rPr sz="1900" i="1" spc="3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Secrets</a:t>
            </a:r>
            <a:r>
              <a:rPr sz="1900" i="1" spc="1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of Reverse</a:t>
            </a:r>
            <a:r>
              <a:rPr sz="1900" i="1" spc="4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Engineering</a:t>
            </a:r>
            <a:r>
              <a:rPr sz="1900" dirty="0">
                <a:latin typeface="Arial MT"/>
                <a:cs typeface="Arial MT"/>
              </a:rPr>
              <a:t>,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1st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Edition,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2011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6451803"/>
            <a:ext cx="15411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78947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0E1111"/>
                </a:solidFill>
                <a:latin typeface="Arial MT"/>
                <a:cs typeface="Arial MT"/>
              </a:rPr>
              <a:t>Eldad</a:t>
            </a:r>
            <a:r>
              <a:rPr sz="1900" spc="-50" dirty="0">
                <a:solidFill>
                  <a:srgbClr val="0E111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E1111"/>
                </a:solidFill>
                <a:latin typeface="Arial MT"/>
                <a:cs typeface="Arial MT"/>
              </a:rPr>
              <a:t>Eilam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600" y="432892"/>
            <a:ext cx="218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Giáo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trình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91" y="1190625"/>
            <a:ext cx="9131935" cy="3013075"/>
            <a:chOff x="12191" y="1190625"/>
            <a:chExt cx="9131935" cy="3013075"/>
          </a:xfrm>
        </p:grpSpPr>
        <p:sp>
          <p:nvSpPr>
            <p:cNvPr id="8" name="object 8"/>
            <p:cNvSpPr/>
            <p:nvPr/>
          </p:nvSpPr>
          <p:spPr>
            <a:xfrm>
              <a:off x="12191" y="1190625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799" y="1260347"/>
              <a:ext cx="2290572" cy="2942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7051" y="6630111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5" dirty="0">
                <a:latin typeface="Arial"/>
                <a:cs typeface="Arial"/>
              </a:rPr>
              <a:t>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488" y="455676"/>
            <a:ext cx="5139693" cy="61683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415797"/>
            <a:ext cx="627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Trạng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thái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bộ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xử </a:t>
            </a:r>
            <a:r>
              <a:rPr sz="3600" b="1" dirty="0">
                <a:latin typeface="Arial"/>
                <a:cs typeface="Arial"/>
              </a:rPr>
              <a:t>lý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(x86-64)?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414729"/>
            <a:ext cx="3603625" cy="430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6733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Các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thông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tin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về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chương</a:t>
            </a:r>
            <a:endParaRPr sz="2200">
              <a:latin typeface="Arial"/>
              <a:cs typeface="Arial"/>
            </a:endParaRPr>
          </a:p>
          <a:p>
            <a:pPr marL="72390" algn="ctr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trình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hiện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đang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thực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thi</a:t>
            </a:r>
            <a:endParaRPr sz="2200">
              <a:latin typeface="Arial"/>
              <a:cs typeface="Arial"/>
            </a:endParaRPr>
          </a:p>
          <a:p>
            <a:pPr marL="565785" marR="1211580" lvl="1" indent="-236854">
              <a:lnSpc>
                <a:spcPts val="2260"/>
              </a:lnSpc>
              <a:spcBef>
                <a:spcPts val="7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spc="-280" dirty="0">
                <a:latin typeface="Arial MT"/>
                <a:cs typeface="Arial MT"/>
              </a:rPr>
              <a:t>D</a:t>
            </a:r>
            <a:r>
              <a:rPr sz="2000" spc="-385" dirty="0">
                <a:latin typeface="Arial MT"/>
                <a:cs typeface="Arial MT"/>
              </a:rPr>
              <a:t>ữ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0" dirty="0">
                <a:latin typeface="Arial MT"/>
                <a:cs typeface="Arial MT"/>
              </a:rPr>
              <a:t>liệ</a:t>
            </a:r>
            <a:r>
              <a:rPr sz="2000" spc="-25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-490" dirty="0">
                <a:latin typeface="Arial MT"/>
                <a:cs typeface="Arial MT"/>
              </a:rPr>
              <a:t>ạ</a:t>
            </a:r>
            <a:r>
              <a:rPr sz="2000" spc="-405" dirty="0">
                <a:latin typeface="Arial MT"/>
                <a:cs typeface="Arial MT"/>
              </a:rPr>
              <a:t>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45" dirty="0">
                <a:latin typeface="Arial MT"/>
                <a:cs typeface="Arial MT"/>
              </a:rPr>
              <a:t>thời  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%rax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…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565785" lvl="1" indent="-236854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spc="-1555" dirty="0">
                <a:latin typeface="Arial MT"/>
                <a:cs typeface="Arial MT"/>
              </a:rPr>
              <a:t>ị</a:t>
            </a:r>
            <a:r>
              <a:rPr sz="2000" dirty="0">
                <a:latin typeface="Arial MT"/>
                <a:cs typeface="Arial MT"/>
              </a:rPr>
              <a:t> trí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của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trong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lúc</a:t>
            </a:r>
            <a:endParaRPr sz="2000">
              <a:latin typeface="Arial MT"/>
              <a:cs typeface="Arial MT"/>
            </a:endParaRPr>
          </a:p>
          <a:p>
            <a:pPr marL="565785">
              <a:lnSpc>
                <a:spcPts val="2335"/>
              </a:lnSpc>
            </a:pPr>
            <a:r>
              <a:rPr sz="2000" spc="-225" dirty="0">
                <a:latin typeface="Arial MT"/>
                <a:cs typeface="Arial MT"/>
              </a:rPr>
              <a:t>chạy</a:t>
            </a:r>
            <a:endParaRPr sz="2000">
              <a:latin typeface="Arial MT"/>
              <a:cs typeface="Arial MT"/>
            </a:endParaRPr>
          </a:p>
          <a:p>
            <a:pPr marL="565785">
              <a:lnSpc>
                <a:spcPts val="2335"/>
              </a:lnSpc>
            </a:pPr>
            <a:r>
              <a:rPr sz="2000" dirty="0">
                <a:latin typeface="Arial MT"/>
                <a:cs typeface="Arial MT"/>
              </a:rPr>
              <a:t>(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%rsp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565785" marR="323850" lvl="1" indent="-236854">
              <a:lnSpc>
                <a:spcPct val="100000"/>
              </a:lnSpc>
              <a:spcBef>
                <a:spcPts val="63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spc="-780" dirty="0">
                <a:latin typeface="Arial MT"/>
                <a:cs typeface="Arial MT"/>
              </a:rPr>
              <a:t>Vị</a:t>
            </a:r>
            <a:r>
              <a:rPr sz="2000" dirty="0">
                <a:latin typeface="Arial MT"/>
                <a:cs typeface="Arial MT"/>
              </a:rPr>
              <a:t> trí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kiể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â</a:t>
            </a:r>
            <a:r>
              <a:rPr sz="2000" dirty="0">
                <a:latin typeface="Arial MT"/>
                <a:cs typeface="Arial MT"/>
              </a:rPr>
              <a:t>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90" dirty="0">
                <a:latin typeface="Arial MT"/>
                <a:cs typeface="Arial MT"/>
              </a:rPr>
              <a:t>lệnh  </a:t>
            </a:r>
            <a:r>
              <a:rPr sz="2000" spc="-750" dirty="0">
                <a:latin typeface="Arial MT"/>
                <a:cs typeface="Arial MT"/>
              </a:rPr>
              <a:t>đư</a:t>
            </a:r>
            <a:r>
              <a:rPr sz="2000" spc="-740" dirty="0">
                <a:latin typeface="Arial MT"/>
                <a:cs typeface="Arial MT"/>
              </a:rPr>
              <a:t>ợ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65" dirty="0">
                <a:latin typeface="Arial MT"/>
                <a:cs typeface="Arial MT"/>
              </a:rPr>
              <a:t>thực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</a:t>
            </a:r>
            <a:endParaRPr sz="2000">
              <a:latin typeface="Arial MT"/>
              <a:cs typeface="Arial MT"/>
            </a:endParaRPr>
          </a:p>
          <a:p>
            <a:pPr marL="565785">
              <a:lnSpc>
                <a:spcPts val="2270"/>
              </a:lnSpc>
            </a:pPr>
            <a:r>
              <a:rPr sz="2000" dirty="0">
                <a:latin typeface="Arial MT"/>
                <a:cs typeface="Arial MT"/>
              </a:rPr>
              <a:t>(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%rip,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Arial MT"/>
                <a:cs typeface="Arial MT"/>
              </a:rPr>
              <a:t>…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565785" marR="97155" lvl="1" indent="-236854">
              <a:lnSpc>
                <a:spcPct val="100000"/>
              </a:lnSpc>
              <a:spcBef>
                <a:spcPts val="64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6420" algn="l"/>
              </a:tabLst>
            </a:pPr>
            <a:r>
              <a:rPr sz="2000" spc="-229" dirty="0">
                <a:latin typeface="Arial MT"/>
                <a:cs typeface="Arial MT"/>
              </a:rPr>
              <a:t>Trạ</a:t>
            </a:r>
            <a:r>
              <a:rPr sz="2000" spc="-19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thái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c</a:t>
            </a:r>
            <a:r>
              <a:rPr sz="2000" spc="-585" dirty="0">
                <a:latin typeface="Arial MT"/>
                <a:cs typeface="Arial MT"/>
              </a:rPr>
              <a:t>ủ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một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445" dirty="0">
                <a:latin typeface="Arial MT"/>
                <a:cs typeface="Arial MT"/>
              </a:rPr>
              <a:t>số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  </a:t>
            </a:r>
            <a:r>
              <a:rPr sz="2000" spc="-330" dirty="0">
                <a:latin typeface="Arial MT"/>
                <a:cs typeface="Arial MT"/>
              </a:rPr>
              <a:t>gầ</a:t>
            </a:r>
            <a:r>
              <a:rPr sz="2000" spc="-235" dirty="0">
                <a:latin typeface="Arial MT"/>
                <a:cs typeface="Arial MT"/>
              </a:rPr>
              <a:t>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nhất</a:t>
            </a:r>
            <a:endParaRPr sz="2000">
              <a:latin typeface="Arial MT"/>
              <a:cs typeface="Arial MT"/>
            </a:endParaRPr>
          </a:p>
          <a:p>
            <a:pPr marL="5657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(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CF,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ZF,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SF,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7605" y="5410961"/>
            <a:ext cx="2057400" cy="309880"/>
          </a:xfrm>
          <a:prstGeom prst="rect">
            <a:avLst/>
          </a:prstGeom>
          <a:solidFill>
            <a:srgbClr val="D5D5F4"/>
          </a:solidFill>
          <a:ln w="255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050"/>
              </a:lnSpc>
            </a:pPr>
            <a:r>
              <a:rPr sz="1800" b="1" spc="-10" dirty="0">
                <a:latin typeface="Courier New"/>
                <a:cs typeface="Courier New"/>
              </a:rPr>
              <a:t>%rip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2878" y="1846529"/>
            <a:ext cx="1102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Regi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ters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3179" y="6038799"/>
            <a:ext cx="1214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85" dirty="0">
                <a:latin typeface="Arial MT"/>
                <a:cs typeface="Arial MT"/>
              </a:rPr>
              <a:t>Đỉn</a:t>
            </a:r>
            <a:r>
              <a:rPr sz="2000" spc="-380" dirty="0">
                <a:latin typeface="Arial MT"/>
                <a:cs typeface="Arial MT"/>
              </a:rPr>
              <a:t>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stack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4669" y="5352999"/>
            <a:ext cx="1408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trỏ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lệnh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5894" y="6020561"/>
            <a:ext cx="533400" cy="533400"/>
          </a:xfrm>
          <a:prstGeom prst="rect">
            <a:avLst/>
          </a:prstGeom>
          <a:solidFill>
            <a:srgbClr val="C5FDB8"/>
          </a:solidFill>
          <a:ln w="25560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785"/>
              </a:spcBef>
            </a:pPr>
            <a:r>
              <a:rPr sz="2000" spc="5" dirty="0">
                <a:latin typeface="Arial MT"/>
                <a:cs typeface="Arial MT"/>
              </a:rPr>
              <a:t>CF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9502" y="6020561"/>
            <a:ext cx="533400" cy="533400"/>
          </a:xfrm>
          <a:prstGeom prst="rect">
            <a:avLst/>
          </a:prstGeom>
          <a:solidFill>
            <a:srgbClr val="C5FDB8"/>
          </a:solidFill>
          <a:ln w="25560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785"/>
              </a:spcBef>
            </a:pPr>
            <a:r>
              <a:rPr sz="2000" spc="-5" dirty="0">
                <a:latin typeface="Arial MT"/>
                <a:cs typeface="Arial MT"/>
              </a:rPr>
              <a:t>ZF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3109" y="6020561"/>
            <a:ext cx="533400" cy="533400"/>
          </a:xfrm>
          <a:prstGeom prst="rect">
            <a:avLst/>
          </a:prstGeom>
          <a:solidFill>
            <a:srgbClr val="C5FDB8"/>
          </a:solidFill>
          <a:ln w="25560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785"/>
              </a:spcBef>
            </a:pPr>
            <a:r>
              <a:rPr sz="2000" spc="-5" dirty="0">
                <a:latin typeface="Arial MT"/>
                <a:cs typeface="Arial MT"/>
              </a:rPr>
              <a:t>SF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5193" y="6020561"/>
            <a:ext cx="533400" cy="533400"/>
          </a:xfrm>
          <a:prstGeom prst="rect">
            <a:avLst/>
          </a:prstGeom>
          <a:solidFill>
            <a:srgbClr val="C5FDB8"/>
          </a:solidFill>
          <a:ln w="25560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85"/>
              </a:spcBef>
            </a:pPr>
            <a:r>
              <a:rPr sz="2000" dirty="0"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7757" y="5979058"/>
            <a:ext cx="1101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Condition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54905" y="2274061"/>
          <a:ext cx="2070100" cy="276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1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898">
                <a:tc>
                  <a:txBody>
                    <a:bodyPr/>
                    <a:lstStyle/>
                    <a:p>
                      <a:pPr marL="37465">
                        <a:lnSpc>
                          <a:spcPts val="206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3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3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%rdi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23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%rsp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898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%rbp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19569" y="2274061"/>
          <a:ext cx="2070100" cy="276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1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898">
                <a:tc>
                  <a:txBody>
                    <a:bodyPr/>
                    <a:lstStyle/>
                    <a:p>
                      <a:pPr marL="37465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%r8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%r9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3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3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3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23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898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680586" y="4528565"/>
            <a:ext cx="793115" cy="1497330"/>
          </a:xfrm>
          <a:custGeom>
            <a:avLst/>
            <a:gdLst/>
            <a:ahLst/>
            <a:cxnLst/>
            <a:rect l="l" t="t" r="r" b="b"/>
            <a:pathLst>
              <a:path w="793114" h="1497329">
                <a:moveTo>
                  <a:pt x="763696" y="44629"/>
                </a:moveTo>
                <a:lnTo>
                  <a:pt x="742408" y="58084"/>
                </a:lnTo>
                <a:lnTo>
                  <a:pt x="0" y="1485480"/>
                </a:lnTo>
                <a:lnTo>
                  <a:pt x="22605" y="1497202"/>
                </a:lnTo>
                <a:lnTo>
                  <a:pt x="764937" y="69917"/>
                </a:lnTo>
                <a:lnTo>
                  <a:pt x="763696" y="44629"/>
                </a:lnTo>
                <a:close/>
              </a:path>
              <a:path w="793114" h="1497329">
                <a:moveTo>
                  <a:pt x="787820" y="16509"/>
                </a:moveTo>
                <a:lnTo>
                  <a:pt x="764032" y="16509"/>
                </a:lnTo>
                <a:lnTo>
                  <a:pt x="786638" y="28193"/>
                </a:lnTo>
                <a:lnTo>
                  <a:pt x="764937" y="69917"/>
                </a:lnTo>
                <a:lnTo>
                  <a:pt x="766952" y="110997"/>
                </a:lnTo>
                <a:lnTo>
                  <a:pt x="767207" y="117982"/>
                </a:lnTo>
                <a:lnTo>
                  <a:pt x="773176" y="123443"/>
                </a:lnTo>
                <a:lnTo>
                  <a:pt x="780288" y="123062"/>
                </a:lnTo>
                <a:lnTo>
                  <a:pt x="787273" y="122808"/>
                </a:lnTo>
                <a:lnTo>
                  <a:pt x="792607" y="116839"/>
                </a:lnTo>
                <a:lnTo>
                  <a:pt x="792352" y="109854"/>
                </a:lnTo>
                <a:lnTo>
                  <a:pt x="787820" y="16509"/>
                </a:lnTo>
                <a:close/>
              </a:path>
              <a:path w="793114" h="1497329">
                <a:moveTo>
                  <a:pt x="787018" y="0"/>
                </a:moveTo>
                <a:lnTo>
                  <a:pt x="688086" y="62356"/>
                </a:lnTo>
                <a:lnTo>
                  <a:pt x="686308" y="70230"/>
                </a:lnTo>
                <a:lnTo>
                  <a:pt x="689990" y="76199"/>
                </a:lnTo>
                <a:lnTo>
                  <a:pt x="693801" y="82168"/>
                </a:lnTo>
                <a:lnTo>
                  <a:pt x="701548" y="83946"/>
                </a:lnTo>
                <a:lnTo>
                  <a:pt x="742408" y="58084"/>
                </a:lnTo>
                <a:lnTo>
                  <a:pt x="764032" y="16509"/>
                </a:lnTo>
                <a:lnTo>
                  <a:pt x="787820" y="16509"/>
                </a:lnTo>
                <a:lnTo>
                  <a:pt x="787018" y="0"/>
                </a:lnTo>
                <a:close/>
              </a:path>
              <a:path w="793114" h="1497329">
                <a:moveTo>
                  <a:pt x="776563" y="22986"/>
                </a:moveTo>
                <a:lnTo>
                  <a:pt x="762635" y="22986"/>
                </a:lnTo>
                <a:lnTo>
                  <a:pt x="782065" y="33019"/>
                </a:lnTo>
                <a:lnTo>
                  <a:pt x="763696" y="44629"/>
                </a:lnTo>
                <a:lnTo>
                  <a:pt x="764937" y="69917"/>
                </a:lnTo>
                <a:lnTo>
                  <a:pt x="786638" y="28193"/>
                </a:lnTo>
                <a:lnTo>
                  <a:pt x="776563" y="22986"/>
                </a:lnTo>
                <a:close/>
              </a:path>
              <a:path w="793114" h="1497329">
                <a:moveTo>
                  <a:pt x="764032" y="16509"/>
                </a:moveTo>
                <a:lnTo>
                  <a:pt x="742408" y="58084"/>
                </a:lnTo>
                <a:lnTo>
                  <a:pt x="763696" y="44629"/>
                </a:lnTo>
                <a:lnTo>
                  <a:pt x="762635" y="22986"/>
                </a:lnTo>
                <a:lnTo>
                  <a:pt x="776563" y="22986"/>
                </a:lnTo>
                <a:lnTo>
                  <a:pt x="764032" y="16509"/>
                </a:lnTo>
                <a:close/>
              </a:path>
              <a:path w="793114" h="1497329">
                <a:moveTo>
                  <a:pt x="762635" y="22986"/>
                </a:moveTo>
                <a:lnTo>
                  <a:pt x="763696" y="44629"/>
                </a:lnTo>
                <a:lnTo>
                  <a:pt x="782065" y="33019"/>
                </a:lnTo>
                <a:lnTo>
                  <a:pt x="762635" y="22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07757" y="6307966"/>
            <a:ext cx="70548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2000" spc="5" dirty="0">
                <a:solidFill>
                  <a:srgbClr val="C00000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des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9107" y="6367707"/>
            <a:ext cx="84455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229" dirty="0">
                <a:latin typeface="Arial MT"/>
                <a:cs typeface="Arial MT"/>
              </a:rPr>
              <a:t>hiệ</a:t>
            </a:r>
            <a:r>
              <a:rPr sz="2000" spc="-210" dirty="0">
                <a:latin typeface="Arial MT"/>
                <a:cs typeface="Arial MT"/>
              </a:rPr>
              <a:t>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tại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20606" y="6638263"/>
            <a:ext cx="13398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b="1" spc="-10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6006" y="6630111"/>
            <a:ext cx="83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429895"/>
            <a:ext cx="3274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Condition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6400" y="1338529"/>
            <a:ext cx="3080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Các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“thanh</a:t>
            </a:r>
            <a:r>
              <a:rPr sz="2200" b="1" spc="-5" dirty="0">
                <a:latin typeface="Arial"/>
                <a:cs typeface="Arial"/>
              </a:rPr>
              <a:t> ghi”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1-bit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04341" y="1754880"/>
          <a:ext cx="7712075" cy="67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2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07">
                <a:tc>
                  <a:txBody>
                    <a:bodyPr/>
                    <a:lstStyle/>
                    <a:p>
                      <a:pPr marL="161290" indent="-129539">
                        <a:lnSpc>
                          <a:spcPts val="2415"/>
                        </a:lnSpc>
                        <a:buClr>
                          <a:srgbClr val="990000"/>
                        </a:buClr>
                        <a:buSzPct val="105000"/>
                        <a:buFont typeface="Wingdings"/>
                        <a:buChar char=""/>
                        <a:tabLst>
                          <a:tab pos="161290" algn="l"/>
                        </a:tabLst>
                      </a:pPr>
                      <a:r>
                        <a:rPr sz="2000" b="1" spc="5" dirty="0">
                          <a:latin typeface="Arial"/>
                          <a:cs typeface="Arial"/>
                        </a:rPr>
                        <a:t>CF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237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Carry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Flag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(for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unsigned)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375"/>
                        </a:lnSpc>
                        <a:tabLst>
                          <a:tab pos="70167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SF	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Sign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Flag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(for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signed)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07">
                <a:tc>
                  <a:txBody>
                    <a:bodyPr/>
                    <a:lstStyle/>
                    <a:p>
                      <a:pPr marL="161290" indent="-129539">
                        <a:lnSpc>
                          <a:spcPts val="2565"/>
                        </a:lnSpc>
                        <a:buClr>
                          <a:srgbClr val="990000"/>
                        </a:buClr>
                        <a:buSzPct val="105000"/>
                        <a:buFont typeface="Wingdings"/>
                        <a:buChar char=""/>
                        <a:tabLst>
                          <a:tab pos="16129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ZF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2365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Zero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Flag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2365"/>
                        </a:lnSpc>
                        <a:spcBef>
                          <a:spcPts val="200"/>
                        </a:spcBef>
                        <a:tabLst>
                          <a:tab pos="70802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OF	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Overflow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Flag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(for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signed)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6400" y="2910027"/>
            <a:ext cx="552196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spc="-190" dirty="0">
                <a:latin typeface="Arial MT"/>
                <a:cs typeface="Arial MT"/>
              </a:rPr>
              <a:t>Chứa</a:t>
            </a:r>
            <a:r>
              <a:rPr sz="2200" spc="-5" dirty="0">
                <a:latin typeface="Arial MT"/>
                <a:cs typeface="Arial MT"/>
              </a:rPr>
              <a:t> trong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thanh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ghi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%eflag</a:t>
            </a:r>
            <a:r>
              <a:rPr sz="2200" b="1" spc="4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/</a:t>
            </a:r>
            <a:r>
              <a:rPr sz="2200" b="1" spc="1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%rflag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0000"/>
              </a:buClr>
              <a:buFont typeface="Lucida Sans Unicode"/>
              <a:buChar char="■"/>
            </a:pPr>
            <a:endParaRPr sz="3500">
              <a:latin typeface="Courier New"/>
              <a:cs typeface="Courier New"/>
            </a:endParaRPr>
          </a:p>
          <a:p>
            <a:pPr marL="266700" indent="-254635">
              <a:lnSpc>
                <a:spcPct val="100000"/>
              </a:lnSpc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Gán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giá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trị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cho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các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condition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codes</a:t>
            </a:r>
            <a:endParaRPr sz="2200">
              <a:latin typeface="Arial"/>
              <a:cs typeface="Arial"/>
            </a:endParaRPr>
          </a:p>
          <a:p>
            <a:pPr marL="527685" lvl="1" indent="-236854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dirty="0">
                <a:latin typeface="Arial MT"/>
                <a:cs typeface="Arial MT"/>
              </a:rPr>
              <a:t>G</a:t>
            </a:r>
            <a:r>
              <a:rPr sz="2000" spc="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g</a:t>
            </a:r>
            <a:r>
              <a:rPr sz="2000" spc="-390" dirty="0">
                <a:latin typeface="Arial MT"/>
                <a:cs typeface="Arial MT"/>
              </a:rPr>
              <a:t>ầm</a:t>
            </a:r>
            <a:r>
              <a:rPr sz="2000" spc="-120" dirty="0">
                <a:latin typeface="Arial MT"/>
                <a:cs typeface="Arial MT"/>
              </a:rPr>
              <a:t>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é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tính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toán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325" dirty="0">
                <a:latin typeface="Arial MT"/>
                <a:cs typeface="Arial MT"/>
              </a:rPr>
              <a:t>h</a:t>
            </a:r>
            <a:r>
              <a:rPr sz="2000" spc="-565" dirty="0">
                <a:latin typeface="Arial MT"/>
                <a:cs typeface="Arial MT"/>
              </a:rPr>
              <a:t>ọ</a:t>
            </a:r>
            <a:r>
              <a:rPr sz="2000" dirty="0"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  <a:p>
            <a:pPr marL="527685" lvl="1" indent="-236854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dirty="0">
                <a:latin typeface="Arial MT"/>
                <a:cs typeface="Arial MT"/>
              </a:rPr>
              <a:t>Gán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450" dirty="0">
                <a:latin typeface="Arial MT"/>
                <a:cs typeface="Arial MT"/>
              </a:rPr>
              <a:t>tườ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minh: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lện</a:t>
            </a:r>
            <a:r>
              <a:rPr sz="2000" spc="-210" dirty="0">
                <a:latin typeface="Arial MT"/>
                <a:cs typeface="Arial MT"/>
              </a:rPr>
              <a:t>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án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00" y="5274055"/>
            <a:ext cx="5714365" cy="15106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Condition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codes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ó th</a:t>
            </a:r>
            <a:r>
              <a:rPr sz="2200" spc="-980" dirty="0">
                <a:latin typeface="Arial MT"/>
                <a:cs typeface="Arial MT"/>
              </a:rPr>
              <a:t>ể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860" dirty="0">
                <a:latin typeface="Arial MT"/>
                <a:cs typeface="Arial MT"/>
              </a:rPr>
              <a:t>đ</a:t>
            </a:r>
            <a:r>
              <a:rPr sz="2200" spc="-844" dirty="0">
                <a:latin typeface="Arial MT"/>
                <a:cs typeface="Arial MT"/>
              </a:rPr>
              <a:t>ư</a:t>
            </a:r>
            <a:r>
              <a:rPr sz="2200" spc="-385" dirty="0">
                <a:latin typeface="Arial MT"/>
                <a:cs typeface="Arial MT"/>
              </a:rPr>
              <a:t>ợc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</a:t>
            </a:r>
            <a:r>
              <a:rPr sz="2200" dirty="0">
                <a:latin typeface="Arial MT"/>
                <a:cs typeface="Arial MT"/>
              </a:rPr>
              <a:t>ù</a:t>
            </a:r>
            <a:r>
              <a:rPr sz="2200" spc="-1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985" dirty="0">
                <a:latin typeface="Arial MT"/>
                <a:cs typeface="Arial MT"/>
              </a:rPr>
              <a:t>đ</a:t>
            </a:r>
            <a:r>
              <a:rPr sz="2200" spc="-975" dirty="0">
                <a:latin typeface="Arial MT"/>
                <a:cs typeface="Arial MT"/>
              </a:rPr>
              <a:t>ể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527685" lvl="1" indent="-236854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dirty="0">
                <a:latin typeface="Arial MT"/>
                <a:cs typeface="Arial MT"/>
              </a:rPr>
              <a:t>Th</a:t>
            </a:r>
            <a:r>
              <a:rPr sz="2000" spc="-445" dirty="0">
                <a:latin typeface="Arial MT"/>
                <a:cs typeface="Arial MT"/>
              </a:rPr>
              <a:t>ự</a:t>
            </a:r>
            <a:r>
              <a:rPr sz="2000" spc="-220" dirty="0">
                <a:latin typeface="Arial MT"/>
                <a:cs typeface="Arial MT"/>
              </a:rPr>
              <a:t>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 c</a:t>
            </a:r>
            <a:r>
              <a:rPr sz="2000" spc="-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75" dirty="0">
                <a:latin typeface="Arial MT"/>
                <a:cs typeface="Arial MT"/>
              </a:rPr>
              <a:t>đ</a:t>
            </a:r>
            <a:r>
              <a:rPr sz="2000" spc="-315" dirty="0">
                <a:latin typeface="Arial MT"/>
                <a:cs typeface="Arial MT"/>
              </a:rPr>
              <a:t>o</a:t>
            </a:r>
            <a:r>
              <a:rPr sz="2000" spc="-575" dirty="0">
                <a:latin typeface="Arial MT"/>
                <a:cs typeface="Arial MT"/>
              </a:rPr>
              <a:t>ạ</a:t>
            </a:r>
            <a:r>
              <a:rPr sz="2000" spc="-320" dirty="0">
                <a:latin typeface="Arial MT"/>
                <a:cs typeface="Arial MT"/>
              </a:rPr>
              <a:t>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310" dirty="0">
                <a:latin typeface="Arial MT"/>
                <a:cs typeface="Arial MT"/>
              </a:rPr>
              <a:t>lệ</a:t>
            </a:r>
            <a:r>
              <a:rPr sz="2000" spc="-27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h </a:t>
            </a:r>
            <a:r>
              <a:rPr sz="2000" spc="-240" dirty="0">
                <a:latin typeface="Arial MT"/>
                <a:cs typeface="Arial MT"/>
              </a:rPr>
              <a:t>d</a:t>
            </a:r>
            <a:r>
              <a:rPr sz="2000" spc="-420" dirty="0">
                <a:latin typeface="Arial MT"/>
                <a:cs typeface="Arial MT"/>
              </a:rPr>
              <a:t>ự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</a:t>
            </a:r>
            <a:r>
              <a:rPr sz="2000" spc="5" dirty="0">
                <a:latin typeface="Arial MT"/>
                <a:cs typeface="Arial MT"/>
              </a:rPr>
              <a:t>ê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495" dirty="0">
                <a:latin typeface="Arial MT"/>
                <a:cs typeface="Arial MT"/>
              </a:rPr>
              <a:t>đi</a:t>
            </a:r>
            <a:r>
              <a:rPr sz="2000" spc="-795" dirty="0">
                <a:latin typeface="Arial MT"/>
                <a:cs typeface="Arial MT"/>
              </a:rPr>
              <a:t>ề</a:t>
            </a:r>
            <a:r>
              <a:rPr sz="2000" dirty="0">
                <a:latin typeface="Arial MT"/>
                <a:cs typeface="Arial MT"/>
              </a:rPr>
              <a:t>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k</a:t>
            </a:r>
            <a:r>
              <a:rPr sz="2000" spc="-300" dirty="0">
                <a:latin typeface="Arial MT"/>
                <a:cs typeface="Arial MT"/>
              </a:rPr>
              <a:t>iện</a:t>
            </a:r>
            <a:endParaRPr sz="2000">
              <a:latin typeface="Arial MT"/>
              <a:cs typeface="Arial MT"/>
            </a:endParaRPr>
          </a:p>
          <a:p>
            <a:pPr marL="527685" lvl="1" indent="-236854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dirty="0">
                <a:latin typeface="Arial MT"/>
                <a:cs typeface="Arial MT"/>
              </a:rPr>
              <a:t>Gán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</a:t>
            </a:r>
            <a:r>
              <a:rPr sz="2000" dirty="0">
                <a:latin typeface="Arial MT"/>
                <a:cs typeface="Arial MT"/>
              </a:rPr>
              <a:t>á </a:t>
            </a:r>
            <a:r>
              <a:rPr sz="2000" spc="-520" dirty="0">
                <a:latin typeface="Arial MT"/>
                <a:cs typeface="Arial MT"/>
              </a:rPr>
              <a:t>trị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245" dirty="0">
                <a:latin typeface="Arial MT"/>
                <a:cs typeface="Arial MT"/>
              </a:rPr>
              <a:t>dự</a:t>
            </a:r>
            <a:r>
              <a:rPr sz="2000" spc="-175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trên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480" dirty="0">
                <a:latin typeface="Arial MT"/>
                <a:cs typeface="Arial MT"/>
              </a:rPr>
              <a:t>điề</a:t>
            </a:r>
            <a:r>
              <a:rPr sz="2000" spc="-355" dirty="0">
                <a:latin typeface="Arial MT"/>
                <a:cs typeface="Arial MT"/>
              </a:rPr>
              <a:t>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k</a:t>
            </a:r>
            <a:r>
              <a:rPr sz="2000" spc="-300" dirty="0">
                <a:latin typeface="Arial MT"/>
                <a:cs typeface="Arial MT"/>
              </a:rPr>
              <a:t>iện</a:t>
            </a:r>
            <a:endParaRPr sz="2000">
              <a:latin typeface="Arial MT"/>
              <a:cs typeface="Arial MT"/>
            </a:endParaRPr>
          </a:p>
          <a:p>
            <a:pPr marL="527685" lvl="1" indent="-236854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h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-295" dirty="0">
                <a:latin typeface="Arial MT"/>
                <a:cs typeface="Arial MT"/>
              </a:rPr>
              <a:t>yển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40" dirty="0">
                <a:latin typeface="Arial MT"/>
                <a:cs typeface="Arial MT"/>
              </a:rPr>
              <a:t>d</a:t>
            </a:r>
            <a:r>
              <a:rPr sz="2000" spc="-425" dirty="0">
                <a:latin typeface="Arial MT"/>
                <a:cs typeface="Arial MT"/>
              </a:rPr>
              <a:t>ữ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20" dirty="0">
                <a:latin typeface="Arial MT"/>
                <a:cs typeface="Arial MT"/>
              </a:rPr>
              <a:t>liệ</a:t>
            </a:r>
            <a:r>
              <a:rPr sz="2000" spc="-250" dirty="0">
                <a:latin typeface="Arial MT"/>
                <a:cs typeface="Arial MT"/>
              </a:rPr>
              <a:t>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240" dirty="0">
                <a:latin typeface="Arial MT"/>
                <a:cs typeface="Arial MT"/>
              </a:rPr>
              <a:t>d</a:t>
            </a:r>
            <a:r>
              <a:rPr sz="2000" spc="-420" dirty="0">
                <a:latin typeface="Arial MT"/>
                <a:cs typeface="Arial MT"/>
              </a:rPr>
              <a:t>ự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</a:t>
            </a:r>
            <a:r>
              <a:rPr sz="2000" spc="5" dirty="0">
                <a:latin typeface="Arial MT"/>
                <a:cs typeface="Arial MT"/>
              </a:rPr>
              <a:t>ê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á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495" dirty="0">
                <a:latin typeface="Arial MT"/>
                <a:cs typeface="Arial MT"/>
              </a:rPr>
              <a:t>đi</a:t>
            </a:r>
            <a:r>
              <a:rPr sz="2000" spc="-795" dirty="0">
                <a:latin typeface="Arial MT"/>
                <a:cs typeface="Arial MT"/>
              </a:rPr>
              <a:t>ề</a:t>
            </a:r>
            <a:r>
              <a:rPr sz="2000" dirty="0">
                <a:latin typeface="Arial MT"/>
                <a:cs typeface="Arial MT"/>
              </a:rPr>
              <a:t>u </a:t>
            </a:r>
            <a:r>
              <a:rPr sz="2000" spc="5" dirty="0">
                <a:latin typeface="Arial MT"/>
                <a:cs typeface="Arial MT"/>
              </a:rPr>
              <a:t>k</a:t>
            </a:r>
            <a:r>
              <a:rPr sz="2000" spc="-300" dirty="0">
                <a:latin typeface="Arial MT"/>
                <a:cs typeface="Arial MT"/>
              </a:rPr>
              <a:t>iện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1338529"/>
            <a:ext cx="3080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Các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“thanh</a:t>
            </a:r>
            <a:r>
              <a:rPr sz="2200" b="1" spc="-5" dirty="0">
                <a:latin typeface="Arial"/>
                <a:cs typeface="Arial"/>
              </a:rPr>
              <a:t> ghi”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1-bit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4341" y="1754880"/>
          <a:ext cx="7712075" cy="67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2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07">
                <a:tc>
                  <a:txBody>
                    <a:bodyPr/>
                    <a:lstStyle/>
                    <a:p>
                      <a:pPr marL="161290" indent="-129539">
                        <a:lnSpc>
                          <a:spcPts val="2415"/>
                        </a:lnSpc>
                        <a:buClr>
                          <a:srgbClr val="990000"/>
                        </a:buClr>
                        <a:buSzPct val="105000"/>
                        <a:buFont typeface="Wingdings"/>
                        <a:buChar char=""/>
                        <a:tabLst>
                          <a:tab pos="161290" algn="l"/>
                        </a:tabLst>
                      </a:pPr>
                      <a:r>
                        <a:rPr sz="2000" spc="5" dirty="0">
                          <a:latin typeface="Arial MT"/>
                          <a:cs typeface="Arial MT"/>
                        </a:rPr>
                        <a:t>CF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237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Carry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Flag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(for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unsigned)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375"/>
                        </a:lnSpc>
                        <a:tabLst>
                          <a:tab pos="70167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SF	Sign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Flag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(for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signed)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07">
                <a:tc>
                  <a:txBody>
                    <a:bodyPr/>
                    <a:lstStyle/>
                    <a:p>
                      <a:pPr marL="161290" indent="-129539">
                        <a:lnSpc>
                          <a:spcPts val="2565"/>
                        </a:lnSpc>
                        <a:buClr>
                          <a:srgbClr val="990000"/>
                        </a:buClr>
                        <a:buSzPct val="105000"/>
                        <a:buFont typeface="Wingdings"/>
                        <a:buChar char=""/>
                        <a:tabLst>
                          <a:tab pos="161290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ZF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2365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Zero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Flag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2365"/>
                        </a:lnSpc>
                        <a:spcBef>
                          <a:spcPts val="200"/>
                        </a:spcBef>
                        <a:tabLst>
                          <a:tab pos="70802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OF	Overflow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Flag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(for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signed)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6400" y="2890893"/>
            <a:ext cx="8350884" cy="37490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40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Được gán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ngầm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bằng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các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phép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tính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toán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học</a:t>
            </a:r>
            <a:endParaRPr sz="2200">
              <a:latin typeface="Arial"/>
              <a:cs typeface="Arial"/>
            </a:endParaRPr>
          </a:p>
          <a:p>
            <a:pPr marL="329565" marR="5080" lvl="1" indent="-38100">
              <a:lnSpc>
                <a:spcPct val="114999"/>
              </a:lnSpc>
              <a:spcBef>
                <a:spcPts val="14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8320" algn="l"/>
              </a:tabLst>
            </a:pPr>
            <a:r>
              <a:rPr sz="2000" spc="5" dirty="0">
                <a:latin typeface="Arial MT"/>
                <a:cs typeface="Arial MT"/>
              </a:rPr>
              <a:t>Có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thể</a:t>
            </a:r>
            <a:r>
              <a:rPr sz="2000" spc="-265" dirty="0">
                <a:latin typeface="Arial MT"/>
                <a:cs typeface="Arial MT"/>
              </a:rPr>
              <a:t> </a:t>
            </a:r>
            <a:r>
              <a:rPr sz="2000" spc="-560" dirty="0">
                <a:latin typeface="Arial MT"/>
                <a:cs typeface="Arial MT"/>
              </a:rPr>
              <a:t>được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xem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là</a:t>
            </a:r>
            <a:r>
              <a:rPr sz="2000" dirty="0">
                <a:latin typeface="Arial MT"/>
                <a:cs typeface="Arial MT"/>
              </a:rPr>
              <a:t> tác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dụng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phụ</a:t>
            </a:r>
            <a:r>
              <a:rPr sz="2000" spc="-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(side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affect)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của</a:t>
            </a:r>
            <a:r>
              <a:rPr sz="2000" spc="-2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các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phép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toán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này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Ví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380" dirty="0">
                <a:latin typeface="Arial MT"/>
                <a:cs typeface="Arial MT"/>
              </a:rPr>
              <a:t>dụ</a:t>
            </a:r>
            <a:r>
              <a:rPr sz="2000" spc="-135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add</a:t>
            </a:r>
            <a:r>
              <a:rPr sz="2000" b="1" dirty="0">
                <a:latin typeface="Courier New"/>
                <a:cs typeface="Courier New"/>
              </a:rPr>
              <a:t>q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Src,Des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alibri"/>
                <a:cs typeface="Calibri"/>
              </a:rPr>
              <a:t>↔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+</a:t>
            </a:r>
            <a:r>
              <a:rPr sz="2000" dirty="0">
                <a:latin typeface="Arial MT"/>
                <a:cs typeface="Arial MT"/>
              </a:rPr>
              <a:t>b</a:t>
            </a:r>
            <a:endParaRPr sz="20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635"/>
              </a:spcBef>
            </a:pP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CF </a:t>
            </a:r>
            <a:r>
              <a:rPr sz="2000" spc="-560" dirty="0">
                <a:solidFill>
                  <a:srgbClr val="970001"/>
                </a:solidFill>
                <a:latin typeface="Arial MT"/>
                <a:cs typeface="Arial MT"/>
              </a:rPr>
              <a:t>được</a:t>
            </a:r>
            <a:r>
              <a:rPr sz="2000" spc="-3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70001"/>
                </a:solidFill>
                <a:latin typeface="Arial MT"/>
                <a:cs typeface="Arial MT"/>
              </a:rPr>
              <a:t>gán </a:t>
            </a:r>
            <a:r>
              <a:rPr sz="2000" spc="-300" dirty="0">
                <a:latin typeface="Arial MT"/>
                <a:cs typeface="Arial MT"/>
              </a:rPr>
              <a:t>nếu</a:t>
            </a:r>
            <a:r>
              <a:rPr sz="2000" spc="-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35" dirty="0">
                <a:latin typeface="Arial MT"/>
                <a:cs typeface="Arial MT"/>
              </a:rPr>
              <a:t>nhớ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bit </a:t>
            </a:r>
            <a:r>
              <a:rPr sz="2000" spc="-690" dirty="0">
                <a:latin typeface="Arial MT"/>
                <a:cs typeface="Arial MT"/>
              </a:rPr>
              <a:t>ở</a:t>
            </a:r>
            <a:r>
              <a:rPr sz="2000" dirty="0">
                <a:latin typeface="Arial MT"/>
                <a:cs typeface="Arial MT"/>
              </a:rPr>
              <a:t> most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significant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(tràn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445" dirty="0">
                <a:latin typeface="Arial MT"/>
                <a:cs typeface="Arial MT"/>
              </a:rPr>
              <a:t>số</a:t>
            </a:r>
            <a:r>
              <a:rPr sz="2000" spc="-2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không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dấu)</a:t>
            </a:r>
            <a:endParaRPr sz="20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ZF</a:t>
            </a:r>
            <a:r>
              <a:rPr sz="2000" spc="-1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640" dirty="0">
                <a:solidFill>
                  <a:srgbClr val="970001"/>
                </a:solidFill>
                <a:latin typeface="Arial MT"/>
                <a:cs typeface="Arial MT"/>
              </a:rPr>
              <a:t>đượ</a:t>
            </a:r>
            <a:r>
              <a:rPr sz="2000" spc="-320" dirty="0">
                <a:solidFill>
                  <a:srgbClr val="970001"/>
                </a:solidFill>
                <a:latin typeface="Arial MT"/>
                <a:cs typeface="Arial MT"/>
              </a:rPr>
              <a:t>c</a:t>
            </a:r>
            <a:r>
              <a:rPr sz="2000" spc="-2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70001"/>
                </a:solidFill>
                <a:latin typeface="Arial MT"/>
                <a:cs typeface="Arial MT"/>
              </a:rPr>
              <a:t>gá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n</a:t>
            </a:r>
            <a:r>
              <a:rPr sz="2000" spc="-1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330" dirty="0">
                <a:latin typeface="Arial MT"/>
                <a:cs typeface="Arial MT"/>
              </a:rPr>
              <a:t>nế</a:t>
            </a:r>
            <a:r>
              <a:rPr sz="2000" spc="-235" dirty="0">
                <a:latin typeface="Arial MT"/>
                <a:cs typeface="Arial MT"/>
              </a:rPr>
              <a:t>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SF</a:t>
            </a:r>
            <a:r>
              <a:rPr sz="2000" spc="-1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750" dirty="0">
                <a:solidFill>
                  <a:srgbClr val="970001"/>
                </a:solidFill>
                <a:latin typeface="Arial MT"/>
                <a:cs typeface="Arial MT"/>
              </a:rPr>
              <a:t>đư</a:t>
            </a:r>
            <a:r>
              <a:rPr sz="2000" spc="-740" dirty="0">
                <a:solidFill>
                  <a:srgbClr val="970001"/>
                </a:solidFill>
                <a:latin typeface="Arial MT"/>
                <a:cs typeface="Arial MT"/>
              </a:rPr>
              <a:t>ợ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c</a:t>
            </a:r>
            <a:r>
              <a:rPr sz="2000" spc="-2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70001"/>
                </a:solidFill>
                <a:latin typeface="Arial MT"/>
                <a:cs typeface="Arial MT"/>
              </a:rPr>
              <a:t>gá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nếu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&lt;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ó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dấu)</a:t>
            </a:r>
            <a:endParaRPr sz="20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750" dirty="0">
                <a:solidFill>
                  <a:srgbClr val="970001"/>
                </a:solidFill>
                <a:latin typeface="Arial MT"/>
                <a:cs typeface="Arial MT"/>
              </a:rPr>
              <a:t>đư</a:t>
            </a:r>
            <a:r>
              <a:rPr sz="2000" spc="-740" dirty="0">
                <a:solidFill>
                  <a:srgbClr val="970001"/>
                </a:solidFill>
                <a:latin typeface="Arial MT"/>
                <a:cs typeface="Arial MT"/>
              </a:rPr>
              <a:t>ợ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c</a:t>
            </a:r>
            <a:r>
              <a:rPr sz="2000" spc="-2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70001"/>
                </a:solidFill>
                <a:latin typeface="Arial MT"/>
                <a:cs typeface="Arial MT"/>
              </a:rPr>
              <a:t>gá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n</a:t>
            </a:r>
            <a:r>
              <a:rPr sz="2000" spc="-1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330" dirty="0">
                <a:latin typeface="Arial MT"/>
                <a:cs typeface="Arial MT"/>
              </a:rPr>
              <a:t>nế</a:t>
            </a:r>
            <a:r>
              <a:rPr sz="2000" spc="-235" dirty="0">
                <a:latin typeface="Arial MT"/>
                <a:cs typeface="Arial MT"/>
              </a:rPr>
              <a:t>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tràn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445" dirty="0">
                <a:latin typeface="Arial MT"/>
                <a:cs typeface="Arial MT"/>
              </a:rPr>
              <a:t>số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ù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 (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ó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dấu)</a:t>
            </a:r>
            <a:endParaRPr sz="20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(a&gt;0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&amp;&amp;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b&gt;0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&amp;&amp;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t&lt;0)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|| (a&lt;0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&amp;&amp;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b&lt;0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&amp;&amp;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t&gt;=0)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140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Không</a:t>
            </a:r>
            <a:r>
              <a:rPr sz="22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được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gán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giá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trị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bằng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instruction</a:t>
            </a:r>
            <a:r>
              <a:rPr sz="2200" b="1" spc="60" dirty="0">
                <a:latin typeface="Arial"/>
                <a:cs typeface="Arial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leal!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186055"/>
            <a:ext cx="658495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Gán</a:t>
            </a:r>
            <a:r>
              <a:rPr spc="-20" dirty="0"/>
              <a:t> </a:t>
            </a:r>
            <a:r>
              <a:rPr spc="-5" dirty="0"/>
              <a:t>gi</a:t>
            </a:r>
            <a:r>
              <a:rPr dirty="0"/>
              <a:t>á</a:t>
            </a:r>
            <a:r>
              <a:rPr spc="-15" dirty="0"/>
              <a:t> </a:t>
            </a:r>
            <a:r>
              <a:rPr spc="-830" dirty="0"/>
              <a:t>trị</a:t>
            </a:r>
            <a:r>
              <a:rPr spc="-10" dirty="0"/>
              <a:t> </a:t>
            </a:r>
            <a:r>
              <a:rPr spc="-5" dirty="0"/>
              <a:t>Con</a:t>
            </a:r>
            <a:r>
              <a:rPr spc="-15" dirty="0"/>
              <a:t>d</a:t>
            </a:r>
            <a:r>
              <a:rPr spc="-5" dirty="0"/>
              <a:t>iti</a:t>
            </a:r>
            <a:r>
              <a:rPr spc="-20" dirty="0"/>
              <a:t>o</a:t>
            </a:r>
            <a:r>
              <a:rPr dirty="0"/>
              <a:t>n </a:t>
            </a:r>
            <a:r>
              <a:rPr spc="-5" dirty="0"/>
              <a:t>C</a:t>
            </a:r>
            <a:r>
              <a:rPr spc="-15" dirty="0"/>
              <a:t>o</a:t>
            </a:r>
            <a:r>
              <a:rPr spc="-5" dirty="0"/>
              <a:t>d</a:t>
            </a:r>
            <a:r>
              <a:rPr spc="-15" dirty="0"/>
              <a:t>e</a:t>
            </a:r>
            <a:r>
              <a:rPr dirty="0"/>
              <a:t>s (</a:t>
            </a:r>
            <a:r>
              <a:rPr spc="-15" dirty="0"/>
              <a:t>1</a:t>
            </a:r>
            <a:r>
              <a:rPr dirty="0"/>
              <a:t>)</a:t>
            </a:r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Gán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ngầm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qua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phép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tính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toán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học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8</a:t>
            </a:fld>
            <a:endParaRPr spc="-10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1392566"/>
            <a:ext cx="8347709" cy="35731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27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67335" algn="l"/>
              </a:tabLst>
            </a:pPr>
            <a:r>
              <a:rPr sz="2200" b="1" spc="-5" dirty="0">
                <a:latin typeface="Arial"/>
                <a:cs typeface="Arial"/>
              </a:rPr>
              <a:t>Giá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trị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được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gán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tường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minh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bằng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các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instruction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So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sánh</a:t>
            </a:r>
            <a:endParaRPr sz="2200">
              <a:latin typeface="Arial"/>
              <a:cs typeface="Arial"/>
            </a:endParaRPr>
          </a:p>
          <a:p>
            <a:pPr marL="459105" lvl="1" indent="-130175">
              <a:lnSpc>
                <a:spcPct val="100000"/>
              </a:lnSpc>
              <a:spcBef>
                <a:spcPts val="170"/>
              </a:spcBef>
              <a:buClr>
                <a:srgbClr val="990000"/>
              </a:buClr>
              <a:buSzPct val="105000"/>
              <a:buFont typeface="Wingdings"/>
              <a:buChar char=""/>
              <a:tabLst>
                <a:tab pos="459740" algn="l"/>
              </a:tabLst>
            </a:pPr>
            <a:r>
              <a:rPr sz="2000" b="1" spc="-5" dirty="0">
                <a:latin typeface="Courier New"/>
                <a:cs typeface="Courier New"/>
              </a:rPr>
              <a:t>cmp</a:t>
            </a:r>
            <a:r>
              <a:rPr sz="2000" b="1" dirty="0">
                <a:latin typeface="Courier New"/>
                <a:cs typeface="Courier New"/>
              </a:rPr>
              <a:t>l</a:t>
            </a:r>
            <a:r>
              <a:rPr sz="2000" b="1" spc="-6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Src2</a:t>
            </a:r>
            <a:r>
              <a:rPr sz="2000" dirty="0"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 Src1</a:t>
            </a:r>
            <a:endParaRPr sz="2000">
              <a:latin typeface="Courier New"/>
              <a:cs typeface="Courier New"/>
            </a:endParaRPr>
          </a:p>
          <a:p>
            <a:pPr marL="459105" lvl="1" indent="-130175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05000"/>
              <a:buFont typeface="Wingdings"/>
              <a:buChar char=""/>
              <a:tabLst>
                <a:tab pos="459740" algn="l"/>
              </a:tabLst>
            </a:pPr>
            <a:r>
              <a:rPr sz="2000" b="1" spc="-5" dirty="0">
                <a:latin typeface="Courier New"/>
                <a:cs typeface="Courier New"/>
              </a:rPr>
              <a:t>cmpl</a:t>
            </a:r>
            <a:r>
              <a:rPr sz="2000" b="1" spc="-6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b,a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spc="-270" dirty="0">
                <a:latin typeface="Arial MT"/>
                <a:cs typeface="Arial MT"/>
              </a:rPr>
              <a:t>tương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335" dirty="0">
                <a:latin typeface="Arial MT"/>
                <a:cs typeface="Arial MT"/>
              </a:rPr>
              <a:t>tự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20" dirty="0">
                <a:latin typeface="Arial MT"/>
                <a:cs typeface="Arial MT"/>
              </a:rPr>
              <a:t>như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tính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latin typeface="Courier New"/>
                <a:cs typeface="Courier New"/>
              </a:rPr>
              <a:t>a - b</a:t>
            </a:r>
            <a:r>
              <a:rPr sz="2000" b="1" spc="-65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mà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không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cần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lưu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300" dirty="0">
                <a:latin typeface="Arial MT"/>
                <a:cs typeface="Arial MT"/>
              </a:rPr>
              <a:t>lại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kết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quả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tính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90000"/>
              </a:buClr>
              <a:buFont typeface="Wingdings"/>
              <a:buChar char=""/>
            </a:pPr>
            <a:endParaRPr sz="3000">
              <a:latin typeface="Arial MT"/>
              <a:cs typeface="Arial MT"/>
            </a:endParaRPr>
          </a:p>
          <a:p>
            <a:pPr marL="546100" lvl="1" indent="-216535">
              <a:lnSpc>
                <a:spcPct val="100000"/>
              </a:lnSpc>
              <a:buClr>
                <a:srgbClr val="990000"/>
              </a:buClr>
              <a:buSzPct val="105000"/>
              <a:buFont typeface="Wingdings"/>
              <a:buChar char=""/>
              <a:tabLst>
                <a:tab pos="546100" algn="l"/>
              </a:tabLst>
            </a:pP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CF</a:t>
            </a:r>
            <a:r>
              <a:rPr sz="2000" spc="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560" dirty="0">
                <a:solidFill>
                  <a:srgbClr val="970001"/>
                </a:solidFill>
                <a:latin typeface="Arial MT"/>
                <a:cs typeface="Arial MT"/>
              </a:rPr>
              <a:t>được</a:t>
            </a:r>
            <a:r>
              <a:rPr sz="2000" spc="-3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gán</a:t>
            </a:r>
            <a:r>
              <a:rPr sz="2000" spc="-2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300" dirty="0">
                <a:latin typeface="Arial MT"/>
                <a:cs typeface="Arial MT"/>
              </a:rPr>
              <a:t>nếu</a:t>
            </a:r>
            <a:r>
              <a:rPr sz="2000" spc="-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nhớ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685" dirty="0">
                <a:latin typeface="Arial MT"/>
                <a:cs typeface="Arial MT"/>
              </a:rPr>
              <a:t>ở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significant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bit</a:t>
            </a:r>
            <a:r>
              <a:rPr sz="2000" dirty="0">
                <a:latin typeface="Arial MT"/>
                <a:cs typeface="Arial MT"/>
              </a:rPr>
              <a:t> (dùng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sánh</a:t>
            </a:r>
            <a:endParaRPr sz="20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2000" spc="-445" dirty="0">
                <a:latin typeface="Arial MT"/>
                <a:cs typeface="Arial MT"/>
              </a:rPr>
              <a:t>số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ôn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dấu)</a:t>
            </a:r>
            <a:endParaRPr sz="2000">
              <a:latin typeface="Arial MT"/>
              <a:cs typeface="Arial MT"/>
            </a:endParaRPr>
          </a:p>
          <a:p>
            <a:pPr marL="546100" lvl="1" indent="-216535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105000"/>
              <a:buFont typeface="Wingdings"/>
              <a:buChar char=""/>
              <a:tabLst>
                <a:tab pos="546100" algn="l"/>
              </a:tabLst>
            </a:pP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ZF </a:t>
            </a:r>
            <a:r>
              <a:rPr sz="2000" spc="-780" dirty="0">
                <a:solidFill>
                  <a:srgbClr val="970001"/>
                </a:solidFill>
                <a:latin typeface="Arial MT"/>
                <a:cs typeface="Arial MT"/>
              </a:rPr>
              <a:t>đ</a:t>
            </a:r>
            <a:r>
              <a:rPr sz="2000" spc="-770" dirty="0">
                <a:solidFill>
                  <a:srgbClr val="970001"/>
                </a:solidFill>
                <a:latin typeface="Arial MT"/>
                <a:cs typeface="Arial MT"/>
              </a:rPr>
              <a:t>ư</a:t>
            </a:r>
            <a:r>
              <a:rPr sz="2000" spc="-685" dirty="0">
                <a:solidFill>
                  <a:srgbClr val="970001"/>
                </a:solidFill>
                <a:latin typeface="Arial MT"/>
                <a:cs typeface="Arial MT"/>
              </a:rPr>
              <a:t>ợ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c</a:t>
            </a:r>
            <a:r>
              <a:rPr sz="2000" spc="-2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70001"/>
                </a:solidFill>
                <a:latin typeface="Arial MT"/>
                <a:cs typeface="Arial MT"/>
              </a:rPr>
              <a:t>g</a:t>
            </a:r>
            <a:r>
              <a:rPr sz="2000" spc="5" dirty="0">
                <a:solidFill>
                  <a:srgbClr val="970001"/>
                </a:solidFill>
                <a:latin typeface="Arial MT"/>
                <a:cs typeface="Arial MT"/>
              </a:rPr>
              <a:t>á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n</a:t>
            </a:r>
            <a:r>
              <a:rPr sz="2000" spc="-3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nếu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=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</a:t>
            </a:r>
            <a:endParaRPr sz="2000">
              <a:latin typeface="Arial MT"/>
              <a:cs typeface="Arial MT"/>
            </a:endParaRPr>
          </a:p>
          <a:p>
            <a:pPr marL="546100" lvl="1" indent="-21653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05000"/>
              <a:buFont typeface="Wingdings"/>
              <a:buChar char=""/>
              <a:tabLst>
                <a:tab pos="546100" algn="l"/>
              </a:tabLst>
            </a:pP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SF </a:t>
            </a:r>
            <a:r>
              <a:rPr sz="2000" spc="-780" dirty="0">
                <a:solidFill>
                  <a:srgbClr val="970001"/>
                </a:solidFill>
                <a:latin typeface="Arial MT"/>
                <a:cs typeface="Arial MT"/>
              </a:rPr>
              <a:t>đ</a:t>
            </a:r>
            <a:r>
              <a:rPr sz="2000" spc="-775" dirty="0">
                <a:solidFill>
                  <a:srgbClr val="970001"/>
                </a:solidFill>
                <a:latin typeface="Arial MT"/>
                <a:cs typeface="Arial MT"/>
              </a:rPr>
              <a:t>ư</a:t>
            </a:r>
            <a:r>
              <a:rPr sz="2000" spc="-685" dirty="0">
                <a:solidFill>
                  <a:srgbClr val="970001"/>
                </a:solidFill>
                <a:latin typeface="Arial MT"/>
                <a:cs typeface="Arial MT"/>
              </a:rPr>
              <a:t>ợ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c</a:t>
            </a:r>
            <a:r>
              <a:rPr sz="2000" spc="-2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70001"/>
                </a:solidFill>
                <a:latin typeface="Arial MT"/>
                <a:cs typeface="Arial MT"/>
              </a:rPr>
              <a:t>g</a:t>
            </a:r>
            <a:r>
              <a:rPr sz="2000" spc="5" dirty="0">
                <a:solidFill>
                  <a:srgbClr val="970001"/>
                </a:solidFill>
                <a:latin typeface="Arial MT"/>
                <a:cs typeface="Arial MT"/>
              </a:rPr>
              <a:t>á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n</a:t>
            </a:r>
            <a:r>
              <a:rPr sz="2000" spc="-3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295" dirty="0">
                <a:latin typeface="Arial MT"/>
                <a:cs typeface="Arial MT"/>
              </a:rPr>
              <a:t>nếu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(</a:t>
            </a:r>
            <a:r>
              <a:rPr sz="2000" dirty="0">
                <a:latin typeface="Arial MT"/>
                <a:cs typeface="Arial MT"/>
              </a:rPr>
              <a:t>a-b)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&lt;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(p</a:t>
            </a:r>
            <a:r>
              <a:rPr sz="2000" spc="-5" dirty="0">
                <a:latin typeface="Arial MT"/>
                <a:cs typeface="Arial MT"/>
              </a:rPr>
              <a:t>hé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20" dirty="0">
                <a:latin typeface="Arial MT"/>
                <a:cs typeface="Arial MT"/>
              </a:rPr>
              <a:t>trừ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330" dirty="0">
                <a:latin typeface="Arial MT"/>
                <a:cs typeface="Arial MT"/>
              </a:rPr>
              <a:t>dấ</a:t>
            </a:r>
            <a:r>
              <a:rPr sz="2000" spc="-235" dirty="0">
                <a:latin typeface="Arial MT"/>
                <a:cs typeface="Arial MT"/>
              </a:rPr>
              <a:t>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âm)</a:t>
            </a:r>
            <a:endParaRPr sz="2000">
              <a:latin typeface="Arial MT"/>
              <a:cs typeface="Arial MT"/>
            </a:endParaRPr>
          </a:p>
          <a:p>
            <a:pPr marL="546100" lvl="1" indent="-21653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05000"/>
              <a:buFont typeface="Wingdings"/>
              <a:buChar char=""/>
              <a:tabLst>
                <a:tab pos="546100" algn="l"/>
              </a:tabLst>
            </a:pP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780" dirty="0">
                <a:solidFill>
                  <a:srgbClr val="970001"/>
                </a:solidFill>
                <a:latin typeface="Arial MT"/>
                <a:cs typeface="Arial MT"/>
              </a:rPr>
              <a:t>đ</a:t>
            </a:r>
            <a:r>
              <a:rPr sz="2000" spc="-775" dirty="0">
                <a:solidFill>
                  <a:srgbClr val="970001"/>
                </a:solidFill>
                <a:latin typeface="Arial MT"/>
                <a:cs typeface="Arial MT"/>
              </a:rPr>
              <a:t>ư</a:t>
            </a:r>
            <a:r>
              <a:rPr sz="2000" spc="-685" dirty="0">
                <a:solidFill>
                  <a:srgbClr val="970001"/>
                </a:solidFill>
                <a:latin typeface="Arial MT"/>
                <a:cs typeface="Arial MT"/>
              </a:rPr>
              <a:t>ợ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c</a:t>
            </a:r>
            <a:r>
              <a:rPr sz="2000" spc="-2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970001"/>
                </a:solidFill>
                <a:latin typeface="Arial MT"/>
                <a:cs typeface="Arial MT"/>
              </a:rPr>
              <a:t>gá</a:t>
            </a:r>
            <a:r>
              <a:rPr sz="2000" dirty="0">
                <a:solidFill>
                  <a:srgbClr val="970001"/>
                </a:solidFill>
                <a:latin typeface="Arial MT"/>
                <a:cs typeface="Arial MT"/>
              </a:rPr>
              <a:t>n</a:t>
            </a:r>
            <a:r>
              <a:rPr sz="2000" spc="-30" dirty="0">
                <a:solidFill>
                  <a:srgbClr val="970001"/>
                </a:solidFill>
                <a:latin typeface="Arial MT"/>
                <a:cs typeface="Arial MT"/>
              </a:rPr>
              <a:t> </a:t>
            </a:r>
            <a:r>
              <a:rPr sz="2000" spc="-330" dirty="0">
                <a:latin typeface="Arial MT"/>
                <a:cs typeface="Arial MT"/>
              </a:rPr>
              <a:t>nế</a:t>
            </a:r>
            <a:r>
              <a:rPr sz="2000" spc="-235" dirty="0">
                <a:latin typeface="Arial MT"/>
                <a:cs typeface="Arial MT"/>
              </a:rPr>
              <a:t>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tràn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445" dirty="0">
                <a:latin typeface="Arial MT"/>
                <a:cs typeface="Arial MT"/>
              </a:rPr>
              <a:t>số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ù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 (có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25" dirty="0">
                <a:latin typeface="Arial MT"/>
                <a:cs typeface="Arial MT"/>
              </a:rPr>
              <a:t>dấu)</a:t>
            </a:r>
            <a:endParaRPr sz="20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(a&gt;0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&amp;&amp;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b&lt;0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&amp;&amp;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(a-b)&lt;0)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|| </a:t>
            </a:r>
            <a:r>
              <a:rPr sz="2000" spc="5" dirty="0">
                <a:latin typeface="Arial MT"/>
                <a:cs typeface="Arial MT"/>
              </a:rPr>
              <a:t>(a&lt;0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&amp;&amp;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b&gt;0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&amp;&amp;</a:t>
            </a:r>
            <a:r>
              <a:rPr sz="2000" spc="-5" dirty="0">
                <a:latin typeface="Arial MT"/>
                <a:cs typeface="Arial MT"/>
              </a:rPr>
              <a:t> (a-b)&gt;0)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00" y="186055"/>
            <a:ext cx="6785609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Gán</a:t>
            </a:r>
            <a:r>
              <a:rPr spc="-20" dirty="0"/>
              <a:t> </a:t>
            </a:r>
            <a:r>
              <a:rPr spc="-5" dirty="0"/>
              <a:t>gi</a:t>
            </a:r>
            <a:r>
              <a:rPr dirty="0"/>
              <a:t>á</a:t>
            </a:r>
            <a:r>
              <a:rPr spc="-15" dirty="0"/>
              <a:t> </a:t>
            </a:r>
            <a:r>
              <a:rPr spc="-830" dirty="0"/>
              <a:t>trị</a:t>
            </a:r>
            <a:r>
              <a:rPr spc="-10" dirty="0"/>
              <a:t> </a:t>
            </a:r>
            <a:r>
              <a:rPr spc="-5" dirty="0"/>
              <a:t>Con</a:t>
            </a:r>
            <a:r>
              <a:rPr spc="-15" dirty="0"/>
              <a:t>d</a:t>
            </a:r>
            <a:r>
              <a:rPr spc="-5" dirty="0"/>
              <a:t>iti</a:t>
            </a:r>
            <a:r>
              <a:rPr spc="-20" dirty="0"/>
              <a:t>o</a:t>
            </a:r>
            <a:r>
              <a:rPr dirty="0"/>
              <a:t>n </a:t>
            </a:r>
            <a:r>
              <a:rPr spc="-5" dirty="0"/>
              <a:t>C</a:t>
            </a:r>
            <a:r>
              <a:rPr spc="-15" dirty="0"/>
              <a:t>o</a:t>
            </a:r>
            <a:r>
              <a:rPr spc="-5" dirty="0"/>
              <a:t>d</a:t>
            </a:r>
            <a:r>
              <a:rPr spc="-15" dirty="0"/>
              <a:t>e</a:t>
            </a:r>
            <a:r>
              <a:rPr dirty="0"/>
              <a:t>s (</a:t>
            </a:r>
            <a:r>
              <a:rPr spc="-15" dirty="0"/>
              <a:t>2</a:t>
            </a:r>
            <a:r>
              <a:rPr dirty="0"/>
              <a:t>)</a:t>
            </a:r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Gán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tường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minh qua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phép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so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sánh</a:t>
            </a: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105" dirty="0"/>
              <a:t>9</a:t>
            </a:fld>
            <a:endParaRPr spc="-10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6245</Words>
  <Application>Microsoft Office PowerPoint</Application>
  <PresentationFormat>On-screen Show (4:3)</PresentationFormat>
  <Paragraphs>1273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Arial MT</vt:lpstr>
      <vt:lpstr>Calibri</vt:lpstr>
      <vt:lpstr>Cambria Math</vt:lpstr>
      <vt:lpstr>Consolas</vt:lpstr>
      <vt:lpstr>Courier New</vt:lpstr>
      <vt:lpstr>Lucida Sans Unicode</vt:lpstr>
      <vt:lpstr>Times New Roman</vt:lpstr>
      <vt:lpstr>Wingdings</vt:lpstr>
      <vt:lpstr>Office Theme</vt:lpstr>
      <vt:lpstr>LẬP TRÌNH HỆ THỐNG</vt:lpstr>
      <vt:lpstr>Machine-level programming: Điều khiển luồng</vt:lpstr>
      <vt:lpstr>Làm thế nào biểu diễn trong assembly?</vt:lpstr>
      <vt:lpstr>Nội dung</vt:lpstr>
      <vt:lpstr>Trạng thái bộ xử lý (IA32)</vt:lpstr>
      <vt:lpstr>Trạng thái bộ xử lý (x86-64)?</vt:lpstr>
      <vt:lpstr>Condition Codes</vt:lpstr>
      <vt:lpstr>Gán giá trị Condition Codes (1) Gán ngầm qua phép tính toán học</vt:lpstr>
      <vt:lpstr>Gán giá trị Condition Codes (2) Gán tường minh qua phép so sánh</vt:lpstr>
      <vt:lpstr>Gán giá trị Condition Codes (3) Gán tường minh qua lệnh test</vt:lpstr>
      <vt:lpstr>Sử dụng Condition Codes   Điều khiển luồng dựa trên điều kiện </vt:lpstr>
      <vt:lpstr>Nội dung</vt:lpstr>
      <vt:lpstr>Các câu lệnh jump</vt:lpstr>
      <vt:lpstr>Các câu lệnh jump kết hợp với so sánh</vt:lpstr>
      <vt:lpstr>Sử dụng lệnh jX nào?</vt:lpstr>
      <vt:lpstr>Rẽ nhánh có điều kiện – Ví dụ</vt:lpstr>
      <vt:lpstr>Rẽ nhánh có điều kiện – Ví dụ (tt)</vt:lpstr>
      <vt:lpstr>Chuyển mã rẽ nhánh có điều kiện Dạng Goto</vt:lpstr>
      <vt:lpstr>Chuyển mã rẽ nhánh có điều kiện Phương pháp chung</vt:lpstr>
      <vt:lpstr>Chuyển mã rẽ nhánh có điều kiện Phương pháp chung</vt:lpstr>
      <vt:lpstr>Chuyển mã rẽ nhánh có điều kiện Ví dụ 1: if/else - Từ C sang assembly</vt:lpstr>
      <vt:lpstr>Chuyển mã rẽ nhánh có điều kiện Ví dụ 2: Nested if - Từ C sang assembly</vt:lpstr>
      <vt:lpstr>Chuyển mã rẽ nhánh có điều kiện Ví dụ 3: if/else - Từ C sang assembly</vt:lpstr>
      <vt:lpstr>Chuyển mã rẽ nhánh có điều kiện Ví dụ 4: if/else - Từ C sang assembly</vt:lpstr>
      <vt:lpstr>Chuyển mã rẽ nhánh có điều kiện Ví dụ 5: if/else - Từ assembly sang C</vt:lpstr>
      <vt:lpstr>Nội dung</vt:lpstr>
      <vt:lpstr>Vòng lặp (loops)</vt:lpstr>
      <vt:lpstr>Vòng lặp Do-While</vt:lpstr>
      <vt:lpstr>Biên dịch vòng lặp Do-While</vt:lpstr>
      <vt:lpstr>Chuyển mã vòng lặp Do-while: Tổng quát</vt:lpstr>
      <vt:lpstr>Chuyển mã vòng lặp While</vt:lpstr>
      <vt:lpstr>Chuyển mã vòng lặp While – Dạng 1</vt:lpstr>
      <vt:lpstr>Chuyển mã vòng lặp While – Dạng 1 – Ví dụ</vt:lpstr>
      <vt:lpstr>Chuyển mã vòng lặp While – Dạng 2</vt:lpstr>
      <vt:lpstr>Chuyển mã vòng lặp While – Dạng 2 – Ví dụ</vt:lpstr>
      <vt:lpstr>Dạng vòng lặp For</vt:lpstr>
      <vt:lpstr>Vòng lặp For  Vòng lặp While</vt:lpstr>
      <vt:lpstr>Chuyển vòng lặp For sang While</vt:lpstr>
      <vt:lpstr>Chuyển vòng lặp For sang Do-While</vt:lpstr>
      <vt:lpstr>Chuyển mã vòng lặp   Ví dụ 1 – Do-while </vt:lpstr>
      <vt:lpstr>Chuyển mã vòng lặp   Ví dụ 2 </vt:lpstr>
      <vt:lpstr>Chuyển mã vòng lặp   Ví dụ 1 – For? </vt:lpstr>
      <vt:lpstr>Chuyển mã vòng lặp   Ví dụ 3 </vt:lpstr>
      <vt:lpstr>Extra 1: Các câu lệnh jump - Label</vt:lpstr>
      <vt:lpstr>Extra 1: Các câu lệnh jump - Label</vt:lpstr>
      <vt:lpstr>Extra 2: Sử dụng Condition Codes   Gán giá trị dựa trên điều kiện </vt:lpstr>
      <vt:lpstr>Các thanh ghi x86-64: low-order byte?</vt:lpstr>
      <vt:lpstr>Extra 2: Sử dụng Condition Codes   Gán giá trị dựa trên điều kiện (tt) </vt:lpstr>
      <vt:lpstr>Extra 3: Sử dụng Condition Codes   Chuyển giá trị có điều kiện (conditional move)</vt:lpstr>
      <vt:lpstr>Chuyển giá trị có điều kiện (conditional move)</vt:lpstr>
      <vt:lpstr>Chuyển giá trị có điều kiện (conditional move)   Bad cases </vt:lpstr>
      <vt:lpstr>Nội dung</vt:lpstr>
      <vt:lpstr>Giáo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Nguyễn Đặng Quỳnh Như</cp:lastModifiedBy>
  <cp:revision>1</cp:revision>
  <dcterms:created xsi:type="dcterms:W3CDTF">2024-04-21T04:03:56Z</dcterms:created>
  <dcterms:modified xsi:type="dcterms:W3CDTF">2024-04-21T04:05:54Z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2024-04-21T00:00:00Z</vt:filetime>
  </property>
</Properties>
</file>