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9" r:id="rId8"/>
    <p:sldId id="260" r:id="rId9"/>
    <p:sldId id="261" r:id="rId10"/>
    <p:sldId id="266" r:id="rId11"/>
    <p:sldId id="267" r:id="rId12"/>
    <p:sldId id="262" r:id="rId13"/>
    <p:sldId id="268"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6A45-5408-4942-B5AF-EC4C62A3AB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33A02F-D29E-4F1F-B916-53C9A28CC5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C7BA7D-941A-43E6-961C-2574E60CF685}"/>
              </a:ext>
            </a:extLst>
          </p:cNvPr>
          <p:cNvSpPr>
            <a:spLocks noGrp="1"/>
          </p:cNvSpPr>
          <p:nvPr>
            <p:ph type="dt" sz="half" idx="10"/>
          </p:nvPr>
        </p:nvSpPr>
        <p:spPr/>
        <p:txBody>
          <a:bodyPr/>
          <a:lstStyle/>
          <a:p>
            <a:fld id="{F6C6C4EB-39A9-4824-8C05-A5EE5D560E55}" type="datetimeFigureOut">
              <a:rPr lang="en-US" smtClean="0"/>
              <a:t>3/6/2024</a:t>
            </a:fld>
            <a:endParaRPr lang="en-US"/>
          </a:p>
        </p:txBody>
      </p:sp>
      <p:sp>
        <p:nvSpPr>
          <p:cNvPr id="5" name="Footer Placeholder 4">
            <a:extLst>
              <a:ext uri="{FF2B5EF4-FFF2-40B4-BE49-F238E27FC236}">
                <a16:creationId xmlns:a16="http://schemas.microsoft.com/office/drawing/2014/main" id="{4B102208-54AD-4D84-94B5-7FD055C99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1EE9C-C6A0-4536-A910-914DFFC76332}"/>
              </a:ext>
            </a:extLst>
          </p:cNvPr>
          <p:cNvSpPr>
            <a:spLocks noGrp="1"/>
          </p:cNvSpPr>
          <p:nvPr>
            <p:ph type="sldNum" sz="quarter" idx="12"/>
          </p:nvPr>
        </p:nvSpPr>
        <p:spPr/>
        <p:txBody>
          <a:bodyPr/>
          <a:lstStyle/>
          <a:p>
            <a:fld id="{06B82D8D-7354-49C5-8BE5-19965613462D}" type="slidenum">
              <a:rPr lang="en-US" smtClean="0"/>
              <a:t>‹#›</a:t>
            </a:fld>
            <a:endParaRPr lang="en-US"/>
          </a:p>
        </p:txBody>
      </p:sp>
    </p:spTree>
    <p:extLst>
      <p:ext uri="{BB962C8B-B14F-4D97-AF65-F5344CB8AC3E}">
        <p14:creationId xmlns:p14="http://schemas.microsoft.com/office/powerpoint/2010/main" val="71142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FB92-CB2F-40E8-88DA-E932FF1D8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9C3345-B4D0-44E9-9BA7-7DAB0C4B30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112BF-6512-4217-8C61-D8F8BFE07B10}"/>
              </a:ext>
            </a:extLst>
          </p:cNvPr>
          <p:cNvSpPr>
            <a:spLocks noGrp="1"/>
          </p:cNvSpPr>
          <p:nvPr>
            <p:ph type="dt" sz="half" idx="10"/>
          </p:nvPr>
        </p:nvSpPr>
        <p:spPr/>
        <p:txBody>
          <a:bodyPr/>
          <a:lstStyle/>
          <a:p>
            <a:fld id="{F6C6C4EB-39A9-4824-8C05-A5EE5D560E55}" type="datetimeFigureOut">
              <a:rPr lang="en-US" smtClean="0"/>
              <a:t>3/6/2024</a:t>
            </a:fld>
            <a:endParaRPr lang="en-US"/>
          </a:p>
        </p:txBody>
      </p:sp>
      <p:sp>
        <p:nvSpPr>
          <p:cNvPr id="5" name="Footer Placeholder 4">
            <a:extLst>
              <a:ext uri="{FF2B5EF4-FFF2-40B4-BE49-F238E27FC236}">
                <a16:creationId xmlns:a16="http://schemas.microsoft.com/office/drawing/2014/main" id="{D649B2F5-0FA4-4E74-B57F-B22E77CEA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69C67-0180-4731-B0DD-4E3EB8E8B5BF}"/>
              </a:ext>
            </a:extLst>
          </p:cNvPr>
          <p:cNvSpPr>
            <a:spLocks noGrp="1"/>
          </p:cNvSpPr>
          <p:nvPr>
            <p:ph type="sldNum" sz="quarter" idx="12"/>
          </p:nvPr>
        </p:nvSpPr>
        <p:spPr/>
        <p:txBody>
          <a:bodyPr/>
          <a:lstStyle/>
          <a:p>
            <a:fld id="{06B82D8D-7354-49C5-8BE5-19965613462D}" type="slidenum">
              <a:rPr lang="en-US" smtClean="0"/>
              <a:t>‹#›</a:t>
            </a:fld>
            <a:endParaRPr lang="en-US"/>
          </a:p>
        </p:txBody>
      </p:sp>
    </p:spTree>
    <p:extLst>
      <p:ext uri="{BB962C8B-B14F-4D97-AF65-F5344CB8AC3E}">
        <p14:creationId xmlns:p14="http://schemas.microsoft.com/office/powerpoint/2010/main" val="474273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54FB6B-1DAE-420F-B234-9F0C3F30DB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4E6BB2-4295-4855-8A16-BAA3F8E32E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4F2B4-6B74-4DD0-97C8-41C03C9FBB07}"/>
              </a:ext>
            </a:extLst>
          </p:cNvPr>
          <p:cNvSpPr>
            <a:spLocks noGrp="1"/>
          </p:cNvSpPr>
          <p:nvPr>
            <p:ph type="dt" sz="half" idx="10"/>
          </p:nvPr>
        </p:nvSpPr>
        <p:spPr/>
        <p:txBody>
          <a:bodyPr/>
          <a:lstStyle/>
          <a:p>
            <a:fld id="{F6C6C4EB-39A9-4824-8C05-A5EE5D560E55}" type="datetimeFigureOut">
              <a:rPr lang="en-US" smtClean="0"/>
              <a:t>3/6/2024</a:t>
            </a:fld>
            <a:endParaRPr lang="en-US"/>
          </a:p>
        </p:txBody>
      </p:sp>
      <p:sp>
        <p:nvSpPr>
          <p:cNvPr id="5" name="Footer Placeholder 4">
            <a:extLst>
              <a:ext uri="{FF2B5EF4-FFF2-40B4-BE49-F238E27FC236}">
                <a16:creationId xmlns:a16="http://schemas.microsoft.com/office/drawing/2014/main" id="{63A62AD0-D095-4135-810B-74D32A58A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05B81-DCA0-4482-A463-0309710D592A}"/>
              </a:ext>
            </a:extLst>
          </p:cNvPr>
          <p:cNvSpPr>
            <a:spLocks noGrp="1"/>
          </p:cNvSpPr>
          <p:nvPr>
            <p:ph type="sldNum" sz="quarter" idx="12"/>
          </p:nvPr>
        </p:nvSpPr>
        <p:spPr/>
        <p:txBody>
          <a:bodyPr/>
          <a:lstStyle/>
          <a:p>
            <a:fld id="{06B82D8D-7354-49C5-8BE5-19965613462D}" type="slidenum">
              <a:rPr lang="en-US" smtClean="0"/>
              <a:t>‹#›</a:t>
            </a:fld>
            <a:endParaRPr lang="en-US"/>
          </a:p>
        </p:txBody>
      </p:sp>
    </p:spTree>
    <p:extLst>
      <p:ext uri="{BB962C8B-B14F-4D97-AF65-F5344CB8AC3E}">
        <p14:creationId xmlns:p14="http://schemas.microsoft.com/office/powerpoint/2010/main" val="268256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9D6F-030C-4D3C-B160-9895A93214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684C2D-6443-4E50-9D73-1BE743762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8061A-E27A-44FD-93EA-AC82544EE266}"/>
              </a:ext>
            </a:extLst>
          </p:cNvPr>
          <p:cNvSpPr>
            <a:spLocks noGrp="1"/>
          </p:cNvSpPr>
          <p:nvPr>
            <p:ph type="dt" sz="half" idx="10"/>
          </p:nvPr>
        </p:nvSpPr>
        <p:spPr/>
        <p:txBody>
          <a:bodyPr/>
          <a:lstStyle/>
          <a:p>
            <a:fld id="{F6C6C4EB-39A9-4824-8C05-A5EE5D560E55}" type="datetimeFigureOut">
              <a:rPr lang="en-US" smtClean="0"/>
              <a:t>3/6/2024</a:t>
            </a:fld>
            <a:endParaRPr lang="en-US"/>
          </a:p>
        </p:txBody>
      </p:sp>
      <p:sp>
        <p:nvSpPr>
          <p:cNvPr id="5" name="Footer Placeholder 4">
            <a:extLst>
              <a:ext uri="{FF2B5EF4-FFF2-40B4-BE49-F238E27FC236}">
                <a16:creationId xmlns:a16="http://schemas.microsoft.com/office/drawing/2014/main" id="{CEDD164E-A769-475D-866B-8CF1EA59E8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E877A-798E-40A2-AE4B-3C75532454E3}"/>
              </a:ext>
            </a:extLst>
          </p:cNvPr>
          <p:cNvSpPr>
            <a:spLocks noGrp="1"/>
          </p:cNvSpPr>
          <p:nvPr>
            <p:ph type="sldNum" sz="quarter" idx="12"/>
          </p:nvPr>
        </p:nvSpPr>
        <p:spPr/>
        <p:txBody>
          <a:bodyPr/>
          <a:lstStyle/>
          <a:p>
            <a:fld id="{06B82D8D-7354-49C5-8BE5-19965613462D}" type="slidenum">
              <a:rPr lang="en-US" smtClean="0"/>
              <a:t>‹#›</a:t>
            </a:fld>
            <a:endParaRPr lang="en-US"/>
          </a:p>
        </p:txBody>
      </p:sp>
    </p:spTree>
    <p:extLst>
      <p:ext uri="{BB962C8B-B14F-4D97-AF65-F5344CB8AC3E}">
        <p14:creationId xmlns:p14="http://schemas.microsoft.com/office/powerpoint/2010/main" val="244989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4A06E-77B7-4BA9-841C-2589EDEB56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906329-DAEC-4BF5-8250-D9A507CD63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ED555E-83DC-4674-ADB4-BEF35F6D1012}"/>
              </a:ext>
            </a:extLst>
          </p:cNvPr>
          <p:cNvSpPr>
            <a:spLocks noGrp="1"/>
          </p:cNvSpPr>
          <p:nvPr>
            <p:ph type="dt" sz="half" idx="10"/>
          </p:nvPr>
        </p:nvSpPr>
        <p:spPr/>
        <p:txBody>
          <a:bodyPr/>
          <a:lstStyle/>
          <a:p>
            <a:fld id="{F6C6C4EB-39A9-4824-8C05-A5EE5D560E55}" type="datetimeFigureOut">
              <a:rPr lang="en-US" smtClean="0"/>
              <a:t>3/6/2024</a:t>
            </a:fld>
            <a:endParaRPr lang="en-US"/>
          </a:p>
        </p:txBody>
      </p:sp>
      <p:sp>
        <p:nvSpPr>
          <p:cNvPr id="5" name="Footer Placeholder 4">
            <a:extLst>
              <a:ext uri="{FF2B5EF4-FFF2-40B4-BE49-F238E27FC236}">
                <a16:creationId xmlns:a16="http://schemas.microsoft.com/office/drawing/2014/main" id="{FC510C9E-F251-40C8-B084-D79F2986B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ECDB6B-E324-46D8-81F9-219E53AE75DF}"/>
              </a:ext>
            </a:extLst>
          </p:cNvPr>
          <p:cNvSpPr>
            <a:spLocks noGrp="1"/>
          </p:cNvSpPr>
          <p:nvPr>
            <p:ph type="sldNum" sz="quarter" idx="12"/>
          </p:nvPr>
        </p:nvSpPr>
        <p:spPr/>
        <p:txBody>
          <a:bodyPr/>
          <a:lstStyle/>
          <a:p>
            <a:fld id="{06B82D8D-7354-49C5-8BE5-19965613462D}" type="slidenum">
              <a:rPr lang="en-US" smtClean="0"/>
              <a:t>‹#›</a:t>
            </a:fld>
            <a:endParaRPr lang="en-US"/>
          </a:p>
        </p:txBody>
      </p:sp>
    </p:spTree>
    <p:extLst>
      <p:ext uri="{BB962C8B-B14F-4D97-AF65-F5344CB8AC3E}">
        <p14:creationId xmlns:p14="http://schemas.microsoft.com/office/powerpoint/2010/main" val="418066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ECFB-AE26-45CE-9FCD-840EA0FBFB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A43B5-89D7-4B06-AAEB-9A063C6F57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437D3B-F2D1-490F-B84E-92E65C3B62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6DB631-0C8C-4C0D-815C-C6995DC19B8A}"/>
              </a:ext>
            </a:extLst>
          </p:cNvPr>
          <p:cNvSpPr>
            <a:spLocks noGrp="1"/>
          </p:cNvSpPr>
          <p:nvPr>
            <p:ph type="dt" sz="half" idx="10"/>
          </p:nvPr>
        </p:nvSpPr>
        <p:spPr/>
        <p:txBody>
          <a:bodyPr/>
          <a:lstStyle/>
          <a:p>
            <a:fld id="{F6C6C4EB-39A9-4824-8C05-A5EE5D560E55}" type="datetimeFigureOut">
              <a:rPr lang="en-US" smtClean="0"/>
              <a:t>3/6/2024</a:t>
            </a:fld>
            <a:endParaRPr lang="en-US"/>
          </a:p>
        </p:txBody>
      </p:sp>
      <p:sp>
        <p:nvSpPr>
          <p:cNvPr id="6" name="Footer Placeholder 5">
            <a:extLst>
              <a:ext uri="{FF2B5EF4-FFF2-40B4-BE49-F238E27FC236}">
                <a16:creationId xmlns:a16="http://schemas.microsoft.com/office/drawing/2014/main" id="{A70C66E6-A4CA-41B4-9A79-161F1B0152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4FEC6-B153-4576-8803-452C929BA662}"/>
              </a:ext>
            </a:extLst>
          </p:cNvPr>
          <p:cNvSpPr>
            <a:spLocks noGrp="1"/>
          </p:cNvSpPr>
          <p:nvPr>
            <p:ph type="sldNum" sz="quarter" idx="12"/>
          </p:nvPr>
        </p:nvSpPr>
        <p:spPr/>
        <p:txBody>
          <a:bodyPr/>
          <a:lstStyle/>
          <a:p>
            <a:fld id="{06B82D8D-7354-49C5-8BE5-19965613462D}" type="slidenum">
              <a:rPr lang="en-US" smtClean="0"/>
              <a:t>‹#›</a:t>
            </a:fld>
            <a:endParaRPr lang="en-US"/>
          </a:p>
        </p:txBody>
      </p:sp>
    </p:spTree>
    <p:extLst>
      <p:ext uri="{BB962C8B-B14F-4D97-AF65-F5344CB8AC3E}">
        <p14:creationId xmlns:p14="http://schemas.microsoft.com/office/powerpoint/2010/main" val="266085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4BB1-B60B-4303-88D7-E6FE724205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8F386C-EC93-4A86-886F-4DB256440D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104C3D-A03A-4E3D-A4C2-A29938B6A4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136291-83E8-47AD-88B1-27FC5E4CB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C2DBCE-F571-4A96-AD12-6DBF1519D5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9A8E49-7C49-4FA6-B4A7-5CB59251A440}"/>
              </a:ext>
            </a:extLst>
          </p:cNvPr>
          <p:cNvSpPr>
            <a:spLocks noGrp="1"/>
          </p:cNvSpPr>
          <p:nvPr>
            <p:ph type="dt" sz="half" idx="10"/>
          </p:nvPr>
        </p:nvSpPr>
        <p:spPr/>
        <p:txBody>
          <a:bodyPr/>
          <a:lstStyle/>
          <a:p>
            <a:fld id="{F6C6C4EB-39A9-4824-8C05-A5EE5D560E55}" type="datetimeFigureOut">
              <a:rPr lang="en-US" smtClean="0"/>
              <a:t>3/6/2024</a:t>
            </a:fld>
            <a:endParaRPr lang="en-US"/>
          </a:p>
        </p:txBody>
      </p:sp>
      <p:sp>
        <p:nvSpPr>
          <p:cNvPr id="8" name="Footer Placeholder 7">
            <a:extLst>
              <a:ext uri="{FF2B5EF4-FFF2-40B4-BE49-F238E27FC236}">
                <a16:creationId xmlns:a16="http://schemas.microsoft.com/office/drawing/2014/main" id="{E5FB57B3-8388-4589-8CE1-9BAB51642BC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9A7276-9EF3-4B52-BFB9-D7452420EC4D}"/>
              </a:ext>
            </a:extLst>
          </p:cNvPr>
          <p:cNvSpPr>
            <a:spLocks noGrp="1"/>
          </p:cNvSpPr>
          <p:nvPr>
            <p:ph type="sldNum" sz="quarter" idx="12"/>
          </p:nvPr>
        </p:nvSpPr>
        <p:spPr/>
        <p:txBody>
          <a:bodyPr/>
          <a:lstStyle/>
          <a:p>
            <a:fld id="{06B82D8D-7354-49C5-8BE5-19965613462D}" type="slidenum">
              <a:rPr lang="en-US" smtClean="0"/>
              <a:t>‹#›</a:t>
            </a:fld>
            <a:endParaRPr lang="en-US"/>
          </a:p>
        </p:txBody>
      </p:sp>
    </p:spTree>
    <p:extLst>
      <p:ext uri="{BB962C8B-B14F-4D97-AF65-F5344CB8AC3E}">
        <p14:creationId xmlns:p14="http://schemas.microsoft.com/office/powerpoint/2010/main" val="1853893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1F9-F575-48B8-9F3A-3BE5A5D742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C95A52-FA89-43CD-80C9-BDFBEE01E927}"/>
              </a:ext>
            </a:extLst>
          </p:cNvPr>
          <p:cNvSpPr>
            <a:spLocks noGrp="1"/>
          </p:cNvSpPr>
          <p:nvPr>
            <p:ph type="dt" sz="half" idx="10"/>
          </p:nvPr>
        </p:nvSpPr>
        <p:spPr/>
        <p:txBody>
          <a:bodyPr/>
          <a:lstStyle/>
          <a:p>
            <a:fld id="{F6C6C4EB-39A9-4824-8C05-A5EE5D560E55}" type="datetimeFigureOut">
              <a:rPr lang="en-US" smtClean="0"/>
              <a:t>3/6/2024</a:t>
            </a:fld>
            <a:endParaRPr lang="en-US"/>
          </a:p>
        </p:txBody>
      </p:sp>
      <p:sp>
        <p:nvSpPr>
          <p:cNvPr id="4" name="Footer Placeholder 3">
            <a:extLst>
              <a:ext uri="{FF2B5EF4-FFF2-40B4-BE49-F238E27FC236}">
                <a16:creationId xmlns:a16="http://schemas.microsoft.com/office/drawing/2014/main" id="{F536CBF0-144F-435D-887B-B487D1DAF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78E13A-F65D-4087-BA42-28C9A78F2BFA}"/>
              </a:ext>
            </a:extLst>
          </p:cNvPr>
          <p:cNvSpPr>
            <a:spLocks noGrp="1"/>
          </p:cNvSpPr>
          <p:nvPr>
            <p:ph type="sldNum" sz="quarter" idx="12"/>
          </p:nvPr>
        </p:nvSpPr>
        <p:spPr/>
        <p:txBody>
          <a:bodyPr/>
          <a:lstStyle/>
          <a:p>
            <a:fld id="{06B82D8D-7354-49C5-8BE5-19965613462D}" type="slidenum">
              <a:rPr lang="en-US" smtClean="0"/>
              <a:t>‹#›</a:t>
            </a:fld>
            <a:endParaRPr lang="en-US"/>
          </a:p>
        </p:txBody>
      </p:sp>
    </p:spTree>
    <p:extLst>
      <p:ext uri="{BB962C8B-B14F-4D97-AF65-F5344CB8AC3E}">
        <p14:creationId xmlns:p14="http://schemas.microsoft.com/office/powerpoint/2010/main" val="380471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3090F2-802A-43D2-B63D-17260D3CF365}"/>
              </a:ext>
            </a:extLst>
          </p:cNvPr>
          <p:cNvSpPr>
            <a:spLocks noGrp="1"/>
          </p:cNvSpPr>
          <p:nvPr>
            <p:ph type="dt" sz="half" idx="10"/>
          </p:nvPr>
        </p:nvSpPr>
        <p:spPr/>
        <p:txBody>
          <a:bodyPr/>
          <a:lstStyle/>
          <a:p>
            <a:fld id="{F6C6C4EB-39A9-4824-8C05-A5EE5D560E55}" type="datetimeFigureOut">
              <a:rPr lang="en-US" smtClean="0"/>
              <a:t>3/6/2024</a:t>
            </a:fld>
            <a:endParaRPr lang="en-US"/>
          </a:p>
        </p:txBody>
      </p:sp>
      <p:sp>
        <p:nvSpPr>
          <p:cNvPr id="3" name="Footer Placeholder 2">
            <a:extLst>
              <a:ext uri="{FF2B5EF4-FFF2-40B4-BE49-F238E27FC236}">
                <a16:creationId xmlns:a16="http://schemas.microsoft.com/office/drawing/2014/main" id="{D97E902A-2749-4BB5-A4AD-200B63B2B5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76F231-020F-4797-97E0-84480C3E985D}"/>
              </a:ext>
            </a:extLst>
          </p:cNvPr>
          <p:cNvSpPr>
            <a:spLocks noGrp="1"/>
          </p:cNvSpPr>
          <p:nvPr>
            <p:ph type="sldNum" sz="quarter" idx="12"/>
          </p:nvPr>
        </p:nvSpPr>
        <p:spPr/>
        <p:txBody>
          <a:bodyPr/>
          <a:lstStyle/>
          <a:p>
            <a:fld id="{06B82D8D-7354-49C5-8BE5-19965613462D}" type="slidenum">
              <a:rPr lang="en-US" smtClean="0"/>
              <a:t>‹#›</a:t>
            </a:fld>
            <a:endParaRPr lang="en-US"/>
          </a:p>
        </p:txBody>
      </p:sp>
    </p:spTree>
    <p:extLst>
      <p:ext uri="{BB962C8B-B14F-4D97-AF65-F5344CB8AC3E}">
        <p14:creationId xmlns:p14="http://schemas.microsoft.com/office/powerpoint/2010/main" val="2109997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8F2A-2D8C-4264-A99B-FBA742B22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29F188-4C93-42D4-BDE9-E7672B2898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074780-4641-4EB3-B70A-B00B7EB3B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9E793-9CA8-489E-A38D-26B5E4719593}"/>
              </a:ext>
            </a:extLst>
          </p:cNvPr>
          <p:cNvSpPr>
            <a:spLocks noGrp="1"/>
          </p:cNvSpPr>
          <p:nvPr>
            <p:ph type="dt" sz="half" idx="10"/>
          </p:nvPr>
        </p:nvSpPr>
        <p:spPr/>
        <p:txBody>
          <a:bodyPr/>
          <a:lstStyle/>
          <a:p>
            <a:fld id="{F6C6C4EB-39A9-4824-8C05-A5EE5D560E55}" type="datetimeFigureOut">
              <a:rPr lang="en-US" smtClean="0"/>
              <a:t>3/6/2024</a:t>
            </a:fld>
            <a:endParaRPr lang="en-US"/>
          </a:p>
        </p:txBody>
      </p:sp>
      <p:sp>
        <p:nvSpPr>
          <p:cNvPr id="6" name="Footer Placeholder 5">
            <a:extLst>
              <a:ext uri="{FF2B5EF4-FFF2-40B4-BE49-F238E27FC236}">
                <a16:creationId xmlns:a16="http://schemas.microsoft.com/office/drawing/2014/main" id="{F9169C12-594F-460F-B997-0C4A24BE5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6C1D9-005A-42E5-A11F-15702C4AB67F}"/>
              </a:ext>
            </a:extLst>
          </p:cNvPr>
          <p:cNvSpPr>
            <a:spLocks noGrp="1"/>
          </p:cNvSpPr>
          <p:nvPr>
            <p:ph type="sldNum" sz="quarter" idx="12"/>
          </p:nvPr>
        </p:nvSpPr>
        <p:spPr/>
        <p:txBody>
          <a:bodyPr/>
          <a:lstStyle/>
          <a:p>
            <a:fld id="{06B82D8D-7354-49C5-8BE5-19965613462D}" type="slidenum">
              <a:rPr lang="en-US" smtClean="0"/>
              <a:t>‹#›</a:t>
            </a:fld>
            <a:endParaRPr lang="en-US"/>
          </a:p>
        </p:txBody>
      </p:sp>
    </p:spTree>
    <p:extLst>
      <p:ext uri="{BB962C8B-B14F-4D97-AF65-F5344CB8AC3E}">
        <p14:creationId xmlns:p14="http://schemas.microsoft.com/office/powerpoint/2010/main" val="183873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FE10-DA8F-4261-AD6A-99935300A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F1CE7-9944-456D-B152-307CA5BFC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42E4A8-055D-4271-9731-1DE791F69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F96F1-2718-4CEE-9134-AE8A7CFFF9E5}"/>
              </a:ext>
            </a:extLst>
          </p:cNvPr>
          <p:cNvSpPr>
            <a:spLocks noGrp="1"/>
          </p:cNvSpPr>
          <p:nvPr>
            <p:ph type="dt" sz="half" idx="10"/>
          </p:nvPr>
        </p:nvSpPr>
        <p:spPr/>
        <p:txBody>
          <a:bodyPr/>
          <a:lstStyle/>
          <a:p>
            <a:fld id="{F6C6C4EB-39A9-4824-8C05-A5EE5D560E55}" type="datetimeFigureOut">
              <a:rPr lang="en-US" smtClean="0"/>
              <a:t>3/6/2024</a:t>
            </a:fld>
            <a:endParaRPr lang="en-US"/>
          </a:p>
        </p:txBody>
      </p:sp>
      <p:sp>
        <p:nvSpPr>
          <p:cNvPr id="6" name="Footer Placeholder 5">
            <a:extLst>
              <a:ext uri="{FF2B5EF4-FFF2-40B4-BE49-F238E27FC236}">
                <a16:creationId xmlns:a16="http://schemas.microsoft.com/office/drawing/2014/main" id="{626DDD74-D46E-467C-8D27-EAF211800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79F67E-AE16-429E-A65C-A1F454977A71}"/>
              </a:ext>
            </a:extLst>
          </p:cNvPr>
          <p:cNvSpPr>
            <a:spLocks noGrp="1"/>
          </p:cNvSpPr>
          <p:nvPr>
            <p:ph type="sldNum" sz="quarter" idx="12"/>
          </p:nvPr>
        </p:nvSpPr>
        <p:spPr/>
        <p:txBody>
          <a:bodyPr/>
          <a:lstStyle/>
          <a:p>
            <a:fld id="{06B82D8D-7354-49C5-8BE5-19965613462D}" type="slidenum">
              <a:rPr lang="en-US" smtClean="0"/>
              <a:t>‹#›</a:t>
            </a:fld>
            <a:endParaRPr lang="en-US"/>
          </a:p>
        </p:txBody>
      </p:sp>
    </p:spTree>
    <p:extLst>
      <p:ext uri="{BB962C8B-B14F-4D97-AF65-F5344CB8AC3E}">
        <p14:creationId xmlns:p14="http://schemas.microsoft.com/office/powerpoint/2010/main" val="181514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0BD209-099F-432D-96AA-BA760B738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685655-1EAD-4296-BB16-927F13FA7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CBD14-F3D1-40FD-8854-D29C740754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6C4EB-39A9-4824-8C05-A5EE5D560E55}" type="datetimeFigureOut">
              <a:rPr lang="en-US" smtClean="0"/>
              <a:t>3/6/2024</a:t>
            </a:fld>
            <a:endParaRPr lang="en-US"/>
          </a:p>
        </p:txBody>
      </p:sp>
      <p:sp>
        <p:nvSpPr>
          <p:cNvPr id="5" name="Footer Placeholder 4">
            <a:extLst>
              <a:ext uri="{FF2B5EF4-FFF2-40B4-BE49-F238E27FC236}">
                <a16:creationId xmlns:a16="http://schemas.microsoft.com/office/drawing/2014/main" id="{10433985-4E3B-4758-A59F-D4E3FEF32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C17320-35C6-4AC0-99E2-E84B8D9350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82D8D-7354-49C5-8BE5-19965613462D}" type="slidenum">
              <a:rPr lang="en-US" smtClean="0"/>
              <a:t>‹#›</a:t>
            </a:fld>
            <a:endParaRPr lang="en-US"/>
          </a:p>
        </p:txBody>
      </p:sp>
    </p:spTree>
    <p:extLst>
      <p:ext uri="{BB962C8B-B14F-4D97-AF65-F5344CB8AC3E}">
        <p14:creationId xmlns:p14="http://schemas.microsoft.com/office/powerpoint/2010/main" val="323950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0536DB-E824-490F-A597-217A2CF51839}"/>
              </a:ext>
            </a:extLst>
          </p:cNvPr>
          <p:cNvSpPr txBox="1"/>
          <p:nvPr/>
        </p:nvSpPr>
        <p:spPr>
          <a:xfrm>
            <a:off x="1" y="1915155"/>
            <a:ext cx="12192000" cy="1200329"/>
          </a:xfrm>
          <a:prstGeom prst="rect">
            <a:avLst/>
          </a:prstGeom>
          <a:noFill/>
        </p:spPr>
        <p:txBody>
          <a:bodyPr wrap="square" rtlCol="0">
            <a:spAutoFit/>
          </a:bodyPr>
          <a:lstStyle/>
          <a:p>
            <a:pPr algn="ctr"/>
            <a:r>
              <a:rPr lang="vi-VN" sz="3600" b="1" dirty="0">
                <a:solidFill>
                  <a:srgbClr val="FF0000"/>
                </a:solidFill>
                <a:latin typeface="+mj-lt"/>
              </a:rPr>
              <a:t>On Unmanned </a:t>
            </a:r>
            <a:r>
              <a:rPr lang="en-US" sz="3600" b="1" dirty="0">
                <a:solidFill>
                  <a:srgbClr val="FF0000"/>
                </a:solidFill>
                <a:latin typeface="Times New Roman" panose="02020603050405020304" pitchFamily="18" charset="0"/>
                <a:cs typeface="Times New Roman" panose="02020603050405020304" pitchFamily="18" charset="0"/>
              </a:rPr>
              <a:t>Aerial Vehicles Light Show Systems: </a:t>
            </a:r>
            <a:br>
              <a:rPr lang="vi-VN" sz="3600" b="1" dirty="0">
                <a:solidFill>
                  <a:srgbClr val="FF0000"/>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Algorithms, Software and Hardware</a:t>
            </a:r>
          </a:p>
        </p:txBody>
      </p:sp>
      <p:sp>
        <p:nvSpPr>
          <p:cNvPr id="6" name="TextBox 5">
            <a:extLst>
              <a:ext uri="{FF2B5EF4-FFF2-40B4-BE49-F238E27FC236}">
                <a16:creationId xmlns:a16="http://schemas.microsoft.com/office/drawing/2014/main" id="{2505F881-7AC4-4272-8561-944DC80C9C72}"/>
              </a:ext>
            </a:extLst>
          </p:cNvPr>
          <p:cNvSpPr txBox="1"/>
          <p:nvPr/>
        </p:nvSpPr>
        <p:spPr>
          <a:xfrm>
            <a:off x="1736101" y="4573513"/>
            <a:ext cx="8719793" cy="461665"/>
          </a:xfrm>
          <a:prstGeom prst="rect">
            <a:avLst/>
          </a:prstGeom>
          <a:noFill/>
        </p:spPr>
        <p:txBody>
          <a:bodyPr wrap="square" rtlCol="0">
            <a:spAutoFit/>
          </a:bodyPr>
          <a:lstStyle/>
          <a:p>
            <a:pPr algn="ctr"/>
            <a:r>
              <a:rPr lang="vi-VN" sz="2400" dirty="0">
                <a:latin typeface="+mj-lt"/>
              </a:rPr>
              <a:t>Đỗ Đức Mạnh - 20020688</a:t>
            </a:r>
            <a:endParaRPr lang="en-US" sz="2400" dirty="0">
              <a:latin typeface="+mj-lt"/>
            </a:endParaRPr>
          </a:p>
        </p:txBody>
      </p:sp>
      <p:sp>
        <p:nvSpPr>
          <p:cNvPr id="7" name="TextBox 6">
            <a:extLst>
              <a:ext uri="{FF2B5EF4-FFF2-40B4-BE49-F238E27FC236}">
                <a16:creationId xmlns:a16="http://schemas.microsoft.com/office/drawing/2014/main" id="{1647A09D-A77B-4A63-8A7C-D2B8FE31C848}"/>
              </a:ext>
            </a:extLst>
          </p:cNvPr>
          <p:cNvSpPr txBox="1"/>
          <p:nvPr/>
        </p:nvSpPr>
        <p:spPr>
          <a:xfrm>
            <a:off x="1736102" y="6037868"/>
            <a:ext cx="8719793" cy="369332"/>
          </a:xfrm>
          <a:prstGeom prst="rect">
            <a:avLst/>
          </a:prstGeom>
          <a:noFill/>
        </p:spPr>
        <p:txBody>
          <a:bodyPr wrap="square" rtlCol="0">
            <a:spAutoFit/>
          </a:bodyPr>
          <a:lstStyle/>
          <a:p>
            <a:pPr algn="ctr"/>
            <a:r>
              <a:rPr lang="vi-VN" i="1" dirty="0">
                <a:latin typeface="+mj-lt"/>
              </a:rPr>
              <a:t>Ha Noi, 2024</a:t>
            </a:r>
            <a:endParaRPr lang="en-US" i="1" dirty="0">
              <a:latin typeface="+mj-lt"/>
            </a:endParaRPr>
          </a:p>
        </p:txBody>
      </p:sp>
      <p:sp>
        <p:nvSpPr>
          <p:cNvPr id="8" name="TextBox 7">
            <a:extLst>
              <a:ext uri="{FF2B5EF4-FFF2-40B4-BE49-F238E27FC236}">
                <a16:creationId xmlns:a16="http://schemas.microsoft.com/office/drawing/2014/main" id="{996DB06F-8625-4793-AA37-D501B457B8CF}"/>
              </a:ext>
            </a:extLst>
          </p:cNvPr>
          <p:cNvSpPr txBox="1"/>
          <p:nvPr/>
        </p:nvSpPr>
        <p:spPr>
          <a:xfrm>
            <a:off x="1736099" y="813646"/>
            <a:ext cx="8719793" cy="646331"/>
          </a:xfrm>
          <a:prstGeom prst="rect">
            <a:avLst/>
          </a:prstGeom>
          <a:noFill/>
        </p:spPr>
        <p:txBody>
          <a:bodyPr wrap="square" rtlCol="0">
            <a:spAutoFit/>
          </a:bodyPr>
          <a:lstStyle/>
          <a:p>
            <a:pPr algn="ctr"/>
            <a:r>
              <a:rPr lang="vi-VN" sz="3600" b="1" dirty="0">
                <a:latin typeface="+mj-lt"/>
              </a:rPr>
              <a:t>Báo cáo</a:t>
            </a:r>
            <a:endParaRPr lang="en-US" sz="3600" b="1" dirty="0">
              <a:latin typeface="+mj-lt"/>
            </a:endParaRPr>
          </a:p>
        </p:txBody>
      </p:sp>
    </p:spTree>
    <p:extLst>
      <p:ext uri="{BB962C8B-B14F-4D97-AF65-F5344CB8AC3E}">
        <p14:creationId xmlns:p14="http://schemas.microsoft.com/office/powerpoint/2010/main" val="117168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Phần cứng</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9</a:t>
            </a:r>
            <a:endParaRPr lang="en-US" sz="4000" dirty="0">
              <a:solidFill>
                <a:schemeClr val="accent1">
                  <a:lumMod val="40000"/>
                  <a:lumOff val="60000"/>
                </a:schemeClr>
              </a:solidFill>
              <a:latin typeface="+mj-lt"/>
            </a:endParaRPr>
          </a:p>
        </p:txBody>
      </p:sp>
      <p:sp>
        <p:nvSpPr>
          <p:cNvPr id="8" name="TextBox 7">
            <a:extLst>
              <a:ext uri="{FF2B5EF4-FFF2-40B4-BE49-F238E27FC236}">
                <a16:creationId xmlns:a16="http://schemas.microsoft.com/office/drawing/2014/main" id="{3AD6159C-722C-4F94-9AFD-AF88980EE2A9}"/>
              </a:ext>
            </a:extLst>
          </p:cNvPr>
          <p:cNvSpPr txBox="1"/>
          <p:nvPr/>
        </p:nvSpPr>
        <p:spPr>
          <a:xfrm>
            <a:off x="338272" y="1006549"/>
            <a:ext cx="11170763" cy="461665"/>
          </a:xfrm>
          <a:prstGeom prst="rect">
            <a:avLst/>
          </a:prstGeom>
          <a:noFill/>
        </p:spPr>
        <p:txBody>
          <a:bodyPr wrap="square" rtlCol="0">
            <a:spAutoFit/>
          </a:bodyPr>
          <a:lstStyle/>
          <a:p>
            <a:pPr algn="just"/>
            <a:r>
              <a:rPr lang="vi-VN" sz="2400" dirty="0">
                <a:latin typeface="+mj-lt"/>
                <a:sym typeface="Wingdings" panose="05000000000000000000" pitchFamily="2" charset="2"/>
              </a:rPr>
              <a:t>Kết nối hệ thống</a:t>
            </a:r>
          </a:p>
        </p:txBody>
      </p:sp>
      <p:sp>
        <p:nvSpPr>
          <p:cNvPr id="10" name="TextBox 9">
            <a:extLst>
              <a:ext uri="{FF2B5EF4-FFF2-40B4-BE49-F238E27FC236}">
                <a16:creationId xmlns:a16="http://schemas.microsoft.com/office/drawing/2014/main" id="{B9F971BB-5EEF-47DD-BAC6-8FD9467101AF}"/>
              </a:ext>
            </a:extLst>
          </p:cNvPr>
          <p:cNvSpPr txBox="1"/>
          <p:nvPr/>
        </p:nvSpPr>
        <p:spPr>
          <a:xfrm>
            <a:off x="4059810" y="5807292"/>
            <a:ext cx="4072379" cy="338554"/>
          </a:xfrm>
          <a:prstGeom prst="rect">
            <a:avLst/>
          </a:prstGeom>
          <a:noFill/>
        </p:spPr>
        <p:txBody>
          <a:bodyPr wrap="square" rtlCol="0">
            <a:spAutoFit/>
          </a:bodyPr>
          <a:lstStyle/>
          <a:p>
            <a:pPr algn="ctr"/>
            <a:r>
              <a:rPr lang="vi-VN" sz="1600" i="1" dirty="0">
                <a:latin typeface="+mj-lt"/>
              </a:rPr>
              <a:t>Sơ đồ kết nối hệ thống</a:t>
            </a:r>
            <a:endParaRPr lang="en-US" sz="1600" i="1" dirty="0">
              <a:latin typeface="+mj-lt"/>
            </a:endParaRPr>
          </a:p>
        </p:txBody>
      </p:sp>
      <p:pic>
        <p:nvPicPr>
          <p:cNvPr id="4" name="Picture 3">
            <a:extLst>
              <a:ext uri="{FF2B5EF4-FFF2-40B4-BE49-F238E27FC236}">
                <a16:creationId xmlns:a16="http://schemas.microsoft.com/office/drawing/2014/main" id="{04BACD0B-3362-4986-869B-2280EA6BAC93}"/>
              </a:ext>
            </a:extLst>
          </p:cNvPr>
          <p:cNvPicPr>
            <a:picLocks noChangeAspect="1"/>
          </p:cNvPicPr>
          <p:nvPr/>
        </p:nvPicPr>
        <p:blipFill>
          <a:blip r:embed="rId2"/>
          <a:stretch>
            <a:fillRect/>
          </a:stretch>
        </p:blipFill>
        <p:spPr>
          <a:xfrm>
            <a:off x="2300775" y="1468214"/>
            <a:ext cx="7511892" cy="4046690"/>
          </a:xfrm>
          <a:prstGeom prst="rect">
            <a:avLst/>
          </a:prstGeom>
        </p:spPr>
      </p:pic>
    </p:spTree>
    <p:extLst>
      <p:ext uri="{BB962C8B-B14F-4D97-AF65-F5344CB8AC3E}">
        <p14:creationId xmlns:p14="http://schemas.microsoft.com/office/powerpoint/2010/main" val="123221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Phần cứng</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10</a:t>
            </a:r>
            <a:endParaRPr lang="en-US" sz="4000" dirty="0">
              <a:solidFill>
                <a:schemeClr val="accent1">
                  <a:lumMod val="40000"/>
                  <a:lumOff val="60000"/>
                </a:schemeClr>
              </a:solidFill>
              <a:latin typeface="+mj-lt"/>
            </a:endParaRPr>
          </a:p>
        </p:txBody>
      </p:sp>
      <p:sp>
        <p:nvSpPr>
          <p:cNvPr id="8" name="TextBox 7">
            <a:extLst>
              <a:ext uri="{FF2B5EF4-FFF2-40B4-BE49-F238E27FC236}">
                <a16:creationId xmlns:a16="http://schemas.microsoft.com/office/drawing/2014/main" id="{3AD6159C-722C-4F94-9AFD-AF88980EE2A9}"/>
              </a:ext>
            </a:extLst>
          </p:cNvPr>
          <p:cNvSpPr txBox="1"/>
          <p:nvPr/>
        </p:nvSpPr>
        <p:spPr>
          <a:xfrm>
            <a:off x="338272" y="1006549"/>
            <a:ext cx="11170763" cy="461665"/>
          </a:xfrm>
          <a:prstGeom prst="rect">
            <a:avLst/>
          </a:prstGeom>
          <a:noFill/>
        </p:spPr>
        <p:txBody>
          <a:bodyPr wrap="square" rtlCol="0">
            <a:spAutoFit/>
          </a:bodyPr>
          <a:lstStyle/>
          <a:p>
            <a:pPr algn="just"/>
            <a:r>
              <a:rPr lang="vi-VN" sz="2400" dirty="0">
                <a:latin typeface="+mj-lt"/>
                <a:sym typeface="Wingdings" panose="05000000000000000000" pitchFamily="2" charset="2"/>
              </a:rPr>
              <a:t>Hệ thống định vị chính xác RTK-GPS</a:t>
            </a:r>
          </a:p>
        </p:txBody>
      </p:sp>
      <p:sp>
        <p:nvSpPr>
          <p:cNvPr id="2" name="Rectangle 1">
            <a:extLst>
              <a:ext uri="{FF2B5EF4-FFF2-40B4-BE49-F238E27FC236}">
                <a16:creationId xmlns:a16="http://schemas.microsoft.com/office/drawing/2014/main" id="{9CA7F99B-265E-4341-AA69-DADA170A70D7}"/>
              </a:ext>
            </a:extLst>
          </p:cNvPr>
          <p:cNvSpPr/>
          <p:nvPr/>
        </p:nvSpPr>
        <p:spPr>
          <a:xfrm>
            <a:off x="2600227" y="1838227"/>
            <a:ext cx="2295428" cy="7164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latin typeface="+mj-lt"/>
              </a:rPr>
              <a:t>Hệ thống RTK-GPS</a:t>
            </a:r>
          </a:p>
        </p:txBody>
      </p:sp>
      <p:sp>
        <p:nvSpPr>
          <p:cNvPr id="9" name="Rectangle 8">
            <a:extLst>
              <a:ext uri="{FF2B5EF4-FFF2-40B4-BE49-F238E27FC236}">
                <a16:creationId xmlns:a16="http://schemas.microsoft.com/office/drawing/2014/main" id="{5A1B7112-628B-4B82-BDE8-630D6031A641}"/>
              </a:ext>
            </a:extLst>
          </p:cNvPr>
          <p:cNvSpPr/>
          <p:nvPr/>
        </p:nvSpPr>
        <p:spPr>
          <a:xfrm>
            <a:off x="9407951" y="1838227"/>
            <a:ext cx="2101084" cy="7164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latin typeface="+mj-lt"/>
              </a:rPr>
              <a:t>UAVs</a:t>
            </a:r>
            <a:endParaRPr lang="en-US" dirty="0">
              <a:solidFill>
                <a:schemeClr val="tx1"/>
              </a:solidFill>
              <a:latin typeface="+mj-lt"/>
            </a:endParaRPr>
          </a:p>
        </p:txBody>
      </p:sp>
      <p:sp>
        <p:nvSpPr>
          <p:cNvPr id="11" name="Rectangle 10">
            <a:extLst>
              <a:ext uri="{FF2B5EF4-FFF2-40B4-BE49-F238E27FC236}">
                <a16:creationId xmlns:a16="http://schemas.microsoft.com/office/drawing/2014/main" id="{2B9AE7CC-A268-4405-929D-EF42189D2F20}"/>
              </a:ext>
            </a:extLst>
          </p:cNvPr>
          <p:cNvSpPr/>
          <p:nvPr/>
        </p:nvSpPr>
        <p:spPr>
          <a:xfrm>
            <a:off x="150829" y="2809187"/>
            <a:ext cx="2295428" cy="7164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solidFill>
                  <a:schemeClr val="tx1"/>
                </a:solidFill>
                <a:latin typeface="+mj-lt"/>
              </a:rPr>
              <a:t>Trạm rover</a:t>
            </a:r>
            <a:endParaRPr lang="vi-VN" dirty="0">
              <a:solidFill>
                <a:schemeClr val="tx1"/>
              </a:solidFill>
              <a:latin typeface="+mj-lt"/>
            </a:endParaRPr>
          </a:p>
        </p:txBody>
      </p:sp>
      <p:sp>
        <p:nvSpPr>
          <p:cNvPr id="12" name="Rectangle 11">
            <a:extLst>
              <a:ext uri="{FF2B5EF4-FFF2-40B4-BE49-F238E27FC236}">
                <a16:creationId xmlns:a16="http://schemas.microsoft.com/office/drawing/2014/main" id="{94045CC2-3FD6-406F-B0EF-DDE13DD44848}"/>
              </a:ext>
            </a:extLst>
          </p:cNvPr>
          <p:cNvSpPr/>
          <p:nvPr/>
        </p:nvSpPr>
        <p:spPr>
          <a:xfrm>
            <a:off x="2600227" y="2809187"/>
            <a:ext cx="2295428" cy="7164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latin typeface="+mj-lt"/>
              </a:rPr>
              <a:t>Trạm gốc</a:t>
            </a:r>
          </a:p>
        </p:txBody>
      </p:sp>
      <p:sp>
        <p:nvSpPr>
          <p:cNvPr id="13" name="Rectangle 12">
            <a:extLst>
              <a:ext uri="{FF2B5EF4-FFF2-40B4-BE49-F238E27FC236}">
                <a16:creationId xmlns:a16="http://schemas.microsoft.com/office/drawing/2014/main" id="{34F011E8-6105-415C-8518-42B1B193EDF3}"/>
              </a:ext>
            </a:extLst>
          </p:cNvPr>
          <p:cNvSpPr/>
          <p:nvPr/>
        </p:nvSpPr>
        <p:spPr>
          <a:xfrm>
            <a:off x="5049625" y="2809186"/>
            <a:ext cx="2295428" cy="7164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latin typeface="+mj-lt"/>
              </a:rPr>
              <a:t>Trạm điều khiển </a:t>
            </a:r>
            <a:br>
              <a:rPr lang="vi-VN" dirty="0">
                <a:solidFill>
                  <a:schemeClr val="tx1"/>
                </a:solidFill>
                <a:latin typeface="+mj-lt"/>
              </a:rPr>
            </a:br>
            <a:r>
              <a:rPr lang="vi-VN" dirty="0">
                <a:solidFill>
                  <a:schemeClr val="tx1"/>
                </a:solidFill>
                <a:latin typeface="+mj-lt"/>
              </a:rPr>
              <a:t>mặt đất</a:t>
            </a:r>
          </a:p>
        </p:txBody>
      </p:sp>
      <p:sp>
        <p:nvSpPr>
          <p:cNvPr id="14" name="Rectangle 13">
            <a:extLst>
              <a:ext uri="{FF2B5EF4-FFF2-40B4-BE49-F238E27FC236}">
                <a16:creationId xmlns:a16="http://schemas.microsoft.com/office/drawing/2014/main" id="{1E0EF252-2F55-4065-89EC-14FA91FCE093}"/>
              </a:ext>
            </a:extLst>
          </p:cNvPr>
          <p:cNvSpPr/>
          <p:nvPr/>
        </p:nvSpPr>
        <p:spPr>
          <a:xfrm>
            <a:off x="2600227" y="3855562"/>
            <a:ext cx="2295428" cy="12726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latin typeface="+mj-lt"/>
              </a:rPr>
              <a:t>Ăng ten GPS</a:t>
            </a:r>
          </a:p>
          <a:p>
            <a:pPr algn="ctr"/>
            <a:r>
              <a:rPr lang="vi-VN" dirty="0">
                <a:solidFill>
                  <a:schemeClr val="tx1"/>
                </a:solidFill>
                <a:latin typeface="+mj-lt"/>
              </a:rPr>
              <a:t>Thu GPS</a:t>
            </a:r>
          </a:p>
          <a:p>
            <a:pPr algn="ctr"/>
            <a:r>
              <a:rPr lang="vi-VN" dirty="0">
                <a:solidFill>
                  <a:schemeClr val="tx1"/>
                </a:solidFill>
                <a:latin typeface="+mj-lt"/>
              </a:rPr>
              <a:t>Máy chủ</a:t>
            </a:r>
          </a:p>
        </p:txBody>
      </p:sp>
      <p:cxnSp>
        <p:nvCxnSpPr>
          <p:cNvPr id="15" name="Straight Arrow Connector 14">
            <a:extLst>
              <a:ext uri="{FF2B5EF4-FFF2-40B4-BE49-F238E27FC236}">
                <a16:creationId xmlns:a16="http://schemas.microsoft.com/office/drawing/2014/main" id="{AEB8D283-7A2D-42AE-8087-F9038A1623C0}"/>
              </a:ext>
            </a:extLst>
          </p:cNvPr>
          <p:cNvCxnSpPr>
            <a:stCxn id="2" idx="2"/>
            <a:endCxn id="11" idx="0"/>
          </p:cNvCxnSpPr>
          <p:nvPr/>
        </p:nvCxnSpPr>
        <p:spPr>
          <a:xfrm flipH="1">
            <a:off x="1298543" y="2554664"/>
            <a:ext cx="2449398" cy="25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3FF21CB-ED83-4947-8814-E2276DF7F5FC}"/>
              </a:ext>
            </a:extLst>
          </p:cNvPr>
          <p:cNvCxnSpPr>
            <a:stCxn id="2" idx="2"/>
            <a:endCxn id="12" idx="0"/>
          </p:cNvCxnSpPr>
          <p:nvPr/>
        </p:nvCxnSpPr>
        <p:spPr>
          <a:xfrm>
            <a:off x="3747941" y="2554664"/>
            <a:ext cx="0" cy="25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582362-9F22-431D-97D5-2DE29435F3B5}"/>
              </a:ext>
            </a:extLst>
          </p:cNvPr>
          <p:cNvCxnSpPr>
            <a:stCxn id="2" idx="2"/>
            <a:endCxn id="13" idx="0"/>
          </p:cNvCxnSpPr>
          <p:nvPr/>
        </p:nvCxnSpPr>
        <p:spPr>
          <a:xfrm>
            <a:off x="3747941" y="2554664"/>
            <a:ext cx="2449398" cy="254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6AB608B-5C18-4CAA-AEED-3077A3B25F59}"/>
              </a:ext>
            </a:extLst>
          </p:cNvPr>
          <p:cNvCxnSpPr>
            <a:stCxn id="12" idx="2"/>
            <a:endCxn id="14" idx="0"/>
          </p:cNvCxnSpPr>
          <p:nvPr/>
        </p:nvCxnSpPr>
        <p:spPr>
          <a:xfrm>
            <a:off x="3747941" y="3525624"/>
            <a:ext cx="0" cy="32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FBD154F-0A77-4D9C-B998-6B75EBF40899}"/>
              </a:ext>
            </a:extLst>
          </p:cNvPr>
          <p:cNvCxnSpPr>
            <a:stCxn id="14" idx="3"/>
            <a:endCxn id="13" idx="2"/>
          </p:cNvCxnSpPr>
          <p:nvPr/>
        </p:nvCxnSpPr>
        <p:spPr>
          <a:xfrm flipV="1">
            <a:off x="4895655" y="3525623"/>
            <a:ext cx="1301684" cy="966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169AB04-3598-47DA-B17B-B37A5423EE59}"/>
              </a:ext>
            </a:extLst>
          </p:cNvPr>
          <p:cNvCxnSpPr>
            <a:cxnSpLocks/>
            <a:stCxn id="13" idx="3"/>
            <a:endCxn id="9" idx="1"/>
          </p:cNvCxnSpPr>
          <p:nvPr/>
        </p:nvCxnSpPr>
        <p:spPr>
          <a:xfrm flipV="1">
            <a:off x="7345053" y="2196446"/>
            <a:ext cx="2062898" cy="970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B627AE9-E39C-4B99-868A-D10759079AF5}"/>
              </a:ext>
            </a:extLst>
          </p:cNvPr>
          <p:cNvSpPr/>
          <p:nvPr/>
        </p:nvSpPr>
        <p:spPr>
          <a:xfrm>
            <a:off x="9407951" y="2809186"/>
            <a:ext cx="2101084" cy="7164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chemeClr val="tx1"/>
                </a:solidFill>
                <a:latin typeface="+mj-lt"/>
              </a:rPr>
              <a:t>Ăng ten GPS</a:t>
            </a:r>
          </a:p>
          <a:p>
            <a:pPr algn="ctr"/>
            <a:r>
              <a:rPr lang="vi-VN" dirty="0">
                <a:solidFill>
                  <a:schemeClr val="tx1"/>
                </a:solidFill>
                <a:latin typeface="+mj-lt"/>
              </a:rPr>
              <a:t>Thu GPS</a:t>
            </a:r>
          </a:p>
        </p:txBody>
      </p:sp>
      <p:cxnSp>
        <p:nvCxnSpPr>
          <p:cNvPr id="33" name="Straight Arrow Connector 32">
            <a:extLst>
              <a:ext uri="{FF2B5EF4-FFF2-40B4-BE49-F238E27FC236}">
                <a16:creationId xmlns:a16="http://schemas.microsoft.com/office/drawing/2014/main" id="{79B8E27A-98C9-4D4B-BF93-584AAEB8B871}"/>
              </a:ext>
            </a:extLst>
          </p:cNvPr>
          <p:cNvCxnSpPr>
            <a:stCxn id="9" idx="2"/>
            <a:endCxn id="29" idx="0"/>
          </p:cNvCxnSpPr>
          <p:nvPr/>
        </p:nvCxnSpPr>
        <p:spPr>
          <a:xfrm>
            <a:off x="10458493" y="2554664"/>
            <a:ext cx="0" cy="254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20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Kết quả mô phỏng và thực nghiệm</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11</a:t>
            </a:r>
            <a:endParaRPr lang="en-US" sz="4000" dirty="0">
              <a:solidFill>
                <a:schemeClr val="accent1">
                  <a:lumMod val="40000"/>
                  <a:lumOff val="60000"/>
                </a:schemeClr>
              </a:solidFill>
              <a:latin typeface="+mj-lt"/>
            </a:endParaRPr>
          </a:p>
        </p:txBody>
      </p:sp>
      <p:sp>
        <p:nvSpPr>
          <p:cNvPr id="8" name="TextBox 7">
            <a:extLst>
              <a:ext uri="{FF2B5EF4-FFF2-40B4-BE49-F238E27FC236}">
                <a16:creationId xmlns:a16="http://schemas.microsoft.com/office/drawing/2014/main" id="{488B4CC8-97E6-4ED5-967D-A8F86FCDC336}"/>
              </a:ext>
            </a:extLst>
          </p:cNvPr>
          <p:cNvSpPr txBox="1"/>
          <p:nvPr/>
        </p:nvSpPr>
        <p:spPr>
          <a:xfrm>
            <a:off x="338272" y="1006549"/>
            <a:ext cx="11170763" cy="461665"/>
          </a:xfrm>
          <a:prstGeom prst="rect">
            <a:avLst/>
          </a:prstGeom>
          <a:noFill/>
        </p:spPr>
        <p:txBody>
          <a:bodyPr wrap="square" rtlCol="0">
            <a:spAutoFit/>
          </a:bodyPr>
          <a:lstStyle/>
          <a:p>
            <a:pPr algn="just"/>
            <a:r>
              <a:rPr lang="vi-VN" sz="2400" dirty="0">
                <a:latin typeface="+mj-lt"/>
                <a:sym typeface="Wingdings" panose="05000000000000000000" pitchFamily="2" charset="2"/>
              </a:rPr>
              <a:t>Mô phỏng</a:t>
            </a:r>
          </a:p>
        </p:txBody>
      </p:sp>
      <p:pic>
        <p:nvPicPr>
          <p:cNvPr id="2" name="Picture 1">
            <a:extLst>
              <a:ext uri="{FF2B5EF4-FFF2-40B4-BE49-F238E27FC236}">
                <a16:creationId xmlns:a16="http://schemas.microsoft.com/office/drawing/2014/main" id="{62EC81C4-2F35-48FD-B28A-DD73D586788D}"/>
              </a:ext>
            </a:extLst>
          </p:cNvPr>
          <p:cNvPicPr>
            <a:picLocks noChangeAspect="1"/>
          </p:cNvPicPr>
          <p:nvPr/>
        </p:nvPicPr>
        <p:blipFill rotWithShape="1">
          <a:blip r:embed="rId2"/>
          <a:srcRect l="3837" t="3022" r="3768"/>
          <a:stretch/>
        </p:blipFill>
        <p:spPr>
          <a:xfrm>
            <a:off x="857838" y="1468213"/>
            <a:ext cx="4364611" cy="2803877"/>
          </a:xfrm>
          <a:prstGeom prst="rect">
            <a:avLst/>
          </a:prstGeom>
        </p:spPr>
      </p:pic>
      <p:pic>
        <p:nvPicPr>
          <p:cNvPr id="3" name="Picture 2">
            <a:extLst>
              <a:ext uri="{FF2B5EF4-FFF2-40B4-BE49-F238E27FC236}">
                <a16:creationId xmlns:a16="http://schemas.microsoft.com/office/drawing/2014/main" id="{52699DFE-ED77-448E-B60A-7A1C6ACCA614}"/>
              </a:ext>
            </a:extLst>
          </p:cNvPr>
          <p:cNvPicPr>
            <a:picLocks noChangeAspect="1"/>
          </p:cNvPicPr>
          <p:nvPr/>
        </p:nvPicPr>
        <p:blipFill>
          <a:blip r:embed="rId3"/>
          <a:stretch>
            <a:fillRect/>
          </a:stretch>
        </p:blipFill>
        <p:spPr>
          <a:xfrm>
            <a:off x="509046" y="4272090"/>
            <a:ext cx="5062194" cy="2287519"/>
          </a:xfrm>
          <a:prstGeom prst="rect">
            <a:avLst/>
          </a:prstGeom>
        </p:spPr>
      </p:pic>
      <p:pic>
        <p:nvPicPr>
          <p:cNvPr id="4" name="Picture 3">
            <a:extLst>
              <a:ext uri="{FF2B5EF4-FFF2-40B4-BE49-F238E27FC236}">
                <a16:creationId xmlns:a16="http://schemas.microsoft.com/office/drawing/2014/main" id="{F717C57B-3435-4E99-B8DA-AAD779B489C9}"/>
              </a:ext>
            </a:extLst>
          </p:cNvPr>
          <p:cNvPicPr>
            <a:picLocks noChangeAspect="1"/>
          </p:cNvPicPr>
          <p:nvPr/>
        </p:nvPicPr>
        <p:blipFill>
          <a:blip r:embed="rId4"/>
          <a:stretch>
            <a:fillRect/>
          </a:stretch>
        </p:blipFill>
        <p:spPr>
          <a:xfrm>
            <a:off x="6351665" y="1389875"/>
            <a:ext cx="4623136" cy="2803876"/>
          </a:xfrm>
          <a:prstGeom prst="rect">
            <a:avLst/>
          </a:prstGeom>
        </p:spPr>
      </p:pic>
      <p:pic>
        <p:nvPicPr>
          <p:cNvPr id="10" name="Picture 9">
            <a:extLst>
              <a:ext uri="{FF2B5EF4-FFF2-40B4-BE49-F238E27FC236}">
                <a16:creationId xmlns:a16="http://schemas.microsoft.com/office/drawing/2014/main" id="{BCFCAD00-7124-48C1-BD3B-468FF324A64D}"/>
              </a:ext>
            </a:extLst>
          </p:cNvPr>
          <p:cNvPicPr>
            <a:picLocks noChangeAspect="1"/>
          </p:cNvPicPr>
          <p:nvPr/>
        </p:nvPicPr>
        <p:blipFill>
          <a:blip r:embed="rId5"/>
          <a:stretch>
            <a:fillRect/>
          </a:stretch>
        </p:blipFill>
        <p:spPr>
          <a:xfrm>
            <a:off x="6056721" y="4272090"/>
            <a:ext cx="5238162" cy="2260603"/>
          </a:xfrm>
          <a:prstGeom prst="rect">
            <a:avLst/>
          </a:prstGeom>
        </p:spPr>
      </p:pic>
      <p:sp>
        <p:nvSpPr>
          <p:cNvPr id="11" name="TextBox 10">
            <a:extLst>
              <a:ext uri="{FF2B5EF4-FFF2-40B4-BE49-F238E27FC236}">
                <a16:creationId xmlns:a16="http://schemas.microsoft.com/office/drawing/2014/main" id="{371F28C7-AF81-440D-BB6D-FCDE5574CED2}"/>
              </a:ext>
            </a:extLst>
          </p:cNvPr>
          <p:cNvSpPr txBox="1"/>
          <p:nvPr/>
        </p:nvSpPr>
        <p:spPr>
          <a:xfrm>
            <a:off x="1112363" y="6519446"/>
            <a:ext cx="4600280" cy="338554"/>
          </a:xfrm>
          <a:prstGeom prst="rect">
            <a:avLst/>
          </a:prstGeom>
          <a:noFill/>
        </p:spPr>
        <p:txBody>
          <a:bodyPr wrap="square" rtlCol="0">
            <a:spAutoFit/>
          </a:bodyPr>
          <a:lstStyle/>
          <a:p>
            <a:r>
              <a:rPr lang="vi-VN" sz="1600" i="1" dirty="0">
                <a:latin typeface="+mj-lt"/>
              </a:rPr>
              <a:t>Quỹ đạo và khoảng cách giữa UAV trong TH1</a:t>
            </a:r>
            <a:endParaRPr lang="en-US" sz="1600" i="1" dirty="0">
              <a:latin typeface="+mj-lt"/>
            </a:endParaRPr>
          </a:p>
        </p:txBody>
      </p:sp>
      <p:sp>
        <p:nvSpPr>
          <p:cNvPr id="12" name="TextBox 11">
            <a:extLst>
              <a:ext uri="{FF2B5EF4-FFF2-40B4-BE49-F238E27FC236}">
                <a16:creationId xmlns:a16="http://schemas.microsoft.com/office/drawing/2014/main" id="{6F6FE75D-021D-486C-9EE7-A733505DC9CD}"/>
              </a:ext>
            </a:extLst>
          </p:cNvPr>
          <p:cNvSpPr txBox="1"/>
          <p:nvPr/>
        </p:nvSpPr>
        <p:spPr>
          <a:xfrm>
            <a:off x="6694603" y="6519446"/>
            <a:ext cx="4600280" cy="338554"/>
          </a:xfrm>
          <a:prstGeom prst="rect">
            <a:avLst/>
          </a:prstGeom>
          <a:noFill/>
        </p:spPr>
        <p:txBody>
          <a:bodyPr wrap="square" rtlCol="0">
            <a:spAutoFit/>
          </a:bodyPr>
          <a:lstStyle/>
          <a:p>
            <a:r>
              <a:rPr lang="vi-VN" sz="1600" i="1" dirty="0">
                <a:latin typeface="+mj-lt"/>
              </a:rPr>
              <a:t>Quỹ đạo và khoảng cách giữa UAV trong TH2</a:t>
            </a:r>
            <a:endParaRPr lang="en-US" sz="1600" i="1" dirty="0">
              <a:latin typeface="+mj-lt"/>
            </a:endParaRPr>
          </a:p>
        </p:txBody>
      </p:sp>
    </p:spTree>
    <p:extLst>
      <p:ext uri="{BB962C8B-B14F-4D97-AF65-F5344CB8AC3E}">
        <p14:creationId xmlns:p14="http://schemas.microsoft.com/office/powerpoint/2010/main" val="351568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Kết quả mô phỏng và thực nghiệm</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12</a:t>
            </a:r>
            <a:endParaRPr lang="en-US" sz="4000" dirty="0">
              <a:solidFill>
                <a:schemeClr val="accent1">
                  <a:lumMod val="40000"/>
                  <a:lumOff val="60000"/>
                </a:schemeClr>
              </a:solidFill>
              <a:latin typeface="+mj-lt"/>
            </a:endParaRPr>
          </a:p>
        </p:txBody>
      </p:sp>
      <p:sp>
        <p:nvSpPr>
          <p:cNvPr id="8" name="TextBox 7">
            <a:extLst>
              <a:ext uri="{FF2B5EF4-FFF2-40B4-BE49-F238E27FC236}">
                <a16:creationId xmlns:a16="http://schemas.microsoft.com/office/drawing/2014/main" id="{488B4CC8-97E6-4ED5-967D-A8F86FCDC336}"/>
              </a:ext>
            </a:extLst>
          </p:cNvPr>
          <p:cNvSpPr txBox="1"/>
          <p:nvPr/>
        </p:nvSpPr>
        <p:spPr>
          <a:xfrm>
            <a:off x="338272" y="1006549"/>
            <a:ext cx="11170763" cy="461665"/>
          </a:xfrm>
          <a:prstGeom prst="rect">
            <a:avLst/>
          </a:prstGeom>
          <a:noFill/>
        </p:spPr>
        <p:txBody>
          <a:bodyPr wrap="square" rtlCol="0">
            <a:spAutoFit/>
          </a:bodyPr>
          <a:lstStyle/>
          <a:p>
            <a:pPr algn="just"/>
            <a:r>
              <a:rPr lang="vi-VN" sz="2400" dirty="0">
                <a:latin typeface="+mj-lt"/>
                <a:sym typeface="Wingdings" panose="05000000000000000000" pitchFamily="2" charset="2"/>
              </a:rPr>
              <a:t>Thực nghiệm</a:t>
            </a:r>
          </a:p>
        </p:txBody>
      </p:sp>
      <p:pic>
        <p:nvPicPr>
          <p:cNvPr id="9" name="Picture 8">
            <a:extLst>
              <a:ext uri="{FF2B5EF4-FFF2-40B4-BE49-F238E27FC236}">
                <a16:creationId xmlns:a16="http://schemas.microsoft.com/office/drawing/2014/main" id="{69AE0F45-8AA6-4DD7-8CB7-80353223F333}"/>
              </a:ext>
            </a:extLst>
          </p:cNvPr>
          <p:cNvPicPr>
            <a:picLocks noChangeAspect="1"/>
          </p:cNvPicPr>
          <p:nvPr/>
        </p:nvPicPr>
        <p:blipFill>
          <a:blip r:embed="rId2"/>
          <a:stretch>
            <a:fillRect/>
          </a:stretch>
        </p:blipFill>
        <p:spPr>
          <a:xfrm>
            <a:off x="490193" y="1636990"/>
            <a:ext cx="5346036" cy="4208125"/>
          </a:xfrm>
          <a:prstGeom prst="rect">
            <a:avLst/>
          </a:prstGeom>
        </p:spPr>
      </p:pic>
      <p:pic>
        <p:nvPicPr>
          <p:cNvPr id="11" name="Picture 10">
            <a:extLst>
              <a:ext uri="{FF2B5EF4-FFF2-40B4-BE49-F238E27FC236}">
                <a16:creationId xmlns:a16="http://schemas.microsoft.com/office/drawing/2014/main" id="{EF4ED7F0-F2A7-43F0-934A-D50997B60487}"/>
              </a:ext>
            </a:extLst>
          </p:cNvPr>
          <p:cNvPicPr>
            <a:picLocks noChangeAspect="1"/>
          </p:cNvPicPr>
          <p:nvPr/>
        </p:nvPicPr>
        <p:blipFill>
          <a:blip r:embed="rId3"/>
          <a:stretch>
            <a:fillRect/>
          </a:stretch>
        </p:blipFill>
        <p:spPr>
          <a:xfrm>
            <a:off x="5836229" y="1815478"/>
            <a:ext cx="6001588" cy="4029637"/>
          </a:xfrm>
          <a:prstGeom prst="rect">
            <a:avLst/>
          </a:prstGeom>
        </p:spPr>
      </p:pic>
      <p:sp>
        <p:nvSpPr>
          <p:cNvPr id="12" name="TextBox 11">
            <a:extLst>
              <a:ext uri="{FF2B5EF4-FFF2-40B4-BE49-F238E27FC236}">
                <a16:creationId xmlns:a16="http://schemas.microsoft.com/office/drawing/2014/main" id="{8C42CA58-3107-43F0-9E98-4B7355341E35}"/>
              </a:ext>
            </a:extLst>
          </p:cNvPr>
          <p:cNvSpPr txBox="1"/>
          <p:nvPr/>
        </p:nvSpPr>
        <p:spPr>
          <a:xfrm>
            <a:off x="838971" y="5845611"/>
            <a:ext cx="4600280" cy="338554"/>
          </a:xfrm>
          <a:prstGeom prst="rect">
            <a:avLst/>
          </a:prstGeom>
          <a:noFill/>
        </p:spPr>
        <p:txBody>
          <a:bodyPr wrap="square" rtlCol="0">
            <a:spAutoFit/>
          </a:bodyPr>
          <a:lstStyle/>
          <a:p>
            <a:pPr algn="ctr"/>
            <a:r>
              <a:rPr lang="vi-VN" sz="1600" i="1" dirty="0">
                <a:latin typeface="+mj-lt"/>
              </a:rPr>
              <a:t>Hình ảnh UAV-LS thực tế</a:t>
            </a:r>
            <a:endParaRPr lang="en-US" sz="1600" i="1" dirty="0">
              <a:latin typeface="+mj-lt"/>
            </a:endParaRPr>
          </a:p>
        </p:txBody>
      </p:sp>
      <p:sp>
        <p:nvSpPr>
          <p:cNvPr id="13" name="TextBox 12">
            <a:extLst>
              <a:ext uri="{FF2B5EF4-FFF2-40B4-BE49-F238E27FC236}">
                <a16:creationId xmlns:a16="http://schemas.microsoft.com/office/drawing/2014/main" id="{24DF6F24-F058-4972-B385-4ED732A946BB}"/>
              </a:ext>
            </a:extLst>
          </p:cNvPr>
          <p:cNvSpPr txBox="1"/>
          <p:nvPr/>
        </p:nvSpPr>
        <p:spPr>
          <a:xfrm>
            <a:off x="6630186" y="5826758"/>
            <a:ext cx="4600280" cy="338554"/>
          </a:xfrm>
          <a:prstGeom prst="rect">
            <a:avLst/>
          </a:prstGeom>
          <a:noFill/>
        </p:spPr>
        <p:txBody>
          <a:bodyPr wrap="square" rtlCol="0">
            <a:spAutoFit/>
          </a:bodyPr>
          <a:lstStyle/>
          <a:p>
            <a:pPr algn="ctr"/>
            <a:r>
              <a:rPr lang="vi-VN" sz="1600" i="1" dirty="0">
                <a:latin typeface="+mj-lt"/>
              </a:rPr>
              <a:t>Khoảng cách giữa UAV trong thực tế</a:t>
            </a:r>
            <a:endParaRPr lang="en-US" sz="1600" i="1" dirty="0">
              <a:latin typeface="+mj-lt"/>
            </a:endParaRPr>
          </a:p>
        </p:txBody>
      </p:sp>
    </p:spTree>
    <p:extLst>
      <p:ext uri="{BB962C8B-B14F-4D97-AF65-F5344CB8AC3E}">
        <p14:creationId xmlns:p14="http://schemas.microsoft.com/office/powerpoint/2010/main" val="1898641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Kết luận</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13</a:t>
            </a:r>
            <a:endParaRPr lang="en-US" sz="4000" dirty="0">
              <a:solidFill>
                <a:schemeClr val="accent1">
                  <a:lumMod val="40000"/>
                  <a:lumOff val="60000"/>
                </a:schemeClr>
              </a:solidFill>
              <a:latin typeface="+mj-lt"/>
            </a:endParaRPr>
          </a:p>
        </p:txBody>
      </p:sp>
      <p:sp>
        <p:nvSpPr>
          <p:cNvPr id="8" name="TextBox 7">
            <a:extLst>
              <a:ext uri="{FF2B5EF4-FFF2-40B4-BE49-F238E27FC236}">
                <a16:creationId xmlns:a16="http://schemas.microsoft.com/office/drawing/2014/main" id="{2240A338-05B5-44D2-BB07-71CDE6B3D32A}"/>
              </a:ext>
            </a:extLst>
          </p:cNvPr>
          <p:cNvSpPr txBox="1"/>
          <p:nvPr/>
        </p:nvSpPr>
        <p:spPr>
          <a:xfrm>
            <a:off x="471340" y="1989056"/>
            <a:ext cx="11576116" cy="1754326"/>
          </a:xfrm>
          <a:prstGeom prst="rect">
            <a:avLst/>
          </a:prstGeom>
          <a:noFill/>
        </p:spPr>
        <p:txBody>
          <a:bodyPr wrap="square" rtlCol="0">
            <a:spAutoFit/>
          </a:bodyPr>
          <a:lstStyle/>
          <a:p>
            <a:r>
              <a:rPr lang="vi-VN" dirty="0">
                <a:latin typeface="+mj-lt"/>
              </a:rPr>
              <a:t>Hệ thống UAV-LS được trình bày gồm chức năng phân công nhiệm vụ dộng và thuật toán lập kế hoạch đường đi, bộ công cụ phần mềm và thiết kế, thực hiện hóa phần cứng. </a:t>
            </a:r>
          </a:p>
          <a:p>
            <a:endParaRPr lang="vi-VN" dirty="0">
              <a:latin typeface="+mj-lt"/>
            </a:endParaRPr>
          </a:p>
          <a:p>
            <a:r>
              <a:rPr lang="vi-VN" dirty="0">
                <a:latin typeface="+mj-lt"/>
              </a:rPr>
              <a:t>Thuật toán chuyển đổi đội hình động hoạt động giúp giải quyết bài toán va chạm trực tuyến và khoảng cách bay tối thiểu. </a:t>
            </a:r>
          </a:p>
          <a:p>
            <a:endParaRPr lang="vi-VN" dirty="0">
              <a:latin typeface="+mj-lt"/>
            </a:endParaRPr>
          </a:p>
          <a:p>
            <a:r>
              <a:rPr lang="vi-VN" dirty="0">
                <a:latin typeface="+mj-lt"/>
              </a:rPr>
              <a:t>Các kết quả mô phỏng và thực nghiệm  được đưa ra chứng minh độ hiệu quả.</a:t>
            </a:r>
            <a:endParaRPr lang="en-US" dirty="0">
              <a:latin typeface="+mj-lt"/>
            </a:endParaRPr>
          </a:p>
        </p:txBody>
      </p:sp>
    </p:spTree>
    <p:extLst>
      <p:ext uri="{BB962C8B-B14F-4D97-AF65-F5344CB8AC3E}">
        <p14:creationId xmlns:p14="http://schemas.microsoft.com/office/powerpoint/2010/main" val="173239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Đặt vấn đề</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1</a:t>
            </a:r>
            <a:endParaRPr lang="en-US" sz="4000" dirty="0">
              <a:solidFill>
                <a:schemeClr val="accent1">
                  <a:lumMod val="40000"/>
                  <a:lumOff val="60000"/>
                </a:schemeClr>
              </a:solidFill>
              <a:latin typeface="+mj-lt"/>
            </a:endParaRPr>
          </a:p>
        </p:txBody>
      </p:sp>
      <p:sp>
        <p:nvSpPr>
          <p:cNvPr id="9" name="TextBox 8">
            <a:extLst>
              <a:ext uri="{FF2B5EF4-FFF2-40B4-BE49-F238E27FC236}">
                <a16:creationId xmlns:a16="http://schemas.microsoft.com/office/drawing/2014/main" id="{4C3B554B-B10C-4ED4-BA49-8ABCCBBD7F45}"/>
              </a:ext>
            </a:extLst>
          </p:cNvPr>
          <p:cNvSpPr txBox="1"/>
          <p:nvPr/>
        </p:nvSpPr>
        <p:spPr>
          <a:xfrm>
            <a:off x="443060" y="1253765"/>
            <a:ext cx="11170763" cy="2369880"/>
          </a:xfrm>
          <a:prstGeom prst="rect">
            <a:avLst/>
          </a:prstGeom>
          <a:noFill/>
        </p:spPr>
        <p:txBody>
          <a:bodyPr wrap="square" rtlCol="0">
            <a:spAutoFit/>
          </a:bodyPr>
          <a:lstStyle/>
          <a:p>
            <a:pPr algn="just"/>
            <a:r>
              <a:rPr lang="vi-VN" dirty="0">
                <a:latin typeface="+mj-lt"/>
              </a:rPr>
              <a:t>	Trong các buổi biểu diễn ngoài trời, so với pháp hoa truyền thống, màn trình diễn ánh sáng của tập hợp máy bay không người lái (UAV-LS) thu hút được nhiều sự quan tâm và nổi lên gần đây.</a:t>
            </a:r>
          </a:p>
          <a:p>
            <a:pPr algn="just"/>
            <a:endParaRPr lang="vi-VN" dirty="0">
              <a:latin typeface="+mj-lt"/>
            </a:endParaRPr>
          </a:p>
          <a:p>
            <a:pPr algn="just"/>
            <a:r>
              <a:rPr lang="vi-VN" sz="2000" dirty="0">
                <a:solidFill>
                  <a:srgbClr val="FF0000"/>
                </a:solidFill>
                <a:latin typeface="+mj-lt"/>
              </a:rPr>
              <a:t>	Ưu điểm </a:t>
            </a:r>
            <a:r>
              <a:rPr lang="vi-VN" dirty="0">
                <a:latin typeface="+mj-lt"/>
              </a:rPr>
              <a:t>của UAV-LS là </a:t>
            </a:r>
            <a:r>
              <a:rPr lang="vi-VN" sz="2000" u="sng" dirty="0">
                <a:latin typeface="+mj-lt"/>
              </a:rPr>
              <a:t>thân thiện với môi trường</a:t>
            </a:r>
            <a:r>
              <a:rPr lang="vi-VN" dirty="0">
                <a:latin typeface="+mj-lt"/>
              </a:rPr>
              <a:t> và </a:t>
            </a:r>
            <a:r>
              <a:rPr lang="vi-VN" sz="2000" u="sng" dirty="0">
                <a:latin typeface="+mj-lt"/>
              </a:rPr>
              <a:t>linh hoạt</a:t>
            </a:r>
            <a:r>
              <a:rPr lang="vi-VN" dirty="0">
                <a:latin typeface="+mj-lt"/>
              </a:rPr>
              <a:t>, hoàn toàn có thể biễu diễn với </a:t>
            </a:r>
            <a:r>
              <a:rPr lang="vi-VN" sz="2000" u="sng" dirty="0">
                <a:latin typeface="+mj-lt"/>
              </a:rPr>
              <a:t>hình ảnh tùy thích</a:t>
            </a:r>
            <a:r>
              <a:rPr lang="vi-VN" dirty="0">
                <a:latin typeface="+mj-lt"/>
              </a:rPr>
              <a:t>. </a:t>
            </a:r>
          </a:p>
          <a:p>
            <a:pPr algn="just"/>
            <a:endParaRPr lang="vi-VN" dirty="0">
              <a:latin typeface="+mj-lt"/>
            </a:endParaRPr>
          </a:p>
          <a:p>
            <a:pPr algn="just"/>
            <a:r>
              <a:rPr lang="vi-VN" dirty="0">
                <a:latin typeface="+mj-lt"/>
              </a:rPr>
              <a:t>	Các nghiên cứu về kiểm soát bầy đàn, giao tiếp, lập kế hoạch, thiết kế phần mềm, phần cứng trở nên phổ biến để hỗ trợ UAV-LS.</a:t>
            </a:r>
            <a:endParaRPr lang="en-US" dirty="0">
              <a:latin typeface="+mj-lt"/>
            </a:endParaRPr>
          </a:p>
        </p:txBody>
      </p:sp>
    </p:spTree>
    <p:extLst>
      <p:ext uri="{BB962C8B-B14F-4D97-AF65-F5344CB8AC3E}">
        <p14:creationId xmlns:p14="http://schemas.microsoft.com/office/powerpoint/2010/main" val="83862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Giới thiệu</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2</a:t>
            </a:r>
            <a:endParaRPr lang="en-US" sz="4000" dirty="0">
              <a:solidFill>
                <a:schemeClr val="accent1">
                  <a:lumMod val="40000"/>
                  <a:lumOff val="60000"/>
                </a:schemeClr>
              </a:solidFill>
              <a:latin typeface="+mj-lt"/>
            </a:endParaRPr>
          </a:p>
        </p:txBody>
      </p:sp>
      <p:sp>
        <p:nvSpPr>
          <p:cNvPr id="9" name="TextBox 8">
            <a:extLst>
              <a:ext uri="{FF2B5EF4-FFF2-40B4-BE49-F238E27FC236}">
                <a16:creationId xmlns:a16="http://schemas.microsoft.com/office/drawing/2014/main" id="{4C3B554B-B10C-4ED4-BA49-8ABCCBBD7F45}"/>
              </a:ext>
            </a:extLst>
          </p:cNvPr>
          <p:cNvSpPr txBox="1"/>
          <p:nvPr/>
        </p:nvSpPr>
        <p:spPr>
          <a:xfrm>
            <a:off x="443060" y="1253765"/>
            <a:ext cx="11170763" cy="4585871"/>
          </a:xfrm>
          <a:prstGeom prst="rect">
            <a:avLst/>
          </a:prstGeom>
          <a:noFill/>
        </p:spPr>
        <p:txBody>
          <a:bodyPr wrap="square" rtlCol="0">
            <a:spAutoFit/>
          </a:bodyPr>
          <a:lstStyle/>
          <a:p>
            <a:pPr algn="just"/>
            <a:r>
              <a:rPr lang="vi-VN" dirty="0">
                <a:latin typeface="+mj-lt"/>
              </a:rPr>
              <a:t>	Cách điều khiển UAV-LS phổ biến là </a:t>
            </a:r>
            <a:r>
              <a:rPr lang="vi-VN" sz="2000" u="sng" dirty="0">
                <a:latin typeface="+mj-lt"/>
              </a:rPr>
              <a:t>trạm điều khiển mặt đất </a:t>
            </a:r>
            <a:r>
              <a:rPr lang="vi-VN" sz="2000" dirty="0">
                <a:latin typeface="+mj-lt"/>
              </a:rPr>
              <a:t>– </a:t>
            </a:r>
            <a:r>
              <a:rPr lang="vi-VN" dirty="0">
                <a:latin typeface="+mj-lt"/>
              </a:rPr>
              <a:t>là máy chủ có hiệu suất cao, chịu trách nhiệm quản lý và điều khiển máy bay không người lái.</a:t>
            </a:r>
          </a:p>
          <a:p>
            <a:pPr algn="just"/>
            <a:r>
              <a:rPr lang="vi-VN" dirty="0">
                <a:latin typeface="+mj-lt"/>
              </a:rPr>
              <a:t>	</a:t>
            </a:r>
          </a:p>
          <a:p>
            <a:pPr algn="just"/>
            <a:r>
              <a:rPr lang="vi-VN" dirty="0">
                <a:latin typeface="+mj-lt"/>
              </a:rPr>
              <a:t>	Có ba chế độ trong trạm điều khiển mặt đất: man-in-the-loop, bán tự động, tự động. </a:t>
            </a:r>
          </a:p>
          <a:p>
            <a:pPr algn="just"/>
            <a:r>
              <a:rPr lang="vi-VN" dirty="0">
                <a:latin typeface="+mj-lt"/>
              </a:rPr>
              <a:t>	</a:t>
            </a:r>
          </a:p>
          <a:p>
            <a:pPr algn="just"/>
            <a:r>
              <a:rPr lang="vi-VN" dirty="0">
                <a:latin typeface="+mj-lt"/>
              </a:rPr>
              <a:t>	Để đảm bảo an toàn về kinh tế và chi phí tính toán, </a:t>
            </a:r>
            <a:r>
              <a:rPr lang="vi-VN" sz="2000" dirty="0">
                <a:latin typeface="+mj-lt"/>
              </a:rPr>
              <a:t>chế độ bán tự động</a:t>
            </a:r>
            <a:r>
              <a:rPr lang="vi-VN" dirty="0">
                <a:latin typeface="+mj-lt"/>
              </a:rPr>
              <a:t> được bài báo coi là </a:t>
            </a:r>
            <a:r>
              <a:rPr lang="vi-VN" sz="2000" dirty="0">
                <a:latin typeface="+mj-lt"/>
              </a:rPr>
              <a:t>hợp lý nhất</a:t>
            </a:r>
            <a:r>
              <a:rPr lang="vi-VN" dirty="0">
                <a:latin typeface="+mj-lt"/>
              </a:rPr>
              <a:t>. </a:t>
            </a:r>
          </a:p>
          <a:p>
            <a:pPr algn="just"/>
            <a:endParaRPr lang="vi-VN" dirty="0">
              <a:latin typeface="+mj-lt"/>
            </a:endParaRPr>
          </a:p>
          <a:p>
            <a:pPr algn="just"/>
            <a:r>
              <a:rPr lang="vi-VN" dirty="0">
                <a:latin typeface="+mj-lt"/>
              </a:rPr>
              <a:t>	Trong chế độ này, điểm đích đựo gửi đến các UAV và vị trí của nó được gửi về GCS. </a:t>
            </a:r>
          </a:p>
          <a:p>
            <a:pPr algn="just"/>
            <a:endParaRPr lang="vi-VN" dirty="0">
              <a:latin typeface="+mj-lt"/>
            </a:endParaRPr>
          </a:p>
          <a:p>
            <a:pPr algn="just"/>
            <a:r>
              <a:rPr lang="vi-VN" dirty="0">
                <a:latin typeface="+mj-lt"/>
              </a:rPr>
              <a:t>	Bước chuyển đổi đội hình rất quan trọng. Đã có nhiều phương pháp giải quyết vấn đề này nhưng do chưa tính toán đến vấn đề UAV di chuyển lệch kế hoạch cho trước do tránh va chạm hay nhiễu. </a:t>
            </a:r>
          </a:p>
          <a:p>
            <a:pPr algn="just"/>
            <a:endParaRPr lang="vi-VN" dirty="0">
              <a:latin typeface="+mj-lt"/>
            </a:endParaRPr>
          </a:p>
          <a:p>
            <a:pPr marL="285750" indent="-285750" algn="just">
              <a:buFont typeface="Wingdings" panose="05000000000000000000" pitchFamily="2" charset="2"/>
              <a:buChar char="à"/>
            </a:pPr>
            <a:r>
              <a:rPr lang="vi-VN" sz="2400" dirty="0">
                <a:latin typeface="+mj-lt"/>
                <a:sym typeface="Wingdings" panose="05000000000000000000" pitchFamily="2" charset="2"/>
              </a:rPr>
              <a:t>Bài báo này, trình bày thuật toán chuyển đổi không va chạm dựa trên xây dựng trường lực đẩy xung quanh vật cản.  Ngoài ra, phần mềm thiết kế họa hình, ứng dụng giám sát thời gian thực và thiết kế phần cứng được thực hiện để kiểm chứng hiệu quả. </a:t>
            </a:r>
          </a:p>
        </p:txBody>
      </p:sp>
    </p:spTree>
    <p:extLst>
      <p:ext uri="{BB962C8B-B14F-4D97-AF65-F5344CB8AC3E}">
        <p14:creationId xmlns:p14="http://schemas.microsoft.com/office/powerpoint/2010/main" val="2406022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Chuyển đổi đội hình trong UAV-LS</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3</a:t>
            </a:r>
            <a:endParaRPr lang="en-US" sz="4000" dirty="0">
              <a:solidFill>
                <a:schemeClr val="accent1">
                  <a:lumMod val="40000"/>
                  <a:lumOff val="60000"/>
                </a:schemeClr>
              </a:solidFill>
              <a:latin typeface="+mj-lt"/>
            </a:endParaRPr>
          </a:p>
        </p:txBody>
      </p:sp>
      <p:sp>
        <p:nvSpPr>
          <p:cNvPr id="9" name="TextBox 8">
            <a:extLst>
              <a:ext uri="{FF2B5EF4-FFF2-40B4-BE49-F238E27FC236}">
                <a16:creationId xmlns:a16="http://schemas.microsoft.com/office/drawing/2014/main" id="{4C3B554B-B10C-4ED4-BA49-8ABCCBBD7F45}"/>
              </a:ext>
            </a:extLst>
          </p:cNvPr>
          <p:cNvSpPr txBox="1"/>
          <p:nvPr/>
        </p:nvSpPr>
        <p:spPr>
          <a:xfrm>
            <a:off x="443060" y="1253765"/>
            <a:ext cx="11170763" cy="461665"/>
          </a:xfrm>
          <a:prstGeom prst="rect">
            <a:avLst/>
          </a:prstGeom>
          <a:noFill/>
        </p:spPr>
        <p:txBody>
          <a:bodyPr wrap="square" rtlCol="0">
            <a:spAutoFit/>
          </a:bodyPr>
          <a:lstStyle/>
          <a:p>
            <a:pPr algn="just"/>
            <a:r>
              <a:rPr lang="vi-VN" sz="2400" dirty="0">
                <a:latin typeface="+mj-lt"/>
                <a:sym typeface="Wingdings" panose="05000000000000000000" pitchFamily="2" charset="2"/>
              </a:rPr>
              <a:t>Chuyển đổi đội hình: gồm 2 phần </a:t>
            </a:r>
          </a:p>
        </p:txBody>
      </p:sp>
      <p:sp>
        <p:nvSpPr>
          <p:cNvPr id="2" name="Rectangle 1">
            <a:extLst>
              <a:ext uri="{FF2B5EF4-FFF2-40B4-BE49-F238E27FC236}">
                <a16:creationId xmlns:a16="http://schemas.microsoft.com/office/drawing/2014/main" id="{A26AE0EC-2B0D-46A0-88EF-EA920E21F3C5}"/>
              </a:ext>
            </a:extLst>
          </p:cNvPr>
          <p:cNvSpPr/>
          <p:nvPr/>
        </p:nvSpPr>
        <p:spPr>
          <a:xfrm>
            <a:off x="3082564" y="2401229"/>
            <a:ext cx="2215299" cy="1583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FF0000"/>
                </a:solidFill>
                <a:latin typeface="+mj-lt"/>
              </a:rPr>
              <a:t>TAP</a:t>
            </a:r>
          </a:p>
          <a:p>
            <a:pPr algn="ctr"/>
            <a:r>
              <a:rPr lang="vi-VN" dirty="0">
                <a:solidFill>
                  <a:schemeClr val="tx1"/>
                </a:solidFill>
                <a:latin typeface="+mj-lt"/>
              </a:rPr>
              <a:t>Chuyển đổi vị trí ban đầu </a:t>
            </a:r>
            <a:r>
              <a:rPr lang="vi-VN" dirty="0">
                <a:solidFill>
                  <a:schemeClr val="tx1"/>
                </a:solidFill>
                <a:latin typeface="+mj-lt"/>
                <a:sym typeface="Wingdings" panose="05000000000000000000" pitchFamily="2" charset="2"/>
              </a:rPr>
              <a:t> đích</a:t>
            </a:r>
            <a:endParaRPr lang="vi-VN" dirty="0">
              <a:solidFill>
                <a:schemeClr val="tx1"/>
              </a:solidFill>
              <a:latin typeface="+mj-lt"/>
            </a:endParaRPr>
          </a:p>
          <a:p>
            <a:pPr algn="ctr"/>
            <a:endParaRPr lang="en-US" dirty="0">
              <a:solidFill>
                <a:srgbClr val="FF0000"/>
              </a:solidFill>
            </a:endParaRPr>
          </a:p>
        </p:txBody>
      </p:sp>
      <p:sp>
        <p:nvSpPr>
          <p:cNvPr id="8" name="Rectangle 7">
            <a:extLst>
              <a:ext uri="{FF2B5EF4-FFF2-40B4-BE49-F238E27FC236}">
                <a16:creationId xmlns:a16="http://schemas.microsoft.com/office/drawing/2014/main" id="{EC3126D6-81BF-4DD3-8947-BF5FFFD473D6}"/>
              </a:ext>
            </a:extLst>
          </p:cNvPr>
          <p:cNvSpPr/>
          <p:nvPr/>
        </p:nvSpPr>
        <p:spPr>
          <a:xfrm>
            <a:off x="6938127" y="2401230"/>
            <a:ext cx="2215299" cy="15837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FF0000"/>
                </a:solidFill>
                <a:latin typeface="+mj-lt"/>
              </a:rPr>
              <a:t>Trajectory planning</a:t>
            </a:r>
          </a:p>
          <a:p>
            <a:pPr algn="ctr"/>
            <a:r>
              <a:rPr lang="vi-VN" dirty="0">
                <a:solidFill>
                  <a:schemeClr val="tx1"/>
                </a:solidFill>
                <a:latin typeface="+mj-lt"/>
              </a:rPr>
              <a:t>Lập kế hoạch quỹ đạo không va chạm giữa vị trí đầu </a:t>
            </a:r>
            <a:r>
              <a:rPr lang="vi-VN" dirty="0">
                <a:solidFill>
                  <a:schemeClr val="tx1"/>
                </a:solidFill>
                <a:latin typeface="+mj-lt"/>
                <a:sym typeface="Wingdings" panose="05000000000000000000" pitchFamily="2" charset="2"/>
              </a:rPr>
              <a:t> đích</a:t>
            </a:r>
            <a:endParaRPr lang="en-US" dirty="0">
              <a:solidFill>
                <a:schemeClr val="tx1"/>
              </a:solidFill>
              <a:latin typeface="+mj-lt"/>
            </a:endParaRPr>
          </a:p>
        </p:txBody>
      </p:sp>
      <p:cxnSp>
        <p:nvCxnSpPr>
          <p:cNvPr id="4" name="Straight Arrow Connector 3">
            <a:extLst>
              <a:ext uri="{FF2B5EF4-FFF2-40B4-BE49-F238E27FC236}">
                <a16:creationId xmlns:a16="http://schemas.microsoft.com/office/drawing/2014/main" id="{C22AB260-E0A8-4D29-A564-9B05462E1030}"/>
              </a:ext>
            </a:extLst>
          </p:cNvPr>
          <p:cNvCxnSpPr>
            <a:stCxn id="2" idx="3"/>
            <a:endCxn id="8" idx="1"/>
          </p:cNvCxnSpPr>
          <p:nvPr/>
        </p:nvCxnSpPr>
        <p:spPr>
          <a:xfrm>
            <a:off x="5297863" y="3193081"/>
            <a:ext cx="164026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837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Chuyển đổi đội hình trong UAV-LS</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4</a:t>
            </a:r>
            <a:endParaRPr lang="en-US" sz="4000" dirty="0">
              <a:solidFill>
                <a:schemeClr val="accent1">
                  <a:lumMod val="40000"/>
                  <a:lumOff val="60000"/>
                </a:schemeClr>
              </a:solidFill>
              <a:latin typeface="+mj-lt"/>
            </a:endParaRPr>
          </a:p>
        </p:txBody>
      </p:sp>
      <p:sp>
        <p:nvSpPr>
          <p:cNvPr id="9" name="TextBox 8">
            <a:extLst>
              <a:ext uri="{FF2B5EF4-FFF2-40B4-BE49-F238E27FC236}">
                <a16:creationId xmlns:a16="http://schemas.microsoft.com/office/drawing/2014/main" id="{4C3B554B-B10C-4ED4-BA49-8ABCCBBD7F45}"/>
              </a:ext>
            </a:extLst>
          </p:cNvPr>
          <p:cNvSpPr txBox="1"/>
          <p:nvPr/>
        </p:nvSpPr>
        <p:spPr>
          <a:xfrm>
            <a:off x="443060" y="1253765"/>
            <a:ext cx="10680569" cy="769441"/>
          </a:xfrm>
          <a:prstGeom prst="rect">
            <a:avLst/>
          </a:prstGeom>
          <a:noFill/>
        </p:spPr>
        <p:txBody>
          <a:bodyPr wrap="square" rtlCol="0">
            <a:spAutoFit/>
          </a:bodyPr>
          <a:lstStyle/>
          <a:p>
            <a:pPr algn="just"/>
            <a:r>
              <a:rPr lang="vi-VN" sz="2400" dirty="0">
                <a:latin typeface="+mj-lt"/>
                <a:sym typeface="Wingdings" panose="05000000000000000000" pitchFamily="2" charset="2"/>
              </a:rPr>
              <a:t>Vấn đề phân công nhiệm vụ (TAP): </a:t>
            </a:r>
            <a:r>
              <a:rPr lang="vi-VN" sz="2000" dirty="0">
                <a:latin typeface="+mj-lt"/>
                <a:sym typeface="Wingdings" panose="05000000000000000000" pitchFamily="2" charset="2"/>
              </a:rPr>
              <a:t>Phân bổ tối ưu vị trí đích cho UAV với khoảng cách di chuyển ngắn nhất</a:t>
            </a:r>
            <a:endParaRPr lang="vi-VN" sz="2400" dirty="0">
              <a:latin typeface="+mj-lt"/>
              <a:sym typeface="Wingdings" panose="05000000000000000000" pitchFamily="2" charset="2"/>
            </a:endParaRPr>
          </a:p>
        </p:txBody>
      </p:sp>
      <p:sp>
        <p:nvSpPr>
          <p:cNvPr id="2" name="Rectangle 1">
            <a:extLst>
              <a:ext uri="{FF2B5EF4-FFF2-40B4-BE49-F238E27FC236}">
                <a16:creationId xmlns:a16="http://schemas.microsoft.com/office/drawing/2014/main" id="{CB0500FB-577F-4570-A95B-40A6042DE407}"/>
              </a:ext>
            </a:extLst>
          </p:cNvPr>
          <p:cNvSpPr/>
          <p:nvPr/>
        </p:nvSpPr>
        <p:spPr>
          <a:xfrm>
            <a:off x="443060" y="2111356"/>
            <a:ext cx="2573518" cy="1366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7030A0"/>
                </a:solidFill>
                <a:latin typeface="+mj-lt"/>
              </a:rPr>
              <a:t>Tọa độ ban đầu N UAV</a:t>
            </a:r>
          </a:p>
          <a:p>
            <a:pPr algn="ctr"/>
            <a:r>
              <a:rPr lang="vi-VN" dirty="0">
                <a:solidFill>
                  <a:schemeClr val="tx1"/>
                </a:solidFill>
                <a:latin typeface="+mj-lt"/>
              </a:rPr>
              <a:t>X = [x</a:t>
            </a:r>
            <a:r>
              <a:rPr lang="vi-VN" baseline="-25000" dirty="0">
                <a:solidFill>
                  <a:schemeClr val="tx1"/>
                </a:solidFill>
                <a:latin typeface="+mj-lt"/>
              </a:rPr>
              <a:t>1</a:t>
            </a:r>
            <a:r>
              <a:rPr lang="vi-VN" baseline="30000" dirty="0">
                <a:solidFill>
                  <a:schemeClr val="tx1"/>
                </a:solidFill>
                <a:latin typeface="+mj-lt"/>
              </a:rPr>
              <a:t>T</a:t>
            </a:r>
            <a:r>
              <a:rPr lang="vi-VN" dirty="0">
                <a:solidFill>
                  <a:schemeClr val="tx1"/>
                </a:solidFill>
                <a:latin typeface="+mj-lt"/>
              </a:rPr>
              <a:t> , x</a:t>
            </a:r>
            <a:r>
              <a:rPr lang="vi-VN" baseline="-25000" dirty="0">
                <a:solidFill>
                  <a:schemeClr val="tx1"/>
                </a:solidFill>
                <a:latin typeface="+mj-lt"/>
              </a:rPr>
              <a:t>N</a:t>
            </a:r>
            <a:r>
              <a:rPr lang="vi-VN" baseline="30000" dirty="0">
                <a:solidFill>
                  <a:schemeClr val="tx1"/>
                </a:solidFill>
                <a:latin typeface="+mj-lt"/>
              </a:rPr>
              <a:t>T</a:t>
            </a:r>
            <a:r>
              <a:rPr lang="vi-VN" dirty="0">
                <a:solidFill>
                  <a:schemeClr val="tx1"/>
                </a:solidFill>
                <a:latin typeface="+mj-lt"/>
              </a:rPr>
              <a:t>]</a:t>
            </a:r>
          </a:p>
          <a:p>
            <a:pPr algn="ctr"/>
            <a:r>
              <a:rPr lang="vi-VN" dirty="0">
                <a:solidFill>
                  <a:schemeClr val="tx1"/>
                </a:solidFill>
                <a:latin typeface="+mj-lt"/>
              </a:rPr>
              <a:t>Xi = [x</a:t>
            </a:r>
            <a:r>
              <a:rPr lang="vi-VN" baseline="-25000" dirty="0">
                <a:solidFill>
                  <a:schemeClr val="tx1"/>
                </a:solidFill>
                <a:latin typeface="+mj-lt"/>
              </a:rPr>
              <a:t>i</a:t>
            </a:r>
            <a:r>
              <a:rPr lang="vi-VN" baseline="30000" dirty="0">
                <a:solidFill>
                  <a:schemeClr val="tx1"/>
                </a:solidFill>
                <a:latin typeface="+mj-lt"/>
              </a:rPr>
              <a:t>0</a:t>
            </a:r>
            <a:r>
              <a:rPr lang="vi-VN" dirty="0">
                <a:solidFill>
                  <a:schemeClr val="tx1"/>
                </a:solidFill>
                <a:latin typeface="+mj-lt"/>
              </a:rPr>
              <a:t>, y</a:t>
            </a:r>
            <a:r>
              <a:rPr lang="vi-VN" baseline="-25000" dirty="0">
                <a:solidFill>
                  <a:schemeClr val="tx1"/>
                </a:solidFill>
                <a:latin typeface="+mj-lt"/>
              </a:rPr>
              <a:t>i</a:t>
            </a:r>
            <a:r>
              <a:rPr lang="vi-VN" baseline="30000" dirty="0">
                <a:solidFill>
                  <a:schemeClr val="tx1"/>
                </a:solidFill>
                <a:latin typeface="+mj-lt"/>
              </a:rPr>
              <a:t>0</a:t>
            </a:r>
            <a:r>
              <a:rPr lang="vi-VN" dirty="0">
                <a:solidFill>
                  <a:schemeClr val="tx1"/>
                </a:solidFill>
                <a:latin typeface="+mj-lt"/>
              </a:rPr>
              <a:t>, z</a:t>
            </a:r>
            <a:r>
              <a:rPr lang="vi-VN" baseline="-25000" dirty="0">
                <a:solidFill>
                  <a:schemeClr val="tx1"/>
                </a:solidFill>
                <a:latin typeface="+mj-lt"/>
              </a:rPr>
              <a:t>i</a:t>
            </a:r>
            <a:r>
              <a:rPr lang="vi-VN" baseline="30000" dirty="0">
                <a:solidFill>
                  <a:schemeClr val="tx1"/>
                </a:solidFill>
                <a:latin typeface="+mj-lt"/>
              </a:rPr>
              <a:t>0</a:t>
            </a:r>
            <a:r>
              <a:rPr lang="vi-VN" dirty="0">
                <a:solidFill>
                  <a:schemeClr val="tx1"/>
                </a:solidFill>
                <a:latin typeface="+mj-lt"/>
              </a:rPr>
              <a:t>]</a:t>
            </a:r>
            <a:endParaRPr lang="en-US" dirty="0">
              <a:solidFill>
                <a:schemeClr val="tx1"/>
              </a:solidFill>
              <a:latin typeface="+mj-lt"/>
            </a:endParaRPr>
          </a:p>
        </p:txBody>
      </p:sp>
      <p:sp>
        <p:nvSpPr>
          <p:cNvPr id="8" name="Rectangle 7">
            <a:extLst>
              <a:ext uri="{FF2B5EF4-FFF2-40B4-BE49-F238E27FC236}">
                <a16:creationId xmlns:a16="http://schemas.microsoft.com/office/drawing/2014/main" id="{3C6BE982-1556-4E46-BE8C-FF85069B3CDC}"/>
              </a:ext>
            </a:extLst>
          </p:cNvPr>
          <p:cNvSpPr/>
          <p:nvPr/>
        </p:nvSpPr>
        <p:spPr>
          <a:xfrm>
            <a:off x="443060" y="4024997"/>
            <a:ext cx="2573518" cy="1366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7030A0"/>
                </a:solidFill>
                <a:latin typeface="+mj-lt"/>
              </a:rPr>
              <a:t>Tọa độ đích N UAV</a:t>
            </a:r>
          </a:p>
          <a:p>
            <a:pPr algn="ctr"/>
            <a:r>
              <a:rPr lang="vi-VN" dirty="0">
                <a:solidFill>
                  <a:schemeClr val="tx1"/>
                </a:solidFill>
                <a:latin typeface="+mj-lt"/>
              </a:rPr>
              <a:t>T = [t</a:t>
            </a:r>
            <a:r>
              <a:rPr lang="vi-VN" baseline="-25000" dirty="0">
                <a:solidFill>
                  <a:schemeClr val="tx1"/>
                </a:solidFill>
                <a:latin typeface="+mj-lt"/>
              </a:rPr>
              <a:t>1</a:t>
            </a:r>
            <a:r>
              <a:rPr lang="vi-VN" baseline="30000" dirty="0">
                <a:solidFill>
                  <a:schemeClr val="tx1"/>
                </a:solidFill>
                <a:latin typeface="+mj-lt"/>
              </a:rPr>
              <a:t>T</a:t>
            </a:r>
            <a:r>
              <a:rPr lang="vi-VN" dirty="0">
                <a:solidFill>
                  <a:schemeClr val="tx1"/>
                </a:solidFill>
                <a:latin typeface="+mj-lt"/>
              </a:rPr>
              <a:t> , t</a:t>
            </a:r>
            <a:r>
              <a:rPr lang="vi-VN" baseline="-25000" dirty="0">
                <a:solidFill>
                  <a:schemeClr val="tx1"/>
                </a:solidFill>
                <a:latin typeface="+mj-lt"/>
              </a:rPr>
              <a:t>N</a:t>
            </a:r>
            <a:r>
              <a:rPr lang="vi-VN" baseline="30000" dirty="0">
                <a:solidFill>
                  <a:schemeClr val="tx1"/>
                </a:solidFill>
                <a:latin typeface="+mj-lt"/>
              </a:rPr>
              <a:t>T</a:t>
            </a:r>
            <a:r>
              <a:rPr lang="vi-VN" dirty="0">
                <a:solidFill>
                  <a:schemeClr val="tx1"/>
                </a:solidFill>
                <a:latin typeface="+mj-lt"/>
              </a:rPr>
              <a:t>]</a:t>
            </a:r>
          </a:p>
          <a:p>
            <a:pPr algn="ctr"/>
            <a:r>
              <a:rPr lang="vi-VN" dirty="0">
                <a:solidFill>
                  <a:schemeClr val="tx1"/>
                </a:solidFill>
                <a:latin typeface="+mj-lt"/>
              </a:rPr>
              <a:t>ti = [x</a:t>
            </a:r>
            <a:r>
              <a:rPr lang="vi-VN" baseline="-25000" dirty="0">
                <a:solidFill>
                  <a:schemeClr val="tx1"/>
                </a:solidFill>
                <a:latin typeface="+mj-lt"/>
              </a:rPr>
              <a:t>i</a:t>
            </a:r>
            <a:r>
              <a:rPr lang="vi-VN" baseline="30000" dirty="0">
                <a:solidFill>
                  <a:schemeClr val="tx1"/>
                </a:solidFill>
                <a:latin typeface="+mj-lt"/>
              </a:rPr>
              <a:t>t</a:t>
            </a:r>
            <a:r>
              <a:rPr lang="vi-VN" dirty="0">
                <a:solidFill>
                  <a:schemeClr val="tx1"/>
                </a:solidFill>
                <a:latin typeface="+mj-lt"/>
              </a:rPr>
              <a:t>, y</a:t>
            </a:r>
            <a:r>
              <a:rPr lang="vi-VN" baseline="-25000" dirty="0">
                <a:solidFill>
                  <a:schemeClr val="tx1"/>
                </a:solidFill>
                <a:latin typeface="+mj-lt"/>
              </a:rPr>
              <a:t>i</a:t>
            </a:r>
            <a:r>
              <a:rPr lang="vi-VN" baseline="30000" dirty="0">
                <a:solidFill>
                  <a:schemeClr val="tx1"/>
                </a:solidFill>
                <a:latin typeface="+mj-lt"/>
              </a:rPr>
              <a:t>t</a:t>
            </a:r>
            <a:r>
              <a:rPr lang="vi-VN" dirty="0">
                <a:solidFill>
                  <a:schemeClr val="tx1"/>
                </a:solidFill>
                <a:latin typeface="+mj-lt"/>
              </a:rPr>
              <a:t>, z</a:t>
            </a:r>
            <a:r>
              <a:rPr lang="vi-VN" baseline="-25000" dirty="0">
                <a:solidFill>
                  <a:schemeClr val="tx1"/>
                </a:solidFill>
                <a:latin typeface="+mj-lt"/>
              </a:rPr>
              <a:t>i</a:t>
            </a:r>
            <a:r>
              <a:rPr lang="vi-VN" baseline="30000" dirty="0">
                <a:solidFill>
                  <a:schemeClr val="tx1"/>
                </a:solidFill>
                <a:latin typeface="+mj-lt"/>
              </a:rPr>
              <a:t>t</a:t>
            </a:r>
            <a:r>
              <a:rPr lang="vi-VN" dirty="0">
                <a:solidFill>
                  <a:schemeClr val="tx1"/>
                </a:solidFill>
                <a:latin typeface="+mj-lt"/>
              </a:rPr>
              <a:t>]</a:t>
            </a:r>
            <a:endParaRPr lang="en-US" dirty="0">
              <a:solidFill>
                <a:schemeClr val="tx1"/>
              </a:solidFill>
              <a:latin typeface="+mj-lt"/>
            </a:endParaRPr>
          </a:p>
        </p:txBody>
      </p:sp>
      <p:sp>
        <p:nvSpPr>
          <p:cNvPr id="10" name="Rectangle 9">
            <a:extLst>
              <a:ext uri="{FF2B5EF4-FFF2-40B4-BE49-F238E27FC236}">
                <a16:creationId xmlns:a16="http://schemas.microsoft.com/office/drawing/2014/main" id="{4D55313E-CD08-4B13-AE8A-7A189D9DEC53}"/>
              </a:ext>
            </a:extLst>
          </p:cNvPr>
          <p:cNvSpPr/>
          <p:nvPr/>
        </p:nvSpPr>
        <p:spPr>
          <a:xfrm>
            <a:off x="4053526" y="2676963"/>
            <a:ext cx="4609707" cy="22155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solidFill>
                  <a:srgbClr val="0070C0"/>
                </a:solidFill>
                <a:latin typeface="+mj-lt"/>
              </a:rPr>
              <a:t>Thuật toán tối ưu Hungary</a:t>
            </a:r>
          </a:p>
          <a:p>
            <a:pPr algn="ctr"/>
            <a:endParaRPr lang="vi-VN" dirty="0">
              <a:solidFill>
                <a:srgbClr val="FF0000"/>
              </a:solidFill>
              <a:latin typeface="+mj-lt"/>
            </a:endParaRPr>
          </a:p>
          <a:p>
            <a:pPr algn="ctr"/>
            <a:endParaRPr lang="vi-VN" dirty="0">
              <a:solidFill>
                <a:srgbClr val="FF0000"/>
              </a:solidFill>
              <a:latin typeface="+mj-lt"/>
            </a:endParaRPr>
          </a:p>
          <a:p>
            <a:pPr algn="ctr"/>
            <a:endParaRPr lang="vi-VN" dirty="0">
              <a:solidFill>
                <a:srgbClr val="FF0000"/>
              </a:solidFill>
              <a:latin typeface="+mj-lt"/>
            </a:endParaRPr>
          </a:p>
          <a:p>
            <a:pPr algn="ctr"/>
            <a:endParaRPr lang="vi-VN" dirty="0">
              <a:solidFill>
                <a:srgbClr val="FF0000"/>
              </a:solidFill>
              <a:latin typeface="+mj-lt"/>
            </a:endParaRPr>
          </a:p>
          <a:p>
            <a:pPr algn="ctr"/>
            <a:endParaRPr lang="vi-VN" dirty="0">
              <a:solidFill>
                <a:srgbClr val="FF0000"/>
              </a:solidFill>
              <a:latin typeface="+mj-lt"/>
            </a:endParaRPr>
          </a:p>
          <a:p>
            <a:pPr algn="ctr"/>
            <a:endParaRPr lang="en-US" dirty="0">
              <a:solidFill>
                <a:srgbClr val="FF0000"/>
              </a:solidFill>
              <a:latin typeface="+mj-lt"/>
            </a:endParaRPr>
          </a:p>
        </p:txBody>
      </p:sp>
      <p:pic>
        <p:nvPicPr>
          <p:cNvPr id="3" name="Picture 2">
            <a:extLst>
              <a:ext uri="{FF2B5EF4-FFF2-40B4-BE49-F238E27FC236}">
                <a16:creationId xmlns:a16="http://schemas.microsoft.com/office/drawing/2014/main" id="{282E2AF9-39A1-4FCF-BC13-0C5B376C9AA5}"/>
              </a:ext>
            </a:extLst>
          </p:cNvPr>
          <p:cNvPicPr>
            <a:picLocks noChangeAspect="1"/>
          </p:cNvPicPr>
          <p:nvPr/>
        </p:nvPicPr>
        <p:blipFill>
          <a:blip r:embed="rId2"/>
          <a:stretch>
            <a:fillRect/>
          </a:stretch>
        </p:blipFill>
        <p:spPr>
          <a:xfrm>
            <a:off x="4922710" y="3995005"/>
            <a:ext cx="2848373" cy="781159"/>
          </a:xfrm>
          <a:prstGeom prst="rect">
            <a:avLst/>
          </a:prstGeom>
        </p:spPr>
      </p:pic>
      <p:pic>
        <p:nvPicPr>
          <p:cNvPr id="4" name="Picture 3">
            <a:extLst>
              <a:ext uri="{FF2B5EF4-FFF2-40B4-BE49-F238E27FC236}">
                <a16:creationId xmlns:a16="http://schemas.microsoft.com/office/drawing/2014/main" id="{6BD086FF-438C-499E-A8D5-687DB59F07C7}"/>
              </a:ext>
            </a:extLst>
          </p:cNvPr>
          <p:cNvPicPr>
            <a:picLocks noChangeAspect="1"/>
          </p:cNvPicPr>
          <p:nvPr/>
        </p:nvPicPr>
        <p:blipFill>
          <a:blip r:embed="rId3"/>
          <a:stretch>
            <a:fillRect/>
          </a:stretch>
        </p:blipFill>
        <p:spPr>
          <a:xfrm>
            <a:off x="5260896" y="3115545"/>
            <a:ext cx="2172003" cy="428685"/>
          </a:xfrm>
          <a:prstGeom prst="rect">
            <a:avLst/>
          </a:prstGeom>
        </p:spPr>
      </p:pic>
      <p:pic>
        <p:nvPicPr>
          <p:cNvPr id="11" name="Picture 10">
            <a:extLst>
              <a:ext uri="{FF2B5EF4-FFF2-40B4-BE49-F238E27FC236}">
                <a16:creationId xmlns:a16="http://schemas.microsoft.com/office/drawing/2014/main" id="{B636DA39-A456-4958-9D67-3841FDF9DE5E}"/>
              </a:ext>
            </a:extLst>
          </p:cNvPr>
          <p:cNvPicPr>
            <a:picLocks noChangeAspect="1"/>
          </p:cNvPicPr>
          <p:nvPr/>
        </p:nvPicPr>
        <p:blipFill>
          <a:blip r:embed="rId4"/>
          <a:stretch>
            <a:fillRect/>
          </a:stretch>
        </p:blipFill>
        <p:spPr>
          <a:xfrm>
            <a:off x="4660737" y="3495768"/>
            <a:ext cx="600159" cy="428685"/>
          </a:xfrm>
          <a:prstGeom prst="rect">
            <a:avLst/>
          </a:prstGeom>
        </p:spPr>
      </p:pic>
      <p:sp>
        <p:nvSpPr>
          <p:cNvPr id="12" name="TextBox 11">
            <a:extLst>
              <a:ext uri="{FF2B5EF4-FFF2-40B4-BE49-F238E27FC236}">
                <a16:creationId xmlns:a16="http://schemas.microsoft.com/office/drawing/2014/main" id="{2A2EF01D-041A-48A2-B01B-1B6142673941}"/>
              </a:ext>
            </a:extLst>
          </p:cNvPr>
          <p:cNvSpPr txBox="1"/>
          <p:nvPr/>
        </p:nvSpPr>
        <p:spPr>
          <a:xfrm>
            <a:off x="5260896" y="3565862"/>
            <a:ext cx="2848373" cy="369332"/>
          </a:xfrm>
          <a:prstGeom prst="rect">
            <a:avLst/>
          </a:prstGeom>
          <a:noFill/>
        </p:spPr>
        <p:txBody>
          <a:bodyPr wrap="square" rtlCol="0">
            <a:spAutoFit/>
          </a:bodyPr>
          <a:lstStyle/>
          <a:p>
            <a:r>
              <a:rPr lang="vi-VN" dirty="0">
                <a:latin typeface="+mj-lt"/>
              </a:rPr>
              <a:t>là vị trí j gán cho UAV i</a:t>
            </a:r>
            <a:endParaRPr lang="en-US" dirty="0">
              <a:latin typeface="+mj-lt"/>
            </a:endParaRPr>
          </a:p>
        </p:txBody>
      </p:sp>
      <p:sp>
        <p:nvSpPr>
          <p:cNvPr id="13" name="Oval 12">
            <a:extLst>
              <a:ext uri="{FF2B5EF4-FFF2-40B4-BE49-F238E27FC236}">
                <a16:creationId xmlns:a16="http://schemas.microsoft.com/office/drawing/2014/main" id="{75127F63-6B28-457F-B5B7-18C5C20FB754}"/>
              </a:ext>
            </a:extLst>
          </p:cNvPr>
          <p:cNvSpPr/>
          <p:nvPr/>
        </p:nvSpPr>
        <p:spPr>
          <a:xfrm>
            <a:off x="9631421" y="3263898"/>
            <a:ext cx="1150070" cy="1041676"/>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AAF38BCB-B95E-4550-B41B-C2FC441689C1}"/>
              </a:ext>
            </a:extLst>
          </p:cNvPr>
          <p:cNvPicPr>
            <a:picLocks noChangeAspect="1"/>
          </p:cNvPicPr>
          <p:nvPr/>
        </p:nvPicPr>
        <p:blipFill>
          <a:blip r:embed="rId5"/>
          <a:stretch>
            <a:fillRect/>
          </a:stretch>
        </p:blipFill>
        <p:spPr>
          <a:xfrm>
            <a:off x="10020692" y="3589913"/>
            <a:ext cx="371527" cy="381053"/>
          </a:xfrm>
          <a:prstGeom prst="rect">
            <a:avLst/>
          </a:prstGeom>
        </p:spPr>
      </p:pic>
      <p:cxnSp>
        <p:nvCxnSpPr>
          <p:cNvPr id="16" name="Connector: Elbow 15">
            <a:extLst>
              <a:ext uri="{FF2B5EF4-FFF2-40B4-BE49-F238E27FC236}">
                <a16:creationId xmlns:a16="http://schemas.microsoft.com/office/drawing/2014/main" id="{E9F742FA-9194-4432-A7B4-399C516B2BF2}"/>
              </a:ext>
            </a:extLst>
          </p:cNvPr>
          <p:cNvCxnSpPr>
            <a:stCxn id="2" idx="3"/>
            <a:endCxn id="10" idx="1"/>
          </p:cNvCxnSpPr>
          <p:nvPr/>
        </p:nvCxnSpPr>
        <p:spPr>
          <a:xfrm>
            <a:off x="3016578" y="2794799"/>
            <a:ext cx="1036948" cy="989938"/>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63991DAD-2945-4E9A-8FF2-5D77B0066282}"/>
              </a:ext>
            </a:extLst>
          </p:cNvPr>
          <p:cNvCxnSpPr>
            <a:stCxn id="8" idx="3"/>
            <a:endCxn id="10" idx="1"/>
          </p:cNvCxnSpPr>
          <p:nvPr/>
        </p:nvCxnSpPr>
        <p:spPr>
          <a:xfrm flipV="1">
            <a:off x="3016578" y="3784737"/>
            <a:ext cx="1036948" cy="92370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2C7FA6D-58BA-422B-BA9E-4942CDCC51FF}"/>
              </a:ext>
            </a:extLst>
          </p:cNvPr>
          <p:cNvCxnSpPr>
            <a:stCxn id="10" idx="3"/>
            <a:endCxn id="13" idx="2"/>
          </p:cNvCxnSpPr>
          <p:nvPr/>
        </p:nvCxnSpPr>
        <p:spPr>
          <a:xfrm flipV="1">
            <a:off x="8663233" y="3784736"/>
            <a:ext cx="96818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223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Chuyển đổi đội hình trong UAV-LS</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5</a:t>
            </a:r>
            <a:endParaRPr lang="en-US" sz="4000" dirty="0">
              <a:solidFill>
                <a:schemeClr val="accent1">
                  <a:lumMod val="40000"/>
                  <a:lumOff val="60000"/>
                </a:schemeClr>
              </a:solidFill>
              <a:latin typeface="+mj-lt"/>
            </a:endParaRPr>
          </a:p>
        </p:txBody>
      </p:sp>
      <p:sp>
        <p:nvSpPr>
          <p:cNvPr id="9" name="TextBox 8">
            <a:extLst>
              <a:ext uri="{FF2B5EF4-FFF2-40B4-BE49-F238E27FC236}">
                <a16:creationId xmlns:a16="http://schemas.microsoft.com/office/drawing/2014/main" id="{4C3B554B-B10C-4ED4-BA49-8ABCCBBD7F45}"/>
              </a:ext>
            </a:extLst>
          </p:cNvPr>
          <p:cNvSpPr txBox="1"/>
          <p:nvPr/>
        </p:nvSpPr>
        <p:spPr>
          <a:xfrm>
            <a:off x="443060" y="1253765"/>
            <a:ext cx="11170763" cy="461665"/>
          </a:xfrm>
          <a:prstGeom prst="rect">
            <a:avLst/>
          </a:prstGeom>
          <a:noFill/>
        </p:spPr>
        <p:txBody>
          <a:bodyPr wrap="square" rtlCol="0">
            <a:spAutoFit/>
          </a:bodyPr>
          <a:lstStyle/>
          <a:p>
            <a:pPr algn="just"/>
            <a:r>
              <a:rPr lang="vi-VN" sz="2400" dirty="0">
                <a:latin typeface="+mj-lt"/>
                <a:sym typeface="Wingdings" panose="05000000000000000000" pitchFamily="2" charset="2"/>
              </a:rPr>
              <a:t>Lập quỹ đạo không va chạm</a:t>
            </a:r>
          </a:p>
        </p:txBody>
      </p:sp>
      <p:sp>
        <p:nvSpPr>
          <p:cNvPr id="2" name="TextBox 1">
            <a:extLst>
              <a:ext uri="{FF2B5EF4-FFF2-40B4-BE49-F238E27FC236}">
                <a16:creationId xmlns:a16="http://schemas.microsoft.com/office/drawing/2014/main" id="{D6331F6B-8A5D-4670-A6A1-39B128BDC11A}"/>
              </a:ext>
            </a:extLst>
          </p:cNvPr>
          <p:cNvSpPr txBox="1"/>
          <p:nvPr/>
        </p:nvSpPr>
        <p:spPr>
          <a:xfrm>
            <a:off x="471340" y="1989056"/>
            <a:ext cx="11576116" cy="677108"/>
          </a:xfrm>
          <a:prstGeom prst="rect">
            <a:avLst/>
          </a:prstGeom>
          <a:noFill/>
        </p:spPr>
        <p:txBody>
          <a:bodyPr wrap="square" rtlCol="0">
            <a:spAutoFit/>
          </a:bodyPr>
          <a:lstStyle/>
          <a:p>
            <a:r>
              <a:rPr lang="vi-VN" dirty="0">
                <a:latin typeface="+mj-lt"/>
              </a:rPr>
              <a:t>Giả sử môi trường chỉ gồm các UAV.</a:t>
            </a:r>
          </a:p>
          <a:p>
            <a:r>
              <a:rPr lang="vi-VN" dirty="0">
                <a:latin typeface="+mj-lt"/>
              </a:rPr>
              <a:t>Thuật toán </a:t>
            </a:r>
            <a:r>
              <a:rPr lang="vi-VN" sz="2000" u="sng" dirty="0">
                <a:latin typeface="+mj-lt"/>
              </a:rPr>
              <a:t>trường thế nhân tạo </a:t>
            </a:r>
            <a:r>
              <a:rPr lang="vi-VN" dirty="0">
                <a:latin typeface="+mj-lt"/>
              </a:rPr>
              <a:t>khi các UAV được hút đến điểm đích và bị đẩy ra khỏi vùng an toàn của nhau.</a:t>
            </a:r>
            <a:endParaRPr lang="en-US" dirty="0">
              <a:latin typeface="+mj-lt"/>
            </a:endParaRPr>
          </a:p>
        </p:txBody>
      </p:sp>
      <p:sp>
        <p:nvSpPr>
          <p:cNvPr id="3" name="TextBox 2">
            <a:extLst>
              <a:ext uri="{FF2B5EF4-FFF2-40B4-BE49-F238E27FC236}">
                <a16:creationId xmlns:a16="http://schemas.microsoft.com/office/drawing/2014/main" id="{C9F7E982-34A7-478C-932F-9A1CD14C855A}"/>
              </a:ext>
            </a:extLst>
          </p:cNvPr>
          <p:cNvSpPr txBox="1"/>
          <p:nvPr/>
        </p:nvSpPr>
        <p:spPr>
          <a:xfrm>
            <a:off x="471340" y="2771480"/>
            <a:ext cx="3893270" cy="367646"/>
          </a:xfrm>
          <a:prstGeom prst="rect">
            <a:avLst/>
          </a:prstGeom>
          <a:noFill/>
        </p:spPr>
        <p:txBody>
          <a:bodyPr wrap="square" rtlCol="0">
            <a:spAutoFit/>
          </a:bodyPr>
          <a:lstStyle/>
          <a:p>
            <a:r>
              <a:rPr lang="vi-VN" dirty="0">
                <a:latin typeface="+mj-lt"/>
              </a:rPr>
              <a:t>Trường thế tiềm năng</a:t>
            </a:r>
            <a:endParaRPr lang="en-US" dirty="0">
              <a:latin typeface="+mj-lt"/>
            </a:endParaRPr>
          </a:p>
        </p:txBody>
      </p:sp>
      <p:sp>
        <p:nvSpPr>
          <p:cNvPr id="8" name="TextBox 7">
            <a:extLst>
              <a:ext uri="{FF2B5EF4-FFF2-40B4-BE49-F238E27FC236}">
                <a16:creationId xmlns:a16="http://schemas.microsoft.com/office/drawing/2014/main" id="{80904E6D-94D6-408E-A367-DB869B0351B3}"/>
              </a:ext>
            </a:extLst>
          </p:cNvPr>
          <p:cNvSpPr txBox="1"/>
          <p:nvPr/>
        </p:nvSpPr>
        <p:spPr>
          <a:xfrm>
            <a:off x="6636470" y="2771480"/>
            <a:ext cx="3893270" cy="367646"/>
          </a:xfrm>
          <a:prstGeom prst="rect">
            <a:avLst/>
          </a:prstGeom>
          <a:noFill/>
        </p:spPr>
        <p:txBody>
          <a:bodyPr wrap="square" rtlCol="0">
            <a:spAutoFit/>
          </a:bodyPr>
          <a:lstStyle/>
          <a:p>
            <a:r>
              <a:rPr lang="vi-VN" dirty="0">
                <a:latin typeface="+mj-lt"/>
              </a:rPr>
              <a:t>Lực thế</a:t>
            </a:r>
            <a:endParaRPr lang="en-US" dirty="0">
              <a:latin typeface="+mj-lt"/>
            </a:endParaRPr>
          </a:p>
        </p:txBody>
      </p:sp>
      <p:pic>
        <p:nvPicPr>
          <p:cNvPr id="4" name="Picture 3">
            <a:extLst>
              <a:ext uri="{FF2B5EF4-FFF2-40B4-BE49-F238E27FC236}">
                <a16:creationId xmlns:a16="http://schemas.microsoft.com/office/drawing/2014/main" id="{A8D80093-B950-4F9C-8A5B-B2D6156C501E}"/>
              </a:ext>
            </a:extLst>
          </p:cNvPr>
          <p:cNvPicPr>
            <a:picLocks noChangeAspect="1"/>
          </p:cNvPicPr>
          <p:nvPr/>
        </p:nvPicPr>
        <p:blipFill rotWithShape="1">
          <a:blip r:embed="rId2"/>
          <a:srcRect t="12627"/>
          <a:stretch/>
        </p:blipFill>
        <p:spPr>
          <a:xfrm>
            <a:off x="268288" y="3213694"/>
            <a:ext cx="4096322" cy="1764564"/>
          </a:xfrm>
          <a:prstGeom prst="rect">
            <a:avLst/>
          </a:prstGeom>
        </p:spPr>
      </p:pic>
      <p:pic>
        <p:nvPicPr>
          <p:cNvPr id="10" name="Picture 9">
            <a:extLst>
              <a:ext uri="{FF2B5EF4-FFF2-40B4-BE49-F238E27FC236}">
                <a16:creationId xmlns:a16="http://schemas.microsoft.com/office/drawing/2014/main" id="{8D8E7709-3FFD-42E8-85FE-B12112CA5F43}"/>
              </a:ext>
            </a:extLst>
          </p:cNvPr>
          <p:cNvPicPr>
            <a:picLocks noChangeAspect="1"/>
          </p:cNvPicPr>
          <p:nvPr/>
        </p:nvPicPr>
        <p:blipFill>
          <a:blip r:embed="rId3"/>
          <a:stretch>
            <a:fillRect/>
          </a:stretch>
        </p:blipFill>
        <p:spPr>
          <a:xfrm>
            <a:off x="6430071" y="3183964"/>
            <a:ext cx="4867954" cy="2267266"/>
          </a:xfrm>
          <a:prstGeom prst="rect">
            <a:avLst/>
          </a:prstGeom>
        </p:spPr>
      </p:pic>
      <p:sp>
        <p:nvSpPr>
          <p:cNvPr id="11" name="TextBox 10">
            <a:extLst>
              <a:ext uri="{FF2B5EF4-FFF2-40B4-BE49-F238E27FC236}">
                <a16:creationId xmlns:a16="http://schemas.microsoft.com/office/drawing/2014/main" id="{2613F821-B023-40D6-BA07-A0AAF3A79919}"/>
              </a:ext>
            </a:extLst>
          </p:cNvPr>
          <p:cNvSpPr txBox="1"/>
          <p:nvPr/>
        </p:nvSpPr>
        <p:spPr>
          <a:xfrm>
            <a:off x="838986" y="5694973"/>
            <a:ext cx="10077254" cy="646331"/>
          </a:xfrm>
          <a:prstGeom prst="rect">
            <a:avLst/>
          </a:prstGeom>
          <a:noFill/>
        </p:spPr>
        <p:txBody>
          <a:bodyPr wrap="square" rtlCol="0">
            <a:spAutoFit/>
          </a:bodyPr>
          <a:lstStyle/>
          <a:p>
            <a:r>
              <a:rPr lang="vi-VN" dirty="0">
                <a:latin typeface="+mj-lt"/>
              </a:rPr>
              <a:t>với U</a:t>
            </a:r>
            <a:r>
              <a:rPr lang="vi-VN" baseline="-25000" dirty="0">
                <a:latin typeface="+mj-lt"/>
              </a:rPr>
              <a:t>att</a:t>
            </a:r>
            <a:r>
              <a:rPr lang="vi-VN" dirty="0">
                <a:latin typeface="+mj-lt"/>
              </a:rPr>
              <a:t> là trường hấp dẫn, U</a:t>
            </a:r>
            <a:r>
              <a:rPr lang="vi-VN" baseline="-25000" dirty="0">
                <a:latin typeface="+mj-lt"/>
              </a:rPr>
              <a:t>rep</a:t>
            </a:r>
            <a:r>
              <a:rPr lang="vi-VN" dirty="0">
                <a:latin typeface="+mj-lt"/>
              </a:rPr>
              <a:t> là trường đẩy, U là trường thế tổng hợp,</a:t>
            </a:r>
          </a:p>
          <a:p>
            <a:endParaRPr lang="en-US" dirty="0">
              <a:latin typeface="+mj-lt"/>
            </a:endParaRPr>
          </a:p>
        </p:txBody>
      </p:sp>
      <p:sp>
        <p:nvSpPr>
          <p:cNvPr id="12" name="TextBox 11">
            <a:extLst>
              <a:ext uri="{FF2B5EF4-FFF2-40B4-BE49-F238E27FC236}">
                <a16:creationId xmlns:a16="http://schemas.microsoft.com/office/drawing/2014/main" id="{82CA3B29-D9BF-44CC-BDF7-FA248FCC3672}"/>
              </a:ext>
            </a:extLst>
          </p:cNvPr>
          <p:cNvSpPr txBox="1"/>
          <p:nvPr/>
        </p:nvSpPr>
        <p:spPr>
          <a:xfrm>
            <a:off x="1220771" y="6125922"/>
            <a:ext cx="10077254" cy="646331"/>
          </a:xfrm>
          <a:prstGeom prst="rect">
            <a:avLst/>
          </a:prstGeom>
          <a:noFill/>
        </p:spPr>
        <p:txBody>
          <a:bodyPr wrap="square" rtlCol="0">
            <a:spAutoFit/>
          </a:bodyPr>
          <a:lstStyle/>
          <a:p>
            <a:r>
              <a:rPr lang="vi-VN" dirty="0">
                <a:latin typeface="+mj-lt"/>
              </a:rPr>
              <a:t>F</a:t>
            </a:r>
            <a:r>
              <a:rPr lang="vi-VN" baseline="-25000" dirty="0">
                <a:latin typeface="+mj-lt"/>
              </a:rPr>
              <a:t>att</a:t>
            </a:r>
            <a:r>
              <a:rPr lang="vi-VN" dirty="0">
                <a:latin typeface="+mj-lt"/>
              </a:rPr>
              <a:t> là lực hút, F</a:t>
            </a:r>
            <a:r>
              <a:rPr lang="vi-VN" baseline="-25000" dirty="0">
                <a:latin typeface="+mj-lt"/>
              </a:rPr>
              <a:t>rep</a:t>
            </a:r>
            <a:r>
              <a:rPr lang="vi-VN" dirty="0">
                <a:latin typeface="+mj-lt"/>
              </a:rPr>
              <a:t> là lực đẩy, U là tổng hợp lực.</a:t>
            </a:r>
          </a:p>
          <a:p>
            <a:endParaRPr lang="en-US" dirty="0">
              <a:latin typeface="+mj-lt"/>
            </a:endParaRPr>
          </a:p>
        </p:txBody>
      </p:sp>
    </p:spTree>
    <p:extLst>
      <p:ext uri="{BB962C8B-B14F-4D97-AF65-F5344CB8AC3E}">
        <p14:creationId xmlns:p14="http://schemas.microsoft.com/office/powerpoint/2010/main" val="116716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Chuyển đổi đội hình trong UAV-LS</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6</a:t>
            </a:r>
            <a:endParaRPr lang="en-US" sz="4000" dirty="0">
              <a:solidFill>
                <a:schemeClr val="accent1">
                  <a:lumMod val="40000"/>
                  <a:lumOff val="60000"/>
                </a:schemeClr>
              </a:solidFill>
              <a:latin typeface="+mj-lt"/>
            </a:endParaRPr>
          </a:p>
        </p:txBody>
      </p:sp>
      <p:sp>
        <p:nvSpPr>
          <p:cNvPr id="9" name="TextBox 8">
            <a:extLst>
              <a:ext uri="{FF2B5EF4-FFF2-40B4-BE49-F238E27FC236}">
                <a16:creationId xmlns:a16="http://schemas.microsoft.com/office/drawing/2014/main" id="{4C3B554B-B10C-4ED4-BA49-8ABCCBBD7F45}"/>
              </a:ext>
            </a:extLst>
          </p:cNvPr>
          <p:cNvSpPr txBox="1"/>
          <p:nvPr/>
        </p:nvSpPr>
        <p:spPr>
          <a:xfrm>
            <a:off x="348792" y="1006549"/>
            <a:ext cx="11170763" cy="461665"/>
          </a:xfrm>
          <a:prstGeom prst="rect">
            <a:avLst/>
          </a:prstGeom>
          <a:noFill/>
        </p:spPr>
        <p:txBody>
          <a:bodyPr wrap="square" rtlCol="0">
            <a:spAutoFit/>
          </a:bodyPr>
          <a:lstStyle/>
          <a:p>
            <a:pPr algn="just"/>
            <a:r>
              <a:rPr lang="vi-VN" sz="2400" dirty="0">
                <a:latin typeface="+mj-lt"/>
                <a:sym typeface="Wingdings" panose="05000000000000000000" pitchFamily="2" charset="2"/>
              </a:rPr>
              <a:t>Thuật toán biến đổi đội hình động</a:t>
            </a:r>
          </a:p>
        </p:txBody>
      </p:sp>
      <p:pic>
        <p:nvPicPr>
          <p:cNvPr id="13" name="Picture 12">
            <a:extLst>
              <a:ext uri="{FF2B5EF4-FFF2-40B4-BE49-F238E27FC236}">
                <a16:creationId xmlns:a16="http://schemas.microsoft.com/office/drawing/2014/main" id="{7BD82428-06A2-4DB4-90EB-FD5BA2AFF09D}"/>
              </a:ext>
            </a:extLst>
          </p:cNvPr>
          <p:cNvPicPr>
            <a:picLocks noChangeAspect="1"/>
          </p:cNvPicPr>
          <p:nvPr/>
        </p:nvPicPr>
        <p:blipFill>
          <a:blip r:embed="rId2"/>
          <a:stretch>
            <a:fillRect/>
          </a:stretch>
        </p:blipFill>
        <p:spPr>
          <a:xfrm>
            <a:off x="1381440" y="1399869"/>
            <a:ext cx="5334744" cy="5153744"/>
          </a:xfrm>
          <a:prstGeom prst="rect">
            <a:avLst/>
          </a:prstGeom>
        </p:spPr>
      </p:pic>
      <p:sp>
        <p:nvSpPr>
          <p:cNvPr id="14" name="TextBox 13">
            <a:extLst>
              <a:ext uri="{FF2B5EF4-FFF2-40B4-BE49-F238E27FC236}">
                <a16:creationId xmlns:a16="http://schemas.microsoft.com/office/drawing/2014/main" id="{EED9D00E-CE3D-4031-8737-45C5A3D9D396}"/>
              </a:ext>
            </a:extLst>
          </p:cNvPr>
          <p:cNvSpPr txBox="1"/>
          <p:nvPr/>
        </p:nvSpPr>
        <p:spPr>
          <a:xfrm>
            <a:off x="1785441" y="6519446"/>
            <a:ext cx="4072379" cy="338554"/>
          </a:xfrm>
          <a:prstGeom prst="rect">
            <a:avLst/>
          </a:prstGeom>
          <a:noFill/>
        </p:spPr>
        <p:txBody>
          <a:bodyPr wrap="square" rtlCol="0">
            <a:spAutoFit/>
          </a:bodyPr>
          <a:lstStyle/>
          <a:p>
            <a:pPr algn="ctr"/>
            <a:r>
              <a:rPr lang="vi-VN" sz="1600" i="1" dirty="0">
                <a:latin typeface="+mj-lt"/>
              </a:rPr>
              <a:t>Sơ đồ thuật toán</a:t>
            </a:r>
            <a:endParaRPr lang="en-US" sz="1600" i="1" dirty="0">
              <a:latin typeface="+mj-lt"/>
            </a:endParaRPr>
          </a:p>
        </p:txBody>
      </p:sp>
      <p:sp>
        <p:nvSpPr>
          <p:cNvPr id="15" name="TextBox 14">
            <a:extLst>
              <a:ext uri="{FF2B5EF4-FFF2-40B4-BE49-F238E27FC236}">
                <a16:creationId xmlns:a16="http://schemas.microsoft.com/office/drawing/2014/main" id="{41370786-88D6-4B56-8CCB-3EA754A33DD4}"/>
              </a:ext>
            </a:extLst>
          </p:cNvPr>
          <p:cNvSpPr txBox="1"/>
          <p:nvPr/>
        </p:nvSpPr>
        <p:spPr>
          <a:xfrm>
            <a:off x="7324627" y="1468214"/>
            <a:ext cx="4392891" cy="646331"/>
          </a:xfrm>
          <a:prstGeom prst="rect">
            <a:avLst/>
          </a:prstGeom>
          <a:noFill/>
        </p:spPr>
        <p:txBody>
          <a:bodyPr wrap="square" rtlCol="0">
            <a:spAutoFit/>
          </a:bodyPr>
          <a:lstStyle/>
          <a:p>
            <a:r>
              <a:rPr lang="vi-VN" dirty="0">
                <a:latin typeface="+mj-lt"/>
              </a:rPr>
              <a:t>Off-line: Khởi tạo vị trí ban đầu và vị trí đích. Sau đó giải bài toán toàn cục TAP.</a:t>
            </a:r>
            <a:endParaRPr lang="en-US" dirty="0">
              <a:latin typeface="+mj-lt"/>
            </a:endParaRPr>
          </a:p>
        </p:txBody>
      </p:sp>
      <p:sp>
        <p:nvSpPr>
          <p:cNvPr id="16" name="TextBox 15">
            <a:extLst>
              <a:ext uri="{FF2B5EF4-FFF2-40B4-BE49-F238E27FC236}">
                <a16:creationId xmlns:a16="http://schemas.microsoft.com/office/drawing/2014/main" id="{58605B65-18D5-46EB-B8ED-80E7CA819CC8}"/>
              </a:ext>
            </a:extLst>
          </p:cNvPr>
          <p:cNvSpPr txBox="1"/>
          <p:nvPr/>
        </p:nvSpPr>
        <p:spPr>
          <a:xfrm>
            <a:off x="7324627" y="3093859"/>
            <a:ext cx="4392891" cy="1200329"/>
          </a:xfrm>
          <a:prstGeom prst="rect">
            <a:avLst/>
          </a:prstGeom>
          <a:noFill/>
        </p:spPr>
        <p:txBody>
          <a:bodyPr wrap="square" rtlCol="0">
            <a:spAutoFit/>
          </a:bodyPr>
          <a:lstStyle/>
          <a:p>
            <a:r>
              <a:rPr lang="vi-VN" dirty="0">
                <a:latin typeface="+mj-lt"/>
              </a:rPr>
              <a:t>On-line: Kiểm tra điều kiện về đích. </a:t>
            </a:r>
          </a:p>
          <a:p>
            <a:r>
              <a:rPr lang="vi-VN" dirty="0">
                <a:latin typeface="+mj-lt"/>
              </a:rPr>
              <a:t>Kiểm tra độ an toàn dựa trên trường thế.</a:t>
            </a:r>
          </a:p>
          <a:p>
            <a:r>
              <a:rPr lang="vi-VN" dirty="0">
                <a:latin typeface="+mj-lt"/>
              </a:rPr>
              <a:t>Nếu có va chạm, điều chỉnh đường đi, tối ưu lại TAP cục bộ.  </a:t>
            </a:r>
            <a:endParaRPr lang="en-US" dirty="0">
              <a:latin typeface="+mj-lt"/>
            </a:endParaRPr>
          </a:p>
        </p:txBody>
      </p:sp>
    </p:spTree>
    <p:extLst>
      <p:ext uri="{BB962C8B-B14F-4D97-AF65-F5344CB8AC3E}">
        <p14:creationId xmlns:p14="http://schemas.microsoft.com/office/powerpoint/2010/main" val="197927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Phần mềm hỗ trợ</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7</a:t>
            </a:r>
            <a:endParaRPr lang="en-US" sz="4000" dirty="0">
              <a:solidFill>
                <a:schemeClr val="accent1">
                  <a:lumMod val="40000"/>
                  <a:lumOff val="60000"/>
                </a:schemeClr>
              </a:solidFill>
              <a:latin typeface="+mj-lt"/>
            </a:endParaRPr>
          </a:p>
        </p:txBody>
      </p:sp>
      <p:sp>
        <p:nvSpPr>
          <p:cNvPr id="9" name="TextBox 8">
            <a:extLst>
              <a:ext uri="{FF2B5EF4-FFF2-40B4-BE49-F238E27FC236}">
                <a16:creationId xmlns:a16="http://schemas.microsoft.com/office/drawing/2014/main" id="{4C3B554B-B10C-4ED4-BA49-8ABCCBBD7F45}"/>
              </a:ext>
            </a:extLst>
          </p:cNvPr>
          <p:cNvSpPr txBox="1"/>
          <p:nvPr/>
        </p:nvSpPr>
        <p:spPr>
          <a:xfrm>
            <a:off x="338272" y="1006549"/>
            <a:ext cx="11170763" cy="461665"/>
          </a:xfrm>
          <a:prstGeom prst="rect">
            <a:avLst/>
          </a:prstGeom>
          <a:noFill/>
        </p:spPr>
        <p:txBody>
          <a:bodyPr wrap="square" rtlCol="0">
            <a:spAutoFit/>
          </a:bodyPr>
          <a:lstStyle/>
          <a:p>
            <a:pPr algn="just"/>
            <a:r>
              <a:rPr lang="vi-VN" sz="2400" dirty="0">
                <a:latin typeface="+mj-lt"/>
                <a:sym typeface="Wingdings" panose="05000000000000000000" pitchFamily="2" charset="2"/>
              </a:rPr>
              <a:t>Phần mềm có chức năng thiết kế hình ảnh và giám sát thời gian thực.</a:t>
            </a:r>
          </a:p>
        </p:txBody>
      </p:sp>
      <p:pic>
        <p:nvPicPr>
          <p:cNvPr id="2" name="Picture 1">
            <a:extLst>
              <a:ext uri="{FF2B5EF4-FFF2-40B4-BE49-F238E27FC236}">
                <a16:creationId xmlns:a16="http://schemas.microsoft.com/office/drawing/2014/main" id="{221A55EE-83DD-4FF5-AF05-D734351F6728}"/>
              </a:ext>
            </a:extLst>
          </p:cNvPr>
          <p:cNvPicPr>
            <a:picLocks noChangeAspect="1"/>
          </p:cNvPicPr>
          <p:nvPr/>
        </p:nvPicPr>
        <p:blipFill rotWithShape="1">
          <a:blip r:embed="rId2"/>
          <a:srcRect t="1661" b="-1661"/>
          <a:stretch/>
        </p:blipFill>
        <p:spPr>
          <a:xfrm>
            <a:off x="263951" y="1468214"/>
            <a:ext cx="3785217" cy="4980109"/>
          </a:xfrm>
          <a:prstGeom prst="rect">
            <a:avLst/>
          </a:prstGeom>
        </p:spPr>
      </p:pic>
      <p:sp>
        <p:nvSpPr>
          <p:cNvPr id="3" name="TextBox 2">
            <a:extLst>
              <a:ext uri="{FF2B5EF4-FFF2-40B4-BE49-F238E27FC236}">
                <a16:creationId xmlns:a16="http://schemas.microsoft.com/office/drawing/2014/main" id="{69EA8945-6D34-4D08-8E78-981B9D940728}"/>
              </a:ext>
            </a:extLst>
          </p:cNvPr>
          <p:cNvSpPr txBox="1"/>
          <p:nvPr/>
        </p:nvSpPr>
        <p:spPr>
          <a:xfrm>
            <a:off x="-122548" y="6325385"/>
            <a:ext cx="4072379" cy="338554"/>
          </a:xfrm>
          <a:prstGeom prst="rect">
            <a:avLst/>
          </a:prstGeom>
          <a:noFill/>
        </p:spPr>
        <p:txBody>
          <a:bodyPr wrap="square" rtlCol="0">
            <a:spAutoFit/>
          </a:bodyPr>
          <a:lstStyle/>
          <a:p>
            <a:pPr algn="ctr"/>
            <a:r>
              <a:rPr lang="vi-VN" sz="1600" i="1" dirty="0">
                <a:latin typeface="+mj-lt"/>
              </a:rPr>
              <a:t>Thành phần phần mềm </a:t>
            </a:r>
            <a:endParaRPr lang="en-US" sz="1600" i="1" dirty="0">
              <a:latin typeface="+mj-lt"/>
            </a:endParaRPr>
          </a:p>
        </p:txBody>
      </p:sp>
      <p:sp>
        <p:nvSpPr>
          <p:cNvPr id="4" name="TextBox 3">
            <a:extLst>
              <a:ext uri="{FF2B5EF4-FFF2-40B4-BE49-F238E27FC236}">
                <a16:creationId xmlns:a16="http://schemas.microsoft.com/office/drawing/2014/main" id="{8BD9FFA5-531E-4650-9795-C810B002EDC5}"/>
              </a:ext>
            </a:extLst>
          </p:cNvPr>
          <p:cNvSpPr txBox="1"/>
          <p:nvPr/>
        </p:nvSpPr>
        <p:spPr>
          <a:xfrm>
            <a:off x="4289195" y="1821896"/>
            <a:ext cx="7022969" cy="923330"/>
          </a:xfrm>
          <a:prstGeom prst="rect">
            <a:avLst/>
          </a:prstGeom>
          <a:noFill/>
        </p:spPr>
        <p:txBody>
          <a:bodyPr wrap="square" rtlCol="0">
            <a:spAutoFit/>
          </a:bodyPr>
          <a:lstStyle/>
          <a:p>
            <a:r>
              <a:rPr lang="vi-VN" b="1" dirty="0">
                <a:latin typeface="+mj-lt"/>
              </a:rPr>
              <a:t>ADI: </a:t>
            </a:r>
            <a:r>
              <a:rPr lang="vi-VN" dirty="0">
                <a:latin typeface="+mj-lt"/>
              </a:rPr>
              <a:t>chức năng vẽ đội hình trên bitmap. Cung cấp thông tin về kinh độ, vĩ độ, màu sắc, và thời gian cho từng UAV. Cùng với đó là mô phỏng buổi trình diễn trong môi trường ảo. </a:t>
            </a:r>
            <a:endParaRPr lang="en-US" dirty="0">
              <a:latin typeface="+mj-lt"/>
            </a:endParaRPr>
          </a:p>
        </p:txBody>
      </p:sp>
      <p:sp>
        <p:nvSpPr>
          <p:cNvPr id="10" name="TextBox 9">
            <a:extLst>
              <a:ext uri="{FF2B5EF4-FFF2-40B4-BE49-F238E27FC236}">
                <a16:creationId xmlns:a16="http://schemas.microsoft.com/office/drawing/2014/main" id="{7951F1C8-0458-46E2-8694-8B00FB90B6EE}"/>
              </a:ext>
            </a:extLst>
          </p:cNvPr>
          <p:cNvSpPr txBox="1"/>
          <p:nvPr/>
        </p:nvSpPr>
        <p:spPr>
          <a:xfrm>
            <a:off x="4289195" y="3789609"/>
            <a:ext cx="7022969" cy="646331"/>
          </a:xfrm>
          <a:prstGeom prst="rect">
            <a:avLst/>
          </a:prstGeom>
          <a:noFill/>
        </p:spPr>
        <p:txBody>
          <a:bodyPr wrap="square" rtlCol="0">
            <a:spAutoFit/>
          </a:bodyPr>
          <a:lstStyle/>
          <a:p>
            <a:r>
              <a:rPr lang="vi-VN" b="1" dirty="0">
                <a:latin typeface="+mj-lt"/>
              </a:rPr>
              <a:t>RMCI: </a:t>
            </a:r>
            <a:r>
              <a:rPr lang="vi-VN" dirty="0">
                <a:latin typeface="+mj-lt"/>
              </a:rPr>
              <a:t>chức năng quản lý và điều khiển UAVs. Lệnh điều khiển được gửi từ trạm mặt đất. Thuật toán kiểm tra tránh va chạm thời gian thực.</a:t>
            </a:r>
            <a:endParaRPr lang="en-US" dirty="0">
              <a:latin typeface="+mj-lt"/>
            </a:endParaRPr>
          </a:p>
        </p:txBody>
      </p:sp>
    </p:spTree>
    <p:extLst>
      <p:ext uri="{BB962C8B-B14F-4D97-AF65-F5344CB8AC3E}">
        <p14:creationId xmlns:p14="http://schemas.microsoft.com/office/powerpoint/2010/main" val="249680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2D7E910-1A38-407F-B007-7D6C574BA526}"/>
              </a:ext>
            </a:extLst>
          </p:cNvPr>
          <p:cNvCxnSpPr>
            <a:cxnSpLocks/>
          </p:cNvCxnSpPr>
          <p:nvPr/>
        </p:nvCxnSpPr>
        <p:spPr>
          <a:xfrm flipV="1">
            <a:off x="150829" y="839861"/>
            <a:ext cx="11811785" cy="179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31CB66-445C-44D0-AD35-D7D35B59C83E}"/>
              </a:ext>
            </a:extLst>
          </p:cNvPr>
          <p:cNvSpPr txBox="1"/>
          <p:nvPr/>
        </p:nvSpPr>
        <p:spPr>
          <a:xfrm>
            <a:off x="263951" y="131975"/>
            <a:ext cx="8399282" cy="646331"/>
          </a:xfrm>
          <a:prstGeom prst="rect">
            <a:avLst/>
          </a:prstGeom>
          <a:noFill/>
        </p:spPr>
        <p:txBody>
          <a:bodyPr wrap="square" rtlCol="0">
            <a:spAutoFit/>
          </a:bodyPr>
          <a:lstStyle/>
          <a:p>
            <a:r>
              <a:rPr lang="vi-VN" sz="3600" b="1" dirty="0">
                <a:latin typeface="+mj-lt"/>
              </a:rPr>
              <a:t>Phần cứng</a:t>
            </a:r>
            <a:endParaRPr lang="en-US" sz="3600" b="1" dirty="0">
              <a:latin typeface="+mj-lt"/>
            </a:endParaRPr>
          </a:p>
        </p:txBody>
      </p:sp>
      <p:sp>
        <p:nvSpPr>
          <p:cNvPr id="7" name="TextBox 6">
            <a:extLst>
              <a:ext uri="{FF2B5EF4-FFF2-40B4-BE49-F238E27FC236}">
                <a16:creationId xmlns:a16="http://schemas.microsoft.com/office/drawing/2014/main" id="{215FCC73-80CB-484E-9448-ED76802F5EAB}"/>
              </a:ext>
            </a:extLst>
          </p:cNvPr>
          <p:cNvSpPr txBox="1"/>
          <p:nvPr/>
        </p:nvSpPr>
        <p:spPr>
          <a:xfrm>
            <a:off x="10426045" y="149953"/>
            <a:ext cx="1536569" cy="707886"/>
          </a:xfrm>
          <a:prstGeom prst="rect">
            <a:avLst/>
          </a:prstGeom>
          <a:noFill/>
        </p:spPr>
        <p:txBody>
          <a:bodyPr wrap="square" rtlCol="0">
            <a:spAutoFit/>
          </a:bodyPr>
          <a:lstStyle/>
          <a:p>
            <a:pPr algn="r"/>
            <a:r>
              <a:rPr lang="vi-VN" sz="4000" dirty="0">
                <a:solidFill>
                  <a:schemeClr val="accent1">
                    <a:lumMod val="40000"/>
                    <a:lumOff val="60000"/>
                  </a:schemeClr>
                </a:solidFill>
                <a:latin typeface="+mj-lt"/>
              </a:rPr>
              <a:t>8</a:t>
            </a:r>
            <a:endParaRPr lang="en-US" sz="4000" dirty="0">
              <a:solidFill>
                <a:schemeClr val="accent1">
                  <a:lumMod val="40000"/>
                  <a:lumOff val="60000"/>
                </a:schemeClr>
              </a:solidFill>
              <a:latin typeface="+mj-lt"/>
            </a:endParaRPr>
          </a:p>
        </p:txBody>
      </p:sp>
      <p:sp>
        <p:nvSpPr>
          <p:cNvPr id="8" name="TextBox 7">
            <a:extLst>
              <a:ext uri="{FF2B5EF4-FFF2-40B4-BE49-F238E27FC236}">
                <a16:creationId xmlns:a16="http://schemas.microsoft.com/office/drawing/2014/main" id="{3AD6159C-722C-4F94-9AFD-AF88980EE2A9}"/>
              </a:ext>
            </a:extLst>
          </p:cNvPr>
          <p:cNvSpPr txBox="1"/>
          <p:nvPr/>
        </p:nvSpPr>
        <p:spPr>
          <a:xfrm>
            <a:off x="338272" y="1006549"/>
            <a:ext cx="11170763" cy="461665"/>
          </a:xfrm>
          <a:prstGeom prst="rect">
            <a:avLst/>
          </a:prstGeom>
          <a:noFill/>
        </p:spPr>
        <p:txBody>
          <a:bodyPr wrap="square" rtlCol="0">
            <a:spAutoFit/>
          </a:bodyPr>
          <a:lstStyle/>
          <a:p>
            <a:pPr algn="just"/>
            <a:r>
              <a:rPr lang="vi-VN" sz="2400" dirty="0">
                <a:latin typeface="+mj-lt"/>
                <a:sym typeface="Wingdings" panose="05000000000000000000" pitchFamily="2" charset="2"/>
              </a:rPr>
              <a:t>Thành phần phần cứng của UAV</a:t>
            </a:r>
          </a:p>
        </p:txBody>
      </p:sp>
      <p:pic>
        <p:nvPicPr>
          <p:cNvPr id="2" name="Picture 1">
            <a:extLst>
              <a:ext uri="{FF2B5EF4-FFF2-40B4-BE49-F238E27FC236}">
                <a16:creationId xmlns:a16="http://schemas.microsoft.com/office/drawing/2014/main" id="{AE3E3426-7A83-485E-B1CD-D69432EEAF20}"/>
              </a:ext>
            </a:extLst>
          </p:cNvPr>
          <p:cNvPicPr>
            <a:picLocks noChangeAspect="1"/>
          </p:cNvPicPr>
          <p:nvPr/>
        </p:nvPicPr>
        <p:blipFill>
          <a:blip r:embed="rId2"/>
          <a:stretch>
            <a:fillRect/>
          </a:stretch>
        </p:blipFill>
        <p:spPr>
          <a:xfrm>
            <a:off x="0" y="2498563"/>
            <a:ext cx="3759416" cy="1860873"/>
          </a:xfrm>
          <a:prstGeom prst="rect">
            <a:avLst/>
          </a:prstGeom>
        </p:spPr>
      </p:pic>
      <p:graphicFrame>
        <p:nvGraphicFramePr>
          <p:cNvPr id="3" name="Table 3">
            <a:extLst>
              <a:ext uri="{FF2B5EF4-FFF2-40B4-BE49-F238E27FC236}">
                <a16:creationId xmlns:a16="http://schemas.microsoft.com/office/drawing/2014/main" id="{DFADC1EC-0C9F-4C09-87AD-E82F8767D305}"/>
              </a:ext>
            </a:extLst>
          </p:cNvPr>
          <p:cNvGraphicFramePr>
            <a:graphicFrameLocks noGrp="1"/>
          </p:cNvGraphicFramePr>
          <p:nvPr>
            <p:extLst>
              <p:ext uri="{D42A27DB-BD31-4B8C-83A1-F6EECF244321}">
                <p14:modId xmlns:p14="http://schemas.microsoft.com/office/powerpoint/2010/main" val="2933940925"/>
              </p:ext>
            </p:extLst>
          </p:nvPr>
        </p:nvGraphicFramePr>
        <p:xfrm>
          <a:off x="3759416" y="2012222"/>
          <a:ext cx="8127999" cy="2677613"/>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22995369"/>
                    </a:ext>
                  </a:extLst>
                </a:gridCol>
                <a:gridCol w="2709333">
                  <a:extLst>
                    <a:ext uri="{9D8B030D-6E8A-4147-A177-3AD203B41FA5}">
                      <a16:colId xmlns:a16="http://schemas.microsoft.com/office/drawing/2014/main" val="2866601116"/>
                    </a:ext>
                  </a:extLst>
                </a:gridCol>
                <a:gridCol w="2709333">
                  <a:extLst>
                    <a:ext uri="{9D8B030D-6E8A-4147-A177-3AD203B41FA5}">
                      <a16:colId xmlns:a16="http://schemas.microsoft.com/office/drawing/2014/main" val="1391842600"/>
                    </a:ext>
                  </a:extLst>
                </a:gridCol>
              </a:tblGrid>
              <a:tr h="370840">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vi-VN" dirty="0">
                          <a:solidFill>
                            <a:schemeClr val="tx1"/>
                          </a:solidFill>
                          <a:latin typeface="Times New Roman" panose="02020603050405020304" pitchFamily="18" charset="0"/>
                          <a:cs typeface="Times New Roman" panose="02020603050405020304" pitchFamily="18" charset="0"/>
                        </a:rPr>
                        <a:t>Thành phần</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vi-VN" dirty="0">
                          <a:solidFill>
                            <a:schemeClr val="tx1"/>
                          </a:solidFill>
                          <a:latin typeface="Times New Roman" panose="02020603050405020304" pitchFamily="18" charset="0"/>
                          <a:cs typeface="Times New Roman" panose="02020603050405020304" pitchFamily="18" charset="0"/>
                        </a:rPr>
                        <a:t>Thông tin</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423372315"/>
                  </a:ext>
                </a:extLst>
              </a:tr>
              <a:tr h="370840">
                <a:tc rowSpan="4">
                  <a:txBody>
                    <a:bodyPr/>
                    <a:lstStyle/>
                    <a:p>
                      <a:pPr algn="ctr"/>
                      <a:endParaRPr lang="vi-VN" dirty="0">
                        <a:latin typeface="Times New Roman" panose="02020603050405020304" pitchFamily="18" charset="0"/>
                        <a:cs typeface="Times New Roman" panose="02020603050405020304" pitchFamily="18" charset="0"/>
                      </a:endParaRPr>
                    </a:p>
                    <a:p>
                      <a:pPr algn="ctr"/>
                      <a:endParaRPr lang="vi-VN" dirty="0">
                        <a:latin typeface="Times New Roman" panose="02020603050405020304" pitchFamily="18" charset="0"/>
                        <a:cs typeface="Times New Roman" panose="02020603050405020304" pitchFamily="18" charset="0"/>
                      </a:endParaRPr>
                    </a:p>
                    <a:p>
                      <a:pPr algn="ctr"/>
                      <a:r>
                        <a:rPr lang="vi-VN" dirty="0">
                          <a:latin typeface="Times New Roman" panose="02020603050405020304" pitchFamily="18" charset="0"/>
                          <a:cs typeface="Times New Roman" panose="02020603050405020304" pitchFamily="18" charset="0"/>
                        </a:rPr>
                        <a:t>Trung tâm điều khiển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vi-VN" dirty="0">
                          <a:latin typeface="Times New Roman" panose="02020603050405020304" pitchFamily="18" charset="0"/>
                          <a:cs typeface="Times New Roman" panose="02020603050405020304" pitchFamily="18" charset="0"/>
                        </a:rPr>
                        <a:t>Bộ điều khiển onboard</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062561550"/>
                  </a:ext>
                </a:extLst>
              </a:tr>
              <a:tr h="370840">
                <a:tc vMerge="1">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vi-VN" dirty="0">
                          <a:latin typeface="Times New Roman" panose="02020603050405020304" pitchFamily="18" charset="0"/>
                          <a:cs typeface="Times New Roman" panose="02020603050405020304" pitchFamily="18" charset="0"/>
                        </a:rPr>
                        <a:t>Bộ định vị</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vi-VN" dirty="0">
                          <a:latin typeface="Times New Roman" panose="02020603050405020304" pitchFamily="18" charset="0"/>
                          <a:cs typeface="Times New Roman" panose="02020603050405020304" pitchFamily="18" charset="0"/>
                        </a:rPr>
                        <a:t>RTK-GPS</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340216651"/>
                  </a:ext>
                </a:extLst>
              </a:tr>
              <a:tr h="370840">
                <a:tc vMerge="1">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vi-VN" dirty="0">
                          <a:latin typeface="Times New Roman" panose="02020603050405020304" pitchFamily="18" charset="0"/>
                          <a:cs typeface="Times New Roman" panose="02020603050405020304" pitchFamily="18" charset="0"/>
                        </a:rPr>
                        <a:t>Pin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vi-VN" dirty="0">
                          <a:latin typeface="Times New Roman" panose="02020603050405020304" pitchFamily="18" charset="0"/>
                          <a:cs typeface="Times New Roman" panose="02020603050405020304" pitchFamily="18" charset="0"/>
                        </a:rPr>
                        <a:t>Lithium 3S 3300mAh</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294174026"/>
                  </a:ext>
                </a:extLst>
              </a:tr>
              <a:tr h="370840">
                <a:tc vMerge="1">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vi-VN" dirty="0">
                          <a:latin typeface="Times New Roman" panose="02020603050405020304" pitchFamily="18" charset="0"/>
                          <a:cs typeface="Times New Roman" panose="02020603050405020304" pitchFamily="18" charset="0"/>
                        </a:rPr>
                        <a:t>Đèn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vi-VN" dirty="0">
                          <a:latin typeface="Times New Roman" panose="02020603050405020304" pitchFamily="18" charset="0"/>
                          <a:cs typeface="Times New Roman" panose="02020603050405020304" pitchFamily="18" charset="0"/>
                        </a:rPr>
                        <a:t>16,78 triệu màu</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270616033"/>
                  </a:ext>
                </a:extLst>
              </a:tr>
              <a:tr h="452573">
                <a:tc>
                  <a:txBody>
                    <a:bodyPr/>
                    <a:lstStyle/>
                    <a:p>
                      <a:pPr algn="ctr"/>
                      <a:r>
                        <a:rPr lang="vi-VN" dirty="0">
                          <a:latin typeface="Times New Roman" panose="02020603050405020304" pitchFamily="18" charset="0"/>
                          <a:cs typeface="Times New Roman" panose="02020603050405020304" pitchFamily="18" charset="0"/>
                        </a:rPr>
                        <a:t>Khung</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vi-VN" dirty="0">
                          <a:latin typeface="Times New Roman" panose="02020603050405020304" pitchFamily="18" charset="0"/>
                          <a:cs typeface="Times New Roman" panose="02020603050405020304" pitchFamily="18" charset="0"/>
                        </a:rPr>
                        <a:t>Cacbon</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273472870"/>
                  </a:ext>
                </a:extLst>
              </a:tr>
              <a:tr h="370840">
                <a:tc>
                  <a:txBody>
                    <a:bodyPr/>
                    <a:lstStyle/>
                    <a:p>
                      <a:pPr algn="ctr"/>
                      <a:r>
                        <a:rPr lang="vi-VN" dirty="0">
                          <a:latin typeface="Times New Roman" panose="02020603050405020304" pitchFamily="18" charset="0"/>
                          <a:cs typeface="Times New Roman" panose="02020603050405020304" pitchFamily="18" charset="0"/>
                        </a:rPr>
                        <a:t>Khối chuyển động</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dirty="0">
                          <a:latin typeface="Times New Roman" panose="02020603050405020304" pitchFamily="18" charset="0"/>
                          <a:cs typeface="Times New Roman" panose="02020603050405020304" pitchFamily="18" charset="0"/>
                        </a:rPr>
                        <a:t>Động cơ + cánh quạt</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r>
                        <a:rPr lang="vi-VN" dirty="0">
                          <a:latin typeface="Times New Roman" panose="02020603050405020304" pitchFamily="18" charset="0"/>
                          <a:cs typeface="Times New Roman" panose="02020603050405020304" pitchFamily="18" charset="0"/>
                        </a:rPr>
                        <a:t>Động cơ BLDC</a:t>
                      </a: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4078922185"/>
                  </a:ext>
                </a:extLst>
              </a:tr>
            </a:tbl>
          </a:graphicData>
        </a:graphic>
      </p:graphicFrame>
      <p:sp>
        <p:nvSpPr>
          <p:cNvPr id="10" name="TextBox 9">
            <a:extLst>
              <a:ext uri="{FF2B5EF4-FFF2-40B4-BE49-F238E27FC236}">
                <a16:creationId xmlns:a16="http://schemas.microsoft.com/office/drawing/2014/main" id="{B9F971BB-5EEF-47DD-BAC6-8FD9467101AF}"/>
              </a:ext>
            </a:extLst>
          </p:cNvPr>
          <p:cNvSpPr txBox="1"/>
          <p:nvPr/>
        </p:nvSpPr>
        <p:spPr>
          <a:xfrm>
            <a:off x="-156481" y="4430598"/>
            <a:ext cx="4072379" cy="338554"/>
          </a:xfrm>
          <a:prstGeom prst="rect">
            <a:avLst/>
          </a:prstGeom>
          <a:noFill/>
        </p:spPr>
        <p:txBody>
          <a:bodyPr wrap="square" rtlCol="0">
            <a:spAutoFit/>
          </a:bodyPr>
          <a:lstStyle/>
          <a:p>
            <a:pPr algn="ctr"/>
            <a:r>
              <a:rPr lang="vi-VN" sz="1600" i="1" dirty="0">
                <a:latin typeface="+mj-lt"/>
              </a:rPr>
              <a:t>Hình ảnh UAV</a:t>
            </a:r>
            <a:endParaRPr lang="en-US" sz="1600" i="1" dirty="0">
              <a:latin typeface="+mj-lt"/>
            </a:endParaRPr>
          </a:p>
        </p:txBody>
      </p:sp>
    </p:spTree>
    <p:extLst>
      <p:ext uri="{BB962C8B-B14F-4D97-AF65-F5344CB8AC3E}">
        <p14:creationId xmlns:p14="http://schemas.microsoft.com/office/powerpoint/2010/main" val="3937848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972</Words>
  <Application>Microsoft Office PowerPoint</Application>
  <PresentationFormat>Widescreen</PresentationFormat>
  <Paragraphs>124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đức mạnh</dc:creator>
  <cp:lastModifiedBy>đức mạnh</cp:lastModifiedBy>
  <cp:revision>121</cp:revision>
  <dcterms:created xsi:type="dcterms:W3CDTF">2024-03-05T13:39:59Z</dcterms:created>
  <dcterms:modified xsi:type="dcterms:W3CDTF">2024-03-06T13:59:48Z</dcterms:modified>
</cp:coreProperties>
</file>